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283" r:id="rId1"/>
  </p:sldMasterIdLst>
  <p:notesMasterIdLst>
    <p:notesMasterId r:id="rId23"/>
  </p:notesMasterIdLst>
  <p:sldIdLst>
    <p:sldId id="300" r:id="rId2"/>
    <p:sldId id="299" r:id="rId3"/>
    <p:sldId id="262" r:id="rId4"/>
    <p:sldId id="263" r:id="rId5"/>
    <p:sldId id="267" r:id="rId6"/>
    <p:sldId id="304" r:id="rId7"/>
    <p:sldId id="305" r:id="rId8"/>
    <p:sldId id="298" r:id="rId9"/>
    <p:sldId id="306" r:id="rId10"/>
    <p:sldId id="307" r:id="rId11"/>
    <p:sldId id="308" r:id="rId12"/>
    <p:sldId id="312" r:id="rId13"/>
    <p:sldId id="310" r:id="rId14"/>
    <p:sldId id="309" r:id="rId15"/>
    <p:sldId id="313" r:id="rId16"/>
    <p:sldId id="314" r:id="rId17"/>
    <p:sldId id="315" r:id="rId18"/>
    <p:sldId id="316" r:id="rId19"/>
    <p:sldId id="318" r:id="rId20"/>
    <p:sldId id="285" r:id="rId21"/>
    <p:sldId id="311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70"/>
    <p:restoredTop sz="89574"/>
  </p:normalViewPr>
  <p:slideViewPr>
    <p:cSldViewPr snapToGrid="0" snapToObjects="1">
      <p:cViewPr>
        <p:scale>
          <a:sx n="88" d="100"/>
          <a:sy n="88" d="100"/>
        </p:scale>
        <p:origin x="-64" y="3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17EFD5-465D-BB4B-A394-D93A9BC18608}" type="datetimeFigureOut">
              <a:rPr lang="en-US" smtClean="0"/>
              <a:t>5/26/24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808AFA-3637-7547-9188-9F923CAB30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7685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5B401-3DA5-B54E-89C5-0962E86C1027}" type="slidenum">
              <a:rPr lang="he-IL" altLang="en-US"/>
              <a:pPr/>
              <a:t>2</a:t>
            </a:fld>
            <a:endParaRPr lang="he-IL" altLang="en-US"/>
          </a:p>
        </p:txBody>
      </p:sp>
      <p:sp>
        <p:nvSpPr>
          <p:cNvPr id="404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404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A dream goal in cryptography is to make a software or hardware implementation as secure as an ideal black-box implementation even in the presence of partial information leakage about the internal state.</a:t>
            </a:r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719230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5B401-3DA5-B54E-89C5-0962E86C1027}" type="slidenum">
              <a:rPr lang="he-IL" altLang="en-US"/>
              <a:pPr/>
              <a:t>11</a:t>
            </a:fld>
            <a:endParaRPr lang="he-IL" altLang="en-US"/>
          </a:p>
        </p:txBody>
      </p:sp>
      <p:sp>
        <p:nvSpPr>
          <p:cNvPr id="404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404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Let’s take a step back</a:t>
            </a:r>
          </a:p>
        </p:txBody>
      </p:sp>
    </p:spTree>
    <p:extLst>
      <p:ext uri="{BB962C8B-B14F-4D97-AF65-F5344CB8AC3E}">
        <p14:creationId xmlns:p14="http://schemas.microsoft.com/office/powerpoint/2010/main" val="39051638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5B401-3DA5-B54E-89C5-0962E86C1027}" type="slidenum">
              <a:rPr lang="he-IL" altLang="en-US"/>
              <a:pPr/>
              <a:t>12</a:t>
            </a:fld>
            <a:endParaRPr lang="he-IL" altLang="en-US"/>
          </a:p>
        </p:txBody>
      </p:sp>
      <p:sp>
        <p:nvSpPr>
          <p:cNvPr id="404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404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Let’s take a step back</a:t>
            </a:r>
          </a:p>
        </p:txBody>
      </p:sp>
    </p:spTree>
    <p:extLst>
      <p:ext uri="{BB962C8B-B14F-4D97-AF65-F5344CB8AC3E}">
        <p14:creationId xmlns:p14="http://schemas.microsoft.com/office/powerpoint/2010/main" val="28571784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5B401-3DA5-B54E-89C5-0962E86C1027}" type="slidenum">
              <a:rPr lang="he-IL" altLang="en-US"/>
              <a:pPr/>
              <a:t>13</a:t>
            </a:fld>
            <a:endParaRPr lang="he-IL" altLang="en-US"/>
          </a:p>
        </p:txBody>
      </p:sp>
      <p:sp>
        <p:nvSpPr>
          <p:cNvPr id="404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404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Let’s take a step back</a:t>
            </a:r>
          </a:p>
        </p:txBody>
      </p:sp>
    </p:spTree>
    <p:extLst>
      <p:ext uri="{BB962C8B-B14F-4D97-AF65-F5344CB8AC3E}">
        <p14:creationId xmlns:p14="http://schemas.microsoft.com/office/powerpoint/2010/main" val="16960777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5B401-3DA5-B54E-89C5-0962E86C1027}" type="slidenum">
              <a:rPr lang="he-IL" altLang="en-US"/>
              <a:pPr/>
              <a:t>14</a:t>
            </a:fld>
            <a:endParaRPr lang="he-IL" altLang="en-US"/>
          </a:p>
        </p:txBody>
      </p:sp>
      <p:sp>
        <p:nvSpPr>
          <p:cNvPr id="404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404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LTC results strictly strengthen previous results for probing leakage</a:t>
            </a:r>
          </a:p>
        </p:txBody>
      </p:sp>
    </p:spTree>
    <p:extLst>
      <p:ext uri="{BB962C8B-B14F-4D97-AF65-F5344CB8AC3E}">
        <p14:creationId xmlns:p14="http://schemas.microsoft.com/office/powerpoint/2010/main" val="25906166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5B401-3DA5-B54E-89C5-0962E86C1027}" type="slidenum">
              <a:rPr lang="he-IL" altLang="en-US"/>
              <a:pPr/>
              <a:t>15</a:t>
            </a:fld>
            <a:endParaRPr lang="he-IL" altLang="en-US"/>
          </a:p>
        </p:txBody>
      </p:sp>
      <p:sp>
        <p:nvSpPr>
          <p:cNvPr id="404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404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Using a control bit to switch between the real functionality and a dummy one that is easy to simulate</a:t>
            </a:r>
          </a:p>
        </p:txBody>
      </p:sp>
    </p:spTree>
    <p:extLst>
      <p:ext uri="{BB962C8B-B14F-4D97-AF65-F5344CB8AC3E}">
        <p14:creationId xmlns:p14="http://schemas.microsoft.com/office/powerpoint/2010/main" val="14721869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5B401-3DA5-B54E-89C5-0962E86C1027}" type="slidenum">
              <a:rPr lang="he-IL" altLang="en-US"/>
              <a:pPr/>
              <a:t>16</a:t>
            </a:fld>
            <a:endParaRPr lang="he-IL" altLang="en-US"/>
          </a:p>
        </p:txBody>
      </p:sp>
      <p:sp>
        <p:nvSpPr>
          <p:cNvPr id="404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404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algn="r" defTabSz="914400" rtl="1" eaLnBrk="1" latinLnBrk="0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819423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5B401-3DA5-B54E-89C5-0962E86C1027}" type="slidenum">
              <a:rPr lang="he-IL" altLang="en-US"/>
              <a:pPr/>
              <a:t>17</a:t>
            </a:fld>
            <a:endParaRPr lang="he-IL" altLang="en-US"/>
          </a:p>
        </p:txBody>
      </p:sp>
      <p:sp>
        <p:nvSpPr>
          <p:cNvPr id="404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404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algn="r" defTabSz="914400" rtl="1" eaLnBrk="1" latinLnBrk="0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6300603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5B401-3DA5-B54E-89C5-0962E86C1027}" type="slidenum">
              <a:rPr lang="he-IL" altLang="en-US"/>
              <a:pPr/>
              <a:t>18</a:t>
            </a:fld>
            <a:endParaRPr lang="he-IL" altLang="en-US"/>
          </a:p>
        </p:txBody>
      </p:sp>
      <p:sp>
        <p:nvSpPr>
          <p:cNvPr id="404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404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algn="r" defTabSz="914400" rtl="1" eaLnBrk="1" latinLnBrk="0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7403191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5B401-3DA5-B54E-89C5-0962E86C1027}" type="slidenum">
              <a:rPr lang="he-IL" altLang="en-US"/>
              <a:pPr/>
              <a:t>19</a:t>
            </a:fld>
            <a:endParaRPr lang="he-IL" altLang="en-US"/>
          </a:p>
        </p:txBody>
      </p:sp>
      <p:sp>
        <p:nvSpPr>
          <p:cNvPr id="404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404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algn="r" defTabSz="914400" rtl="1" eaLnBrk="1" latinLnBrk="0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959657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5B401-3DA5-B54E-89C5-0962E86C1027}" type="slidenum">
              <a:rPr lang="he-IL" altLang="en-US"/>
              <a:pPr/>
              <a:t>3</a:t>
            </a:fld>
            <a:endParaRPr lang="he-IL" altLang="en-US"/>
          </a:p>
        </p:txBody>
      </p:sp>
      <p:sp>
        <p:nvSpPr>
          <p:cNvPr id="404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404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This has been referred to as “continuous leakage”</a:t>
            </a:r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45836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71ECA77-E365-A742-B066-72F7D5F1DF65}" type="slidenum">
              <a:rPr lang="he-IL" altLang="en-US"/>
              <a:pPr/>
              <a:t>4</a:t>
            </a:fld>
            <a:endParaRPr lang="he-IL" altLang="en-US"/>
          </a:p>
        </p:txBody>
      </p:sp>
      <p:sp>
        <p:nvSpPr>
          <p:cNvPr id="423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423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69875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71ECA77-E365-A742-B066-72F7D5F1DF65}" type="slidenum">
              <a:rPr lang="he-IL" altLang="en-US"/>
              <a:pPr/>
              <a:t>5</a:t>
            </a:fld>
            <a:endParaRPr lang="he-IL" altLang="en-US"/>
          </a:p>
        </p:txBody>
      </p:sp>
      <p:sp>
        <p:nvSpPr>
          <p:cNvPr id="423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423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Deterministically transform C into a</a:t>
            </a:r>
            <a:r>
              <a:rPr lang="en-US" altLang="en-US" baseline="0" dirty="0"/>
              <a:t> public Chat and randomly transform </a:t>
            </a:r>
            <a:endParaRPr lang="en-US" altLang="en-US" dirty="0"/>
          </a:p>
          <a:p>
            <a:r>
              <a:rPr lang="en-US" altLang="en-US" dirty="0"/>
              <a:t>Ideally, we</a:t>
            </a:r>
            <a:r>
              <a:rPr lang="en-US" altLang="en-US" baseline="0" dirty="0"/>
              <a:t> want the size of the new circuit to be close to the original one, while allowing constant fractional leakage</a:t>
            </a:r>
          </a:p>
          <a:p>
            <a:endParaRPr lang="en-US" altLang="en-US" baseline="0" dirty="0"/>
          </a:p>
          <a:p>
            <a:r>
              <a:rPr lang="en-US" altLang="en-US" baseline="0" dirty="0"/>
              <a:t>It’s good to have some dreams</a:t>
            </a:r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36087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71ECA77-E365-A742-B066-72F7D5F1DF65}" type="slidenum">
              <a:rPr lang="he-IL" altLang="en-US"/>
              <a:pPr/>
              <a:t>6</a:t>
            </a:fld>
            <a:endParaRPr lang="he-IL" altLang="en-US"/>
          </a:p>
        </p:txBody>
      </p:sp>
      <p:sp>
        <p:nvSpPr>
          <p:cNvPr id="423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423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We’ll hear more later in the session</a:t>
            </a:r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554769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71ECA77-E365-A742-B066-72F7D5F1DF65}" type="slidenum">
              <a:rPr lang="he-IL" altLang="en-US"/>
              <a:pPr/>
              <a:t>7</a:t>
            </a:fld>
            <a:endParaRPr lang="he-IL" altLang="en-US"/>
          </a:p>
        </p:txBody>
      </p:sp>
      <p:sp>
        <p:nvSpPr>
          <p:cNvPr id="423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423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Whereas in the probing case we have a generic reduction to certain kinds of MPC&lt; here analysis is very tailored to the specifics of the construction</a:t>
            </a:r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871856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5B401-3DA5-B54E-89C5-0962E86C1027}" type="slidenum">
              <a:rPr lang="he-IL" altLang="en-US"/>
              <a:pPr/>
              <a:t>8</a:t>
            </a:fld>
            <a:endParaRPr lang="he-IL" altLang="en-US"/>
          </a:p>
        </p:txBody>
      </p:sp>
      <p:sp>
        <p:nvSpPr>
          <p:cNvPr id="404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404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Typically want Enc, Dec to be universal, typically small</a:t>
            </a:r>
          </a:p>
        </p:txBody>
      </p:sp>
    </p:spTree>
    <p:extLst>
      <p:ext uri="{BB962C8B-B14F-4D97-AF65-F5344CB8AC3E}">
        <p14:creationId xmlns:p14="http://schemas.microsoft.com/office/powerpoint/2010/main" val="23395549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5B401-3DA5-B54E-89C5-0962E86C1027}" type="slidenum">
              <a:rPr lang="he-IL" altLang="en-US"/>
              <a:pPr/>
              <a:t>9</a:t>
            </a:fld>
            <a:endParaRPr lang="he-IL" altLang="en-US"/>
          </a:p>
        </p:txBody>
      </p:sp>
      <p:sp>
        <p:nvSpPr>
          <p:cNvPr id="404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404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Let’s take a step back</a:t>
            </a:r>
          </a:p>
        </p:txBody>
      </p:sp>
    </p:spTree>
    <p:extLst>
      <p:ext uri="{BB962C8B-B14F-4D97-AF65-F5344CB8AC3E}">
        <p14:creationId xmlns:p14="http://schemas.microsoft.com/office/powerpoint/2010/main" val="5047575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5B401-3DA5-B54E-89C5-0962E86C1027}" type="slidenum">
              <a:rPr lang="he-IL" altLang="en-US"/>
              <a:pPr/>
              <a:t>10</a:t>
            </a:fld>
            <a:endParaRPr lang="he-IL" altLang="en-US"/>
          </a:p>
        </p:txBody>
      </p:sp>
      <p:sp>
        <p:nvSpPr>
          <p:cNvPr id="404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404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Let’s take a step back</a:t>
            </a:r>
          </a:p>
        </p:txBody>
      </p:sp>
    </p:spTree>
    <p:extLst>
      <p:ext uri="{BB962C8B-B14F-4D97-AF65-F5344CB8AC3E}">
        <p14:creationId xmlns:p14="http://schemas.microsoft.com/office/powerpoint/2010/main" val="7173044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09154-D9CC-A34E-A10F-D17353843AEB}" type="datetimeFigureOut">
              <a:rPr lang="en-US" smtClean="0"/>
              <a:t>5/26/24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57D35-2E2D-3447-BBDB-8851791D2D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9011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09154-D9CC-A34E-A10F-D17353843AEB}" type="datetimeFigureOut">
              <a:rPr lang="en-US" smtClean="0"/>
              <a:t>5/26/24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57D35-2E2D-3447-BBDB-8851791D2D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9297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09154-D9CC-A34E-A10F-D17353843AEB}" type="datetimeFigureOut">
              <a:rPr lang="en-US" smtClean="0"/>
              <a:t>5/26/24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57D35-2E2D-3447-BBDB-8851791D2D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6568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09154-D9CC-A34E-A10F-D17353843AEB}" type="datetimeFigureOut">
              <a:rPr lang="en-US" smtClean="0"/>
              <a:t>5/26/24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57D35-2E2D-3447-BBDB-8851791D2D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854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09154-D9CC-A34E-A10F-D17353843AEB}" type="datetimeFigureOut">
              <a:rPr lang="en-US" smtClean="0"/>
              <a:t>5/26/24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57D35-2E2D-3447-BBDB-8851791D2D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8015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09154-D9CC-A34E-A10F-D17353843AEB}" type="datetimeFigureOut">
              <a:rPr lang="en-US" smtClean="0"/>
              <a:t>5/26/24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57D35-2E2D-3447-BBDB-8851791D2D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23771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09154-D9CC-A34E-A10F-D17353843AEB}" type="datetimeFigureOut">
              <a:rPr lang="en-US" smtClean="0"/>
              <a:t>5/26/24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57D35-2E2D-3447-BBDB-8851791D2D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5913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09154-D9CC-A34E-A10F-D17353843AEB}" type="datetimeFigureOut">
              <a:rPr lang="en-US" smtClean="0"/>
              <a:t>5/26/24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57D35-2E2D-3447-BBDB-8851791D2D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8928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09154-D9CC-A34E-A10F-D17353843AEB}" type="datetimeFigureOut">
              <a:rPr lang="en-US" smtClean="0"/>
              <a:t>5/26/24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57D35-2E2D-3447-BBDB-8851791D2D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9547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09154-D9CC-A34E-A10F-D17353843AEB}" type="datetimeFigureOut">
              <a:rPr lang="en-US" smtClean="0"/>
              <a:t>5/26/24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57D35-2E2D-3447-BBDB-8851791D2D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95043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09154-D9CC-A34E-A10F-D17353843AEB}" type="datetimeFigureOut">
              <a:rPr lang="en-US" smtClean="0"/>
              <a:t>5/26/24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57D35-2E2D-3447-BBDB-8851791D2D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456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309154-D9CC-A34E-A10F-D17353843AEB}" type="datetimeFigureOut">
              <a:rPr lang="en-US" smtClean="0"/>
              <a:t>5/26/24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957D35-2E2D-3447-BBDB-8851791D2D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458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84" r:id="rId1"/>
    <p:sldLayoutId id="2147484285" r:id="rId2"/>
    <p:sldLayoutId id="2147484286" r:id="rId3"/>
    <p:sldLayoutId id="2147484287" r:id="rId4"/>
    <p:sldLayoutId id="2147484288" r:id="rId5"/>
    <p:sldLayoutId id="2147484289" r:id="rId6"/>
    <p:sldLayoutId id="2147484290" r:id="rId7"/>
    <p:sldLayoutId id="2147484291" r:id="rId8"/>
    <p:sldLayoutId id="2147484292" r:id="rId9"/>
    <p:sldLayoutId id="2147484293" r:id="rId10"/>
    <p:sldLayoutId id="2147484294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tiff"/><Relationship Id="rId3" Type="http://schemas.openxmlformats.org/officeDocument/2006/relationships/image" Target="../media/image3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0.png"/><Relationship Id="rId5" Type="http://schemas.openxmlformats.org/officeDocument/2006/relationships/image" Target="../media/image320.png"/><Relationship Id="rId4" Type="http://schemas.openxmlformats.org/officeDocument/2006/relationships/image" Target="../media/image310.png"/><Relationship Id="rId9" Type="http://schemas.openxmlformats.org/officeDocument/2006/relationships/image" Target="../media/image3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48.png"/><Relationship Id="rId3" Type="http://schemas.openxmlformats.org/officeDocument/2006/relationships/image" Target="../media/image38.png"/><Relationship Id="rId7" Type="http://schemas.openxmlformats.org/officeDocument/2006/relationships/image" Target="../media/image42.jpeg"/><Relationship Id="rId12" Type="http://schemas.openxmlformats.org/officeDocument/2006/relationships/image" Target="../media/image47.png"/><Relationship Id="rId17" Type="http://schemas.openxmlformats.org/officeDocument/2006/relationships/image" Target="../media/image52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11" Type="http://schemas.openxmlformats.org/officeDocument/2006/relationships/image" Target="../media/image46.png"/><Relationship Id="rId5" Type="http://schemas.openxmlformats.org/officeDocument/2006/relationships/image" Target="../media/image40.png"/><Relationship Id="rId15" Type="http://schemas.openxmlformats.org/officeDocument/2006/relationships/image" Target="../media/image50.png"/><Relationship Id="rId10" Type="http://schemas.openxmlformats.org/officeDocument/2006/relationships/image" Target="../media/image45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Relationship Id="rId14" Type="http://schemas.openxmlformats.org/officeDocument/2006/relationships/image" Target="../media/image4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39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0.png"/><Relationship Id="rId5" Type="http://schemas.openxmlformats.org/officeDocument/2006/relationships/image" Target="../media/image370.png"/><Relationship Id="rId4" Type="http://schemas.openxmlformats.org/officeDocument/2006/relationships/image" Target="../media/image5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11" Type="http://schemas.openxmlformats.org/officeDocument/2006/relationships/image" Target="../media/image63.png"/><Relationship Id="rId5" Type="http://schemas.openxmlformats.org/officeDocument/2006/relationships/image" Target="../media/image57.png"/><Relationship Id="rId10" Type="http://schemas.openxmlformats.org/officeDocument/2006/relationships/image" Target="../media/image62.png"/><Relationship Id="rId4" Type="http://schemas.openxmlformats.org/officeDocument/2006/relationships/image" Target="../media/image56.png"/><Relationship Id="rId9" Type="http://schemas.openxmlformats.org/officeDocument/2006/relationships/image" Target="../media/image6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tiff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3.png"/><Relationship Id="rId10" Type="http://schemas.openxmlformats.org/officeDocument/2006/relationships/image" Target="../media/image8.tiff"/><Relationship Id="rId4" Type="http://schemas.openxmlformats.org/officeDocument/2006/relationships/image" Target="../media/image8.pn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tiff"/><Relationship Id="rId3" Type="http://schemas.openxmlformats.org/officeDocument/2006/relationships/image" Target="../media/image7.png"/><Relationship Id="rId7" Type="http://schemas.openxmlformats.org/officeDocument/2006/relationships/image" Target="../media/image17.png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6.png"/><Relationship Id="rId5" Type="http://schemas.openxmlformats.org/officeDocument/2006/relationships/image" Target="../media/image15.png"/><Relationship Id="rId10" Type="http://schemas.openxmlformats.org/officeDocument/2006/relationships/image" Target="../media/image19.png"/><Relationship Id="rId4" Type="http://schemas.openxmlformats.org/officeDocument/2006/relationships/image" Target="../media/image14.png"/><Relationship Id="rId9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4.tiff"/><Relationship Id="rId3" Type="http://schemas.openxmlformats.org/officeDocument/2006/relationships/image" Target="../media/image7.png"/><Relationship Id="rId7" Type="http://schemas.openxmlformats.org/officeDocument/2006/relationships/image" Target="../media/image17.png"/><Relationship Id="rId12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19.png"/><Relationship Id="rId5" Type="http://schemas.openxmlformats.org/officeDocument/2006/relationships/image" Target="../media/image15.png"/><Relationship Id="rId10" Type="http://schemas.openxmlformats.org/officeDocument/2006/relationships/image" Target="../media/image18.png"/><Relationship Id="rId4" Type="http://schemas.openxmlformats.org/officeDocument/2006/relationships/image" Target="../media/image14.png"/><Relationship Id="rId9" Type="http://schemas.openxmlformats.org/officeDocument/2006/relationships/image" Target="../media/image14.tif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0.png"/><Relationship Id="rId3" Type="http://schemas.openxmlformats.org/officeDocument/2006/relationships/image" Target="../media/image4.tiff"/><Relationship Id="rId7" Type="http://schemas.openxmlformats.org/officeDocument/2006/relationships/image" Target="../media/image2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0.png"/><Relationship Id="rId11" Type="http://schemas.openxmlformats.org/officeDocument/2006/relationships/image" Target="../media/image22.png"/><Relationship Id="rId5" Type="http://schemas.openxmlformats.org/officeDocument/2006/relationships/image" Target="../media/image160.png"/><Relationship Id="rId10" Type="http://schemas.openxmlformats.org/officeDocument/2006/relationships/image" Target="../media/image24.png"/><Relationship Id="rId4" Type="http://schemas.openxmlformats.org/officeDocument/2006/relationships/image" Target="../media/image3.png"/><Relationship Id="rId9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4.tiff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3.png"/><Relationship Id="rId9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7090" y="-235532"/>
            <a:ext cx="11374583" cy="2060219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Leakage-Tolerant Circuits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0179" y="2718645"/>
            <a:ext cx="9144000" cy="2370499"/>
          </a:xfrm>
        </p:spPr>
        <p:txBody>
          <a:bodyPr>
            <a:noAutofit/>
          </a:bodyPr>
          <a:lstStyle/>
          <a:p>
            <a:r>
              <a:rPr lang="en-US" sz="4000" dirty="0">
                <a:solidFill>
                  <a:srgbClr val="7030A0"/>
                </a:solidFill>
              </a:rPr>
              <a:t>Yuval </a:t>
            </a:r>
            <a:r>
              <a:rPr lang="en-US" sz="4000" dirty="0" err="1">
                <a:solidFill>
                  <a:srgbClr val="7030A0"/>
                </a:solidFill>
              </a:rPr>
              <a:t>Ishai</a:t>
            </a:r>
            <a:endParaRPr lang="en-US" sz="4000" dirty="0">
              <a:solidFill>
                <a:srgbClr val="7030A0"/>
              </a:solidFill>
            </a:endParaRPr>
          </a:p>
          <a:p>
            <a:r>
              <a:rPr lang="en-US" sz="3600" dirty="0" err="1"/>
              <a:t>Technion</a:t>
            </a:r>
            <a:endParaRPr lang="en-US" sz="3600" dirty="0"/>
          </a:p>
          <a:p>
            <a:endParaRPr lang="en-US" sz="3600" dirty="0"/>
          </a:p>
          <a:p>
            <a:r>
              <a:rPr lang="en-US" sz="3600" dirty="0" err="1">
                <a:solidFill>
                  <a:srgbClr val="00B050"/>
                </a:solidFill>
              </a:rPr>
              <a:t>Yifan</a:t>
            </a:r>
            <a:r>
              <a:rPr lang="en-US" sz="3600" dirty="0">
                <a:solidFill>
                  <a:srgbClr val="00B050"/>
                </a:solidFill>
              </a:rPr>
              <a:t> Song</a:t>
            </a:r>
          </a:p>
          <a:p>
            <a:r>
              <a:rPr lang="en-US" sz="3600" dirty="0"/>
              <a:t>Tsinghua University</a:t>
            </a:r>
          </a:p>
          <a:p>
            <a:endParaRPr lang="en-US" sz="3600" dirty="0"/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7480385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80" name="Rectangle 24"/>
          <p:cNvSpPr>
            <a:spLocks/>
          </p:cNvSpPr>
          <p:nvPr/>
        </p:nvSpPr>
        <p:spPr bwMode="auto">
          <a:xfrm>
            <a:off x="2073275" y="68263"/>
            <a:ext cx="8045451" cy="1096963"/>
          </a:xfrm>
          <a:prstGeom prst="rect">
            <a:avLst/>
          </a:prstGeom>
          <a:noFill/>
          <a:ln>
            <a:noFill/>
          </a:ln>
          <a:effectLst>
            <a:outerShdw blurRad="25400" dist="25399" dir="2700000" algn="ctr" rotWithShape="0">
              <a:srgbClr val="FFFFFF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r" defTabSz="822325" rtl="1">
              <a:tabLst>
                <a:tab pos="1096963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11163" algn="r" defTabSz="822325" rtl="1">
              <a:tabLst>
                <a:tab pos="1096963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822325" algn="r" defTabSz="822325" rtl="1">
              <a:tabLst>
                <a:tab pos="1096963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235075" algn="r" defTabSz="822325" rtl="1">
              <a:tabLst>
                <a:tab pos="1096963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646238" algn="r" defTabSz="822325" rtl="1">
              <a:tabLst>
                <a:tab pos="1096963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103438" algn="r" defTabSz="822325" rtl="1" fontAlgn="base">
              <a:spcBef>
                <a:spcPct val="0"/>
              </a:spcBef>
              <a:spcAft>
                <a:spcPct val="0"/>
              </a:spcAft>
              <a:tabLst>
                <a:tab pos="1096963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560638" algn="r" defTabSz="822325" rtl="1" fontAlgn="base">
              <a:spcBef>
                <a:spcPct val="0"/>
              </a:spcBef>
              <a:spcAft>
                <a:spcPct val="0"/>
              </a:spcAft>
              <a:tabLst>
                <a:tab pos="1096963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017838" algn="r" defTabSz="822325" rtl="1" fontAlgn="base">
              <a:spcBef>
                <a:spcPct val="0"/>
              </a:spcBef>
              <a:spcAft>
                <a:spcPct val="0"/>
              </a:spcAft>
              <a:tabLst>
                <a:tab pos="1096963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475038" algn="r" defTabSz="822325" rtl="1" fontAlgn="base">
              <a:spcBef>
                <a:spcPct val="0"/>
              </a:spcBef>
              <a:spcAft>
                <a:spcPct val="0"/>
              </a:spcAft>
              <a:tabLst>
                <a:tab pos="1096963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0" algn="ctr" defTabSz="822325" rtl="1" eaLnBrk="1" latinLnBrk="0" hangingPunct="1">
              <a:spcBef>
                <a:spcPts val="175"/>
              </a:spcBef>
              <a:tabLst>
                <a:tab pos="1096963" algn="l"/>
              </a:tabLst>
            </a:pPr>
            <a:r>
              <a:rPr lang="en-US" altLang="en-US" sz="4400" dirty="0">
                <a:solidFill>
                  <a:prstClr val="black"/>
                </a:solidFill>
                <a:latin typeface="Calibri Light" panose="020F0302020204030204"/>
                <a:sym typeface="Optima" charset="0"/>
              </a:rPr>
              <a:t>Stateless </a:t>
            </a:r>
            <a:r>
              <a:rPr lang="en-US" altLang="en-US" sz="4400" dirty="0">
                <a:solidFill>
                  <a:prstClr val="black"/>
                </a:solidFill>
                <a:latin typeface="Calibri Light" panose="020F0302020204030204"/>
                <a:sym typeface="Wingdings" pitchFamily="2" charset="2"/>
              </a:rPr>
              <a:t></a:t>
            </a:r>
            <a:r>
              <a:rPr lang="en-US" altLang="en-US" sz="4400" dirty="0">
                <a:solidFill>
                  <a:prstClr val="black"/>
                </a:solidFill>
                <a:latin typeface="Calibri Light" panose="020F0302020204030204"/>
                <a:sym typeface="Optima" charset="0"/>
              </a:rPr>
              <a:t> Stateful?</a:t>
            </a:r>
            <a:endParaRPr lang="en-US" altLang="en-US" sz="3600" dirty="0">
              <a:solidFill>
                <a:schemeClr val="accent2"/>
              </a:solidFill>
              <a:latin typeface="Optima" charset="0"/>
              <a:sym typeface="Optima" charset="0"/>
            </a:endParaRPr>
          </a:p>
        </p:txBody>
      </p:sp>
      <p:sp>
        <p:nvSpPr>
          <p:cNvPr id="403482" name="Text Box 26"/>
          <p:cNvSpPr txBox="1">
            <a:spLocks noChangeArrowheads="1"/>
          </p:cNvSpPr>
          <p:nvPr/>
        </p:nvSpPr>
        <p:spPr bwMode="auto">
          <a:xfrm>
            <a:off x="2495549" y="5013327"/>
            <a:ext cx="230505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algn="l" defTabSz="914400" rtl="0" eaLnBrk="1" latinLnBrk="0" hangingPunct="1">
              <a:spcBef>
                <a:spcPct val="50000"/>
              </a:spcBef>
            </a:pPr>
            <a:endParaRPr lang="en-US" altLang="en-US" sz="200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56" t="68015" r="4502" b="325"/>
          <a:stretch/>
        </p:blipFill>
        <p:spPr>
          <a:xfrm>
            <a:off x="3782543" y="1557764"/>
            <a:ext cx="4676296" cy="245770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/>
              <p:cNvSpPr txBox="1"/>
              <p:nvPr/>
            </p:nvSpPr>
            <p:spPr>
              <a:xfrm>
                <a:off x="2739279" y="2387358"/>
                <a:ext cx="408470" cy="677108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3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800" b="1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𝒙</m:t>
                          </m:r>
                        </m:e>
                      </m:acc>
                    </m:oMath>
                  </m:oMathPara>
                </a14:m>
                <a:endParaRPr lang="he-IL" sz="3800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9279" y="2387358"/>
                <a:ext cx="408470" cy="677108"/>
              </a:xfrm>
              <a:prstGeom prst="rect">
                <a:avLst/>
              </a:prstGeom>
              <a:blipFill>
                <a:blip r:embed="rId4"/>
                <a:stretch>
                  <a:fillRect l="-21212" t="-14815" r="-93939" b="-351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/>
              <p:cNvSpPr txBox="1"/>
              <p:nvPr/>
            </p:nvSpPr>
            <p:spPr>
              <a:xfrm>
                <a:off x="672357" y="2396665"/>
                <a:ext cx="544626" cy="677108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800" b="1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𝒙</m:t>
                      </m:r>
                    </m:oMath>
                  </m:oMathPara>
                </a14:m>
                <a:endParaRPr lang="he-IL" sz="3800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7" y="2396665"/>
                <a:ext cx="544626" cy="677108"/>
              </a:xfrm>
              <a:prstGeom prst="rect">
                <a:avLst/>
              </a:prstGeom>
              <a:blipFill>
                <a:blip r:embed="rId5"/>
                <a:stretch>
                  <a:fillRect t="-14815" r="-54545" b="-370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ight Arrow 9"/>
          <p:cNvSpPr/>
          <p:nvPr/>
        </p:nvSpPr>
        <p:spPr>
          <a:xfrm>
            <a:off x="3200400" y="2646288"/>
            <a:ext cx="555250" cy="26894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>
            <a:off x="8485733" y="2654537"/>
            <a:ext cx="555250" cy="26894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/>
              <p:cNvSpPr txBox="1"/>
              <p:nvPr/>
            </p:nvSpPr>
            <p:spPr>
              <a:xfrm>
                <a:off x="10963904" y="2401863"/>
                <a:ext cx="544626" cy="677108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800" b="1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𝒚</m:t>
                      </m:r>
                    </m:oMath>
                  </m:oMathPara>
                </a14:m>
                <a:endParaRPr lang="he-IL" sz="3800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63904" y="2401863"/>
                <a:ext cx="544626" cy="677108"/>
              </a:xfrm>
              <a:prstGeom prst="rect">
                <a:avLst/>
              </a:prstGeom>
              <a:blipFill>
                <a:blip r:embed="rId6"/>
                <a:stretch>
                  <a:fillRect l="-9091" t="-16667" r="-52273" b="-370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/>
          <p:cNvSpPr/>
          <p:nvPr/>
        </p:nvSpPr>
        <p:spPr>
          <a:xfrm>
            <a:off x="3782543" y="1544317"/>
            <a:ext cx="4676296" cy="2457701"/>
          </a:xfrm>
          <a:prstGeom prst="rect">
            <a:avLst/>
          </a:prstGeom>
          <a:solidFill>
            <a:schemeClr val="accent6">
              <a:lumMod val="60000"/>
              <a:lumOff val="40000"/>
              <a:alpha val="5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7574615" y="1557764"/>
                <a:ext cx="408470" cy="56455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3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</m:acc>
                    </m:oMath>
                  </m:oMathPara>
                </a14:m>
                <a:endParaRPr lang="he-IL" sz="3800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4615" y="1557764"/>
                <a:ext cx="408470" cy="564555"/>
              </a:xfrm>
              <a:prstGeom prst="rect">
                <a:avLst/>
              </a:prstGeom>
              <a:blipFill>
                <a:blip r:embed="rId7"/>
                <a:stretch>
                  <a:fillRect l="-18182" t="-13043" r="-100000" b="-65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/>
              <p:cNvSpPr txBox="1"/>
              <p:nvPr/>
            </p:nvSpPr>
            <p:spPr>
              <a:xfrm>
                <a:off x="9036993" y="2405288"/>
                <a:ext cx="408470" cy="677108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3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800" b="1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𝒚</m:t>
                          </m:r>
                        </m:e>
                      </m:acc>
                    </m:oMath>
                  </m:oMathPara>
                </a14:m>
                <a:endParaRPr lang="he-IL" sz="3800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36993" y="2405288"/>
                <a:ext cx="408470" cy="677108"/>
              </a:xfrm>
              <a:prstGeom prst="rect">
                <a:avLst/>
              </a:prstGeom>
              <a:blipFill>
                <a:blip r:embed="rId8"/>
                <a:stretch>
                  <a:fillRect l="-18182" t="-14815" r="-96970" b="-370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7" name="Group 26"/>
          <p:cNvGrpSpPr/>
          <p:nvPr/>
        </p:nvGrpSpPr>
        <p:grpSpPr>
          <a:xfrm>
            <a:off x="1572450" y="1876019"/>
            <a:ext cx="825454" cy="1799082"/>
            <a:chOff x="1626238" y="1999826"/>
            <a:chExt cx="825454" cy="1799082"/>
          </a:xfrm>
          <a:solidFill>
            <a:schemeClr val="tx1"/>
          </a:solidFill>
        </p:grpSpPr>
        <p:sp>
          <p:nvSpPr>
            <p:cNvPr id="25" name="Trapezoid 24"/>
            <p:cNvSpPr/>
            <p:nvPr/>
          </p:nvSpPr>
          <p:spPr>
            <a:xfrm rot="16200000">
              <a:off x="1139424" y="2486640"/>
              <a:ext cx="1799082" cy="825454"/>
            </a:xfrm>
            <a:prstGeom prst="trapezoid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680961" y="2647466"/>
              <a:ext cx="700833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2800">
                  <a:solidFill>
                    <a:schemeClr val="bg1"/>
                  </a:solidFill>
                </a:rPr>
                <a:t>Enc</a:t>
              </a:r>
              <a:endParaRPr lang="en-US" sz="2800" dirty="0">
                <a:solidFill>
                  <a:schemeClr val="bg1"/>
                </a:solidFill>
              </a:endParaRPr>
            </a:p>
          </p:txBody>
        </p:sp>
      </p:grpSp>
      <p:sp>
        <p:nvSpPr>
          <p:cNvPr id="29" name="Right Arrow 28"/>
          <p:cNvSpPr/>
          <p:nvPr/>
        </p:nvSpPr>
        <p:spPr>
          <a:xfrm>
            <a:off x="1160934" y="2664219"/>
            <a:ext cx="357593" cy="264457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ight Arrow 30"/>
          <p:cNvSpPr/>
          <p:nvPr/>
        </p:nvSpPr>
        <p:spPr>
          <a:xfrm>
            <a:off x="2442882" y="2655255"/>
            <a:ext cx="357593" cy="264457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" name="Group 31"/>
          <p:cNvGrpSpPr/>
          <p:nvPr/>
        </p:nvGrpSpPr>
        <p:grpSpPr>
          <a:xfrm flipH="1">
            <a:off x="9833427" y="1907396"/>
            <a:ext cx="825454" cy="1799082"/>
            <a:chOff x="1626238" y="1999826"/>
            <a:chExt cx="825454" cy="1799082"/>
          </a:xfrm>
          <a:solidFill>
            <a:schemeClr val="tx1"/>
          </a:solidFill>
        </p:grpSpPr>
        <p:sp>
          <p:nvSpPr>
            <p:cNvPr id="33" name="Trapezoid 32"/>
            <p:cNvSpPr/>
            <p:nvPr/>
          </p:nvSpPr>
          <p:spPr>
            <a:xfrm rot="16200000">
              <a:off x="1139424" y="2486640"/>
              <a:ext cx="1799082" cy="825454"/>
            </a:xfrm>
            <a:prstGeom prst="trapezoid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1645695" y="2647466"/>
              <a:ext cx="736099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chemeClr val="bg1"/>
                  </a:solidFill>
                </a:rPr>
                <a:t>Dec</a:t>
              </a:r>
            </a:p>
          </p:txBody>
        </p:sp>
      </p:grpSp>
      <p:sp>
        <p:nvSpPr>
          <p:cNvPr id="35" name="Right Arrow 34"/>
          <p:cNvSpPr/>
          <p:nvPr/>
        </p:nvSpPr>
        <p:spPr>
          <a:xfrm>
            <a:off x="9435358" y="2695596"/>
            <a:ext cx="357593" cy="264457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ight Arrow 35"/>
          <p:cNvSpPr/>
          <p:nvPr/>
        </p:nvSpPr>
        <p:spPr>
          <a:xfrm>
            <a:off x="10717306" y="2686632"/>
            <a:ext cx="357593" cy="264457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F5BA70A-0793-DD9F-88C7-3209A2C855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4165" y="4406807"/>
            <a:ext cx="11123952" cy="2301450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US" sz="3500" dirty="0"/>
              <a:t>How can we realize Enc, Dec?</a:t>
            </a:r>
          </a:p>
          <a:p>
            <a:pPr lvl="1"/>
            <a:r>
              <a:rPr lang="en-US" sz="3100" dirty="0">
                <a:solidFill>
                  <a:prstClr val="black"/>
                </a:solidFill>
              </a:rPr>
              <a:t>Need strong composition guarantees</a:t>
            </a:r>
          </a:p>
          <a:p>
            <a:pPr lvl="0"/>
            <a:r>
              <a:rPr lang="en-US" sz="3500" dirty="0">
                <a:solidFill>
                  <a:prstClr val="black"/>
                </a:solidFill>
              </a:rPr>
              <a:t>Much work on composable notions for </a:t>
            </a:r>
            <a:r>
              <a:rPr lang="en-US" sz="3500" dirty="0">
                <a:solidFill>
                  <a:srgbClr val="C00000"/>
                </a:solidFill>
              </a:rPr>
              <a:t>probing </a:t>
            </a:r>
            <a:r>
              <a:rPr lang="en-US" sz="3500" dirty="0">
                <a:solidFill>
                  <a:prstClr val="black"/>
                </a:solidFill>
              </a:rPr>
              <a:t>leakage, e.g.</a:t>
            </a:r>
          </a:p>
          <a:p>
            <a:pPr marL="457189" lvl="1" indent="0">
              <a:buNone/>
            </a:pPr>
            <a:r>
              <a:rPr lang="en-US" sz="2800" dirty="0">
                <a:solidFill>
                  <a:srgbClr val="0070C0"/>
                </a:solidFill>
              </a:rPr>
              <a:t>Rivain-Prouff’10, Coron-Prouff-Rivain-Roche’13, Barthe-Belaïd-Dupressoir-Fouque-Grégoire-Strub-Zucchini’16, Belaïd-Cassiers-Rivain-Taleb’23, ...</a:t>
            </a:r>
          </a:p>
          <a:p>
            <a:pPr lvl="1"/>
            <a:endParaRPr lang="he-IL" dirty="0"/>
          </a:p>
          <a:p>
            <a:pPr marL="457200" lvl="1" indent="0" defTabSz="9144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None/>
            </a:pPr>
            <a:endParaRPr lang="en-US" altLang="en-US" sz="2800" dirty="0">
              <a:solidFill>
                <a:srgbClr val="FF0000"/>
              </a:solidFill>
              <a:ea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176292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80" name="Rectangle 24"/>
          <p:cNvSpPr>
            <a:spLocks/>
          </p:cNvSpPr>
          <p:nvPr/>
        </p:nvSpPr>
        <p:spPr bwMode="auto">
          <a:xfrm>
            <a:off x="874644" y="410215"/>
            <a:ext cx="10204173" cy="1096963"/>
          </a:xfrm>
          <a:prstGeom prst="rect">
            <a:avLst/>
          </a:prstGeom>
          <a:noFill/>
          <a:ln>
            <a:noFill/>
          </a:ln>
          <a:effectLst>
            <a:outerShdw blurRad="25400" dist="25399" dir="2700000" algn="ctr" rotWithShape="0">
              <a:srgbClr val="FFFFFF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r" defTabSz="822325" rtl="1">
              <a:tabLst>
                <a:tab pos="1096963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11163" algn="r" defTabSz="822325" rtl="1">
              <a:tabLst>
                <a:tab pos="1096963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822325" algn="r" defTabSz="822325" rtl="1">
              <a:tabLst>
                <a:tab pos="1096963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235075" algn="r" defTabSz="822325" rtl="1">
              <a:tabLst>
                <a:tab pos="1096963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646238" algn="r" defTabSz="822325" rtl="1">
              <a:tabLst>
                <a:tab pos="1096963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103438" algn="r" defTabSz="822325" rtl="1" fontAlgn="base">
              <a:spcBef>
                <a:spcPct val="0"/>
              </a:spcBef>
              <a:spcAft>
                <a:spcPct val="0"/>
              </a:spcAft>
              <a:tabLst>
                <a:tab pos="1096963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560638" algn="r" defTabSz="822325" rtl="1" fontAlgn="base">
              <a:spcBef>
                <a:spcPct val="0"/>
              </a:spcBef>
              <a:spcAft>
                <a:spcPct val="0"/>
              </a:spcAft>
              <a:tabLst>
                <a:tab pos="1096963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017838" algn="r" defTabSz="822325" rtl="1" fontAlgn="base">
              <a:spcBef>
                <a:spcPct val="0"/>
              </a:spcBef>
              <a:spcAft>
                <a:spcPct val="0"/>
              </a:spcAft>
              <a:tabLst>
                <a:tab pos="1096963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475038" algn="r" defTabSz="822325" rtl="1" fontAlgn="base">
              <a:spcBef>
                <a:spcPct val="0"/>
              </a:spcBef>
              <a:spcAft>
                <a:spcPct val="0"/>
              </a:spcAft>
              <a:tabLst>
                <a:tab pos="1096963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0" algn="ctr" defTabSz="822325" rtl="0" eaLnBrk="1" latinLnBrk="0" hangingPunct="1">
              <a:spcBef>
                <a:spcPts val="175"/>
              </a:spcBef>
              <a:tabLst>
                <a:tab pos="1096963" algn="l"/>
              </a:tabLst>
            </a:pPr>
            <a:r>
              <a:rPr lang="en-US" altLang="en-US" sz="4400" dirty="0">
                <a:solidFill>
                  <a:prstClr val="black"/>
                </a:solidFill>
                <a:latin typeface="Calibri Light" panose="020F0302020204030204"/>
                <a:sym typeface="Optima" charset="0"/>
              </a:rPr>
              <a:t>Leakage-Tolerant Circuit</a:t>
            </a:r>
          </a:p>
          <a:p>
            <a:pPr algn="ctr" rtl="0">
              <a:spcBef>
                <a:spcPts val="175"/>
              </a:spcBef>
            </a:pPr>
            <a:r>
              <a:rPr lang="en-US" sz="2800" dirty="0">
                <a:solidFill>
                  <a:srgbClr val="0070C0"/>
                </a:solidFill>
                <a:latin typeface="Calibri Light" panose="020F0302020204030204"/>
                <a:ea typeface=""/>
                <a:cs typeface=""/>
              </a:rPr>
              <a:t>[Garg-Jain-Sahai’11, Bitansky-Canetti-Halevi’12, Ananth-I.-Sahai’08]</a:t>
            </a:r>
            <a:endParaRPr lang="en-US" altLang="en-US" sz="3200" dirty="0">
              <a:solidFill>
                <a:srgbClr val="0070C0"/>
              </a:solidFill>
              <a:latin typeface="Optima" charset="0"/>
              <a:sym typeface="Optima" charset="0"/>
            </a:endParaRPr>
          </a:p>
          <a:p>
            <a:pPr marL="0" algn="ctr" defTabSz="822325" rtl="0" eaLnBrk="1" latinLnBrk="0" hangingPunct="1">
              <a:spcBef>
                <a:spcPts val="175"/>
              </a:spcBef>
              <a:tabLst>
                <a:tab pos="1096963" algn="l"/>
              </a:tabLst>
            </a:pPr>
            <a:endParaRPr lang="en-US" altLang="en-US" sz="3600" dirty="0">
              <a:solidFill>
                <a:schemeClr val="accent2"/>
              </a:solidFill>
              <a:latin typeface="Optima" charset="0"/>
              <a:sym typeface="Optima" charset="0"/>
            </a:endParaRPr>
          </a:p>
        </p:txBody>
      </p:sp>
      <p:sp>
        <p:nvSpPr>
          <p:cNvPr id="403482" name="Text Box 26"/>
          <p:cNvSpPr txBox="1">
            <a:spLocks noChangeArrowheads="1"/>
          </p:cNvSpPr>
          <p:nvPr/>
        </p:nvSpPr>
        <p:spPr bwMode="auto">
          <a:xfrm>
            <a:off x="2495549" y="5013327"/>
            <a:ext cx="230505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algn="l" defTabSz="914400" rtl="0" eaLnBrk="1" latinLnBrk="0" hangingPunct="1">
              <a:spcBef>
                <a:spcPct val="50000"/>
              </a:spcBef>
            </a:pPr>
            <a:endParaRPr lang="en-US" altLang="en-US" sz="200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56" t="68015" r="4502" b="325"/>
          <a:stretch/>
        </p:blipFill>
        <p:spPr>
          <a:xfrm>
            <a:off x="3782543" y="1668124"/>
            <a:ext cx="4676296" cy="245770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2660812" y="2507025"/>
                <a:ext cx="544626" cy="677108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800" b="1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𝒙</m:t>
                      </m:r>
                    </m:oMath>
                  </m:oMathPara>
                </a14:m>
                <a:endParaRPr lang="he-IL" sz="3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0812" y="2507025"/>
                <a:ext cx="544626" cy="677108"/>
              </a:xfrm>
              <a:prstGeom prst="rect">
                <a:avLst/>
              </a:prstGeom>
              <a:blipFill>
                <a:blip r:embed="rId4"/>
                <a:stretch>
                  <a:fillRect t="-14815" r="-52273" b="-370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ight Arrow 9"/>
          <p:cNvSpPr/>
          <p:nvPr/>
        </p:nvSpPr>
        <p:spPr>
          <a:xfrm>
            <a:off x="3200400" y="2756648"/>
            <a:ext cx="555250" cy="26894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>
            <a:off x="8485733" y="2764897"/>
            <a:ext cx="555250" cy="26894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8989967" y="2512223"/>
                <a:ext cx="544626" cy="677108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800" b="1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𝒚</m:t>
                      </m:r>
                    </m:oMath>
                  </m:oMathPara>
                </a14:m>
                <a:endParaRPr lang="he-IL" sz="3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89967" y="2512223"/>
                <a:ext cx="544626" cy="677108"/>
              </a:xfrm>
              <a:prstGeom prst="rect">
                <a:avLst/>
              </a:prstGeom>
              <a:blipFill>
                <a:blip r:embed="rId5"/>
                <a:stretch>
                  <a:fillRect l="-9302" t="-14545" r="-55814" b="-34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/>
          <p:cNvSpPr/>
          <p:nvPr/>
        </p:nvSpPr>
        <p:spPr>
          <a:xfrm>
            <a:off x="3782543" y="1654677"/>
            <a:ext cx="4676296" cy="2457701"/>
          </a:xfrm>
          <a:prstGeom prst="rect">
            <a:avLst/>
          </a:prstGeom>
          <a:solidFill>
            <a:schemeClr val="accent6">
              <a:lumMod val="60000"/>
              <a:lumOff val="40000"/>
              <a:alpha val="5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7574615" y="1668124"/>
                <a:ext cx="408470" cy="56455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3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</m:acc>
                    </m:oMath>
                  </m:oMathPara>
                </a14:m>
                <a:endParaRPr lang="he-IL" sz="3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4615" y="1668124"/>
                <a:ext cx="408470" cy="564555"/>
              </a:xfrm>
              <a:prstGeom prst="rect">
                <a:avLst/>
              </a:prstGeom>
              <a:blipFill>
                <a:blip r:embed="rId6"/>
                <a:stretch>
                  <a:fillRect l="-18182" t="-13333" r="-100000" b="-6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2">
                <a:extLst>
                  <a:ext uri="{FF2B5EF4-FFF2-40B4-BE49-F238E27FC236}">
                    <a16:creationId xmlns:a16="http://schemas.microsoft.com/office/drawing/2014/main" id="{89317D6B-AE8B-1888-2947-15E3EC670C3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68048" y="4625260"/>
                <a:ext cx="11123952" cy="2736552"/>
              </a:xfrm>
            </p:spPr>
            <p:txBody>
              <a:bodyPr>
                <a:normAutofit/>
              </a:bodyPr>
              <a:lstStyle/>
              <a:p>
                <a:pPr lvl="0"/>
                <a:r>
                  <a:rPr lang="en-US" sz="3500" dirty="0"/>
                  <a:t>Input and output are unprotected</a:t>
                </a:r>
              </a:p>
              <a:p>
                <a:pPr lvl="0"/>
                <a:r>
                  <a:rPr lang="en-US" sz="3500" dirty="0"/>
                  <a:t>“Best-possible” security guarantee: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Leak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dirty="0"/>
                  <a:t>L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Leak’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</m:oMath>
                </a14:m>
                <a:r>
                  <a:rPr lang="en-US" dirty="0"/>
                  <a:t>L and </a:t>
                </a:r>
                <a:r>
                  <a:rPr lang="en-US" dirty="0">
                    <a:solidFill>
                      <a:srgbClr val="0070C0"/>
                    </a:solidFill>
                  </a:rPr>
                  <a:t>Sim</a:t>
                </a:r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:r>
                  <a:rPr lang="en-US" dirty="0">
                    <a:solidFill>
                      <a:srgbClr val="7030A0"/>
                    </a:solidFill>
                  </a:rPr>
                  <a:t>Leak(wires of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acc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7030A0"/>
                    </a:solidFill>
                  </a:rPr>
                  <a:t>)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US" dirty="0">
                    <a:solidFill>
                      <a:srgbClr val="7030A0"/>
                    </a:solidFill>
                  </a:rPr>
                  <a:t>Sim(Leak’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7030A0"/>
                    </a:solidFill>
                  </a:rPr>
                  <a:t>) </a:t>
                </a:r>
                <a:endParaRPr lang="en-US" dirty="0"/>
              </a:p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20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2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acc>
                  </m:oMath>
                </a14:m>
                <a:r>
                  <a:rPr lang="en-US" sz="3200" dirty="0">
                    <a:solidFill>
                      <a:schemeClr val="accent6">
                        <a:lumMod val="75000"/>
                      </a:schemeClr>
                    </a:solidFill>
                  </a:rPr>
                  <a:t> </a:t>
                </a:r>
                <a:r>
                  <a:rPr lang="en-US" sz="3500" dirty="0">
                    <a:solidFill>
                      <a:schemeClr val="accent6">
                        <a:lumMod val="75000"/>
                      </a:schemeClr>
                    </a:solidFill>
                  </a:rPr>
                  <a:t>is as good as an ideal implementation of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3200" dirty="0">
                    <a:solidFill>
                      <a:schemeClr val="accent6">
                        <a:lumMod val="75000"/>
                      </a:schemeClr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accent6">
                        <a:lumMod val="75000"/>
                      </a:schemeClr>
                    </a:solidFill>
                  </a:rPr>
                  <a:t>w.r.t.</a:t>
                </a:r>
                <a:r>
                  <a:rPr lang="en-US" sz="3200" dirty="0">
                    <a:solidFill>
                      <a:schemeClr val="accent6">
                        <a:lumMod val="75000"/>
                      </a:schemeClr>
                    </a:solidFill>
                  </a:rPr>
                  <a:t> L</a:t>
                </a:r>
              </a:p>
            </p:txBody>
          </p:sp>
        </mc:Choice>
        <mc:Fallback>
          <p:sp>
            <p:nvSpPr>
              <p:cNvPr id="2" name="Content Placeholder 2">
                <a:extLst>
                  <a:ext uri="{FF2B5EF4-FFF2-40B4-BE49-F238E27FC236}">
                    <a16:creationId xmlns:a16="http://schemas.microsoft.com/office/drawing/2014/main" id="{89317D6B-AE8B-1888-2947-15E3EC670C3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68048" y="4625260"/>
                <a:ext cx="11123952" cy="2736552"/>
              </a:xfrm>
              <a:blipFill>
                <a:blip r:embed="rId7"/>
                <a:stretch>
                  <a:fillRect l="-1482" t="-50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oup 11">
            <a:extLst>
              <a:ext uri="{FF2B5EF4-FFF2-40B4-BE49-F238E27FC236}">
                <a16:creationId xmlns:a16="http://schemas.microsoft.com/office/drawing/2014/main" id="{1F9313C8-9096-E815-2A73-A130EBA804F2}"/>
              </a:ext>
            </a:extLst>
          </p:cNvPr>
          <p:cNvGrpSpPr/>
          <p:nvPr/>
        </p:nvGrpSpPr>
        <p:grpSpPr>
          <a:xfrm>
            <a:off x="8880922" y="3533566"/>
            <a:ext cx="2374364" cy="1688275"/>
            <a:chOff x="8880922" y="3533566"/>
            <a:chExt cx="2374364" cy="1688275"/>
          </a:xfrm>
        </p:grpSpPr>
        <p:sp>
          <p:nvSpPr>
            <p:cNvPr id="3" name="Explosion 2 2">
              <a:extLst>
                <a:ext uri="{FF2B5EF4-FFF2-40B4-BE49-F238E27FC236}">
                  <a16:creationId xmlns:a16="http://schemas.microsoft.com/office/drawing/2014/main" id="{5185CA58-2B5D-F88D-4537-71C7A967CA30}"/>
                </a:ext>
              </a:extLst>
            </p:cNvPr>
            <p:cNvSpPr/>
            <p:nvPr/>
          </p:nvSpPr>
          <p:spPr>
            <a:xfrm>
              <a:off x="9441476" y="3681461"/>
              <a:ext cx="1813810" cy="1540380"/>
            </a:xfrm>
            <a:prstGeom prst="irregularSeal2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16576307-5CBD-95E6-31C9-49765FFED72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rot="4543723">
              <a:off x="8853964" y="3560524"/>
              <a:ext cx="785139" cy="731224"/>
            </a:xfrm>
            <a:prstGeom prst="rect">
              <a:avLst/>
            </a:prstGeom>
          </p:spPr>
        </p:pic>
        <mc:AlternateContent xmlns:mc="http://schemas.openxmlformats.org/markup-compatibility/2006">
          <mc:Choice xmlns:a14="http://schemas.microsoft.com/office/drawing/2010/main"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7027D9C7-350E-8336-947D-338D1A45A053}"/>
                    </a:ext>
                  </a:extLst>
                </p:cNvPr>
                <p:cNvSpPr txBox="1"/>
                <p:nvPr/>
              </p:nvSpPr>
              <p:spPr>
                <a:xfrm>
                  <a:off x="9319129" y="3596356"/>
                  <a:ext cx="85472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>
                      <a:solidFill>
                        <a:srgbClr val="FF0000"/>
                      </a:solidFill>
                    </a:rPr>
                    <a:t>Leak</a:t>
                  </a:r>
                  <a14:m>
                    <m:oMath xmlns:m="http://schemas.openxmlformats.org/officeDocument/2006/math">
                      <m:r>
                        <a:rPr lang="en-US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</m:oMath>
                  </a14:m>
                  <a:r>
                    <a:rPr lang="en-US" dirty="0">
                      <a:solidFill>
                        <a:srgbClr val="FF0000"/>
                      </a:solidFill>
                    </a:rPr>
                    <a:t>L</a:t>
                  </a:r>
                </a:p>
              </p:txBody>
            </p:sp>
          </mc:Choice>
          <mc:Fallback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7027D9C7-350E-8336-947D-338D1A45A05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19129" y="3596356"/>
                  <a:ext cx="854721" cy="369332"/>
                </a:xfrm>
                <a:prstGeom prst="rect">
                  <a:avLst/>
                </a:prstGeom>
                <a:blipFill>
                  <a:blip r:embed="rId9"/>
                  <a:stretch>
                    <a:fillRect l="-5797" t="-10000" r="-4348" b="-2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C065C36-64A3-2D26-C765-DF99094DB3C3}"/>
                </a:ext>
              </a:extLst>
            </p:cNvPr>
            <p:cNvSpPr txBox="1"/>
            <p:nvPr/>
          </p:nvSpPr>
          <p:spPr>
            <a:xfrm>
              <a:off x="9817557" y="4161922"/>
              <a:ext cx="82426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err="1"/>
                <a:t>Adv</a:t>
              </a:r>
              <a:endParaRPr lang="en-US" sz="3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0324122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 descr="correct XOR Gate Symbol ...">
            <a:extLst>
              <a:ext uri="{FF2B5EF4-FFF2-40B4-BE49-F238E27FC236}">
                <a16:creationId xmlns:a16="http://schemas.microsoft.com/office/drawing/2014/main" id="{00BEAA7E-1755-8399-945D-8C663D9098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78" r="14026"/>
          <a:stretch/>
        </p:blipFill>
        <p:spPr bwMode="auto">
          <a:xfrm>
            <a:off x="8856250" y="2353839"/>
            <a:ext cx="1737360" cy="917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3480" name="Rectangle 24"/>
          <p:cNvSpPr>
            <a:spLocks/>
          </p:cNvSpPr>
          <p:nvPr/>
        </p:nvSpPr>
        <p:spPr bwMode="auto">
          <a:xfrm>
            <a:off x="1947149" y="68263"/>
            <a:ext cx="8045451" cy="1096963"/>
          </a:xfrm>
          <a:prstGeom prst="rect">
            <a:avLst/>
          </a:prstGeom>
          <a:noFill/>
          <a:ln>
            <a:noFill/>
          </a:ln>
          <a:effectLst>
            <a:outerShdw blurRad="25400" dist="25399" dir="2700000" algn="ctr" rotWithShape="0">
              <a:srgbClr val="FFFFFF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r" defTabSz="822325" rtl="1">
              <a:tabLst>
                <a:tab pos="1096963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11163" algn="r" defTabSz="822325" rtl="1">
              <a:tabLst>
                <a:tab pos="1096963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822325" algn="r" defTabSz="822325" rtl="1">
              <a:tabLst>
                <a:tab pos="1096963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235075" algn="r" defTabSz="822325" rtl="1">
              <a:tabLst>
                <a:tab pos="1096963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646238" algn="r" defTabSz="822325" rtl="1">
              <a:tabLst>
                <a:tab pos="1096963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103438" algn="r" defTabSz="822325" rtl="1" fontAlgn="base">
              <a:spcBef>
                <a:spcPct val="0"/>
              </a:spcBef>
              <a:spcAft>
                <a:spcPct val="0"/>
              </a:spcAft>
              <a:tabLst>
                <a:tab pos="1096963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560638" algn="r" defTabSz="822325" rtl="1" fontAlgn="base">
              <a:spcBef>
                <a:spcPct val="0"/>
              </a:spcBef>
              <a:spcAft>
                <a:spcPct val="0"/>
              </a:spcAft>
              <a:tabLst>
                <a:tab pos="1096963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017838" algn="r" defTabSz="822325" rtl="1" fontAlgn="base">
              <a:spcBef>
                <a:spcPct val="0"/>
              </a:spcBef>
              <a:spcAft>
                <a:spcPct val="0"/>
              </a:spcAft>
              <a:tabLst>
                <a:tab pos="1096963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475038" algn="r" defTabSz="822325" rtl="1" fontAlgn="base">
              <a:spcBef>
                <a:spcPct val="0"/>
              </a:spcBef>
              <a:spcAft>
                <a:spcPct val="0"/>
              </a:spcAft>
              <a:tabLst>
                <a:tab pos="1096963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0" algn="ctr" defTabSz="822325" rtl="0" eaLnBrk="1" latinLnBrk="0" hangingPunct="1">
              <a:spcBef>
                <a:spcPts val="175"/>
              </a:spcBef>
              <a:tabLst>
                <a:tab pos="1096963" algn="l"/>
              </a:tabLst>
            </a:pPr>
            <a:r>
              <a:rPr lang="en-US" altLang="en-US" sz="4400" dirty="0">
                <a:solidFill>
                  <a:prstClr val="black"/>
                </a:solidFill>
                <a:latin typeface="Calibri Light" panose="020F0302020204030204"/>
                <a:sym typeface="Optima" charset="0"/>
              </a:rPr>
              <a:t>Examples: LTC for parity leakage</a:t>
            </a:r>
            <a:endParaRPr lang="en-US" altLang="en-US" sz="3600" dirty="0">
              <a:solidFill>
                <a:schemeClr val="accent2"/>
              </a:solidFill>
              <a:latin typeface="Optima" charset="0"/>
              <a:sym typeface="Optima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87D5D943-1AF5-1075-61DE-A8920DC2F63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-1564793" y="2483088"/>
                <a:ext cx="10030876" cy="120084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594" indent="-228594" algn="l" defTabSz="914377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783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2971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160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349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537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726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8914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103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⊕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he-IL" dirty="0"/>
              </a:p>
              <a:p>
                <a:pPr marL="457200" lvl="1" indent="0" defTabSz="91440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Arial"/>
                  <a:buNone/>
                </a:pPr>
                <a:endParaRPr lang="en-US" altLang="en-US" sz="2800" dirty="0">
                  <a:solidFill>
                    <a:srgbClr val="FF0000"/>
                  </a:solidFill>
                  <a:ea typeface="Arial"/>
                  <a:cs typeface="Arial"/>
                </a:endParaRPr>
              </a:p>
            </p:txBody>
          </p:sp>
        </mc:Choice>
        <mc:Fallback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87D5D943-1AF5-1075-61DE-A8920DC2F6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564793" y="2483088"/>
                <a:ext cx="10030876" cy="1200842"/>
              </a:xfrm>
              <a:prstGeom prst="rect">
                <a:avLst/>
              </a:prstGeom>
              <a:blipFill>
                <a:blip r:embed="rId4"/>
                <a:stretch>
                  <a:fillRect t="-84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947657E-E5BF-F924-FDB3-CDDFB588C35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851629" y="2024752"/>
                <a:ext cx="1558160" cy="48196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594" indent="-228594" algn="l" defTabSz="914377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783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2971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160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349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537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726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8914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103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he-IL" dirty="0"/>
              </a:p>
              <a:p>
                <a:pPr marL="457200" lvl="1" indent="0" defTabSz="91440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Arial"/>
                  <a:buNone/>
                </a:pPr>
                <a:endParaRPr lang="en-US" altLang="en-US" sz="2800" dirty="0">
                  <a:solidFill>
                    <a:srgbClr val="FF0000"/>
                  </a:solidFill>
                  <a:ea typeface="Arial"/>
                  <a:cs typeface="Arial"/>
                </a:endParaRPr>
              </a:p>
            </p:txBody>
          </p:sp>
        </mc:Choice>
        <mc:Fallback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947657E-E5BF-F924-FDB3-CDDFB588C3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1629" y="2024752"/>
                <a:ext cx="1558160" cy="481964"/>
              </a:xfrm>
              <a:prstGeom prst="rect">
                <a:avLst/>
              </a:prstGeom>
              <a:blipFill>
                <a:blip r:embed="rId5"/>
                <a:stretch>
                  <a:fillRect t="-20513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>
            <a:extLst>
              <a:ext uri="{FF2B5EF4-FFF2-40B4-BE49-F238E27FC236}">
                <a16:creationId xmlns:a16="http://schemas.microsoft.com/office/drawing/2014/main" id="{41492437-2B17-30D9-6947-0D881664B995}"/>
              </a:ext>
            </a:extLst>
          </p:cNvPr>
          <p:cNvSpPr/>
          <p:nvPr/>
        </p:nvSpPr>
        <p:spPr>
          <a:xfrm>
            <a:off x="5763606" y="4772166"/>
            <a:ext cx="993228" cy="19441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Content Placeholder 2">
                <a:extLst>
                  <a:ext uri="{FF2B5EF4-FFF2-40B4-BE49-F238E27FC236}">
                    <a16:creationId xmlns:a16="http://schemas.microsoft.com/office/drawing/2014/main" id="{FB8801F7-74BB-2BB0-05C5-8E1B40CF61D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829291" y="2528118"/>
                <a:ext cx="1558160" cy="48196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594" indent="-228594" algn="l" defTabSz="914377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783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2971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160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349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537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726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8914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103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he-IL" dirty="0"/>
              </a:p>
              <a:p>
                <a:pPr marL="457200" lvl="1" indent="0" defTabSz="91440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Arial"/>
                  <a:buNone/>
                </a:pPr>
                <a:endParaRPr lang="en-US" altLang="en-US" sz="2800" dirty="0">
                  <a:solidFill>
                    <a:srgbClr val="FF0000"/>
                  </a:solidFill>
                  <a:ea typeface="Arial"/>
                  <a:cs typeface="Arial"/>
                </a:endParaRPr>
              </a:p>
            </p:txBody>
          </p:sp>
        </mc:Choice>
        <mc:Fallback>
          <p:sp>
            <p:nvSpPr>
              <p:cNvPr id="15" name="Content Placeholder 2">
                <a:extLst>
                  <a:ext uri="{FF2B5EF4-FFF2-40B4-BE49-F238E27FC236}">
                    <a16:creationId xmlns:a16="http://schemas.microsoft.com/office/drawing/2014/main" id="{FB8801F7-74BB-2BB0-05C5-8E1B40CF61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9291" y="2528118"/>
                <a:ext cx="1558160" cy="481964"/>
              </a:xfrm>
              <a:prstGeom prst="rect">
                <a:avLst/>
              </a:prstGeom>
              <a:blipFill>
                <a:blip r:embed="rId6"/>
                <a:stretch>
                  <a:fillRect t="-20513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30" name="Picture 6" descr="A Guide to AND Gates | AND Logic Gates | RS">
            <a:extLst>
              <a:ext uri="{FF2B5EF4-FFF2-40B4-BE49-F238E27FC236}">
                <a16:creationId xmlns:a16="http://schemas.microsoft.com/office/drawing/2014/main" id="{0D161B13-C207-01C7-2AC4-F47B9681DB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1862" y="2134760"/>
            <a:ext cx="2228249" cy="863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7" name="Content Placeholder 2">
                <a:extLst>
                  <a:ext uri="{FF2B5EF4-FFF2-40B4-BE49-F238E27FC236}">
                    <a16:creationId xmlns:a16="http://schemas.microsoft.com/office/drawing/2014/main" id="{7D6A6D86-9A81-4843-635C-0F47C89F4DB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839800" y="3058892"/>
                <a:ext cx="1558160" cy="48196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594" indent="-228594" algn="l" defTabSz="914377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783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2971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160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349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537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726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8914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103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he-IL" dirty="0"/>
              </a:p>
              <a:p>
                <a:pPr marL="457200" lvl="1" indent="0" defTabSz="91440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Arial"/>
                  <a:buNone/>
                </a:pPr>
                <a:endParaRPr lang="en-US" altLang="en-US" sz="2800" dirty="0">
                  <a:solidFill>
                    <a:srgbClr val="FF0000"/>
                  </a:solidFill>
                  <a:ea typeface="Arial"/>
                  <a:cs typeface="Arial"/>
                </a:endParaRPr>
              </a:p>
            </p:txBody>
          </p:sp>
        </mc:Choice>
        <mc:Fallback>
          <p:sp>
            <p:nvSpPr>
              <p:cNvPr id="17" name="Content Placeholder 2">
                <a:extLst>
                  <a:ext uri="{FF2B5EF4-FFF2-40B4-BE49-F238E27FC236}">
                    <a16:creationId xmlns:a16="http://schemas.microsoft.com/office/drawing/2014/main" id="{7D6A6D86-9A81-4843-635C-0F47C89F4D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9800" y="3058892"/>
                <a:ext cx="1558160" cy="481964"/>
              </a:xfrm>
              <a:prstGeom prst="rect">
                <a:avLst/>
              </a:prstGeom>
              <a:blipFill>
                <a:blip r:embed="rId8"/>
                <a:stretch>
                  <a:fillRect t="-20513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559AB37-5941-2007-F18B-97DD5DF922D1}"/>
              </a:ext>
            </a:extLst>
          </p:cNvPr>
          <p:cNvCxnSpPr>
            <a:cxnSpLocks/>
          </p:cNvCxnSpPr>
          <p:nvPr/>
        </p:nvCxnSpPr>
        <p:spPr>
          <a:xfrm flipH="1">
            <a:off x="6896096" y="3365936"/>
            <a:ext cx="1870841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A5B97B3-520F-C4A8-0C65-DD327B34E7DB}"/>
              </a:ext>
            </a:extLst>
          </p:cNvPr>
          <p:cNvCxnSpPr>
            <a:cxnSpLocks/>
          </p:cNvCxnSpPr>
          <p:nvPr/>
        </p:nvCxnSpPr>
        <p:spPr>
          <a:xfrm flipH="1">
            <a:off x="8766937" y="3020445"/>
            <a:ext cx="35740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E74656F4-6ABA-98AE-31C2-9872F5E7BDC0}"/>
              </a:ext>
            </a:extLst>
          </p:cNvPr>
          <p:cNvCxnSpPr>
            <a:cxnSpLocks/>
          </p:cNvCxnSpPr>
          <p:nvPr/>
        </p:nvCxnSpPr>
        <p:spPr>
          <a:xfrm rot="5400000" flipH="1">
            <a:off x="8572493" y="3188611"/>
            <a:ext cx="35740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55" name="Content Placeholder 2">
                <a:extLst>
                  <a:ext uri="{FF2B5EF4-FFF2-40B4-BE49-F238E27FC236}">
                    <a16:creationId xmlns:a16="http://schemas.microsoft.com/office/drawing/2014/main" id="{5B358559-7E2E-4AED-28BE-75BBB9575B4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197659" y="2543248"/>
                <a:ext cx="1343851" cy="48196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594" indent="-228594" algn="l" defTabSz="914377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783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2971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160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349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537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726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8914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103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he-IL" dirty="0"/>
              </a:p>
              <a:p>
                <a:pPr marL="457200" lvl="1" indent="0" defTabSz="91440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Arial"/>
                  <a:buNone/>
                </a:pPr>
                <a:endParaRPr lang="en-US" altLang="en-US" sz="2800" dirty="0">
                  <a:solidFill>
                    <a:srgbClr val="FF0000"/>
                  </a:solidFill>
                  <a:ea typeface="Arial"/>
                  <a:cs typeface="Arial"/>
                </a:endParaRPr>
              </a:p>
            </p:txBody>
          </p:sp>
        </mc:Choice>
        <mc:Fallback>
          <p:sp>
            <p:nvSpPr>
              <p:cNvPr id="55" name="Content Placeholder 2">
                <a:extLst>
                  <a:ext uri="{FF2B5EF4-FFF2-40B4-BE49-F238E27FC236}">
                    <a16:creationId xmlns:a16="http://schemas.microsoft.com/office/drawing/2014/main" id="{5B358559-7E2E-4AED-28BE-75BBB9575B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97659" y="2543248"/>
                <a:ext cx="1343851" cy="481964"/>
              </a:xfrm>
              <a:prstGeom prst="rect">
                <a:avLst/>
              </a:prstGeom>
              <a:blipFill>
                <a:blip r:embed="rId9"/>
                <a:stretch>
                  <a:fillRect t="-20513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40" name="Rounded Rectangular Callout 1039">
                <a:extLst>
                  <a:ext uri="{FF2B5EF4-FFF2-40B4-BE49-F238E27FC236}">
                    <a16:creationId xmlns:a16="http://schemas.microsoft.com/office/drawing/2014/main" id="{C38967A2-93E0-1460-796E-6183F31B478E}"/>
                  </a:ext>
                </a:extLst>
              </p:cNvPr>
              <p:cNvSpPr/>
              <p:nvPr/>
            </p:nvSpPr>
            <p:spPr>
              <a:xfrm>
                <a:off x="8653952" y="1381096"/>
                <a:ext cx="1737360" cy="607297"/>
              </a:xfrm>
              <a:prstGeom prst="wedgeRoundRectCallout">
                <a:avLst>
                  <a:gd name="adj1" fmla="val -46279"/>
                  <a:gd name="adj2" fmla="val 117201"/>
                  <a:gd name="adj3" fmla="val 16667"/>
                </a:avLst>
              </a:prstGeom>
              <a:solidFill>
                <a:schemeClr val="accent6">
                  <a:lumMod val="75000"/>
                </a:schemeClr>
              </a:solidFill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1" eaLnBrk="1" latinLnBrk="0" hangingPunct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he-IL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⊕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040" name="Rounded Rectangular Callout 1039">
                <a:extLst>
                  <a:ext uri="{FF2B5EF4-FFF2-40B4-BE49-F238E27FC236}">
                    <a16:creationId xmlns:a16="http://schemas.microsoft.com/office/drawing/2014/main" id="{C38967A2-93E0-1460-796E-6183F31B478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53952" y="1381096"/>
                <a:ext cx="1737360" cy="607297"/>
              </a:xfrm>
              <a:prstGeom prst="wedgeRoundRectCallout">
                <a:avLst>
                  <a:gd name="adj1" fmla="val -46279"/>
                  <a:gd name="adj2" fmla="val 117201"/>
                  <a:gd name="adj3" fmla="val 16667"/>
                </a:avLst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41" name="Rounded Rectangular Callout 1040">
                <a:extLst>
                  <a:ext uri="{FF2B5EF4-FFF2-40B4-BE49-F238E27FC236}">
                    <a16:creationId xmlns:a16="http://schemas.microsoft.com/office/drawing/2014/main" id="{F76833C9-52C2-CD0A-F77E-17CB1AB989F2}"/>
                  </a:ext>
                </a:extLst>
              </p:cNvPr>
              <p:cNvSpPr/>
              <p:nvPr/>
            </p:nvSpPr>
            <p:spPr>
              <a:xfrm>
                <a:off x="8782602" y="3587928"/>
                <a:ext cx="2551503" cy="607297"/>
              </a:xfrm>
              <a:prstGeom prst="wedgeRoundRectCallout">
                <a:avLst>
                  <a:gd name="adj1" fmla="val -46279"/>
                  <a:gd name="adj2" fmla="val 117201"/>
                  <a:gd name="adj3" fmla="val 16667"/>
                </a:avLst>
              </a:prstGeom>
              <a:solidFill>
                <a:srgbClr val="FF0000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eaLnBrk="1" latinLnBrk="0" hangingPunct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cannot be</a:t>
                </a:r>
              </a:p>
              <a:p>
                <a:pPr marL="0" algn="ctr" defTabSz="914400" eaLnBrk="1" latinLnBrk="0" hangingPunct="1"/>
                <a:r>
                  <a:rPr lang="en-US" dirty="0"/>
                  <a:t>Simulated with parity</a:t>
                </a:r>
              </a:p>
            </p:txBody>
          </p:sp>
        </mc:Choice>
        <mc:Fallback>
          <p:sp>
            <p:nvSpPr>
              <p:cNvPr id="1041" name="Rounded Rectangular Callout 1040">
                <a:extLst>
                  <a:ext uri="{FF2B5EF4-FFF2-40B4-BE49-F238E27FC236}">
                    <a16:creationId xmlns:a16="http://schemas.microsoft.com/office/drawing/2014/main" id="{F76833C9-52C2-CD0A-F77E-17CB1AB989F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82602" y="3587928"/>
                <a:ext cx="2551503" cy="607297"/>
              </a:xfrm>
              <a:prstGeom prst="wedgeRoundRectCallout">
                <a:avLst>
                  <a:gd name="adj1" fmla="val -46279"/>
                  <a:gd name="adj2" fmla="val 117201"/>
                  <a:gd name="adj3" fmla="val 16667"/>
                </a:avLst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46" name="Group 1045">
            <a:extLst>
              <a:ext uri="{FF2B5EF4-FFF2-40B4-BE49-F238E27FC236}">
                <a16:creationId xmlns:a16="http://schemas.microsoft.com/office/drawing/2014/main" id="{8F6EE8A1-D557-6EE2-F22A-837712E0E444}"/>
              </a:ext>
            </a:extLst>
          </p:cNvPr>
          <p:cNvGrpSpPr/>
          <p:nvPr/>
        </p:nvGrpSpPr>
        <p:grpSpPr>
          <a:xfrm>
            <a:off x="-857284" y="4179378"/>
            <a:ext cx="12594770" cy="2099429"/>
            <a:chOff x="-857284" y="4179378"/>
            <a:chExt cx="12594770" cy="2099429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024" name="Content Placeholder 2">
                  <a:extLst>
                    <a:ext uri="{FF2B5EF4-FFF2-40B4-BE49-F238E27FC236}">
                      <a16:creationId xmlns:a16="http://schemas.microsoft.com/office/drawing/2014/main" id="{AD9734DF-35E8-7D9C-B83F-D45D36790AAC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10393635" y="4984261"/>
                  <a:ext cx="1343851" cy="481964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rmAutofit/>
                </a:bodyPr>
                <a:lstStyle>
                  <a:lvl1pPr marL="228594" indent="-228594" algn="l" defTabSz="914377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783" indent="-228594" algn="l" defTabSz="914377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2971" indent="-228594" algn="l" defTabSz="914377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160" indent="-228594" algn="l" defTabSz="914377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349" indent="-228594" algn="l" defTabSz="914377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537" indent="-228594" algn="l" defTabSz="914377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726" indent="-228594" algn="l" defTabSz="914377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8914" indent="-228594" algn="l" defTabSz="914377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103" indent="-228594" algn="l" defTabSz="914377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>
                    <a:buFont typeface="Arial"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he-IL" dirty="0"/>
                </a:p>
                <a:p>
                  <a:pPr marL="457200" lvl="1" indent="0" defTabSz="914400" fontAlgn="base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Arial"/>
                    <a:buNone/>
                  </a:pPr>
                  <a:endParaRPr lang="en-US" altLang="en-US" sz="2800" dirty="0">
                    <a:solidFill>
                      <a:srgbClr val="FF0000"/>
                    </a:solidFill>
                    <a:ea typeface="Arial"/>
                    <a:cs typeface="Arial"/>
                  </a:endParaRPr>
                </a:p>
              </p:txBody>
            </p:sp>
          </mc:Choice>
          <mc:Fallback>
            <p:sp>
              <p:nvSpPr>
                <p:cNvPr id="1024" name="Content Placeholder 2">
                  <a:extLst>
                    <a:ext uri="{FF2B5EF4-FFF2-40B4-BE49-F238E27FC236}">
                      <a16:creationId xmlns:a16="http://schemas.microsoft.com/office/drawing/2014/main" id="{AD9734DF-35E8-7D9C-B83F-D45D36790AA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393635" y="4984261"/>
                  <a:ext cx="1343851" cy="481964"/>
                </a:xfrm>
                <a:prstGeom prst="rect">
                  <a:avLst/>
                </a:prstGeom>
                <a:blipFill>
                  <a:blip r:embed="rId12"/>
                  <a:stretch>
                    <a:fillRect t="-20513" b="-3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044" name="Group 1043">
              <a:extLst>
                <a:ext uri="{FF2B5EF4-FFF2-40B4-BE49-F238E27FC236}">
                  <a16:creationId xmlns:a16="http://schemas.microsoft.com/office/drawing/2014/main" id="{11119903-14DD-D9C3-44CD-7904BE263427}"/>
                </a:ext>
              </a:extLst>
            </p:cNvPr>
            <p:cNvGrpSpPr/>
            <p:nvPr/>
          </p:nvGrpSpPr>
          <p:grpSpPr>
            <a:xfrm>
              <a:off x="-857284" y="4179378"/>
              <a:ext cx="11667659" cy="2099429"/>
              <a:chOff x="-857284" y="4179378"/>
              <a:chExt cx="11667659" cy="2099429"/>
            </a:xfrm>
          </p:grpSpPr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6" name="Content Placeholder 2">
                    <a:extLst>
                      <a:ext uri="{FF2B5EF4-FFF2-40B4-BE49-F238E27FC236}">
                        <a16:creationId xmlns:a16="http://schemas.microsoft.com/office/drawing/2014/main" id="{AD7CD6BE-7181-D28A-9B48-CB6A29E03ACB}"/>
                      </a:ext>
                    </a:extLst>
                  </p:cNvPr>
                  <p:cNvSpPr txBox="1">
                    <a:spLocks/>
                  </p:cNvSpPr>
                  <p:nvPr/>
                </p:nvSpPr>
                <p:spPr>
                  <a:xfrm>
                    <a:off x="-857284" y="4579049"/>
                    <a:ext cx="7845970" cy="1200842"/>
                  </a:xfrm>
                  <a:prstGeom prst="rect">
                    <a:avLst/>
                  </a:prstGeom>
                </p:spPr>
                <p:txBody>
                  <a:bodyPr vert="horz" lIns="91440" tIns="45720" rIns="91440" bIns="45720" rtlCol="0">
                    <a:normAutofit/>
                  </a:bodyPr>
                  <a:lstStyle>
                    <a:lvl1pPr marL="228594" indent="-228594" algn="l" defTabSz="914377" rtl="0" eaLnBrk="1" latinLnBrk="0" hangingPunct="1">
                      <a:lnSpc>
                        <a:spcPct val="90000"/>
                      </a:lnSpc>
                      <a:spcBef>
                        <a:spcPts val="1000"/>
                      </a:spcBef>
                      <a:buFont typeface="Arial"/>
                      <a:buChar char="•"/>
                      <a:defRPr sz="2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685783" indent="-228594" algn="l" defTabSz="914377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/>
                      <a:buChar char="•"/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142971" indent="-228594" algn="l" defTabSz="914377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/>
                      <a:buChar char="•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600160" indent="-228594" algn="l" defTabSz="914377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57349" indent="-228594" algn="l" defTabSz="914377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514537" indent="-228594" algn="l" defTabSz="914377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971726" indent="-228594" algn="l" defTabSz="914377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428914" indent="-228594" algn="l" defTabSz="914377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886103" indent="-228594" algn="l" defTabSz="914377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indent="0">
                      <a:buFont typeface="Arial"/>
                      <a:buNone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⊕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oMath>
                      </m:oMathPara>
                    </a14:m>
                    <a:endParaRPr lang="he-IL" dirty="0"/>
                  </a:p>
                  <a:p>
                    <a:pPr marL="457200" lvl="1" indent="0" defTabSz="914400" fontAlgn="base">
                      <a:lnSpc>
                        <a:spcPct val="8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tx1"/>
                      </a:buClr>
                      <a:buFont typeface="Arial"/>
                      <a:buNone/>
                    </a:pPr>
                    <a:endParaRPr lang="en-US" altLang="en-US" sz="2800" dirty="0">
                      <a:solidFill>
                        <a:srgbClr val="FF0000"/>
                      </a:solidFill>
                      <a:ea typeface="Arial"/>
                      <a:cs typeface="Arial"/>
                    </a:endParaRPr>
                  </a:p>
                </p:txBody>
              </p:sp>
            </mc:Choice>
            <mc:Fallback>
              <p:sp>
                <p:nvSpPr>
                  <p:cNvPr id="6" name="Content Placeholder 2">
                    <a:extLst>
                      <a:ext uri="{FF2B5EF4-FFF2-40B4-BE49-F238E27FC236}">
                        <a16:creationId xmlns:a16="http://schemas.microsoft.com/office/drawing/2014/main" id="{AD7CD6BE-7181-D28A-9B48-CB6A29E03AC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-857284" y="4579049"/>
                    <a:ext cx="7845970" cy="1200842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 t="-833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pic>
            <p:nvPicPr>
              <p:cNvPr id="56" name="Picture 12" descr="correct XOR Gate Symbol ...">
                <a:extLst>
                  <a:ext uri="{FF2B5EF4-FFF2-40B4-BE49-F238E27FC236}">
                    <a16:creationId xmlns:a16="http://schemas.microsoft.com/office/drawing/2014/main" id="{46506BD7-F866-08FE-62EE-273ADB923C6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978" r="14026"/>
              <a:stretch/>
            </p:blipFill>
            <p:spPr bwMode="auto">
              <a:xfrm>
                <a:off x="9073015" y="4827840"/>
                <a:ext cx="1737360" cy="91750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57" name="Content Placeholder 2">
                    <a:extLst>
                      <a:ext uri="{FF2B5EF4-FFF2-40B4-BE49-F238E27FC236}">
                        <a16:creationId xmlns:a16="http://schemas.microsoft.com/office/drawing/2014/main" id="{C4ED3D1E-51F1-AC49-2B9B-F74B8F2C7D72}"/>
                      </a:ext>
                    </a:extLst>
                  </p:cNvPr>
                  <p:cNvSpPr txBox="1">
                    <a:spLocks/>
                  </p:cNvSpPr>
                  <p:nvPr/>
                </p:nvSpPr>
                <p:spPr>
                  <a:xfrm>
                    <a:off x="5814842" y="4179378"/>
                    <a:ext cx="1558160" cy="481964"/>
                  </a:xfrm>
                  <a:prstGeom prst="rect">
                    <a:avLst/>
                  </a:prstGeom>
                </p:spPr>
                <p:txBody>
                  <a:bodyPr vert="horz" lIns="91440" tIns="45720" rIns="91440" bIns="45720" rtlCol="0">
                    <a:normAutofit/>
                  </a:bodyPr>
                  <a:lstStyle>
                    <a:lvl1pPr marL="228594" indent="-228594" algn="l" defTabSz="914377" rtl="0" eaLnBrk="1" latinLnBrk="0" hangingPunct="1">
                      <a:lnSpc>
                        <a:spcPct val="90000"/>
                      </a:lnSpc>
                      <a:spcBef>
                        <a:spcPts val="1000"/>
                      </a:spcBef>
                      <a:buFont typeface="Arial"/>
                      <a:buChar char="•"/>
                      <a:defRPr sz="2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685783" indent="-228594" algn="l" defTabSz="914377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/>
                      <a:buChar char="•"/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142971" indent="-228594" algn="l" defTabSz="914377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/>
                      <a:buChar char="•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600160" indent="-228594" algn="l" defTabSz="914377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57349" indent="-228594" algn="l" defTabSz="914377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514537" indent="-228594" algn="l" defTabSz="914377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971726" indent="-228594" algn="l" defTabSz="914377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428914" indent="-228594" algn="l" defTabSz="914377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886103" indent="-228594" algn="l" defTabSz="914377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indent="0">
                      <a:buFont typeface="Arial"/>
                      <a:buNone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he-IL" dirty="0"/>
                  </a:p>
                  <a:p>
                    <a:pPr marL="457200" lvl="1" indent="0" defTabSz="914400" fontAlgn="base">
                      <a:lnSpc>
                        <a:spcPct val="8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tx1"/>
                      </a:buClr>
                      <a:buFont typeface="Arial"/>
                      <a:buNone/>
                    </a:pPr>
                    <a:endParaRPr lang="en-US" altLang="en-US" sz="2800" dirty="0">
                      <a:solidFill>
                        <a:srgbClr val="FF0000"/>
                      </a:solidFill>
                      <a:ea typeface="Arial"/>
                      <a:cs typeface="Arial"/>
                    </a:endParaRPr>
                  </a:p>
                </p:txBody>
              </p:sp>
            </mc:Choice>
            <mc:Fallback>
              <p:sp>
                <p:nvSpPr>
                  <p:cNvPr id="57" name="Content Placeholder 2">
                    <a:extLst>
                      <a:ext uri="{FF2B5EF4-FFF2-40B4-BE49-F238E27FC236}">
                        <a16:creationId xmlns:a16="http://schemas.microsoft.com/office/drawing/2014/main" id="{C4ED3D1E-51F1-AC49-2B9B-F74B8F2C7D7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814842" y="4179378"/>
                    <a:ext cx="1558160" cy="481964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 t="-20513" b="-3333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58" name="Content Placeholder 2">
                    <a:extLst>
                      <a:ext uri="{FF2B5EF4-FFF2-40B4-BE49-F238E27FC236}">
                        <a16:creationId xmlns:a16="http://schemas.microsoft.com/office/drawing/2014/main" id="{43398126-861E-879C-573F-B6E063596018}"/>
                      </a:ext>
                    </a:extLst>
                  </p:cNvPr>
                  <p:cNvSpPr txBox="1">
                    <a:spLocks/>
                  </p:cNvSpPr>
                  <p:nvPr/>
                </p:nvSpPr>
                <p:spPr>
                  <a:xfrm>
                    <a:off x="5792504" y="4682744"/>
                    <a:ext cx="1558160" cy="481964"/>
                  </a:xfrm>
                  <a:prstGeom prst="rect">
                    <a:avLst/>
                  </a:prstGeom>
                </p:spPr>
                <p:txBody>
                  <a:bodyPr vert="horz" lIns="91440" tIns="45720" rIns="91440" bIns="45720" rtlCol="0">
                    <a:normAutofit/>
                  </a:bodyPr>
                  <a:lstStyle>
                    <a:lvl1pPr marL="228594" indent="-228594" algn="l" defTabSz="914377" rtl="0" eaLnBrk="1" latinLnBrk="0" hangingPunct="1">
                      <a:lnSpc>
                        <a:spcPct val="90000"/>
                      </a:lnSpc>
                      <a:spcBef>
                        <a:spcPts val="1000"/>
                      </a:spcBef>
                      <a:buFont typeface="Arial"/>
                      <a:buChar char="•"/>
                      <a:defRPr sz="2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685783" indent="-228594" algn="l" defTabSz="914377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/>
                      <a:buChar char="•"/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142971" indent="-228594" algn="l" defTabSz="914377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/>
                      <a:buChar char="•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600160" indent="-228594" algn="l" defTabSz="914377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57349" indent="-228594" algn="l" defTabSz="914377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514537" indent="-228594" algn="l" defTabSz="914377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971726" indent="-228594" algn="l" defTabSz="914377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428914" indent="-228594" algn="l" defTabSz="914377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886103" indent="-228594" algn="l" defTabSz="914377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indent="0">
                      <a:buFont typeface="Arial"/>
                      <a:buNone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he-IL" dirty="0"/>
                  </a:p>
                  <a:p>
                    <a:pPr marL="457200" lvl="1" indent="0" defTabSz="914400" fontAlgn="base">
                      <a:lnSpc>
                        <a:spcPct val="8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tx1"/>
                      </a:buClr>
                      <a:buFont typeface="Arial"/>
                      <a:buNone/>
                    </a:pPr>
                    <a:endParaRPr lang="en-US" altLang="en-US" sz="2800" dirty="0">
                      <a:solidFill>
                        <a:srgbClr val="FF0000"/>
                      </a:solidFill>
                      <a:ea typeface="Arial"/>
                      <a:cs typeface="Arial"/>
                    </a:endParaRPr>
                  </a:p>
                </p:txBody>
              </p:sp>
            </mc:Choice>
            <mc:Fallback>
              <p:sp>
                <p:nvSpPr>
                  <p:cNvPr id="58" name="Content Placeholder 2">
                    <a:extLst>
                      <a:ext uri="{FF2B5EF4-FFF2-40B4-BE49-F238E27FC236}">
                        <a16:creationId xmlns:a16="http://schemas.microsoft.com/office/drawing/2014/main" id="{43398126-861E-879C-573F-B6E06359601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792504" y="4682744"/>
                    <a:ext cx="1558160" cy="481964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 t="-20513" b="-3333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pic>
            <p:nvPicPr>
              <p:cNvPr id="59" name="Picture 6" descr="A Guide to AND Gates | AND Logic Gates | RS">
                <a:extLst>
                  <a:ext uri="{FF2B5EF4-FFF2-40B4-BE49-F238E27FC236}">
                    <a16:creationId xmlns:a16="http://schemas.microsoft.com/office/drawing/2014/main" id="{31345230-EDD1-3D46-9A12-703169C98BB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908066" y="4287122"/>
                <a:ext cx="2228249" cy="86344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25" name="Picture 6" descr="A Guide to AND Gates | AND Logic Gates | RS">
                <a:extLst>
                  <a:ext uri="{FF2B5EF4-FFF2-40B4-BE49-F238E27FC236}">
                    <a16:creationId xmlns:a16="http://schemas.microsoft.com/office/drawing/2014/main" id="{9EA1C5E6-307C-CFC2-3774-38343591B56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902811" y="5366440"/>
                <a:ext cx="2228249" cy="86344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1029" name="Content Placeholder 2">
                    <a:extLst>
                      <a:ext uri="{FF2B5EF4-FFF2-40B4-BE49-F238E27FC236}">
                        <a16:creationId xmlns:a16="http://schemas.microsoft.com/office/drawing/2014/main" id="{9F93BB65-874E-747F-2B3A-61C18C10E1C2}"/>
                      </a:ext>
                    </a:extLst>
                  </p:cNvPr>
                  <p:cNvSpPr txBox="1">
                    <a:spLocks/>
                  </p:cNvSpPr>
                  <p:nvPr/>
                </p:nvSpPr>
                <p:spPr>
                  <a:xfrm>
                    <a:off x="5809582" y="5293477"/>
                    <a:ext cx="1558160" cy="481964"/>
                  </a:xfrm>
                  <a:prstGeom prst="rect">
                    <a:avLst/>
                  </a:prstGeom>
                </p:spPr>
                <p:txBody>
                  <a:bodyPr vert="horz" lIns="91440" tIns="45720" rIns="91440" bIns="45720" rtlCol="0">
                    <a:normAutofit/>
                  </a:bodyPr>
                  <a:lstStyle>
                    <a:lvl1pPr marL="228594" indent="-228594" algn="l" defTabSz="914377" rtl="0" eaLnBrk="1" latinLnBrk="0" hangingPunct="1">
                      <a:lnSpc>
                        <a:spcPct val="90000"/>
                      </a:lnSpc>
                      <a:spcBef>
                        <a:spcPts val="1000"/>
                      </a:spcBef>
                      <a:buFont typeface="Arial"/>
                      <a:buChar char="•"/>
                      <a:defRPr sz="2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685783" indent="-228594" algn="l" defTabSz="914377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/>
                      <a:buChar char="•"/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142971" indent="-228594" algn="l" defTabSz="914377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/>
                      <a:buChar char="•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600160" indent="-228594" algn="l" defTabSz="914377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57349" indent="-228594" algn="l" defTabSz="914377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514537" indent="-228594" algn="l" defTabSz="914377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971726" indent="-228594" algn="l" defTabSz="914377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428914" indent="-228594" algn="l" defTabSz="914377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886103" indent="-228594" algn="l" defTabSz="914377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indent="0">
                      <a:buFont typeface="Arial"/>
                      <a:buNone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he-IL" dirty="0"/>
                  </a:p>
                  <a:p>
                    <a:pPr marL="457200" lvl="1" indent="0" defTabSz="914400" fontAlgn="base">
                      <a:lnSpc>
                        <a:spcPct val="8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tx1"/>
                      </a:buClr>
                      <a:buFont typeface="Arial"/>
                      <a:buNone/>
                    </a:pPr>
                    <a:endParaRPr lang="en-US" altLang="en-US" sz="2800" dirty="0">
                      <a:solidFill>
                        <a:srgbClr val="FF0000"/>
                      </a:solidFill>
                      <a:ea typeface="Arial"/>
                      <a:cs typeface="Arial"/>
                    </a:endParaRPr>
                  </a:p>
                </p:txBody>
              </p:sp>
            </mc:Choice>
            <mc:Fallback>
              <p:sp>
                <p:nvSpPr>
                  <p:cNvPr id="1029" name="Content Placeholder 2">
                    <a:extLst>
                      <a:ext uri="{FF2B5EF4-FFF2-40B4-BE49-F238E27FC236}">
                        <a16:creationId xmlns:a16="http://schemas.microsoft.com/office/drawing/2014/main" id="{9F93BB65-874E-747F-2B3A-61C18C10E1C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809582" y="5293477"/>
                    <a:ext cx="1558160" cy="481964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 t="-20513" b="-3333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1031" name="Content Placeholder 2">
                    <a:extLst>
                      <a:ext uri="{FF2B5EF4-FFF2-40B4-BE49-F238E27FC236}">
                        <a16:creationId xmlns:a16="http://schemas.microsoft.com/office/drawing/2014/main" id="{F8C91DA7-AC16-0F20-8F58-81E0E672457D}"/>
                      </a:ext>
                    </a:extLst>
                  </p:cNvPr>
                  <p:cNvSpPr txBox="1">
                    <a:spLocks/>
                  </p:cNvSpPr>
                  <p:nvPr/>
                </p:nvSpPr>
                <p:spPr>
                  <a:xfrm>
                    <a:off x="5787244" y="5796843"/>
                    <a:ext cx="1558160" cy="481964"/>
                  </a:xfrm>
                  <a:prstGeom prst="rect">
                    <a:avLst/>
                  </a:prstGeom>
                </p:spPr>
                <p:txBody>
                  <a:bodyPr vert="horz" lIns="91440" tIns="45720" rIns="91440" bIns="45720" rtlCol="0">
                    <a:normAutofit/>
                  </a:bodyPr>
                  <a:lstStyle>
                    <a:lvl1pPr marL="228594" indent="-228594" algn="l" defTabSz="914377" rtl="0" eaLnBrk="1" latinLnBrk="0" hangingPunct="1">
                      <a:lnSpc>
                        <a:spcPct val="90000"/>
                      </a:lnSpc>
                      <a:spcBef>
                        <a:spcPts val="1000"/>
                      </a:spcBef>
                      <a:buFont typeface="Arial"/>
                      <a:buChar char="•"/>
                      <a:defRPr sz="2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685783" indent="-228594" algn="l" defTabSz="914377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/>
                      <a:buChar char="•"/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142971" indent="-228594" algn="l" defTabSz="914377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/>
                      <a:buChar char="•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600160" indent="-228594" algn="l" defTabSz="914377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57349" indent="-228594" algn="l" defTabSz="914377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514537" indent="-228594" algn="l" defTabSz="914377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971726" indent="-228594" algn="l" defTabSz="914377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428914" indent="-228594" algn="l" defTabSz="914377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886103" indent="-228594" algn="l" defTabSz="914377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indent="0">
                      <a:buFont typeface="Arial"/>
                      <a:buNone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he-IL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oMath>
                      </m:oMathPara>
                    </a14:m>
                    <a:endParaRPr lang="he-IL" dirty="0"/>
                  </a:p>
                  <a:p>
                    <a:pPr marL="457200" lvl="1" indent="0" defTabSz="914400" fontAlgn="base">
                      <a:lnSpc>
                        <a:spcPct val="8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tx1"/>
                      </a:buClr>
                      <a:buFont typeface="Arial"/>
                      <a:buNone/>
                    </a:pPr>
                    <a:endParaRPr lang="en-US" altLang="en-US" sz="2800" dirty="0">
                      <a:solidFill>
                        <a:srgbClr val="FF0000"/>
                      </a:solidFill>
                      <a:ea typeface="Arial"/>
                      <a:cs typeface="Arial"/>
                    </a:endParaRPr>
                  </a:p>
                </p:txBody>
              </p:sp>
            </mc:Choice>
            <mc:Fallback>
              <p:sp>
                <p:nvSpPr>
                  <p:cNvPr id="1031" name="Content Placeholder 2">
                    <a:extLst>
                      <a:ext uri="{FF2B5EF4-FFF2-40B4-BE49-F238E27FC236}">
                        <a16:creationId xmlns:a16="http://schemas.microsoft.com/office/drawing/2014/main" id="{F8C91DA7-AC16-0F20-8F58-81E0E672457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787244" y="5796843"/>
                    <a:ext cx="1558160" cy="481964"/>
                  </a:xfrm>
                  <a:prstGeom prst="rect">
                    <a:avLst/>
                  </a:prstGeom>
                  <a:blipFill>
                    <a:blip r:embed="rId17"/>
                    <a:stretch>
                      <a:fillRect t="-20513" b="-3333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033" name="Straight Connector 1032">
                <a:extLst>
                  <a:ext uri="{FF2B5EF4-FFF2-40B4-BE49-F238E27FC236}">
                    <a16:creationId xmlns:a16="http://schemas.microsoft.com/office/drawing/2014/main" id="{91405835-E1B6-5222-A60E-3F3C14189415}"/>
                  </a:ext>
                </a:extLst>
              </p:cNvPr>
              <p:cNvCxnSpPr>
                <a:cxnSpLocks/>
                <a:endCxn id="59" idx="3"/>
              </p:cNvCxnSpPr>
              <p:nvPr/>
            </p:nvCxnSpPr>
            <p:spPr>
              <a:xfrm flipH="1" flipV="1">
                <a:off x="9136315" y="4718846"/>
                <a:ext cx="1366" cy="337353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9" name="Straight Connector 1038">
                <a:extLst>
                  <a:ext uri="{FF2B5EF4-FFF2-40B4-BE49-F238E27FC236}">
                    <a16:creationId xmlns:a16="http://schemas.microsoft.com/office/drawing/2014/main" id="{7912F946-14D6-52C8-A0DE-9361D7E93C7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9133172" y="5483986"/>
                <a:ext cx="1366" cy="337353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045" name="TextBox 1044">
            <a:extLst>
              <a:ext uri="{FF2B5EF4-FFF2-40B4-BE49-F238E27FC236}">
                <a16:creationId xmlns:a16="http://schemas.microsoft.com/office/drawing/2014/main" id="{4152EC52-43B2-A1DC-5035-F1A526D131CD}"/>
              </a:ext>
            </a:extLst>
          </p:cNvPr>
          <p:cNvSpPr txBox="1"/>
          <p:nvPr/>
        </p:nvSpPr>
        <p:spPr>
          <a:xfrm>
            <a:off x="2115276" y="5750429"/>
            <a:ext cx="3110788" cy="52322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800" dirty="0"/>
              <a:t>Need randomness...</a:t>
            </a:r>
          </a:p>
        </p:txBody>
      </p:sp>
    </p:spTree>
    <p:extLst>
      <p:ext uri="{BB962C8B-B14F-4D97-AF65-F5344CB8AC3E}">
        <p14:creationId xmlns:p14="http://schemas.microsoft.com/office/powerpoint/2010/main" val="136069658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0" grpId="0" animBg="1"/>
      <p:bldP spid="1041" grpId="0" animBg="1"/>
      <p:bldP spid="104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80" name="Rectangle 24"/>
          <p:cNvSpPr>
            <a:spLocks/>
          </p:cNvSpPr>
          <p:nvPr/>
        </p:nvSpPr>
        <p:spPr bwMode="auto">
          <a:xfrm>
            <a:off x="2073275" y="68263"/>
            <a:ext cx="8045451" cy="1096963"/>
          </a:xfrm>
          <a:prstGeom prst="rect">
            <a:avLst/>
          </a:prstGeom>
          <a:noFill/>
          <a:ln>
            <a:noFill/>
          </a:ln>
          <a:effectLst>
            <a:outerShdw blurRad="25400" dist="25399" dir="2700000" algn="ctr" rotWithShape="0">
              <a:srgbClr val="FFFFFF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r" defTabSz="822325" rtl="1">
              <a:tabLst>
                <a:tab pos="1096963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11163" algn="r" defTabSz="822325" rtl="1">
              <a:tabLst>
                <a:tab pos="1096963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822325" algn="r" defTabSz="822325" rtl="1">
              <a:tabLst>
                <a:tab pos="1096963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235075" algn="r" defTabSz="822325" rtl="1">
              <a:tabLst>
                <a:tab pos="1096963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646238" algn="r" defTabSz="822325" rtl="1">
              <a:tabLst>
                <a:tab pos="1096963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103438" algn="r" defTabSz="822325" rtl="1" fontAlgn="base">
              <a:spcBef>
                <a:spcPct val="0"/>
              </a:spcBef>
              <a:spcAft>
                <a:spcPct val="0"/>
              </a:spcAft>
              <a:tabLst>
                <a:tab pos="1096963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560638" algn="r" defTabSz="822325" rtl="1" fontAlgn="base">
              <a:spcBef>
                <a:spcPct val="0"/>
              </a:spcBef>
              <a:spcAft>
                <a:spcPct val="0"/>
              </a:spcAft>
              <a:tabLst>
                <a:tab pos="1096963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017838" algn="r" defTabSz="822325" rtl="1" fontAlgn="base">
              <a:spcBef>
                <a:spcPct val="0"/>
              </a:spcBef>
              <a:spcAft>
                <a:spcPct val="0"/>
              </a:spcAft>
              <a:tabLst>
                <a:tab pos="1096963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475038" algn="r" defTabSz="822325" rtl="1" fontAlgn="base">
              <a:spcBef>
                <a:spcPct val="0"/>
              </a:spcBef>
              <a:spcAft>
                <a:spcPct val="0"/>
              </a:spcAft>
              <a:tabLst>
                <a:tab pos="1096963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0" algn="ctr" defTabSz="822325" rtl="1" eaLnBrk="1" latinLnBrk="0" hangingPunct="1">
              <a:spcBef>
                <a:spcPts val="175"/>
              </a:spcBef>
              <a:tabLst>
                <a:tab pos="1096963" algn="l"/>
              </a:tabLst>
            </a:pPr>
            <a:r>
              <a:rPr lang="en-US" altLang="en-US" sz="4400" dirty="0">
                <a:solidFill>
                  <a:prstClr val="black"/>
                </a:solidFill>
                <a:latin typeface="Calibri Light" panose="020F0302020204030204"/>
                <a:sym typeface="Optima" charset="0"/>
              </a:rPr>
              <a:t>LTC </a:t>
            </a:r>
            <a:r>
              <a:rPr lang="en-US" altLang="en-US" sz="4400" dirty="0">
                <a:solidFill>
                  <a:prstClr val="black"/>
                </a:solidFill>
                <a:latin typeface="Calibri Light" panose="020F0302020204030204"/>
                <a:sym typeface="Wingdings" pitchFamily="2" charset="2"/>
              </a:rPr>
              <a:t> Stateless LRC</a:t>
            </a:r>
            <a:endParaRPr lang="en-US" altLang="en-US" sz="3600" dirty="0">
              <a:solidFill>
                <a:schemeClr val="accent2"/>
              </a:solidFill>
              <a:latin typeface="Optima" charset="0"/>
              <a:sym typeface="Optima" charset="0"/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89317D6B-AE8B-1888-2947-15E3EC670C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8391" y="1546665"/>
            <a:ext cx="11123952" cy="814036"/>
          </a:xfrm>
        </p:spPr>
        <p:txBody>
          <a:bodyPr>
            <a:normAutofit/>
          </a:bodyPr>
          <a:lstStyle/>
          <a:p>
            <a:pPr lvl="0"/>
            <a:r>
              <a:rPr lang="en-US" sz="3500" dirty="0"/>
              <a:t>Let (</a:t>
            </a:r>
            <a:r>
              <a:rPr lang="en-US" sz="3500" dirty="0" err="1"/>
              <a:t>Enc,Dec</a:t>
            </a:r>
            <a:r>
              <a:rPr lang="en-US" sz="3500" dirty="0"/>
              <a:t>) be any L-resilient </a:t>
            </a:r>
            <a:r>
              <a:rPr lang="en-US" sz="3500" dirty="0">
                <a:solidFill>
                  <a:srgbClr val="0070C0"/>
                </a:solidFill>
              </a:rPr>
              <a:t>encoding</a:t>
            </a:r>
            <a:endParaRPr lang="en-US" sz="3500" dirty="0"/>
          </a:p>
          <a:p>
            <a:pPr marL="0" lvl="0" indent="0">
              <a:buNone/>
            </a:pPr>
            <a:endParaRPr lang="he-IL" dirty="0"/>
          </a:p>
          <a:p>
            <a:pPr marL="457200" lvl="1" indent="0" defTabSz="9144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None/>
            </a:pPr>
            <a:endParaRPr lang="en-US" altLang="en-US" sz="2800" dirty="0">
              <a:solidFill>
                <a:srgbClr val="FF0000"/>
              </a:solidFill>
              <a:ea typeface="Arial"/>
              <a:cs typeface="Arial"/>
            </a:endParaRPr>
          </a:p>
        </p:txBody>
      </p:sp>
      <p:sp>
        <p:nvSpPr>
          <p:cNvPr id="13" name="Right Arrow 12">
            <a:extLst>
              <a:ext uri="{FF2B5EF4-FFF2-40B4-BE49-F238E27FC236}">
                <a16:creationId xmlns:a16="http://schemas.microsoft.com/office/drawing/2014/main" id="{BAFE6982-E26C-8213-F7E5-6B6A986BFD28}"/>
              </a:ext>
            </a:extLst>
          </p:cNvPr>
          <p:cNvSpPr/>
          <p:nvPr/>
        </p:nvSpPr>
        <p:spPr>
          <a:xfrm>
            <a:off x="3141025" y="3845223"/>
            <a:ext cx="555250" cy="26894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5C8137A-9C6E-E4E6-63D6-EA0B711C62D4}"/>
              </a:ext>
            </a:extLst>
          </p:cNvPr>
          <p:cNvGrpSpPr/>
          <p:nvPr/>
        </p:nvGrpSpPr>
        <p:grpSpPr>
          <a:xfrm>
            <a:off x="672357" y="3074954"/>
            <a:ext cx="2475392" cy="1799082"/>
            <a:chOff x="672357" y="3074954"/>
            <a:chExt cx="2475392" cy="1799082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03015288-EB23-0670-4C11-19D89CE2172C}"/>
                    </a:ext>
                  </a:extLst>
                </p:cNvPr>
                <p:cNvSpPr txBox="1"/>
                <p:nvPr/>
              </p:nvSpPr>
              <p:spPr>
                <a:xfrm>
                  <a:off x="2739279" y="3586293"/>
                  <a:ext cx="408470" cy="677108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̂"/>
                            <m:ctrlPr>
                              <a:rPr lang="en-US" sz="3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3800" b="1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𝒙</m:t>
                            </m:r>
                          </m:e>
                        </m:acc>
                      </m:oMath>
                    </m:oMathPara>
                  </a14:m>
                  <a:endParaRPr lang="he-IL" sz="3800" b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03015288-EB23-0670-4C11-19D89CE2172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39279" y="3586293"/>
                  <a:ext cx="408470" cy="677108"/>
                </a:xfrm>
                <a:prstGeom prst="rect">
                  <a:avLst/>
                </a:prstGeom>
                <a:blipFill>
                  <a:blip r:embed="rId3"/>
                  <a:stretch>
                    <a:fillRect l="-21212" t="-14815" r="-93939" b="-3703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135FE37A-706C-2C2D-2AA5-14F349903239}"/>
                    </a:ext>
                  </a:extLst>
                </p:cNvPr>
                <p:cNvSpPr txBox="1"/>
                <p:nvPr/>
              </p:nvSpPr>
              <p:spPr>
                <a:xfrm>
                  <a:off x="672357" y="3595600"/>
                  <a:ext cx="544626" cy="677108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800" b="1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𝒙</m:t>
                        </m:r>
                      </m:oMath>
                    </m:oMathPara>
                  </a14:m>
                  <a:endParaRPr lang="he-IL" sz="3800" b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135FE37A-706C-2C2D-2AA5-14F34990323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2357" y="3595600"/>
                  <a:ext cx="544626" cy="677108"/>
                </a:xfrm>
                <a:prstGeom prst="rect">
                  <a:avLst/>
                </a:prstGeom>
                <a:blipFill>
                  <a:blip r:embed="rId4"/>
                  <a:stretch>
                    <a:fillRect t="-14815" r="-54545" b="-3703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B0D4CC0C-16EC-8F5A-39D7-AF2A76398723}"/>
                </a:ext>
              </a:extLst>
            </p:cNvPr>
            <p:cNvGrpSpPr/>
            <p:nvPr/>
          </p:nvGrpSpPr>
          <p:grpSpPr>
            <a:xfrm>
              <a:off x="1572450" y="3074954"/>
              <a:ext cx="825454" cy="1799082"/>
              <a:chOff x="1626238" y="1999826"/>
              <a:chExt cx="825454" cy="1799082"/>
            </a:xfrm>
            <a:solidFill>
              <a:schemeClr val="tx1"/>
            </a:solidFill>
          </p:grpSpPr>
          <p:sp>
            <p:nvSpPr>
              <p:cNvPr id="24" name="Trapezoid 23">
                <a:extLst>
                  <a:ext uri="{FF2B5EF4-FFF2-40B4-BE49-F238E27FC236}">
                    <a16:creationId xmlns:a16="http://schemas.microsoft.com/office/drawing/2014/main" id="{921C4CE3-1491-92EE-08B1-A268F561E43E}"/>
                  </a:ext>
                </a:extLst>
              </p:cNvPr>
              <p:cNvSpPr/>
              <p:nvPr/>
            </p:nvSpPr>
            <p:spPr>
              <a:xfrm rot="16200000">
                <a:off x="1139424" y="2486640"/>
                <a:ext cx="1799082" cy="825454"/>
              </a:xfrm>
              <a:prstGeom prst="trapezoid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ECA03EBD-0E79-DC15-C43E-3742302EB202}"/>
                  </a:ext>
                </a:extLst>
              </p:cNvPr>
              <p:cNvSpPr txBox="1"/>
              <p:nvPr/>
            </p:nvSpPr>
            <p:spPr>
              <a:xfrm>
                <a:off x="1680961" y="2647466"/>
                <a:ext cx="700833" cy="523220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chemeClr val="bg1"/>
                    </a:solidFill>
                  </a:rPr>
                  <a:t>Enc</a:t>
                </a:r>
                <a:endParaRPr lang="en-US" sz="28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26" name="Right Arrow 25">
              <a:extLst>
                <a:ext uri="{FF2B5EF4-FFF2-40B4-BE49-F238E27FC236}">
                  <a16:creationId xmlns:a16="http://schemas.microsoft.com/office/drawing/2014/main" id="{AC29ECC8-3B6A-0C00-C147-13754479B660}"/>
                </a:ext>
              </a:extLst>
            </p:cNvPr>
            <p:cNvSpPr/>
            <p:nvPr/>
          </p:nvSpPr>
          <p:spPr>
            <a:xfrm>
              <a:off x="1160934" y="3863154"/>
              <a:ext cx="357593" cy="264457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ight Arrow 26">
              <a:extLst>
                <a:ext uri="{FF2B5EF4-FFF2-40B4-BE49-F238E27FC236}">
                  <a16:creationId xmlns:a16="http://schemas.microsoft.com/office/drawing/2014/main" id="{ECECBBAB-6E58-788C-2843-D4BF127822F2}"/>
                </a:ext>
              </a:extLst>
            </p:cNvPr>
            <p:cNvSpPr/>
            <p:nvPr/>
          </p:nvSpPr>
          <p:spPr>
            <a:xfrm>
              <a:off x="2442882" y="3854190"/>
              <a:ext cx="357593" cy="264457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4B5920C0-5359-DEA6-87E2-4E5E6530A4A2}"/>
              </a:ext>
            </a:extLst>
          </p:cNvPr>
          <p:cNvGrpSpPr/>
          <p:nvPr/>
        </p:nvGrpSpPr>
        <p:grpSpPr>
          <a:xfrm>
            <a:off x="9435358" y="3106331"/>
            <a:ext cx="2073172" cy="1799082"/>
            <a:chOff x="9435358" y="3106331"/>
            <a:chExt cx="2073172" cy="179908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8136271D-F71F-5863-3940-E0D59CEB2DB6}"/>
                    </a:ext>
                  </a:extLst>
                </p:cNvPr>
                <p:cNvSpPr txBox="1"/>
                <p:nvPr/>
              </p:nvSpPr>
              <p:spPr>
                <a:xfrm>
                  <a:off x="10963904" y="3600798"/>
                  <a:ext cx="544626" cy="677108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800" b="1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𝒚</m:t>
                        </m:r>
                      </m:oMath>
                    </m:oMathPara>
                  </a14:m>
                  <a:endParaRPr lang="he-IL" sz="3800" b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8136271D-F71F-5863-3940-E0D59CEB2DB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963904" y="3600798"/>
                  <a:ext cx="544626" cy="677108"/>
                </a:xfrm>
                <a:prstGeom prst="rect">
                  <a:avLst/>
                </a:prstGeom>
                <a:blipFill>
                  <a:blip r:embed="rId5"/>
                  <a:stretch>
                    <a:fillRect l="-9091" t="-14815" r="-52273" b="-3703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83C3C79C-B8F1-4565-6B1C-71C3F7679FF3}"/>
                </a:ext>
              </a:extLst>
            </p:cNvPr>
            <p:cNvGrpSpPr/>
            <p:nvPr/>
          </p:nvGrpSpPr>
          <p:grpSpPr>
            <a:xfrm flipH="1">
              <a:off x="9833427" y="3106331"/>
              <a:ext cx="825454" cy="1799082"/>
              <a:chOff x="1626238" y="1999826"/>
              <a:chExt cx="825454" cy="1799082"/>
            </a:xfrm>
            <a:solidFill>
              <a:schemeClr val="tx1"/>
            </a:solidFill>
          </p:grpSpPr>
          <p:sp>
            <p:nvSpPr>
              <p:cNvPr id="29" name="Trapezoid 28">
                <a:extLst>
                  <a:ext uri="{FF2B5EF4-FFF2-40B4-BE49-F238E27FC236}">
                    <a16:creationId xmlns:a16="http://schemas.microsoft.com/office/drawing/2014/main" id="{8084A616-32A6-5993-62C5-B065BA02DB1B}"/>
                  </a:ext>
                </a:extLst>
              </p:cNvPr>
              <p:cNvSpPr/>
              <p:nvPr/>
            </p:nvSpPr>
            <p:spPr>
              <a:xfrm rot="16200000">
                <a:off x="1139424" y="2486640"/>
                <a:ext cx="1799082" cy="825454"/>
              </a:xfrm>
              <a:prstGeom prst="trapezoid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218F9DB0-1C69-D655-E7D4-618AAD4A5B0A}"/>
                  </a:ext>
                </a:extLst>
              </p:cNvPr>
              <p:cNvSpPr txBox="1"/>
              <p:nvPr/>
            </p:nvSpPr>
            <p:spPr>
              <a:xfrm>
                <a:off x="1645695" y="2647466"/>
                <a:ext cx="736099" cy="523220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>
                    <a:solidFill>
                      <a:schemeClr val="bg1"/>
                    </a:solidFill>
                  </a:rPr>
                  <a:t>Dec</a:t>
                </a:r>
              </a:p>
            </p:txBody>
          </p:sp>
        </p:grpSp>
        <p:sp>
          <p:nvSpPr>
            <p:cNvPr id="31" name="Right Arrow 30">
              <a:extLst>
                <a:ext uri="{FF2B5EF4-FFF2-40B4-BE49-F238E27FC236}">
                  <a16:creationId xmlns:a16="http://schemas.microsoft.com/office/drawing/2014/main" id="{F3D54E87-C68C-206C-A3AE-D6C8E721455D}"/>
                </a:ext>
              </a:extLst>
            </p:cNvPr>
            <p:cNvSpPr/>
            <p:nvPr/>
          </p:nvSpPr>
          <p:spPr>
            <a:xfrm>
              <a:off x="9435358" y="3894531"/>
              <a:ext cx="357593" cy="264457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ight Arrow 31">
              <a:extLst>
                <a:ext uri="{FF2B5EF4-FFF2-40B4-BE49-F238E27FC236}">
                  <a16:creationId xmlns:a16="http://schemas.microsoft.com/office/drawing/2014/main" id="{047863CE-108C-0D9C-82DC-31AD623B9501}"/>
                </a:ext>
              </a:extLst>
            </p:cNvPr>
            <p:cNvSpPr/>
            <p:nvPr/>
          </p:nvSpPr>
          <p:spPr>
            <a:xfrm>
              <a:off x="10717306" y="3885567"/>
              <a:ext cx="357593" cy="264457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7C3561AB-B0F7-1FC9-D4D8-91301B6164F5}"/>
              </a:ext>
            </a:extLst>
          </p:cNvPr>
          <p:cNvSpPr txBox="1"/>
          <p:nvPr/>
        </p:nvSpPr>
        <p:spPr>
          <a:xfrm>
            <a:off x="11190514" y="181428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2" name="Content Placeholder 2">
            <a:extLst>
              <a:ext uri="{FF2B5EF4-FFF2-40B4-BE49-F238E27FC236}">
                <a16:creationId xmlns:a16="http://schemas.microsoft.com/office/drawing/2014/main" id="{717AEAEE-3885-FC3A-58C0-4900C94A1401}"/>
              </a:ext>
            </a:extLst>
          </p:cNvPr>
          <p:cNvSpPr txBox="1">
            <a:spLocks/>
          </p:cNvSpPr>
          <p:nvPr/>
        </p:nvSpPr>
        <p:spPr>
          <a:xfrm>
            <a:off x="915647" y="5588895"/>
            <a:ext cx="11123952" cy="12008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500" dirty="0"/>
              <a:t>Most existing stateless LRC for </a:t>
            </a:r>
            <a:r>
              <a:rPr lang="en-US" sz="3500" dirty="0">
                <a:solidFill>
                  <a:schemeClr val="accent6">
                    <a:lumMod val="75000"/>
                  </a:schemeClr>
                </a:solidFill>
              </a:rPr>
              <a:t>probing</a:t>
            </a:r>
            <a:r>
              <a:rPr lang="en-US" sz="3500" dirty="0"/>
              <a:t> are also LTC</a:t>
            </a:r>
          </a:p>
          <a:p>
            <a:r>
              <a:rPr lang="en-US" sz="3500" dirty="0">
                <a:solidFill>
                  <a:srgbClr val="FF0000"/>
                </a:solidFill>
              </a:rPr>
              <a:t>No LTCs known for global leakage classes L</a:t>
            </a:r>
          </a:p>
          <a:p>
            <a:pPr marL="0" indent="0">
              <a:buFont typeface="Arial"/>
              <a:buNone/>
            </a:pPr>
            <a:endParaRPr lang="he-IL" dirty="0"/>
          </a:p>
          <a:p>
            <a:pPr marL="457200" lvl="1" indent="0" defTabSz="9144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/>
              <a:buNone/>
            </a:pPr>
            <a:endParaRPr lang="en-US" altLang="en-US" sz="2800" dirty="0">
              <a:solidFill>
                <a:srgbClr val="FF0000"/>
              </a:solidFill>
              <a:ea typeface="Arial"/>
              <a:cs typeface="Arial"/>
            </a:endParaRP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30DD0B9B-53CE-F3BD-9869-0D40A50D6CF8}"/>
              </a:ext>
            </a:extLst>
          </p:cNvPr>
          <p:cNvGrpSpPr/>
          <p:nvPr/>
        </p:nvGrpSpPr>
        <p:grpSpPr>
          <a:xfrm>
            <a:off x="3699008" y="2492413"/>
            <a:ext cx="5746455" cy="2616620"/>
            <a:chOff x="3699008" y="2492413"/>
            <a:chExt cx="5746455" cy="2616620"/>
          </a:xfrm>
        </p:grpSpPr>
        <p:sp>
          <p:nvSpPr>
            <p:cNvPr id="16" name="Right Arrow 15">
              <a:extLst>
                <a:ext uri="{FF2B5EF4-FFF2-40B4-BE49-F238E27FC236}">
                  <a16:creationId xmlns:a16="http://schemas.microsoft.com/office/drawing/2014/main" id="{0D6DFF11-9C21-B0D7-6436-2502307DEA66}"/>
                </a:ext>
              </a:extLst>
            </p:cNvPr>
            <p:cNvSpPr/>
            <p:nvPr/>
          </p:nvSpPr>
          <p:spPr>
            <a:xfrm>
              <a:off x="8485733" y="3853472"/>
              <a:ext cx="555250" cy="268941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3C38FF07-611A-822B-B847-C521837DE014}"/>
                    </a:ext>
                  </a:extLst>
                </p:cNvPr>
                <p:cNvSpPr txBox="1"/>
                <p:nvPr/>
              </p:nvSpPr>
              <p:spPr>
                <a:xfrm>
                  <a:off x="9036993" y="3604223"/>
                  <a:ext cx="408470" cy="677108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̂"/>
                            <m:ctrlPr>
                              <a:rPr lang="en-US" sz="3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3800" b="1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𝒚</m:t>
                            </m:r>
                          </m:e>
                        </m:acc>
                      </m:oMath>
                    </m:oMathPara>
                  </a14:m>
                  <a:endParaRPr lang="he-IL" sz="3800" b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3C38FF07-611A-822B-B847-C521837DE01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36993" y="3604223"/>
                  <a:ext cx="408470" cy="677108"/>
                </a:xfrm>
                <a:prstGeom prst="rect">
                  <a:avLst/>
                </a:prstGeom>
                <a:blipFill>
                  <a:blip r:embed="rId6"/>
                  <a:stretch>
                    <a:fillRect l="-18182" t="-14815" r="-96970" b="-3703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ABDF7381-0D51-4A96-1DCE-96725B7EB610}"/>
                </a:ext>
              </a:extLst>
            </p:cNvPr>
            <p:cNvGrpSpPr/>
            <p:nvPr/>
          </p:nvGrpSpPr>
          <p:grpSpPr>
            <a:xfrm>
              <a:off x="3699008" y="2492413"/>
              <a:ext cx="4904353" cy="2616620"/>
              <a:chOff x="3699008" y="2492413"/>
              <a:chExt cx="4904353" cy="2616620"/>
            </a:xfrm>
          </p:grpSpPr>
          <p:sp>
            <p:nvSpPr>
              <p:cNvPr id="39" name="Rounded Rectangle 38">
                <a:extLst>
                  <a:ext uri="{FF2B5EF4-FFF2-40B4-BE49-F238E27FC236}">
                    <a16:creationId xmlns:a16="http://schemas.microsoft.com/office/drawing/2014/main" id="{E2FFE252-1A8E-EF26-F440-C1646762B846}"/>
                  </a:ext>
                </a:extLst>
              </p:cNvPr>
              <p:cNvSpPr/>
              <p:nvPr/>
            </p:nvSpPr>
            <p:spPr>
              <a:xfrm>
                <a:off x="3699008" y="2976488"/>
                <a:ext cx="4904353" cy="2132545"/>
              </a:xfrm>
              <a:prstGeom prst="round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lang="en-US"/>
              </a:p>
            </p:txBody>
          </p:sp>
          <p:grpSp>
            <p:nvGrpSpPr>
              <p:cNvPr id="33" name="Group 32">
                <a:extLst>
                  <a:ext uri="{FF2B5EF4-FFF2-40B4-BE49-F238E27FC236}">
                    <a16:creationId xmlns:a16="http://schemas.microsoft.com/office/drawing/2014/main" id="{5A2ACF14-EB6A-8EE5-8CBF-F660D4B186AA}"/>
                  </a:ext>
                </a:extLst>
              </p:cNvPr>
              <p:cNvGrpSpPr/>
              <p:nvPr/>
            </p:nvGrpSpPr>
            <p:grpSpPr>
              <a:xfrm flipH="1">
                <a:off x="3918852" y="3142619"/>
                <a:ext cx="825454" cy="1799082"/>
                <a:chOff x="1626238" y="1999826"/>
                <a:chExt cx="825454" cy="1799082"/>
              </a:xfrm>
              <a:solidFill>
                <a:schemeClr val="tx1"/>
              </a:solidFill>
            </p:grpSpPr>
            <p:sp>
              <p:nvSpPr>
                <p:cNvPr id="34" name="Trapezoid 33">
                  <a:extLst>
                    <a:ext uri="{FF2B5EF4-FFF2-40B4-BE49-F238E27FC236}">
                      <a16:creationId xmlns:a16="http://schemas.microsoft.com/office/drawing/2014/main" id="{9A2B7975-ADD7-F27C-C44F-27D7ADC797E0}"/>
                    </a:ext>
                  </a:extLst>
                </p:cNvPr>
                <p:cNvSpPr/>
                <p:nvPr/>
              </p:nvSpPr>
              <p:spPr>
                <a:xfrm rot="16200000">
                  <a:off x="1139424" y="2486640"/>
                  <a:ext cx="1799082" cy="825454"/>
                </a:xfrm>
                <a:prstGeom prst="trapezoid">
                  <a:avLst/>
                </a:prstGeom>
              </p:spPr>
              <p:style>
                <a:lnRef idx="2">
                  <a:schemeClr val="accent5"/>
                </a:lnRef>
                <a:fillRef idx="1">
                  <a:schemeClr val="lt1"/>
                </a:fillRef>
                <a:effectRef idx="0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rgbClr val="0070C0"/>
                    </a:solidFill>
                  </a:endParaRPr>
                </a:p>
              </p:txBody>
            </p:sp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7F250157-D1C0-CBEE-61AF-7B86DFB0C7D0}"/>
                    </a:ext>
                  </a:extLst>
                </p:cNvPr>
                <p:cNvSpPr txBox="1"/>
                <p:nvPr/>
              </p:nvSpPr>
              <p:spPr>
                <a:xfrm>
                  <a:off x="1645695" y="2647466"/>
                  <a:ext cx="736099" cy="523220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5"/>
                </a:lnRef>
                <a:fillRef idx="1">
                  <a:schemeClr val="lt1"/>
                </a:fillRef>
                <a:effectRef idx="0">
                  <a:schemeClr val="accent5"/>
                </a:effectRef>
                <a:fontRef idx="minor">
                  <a:schemeClr val="dk1"/>
                </a:fontRef>
              </p:style>
              <p:txBody>
                <a:bodyPr wrap="none" rtlCol="0">
                  <a:spAutoFit/>
                </a:bodyPr>
                <a:lstStyle/>
                <a:p>
                  <a:r>
                    <a:rPr lang="en-US" sz="2800" dirty="0">
                      <a:solidFill>
                        <a:srgbClr val="0070C0"/>
                      </a:solidFill>
                    </a:rPr>
                    <a:t>Dec</a:t>
                  </a:r>
                </a:p>
              </p:txBody>
            </p:sp>
          </p:grpSp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id="{530659C3-E05F-79BB-1825-7547B3EF372A}"/>
                  </a:ext>
                </a:extLst>
              </p:cNvPr>
              <p:cNvGrpSpPr/>
              <p:nvPr/>
            </p:nvGrpSpPr>
            <p:grpSpPr>
              <a:xfrm>
                <a:off x="7457994" y="3140267"/>
                <a:ext cx="825454" cy="1799082"/>
                <a:chOff x="1626238" y="1999826"/>
                <a:chExt cx="825454" cy="1799082"/>
              </a:xfrm>
              <a:solidFill>
                <a:schemeClr val="tx1"/>
              </a:solidFill>
            </p:grpSpPr>
            <p:sp>
              <p:nvSpPr>
                <p:cNvPr id="37" name="Trapezoid 36">
                  <a:extLst>
                    <a:ext uri="{FF2B5EF4-FFF2-40B4-BE49-F238E27FC236}">
                      <a16:creationId xmlns:a16="http://schemas.microsoft.com/office/drawing/2014/main" id="{936AB7E9-9F70-9C28-F776-C4B47B9A458E}"/>
                    </a:ext>
                  </a:extLst>
                </p:cNvPr>
                <p:cNvSpPr/>
                <p:nvPr/>
              </p:nvSpPr>
              <p:spPr>
                <a:xfrm rot="16200000">
                  <a:off x="1139424" y="2486640"/>
                  <a:ext cx="1799082" cy="825454"/>
                </a:xfrm>
                <a:prstGeom prst="trapezoid">
                  <a:avLst/>
                </a:prstGeom>
              </p:spPr>
              <p:style>
                <a:lnRef idx="2">
                  <a:schemeClr val="accent5"/>
                </a:lnRef>
                <a:fillRef idx="1">
                  <a:schemeClr val="lt1"/>
                </a:fillRef>
                <a:effectRef idx="0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marL="0" algn="ctr" defTabSz="914400" rtl="1" eaLnBrk="1" latinLnBrk="0" hangingPunct="1"/>
                  <a:endParaRPr lang="en-US" dirty="0">
                    <a:solidFill>
                      <a:srgbClr val="0070C0"/>
                    </a:solidFill>
                  </a:endParaRPr>
                </a:p>
              </p:txBody>
            </p:sp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ADFD7E96-A404-8293-5631-E76015EC3B62}"/>
                    </a:ext>
                  </a:extLst>
                </p:cNvPr>
                <p:cNvSpPr txBox="1"/>
                <p:nvPr/>
              </p:nvSpPr>
              <p:spPr>
                <a:xfrm>
                  <a:off x="1680961" y="2647466"/>
                  <a:ext cx="700833" cy="523220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5"/>
                </a:lnRef>
                <a:fillRef idx="1">
                  <a:schemeClr val="lt1"/>
                </a:fillRef>
                <a:effectRef idx="0">
                  <a:schemeClr val="accent5"/>
                </a:effectRef>
                <a:fontRef idx="minor">
                  <a:schemeClr val="dk1"/>
                </a:fontRef>
              </p:style>
              <p:txBody>
                <a:bodyPr wrap="none" rtlCol="0">
                  <a:spAutoFit/>
                </a:bodyPr>
                <a:lstStyle/>
                <a:p>
                  <a:r>
                    <a:rPr lang="en-US" sz="2800" dirty="0">
                      <a:solidFill>
                        <a:srgbClr val="0070C0"/>
                      </a:solidFill>
                    </a:rPr>
                    <a:t>Enc</a:t>
                  </a:r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0" name="Rounded Rectangle 39">
                    <a:extLst>
                      <a:ext uri="{FF2B5EF4-FFF2-40B4-BE49-F238E27FC236}">
                        <a16:creationId xmlns:a16="http://schemas.microsoft.com/office/drawing/2014/main" id="{AC7BD0D0-B178-23FF-F4A9-B7241B0ED395}"/>
                      </a:ext>
                    </a:extLst>
                  </p:cNvPr>
                  <p:cNvSpPr/>
                  <p:nvPr/>
                </p:nvSpPr>
                <p:spPr>
                  <a:xfrm>
                    <a:off x="4869561" y="3248203"/>
                    <a:ext cx="2431243" cy="1657210"/>
                  </a:xfrm>
                  <a:prstGeom prst="roundRect">
                    <a:avLst/>
                  </a:prstGeom>
                </p:spPr>
                <p:style>
                  <a:lnRef idx="0">
                    <a:schemeClr val="accent5"/>
                  </a:lnRef>
                  <a:fillRef idx="3">
                    <a:schemeClr val="accent5"/>
                  </a:fillRef>
                  <a:effectRef idx="3">
                    <a:schemeClr val="accent5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algn="ctr" defTabSz="914400" rtl="1" eaLnBrk="1" latinLnBrk="0" hangingPunct="1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4000" b="0" i="1" dirty="0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oMath>
                      </m:oMathPara>
                    </a14:m>
                    <a:endParaRPr lang="en-US" sz="4000" dirty="0"/>
                  </a:p>
                </p:txBody>
              </p:sp>
            </mc:Choice>
            <mc:Fallback xmlns="">
              <p:sp>
                <p:nvSpPr>
                  <p:cNvPr id="40" name="Rounded Rectangle 39">
                    <a:extLst>
                      <a:ext uri="{FF2B5EF4-FFF2-40B4-BE49-F238E27FC236}">
                        <a16:creationId xmlns:a16="http://schemas.microsoft.com/office/drawing/2014/main" id="{AC7BD0D0-B178-23FF-F4A9-B7241B0ED395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869561" y="3248203"/>
                    <a:ext cx="2431243" cy="1657210"/>
                  </a:xfrm>
                  <a:prstGeom prst="round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85C2E346-2074-3C05-E301-4F8EBE201DCE}"/>
                  </a:ext>
                </a:extLst>
              </p:cNvPr>
              <p:cNvSpPr txBox="1"/>
              <p:nvPr/>
            </p:nvSpPr>
            <p:spPr>
              <a:xfrm>
                <a:off x="4981671" y="2492413"/>
                <a:ext cx="2469202" cy="461665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LTC for this circuit: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0615166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13" grpId="0" animBg="1"/>
      <p:bldP spid="42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80" name="Rectangle 24"/>
          <p:cNvSpPr>
            <a:spLocks/>
          </p:cNvSpPr>
          <p:nvPr/>
        </p:nvSpPr>
        <p:spPr bwMode="auto">
          <a:xfrm>
            <a:off x="2073275" y="68263"/>
            <a:ext cx="8045451" cy="1096963"/>
          </a:xfrm>
          <a:prstGeom prst="rect">
            <a:avLst/>
          </a:prstGeom>
          <a:noFill/>
          <a:ln>
            <a:noFill/>
          </a:ln>
          <a:effectLst>
            <a:outerShdw blurRad="25400" dist="25399" dir="2700000" algn="ctr" rotWithShape="0">
              <a:srgbClr val="FFFFFF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r" defTabSz="822325" rtl="1">
              <a:tabLst>
                <a:tab pos="1096963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11163" algn="r" defTabSz="822325" rtl="1">
              <a:tabLst>
                <a:tab pos="1096963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822325" algn="r" defTabSz="822325" rtl="1">
              <a:tabLst>
                <a:tab pos="1096963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235075" algn="r" defTabSz="822325" rtl="1">
              <a:tabLst>
                <a:tab pos="1096963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646238" algn="r" defTabSz="822325" rtl="1">
              <a:tabLst>
                <a:tab pos="1096963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103438" algn="r" defTabSz="822325" rtl="1" fontAlgn="base">
              <a:spcBef>
                <a:spcPct val="0"/>
              </a:spcBef>
              <a:spcAft>
                <a:spcPct val="0"/>
              </a:spcAft>
              <a:tabLst>
                <a:tab pos="1096963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560638" algn="r" defTabSz="822325" rtl="1" fontAlgn="base">
              <a:spcBef>
                <a:spcPct val="0"/>
              </a:spcBef>
              <a:spcAft>
                <a:spcPct val="0"/>
              </a:spcAft>
              <a:tabLst>
                <a:tab pos="1096963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017838" algn="r" defTabSz="822325" rtl="1" fontAlgn="base">
              <a:spcBef>
                <a:spcPct val="0"/>
              </a:spcBef>
              <a:spcAft>
                <a:spcPct val="0"/>
              </a:spcAft>
              <a:tabLst>
                <a:tab pos="1096963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475038" algn="r" defTabSz="822325" rtl="1" fontAlgn="base">
              <a:spcBef>
                <a:spcPct val="0"/>
              </a:spcBef>
              <a:spcAft>
                <a:spcPct val="0"/>
              </a:spcAft>
              <a:tabLst>
                <a:tab pos="1096963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0" algn="ctr" defTabSz="822325" rtl="1" eaLnBrk="1" latinLnBrk="0" hangingPunct="1">
              <a:spcBef>
                <a:spcPts val="175"/>
              </a:spcBef>
              <a:tabLst>
                <a:tab pos="1096963" algn="l"/>
              </a:tabLst>
            </a:pPr>
            <a:r>
              <a:rPr lang="en-US" altLang="en-US" sz="4400" dirty="0">
                <a:solidFill>
                  <a:prstClr val="black"/>
                </a:solidFill>
                <a:latin typeface="Calibri Light" panose="020F0302020204030204"/>
                <a:sym typeface="Optima" charset="0"/>
              </a:rPr>
              <a:t>Our Contributions</a:t>
            </a:r>
            <a:endParaRPr lang="en-US" altLang="en-US" sz="3600" dirty="0">
              <a:solidFill>
                <a:schemeClr val="accent2"/>
              </a:solidFill>
              <a:latin typeface="Optima" charset="0"/>
              <a:sym typeface="Optima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2">
                <a:extLst>
                  <a:ext uri="{FF2B5EF4-FFF2-40B4-BE49-F238E27FC236}">
                    <a16:creationId xmlns:a16="http://schemas.microsoft.com/office/drawing/2014/main" id="{89317D6B-AE8B-1888-2947-15E3EC670C3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89297" y="1467915"/>
                <a:ext cx="11123952" cy="4990940"/>
              </a:xfrm>
            </p:spPr>
            <p:txBody>
              <a:bodyPr>
                <a:normAutofit/>
              </a:bodyPr>
              <a:lstStyle/>
              <a:p>
                <a:pPr lvl="0"/>
                <a:r>
                  <a:rPr lang="en-US" sz="3500" dirty="0">
                    <a:solidFill>
                      <a:schemeClr val="accent6">
                        <a:lumMod val="75000"/>
                      </a:schemeClr>
                    </a:solidFill>
                  </a:rPr>
                  <a:t>Initiate a study of LTCs for global leakage classes </a:t>
                </a:r>
              </a:p>
              <a:p>
                <a:pPr lvl="0"/>
                <a:endParaRPr lang="en-US" sz="1600" dirty="0"/>
              </a:p>
              <a:p>
                <a:pPr lvl="0"/>
                <a:r>
                  <a:rPr lang="en-US" sz="3500" dirty="0">
                    <a:solidFill>
                      <a:schemeClr val="accent6">
                        <a:lumMod val="75000"/>
                      </a:schemeClr>
                    </a:solidFill>
                  </a:rPr>
                  <a:t>LTC compilers for “depth-1” leakage</a:t>
                </a:r>
              </a:p>
              <a:p>
                <a:pPr lvl="1"/>
                <a:r>
                  <a:rPr lang="en-US" sz="3100" dirty="0"/>
                  <a:t>Depth-1 AC</a:t>
                </a:r>
                <a:r>
                  <a:rPr lang="en-US" sz="3100" baseline="30000" dirty="0"/>
                  <a:t>0</a:t>
                </a:r>
                <a:r>
                  <a:rPr lang="en-US" sz="3100" dirty="0"/>
                  <a:t>, with efficient simulation</a:t>
                </a:r>
              </a:p>
              <a:p>
                <a:pPr lvl="1"/>
                <a:r>
                  <a:rPr lang="en-US" sz="3100" dirty="0"/>
                  <a:t>Parities, with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1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1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3100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lang="en-US" sz="31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31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31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sz="3100" dirty="0"/>
                  <a:t>-time simulation</a:t>
                </a:r>
              </a:p>
              <a:p>
                <a:endParaRPr lang="en-US" sz="1600" dirty="0"/>
              </a:p>
              <a:p>
                <a:r>
                  <a:rPr lang="en-US" sz="3500" dirty="0">
                    <a:solidFill>
                      <a:schemeClr val="accent6">
                        <a:lumMod val="75000"/>
                      </a:schemeClr>
                    </a:solidFill>
                  </a:rPr>
                  <a:t>Application: LTC </a:t>
                </a:r>
                <a:r>
                  <a:rPr lang="en-US" sz="3500" dirty="0">
                    <a:solidFill>
                      <a:schemeClr val="accent6">
                        <a:lumMod val="75000"/>
                      </a:schemeClr>
                    </a:solidFill>
                    <a:sym typeface="Wingdings" pitchFamily="2" charset="2"/>
                  </a:rPr>
                  <a:t> Stateful LRC</a:t>
                </a:r>
              </a:p>
              <a:p>
                <a:pPr lvl="1"/>
                <a:r>
                  <a:rPr lang="en-US" sz="3100" dirty="0">
                    <a:sym typeface="Wingdings" pitchFamily="2" charset="2"/>
                  </a:rPr>
                  <a:t>Efficient simulation even when LTC simulation is inefficient!</a:t>
                </a:r>
              </a:p>
              <a:p>
                <a:pPr lvl="1"/>
                <a:r>
                  <a:rPr lang="en-US" sz="3100" dirty="0">
                    <a:sym typeface="Wingdings" pitchFamily="2" charset="2"/>
                  </a:rPr>
                  <a:t>First stateful LRCs for global leakage with </a:t>
                </a:r>
                <a14:m>
                  <m:oMath xmlns:m="http://schemas.openxmlformats.org/officeDocument/2006/math">
                    <m:r>
                      <a:rPr lang="en-US" sz="3100" b="0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𝑜</m:t>
                    </m:r>
                    <m:d>
                      <m:dPr>
                        <m:ctrlPr>
                          <a:rPr lang="en-US" sz="3100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100" b="0" i="1" smtClean="0"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</m:ctrlPr>
                          </m:sSupPr>
                          <m:e>
                            <m:r>
                              <a:rPr lang="en-US" sz="3100" b="0" i="1" smtClean="0"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  <m:t>𝑡</m:t>
                            </m:r>
                          </m:e>
                          <m:sup>
                            <m:r>
                              <a:rPr lang="en-US" sz="3100" b="0" i="1" smtClean="0"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3100" dirty="0"/>
                  <a:t> overhead</a:t>
                </a:r>
              </a:p>
              <a:p>
                <a:endParaRPr lang="en-US" sz="3500" dirty="0"/>
              </a:p>
              <a:p>
                <a:pPr lvl="1"/>
                <a:endParaRPr lang="en-US" sz="3100" dirty="0"/>
              </a:p>
              <a:p>
                <a:endParaRPr lang="en-US" sz="3500" dirty="0"/>
              </a:p>
              <a:p>
                <a:pPr lvl="1"/>
                <a:endParaRPr lang="en-US" sz="3100" dirty="0"/>
              </a:p>
              <a:p>
                <a:pPr lvl="1"/>
                <a:endParaRPr lang="en-US" sz="3100" baseline="30000" dirty="0"/>
              </a:p>
              <a:p>
                <a:pPr marL="457200" lvl="1" indent="0" defTabSz="91440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None/>
                </a:pPr>
                <a:endParaRPr lang="en-US" altLang="en-US" sz="2800" dirty="0">
                  <a:solidFill>
                    <a:srgbClr val="FF0000"/>
                  </a:solidFill>
                  <a:ea typeface="Arial"/>
                  <a:cs typeface="Arial"/>
                </a:endParaRPr>
              </a:p>
            </p:txBody>
          </p:sp>
        </mc:Choice>
        <mc:Fallback>
          <p:sp>
            <p:nvSpPr>
              <p:cNvPr id="2" name="Content Placeholder 2">
                <a:extLst>
                  <a:ext uri="{FF2B5EF4-FFF2-40B4-BE49-F238E27FC236}">
                    <a16:creationId xmlns:a16="http://schemas.microsoft.com/office/drawing/2014/main" id="{89317D6B-AE8B-1888-2947-15E3EC670C3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9297" y="1467915"/>
                <a:ext cx="11123952" cy="4990940"/>
              </a:xfrm>
              <a:blipFill>
                <a:blip r:embed="rId3"/>
                <a:stretch>
                  <a:fillRect l="-1482" t="-27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200287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80" name="Rectangle 24"/>
          <p:cNvSpPr>
            <a:spLocks/>
          </p:cNvSpPr>
          <p:nvPr/>
        </p:nvSpPr>
        <p:spPr bwMode="auto">
          <a:xfrm>
            <a:off x="2073275" y="68263"/>
            <a:ext cx="8045451" cy="1096963"/>
          </a:xfrm>
          <a:prstGeom prst="rect">
            <a:avLst/>
          </a:prstGeom>
          <a:noFill/>
          <a:ln>
            <a:noFill/>
          </a:ln>
          <a:effectLst>
            <a:outerShdw blurRad="25400" dist="25399" dir="2700000" algn="ctr" rotWithShape="0">
              <a:srgbClr val="FFFFFF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r" defTabSz="822325" rtl="1">
              <a:tabLst>
                <a:tab pos="1096963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11163" algn="r" defTabSz="822325" rtl="1">
              <a:tabLst>
                <a:tab pos="1096963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822325" algn="r" defTabSz="822325" rtl="1">
              <a:tabLst>
                <a:tab pos="1096963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235075" algn="r" defTabSz="822325" rtl="1">
              <a:tabLst>
                <a:tab pos="1096963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646238" algn="r" defTabSz="822325" rtl="1">
              <a:tabLst>
                <a:tab pos="1096963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103438" algn="r" defTabSz="822325" rtl="1" fontAlgn="base">
              <a:spcBef>
                <a:spcPct val="0"/>
              </a:spcBef>
              <a:spcAft>
                <a:spcPct val="0"/>
              </a:spcAft>
              <a:tabLst>
                <a:tab pos="1096963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560638" algn="r" defTabSz="822325" rtl="1" fontAlgn="base">
              <a:spcBef>
                <a:spcPct val="0"/>
              </a:spcBef>
              <a:spcAft>
                <a:spcPct val="0"/>
              </a:spcAft>
              <a:tabLst>
                <a:tab pos="1096963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017838" algn="r" defTabSz="822325" rtl="1" fontAlgn="base">
              <a:spcBef>
                <a:spcPct val="0"/>
              </a:spcBef>
              <a:spcAft>
                <a:spcPct val="0"/>
              </a:spcAft>
              <a:tabLst>
                <a:tab pos="1096963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475038" algn="r" defTabSz="822325" rtl="1" fontAlgn="base">
              <a:spcBef>
                <a:spcPct val="0"/>
              </a:spcBef>
              <a:spcAft>
                <a:spcPct val="0"/>
              </a:spcAft>
              <a:tabLst>
                <a:tab pos="1096963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0" algn="ctr" defTabSz="822325" rtl="1" eaLnBrk="1" latinLnBrk="0" hangingPunct="1">
              <a:spcBef>
                <a:spcPts val="175"/>
              </a:spcBef>
              <a:tabLst>
                <a:tab pos="1096963" algn="l"/>
              </a:tabLst>
            </a:pPr>
            <a:r>
              <a:rPr lang="en-US" altLang="en-US" sz="4400" dirty="0">
                <a:solidFill>
                  <a:prstClr val="black"/>
                </a:solidFill>
                <a:latin typeface="Calibri Light" panose="020F0302020204030204"/>
                <a:sym typeface="Optima" charset="0"/>
              </a:rPr>
              <a:t>LTC </a:t>
            </a:r>
            <a:r>
              <a:rPr lang="en-US" altLang="en-US" sz="4400" dirty="0">
                <a:solidFill>
                  <a:prstClr val="black"/>
                </a:solidFill>
                <a:latin typeface="Calibri Light" panose="020F0302020204030204"/>
                <a:sym typeface="Wingdings" pitchFamily="2" charset="2"/>
              </a:rPr>
              <a:t> </a:t>
            </a:r>
            <a:r>
              <a:rPr lang="en-US" altLang="en-US" sz="4400" b="1" dirty="0">
                <a:solidFill>
                  <a:prstClr val="black"/>
                </a:solidFill>
                <a:latin typeface="Calibri Light" panose="020F0302020204030204"/>
                <a:sym typeface="Wingdings" pitchFamily="2" charset="2"/>
              </a:rPr>
              <a:t>Stateful</a:t>
            </a:r>
            <a:r>
              <a:rPr lang="en-US" altLang="en-US" sz="4400" dirty="0">
                <a:solidFill>
                  <a:prstClr val="black"/>
                </a:solidFill>
                <a:latin typeface="Calibri Light" panose="020F0302020204030204"/>
                <a:sym typeface="Wingdings" pitchFamily="2" charset="2"/>
              </a:rPr>
              <a:t> LRC</a:t>
            </a:r>
            <a:endParaRPr lang="en-US" altLang="en-US" sz="3600" dirty="0">
              <a:solidFill>
                <a:schemeClr val="accent2"/>
              </a:solidFill>
              <a:latin typeface="Optima" charset="0"/>
              <a:sym typeface="Optima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C3561AB-B0F7-1FC9-D4D8-91301B6164F5}"/>
              </a:ext>
            </a:extLst>
          </p:cNvPr>
          <p:cNvSpPr txBox="1"/>
          <p:nvPr/>
        </p:nvSpPr>
        <p:spPr>
          <a:xfrm>
            <a:off x="11190514" y="181428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985E347-1B66-855A-7068-A85E32809035}"/>
              </a:ext>
            </a:extLst>
          </p:cNvPr>
          <p:cNvGrpSpPr/>
          <p:nvPr/>
        </p:nvGrpSpPr>
        <p:grpSpPr>
          <a:xfrm>
            <a:off x="657911" y="1510855"/>
            <a:ext cx="7374203" cy="2576887"/>
            <a:chOff x="2515739" y="2492413"/>
            <a:chExt cx="10607523" cy="3706758"/>
          </a:xfrm>
        </p:grpSpPr>
        <p:sp>
          <p:nvSpPr>
            <p:cNvPr id="13" name="Right Arrow 12">
              <a:extLst>
                <a:ext uri="{FF2B5EF4-FFF2-40B4-BE49-F238E27FC236}">
                  <a16:creationId xmlns:a16="http://schemas.microsoft.com/office/drawing/2014/main" id="{BAFE6982-E26C-8213-F7E5-6B6A986BFD28}"/>
                </a:ext>
              </a:extLst>
            </p:cNvPr>
            <p:cNvSpPr/>
            <p:nvPr/>
          </p:nvSpPr>
          <p:spPr>
            <a:xfrm>
              <a:off x="3141025" y="3845223"/>
              <a:ext cx="555250" cy="268941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03015288-EB23-0670-4C11-19D89CE2172C}"/>
                    </a:ext>
                  </a:extLst>
                </p:cNvPr>
                <p:cNvSpPr txBox="1"/>
                <p:nvPr/>
              </p:nvSpPr>
              <p:spPr>
                <a:xfrm>
                  <a:off x="2515739" y="3624712"/>
                  <a:ext cx="408471" cy="664089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̂"/>
                            <m:ctrlPr>
                              <a:rPr lang="en-US" sz="24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sz="2400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𝒔</m:t>
                                </m:r>
                              </m:e>
                              <m:sub>
                                <m:r>
                                  <a:rPr lang="en-US" sz="2400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sub>
                            </m:sSub>
                          </m:e>
                        </m:acc>
                      </m:oMath>
                    </m:oMathPara>
                  </a14:m>
                  <a:endParaRPr lang="he-IL" sz="2400" b="1" dirty="0">
                    <a:solidFill>
                      <a:srgbClr val="C00000"/>
                    </a:solidFill>
                  </a:endParaRPr>
                </a:p>
              </p:txBody>
            </p:sp>
          </mc:Choice>
          <mc:Fallback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03015288-EB23-0670-4C11-19D89CE2172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15739" y="3624712"/>
                  <a:ext cx="408471" cy="664089"/>
                </a:xfrm>
                <a:prstGeom prst="rect">
                  <a:avLst/>
                </a:prstGeom>
                <a:blipFill>
                  <a:blip r:embed="rId3"/>
                  <a:stretch>
                    <a:fillRect t="-7895" r="-120833" b="-2631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30DD0B9B-53CE-F3BD-9869-0D40A50D6CF8}"/>
                </a:ext>
              </a:extLst>
            </p:cNvPr>
            <p:cNvGrpSpPr/>
            <p:nvPr/>
          </p:nvGrpSpPr>
          <p:grpSpPr>
            <a:xfrm>
              <a:off x="3699008" y="2492413"/>
              <a:ext cx="5414545" cy="2616620"/>
              <a:chOff x="3699008" y="2492413"/>
              <a:chExt cx="5414545" cy="2616620"/>
            </a:xfrm>
          </p:grpSpPr>
          <p:sp>
            <p:nvSpPr>
              <p:cNvPr id="16" name="Right Arrow 15">
                <a:extLst>
                  <a:ext uri="{FF2B5EF4-FFF2-40B4-BE49-F238E27FC236}">
                    <a16:creationId xmlns:a16="http://schemas.microsoft.com/office/drawing/2014/main" id="{0D6DFF11-9C21-B0D7-6436-2502307DEA66}"/>
                  </a:ext>
                </a:extLst>
              </p:cNvPr>
              <p:cNvSpPr/>
              <p:nvPr/>
            </p:nvSpPr>
            <p:spPr>
              <a:xfrm>
                <a:off x="8558303" y="3853472"/>
                <a:ext cx="555250" cy="268941"/>
              </a:xfrm>
              <a:prstGeom prst="rightArrow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/>
              </a:p>
            </p:txBody>
          </p:sp>
          <p:grpSp>
            <p:nvGrpSpPr>
              <p:cNvPr id="44" name="Group 43">
                <a:extLst>
                  <a:ext uri="{FF2B5EF4-FFF2-40B4-BE49-F238E27FC236}">
                    <a16:creationId xmlns:a16="http://schemas.microsoft.com/office/drawing/2014/main" id="{ABDF7381-0D51-4A96-1DCE-96725B7EB610}"/>
                  </a:ext>
                </a:extLst>
              </p:cNvPr>
              <p:cNvGrpSpPr/>
              <p:nvPr/>
            </p:nvGrpSpPr>
            <p:grpSpPr>
              <a:xfrm>
                <a:off x="3699008" y="2492413"/>
                <a:ext cx="4904353" cy="2616620"/>
                <a:chOff x="3699008" y="2492413"/>
                <a:chExt cx="4904353" cy="2616620"/>
              </a:xfrm>
            </p:grpSpPr>
            <p:sp>
              <p:nvSpPr>
                <p:cNvPr id="39" name="Rounded Rectangle 38">
                  <a:extLst>
                    <a:ext uri="{FF2B5EF4-FFF2-40B4-BE49-F238E27FC236}">
                      <a16:creationId xmlns:a16="http://schemas.microsoft.com/office/drawing/2014/main" id="{E2FFE252-1A8E-EF26-F440-C1646762B846}"/>
                    </a:ext>
                  </a:extLst>
                </p:cNvPr>
                <p:cNvSpPr/>
                <p:nvPr/>
              </p:nvSpPr>
              <p:spPr>
                <a:xfrm>
                  <a:off x="3699008" y="2976488"/>
                  <a:ext cx="4904353" cy="2132545"/>
                </a:xfrm>
                <a:prstGeom prst="round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algn="ctr" defTabSz="914400" rtl="0" eaLnBrk="1" latinLnBrk="0" hangingPunct="1"/>
                  <a:endParaRPr lang="en-US" sz="1100"/>
                </a:p>
              </p:txBody>
            </p:sp>
            <p:grpSp>
              <p:nvGrpSpPr>
                <p:cNvPr id="33" name="Group 32">
                  <a:extLst>
                    <a:ext uri="{FF2B5EF4-FFF2-40B4-BE49-F238E27FC236}">
                      <a16:creationId xmlns:a16="http://schemas.microsoft.com/office/drawing/2014/main" id="{5A2ACF14-EB6A-8EE5-8CBF-F660D4B186AA}"/>
                    </a:ext>
                  </a:extLst>
                </p:cNvPr>
                <p:cNvGrpSpPr/>
                <p:nvPr/>
              </p:nvGrpSpPr>
              <p:grpSpPr>
                <a:xfrm flipH="1">
                  <a:off x="3918852" y="3142619"/>
                  <a:ext cx="825454" cy="1799082"/>
                  <a:chOff x="1626238" y="1999826"/>
                  <a:chExt cx="825454" cy="1799082"/>
                </a:xfrm>
                <a:solidFill>
                  <a:schemeClr val="tx1"/>
                </a:solidFill>
              </p:grpSpPr>
              <p:sp>
                <p:nvSpPr>
                  <p:cNvPr id="34" name="Trapezoid 33">
                    <a:extLst>
                      <a:ext uri="{FF2B5EF4-FFF2-40B4-BE49-F238E27FC236}">
                        <a16:creationId xmlns:a16="http://schemas.microsoft.com/office/drawing/2014/main" id="{9A2B7975-ADD7-F27C-C44F-27D7ADC797E0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1139424" y="2486640"/>
                    <a:ext cx="1799082" cy="825454"/>
                  </a:xfrm>
                  <a:prstGeom prst="trapezoid">
                    <a:avLst/>
                  </a:prstGeom>
                </p:spPr>
                <p:style>
                  <a:lnRef idx="2">
                    <a:schemeClr val="accent5"/>
                  </a:lnRef>
                  <a:fillRef idx="1">
                    <a:schemeClr val="lt1"/>
                  </a:fillRef>
                  <a:effectRef idx="0">
                    <a:schemeClr val="accent5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100" dirty="0">
                      <a:solidFill>
                        <a:srgbClr val="0070C0"/>
                      </a:solidFill>
                    </a:endParaRPr>
                  </a:p>
                </p:txBody>
              </p:sp>
              <p:sp>
                <p:nvSpPr>
                  <p:cNvPr id="35" name="TextBox 34">
                    <a:extLst>
                      <a:ext uri="{FF2B5EF4-FFF2-40B4-BE49-F238E27FC236}">
                        <a16:creationId xmlns:a16="http://schemas.microsoft.com/office/drawing/2014/main" id="{7F250157-D1C0-CBEE-61AF-7B86DFB0C7D0}"/>
                      </a:ext>
                    </a:extLst>
                  </p:cNvPr>
                  <p:cNvSpPr txBox="1"/>
                  <p:nvPr/>
                </p:nvSpPr>
                <p:spPr>
                  <a:xfrm>
                    <a:off x="1661905" y="2647466"/>
                    <a:ext cx="719891" cy="486998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5"/>
                  </a:lnRef>
                  <a:fillRef idx="1">
                    <a:schemeClr val="lt1"/>
                  </a:fillRef>
                  <a:effectRef idx="0">
                    <a:schemeClr val="accent5"/>
                  </a:effectRef>
                  <a:fontRef idx="minor">
                    <a:schemeClr val="dk1"/>
                  </a:fontRef>
                </p:style>
                <p:txBody>
                  <a:bodyPr wrap="none" rtlCol="0">
                    <a:spAutoFit/>
                  </a:bodyPr>
                  <a:lstStyle/>
                  <a:p>
                    <a:r>
                      <a:rPr lang="en-US" sz="1600" dirty="0">
                        <a:solidFill>
                          <a:srgbClr val="0070C0"/>
                        </a:solidFill>
                      </a:rPr>
                      <a:t>Dec</a:t>
                    </a:r>
                  </a:p>
                </p:txBody>
              </p:sp>
            </p:grpSp>
            <p:grpSp>
              <p:nvGrpSpPr>
                <p:cNvPr id="36" name="Group 35">
                  <a:extLst>
                    <a:ext uri="{FF2B5EF4-FFF2-40B4-BE49-F238E27FC236}">
                      <a16:creationId xmlns:a16="http://schemas.microsoft.com/office/drawing/2014/main" id="{530659C3-E05F-79BB-1825-7547B3EF372A}"/>
                    </a:ext>
                  </a:extLst>
                </p:cNvPr>
                <p:cNvGrpSpPr/>
                <p:nvPr/>
              </p:nvGrpSpPr>
              <p:grpSpPr>
                <a:xfrm>
                  <a:off x="7457994" y="3140267"/>
                  <a:ext cx="825454" cy="1799082"/>
                  <a:chOff x="1626238" y="1999826"/>
                  <a:chExt cx="825454" cy="1799082"/>
                </a:xfrm>
                <a:solidFill>
                  <a:schemeClr val="tx1"/>
                </a:solidFill>
              </p:grpSpPr>
              <p:sp>
                <p:nvSpPr>
                  <p:cNvPr id="37" name="Trapezoid 36">
                    <a:extLst>
                      <a:ext uri="{FF2B5EF4-FFF2-40B4-BE49-F238E27FC236}">
                        <a16:creationId xmlns:a16="http://schemas.microsoft.com/office/drawing/2014/main" id="{936AB7E9-9F70-9C28-F776-C4B47B9A458E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1139424" y="2486640"/>
                    <a:ext cx="1799082" cy="825454"/>
                  </a:xfrm>
                  <a:prstGeom prst="trapezoid">
                    <a:avLst/>
                  </a:prstGeom>
                </p:spPr>
                <p:style>
                  <a:lnRef idx="2">
                    <a:schemeClr val="accent5"/>
                  </a:lnRef>
                  <a:fillRef idx="1">
                    <a:schemeClr val="lt1"/>
                  </a:fillRef>
                  <a:effectRef idx="0">
                    <a:schemeClr val="accent5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marL="0" algn="ctr" defTabSz="914400" rtl="1" eaLnBrk="1" latinLnBrk="0" hangingPunct="1"/>
                    <a:endParaRPr lang="en-US" sz="1100" dirty="0">
                      <a:solidFill>
                        <a:srgbClr val="0070C0"/>
                      </a:solidFill>
                    </a:endParaRPr>
                  </a:p>
                </p:txBody>
              </p:sp>
              <p:sp>
                <p:nvSpPr>
                  <p:cNvPr id="38" name="TextBox 37">
                    <a:extLst>
                      <a:ext uri="{FF2B5EF4-FFF2-40B4-BE49-F238E27FC236}">
                        <a16:creationId xmlns:a16="http://schemas.microsoft.com/office/drawing/2014/main" id="{ADFD7E96-A404-8293-5631-E76015EC3B62}"/>
                      </a:ext>
                    </a:extLst>
                  </p:cNvPr>
                  <p:cNvSpPr txBox="1"/>
                  <p:nvPr/>
                </p:nvSpPr>
                <p:spPr>
                  <a:xfrm>
                    <a:off x="1680961" y="2647466"/>
                    <a:ext cx="689913" cy="486998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5"/>
                  </a:lnRef>
                  <a:fillRef idx="1">
                    <a:schemeClr val="lt1"/>
                  </a:fillRef>
                  <a:effectRef idx="0">
                    <a:schemeClr val="accent5"/>
                  </a:effectRef>
                  <a:fontRef idx="minor">
                    <a:schemeClr val="dk1"/>
                  </a:fontRef>
                </p:style>
                <p:txBody>
                  <a:bodyPr wrap="none" rtlCol="0">
                    <a:spAutoFit/>
                  </a:bodyPr>
                  <a:lstStyle/>
                  <a:p>
                    <a:r>
                      <a:rPr lang="en-US" sz="1600" dirty="0">
                        <a:solidFill>
                          <a:srgbClr val="0070C0"/>
                        </a:solidFill>
                      </a:rPr>
                      <a:t>Enc</a:t>
                    </a:r>
                  </a:p>
                </p:txBody>
              </p:sp>
            </p:grpSp>
            <mc:AlternateContent xmlns:mc="http://schemas.openxmlformats.org/markup-compatibility/2006">
              <mc:Choice xmlns:a14="http://schemas.microsoft.com/office/drawing/2010/main" Requires="a14">
                <p:sp>
                  <p:nvSpPr>
                    <p:cNvPr id="40" name="Rounded Rectangle 39">
                      <a:extLst>
                        <a:ext uri="{FF2B5EF4-FFF2-40B4-BE49-F238E27FC236}">
                          <a16:creationId xmlns:a16="http://schemas.microsoft.com/office/drawing/2014/main" id="{AC7BD0D0-B178-23FF-F4A9-B7241B0ED39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69561" y="3248203"/>
                      <a:ext cx="2431243" cy="1657210"/>
                    </a:xfrm>
                    <a:prstGeom prst="roundRect">
                      <a:avLst/>
                    </a:prstGeom>
                  </p:spPr>
                  <p:style>
                    <a:lnRef idx="0">
                      <a:schemeClr val="accent5"/>
                    </a:lnRef>
                    <a:fillRef idx="3">
                      <a:schemeClr val="accent5"/>
                    </a:fillRef>
                    <a:effectRef idx="3">
                      <a:schemeClr val="accent5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algn="ctr" defTabSz="914400" rtl="1" eaLnBrk="1" latinLnBrk="0" hangingPunct="1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oMath>
                        </m:oMathPara>
                      </a14:m>
                      <a:endParaRPr lang="en-US" sz="2400" dirty="0"/>
                    </a:p>
                  </p:txBody>
                </p:sp>
              </mc:Choice>
              <mc:Fallback>
                <p:sp>
                  <p:nvSpPr>
                    <p:cNvPr id="40" name="Rounded Rectangle 39">
                      <a:extLst>
                        <a:ext uri="{FF2B5EF4-FFF2-40B4-BE49-F238E27FC236}">
                          <a16:creationId xmlns:a16="http://schemas.microsoft.com/office/drawing/2014/main" id="{AC7BD0D0-B178-23FF-F4A9-B7241B0ED395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869561" y="3248203"/>
                      <a:ext cx="2431243" cy="1657210"/>
                    </a:xfrm>
                    <a:prstGeom prst="roundRect">
                      <a:avLst/>
                    </a:prstGeom>
                    <a:blipFill>
                      <a:blip r:embed="rId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85C2E346-2074-3C05-E301-4F8EBE201DCE}"/>
                    </a:ext>
                  </a:extLst>
                </p:cNvPr>
                <p:cNvSpPr txBox="1"/>
                <p:nvPr/>
              </p:nvSpPr>
              <p:spPr>
                <a:xfrm>
                  <a:off x="4981671" y="2492413"/>
                  <a:ext cx="2187618" cy="442726"/>
                </a:xfrm>
                <a:prstGeom prst="rect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/>
                    <a:t>LTC for this circuit:</a:t>
                  </a:r>
                </a:p>
              </p:txBody>
            </p:sp>
          </p:grp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BADA9CEB-644B-4F01-AEC2-2766FA3A3220}"/>
                    </a:ext>
                  </a:extLst>
                </p:cNvPr>
                <p:cNvSpPr txBox="1"/>
                <p:nvPr/>
              </p:nvSpPr>
              <p:spPr>
                <a:xfrm>
                  <a:off x="9073756" y="3614589"/>
                  <a:ext cx="408471" cy="664089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̂"/>
                            <m:ctrlPr>
                              <a:rPr lang="en-US" sz="24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sz="2400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𝒔</m:t>
                                </m:r>
                              </m:e>
                              <m:sub>
                                <m:r>
                                  <a:rPr lang="en-US" sz="2400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</m:sSub>
                          </m:e>
                        </m:acc>
                      </m:oMath>
                    </m:oMathPara>
                  </a14:m>
                  <a:endParaRPr lang="he-IL" sz="2400" b="1" dirty="0">
                    <a:solidFill>
                      <a:srgbClr val="C00000"/>
                    </a:solidFill>
                  </a:endParaRPr>
                </a:p>
              </p:txBody>
            </p:sp>
          </mc:Choice>
          <mc:Fallback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BADA9CEB-644B-4F01-AEC2-2766FA3A322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73756" y="3614589"/>
                  <a:ext cx="408471" cy="664089"/>
                </a:xfrm>
                <a:prstGeom prst="rect">
                  <a:avLst/>
                </a:prstGeom>
                <a:blipFill>
                  <a:blip r:embed="rId5"/>
                  <a:stretch>
                    <a:fillRect l="-4348" t="-10811" r="-130435" b="-2702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1569FA60-BB9A-F8C1-D2CF-084BE0D19594}"/>
                    </a:ext>
                  </a:extLst>
                </p:cNvPr>
                <p:cNvSpPr txBox="1"/>
                <p:nvPr/>
              </p:nvSpPr>
              <p:spPr>
                <a:xfrm>
                  <a:off x="5282109" y="5535083"/>
                  <a:ext cx="408471" cy="664088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1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2400" b="1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he-IL" sz="2400" b="1" dirty="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</mc:Choice>
          <mc:Fallback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1569FA60-BB9A-F8C1-D2CF-084BE0D1959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82109" y="5535083"/>
                  <a:ext cx="408471" cy="664088"/>
                </a:xfrm>
                <a:prstGeom prst="rect">
                  <a:avLst/>
                </a:prstGeom>
                <a:blipFill>
                  <a:blip r:embed="rId6"/>
                  <a:stretch>
                    <a:fillRect t="-10526" r="-139130" b="-2368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DB67A60D-CEBE-6A3D-A31E-B08971C9111B}"/>
                    </a:ext>
                  </a:extLst>
                </p:cNvPr>
                <p:cNvSpPr txBox="1"/>
                <p:nvPr/>
              </p:nvSpPr>
              <p:spPr>
                <a:xfrm>
                  <a:off x="6085922" y="5524642"/>
                  <a:ext cx="408471" cy="664088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1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sz="2400" b="1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he-IL" sz="2400" b="1" dirty="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</mc:Choice>
          <mc:Fallback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DB67A60D-CEBE-6A3D-A31E-B08971C9111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85922" y="5524642"/>
                  <a:ext cx="408471" cy="664088"/>
                </a:xfrm>
                <a:prstGeom prst="rect">
                  <a:avLst/>
                </a:prstGeom>
                <a:blipFill>
                  <a:blip r:embed="rId7"/>
                  <a:stretch>
                    <a:fillRect l="-8696" t="-10811" r="-139130" b="-2702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2" name="TextBox 61">
                  <a:extLst>
                    <a:ext uri="{FF2B5EF4-FFF2-40B4-BE49-F238E27FC236}">
                      <a16:creationId xmlns:a16="http://schemas.microsoft.com/office/drawing/2014/main" id="{9160E3CA-AD68-DBB1-455C-D4B090B8FC35}"/>
                    </a:ext>
                  </a:extLst>
                </p:cNvPr>
                <p:cNvSpPr txBox="1"/>
                <p:nvPr/>
              </p:nvSpPr>
              <p:spPr>
                <a:xfrm>
                  <a:off x="11910976" y="5482888"/>
                  <a:ext cx="408470" cy="664088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1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he-IL" sz="2400" b="1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he-IL" sz="2400" b="1" dirty="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</mc:Choice>
          <mc:Fallback>
            <p:sp>
              <p:nvSpPr>
                <p:cNvPr id="62" name="TextBox 61">
                  <a:extLst>
                    <a:ext uri="{FF2B5EF4-FFF2-40B4-BE49-F238E27FC236}">
                      <a16:creationId xmlns:a16="http://schemas.microsoft.com/office/drawing/2014/main" id="{9160E3CA-AD68-DBB1-455C-D4B090B8FC3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10976" y="5482888"/>
                  <a:ext cx="408470" cy="664088"/>
                </a:xfrm>
                <a:prstGeom prst="rect">
                  <a:avLst/>
                </a:prstGeom>
                <a:blipFill>
                  <a:blip r:embed="rId8"/>
                  <a:stretch>
                    <a:fillRect t="-10526" r="-133333" b="-2368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3" name="TextBox 62">
                  <a:extLst>
                    <a:ext uri="{FF2B5EF4-FFF2-40B4-BE49-F238E27FC236}">
                      <a16:creationId xmlns:a16="http://schemas.microsoft.com/office/drawing/2014/main" id="{324D0958-DEA5-6448-AB83-BE531E22FD66}"/>
                    </a:ext>
                  </a:extLst>
                </p:cNvPr>
                <p:cNvSpPr txBox="1"/>
                <p:nvPr/>
              </p:nvSpPr>
              <p:spPr>
                <a:xfrm>
                  <a:off x="12714792" y="5472448"/>
                  <a:ext cx="408470" cy="664088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1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sz="2400" b="1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he-IL" sz="2400" b="1" dirty="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</mc:Choice>
          <mc:Fallback>
            <p:sp>
              <p:nvSpPr>
                <p:cNvPr id="63" name="TextBox 62">
                  <a:extLst>
                    <a:ext uri="{FF2B5EF4-FFF2-40B4-BE49-F238E27FC236}">
                      <a16:creationId xmlns:a16="http://schemas.microsoft.com/office/drawing/2014/main" id="{324D0958-DEA5-6448-AB83-BE531E22FD6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714792" y="5472448"/>
                  <a:ext cx="408470" cy="664088"/>
                </a:xfrm>
                <a:prstGeom prst="rect">
                  <a:avLst/>
                </a:prstGeom>
                <a:blipFill>
                  <a:blip r:embed="rId9"/>
                  <a:stretch>
                    <a:fillRect l="-8696" t="-10811" r="-139130" b="-2702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0B6FC50E-E5DF-6EFF-014F-17667C0233ED}"/>
              </a:ext>
            </a:extLst>
          </p:cNvPr>
          <p:cNvGrpSpPr/>
          <p:nvPr/>
        </p:nvGrpSpPr>
        <p:grpSpPr>
          <a:xfrm>
            <a:off x="5657142" y="1527276"/>
            <a:ext cx="5015619" cy="1819037"/>
            <a:chOff x="3141025" y="2492413"/>
            <a:chExt cx="7214788" cy="2616620"/>
          </a:xfrm>
        </p:grpSpPr>
        <p:sp>
          <p:nvSpPr>
            <p:cNvPr id="7" name="Right Arrow 6">
              <a:extLst>
                <a:ext uri="{FF2B5EF4-FFF2-40B4-BE49-F238E27FC236}">
                  <a16:creationId xmlns:a16="http://schemas.microsoft.com/office/drawing/2014/main" id="{00DD7D7A-F75F-C293-1F13-061DAF5E8C7D}"/>
                </a:ext>
              </a:extLst>
            </p:cNvPr>
            <p:cNvSpPr/>
            <p:nvPr/>
          </p:nvSpPr>
          <p:spPr>
            <a:xfrm>
              <a:off x="3141025" y="3845223"/>
              <a:ext cx="555250" cy="268941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3E1B28A5-C41A-AE15-362A-33BD0113CB41}"/>
                </a:ext>
              </a:extLst>
            </p:cNvPr>
            <p:cNvGrpSpPr/>
            <p:nvPr/>
          </p:nvGrpSpPr>
          <p:grpSpPr>
            <a:xfrm>
              <a:off x="3699008" y="2492413"/>
              <a:ext cx="6656805" cy="2616620"/>
              <a:chOff x="3699008" y="2492413"/>
              <a:chExt cx="6656805" cy="2616620"/>
            </a:xfrm>
          </p:grpSpPr>
          <p:sp>
            <p:nvSpPr>
              <p:cNvPr id="14" name="Right Arrow 13">
                <a:extLst>
                  <a:ext uri="{FF2B5EF4-FFF2-40B4-BE49-F238E27FC236}">
                    <a16:creationId xmlns:a16="http://schemas.microsoft.com/office/drawing/2014/main" id="{399E1A9A-0EC5-126F-1268-5972A1DB9241}"/>
                  </a:ext>
                </a:extLst>
              </p:cNvPr>
              <p:cNvSpPr/>
              <p:nvPr/>
            </p:nvSpPr>
            <p:spPr>
              <a:xfrm>
                <a:off x="8558303" y="3853472"/>
                <a:ext cx="555250" cy="268941"/>
              </a:xfrm>
              <a:prstGeom prst="rightArrow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/>
              </a:p>
            </p:txBody>
          </p:sp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422FA82E-89B6-DF84-EE0D-BC53742123DC}"/>
                  </a:ext>
                </a:extLst>
              </p:cNvPr>
              <p:cNvGrpSpPr/>
              <p:nvPr/>
            </p:nvGrpSpPr>
            <p:grpSpPr>
              <a:xfrm>
                <a:off x="3699008" y="2492413"/>
                <a:ext cx="4904353" cy="2616620"/>
                <a:chOff x="3699008" y="2492413"/>
                <a:chExt cx="4904353" cy="2616620"/>
              </a:xfrm>
            </p:grpSpPr>
            <p:sp>
              <p:nvSpPr>
                <p:cNvPr id="17" name="Rounded Rectangle 16">
                  <a:extLst>
                    <a:ext uri="{FF2B5EF4-FFF2-40B4-BE49-F238E27FC236}">
                      <a16:creationId xmlns:a16="http://schemas.microsoft.com/office/drawing/2014/main" id="{8E2AA849-470E-E05C-DFE8-80CF8733E93B}"/>
                    </a:ext>
                  </a:extLst>
                </p:cNvPr>
                <p:cNvSpPr/>
                <p:nvPr/>
              </p:nvSpPr>
              <p:spPr>
                <a:xfrm>
                  <a:off x="3699008" y="2976488"/>
                  <a:ext cx="4904353" cy="2132545"/>
                </a:xfrm>
                <a:prstGeom prst="round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algn="ctr" defTabSz="914400" rtl="0" eaLnBrk="1" latinLnBrk="0" hangingPunct="1"/>
                  <a:endParaRPr lang="en-US" sz="1100"/>
                </a:p>
              </p:txBody>
            </p:sp>
            <p:grpSp>
              <p:nvGrpSpPr>
                <p:cNvPr id="19" name="Group 18">
                  <a:extLst>
                    <a:ext uri="{FF2B5EF4-FFF2-40B4-BE49-F238E27FC236}">
                      <a16:creationId xmlns:a16="http://schemas.microsoft.com/office/drawing/2014/main" id="{AFB86A6E-8F11-4D7A-4A3F-9AE17662B311}"/>
                    </a:ext>
                  </a:extLst>
                </p:cNvPr>
                <p:cNvGrpSpPr/>
                <p:nvPr/>
              </p:nvGrpSpPr>
              <p:grpSpPr>
                <a:xfrm flipH="1">
                  <a:off x="3918852" y="3142619"/>
                  <a:ext cx="825454" cy="1799082"/>
                  <a:chOff x="1626238" y="1999826"/>
                  <a:chExt cx="825454" cy="1799082"/>
                </a:xfrm>
                <a:solidFill>
                  <a:schemeClr val="tx1"/>
                </a:solidFill>
              </p:grpSpPr>
              <p:sp>
                <p:nvSpPr>
                  <p:cNvPr id="50" name="Trapezoid 49">
                    <a:extLst>
                      <a:ext uri="{FF2B5EF4-FFF2-40B4-BE49-F238E27FC236}">
                        <a16:creationId xmlns:a16="http://schemas.microsoft.com/office/drawing/2014/main" id="{AC5D06A2-9318-8C8A-79E8-0BA2F3E5CDB4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1139424" y="2486640"/>
                    <a:ext cx="1799082" cy="825454"/>
                  </a:xfrm>
                  <a:prstGeom prst="trapezoid">
                    <a:avLst/>
                  </a:prstGeom>
                </p:spPr>
                <p:style>
                  <a:lnRef idx="2">
                    <a:schemeClr val="accent5"/>
                  </a:lnRef>
                  <a:fillRef idx="1">
                    <a:schemeClr val="lt1"/>
                  </a:fillRef>
                  <a:effectRef idx="0">
                    <a:schemeClr val="accent5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100" dirty="0">
                      <a:solidFill>
                        <a:srgbClr val="0070C0"/>
                      </a:solidFill>
                    </a:endParaRPr>
                  </a:p>
                </p:txBody>
              </p:sp>
              <p:sp>
                <p:nvSpPr>
                  <p:cNvPr id="51" name="TextBox 50">
                    <a:extLst>
                      <a:ext uri="{FF2B5EF4-FFF2-40B4-BE49-F238E27FC236}">
                        <a16:creationId xmlns:a16="http://schemas.microsoft.com/office/drawing/2014/main" id="{C92DEE3A-9127-B929-BFE4-A7ADDDFF7FC5}"/>
                      </a:ext>
                    </a:extLst>
                  </p:cNvPr>
                  <p:cNvSpPr txBox="1"/>
                  <p:nvPr/>
                </p:nvSpPr>
                <p:spPr>
                  <a:xfrm>
                    <a:off x="1661905" y="2647466"/>
                    <a:ext cx="719891" cy="486998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5"/>
                  </a:lnRef>
                  <a:fillRef idx="1">
                    <a:schemeClr val="lt1"/>
                  </a:fillRef>
                  <a:effectRef idx="0">
                    <a:schemeClr val="accent5"/>
                  </a:effectRef>
                  <a:fontRef idx="minor">
                    <a:schemeClr val="dk1"/>
                  </a:fontRef>
                </p:style>
                <p:txBody>
                  <a:bodyPr wrap="none" rtlCol="0">
                    <a:spAutoFit/>
                  </a:bodyPr>
                  <a:lstStyle/>
                  <a:p>
                    <a:r>
                      <a:rPr lang="en-US" sz="1600" dirty="0">
                        <a:solidFill>
                          <a:srgbClr val="0070C0"/>
                        </a:solidFill>
                      </a:rPr>
                      <a:t>Dec</a:t>
                    </a:r>
                  </a:p>
                </p:txBody>
              </p:sp>
            </p:grpSp>
            <p:grpSp>
              <p:nvGrpSpPr>
                <p:cNvPr id="20" name="Group 19">
                  <a:extLst>
                    <a:ext uri="{FF2B5EF4-FFF2-40B4-BE49-F238E27FC236}">
                      <a16:creationId xmlns:a16="http://schemas.microsoft.com/office/drawing/2014/main" id="{A618B1F5-0B0E-E40B-4D56-EBD5BDFEB022}"/>
                    </a:ext>
                  </a:extLst>
                </p:cNvPr>
                <p:cNvGrpSpPr/>
                <p:nvPr/>
              </p:nvGrpSpPr>
              <p:grpSpPr>
                <a:xfrm>
                  <a:off x="7457994" y="3140267"/>
                  <a:ext cx="825454" cy="1799082"/>
                  <a:chOff x="1626238" y="1999826"/>
                  <a:chExt cx="825454" cy="1799082"/>
                </a:xfrm>
                <a:solidFill>
                  <a:schemeClr val="tx1"/>
                </a:solidFill>
              </p:grpSpPr>
              <p:sp>
                <p:nvSpPr>
                  <p:cNvPr id="48" name="Trapezoid 47">
                    <a:extLst>
                      <a:ext uri="{FF2B5EF4-FFF2-40B4-BE49-F238E27FC236}">
                        <a16:creationId xmlns:a16="http://schemas.microsoft.com/office/drawing/2014/main" id="{20ABD5DE-F090-BF5E-6A5F-4A4B11649699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1139424" y="2486640"/>
                    <a:ext cx="1799082" cy="825454"/>
                  </a:xfrm>
                  <a:prstGeom prst="trapezoid">
                    <a:avLst/>
                  </a:prstGeom>
                </p:spPr>
                <p:style>
                  <a:lnRef idx="2">
                    <a:schemeClr val="accent5"/>
                  </a:lnRef>
                  <a:fillRef idx="1">
                    <a:schemeClr val="lt1"/>
                  </a:fillRef>
                  <a:effectRef idx="0">
                    <a:schemeClr val="accent5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marL="0" algn="ctr" defTabSz="914400" rtl="1" eaLnBrk="1" latinLnBrk="0" hangingPunct="1"/>
                    <a:endParaRPr lang="en-US" sz="1100" dirty="0">
                      <a:solidFill>
                        <a:srgbClr val="0070C0"/>
                      </a:solidFill>
                    </a:endParaRPr>
                  </a:p>
                </p:txBody>
              </p:sp>
              <p:sp>
                <p:nvSpPr>
                  <p:cNvPr id="49" name="TextBox 48">
                    <a:extLst>
                      <a:ext uri="{FF2B5EF4-FFF2-40B4-BE49-F238E27FC236}">
                        <a16:creationId xmlns:a16="http://schemas.microsoft.com/office/drawing/2014/main" id="{3B3A5EAD-B226-78A0-320D-2A0311DE66ED}"/>
                      </a:ext>
                    </a:extLst>
                  </p:cNvPr>
                  <p:cNvSpPr txBox="1"/>
                  <p:nvPr/>
                </p:nvSpPr>
                <p:spPr>
                  <a:xfrm>
                    <a:off x="1680961" y="2647466"/>
                    <a:ext cx="689913" cy="486998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5"/>
                  </a:lnRef>
                  <a:fillRef idx="1">
                    <a:schemeClr val="lt1"/>
                  </a:fillRef>
                  <a:effectRef idx="0">
                    <a:schemeClr val="accent5"/>
                  </a:effectRef>
                  <a:fontRef idx="minor">
                    <a:schemeClr val="dk1"/>
                  </a:fontRef>
                </p:style>
                <p:txBody>
                  <a:bodyPr wrap="none" rtlCol="0">
                    <a:spAutoFit/>
                  </a:bodyPr>
                  <a:lstStyle/>
                  <a:p>
                    <a:r>
                      <a:rPr lang="en-US" sz="1600" dirty="0">
                        <a:solidFill>
                          <a:srgbClr val="0070C0"/>
                        </a:solidFill>
                      </a:rPr>
                      <a:t>Enc</a:t>
                    </a:r>
                  </a:p>
                </p:txBody>
              </p:sp>
            </p:grpSp>
            <mc:AlternateContent xmlns:mc="http://schemas.openxmlformats.org/markup-compatibility/2006">
              <mc:Choice xmlns:a14="http://schemas.microsoft.com/office/drawing/2010/main" Requires="a14">
                <p:sp>
                  <p:nvSpPr>
                    <p:cNvPr id="21" name="Rounded Rectangle 20">
                      <a:extLst>
                        <a:ext uri="{FF2B5EF4-FFF2-40B4-BE49-F238E27FC236}">
                          <a16:creationId xmlns:a16="http://schemas.microsoft.com/office/drawing/2014/main" id="{191E5267-5346-7FC0-F255-F39F8C9CCF0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69561" y="3248203"/>
                      <a:ext cx="2431243" cy="1657210"/>
                    </a:xfrm>
                    <a:prstGeom prst="roundRect">
                      <a:avLst/>
                    </a:prstGeom>
                  </p:spPr>
                  <p:style>
                    <a:lnRef idx="0">
                      <a:schemeClr val="accent5"/>
                    </a:lnRef>
                    <a:fillRef idx="3">
                      <a:schemeClr val="accent5"/>
                    </a:fillRef>
                    <a:effectRef idx="3">
                      <a:schemeClr val="accent5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algn="ctr" defTabSz="914400" rtl="1" eaLnBrk="1" latinLnBrk="0" hangingPunct="1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oMath>
                        </m:oMathPara>
                      </a14:m>
                      <a:endParaRPr lang="en-US" sz="2400" dirty="0"/>
                    </a:p>
                  </p:txBody>
                </p:sp>
              </mc:Choice>
              <mc:Fallback>
                <p:sp>
                  <p:nvSpPr>
                    <p:cNvPr id="21" name="Rounded Rectangle 20">
                      <a:extLst>
                        <a:ext uri="{FF2B5EF4-FFF2-40B4-BE49-F238E27FC236}">
                          <a16:creationId xmlns:a16="http://schemas.microsoft.com/office/drawing/2014/main" id="{191E5267-5346-7FC0-F255-F39F8C9CCF01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869561" y="3248203"/>
                      <a:ext cx="2431243" cy="1657210"/>
                    </a:xfrm>
                    <a:prstGeom prst="roundRect">
                      <a:avLst/>
                    </a:prstGeom>
                    <a:blipFill>
                      <a:blip r:embed="rId10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7809637D-AE34-7029-0C44-BA7E8C59A3D1}"/>
                    </a:ext>
                  </a:extLst>
                </p:cNvPr>
                <p:cNvSpPr txBox="1"/>
                <p:nvPr/>
              </p:nvSpPr>
              <p:spPr>
                <a:xfrm>
                  <a:off x="4981671" y="2492413"/>
                  <a:ext cx="2187618" cy="442726"/>
                </a:xfrm>
                <a:prstGeom prst="rect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/>
                    <a:t>LTC for this circuit:</a:t>
                  </a:r>
                </a:p>
              </p:txBody>
            </p:sp>
          </p:grpSp>
          <p:sp>
            <p:nvSpPr>
              <p:cNvPr id="52" name="Right Arrow 51">
                <a:extLst>
                  <a:ext uri="{FF2B5EF4-FFF2-40B4-BE49-F238E27FC236}">
                    <a16:creationId xmlns:a16="http://schemas.microsoft.com/office/drawing/2014/main" id="{7FFC1240-2E5F-FFEF-7F87-A0C8AA120631}"/>
                  </a:ext>
                </a:extLst>
              </p:cNvPr>
              <p:cNvSpPr/>
              <p:nvPr/>
            </p:nvSpPr>
            <p:spPr>
              <a:xfrm>
                <a:off x="9800563" y="3843036"/>
                <a:ext cx="555250" cy="268941"/>
              </a:xfrm>
              <a:prstGeom prst="rightArrow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/>
              </a:p>
            </p:txBody>
          </p: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26779D26-363D-F293-A114-ABEC60DB7208}"/>
                    </a:ext>
                  </a:extLst>
                </p:cNvPr>
                <p:cNvSpPr txBox="1"/>
                <p:nvPr/>
              </p:nvSpPr>
              <p:spPr>
                <a:xfrm>
                  <a:off x="9092323" y="3614589"/>
                  <a:ext cx="371337" cy="664089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̂"/>
                            <m:ctrlPr>
                              <a:rPr lang="en-US" sz="24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sz="2400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𝒔</m:t>
                                </m:r>
                              </m:e>
                              <m:sub>
                                <m:r>
                                  <a:rPr lang="en-US" sz="2400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b>
                            </m:sSub>
                          </m:e>
                        </m:acc>
                      </m:oMath>
                    </m:oMathPara>
                  </a14:m>
                  <a:endParaRPr lang="he-IL" sz="2400" b="1" dirty="0">
                    <a:solidFill>
                      <a:srgbClr val="C00000"/>
                    </a:solidFill>
                  </a:endParaRPr>
                </a:p>
              </p:txBody>
            </p:sp>
          </mc:Choice>
          <mc:Fallback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26779D26-363D-F293-A114-ABEC60DB720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92323" y="3614589"/>
                  <a:ext cx="371337" cy="664089"/>
                </a:xfrm>
                <a:prstGeom prst="rect">
                  <a:avLst/>
                </a:prstGeom>
                <a:blipFill>
                  <a:blip r:embed="rId11"/>
                  <a:stretch>
                    <a:fillRect l="-4762" t="-10811" r="-152381" b="-2973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3" name="Oval 52">
            <a:extLst>
              <a:ext uri="{FF2B5EF4-FFF2-40B4-BE49-F238E27FC236}">
                <a16:creationId xmlns:a16="http://schemas.microsoft.com/office/drawing/2014/main" id="{AAB73265-5937-B50E-F0F4-3A4C58B5974D}"/>
              </a:ext>
            </a:extLst>
          </p:cNvPr>
          <p:cNvSpPr/>
          <p:nvPr/>
        </p:nvSpPr>
        <p:spPr>
          <a:xfrm>
            <a:off x="10842172" y="2440492"/>
            <a:ext cx="226809" cy="226809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3AA7198C-E03D-8731-D4E4-A63E42E43C6E}"/>
              </a:ext>
            </a:extLst>
          </p:cNvPr>
          <p:cNvSpPr/>
          <p:nvPr/>
        </p:nvSpPr>
        <p:spPr>
          <a:xfrm>
            <a:off x="11154228" y="2433236"/>
            <a:ext cx="226809" cy="226809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0BE563D5-E2BB-96D3-E4D1-162050E35813}"/>
              </a:ext>
            </a:extLst>
          </p:cNvPr>
          <p:cNvSpPr/>
          <p:nvPr/>
        </p:nvSpPr>
        <p:spPr>
          <a:xfrm>
            <a:off x="11466284" y="2425980"/>
            <a:ext cx="226809" cy="226809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Down Arrow 55">
            <a:extLst>
              <a:ext uri="{FF2B5EF4-FFF2-40B4-BE49-F238E27FC236}">
                <a16:creationId xmlns:a16="http://schemas.microsoft.com/office/drawing/2014/main" id="{3CC40044-BBC2-8111-E8E8-B46CA25D115A}"/>
              </a:ext>
            </a:extLst>
          </p:cNvPr>
          <p:cNvSpPr/>
          <p:nvPr/>
        </p:nvSpPr>
        <p:spPr>
          <a:xfrm flipV="1">
            <a:off x="2720535" y="3377230"/>
            <a:ext cx="138780" cy="290286"/>
          </a:xfrm>
          <a:prstGeom prst="down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sp>
        <p:nvSpPr>
          <p:cNvPr id="57" name="Down Arrow 56">
            <a:extLst>
              <a:ext uri="{FF2B5EF4-FFF2-40B4-BE49-F238E27FC236}">
                <a16:creationId xmlns:a16="http://schemas.microsoft.com/office/drawing/2014/main" id="{B833B8BD-E4FA-E23F-C183-B6C7DB43D245}"/>
              </a:ext>
            </a:extLst>
          </p:cNvPr>
          <p:cNvSpPr/>
          <p:nvPr/>
        </p:nvSpPr>
        <p:spPr>
          <a:xfrm rot="10800000" flipV="1">
            <a:off x="3264821" y="3399004"/>
            <a:ext cx="138780" cy="290286"/>
          </a:xfrm>
          <a:prstGeom prst="down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sp>
        <p:nvSpPr>
          <p:cNvPr id="60" name="Down Arrow 59">
            <a:extLst>
              <a:ext uri="{FF2B5EF4-FFF2-40B4-BE49-F238E27FC236}">
                <a16:creationId xmlns:a16="http://schemas.microsoft.com/office/drawing/2014/main" id="{81032E91-DE95-3F74-BBF0-D85FF44EADBA}"/>
              </a:ext>
            </a:extLst>
          </p:cNvPr>
          <p:cNvSpPr/>
          <p:nvPr/>
        </p:nvSpPr>
        <p:spPr>
          <a:xfrm flipV="1">
            <a:off x="7314309" y="3384487"/>
            <a:ext cx="138780" cy="290286"/>
          </a:xfrm>
          <a:prstGeom prst="down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sp>
        <p:nvSpPr>
          <p:cNvPr id="61" name="Down Arrow 60">
            <a:extLst>
              <a:ext uri="{FF2B5EF4-FFF2-40B4-BE49-F238E27FC236}">
                <a16:creationId xmlns:a16="http://schemas.microsoft.com/office/drawing/2014/main" id="{7BE037D0-4528-E705-01BD-DD5DC505A687}"/>
              </a:ext>
            </a:extLst>
          </p:cNvPr>
          <p:cNvSpPr/>
          <p:nvPr/>
        </p:nvSpPr>
        <p:spPr>
          <a:xfrm rot="10800000" flipV="1">
            <a:off x="7858595" y="3406261"/>
            <a:ext cx="138780" cy="290286"/>
          </a:xfrm>
          <a:prstGeom prst="down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sp>
        <p:nvSpPr>
          <p:cNvPr id="403456" name="Content Placeholder 2">
            <a:extLst>
              <a:ext uri="{FF2B5EF4-FFF2-40B4-BE49-F238E27FC236}">
                <a16:creationId xmlns:a16="http://schemas.microsoft.com/office/drawing/2014/main" id="{39EB8CDF-4586-0D06-D752-A076AA9651DC}"/>
              </a:ext>
            </a:extLst>
          </p:cNvPr>
          <p:cNvSpPr txBox="1">
            <a:spLocks/>
          </p:cNvSpPr>
          <p:nvPr/>
        </p:nvSpPr>
        <p:spPr>
          <a:xfrm>
            <a:off x="756350" y="4413131"/>
            <a:ext cx="11123952" cy="236504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500" dirty="0"/>
              <a:t>As long as (</a:t>
            </a:r>
            <a:r>
              <a:rPr lang="en-US" sz="3500" dirty="0" err="1"/>
              <a:t>Enc,Dec</a:t>
            </a:r>
            <a:r>
              <a:rPr lang="en-US" sz="3500" dirty="0"/>
              <a:t>) are L-resilient </a:t>
            </a:r>
            <a:r>
              <a:rPr lang="en-US" sz="3500" dirty="0">
                <a:solidFill>
                  <a:srgbClr val="7030A0"/>
                </a:solidFill>
              </a:rPr>
              <a:t>with 2 adaptive queries</a:t>
            </a:r>
            <a:endParaRPr lang="en-US" sz="3500" dirty="0"/>
          </a:p>
          <a:p>
            <a:pPr lvl="1"/>
            <a:r>
              <a:rPr lang="en-US" sz="3100" dirty="0"/>
              <a:t>Similar condition used in </a:t>
            </a:r>
            <a:r>
              <a:rPr lang="en-US" sz="2800" dirty="0">
                <a:solidFill>
                  <a:srgbClr val="0070C0"/>
                </a:solidFill>
                <a:latin typeface="Calibri Light" panose="020F0302020204030204"/>
                <a:ea typeface=""/>
                <a:cs typeface=""/>
              </a:rPr>
              <a:t>[FRRTV’10]</a:t>
            </a:r>
            <a:endParaRPr lang="en-US" sz="3100" dirty="0"/>
          </a:p>
          <a:p>
            <a:pPr lvl="1"/>
            <a:r>
              <a:rPr lang="en-US" sz="3100" dirty="0"/>
              <a:t>Easy to realize for simple L</a:t>
            </a:r>
          </a:p>
          <a:p>
            <a:r>
              <a:rPr lang="en-US" sz="3500" dirty="0"/>
              <a:t>Efficient simulation even with unbounded LTC simulator</a:t>
            </a:r>
          </a:p>
          <a:p>
            <a:pPr lvl="1"/>
            <a:r>
              <a:rPr lang="en-US" sz="3100" dirty="0"/>
              <a:t>Via an information-theoretic “FLS-style” trick</a:t>
            </a:r>
          </a:p>
          <a:p>
            <a:pPr marL="457189" lvl="1" indent="0">
              <a:buNone/>
            </a:pPr>
            <a:endParaRPr lang="en-US" sz="3100" dirty="0">
              <a:solidFill>
                <a:srgbClr val="7030A0"/>
              </a:solidFill>
            </a:endParaRPr>
          </a:p>
          <a:p>
            <a:pPr marL="0" indent="0">
              <a:buFont typeface="Arial"/>
              <a:buNone/>
            </a:pPr>
            <a:endParaRPr lang="he-IL" dirty="0"/>
          </a:p>
          <a:p>
            <a:pPr marL="457200" lvl="1" indent="0" defTabSz="9144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/>
              <a:buNone/>
            </a:pPr>
            <a:endParaRPr lang="en-US" altLang="en-US" sz="2800" dirty="0">
              <a:solidFill>
                <a:srgbClr val="FF0000"/>
              </a:solidFill>
              <a:ea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7163641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3456" grpId="0" uiExpand="1" build="allAtOnce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80" name="Rectangle 24"/>
          <p:cNvSpPr>
            <a:spLocks/>
          </p:cNvSpPr>
          <p:nvPr/>
        </p:nvSpPr>
        <p:spPr bwMode="auto">
          <a:xfrm>
            <a:off x="2073275" y="68263"/>
            <a:ext cx="8045451" cy="1096963"/>
          </a:xfrm>
          <a:prstGeom prst="rect">
            <a:avLst/>
          </a:prstGeom>
          <a:noFill/>
          <a:ln>
            <a:noFill/>
          </a:ln>
          <a:effectLst>
            <a:outerShdw blurRad="25400" dist="25399" dir="2700000" algn="ctr" rotWithShape="0">
              <a:srgbClr val="FFFFFF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r" defTabSz="822325" rtl="1">
              <a:tabLst>
                <a:tab pos="1096963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11163" algn="r" defTabSz="822325" rtl="1">
              <a:tabLst>
                <a:tab pos="1096963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822325" algn="r" defTabSz="822325" rtl="1">
              <a:tabLst>
                <a:tab pos="1096963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235075" algn="r" defTabSz="822325" rtl="1">
              <a:tabLst>
                <a:tab pos="1096963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646238" algn="r" defTabSz="822325" rtl="1">
              <a:tabLst>
                <a:tab pos="1096963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103438" algn="r" defTabSz="822325" rtl="1" fontAlgn="base">
              <a:spcBef>
                <a:spcPct val="0"/>
              </a:spcBef>
              <a:spcAft>
                <a:spcPct val="0"/>
              </a:spcAft>
              <a:tabLst>
                <a:tab pos="1096963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560638" algn="r" defTabSz="822325" rtl="1" fontAlgn="base">
              <a:spcBef>
                <a:spcPct val="0"/>
              </a:spcBef>
              <a:spcAft>
                <a:spcPct val="0"/>
              </a:spcAft>
              <a:tabLst>
                <a:tab pos="1096963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017838" algn="r" defTabSz="822325" rtl="1" fontAlgn="base">
              <a:spcBef>
                <a:spcPct val="0"/>
              </a:spcBef>
              <a:spcAft>
                <a:spcPct val="0"/>
              </a:spcAft>
              <a:tabLst>
                <a:tab pos="1096963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475038" algn="r" defTabSz="822325" rtl="1" fontAlgn="base">
              <a:spcBef>
                <a:spcPct val="0"/>
              </a:spcBef>
              <a:spcAft>
                <a:spcPct val="0"/>
              </a:spcAft>
              <a:tabLst>
                <a:tab pos="1096963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0" algn="ctr" defTabSz="822325" rtl="1" eaLnBrk="1" latinLnBrk="0" hangingPunct="1">
              <a:spcBef>
                <a:spcPts val="175"/>
              </a:spcBef>
              <a:tabLst>
                <a:tab pos="1096963" algn="l"/>
              </a:tabLst>
            </a:pPr>
            <a:r>
              <a:rPr lang="en-US" altLang="en-US" sz="4400" dirty="0">
                <a:solidFill>
                  <a:prstClr val="black"/>
                </a:solidFill>
                <a:latin typeface="Calibri Light" panose="020F0302020204030204"/>
                <a:sym typeface="Optima" charset="0"/>
              </a:rPr>
              <a:t>LTC for OR leakage?</a:t>
            </a:r>
            <a:endParaRPr lang="en-US" altLang="en-US" sz="3600" dirty="0">
              <a:solidFill>
                <a:schemeClr val="accent2"/>
              </a:solidFill>
              <a:latin typeface="Optima" charset="0"/>
              <a:sym typeface="Optima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03456" name="Content Placeholder 2">
                <a:extLst>
                  <a:ext uri="{FF2B5EF4-FFF2-40B4-BE49-F238E27FC236}">
                    <a16:creationId xmlns:a16="http://schemas.microsoft.com/office/drawing/2014/main" id="{39EB8CDF-4586-0D06-D752-A076AA9651D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34024" y="1828058"/>
                <a:ext cx="11123952" cy="288756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594" indent="-228594" algn="l" defTabSz="914377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783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2971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160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349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537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726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8914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103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3500" dirty="0"/>
                  <a:t> Natural starting point: ISW construction (LTC for probing)</a:t>
                </a:r>
              </a:p>
              <a:p>
                <a:pPr lvl="1"/>
                <a:r>
                  <a:rPr lang="en-US" sz="3100" dirty="0"/>
                  <a:t>Split each </a:t>
                </a:r>
                <a:r>
                  <a:rPr lang="en-US" sz="3100" dirty="0">
                    <a:solidFill>
                      <a:srgbClr val="7030A0"/>
                    </a:solidFill>
                  </a:rPr>
                  <a:t>input</a:t>
                </a:r>
                <a:r>
                  <a:rPr lang="en-US" sz="31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100" b="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100" b="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100" b="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3100" dirty="0"/>
                  <a:t> into shares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10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100" i="1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100" i="1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31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310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1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1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31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,1</m:t>
                        </m:r>
                      </m:sub>
                    </m:sSub>
                    <m:r>
                      <a:rPr lang="en-US" sz="31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⊕</m:t>
                    </m:r>
                    <m:sSub>
                      <m:sSubPr>
                        <m:ctrlPr>
                          <a:rPr lang="en-US" sz="31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1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1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31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31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31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⊕</m:t>
                    </m:r>
                    <m:r>
                      <a:rPr lang="en-US" sz="31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…</m:t>
                    </m:r>
                    <m:r>
                      <a:rPr lang="en-US" sz="31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⊕</m:t>
                    </m:r>
                    <m:sSub>
                      <m:sSubPr>
                        <m:ctrlPr>
                          <a:rPr lang="en-US" sz="310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1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1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31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310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sub>
                    </m:sSub>
                  </m:oMath>
                </a14:m>
                <a:endParaRPr lang="en-US" sz="3100" dirty="0">
                  <a:solidFill>
                    <a:schemeClr val="accent1"/>
                  </a:solidFill>
                </a:endParaRPr>
              </a:p>
              <a:p>
                <a:pPr lvl="1"/>
                <a:r>
                  <a:rPr lang="en-US" sz="3100" dirty="0"/>
                  <a:t>Compute </a:t>
                </a:r>
                <a:r>
                  <a:rPr lang="en-US" sz="3100" dirty="0">
                    <a:solidFill>
                      <a:srgbClr val="7030A0"/>
                    </a:solidFill>
                  </a:rPr>
                  <a:t>XOR</a:t>
                </a:r>
                <a:r>
                  <a:rPr lang="en-US" sz="3100" dirty="0"/>
                  <a:t> of shares locally</a:t>
                </a:r>
              </a:p>
              <a:p>
                <a:pPr lvl="1"/>
                <a:r>
                  <a:rPr lang="en-US" sz="3100" dirty="0"/>
                  <a:t>Compute </a:t>
                </a:r>
                <a:r>
                  <a:rPr lang="en-US" sz="3100" dirty="0">
                    <a:solidFill>
                      <a:srgbClr val="7030A0"/>
                    </a:solidFill>
                  </a:rPr>
                  <a:t>AND</a:t>
                </a:r>
                <a:r>
                  <a:rPr lang="en-US" sz="3100" dirty="0"/>
                  <a:t> of shares by adding cross-terms and masking</a:t>
                </a:r>
              </a:p>
              <a:p>
                <a:pPr lvl="1"/>
                <a:r>
                  <a:rPr lang="en-US" sz="3100" dirty="0"/>
                  <a:t>Compute </a:t>
                </a:r>
                <a:r>
                  <a:rPr lang="en-US" sz="3100" dirty="0">
                    <a:solidFill>
                      <a:srgbClr val="7030A0"/>
                    </a:solidFill>
                  </a:rPr>
                  <a:t>output</a:t>
                </a:r>
                <a:r>
                  <a:rPr lang="en-US" sz="31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100" b="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100" b="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3100" b="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3100" dirty="0"/>
                  <a:t> by adding the shares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1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1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31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31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31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endParaRPr lang="en-US" sz="3500" dirty="0"/>
              </a:p>
            </p:txBody>
          </p:sp>
        </mc:Choice>
        <mc:Fallback>
          <p:sp>
            <p:nvSpPr>
              <p:cNvPr id="403456" name="Content Placeholder 2">
                <a:extLst>
                  <a:ext uri="{FF2B5EF4-FFF2-40B4-BE49-F238E27FC236}">
                    <a16:creationId xmlns:a16="http://schemas.microsoft.com/office/drawing/2014/main" id="{39EB8CDF-4586-0D06-D752-A076AA9651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024" y="1828058"/>
                <a:ext cx="11123952" cy="2887560"/>
              </a:xfrm>
              <a:prstGeom prst="rect">
                <a:avLst/>
              </a:prstGeom>
              <a:blipFill>
                <a:blip r:embed="rId3"/>
                <a:stretch>
                  <a:fillRect l="-1484" t="-5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Rounded Rectangular Callout 30">
            <a:extLst>
              <a:ext uri="{FF2B5EF4-FFF2-40B4-BE49-F238E27FC236}">
                <a16:creationId xmlns:a16="http://schemas.microsoft.com/office/drawing/2014/main" id="{1A97C914-9076-1AE7-DB89-51B6644D89A1}"/>
              </a:ext>
            </a:extLst>
          </p:cNvPr>
          <p:cNvSpPr/>
          <p:nvPr/>
        </p:nvSpPr>
        <p:spPr>
          <a:xfrm>
            <a:off x="1582057" y="4847770"/>
            <a:ext cx="9376229" cy="1741715"/>
          </a:xfrm>
          <a:prstGeom prst="wedgeRoundRectCallout">
            <a:avLst>
              <a:gd name="adj1" fmla="val -37268"/>
              <a:gd name="adj2" fmla="val -70834"/>
              <a:gd name="adj3" fmla="val 16667"/>
            </a:avLst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500" dirty="0"/>
              <a:t>Intuition why this works: </a:t>
            </a:r>
          </a:p>
          <a:p>
            <a:pPr lvl="1"/>
            <a:r>
              <a:rPr lang="en-US" sz="3100" dirty="0"/>
              <a:t>OR of many wires can be simulated by 1</a:t>
            </a:r>
          </a:p>
          <a:p>
            <a:pPr lvl="1"/>
            <a:r>
              <a:rPr lang="en-US" sz="3100" dirty="0"/>
              <a:t>OR of few wires can be simulated by OR of few inputs</a:t>
            </a:r>
          </a:p>
        </p:txBody>
      </p:sp>
    </p:spTree>
    <p:extLst>
      <p:ext uri="{BB962C8B-B14F-4D97-AF65-F5344CB8AC3E}">
        <p14:creationId xmlns:p14="http://schemas.microsoft.com/office/powerpoint/2010/main" val="30559274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3456" grpId="0" uiExpand="1" build="allAtOnce"/>
      <p:bldP spid="3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80" name="Rectangle 24"/>
          <p:cNvSpPr>
            <a:spLocks/>
          </p:cNvSpPr>
          <p:nvPr/>
        </p:nvSpPr>
        <p:spPr bwMode="auto">
          <a:xfrm>
            <a:off x="2073275" y="68263"/>
            <a:ext cx="8045451" cy="1096963"/>
          </a:xfrm>
          <a:prstGeom prst="rect">
            <a:avLst/>
          </a:prstGeom>
          <a:noFill/>
          <a:ln>
            <a:noFill/>
          </a:ln>
          <a:effectLst>
            <a:outerShdw blurRad="25400" dist="25399" dir="2700000" algn="ctr" rotWithShape="0">
              <a:srgbClr val="FFFFFF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r" defTabSz="822325" rtl="1">
              <a:tabLst>
                <a:tab pos="1096963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11163" algn="r" defTabSz="822325" rtl="1">
              <a:tabLst>
                <a:tab pos="1096963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822325" algn="r" defTabSz="822325" rtl="1">
              <a:tabLst>
                <a:tab pos="1096963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235075" algn="r" defTabSz="822325" rtl="1">
              <a:tabLst>
                <a:tab pos="1096963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646238" algn="r" defTabSz="822325" rtl="1">
              <a:tabLst>
                <a:tab pos="1096963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103438" algn="r" defTabSz="822325" rtl="1" fontAlgn="base">
              <a:spcBef>
                <a:spcPct val="0"/>
              </a:spcBef>
              <a:spcAft>
                <a:spcPct val="0"/>
              </a:spcAft>
              <a:tabLst>
                <a:tab pos="1096963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560638" algn="r" defTabSz="822325" rtl="1" fontAlgn="base">
              <a:spcBef>
                <a:spcPct val="0"/>
              </a:spcBef>
              <a:spcAft>
                <a:spcPct val="0"/>
              </a:spcAft>
              <a:tabLst>
                <a:tab pos="1096963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017838" algn="r" defTabSz="822325" rtl="1" fontAlgn="base">
              <a:spcBef>
                <a:spcPct val="0"/>
              </a:spcBef>
              <a:spcAft>
                <a:spcPct val="0"/>
              </a:spcAft>
              <a:tabLst>
                <a:tab pos="1096963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475038" algn="r" defTabSz="822325" rtl="1" fontAlgn="base">
              <a:spcBef>
                <a:spcPct val="0"/>
              </a:spcBef>
              <a:spcAft>
                <a:spcPct val="0"/>
              </a:spcAft>
              <a:tabLst>
                <a:tab pos="1096963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0" algn="ctr" defTabSz="822325" rtl="1" eaLnBrk="1" latinLnBrk="0" hangingPunct="1">
              <a:spcBef>
                <a:spcPts val="175"/>
              </a:spcBef>
              <a:tabLst>
                <a:tab pos="1096963" algn="l"/>
              </a:tabLst>
            </a:pPr>
            <a:r>
              <a:rPr lang="en-US" altLang="en-US" sz="4400" dirty="0">
                <a:solidFill>
                  <a:prstClr val="black"/>
                </a:solidFill>
                <a:latin typeface="Calibri Light" panose="020F0302020204030204"/>
                <a:sym typeface="Optima" charset="0"/>
              </a:rPr>
              <a:t>LTC for OR leakage?</a:t>
            </a:r>
            <a:endParaRPr lang="en-US" altLang="en-US" sz="3600" dirty="0">
              <a:solidFill>
                <a:schemeClr val="accent2"/>
              </a:solidFill>
              <a:latin typeface="Optima" charset="0"/>
              <a:sym typeface="Optima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03456" name="Content Placeholder 2">
                <a:extLst>
                  <a:ext uri="{FF2B5EF4-FFF2-40B4-BE49-F238E27FC236}">
                    <a16:creationId xmlns:a16="http://schemas.microsoft.com/office/drawing/2014/main" id="{39EB8CDF-4586-0D06-D752-A076AA9651D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34024" y="1828058"/>
                <a:ext cx="11123952" cy="288756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594" indent="-228594" algn="l" defTabSz="914377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783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2971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160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349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537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726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8914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103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3500" dirty="0"/>
                  <a:t> Natural starting point: ISW construction (LTC for probing)</a:t>
                </a:r>
              </a:p>
              <a:p>
                <a:pPr lvl="1"/>
                <a:r>
                  <a:rPr lang="en-US" sz="3100" dirty="0"/>
                  <a:t>Split each </a:t>
                </a:r>
                <a:r>
                  <a:rPr lang="en-US" sz="3100" dirty="0">
                    <a:solidFill>
                      <a:srgbClr val="7030A0"/>
                    </a:solidFill>
                  </a:rPr>
                  <a:t>input</a:t>
                </a:r>
                <a:r>
                  <a:rPr lang="en-US" sz="31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100" b="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100" b="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100" b="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3100" dirty="0"/>
                  <a:t> into shares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10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100" i="1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100" i="1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31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310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1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1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31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,1</m:t>
                        </m:r>
                      </m:sub>
                    </m:sSub>
                    <m:r>
                      <a:rPr lang="en-US" sz="31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⊕</m:t>
                    </m:r>
                    <m:sSub>
                      <m:sSubPr>
                        <m:ctrlPr>
                          <a:rPr lang="en-US" sz="31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1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1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31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,2</m:t>
                        </m:r>
                      </m:sub>
                    </m:sSub>
                    <m:r>
                      <a:rPr lang="en-US" sz="31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⊕</m:t>
                    </m:r>
                    <m:r>
                      <a:rPr lang="en-US" sz="31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…</m:t>
                    </m:r>
                    <m:r>
                      <a:rPr lang="en-US" sz="31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⊕</m:t>
                    </m:r>
                    <m:sSub>
                      <m:sSubPr>
                        <m:ctrlPr>
                          <a:rPr lang="en-US" sz="310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1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1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31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310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sub>
                    </m:sSub>
                  </m:oMath>
                </a14:m>
                <a:endParaRPr lang="en-US" sz="3100" dirty="0">
                  <a:solidFill>
                    <a:schemeClr val="accent1"/>
                  </a:solidFill>
                </a:endParaRPr>
              </a:p>
              <a:p>
                <a:pPr lvl="1"/>
                <a:r>
                  <a:rPr lang="en-US" sz="3100" dirty="0"/>
                  <a:t>Compute </a:t>
                </a:r>
                <a:r>
                  <a:rPr lang="en-US" sz="3100" dirty="0">
                    <a:solidFill>
                      <a:srgbClr val="7030A0"/>
                    </a:solidFill>
                  </a:rPr>
                  <a:t>XOR</a:t>
                </a:r>
                <a:r>
                  <a:rPr lang="en-US" sz="3100" dirty="0"/>
                  <a:t> of shares locally</a:t>
                </a:r>
              </a:p>
              <a:p>
                <a:pPr lvl="1"/>
                <a:r>
                  <a:rPr lang="en-US" sz="3100" dirty="0"/>
                  <a:t>Compute </a:t>
                </a:r>
                <a:r>
                  <a:rPr lang="en-US" sz="3100" dirty="0">
                    <a:solidFill>
                      <a:srgbClr val="7030A0"/>
                    </a:solidFill>
                  </a:rPr>
                  <a:t>AND</a:t>
                </a:r>
                <a:r>
                  <a:rPr lang="en-US" sz="3100" dirty="0"/>
                  <a:t> of shares by adding cross-terms and masking</a:t>
                </a:r>
              </a:p>
              <a:p>
                <a:pPr lvl="1"/>
                <a:r>
                  <a:rPr lang="en-US" sz="3100" dirty="0"/>
                  <a:t>Compute </a:t>
                </a:r>
                <a:r>
                  <a:rPr lang="en-US" sz="3100" dirty="0">
                    <a:solidFill>
                      <a:srgbClr val="7030A0"/>
                    </a:solidFill>
                  </a:rPr>
                  <a:t>output</a:t>
                </a:r>
                <a:r>
                  <a:rPr lang="en-US" sz="31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100" b="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100" b="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3100" b="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3100" dirty="0"/>
                  <a:t> by adding the shares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1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1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31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31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31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endParaRPr lang="en-US" sz="3500" dirty="0"/>
              </a:p>
            </p:txBody>
          </p:sp>
        </mc:Choice>
        <mc:Fallback>
          <p:sp>
            <p:nvSpPr>
              <p:cNvPr id="403456" name="Content Placeholder 2">
                <a:extLst>
                  <a:ext uri="{FF2B5EF4-FFF2-40B4-BE49-F238E27FC236}">
                    <a16:creationId xmlns:a16="http://schemas.microsoft.com/office/drawing/2014/main" id="{39EB8CDF-4586-0D06-D752-A076AA9651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024" y="1828058"/>
                <a:ext cx="11123952" cy="2887560"/>
              </a:xfrm>
              <a:prstGeom prst="rect">
                <a:avLst/>
              </a:prstGeom>
              <a:blipFill>
                <a:blip r:embed="rId3"/>
                <a:stretch>
                  <a:fillRect l="-1484" t="-5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Rounded Rectangular Callout 30">
            <a:extLst>
              <a:ext uri="{FF2B5EF4-FFF2-40B4-BE49-F238E27FC236}">
                <a16:creationId xmlns:a16="http://schemas.microsoft.com/office/drawing/2014/main" id="{1A97C914-9076-1AE7-DB89-51B6644D89A1}"/>
              </a:ext>
            </a:extLst>
          </p:cNvPr>
          <p:cNvSpPr/>
          <p:nvPr/>
        </p:nvSpPr>
        <p:spPr>
          <a:xfrm>
            <a:off x="1582058" y="4847770"/>
            <a:ext cx="9129486" cy="1480459"/>
          </a:xfrm>
          <a:prstGeom prst="wedgeRoundRectCallout">
            <a:avLst>
              <a:gd name="adj1" fmla="val -37268"/>
              <a:gd name="adj2" fmla="val -70834"/>
              <a:gd name="adj3" fmla="val 16667"/>
            </a:avLst>
          </a:prstGeom>
          <a:solidFill>
            <a:srgbClr val="C00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n-US" sz="3100" dirty="0"/>
              <a:t>But this actually doesn’t quite work...</a:t>
            </a:r>
          </a:p>
          <a:p>
            <a:pPr lvl="1"/>
            <a:r>
              <a:rPr lang="en-US" sz="3100" dirty="0"/>
              <a:t>	</a:t>
            </a:r>
            <a:r>
              <a:rPr lang="en-US" sz="2700" dirty="0"/>
              <a:t>- In fact, even when computing XOR of 3 input bits</a:t>
            </a:r>
          </a:p>
          <a:p>
            <a:pPr lvl="1"/>
            <a:r>
              <a:rPr lang="en-US" sz="2700" dirty="0"/>
              <a:t>	- Problem: input sharing is not atomic</a:t>
            </a:r>
          </a:p>
        </p:txBody>
      </p:sp>
    </p:spTree>
    <p:extLst>
      <p:ext uri="{BB962C8B-B14F-4D97-AF65-F5344CB8AC3E}">
        <p14:creationId xmlns:p14="http://schemas.microsoft.com/office/powerpoint/2010/main" val="88103144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3456" grpId="0" uiExpand="1" build="allAtOnce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80" name="Rectangle 24"/>
          <p:cNvSpPr>
            <a:spLocks/>
          </p:cNvSpPr>
          <p:nvPr/>
        </p:nvSpPr>
        <p:spPr bwMode="auto">
          <a:xfrm>
            <a:off x="2073275" y="68263"/>
            <a:ext cx="8045451" cy="1096963"/>
          </a:xfrm>
          <a:prstGeom prst="rect">
            <a:avLst/>
          </a:prstGeom>
          <a:noFill/>
          <a:ln>
            <a:noFill/>
          </a:ln>
          <a:effectLst>
            <a:outerShdw blurRad="25400" dist="25399" dir="2700000" algn="ctr" rotWithShape="0">
              <a:srgbClr val="FFFFFF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r" defTabSz="822325" rtl="1">
              <a:tabLst>
                <a:tab pos="1096963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11163" algn="r" defTabSz="822325" rtl="1">
              <a:tabLst>
                <a:tab pos="1096963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822325" algn="r" defTabSz="822325" rtl="1">
              <a:tabLst>
                <a:tab pos="1096963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235075" algn="r" defTabSz="822325" rtl="1">
              <a:tabLst>
                <a:tab pos="1096963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646238" algn="r" defTabSz="822325" rtl="1">
              <a:tabLst>
                <a:tab pos="1096963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103438" algn="r" defTabSz="822325" rtl="1" fontAlgn="base">
              <a:spcBef>
                <a:spcPct val="0"/>
              </a:spcBef>
              <a:spcAft>
                <a:spcPct val="0"/>
              </a:spcAft>
              <a:tabLst>
                <a:tab pos="1096963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560638" algn="r" defTabSz="822325" rtl="1" fontAlgn="base">
              <a:spcBef>
                <a:spcPct val="0"/>
              </a:spcBef>
              <a:spcAft>
                <a:spcPct val="0"/>
              </a:spcAft>
              <a:tabLst>
                <a:tab pos="1096963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017838" algn="r" defTabSz="822325" rtl="1" fontAlgn="base">
              <a:spcBef>
                <a:spcPct val="0"/>
              </a:spcBef>
              <a:spcAft>
                <a:spcPct val="0"/>
              </a:spcAft>
              <a:tabLst>
                <a:tab pos="1096963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475038" algn="r" defTabSz="822325" rtl="1" fontAlgn="base">
              <a:spcBef>
                <a:spcPct val="0"/>
              </a:spcBef>
              <a:spcAft>
                <a:spcPct val="0"/>
              </a:spcAft>
              <a:tabLst>
                <a:tab pos="1096963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0" algn="ctr" defTabSz="822325" rtl="0" eaLnBrk="1" latinLnBrk="0" hangingPunct="1">
              <a:spcBef>
                <a:spcPts val="175"/>
              </a:spcBef>
              <a:tabLst>
                <a:tab pos="1096963" algn="l"/>
              </a:tabLst>
            </a:pPr>
            <a:r>
              <a:rPr lang="en-US" altLang="en-US" sz="4400" dirty="0">
                <a:solidFill>
                  <a:prstClr val="black"/>
                </a:solidFill>
                <a:latin typeface="Calibri Light" panose="020F0302020204030204"/>
                <a:sym typeface="Optima" charset="0"/>
              </a:rPr>
              <a:t>LTC for </a:t>
            </a:r>
            <a:r>
              <a:rPr lang="en-US" altLang="en-US" sz="4400" b="1" dirty="0">
                <a:solidFill>
                  <a:schemeClr val="accent6">
                    <a:lumMod val="50000"/>
                  </a:schemeClr>
                </a:solidFill>
                <a:latin typeface="Calibri Light" panose="020F0302020204030204"/>
                <a:sym typeface="Optima" charset="0"/>
              </a:rPr>
              <a:t>depth-1 AC</a:t>
            </a:r>
            <a:r>
              <a:rPr lang="en-US" altLang="en-US" sz="4400" b="1" baseline="30000" dirty="0">
                <a:solidFill>
                  <a:schemeClr val="accent6">
                    <a:lumMod val="50000"/>
                  </a:schemeClr>
                </a:solidFill>
                <a:latin typeface="Calibri Light" panose="020F0302020204030204"/>
                <a:sym typeface="Optima" charset="0"/>
              </a:rPr>
              <a:t>0</a:t>
            </a:r>
            <a:r>
              <a:rPr lang="en-US" altLang="en-US" sz="4400" b="1" dirty="0">
                <a:solidFill>
                  <a:schemeClr val="accent6">
                    <a:lumMod val="50000"/>
                  </a:schemeClr>
                </a:solidFill>
                <a:latin typeface="Calibri Light" panose="020F0302020204030204"/>
                <a:sym typeface="Optima" charset="0"/>
              </a:rPr>
              <a:t> </a:t>
            </a:r>
            <a:r>
              <a:rPr lang="en-US" altLang="en-US" sz="4400" dirty="0">
                <a:solidFill>
                  <a:prstClr val="black"/>
                </a:solidFill>
                <a:latin typeface="Calibri Light" panose="020F0302020204030204"/>
                <a:sym typeface="Optima" charset="0"/>
              </a:rPr>
              <a:t>leakage</a:t>
            </a:r>
            <a:endParaRPr lang="en-US" altLang="en-US" sz="3600" dirty="0">
              <a:solidFill>
                <a:schemeClr val="accent2"/>
              </a:solidFill>
              <a:latin typeface="Optima" charset="0"/>
              <a:sym typeface="Optima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03456" name="Content Placeholder 2">
                <a:extLst>
                  <a:ext uri="{FF2B5EF4-FFF2-40B4-BE49-F238E27FC236}">
                    <a16:creationId xmlns:a16="http://schemas.microsoft.com/office/drawing/2014/main" id="{39EB8CDF-4586-0D06-D752-A076AA9651D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34024" y="1828058"/>
                <a:ext cx="11123952" cy="288756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594" indent="-228594" algn="l" defTabSz="914377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783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2971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160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349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537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726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8914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103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3500" dirty="0"/>
                  <a:t> Natural starting point: ISW construction (LTC for probing)</a:t>
                </a:r>
              </a:p>
              <a:p>
                <a:pPr lvl="1"/>
                <a:r>
                  <a:rPr lang="en-US" sz="3100" dirty="0"/>
                  <a:t>Split each </a:t>
                </a:r>
                <a:r>
                  <a:rPr lang="en-US" sz="3100" dirty="0">
                    <a:solidFill>
                      <a:srgbClr val="7030A0"/>
                    </a:solidFill>
                  </a:rPr>
                  <a:t>input</a:t>
                </a:r>
                <a:r>
                  <a:rPr lang="en-US" sz="31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100" b="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100" b="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100" b="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3100" dirty="0"/>
                  <a:t> into shares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10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100" i="1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100" i="1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31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310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1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1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31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,1</m:t>
                        </m:r>
                      </m:sub>
                    </m:sSub>
                    <m:r>
                      <a:rPr lang="en-US" sz="31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⊕</m:t>
                    </m:r>
                    <m:sSub>
                      <m:sSubPr>
                        <m:ctrlPr>
                          <a:rPr lang="en-US" sz="31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1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1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31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,2</m:t>
                        </m:r>
                      </m:sub>
                    </m:sSub>
                    <m:r>
                      <a:rPr lang="en-US" sz="31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⊕</m:t>
                    </m:r>
                    <m:r>
                      <a:rPr lang="en-US" sz="31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…</m:t>
                    </m:r>
                    <m:r>
                      <a:rPr lang="en-US" sz="31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⊕</m:t>
                    </m:r>
                    <m:sSub>
                      <m:sSubPr>
                        <m:ctrlPr>
                          <a:rPr lang="en-US" sz="310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1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1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31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310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sub>
                    </m:sSub>
                  </m:oMath>
                </a14:m>
                <a:endParaRPr lang="en-US" sz="3100" dirty="0">
                  <a:solidFill>
                    <a:schemeClr val="accent1"/>
                  </a:solidFill>
                </a:endParaRPr>
              </a:p>
              <a:p>
                <a:pPr lvl="1"/>
                <a:r>
                  <a:rPr lang="en-US" sz="3100" dirty="0"/>
                  <a:t>Compute </a:t>
                </a:r>
                <a:r>
                  <a:rPr lang="en-US" sz="3100" dirty="0">
                    <a:solidFill>
                      <a:srgbClr val="7030A0"/>
                    </a:solidFill>
                  </a:rPr>
                  <a:t>XOR</a:t>
                </a:r>
                <a:r>
                  <a:rPr lang="en-US" sz="3100" dirty="0"/>
                  <a:t> of shares locally</a:t>
                </a:r>
              </a:p>
              <a:p>
                <a:pPr lvl="1"/>
                <a:r>
                  <a:rPr lang="en-US" sz="3100" dirty="0"/>
                  <a:t>Compute </a:t>
                </a:r>
                <a:r>
                  <a:rPr lang="en-US" sz="3100" dirty="0">
                    <a:solidFill>
                      <a:srgbClr val="7030A0"/>
                    </a:solidFill>
                  </a:rPr>
                  <a:t>AND</a:t>
                </a:r>
                <a:r>
                  <a:rPr lang="en-US" sz="3100" dirty="0"/>
                  <a:t> of shares by adding cross-terms and masking</a:t>
                </a:r>
              </a:p>
              <a:p>
                <a:pPr lvl="1"/>
                <a:r>
                  <a:rPr lang="en-US" sz="3100" dirty="0"/>
                  <a:t>Compute </a:t>
                </a:r>
                <a:r>
                  <a:rPr lang="en-US" sz="3100" dirty="0">
                    <a:solidFill>
                      <a:srgbClr val="7030A0"/>
                    </a:solidFill>
                  </a:rPr>
                  <a:t>output</a:t>
                </a:r>
                <a:r>
                  <a:rPr lang="en-US" sz="31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100" b="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100" b="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3100" b="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3100" dirty="0"/>
                  <a:t> by adding the shares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1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1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31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31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31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endParaRPr lang="en-US" sz="3500" dirty="0"/>
              </a:p>
            </p:txBody>
          </p:sp>
        </mc:Choice>
        <mc:Fallback>
          <p:sp>
            <p:nvSpPr>
              <p:cNvPr id="403456" name="Content Placeholder 2">
                <a:extLst>
                  <a:ext uri="{FF2B5EF4-FFF2-40B4-BE49-F238E27FC236}">
                    <a16:creationId xmlns:a16="http://schemas.microsoft.com/office/drawing/2014/main" id="{39EB8CDF-4586-0D06-D752-A076AA9651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024" y="1828058"/>
                <a:ext cx="11123952" cy="2887560"/>
              </a:xfrm>
              <a:prstGeom prst="rect">
                <a:avLst/>
              </a:prstGeom>
              <a:blipFill>
                <a:blip r:embed="rId3"/>
                <a:stretch>
                  <a:fillRect l="-1484" t="-5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Rounded Rectangular Callout 30">
            <a:extLst>
              <a:ext uri="{FF2B5EF4-FFF2-40B4-BE49-F238E27FC236}">
                <a16:creationId xmlns:a16="http://schemas.microsoft.com/office/drawing/2014/main" id="{1A97C914-9076-1AE7-DB89-51B6644D89A1}"/>
              </a:ext>
            </a:extLst>
          </p:cNvPr>
          <p:cNvSpPr/>
          <p:nvPr/>
        </p:nvSpPr>
        <p:spPr>
          <a:xfrm>
            <a:off x="1582057" y="4847770"/>
            <a:ext cx="9376229" cy="1407887"/>
          </a:xfrm>
          <a:prstGeom prst="wedgeRoundRectCallout">
            <a:avLst>
              <a:gd name="adj1" fmla="val -37268"/>
              <a:gd name="adj2" fmla="val -70834"/>
              <a:gd name="adj3" fmla="val 16667"/>
            </a:avLst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500" dirty="0"/>
              <a:t>ISW construction actually works!</a:t>
            </a:r>
          </a:p>
          <a:p>
            <a:pPr lvl="1"/>
            <a:r>
              <a:rPr lang="en-US" sz="3100" dirty="0"/>
              <a:t>- Also more efficient variants</a:t>
            </a:r>
          </a:p>
        </p:txBody>
      </p:sp>
      <p:sp>
        <p:nvSpPr>
          <p:cNvPr id="2" name="Cloud Callout 1">
            <a:extLst>
              <a:ext uri="{FF2B5EF4-FFF2-40B4-BE49-F238E27FC236}">
                <a16:creationId xmlns:a16="http://schemas.microsoft.com/office/drawing/2014/main" id="{E6F8D702-6B13-FD50-0C08-A9CB1CF14C31}"/>
              </a:ext>
            </a:extLst>
          </p:cNvPr>
          <p:cNvSpPr/>
          <p:nvPr/>
        </p:nvSpPr>
        <p:spPr>
          <a:xfrm>
            <a:off x="6415314" y="1130302"/>
            <a:ext cx="5080000" cy="2263774"/>
          </a:xfrm>
          <a:prstGeom prst="cloudCallout">
            <a:avLst>
              <a:gd name="adj1" fmla="val -54679"/>
              <a:gd name="adj2" fmla="val -51625"/>
            </a:avLst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Each output is OR/AND of wires </a:t>
            </a:r>
            <a:br>
              <a:rPr lang="en-US" sz="2800" dirty="0"/>
            </a:br>
            <a:r>
              <a:rPr lang="en-US" sz="2800" b="1" dirty="0">
                <a:solidFill>
                  <a:srgbClr val="FFFF00"/>
                </a:solidFill>
              </a:rPr>
              <a:t>or their negations</a:t>
            </a:r>
          </a:p>
        </p:txBody>
      </p:sp>
    </p:spTree>
    <p:extLst>
      <p:ext uri="{BB962C8B-B14F-4D97-AF65-F5344CB8AC3E}">
        <p14:creationId xmlns:p14="http://schemas.microsoft.com/office/powerpoint/2010/main" val="15885668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3456" grpId="0" uiExpand="1" build="allAtOnce"/>
      <p:bldP spid="3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80" name="Rectangle 24"/>
          <p:cNvSpPr>
            <a:spLocks/>
          </p:cNvSpPr>
          <p:nvPr/>
        </p:nvSpPr>
        <p:spPr bwMode="auto">
          <a:xfrm>
            <a:off x="2073275" y="68263"/>
            <a:ext cx="8045451" cy="1096963"/>
          </a:xfrm>
          <a:prstGeom prst="rect">
            <a:avLst/>
          </a:prstGeom>
          <a:noFill/>
          <a:ln>
            <a:noFill/>
          </a:ln>
          <a:effectLst>
            <a:outerShdw blurRad="25400" dist="25399" dir="2700000" algn="ctr" rotWithShape="0">
              <a:srgbClr val="FFFFFF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r" defTabSz="822325" rtl="1">
              <a:tabLst>
                <a:tab pos="1096963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11163" algn="r" defTabSz="822325" rtl="1">
              <a:tabLst>
                <a:tab pos="1096963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822325" algn="r" defTabSz="822325" rtl="1">
              <a:tabLst>
                <a:tab pos="1096963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235075" algn="r" defTabSz="822325" rtl="1">
              <a:tabLst>
                <a:tab pos="1096963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646238" algn="r" defTabSz="822325" rtl="1">
              <a:tabLst>
                <a:tab pos="1096963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103438" algn="r" defTabSz="822325" rtl="1" fontAlgn="base">
              <a:spcBef>
                <a:spcPct val="0"/>
              </a:spcBef>
              <a:spcAft>
                <a:spcPct val="0"/>
              </a:spcAft>
              <a:tabLst>
                <a:tab pos="1096963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560638" algn="r" defTabSz="822325" rtl="1" fontAlgn="base">
              <a:spcBef>
                <a:spcPct val="0"/>
              </a:spcBef>
              <a:spcAft>
                <a:spcPct val="0"/>
              </a:spcAft>
              <a:tabLst>
                <a:tab pos="1096963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017838" algn="r" defTabSz="822325" rtl="1" fontAlgn="base">
              <a:spcBef>
                <a:spcPct val="0"/>
              </a:spcBef>
              <a:spcAft>
                <a:spcPct val="0"/>
              </a:spcAft>
              <a:tabLst>
                <a:tab pos="1096963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475038" algn="r" defTabSz="822325" rtl="1" fontAlgn="base">
              <a:spcBef>
                <a:spcPct val="0"/>
              </a:spcBef>
              <a:spcAft>
                <a:spcPct val="0"/>
              </a:spcAft>
              <a:tabLst>
                <a:tab pos="1096963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0" algn="ctr" defTabSz="822325" rtl="0" eaLnBrk="1" latinLnBrk="0" hangingPunct="1">
              <a:spcBef>
                <a:spcPts val="175"/>
              </a:spcBef>
              <a:tabLst>
                <a:tab pos="1096963" algn="l"/>
              </a:tabLst>
            </a:pPr>
            <a:r>
              <a:rPr lang="en-US" altLang="en-US" sz="4400" dirty="0">
                <a:solidFill>
                  <a:prstClr val="black"/>
                </a:solidFill>
                <a:latin typeface="Calibri Light" panose="020F0302020204030204"/>
                <a:sym typeface="Optima" charset="0"/>
              </a:rPr>
              <a:t>LTC for parity leakage</a:t>
            </a:r>
            <a:endParaRPr lang="en-US" altLang="en-US" sz="3600" dirty="0">
              <a:solidFill>
                <a:schemeClr val="accent2"/>
              </a:solidFill>
              <a:latin typeface="Optima" charset="0"/>
              <a:sym typeface="Optima" charset="0"/>
            </a:endParaRPr>
          </a:p>
        </p:txBody>
      </p:sp>
      <p:sp>
        <p:nvSpPr>
          <p:cNvPr id="403456" name="Content Placeholder 2">
            <a:extLst>
              <a:ext uri="{FF2B5EF4-FFF2-40B4-BE49-F238E27FC236}">
                <a16:creationId xmlns:a16="http://schemas.microsoft.com/office/drawing/2014/main" id="{39EB8CDF-4586-0D06-D752-A076AA9651DC}"/>
              </a:ext>
            </a:extLst>
          </p:cNvPr>
          <p:cNvSpPr txBox="1">
            <a:spLocks/>
          </p:cNvSpPr>
          <p:nvPr/>
        </p:nvSpPr>
        <p:spPr>
          <a:xfrm>
            <a:off x="232229" y="1828057"/>
            <a:ext cx="11959771" cy="483399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500" dirty="0"/>
              <a:t>Quite involved, see paper for details...</a:t>
            </a:r>
          </a:p>
          <a:p>
            <a:endParaRPr lang="en-US" sz="3500" dirty="0"/>
          </a:p>
          <a:p>
            <a:r>
              <a:rPr lang="en-US" sz="3500" dirty="0"/>
              <a:t>Modifies earlier LRC for parities </a:t>
            </a:r>
            <a:r>
              <a:rPr lang="en-US" sz="3100" dirty="0">
                <a:solidFill>
                  <a:srgbClr val="0070C0"/>
                </a:solidFill>
              </a:rPr>
              <a:t>[Goyal-I.-Maji-Sahai-Sherstov’16]</a:t>
            </a:r>
          </a:p>
          <a:p>
            <a:endParaRPr lang="en-US" sz="3500" dirty="0"/>
          </a:p>
          <a:p>
            <a:r>
              <a:rPr lang="en-US" sz="3500" dirty="0"/>
              <a:t>Original GIMSS construction yields LTC for </a:t>
            </a:r>
            <a:r>
              <a:rPr lang="en-US" sz="3500" dirty="0">
                <a:solidFill>
                  <a:srgbClr val="FF0000"/>
                </a:solidFill>
              </a:rPr>
              <a:t>single </a:t>
            </a:r>
            <a:r>
              <a:rPr lang="en-US" sz="3500" dirty="0"/>
              <a:t>parity (t=1)</a:t>
            </a:r>
          </a:p>
          <a:p>
            <a:pPr lvl="1"/>
            <a:r>
              <a:rPr lang="en-US" sz="3100" dirty="0"/>
              <a:t>Proof builds on “parity-simulation lemma”</a:t>
            </a:r>
          </a:p>
          <a:p>
            <a:pPr marL="457189" lvl="1" indent="0">
              <a:buNone/>
            </a:pPr>
            <a:endParaRPr lang="en-US" sz="3100" dirty="0"/>
          </a:p>
          <a:p>
            <a:r>
              <a:rPr lang="en-US" sz="3500" dirty="0"/>
              <a:t>Simulator needs to find low-weight vectors spanned by parities</a:t>
            </a:r>
          </a:p>
          <a:p>
            <a:pPr lvl="1"/>
            <a:r>
              <a:rPr lang="en-US" sz="3100" dirty="0"/>
              <a:t>Provide (weak) evidence that this may be inherent</a:t>
            </a:r>
          </a:p>
        </p:txBody>
      </p:sp>
      <p:sp>
        <p:nvSpPr>
          <p:cNvPr id="2" name="Rounded Rectangular Callout 1">
            <a:extLst>
              <a:ext uri="{FF2B5EF4-FFF2-40B4-BE49-F238E27FC236}">
                <a16:creationId xmlns:a16="http://schemas.microsoft.com/office/drawing/2014/main" id="{639229BF-055B-E5D0-F5DC-C2C44DD1549E}"/>
              </a:ext>
            </a:extLst>
          </p:cNvPr>
          <p:cNvSpPr/>
          <p:nvPr/>
        </p:nvSpPr>
        <p:spPr>
          <a:xfrm>
            <a:off x="6574973" y="2656115"/>
            <a:ext cx="4833258" cy="1291770"/>
          </a:xfrm>
          <a:prstGeom prst="wedgeRoundRectCallout">
            <a:avLst>
              <a:gd name="adj1" fmla="val 40374"/>
              <a:gd name="adj2" fmla="val 65258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n-US" sz="2400" dirty="0"/>
              <a:t>Unlike LRC, LTC with t=1 may be totally broken by t=2 parities!</a:t>
            </a:r>
          </a:p>
        </p:txBody>
      </p:sp>
    </p:spTree>
    <p:extLst>
      <p:ext uri="{BB962C8B-B14F-4D97-AF65-F5344CB8AC3E}">
        <p14:creationId xmlns:p14="http://schemas.microsoft.com/office/powerpoint/2010/main" val="249453697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5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3456" grpId="0" uiExpand="1" build="allAtOnce"/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80" name="Rectangle 24"/>
          <p:cNvSpPr>
            <a:spLocks/>
          </p:cNvSpPr>
          <p:nvPr/>
        </p:nvSpPr>
        <p:spPr bwMode="auto">
          <a:xfrm>
            <a:off x="2073275" y="68263"/>
            <a:ext cx="8045451" cy="1096963"/>
          </a:xfrm>
          <a:prstGeom prst="rect">
            <a:avLst/>
          </a:prstGeom>
          <a:noFill/>
          <a:ln>
            <a:noFill/>
          </a:ln>
          <a:effectLst>
            <a:outerShdw blurRad="25400" dist="25399" dir="2700000" algn="ctr" rotWithShape="0">
              <a:srgbClr val="FFFFFF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r" defTabSz="822325" rtl="1">
              <a:tabLst>
                <a:tab pos="1096963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11163" algn="r" defTabSz="822325" rtl="1">
              <a:tabLst>
                <a:tab pos="1096963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822325" algn="r" defTabSz="822325" rtl="1">
              <a:tabLst>
                <a:tab pos="1096963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235075" algn="r" defTabSz="822325" rtl="1">
              <a:tabLst>
                <a:tab pos="1096963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646238" algn="r" defTabSz="822325" rtl="1">
              <a:tabLst>
                <a:tab pos="1096963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103438" algn="r" defTabSz="822325" rtl="1" fontAlgn="base">
              <a:spcBef>
                <a:spcPct val="0"/>
              </a:spcBef>
              <a:spcAft>
                <a:spcPct val="0"/>
              </a:spcAft>
              <a:tabLst>
                <a:tab pos="1096963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560638" algn="r" defTabSz="822325" rtl="1" fontAlgn="base">
              <a:spcBef>
                <a:spcPct val="0"/>
              </a:spcBef>
              <a:spcAft>
                <a:spcPct val="0"/>
              </a:spcAft>
              <a:tabLst>
                <a:tab pos="1096963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017838" algn="r" defTabSz="822325" rtl="1" fontAlgn="base">
              <a:spcBef>
                <a:spcPct val="0"/>
              </a:spcBef>
              <a:spcAft>
                <a:spcPct val="0"/>
              </a:spcAft>
              <a:tabLst>
                <a:tab pos="1096963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475038" algn="r" defTabSz="822325" rtl="1" fontAlgn="base">
              <a:spcBef>
                <a:spcPct val="0"/>
              </a:spcBef>
              <a:spcAft>
                <a:spcPct val="0"/>
              </a:spcAft>
              <a:tabLst>
                <a:tab pos="1096963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rtl="0">
              <a:spcBef>
                <a:spcPts val="175"/>
              </a:spcBef>
            </a:pPr>
            <a:r>
              <a:rPr lang="en-US" sz="5400" dirty="0">
                <a:solidFill>
                  <a:prstClr val="black"/>
                </a:solidFill>
                <a:latin typeface="Calibri Light" panose="020F0302020204030204"/>
                <a:ea typeface=""/>
                <a:cs typeface=""/>
              </a:rPr>
              <a:t>Dream Goal</a:t>
            </a:r>
            <a:endParaRPr lang="en-US" altLang="en-US" sz="4400" dirty="0">
              <a:solidFill>
                <a:schemeClr val="accent2"/>
              </a:solidFill>
              <a:latin typeface="Optima" charset="0"/>
              <a:sym typeface="Optima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454629" y="3769770"/>
                <a:ext cx="420942" cy="677108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800" b="1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𝒙</m:t>
                      </m:r>
                    </m:oMath>
                  </m:oMathPara>
                </a14:m>
                <a:endParaRPr lang="he-IL" sz="3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629" y="3769770"/>
                <a:ext cx="420942" cy="677108"/>
              </a:xfrm>
              <a:prstGeom prst="rect">
                <a:avLst/>
              </a:prstGeom>
              <a:blipFill>
                <a:blip r:embed="rId3"/>
                <a:stretch>
                  <a:fillRect l="-8824" t="-14815" r="-85294" b="-370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4867901" y="3789483"/>
                <a:ext cx="420942" cy="677108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800" b="1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𝒚</m:t>
                      </m:r>
                    </m:oMath>
                  </m:oMathPara>
                </a14:m>
                <a:endParaRPr lang="he-IL" sz="3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7901" y="3789483"/>
                <a:ext cx="420942" cy="677108"/>
              </a:xfrm>
              <a:prstGeom prst="rect">
                <a:avLst/>
              </a:prstGeom>
              <a:blipFill>
                <a:blip r:embed="rId4"/>
                <a:stretch>
                  <a:fillRect l="-20588" t="-14815" r="-88235" b="-370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>
            <a:extLst>
              <a:ext uri="{FF2B5EF4-FFF2-40B4-BE49-F238E27FC236}">
                <a16:creationId xmlns:a16="http://schemas.microsoft.com/office/drawing/2014/main" id="{9EE96D89-0E27-9198-0FA7-B29A20767CAC}"/>
              </a:ext>
            </a:extLst>
          </p:cNvPr>
          <p:cNvGrpSpPr/>
          <p:nvPr/>
        </p:nvGrpSpPr>
        <p:grpSpPr>
          <a:xfrm>
            <a:off x="1365734" y="3352803"/>
            <a:ext cx="3036713" cy="1596569"/>
            <a:chOff x="3782543" y="1668124"/>
            <a:chExt cx="4676296" cy="2458589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456" t="68015" r="4502" b="325"/>
            <a:stretch/>
          </p:blipFill>
          <p:spPr>
            <a:xfrm>
              <a:off x="3782543" y="1668124"/>
              <a:ext cx="4676296" cy="2457701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38100">
              <a:solidFill>
                <a:schemeClr val="tx1"/>
              </a:solidFill>
            </a:ln>
          </p:spPr>
        </p:pic>
        <p:sp>
          <p:nvSpPr>
            <p:cNvPr id="15" name="Rectangle 14"/>
            <p:cNvSpPr/>
            <p:nvPr/>
          </p:nvSpPr>
          <p:spPr>
            <a:xfrm>
              <a:off x="3782543" y="1669012"/>
              <a:ext cx="4676296" cy="2457701"/>
            </a:xfrm>
            <a:prstGeom prst="rect">
              <a:avLst/>
            </a:prstGeom>
            <a:solidFill>
              <a:schemeClr val="accent6">
                <a:lumMod val="60000"/>
                <a:lumOff val="40000"/>
                <a:alpha val="53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" name="Right Arrow 28"/>
          <p:cNvSpPr/>
          <p:nvPr/>
        </p:nvSpPr>
        <p:spPr>
          <a:xfrm>
            <a:off x="943207" y="4080866"/>
            <a:ext cx="276384" cy="204399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ight Arrow 35"/>
          <p:cNvSpPr/>
          <p:nvPr/>
        </p:nvSpPr>
        <p:spPr>
          <a:xfrm>
            <a:off x="4577760" y="4088766"/>
            <a:ext cx="276384" cy="204399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50B814A-4071-4548-9442-3C6F1955579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67048" y="4963309"/>
            <a:ext cx="1673380" cy="111355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5C89D4E-9111-F81B-5824-F8FE593AA8EB}"/>
              </a:ext>
            </a:extLst>
          </p:cNvPr>
          <p:cNvSpPr txBox="1"/>
          <p:nvPr/>
        </p:nvSpPr>
        <p:spPr>
          <a:xfrm>
            <a:off x="2357335" y="2351314"/>
            <a:ext cx="133991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0070C0"/>
                </a:solidFill>
              </a:rPr>
              <a:t>Make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0C2563A-62E7-AD97-31CD-51546E63EE79}"/>
              </a:ext>
            </a:extLst>
          </p:cNvPr>
          <p:cNvSpPr txBox="1"/>
          <p:nvPr/>
        </p:nvSpPr>
        <p:spPr>
          <a:xfrm>
            <a:off x="7299451" y="2402112"/>
            <a:ext cx="27267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0070C0"/>
                </a:solidFill>
              </a:rPr>
              <a:t>as secure 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9F021B6-A07A-C9F4-BD8F-AC9F1EC87E5D}"/>
                  </a:ext>
                </a:extLst>
              </p:cNvPr>
              <p:cNvSpPr txBox="1"/>
              <p:nvPr/>
            </p:nvSpPr>
            <p:spPr>
              <a:xfrm>
                <a:off x="6078341" y="3794532"/>
                <a:ext cx="420942" cy="677108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800" b="1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𝒙</m:t>
                      </m:r>
                    </m:oMath>
                  </m:oMathPara>
                </a14:m>
                <a:endParaRPr lang="he-IL" sz="3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9F021B6-A07A-C9F4-BD8F-AC9F1EC87E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8341" y="3794532"/>
                <a:ext cx="420942" cy="677108"/>
              </a:xfrm>
              <a:prstGeom prst="rect">
                <a:avLst/>
              </a:prstGeom>
              <a:blipFill>
                <a:blip r:embed="rId3"/>
                <a:stretch>
                  <a:fillRect l="-5882" t="-14545" r="-88235" b="-34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555E518-DB54-5823-3776-EFBA5970ABF4}"/>
                  </a:ext>
                </a:extLst>
              </p:cNvPr>
              <p:cNvSpPr txBox="1"/>
              <p:nvPr/>
            </p:nvSpPr>
            <p:spPr>
              <a:xfrm>
                <a:off x="10491613" y="3814245"/>
                <a:ext cx="420942" cy="677108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800" b="1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𝒚</m:t>
                      </m:r>
                    </m:oMath>
                  </m:oMathPara>
                </a14:m>
                <a:endParaRPr lang="he-IL" sz="3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555E518-DB54-5823-3776-EFBA5970AB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91613" y="3814245"/>
                <a:ext cx="420942" cy="677108"/>
              </a:xfrm>
              <a:prstGeom prst="rect">
                <a:avLst/>
              </a:prstGeom>
              <a:blipFill>
                <a:blip r:embed="rId7"/>
                <a:stretch>
                  <a:fillRect l="-20588" t="-14815" r="-88235" b="-351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>
            <a:extLst>
              <a:ext uri="{FF2B5EF4-FFF2-40B4-BE49-F238E27FC236}">
                <a16:creationId xmlns:a16="http://schemas.microsoft.com/office/drawing/2014/main" id="{21E42150-BE06-9D5A-9A11-279BCD748E94}"/>
              </a:ext>
            </a:extLst>
          </p:cNvPr>
          <p:cNvGrpSpPr/>
          <p:nvPr/>
        </p:nvGrpSpPr>
        <p:grpSpPr>
          <a:xfrm>
            <a:off x="6989446" y="3377565"/>
            <a:ext cx="3036713" cy="1596569"/>
            <a:chOff x="3782543" y="1668124"/>
            <a:chExt cx="4676296" cy="2458589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9A43688A-80CD-E00F-B122-B0EE6ED832A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456" t="68015" r="4502" b="325"/>
            <a:stretch/>
          </p:blipFill>
          <p:spPr>
            <a:xfrm>
              <a:off x="3782543" y="1668124"/>
              <a:ext cx="4676296" cy="2457701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38100">
              <a:solidFill>
                <a:schemeClr val="tx1"/>
              </a:solidFill>
            </a:ln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398C205B-9335-0F7F-71A1-81549D733F3B}"/>
                </a:ext>
              </a:extLst>
            </p:cNvPr>
            <p:cNvSpPr/>
            <p:nvPr/>
          </p:nvSpPr>
          <p:spPr>
            <a:xfrm>
              <a:off x="3782543" y="1669012"/>
              <a:ext cx="4676296" cy="2457701"/>
            </a:xfrm>
            <a:prstGeom prst="rect">
              <a:avLst/>
            </a:prstGeom>
            <a:solidFill>
              <a:schemeClr val="tx1">
                <a:alpha val="53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ight Arrow 17">
            <a:extLst>
              <a:ext uri="{FF2B5EF4-FFF2-40B4-BE49-F238E27FC236}">
                <a16:creationId xmlns:a16="http://schemas.microsoft.com/office/drawing/2014/main" id="{E3497F77-E886-0673-CBE2-EF9FA6C9DFD6}"/>
              </a:ext>
            </a:extLst>
          </p:cNvPr>
          <p:cNvSpPr/>
          <p:nvPr/>
        </p:nvSpPr>
        <p:spPr>
          <a:xfrm>
            <a:off x="6566919" y="4105628"/>
            <a:ext cx="276384" cy="204399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Arrow 19">
            <a:extLst>
              <a:ext uri="{FF2B5EF4-FFF2-40B4-BE49-F238E27FC236}">
                <a16:creationId xmlns:a16="http://schemas.microsoft.com/office/drawing/2014/main" id="{78006394-FA6F-6103-0B61-104C8F8945DC}"/>
              </a:ext>
            </a:extLst>
          </p:cNvPr>
          <p:cNvSpPr/>
          <p:nvPr/>
        </p:nvSpPr>
        <p:spPr>
          <a:xfrm>
            <a:off x="10201472" y="4113528"/>
            <a:ext cx="276384" cy="204399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3944810-F414-CCC7-EC36-D537C77101E0}"/>
              </a:ext>
            </a:extLst>
          </p:cNvPr>
          <p:cNvSpPr/>
          <p:nvPr/>
        </p:nvSpPr>
        <p:spPr>
          <a:xfrm>
            <a:off x="6989446" y="3377565"/>
            <a:ext cx="3036713" cy="159599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" descr="NVIDIA Launches The GeForce GTX 965M Mobility Chip - Features GM204 GPU  With Half The Cores Of A GTX 980 Graphics Card">
            <a:extLst>
              <a:ext uri="{FF2B5EF4-FFF2-40B4-BE49-F238E27FC236}">
                <a16:creationId xmlns:a16="http://schemas.microsoft.com/office/drawing/2014/main" id="{D6F11B91-FDFB-4D18-A791-D5BCB97E7A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0181" y="3344846"/>
            <a:ext cx="2772830" cy="1608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6152654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799" y="2267059"/>
            <a:ext cx="11506201" cy="2982858"/>
          </a:xfrm>
        </p:spPr>
        <p:txBody>
          <a:bodyPr>
            <a:normAutofit fontScale="92500" lnSpcReduction="10000"/>
          </a:bodyPr>
          <a:lstStyle/>
          <a:p>
            <a:r>
              <a:rPr lang="en-US" sz="4000" dirty="0"/>
              <a:t>Initiated systematic study of </a:t>
            </a:r>
            <a:r>
              <a:rPr lang="en-US" sz="4000" dirty="0">
                <a:solidFill>
                  <a:schemeClr val="accent6">
                    <a:lumMod val="75000"/>
                  </a:schemeClr>
                </a:solidFill>
              </a:rPr>
              <a:t>leakage-tolerant circuits</a:t>
            </a:r>
          </a:p>
          <a:p>
            <a:endParaRPr lang="en-US" sz="4000" dirty="0"/>
          </a:p>
          <a:p>
            <a:r>
              <a:rPr lang="en-US" sz="4000" dirty="0"/>
              <a:t>Positive results for </a:t>
            </a:r>
            <a:r>
              <a:rPr lang="en-US" sz="4000" dirty="0">
                <a:solidFill>
                  <a:schemeClr val="accent6">
                    <a:lumMod val="75000"/>
                  </a:schemeClr>
                </a:solidFill>
              </a:rPr>
              <a:t>depth-1 leakage</a:t>
            </a:r>
          </a:p>
          <a:p>
            <a:endParaRPr lang="en-US" sz="4000" dirty="0"/>
          </a:p>
          <a:p>
            <a:r>
              <a:rPr lang="en-US" sz="4000" dirty="0"/>
              <a:t>Applications to </a:t>
            </a:r>
            <a:r>
              <a:rPr lang="en-US" sz="4000" dirty="0">
                <a:solidFill>
                  <a:schemeClr val="accent6">
                    <a:lumMod val="75000"/>
                  </a:schemeClr>
                </a:solidFill>
              </a:rPr>
              <a:t>stateful leakage-resilient circuits</a:t>
            </a:r>
          </a:p>
        </p:txBody>
      </p:sp>
    </p:spTree>
    <p:extLst>
      <p:ext uri="{BB962C8B-B14F-4D97-AF65-F5344CB8AC3E}">
        <p14:creationId xmlns:p14="http://schemas.microsoft.com/office/powerpoint/2010/main" val="16274555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/>
              <a:t>Open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799" y="2235530"/>
            <a:ext cx="11506201" cy="4527879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7030A0"/>
                </a:solidFill>
              </a:rPr>
              <a:t>LTC for richer leakage classes?</a:t>
            </a:r>
          </a:p>
          <a:p>
            <a:pPr lvl="1"/>
            <a:r>
              <a:rPr lang="en-US" sz="3600" dirty="0"/>
              <a:t>Hamming weight leakage</a:t>
            </a:r>
          </a:p>
          <a:p>
            <a:pPr lvl="1"/>
            <a:r>
              <a:rPr lang="en-US" sz="3600" dirty="0"/>
              <a:t>Bounded-communication leakage</a:t>
            </a:r>
          </a:p>
          <a:p>
            <a:pPr lvl="1"/>
            <a:endParaRPr lang="en-US" sz="3600" dirty="0"/>
          </a:p>
          <a:p>
            <a:r>
              <a:rPr lang="en-US" sz="4000" dirty="0">
                <a:solidFill>
                  <a:srgbClr val="7030A0"/>
                </a:solidFill>
              </a:rPr>
              <a:t>LTC for t parities with poly(t)-time simulation?</a:t>
            </a:r>
          </a:p>
          <a:p>
            <a:pPr lvl="1"/>
            <a:r>
              <a:rPr lang="en-US" sz="3600" dirty="0"/>
              <a:t>Open even for mod-2 inner product</a:t>
            </a:r>
          </a:p>
          <a:p>
            <a:pPr marL="0" indent="0">
              <a:buNone/>
            </a:pPr>
            <a:endParaRPr lang="en-US" sz="4000" dirty="0"/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956275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3481" name="Group 25"/>
          <p:cNvGrpSpPr>
            <a:grpSpLocks/>
          </p:cNvGrpSpPr>
          <p:nvPr/>
        </p:nvGrpSpPr>
        <p:grpSpPr bwMode="auto">
          <a:xfrm>
            <a:off x="4017818" y="1612615"/>
            <a:ext cx="4286249" cy="3611563"/>
            <a:chOff x="3104" y="1829"/>
            <a:chExt cx="2700" cy="2275"/>
          </a:xfrm>
        </p:grpSpPr>
        <p:sp>
          <p:nvSpPr>
            <p:cNvPr id="403460" name="Rectangle 4"/>
            <p:cNvSpPr>
              <a:spLocks/>
            </p:cNvSpPr>
            <p:nvPr/>
          </p:nvSpPr>
          <p:spPr bwMode="auto">
            <a:xfrm>
              <a:off x="3586" y="2088"/>
              <a:ext cx="1576" cy="770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rgbClr val="121719"/>
              </a:solidFill>
              <a:miter lim="800000"/>
              <a:headEnd/>
              <a:tailEnd/>
            </a:ln>
            <a:effectLst>
              <a:outerShdw blurRad="127000" dist="76199" dir="2700000" algn="ctr" rotWithShape="0">
                <a:schemeClr val="bg2">
                  <a:alpha val="75000"/>
                </a:schemeClr>
              </a:outerShdw>
            </a:effectLst>
          </p:spPr>
          <p:txBody>
            <a:bodyPr/>
            <a:lstStyle/>
            <a:p>
              <a:endParaRPr lang="en-US"/>
            </a:p>
          </p:txBody>
        </p:sp>
        <p:pic>
          <p:nvPicPr>
            <p:cNvPr id="403461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56" y="2311"/>
              <a:ext cx="1577" cy="367"/>
            </a:xfrm>
            <a:prstGeom prst="rect">
              <a:avLst/>
            </a:prstGeom>
            <a:noFill/>
            <a:ln>
              <a:noFill/>
            </a:ln>
            <a:effectLst>
              <a:outerShdw blurRad="127000" dist="76199" dir="2700000" algn="ctr" rotWithShape="0">
                <a:schemeClr val="bg2">
                  <a:alpha val="75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3462" name="Line 6"/>
            <p:cNvSpPr>
              <a:spLocks noChangeShapeType="1"/>
            </p:cNvSpPr>
            <p:nvPr/>
          </p:nvSpPr>
          <p:spPr bwMode="auto">
            <a:xfrm flipH="1">
              <a:off x="3499" y="2650"/>
              <a:ext cx="7" cy="83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>
              <a:outerShdw blurRad="25400" dist="25399" dir="2700000" algn="ctr" rotWithShape="0">
                <a:srgbClr val="FFFFFF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3463" name="Line 7"/>
            <p:cNvSpPr>
              <a:spLocks noChangeShapeType="1"/>
            </p:cNvSpPr>
            <p:nvPr/>
          </p:nvSpPr>
          <p:spPr bwMode="auto">
            <a:xfrm flipH="1">
              <a:off x="3499" y="3485"/>
              <a:ext cx="52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>
              <a:outerShdw blurRad="25400" dist="25399" dir="2700000" algn="ctr" rotWithShape="0">
                <a:srgbClr val="FFFFFF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3464" name="Line 8"/>
            <p:cNvSpPr>
              <a:spLocks noChangeShapeType="1"/>
            </p:cNvSpPr>
            <p:nvPr/>
          </p:nvSpPr>
          <p:spPr bwMode="auto">
            <a:xfrm flipH="1">
              <a:off x="3413" y="2513"/>
              <a:ext cx="7" cy="10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>
              <a:outerShdw blurRad="25400" dist="25399" dir="2700000" algn="ctr" rotWithShape="0">
                <a:srgbClr val="FFFFFF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3465" name="Line 9"/>
            <p:cNvSpPr>
              <a:spLocks noChangeShapeType="1"/>
            </p:cNvSpPr>
            <p:nvPr/>
          </p:nvSpPr>
          <p:spPr bwMode="auto">
            <a:xfrm flipH="1">
              <a:off x="3413" y="3564"/>
              <a:ext cx="61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>
              <a:outerShdw blurRad="25400" dist="25399" dir="2700000" algn="ctr" rotWithShape="0">
                <a:srgbClr val="FFFFFF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3466" name="Line 10"/>
            <p:cNvSpPr>
              <a:spLocks noChangeShapeType="1"/>
            </p:cNvSpPr>
            <p:nvPr/>
          </p:nvSpPr>
          <p:spPr bwMode="auto">
            <a:xfrm flipH="1">
              <a:off x="3420" y="2513"/>
              <a:ext cx="8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>
              <a:outerShdw blurRad="25400" dist="25399" dir="2700000" algn="ctr" rotWithShape="0">
                <a:srgbClr val="FFFFFF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3467" name="Line 11"/>
            <p:cNvSpPr>
              <a:spLocks noChangeShapeType="1"/>
            </p:cNvSpPr>
            <p:nvPr/>
          </p:nvSpPr>
          <p:spPr bwMode="auto">
            <a:xfrm flipH="1">
              <a:off x="3146" y="2405"/>
              <a:ext cx="35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>
              <a:outerShdw blurRad="25400" dist="25399" dir="2700000" algn="ctr" rotWithShape="0">
                <a:srgbClr val="FFFFFF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3468" name="Line 12"/>
            <p:cNvSpPr>
              <a:spLocks noChangeShapeType="1"/>
            </p:cNvSpPr>
            <p:nvPr/>
          </p:nvSpPr>
          <p:spPr bwMode="auto">
            <a:xfrm flipH="1">
              <a:off x="4990" y="2491"/>
              <a:ext cx="60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>
              <a:outerShdw blurRad="25400" dist="25399" dir="2700000" algn="ctr" rotWithShape="0">
                <a:srgbClr val="FFFFFF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3469" name="AutoShape 13"/>
            <p:cNvSpPr>
              <a:spLocks/>
            </p:cNvSpPr>
            <p:nvPr/>
          </p:nvSpPr>
          <p:spPr bwMode="auto">
            <a:xfrm>
              <a:off x="4025" y="3240"/>
              <a:ext cx="734" cy="490"/>
            </a:xfrm>
            <a:prstGeom prst="roundRect">
              <a:avLst>
                <a:gd name="adj" fmla="val 47056"/>
              </a:avLst>
            </a:prstGeom>
            <a:solidFill>
              <a:srgbClr val="0000FF">
                <a:alpha val="46001"/>
              </a:srgbClr>
            </a:solidFill>
            <a:ln>
              <a:noFill/>
            </a:ln>
            <a:effectLst>
              <a:outerShdw blurRad="127000" dist="76199" dir="2700000" algn="ctr" rotWithShape="0">
                <a:schemeClr val="bg2">
                  <a:alpha val="75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121719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3470" name="Line 14"/>
            <p:cNvSpPr>
              <a:spLocks noChangeShapeType="1"/>
            </p:cNvSpPr>
            <p:nvPr/>
          </p:nvSpPr>
          <p:spPr bwMode="auto">
            <a:xfrm>
              <a:off x="5314" y="2549"/>
              <a:ext cx="0" cy="93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>
              <a:outerShdw blurRad="25400" dist="25399" dir="2700000" algn="ctr" rotWithShape="0">
                <a:srgbClr val="FFFFFF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3471" name="Line 15"/>
            <p:cNvSpPr>
              <a:spLocks noChangeShapeType="1"/>
            </p:cNvSpPr>
            <p:nvPr/>
          </p:nvSpPr>
          <p:spPr bwMode="auto">
            <a:xfrm flipH="1">
              <a:off x="4968" y="2549"/>
              <a:ext cx="33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>
              <a:outerShdw blurRad="25400" dist="25399" dir="2700000" algn="ctr" rotWithShape="0">
                <a:srgbClr val="FFFFFF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3472" name="Line 16"/>
            <p:cNvSpPr>
              <a:spLocks noChangeShapeType="1"/>
            </p:cNvSpPr>
            <p:nvPr/>
          </p:nvSpPr>
          <p:spPr bwMode="auto">
            <a:xfrm>
              <a:off x="4975" y="2484"/>
              <a:ext cx="0" cy="6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>
              <a:outerShdw blurRad="25400" dist="25399" dir="2700000" algn="ctr" rotWithShape="0">
                <a:srgbClr val="FFFFFF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3473" name="Line 17"/>
            <p:cNvSpPr>
              <a:spLocks noChangeShapeType="1"/>
            </p:cNvSpPr>
            <p:nvPr/>
          </p:nvSpPr>
          <p:spPr bwMode="auto">
            <a:xfrm flipH="1">
              <a:off x="4025" y="3485"/>
              <a:ext cx="7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lgDash"/>
              <a:round/>
              <a:headEnd/>
              <a:tailEnd/>
            </a:ln>
            <a:effectLst>
              <a:outerShdw blurRad="25400" dist="25399" dir="2700000" algn="ctr" rotWithShape="0">
                <a:srgbClr val="FFFFFF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3474" name="Line 18"/>
            <p:cNvSpPr>
              <a:spLocks noChangeShapeType="1"/>
            </p:cNvSpPr>
            <p:nvPr/>
          </p:nvSpPr>
          <p:spPr bwMode="auto">
            <a:xfrm flipH="1">
              <a:off x="4723" y="3485"/>
              <a:ext cx="591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>
              <a:outerShdw blurRad="25400" dist="25399" dir="2700000" algn="ctr" rotWithShape="0">
                <a:srgbClr val="FFFFFF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3475" name="Rectangle 19"/>
            <p:cNvSpPr>
              <a:spLocks/>
            </p:cNvSpPr>
            <p:nvPr/>
          </p:nvSpPr>
          <p:spPr bwMode="auto">
            <a:xfrm>
              <a:off x="3104" y="2189"/>
              <a:ext cx="382" cy="155"/>
            </a:xfrm>
            <a:prstGeom prst="rect">
              <a:avLst/>
            </a:prstGeom>
            <a:noFill/>
            <a:ln>
              <a:noFill/>
            </a:ln>
            <a:effectLst>
              <a:outerShdw blurRad="25400" dist="25399" dir="2700000" algn="ctr" rotWithShape="0">
                <a:srgbClr val="FFFFFF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r" defTabSz="822325" rtl="1">
                <a:tabLst>
                  <a:tab pos="960438" algn="l"/>
                </a:tabLs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411163" algn="r" defTabSz="822325" rtl="1">
                <a:tabLst>
                  <a:tab pos="960438" algn="l"/>
                </a:tabLs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822325" algn="r" defTabSz="822325" rtl="1">
                <a:tabLst>
                  <a:tab pos="960438" algn="l"/>
                </a:tabLs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235075" algn="r" defTabSz="822325" rtl="1">
                <a:tabLst>
                  <a:tab pos="960438" algn="l"/>
                </a:tabLs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1646238" algn="r" defTabSz="822325" rtl="1">
                <a:tabLst>
                  <a:tab pos="960438" algn="l"/>
                </a:tabLs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103438" algn="r" defTabSz="822325" rtl="1" fontAlgn="base">
                <a:spcBef>
                  <a:spcPct val="0"/>
                </a:spcBef>
                <a:spcAft>
                  <a:spcPct val="0"/>
                </a:spcAft>
                <a:tabLst>
                  <a:tab pos="960438" algn="l"/>
                </a:tabLs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560638" algn="r" defTabSz="822325" rtl="1" fontAlgn="base">
                <a:spcBef>
                  <a:spcPct val="0"/>
                </a:spcBef>
                <a:spcAft>
                  <a:spcPct val="0"/>
                </a:spcAft>
                <a:tabLst>
                  <a:tab pos="960438" algn="l"/>
                </a:tabLs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017838" algn="r" defTabSz="822325" rtl="1" fontAlgn="base">
                <a:spcBef>
                  <a:spcPct val="0"/>
                </a:spcBef>
                <a:spcAft>
                  <a:spcPct val="0"/>
                </a:spcAft>
                <a:tabLst>
                  <a:tab pos="960438" algn="l"/>
                </a:tabLs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475038" algn="r" defTabSz="822325" rtl="1" fontAlgn="base">
                <a:spcBef>
                  <a:spcPct val="0"/>
                </a:spcBef>
                <a:spcAft>
                  <a:spcPct val="0"/>
                </a:spcAft>
                <a:tabLst>
                  <a:tab pos="960438" algn="l"/>
                </a:tabLs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 rtl="0" eaLnBrk="1" hangingPunct="1"/>
              <a:r>
                <a:rPr lang="en-US" altLang="en-US" sz="1600">
                  <a:latin typeface="Optima" charset="0"/>
                  <a:sym typeface="Optima" charset="0"/>
                </a:rPr>
                <a:t>INPUT</a:t>
              </a:r>
            </a:p>
          </p:txBody>
        </p:sp>
        <p:sp>
          <p:nvSpPr>
            <p:cNvPr id="403476" name="Rectangle 20"/>
            <p:cNvSpPr>
              <a:spLocks/>
            </p:cNvSpPr>
            <p:nvPr/>
          </p:nvSpPr>
          <p:spPr bwMode="auto">
            <a:xfrm>
              <a:off x="5149" y="2261"/>
              <a:ext cx="655" cy="216"/>
            </a:xfrm>
            <a:prstGeom prst="rect">
              <a:avLst/>
            </a:prstGeom>
            <a:noFill/>
            <a:ln>
              <a:noFill/>
            </a:ln>
            <a:effectLst>
              <a:outerShdw blurRad="25400" dist="25399" dir="2700000" algn="ctr" rotWithShape="0">
                <a:srgbClr val="FFFFFF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algn="r" defTabSz="822325" rtl="1">
                <a:tabLst>
                  <a:tab pos="960438" algn="l"/>
                </a:tabLs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411163" algn="r" defTabSz="822325" rtl="1">
                <a:tabLst>
                  <a:tab pos="960438" algn="l"/>
                </a:tabLs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822325" algn="r" defTabSz="822325" rtl="1">
                <a:tabLst>
                  <a:tab pos="960438" algn="l"/>
                </a:tabLs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235075" algn="r" defTabSz="822325" rtl="1">
                <a:tabLst>
                  <a:tab pos="960438" algn="l"/>
                </a:tabLs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1646238" algn="r" defTabSz="822325" rtl="1">
                <a:tabLst>
                  <a:tab pos="960438" algn="l"/>
                </a:tabLs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103438" algn="r" defTabSz="822325" rtl="1" fontAlgn="base">
                <a:spcBef>
                  <a:spcPct val="0"/>
                </a:spcBef>
                <a:spcAft>
                  <a:spcPct val="0"/>
                </a:spcAft>
                <a:tabLst>
                  <a:tab pos="960438" algn="l"/>
                </a:tabLs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560638" algn="r" defTabSz="822325" rtl="1" fontAlgn="base">
                <a:spcBef>
                  <a:spcPct val="0"/>
                </a:spcBef>
                <a:spcAft>
                  <a:spcPct val="0"/>
                </a:spcAft>
                <a:tabLst>
                  <a:tab pos="960438" algn="l"/>
                </a:tabLs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017838" algn="r" defTabSz="822325" rtl="1" fontAlgn="base">
                <a:spcBef>
                  <a:spcPct val="0"/>
                </a:spcBef>
                <a:spcAft>
                  <a:spcPct val="0"/>
                </a:spcAft>
                <a:tabLst>
                  <a:tab pos="960438" algn="l"/>
                </a:tabLs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475038" algn="r" defTabSz="822325" rtl="1" fontAlgn="base">
                <a:spcBef>
                  <a:spcPct val="0"/>
                </a:spcBef>
                <a:spcAft>
                  <a:spcPct val="0"/>
                </a:spcAft>
                <a:tabLst>
                  <a:tab pos="960438" algn="l"/>
                </a:tabLs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 rtl="0" eaLnBrk="1" hangingPunct="1"/>
              <a:r>
                <a:rPr lang="en-US" altLang="en-US" sz="1600">
                  <a:latin typeface="Optima" charset="0"/>
                  <a:sym typeface="Optima" charset="0"/>
                </a:rPr>
                <a:t>OUTPUT</a:t>
              </a:r>
            </a:p>
          </p:txBody>
        </p:sp>
        <p:sp>
          <p:nvSpPr>
            <p:cNvPr id="403478" name="Rectangle 22"/>
            <p:cNvSpPr>
              <a:spLocks/>
            </p:cNvSpPr>
            <p:nvPr/>
          </p:nvSpPr>
          <p:spPr bwMode="auto">
            <a:xfrm>
              <a:off x="4055" y="1829"/>
              <a:ext cx="655" cy="216"/>
            </a:xfrm>
            <a:prstGeom prst="rect">
              <a:avLst/>
            </a:prstGeom>
            <a:noFill/>
            <a:ln>
              <a:noFill/>
            </a:ln>
            <a:effectLst>
              <a:outerShdw blurRad="25400" dist="25399" dir="2700000" algn="ctr" rotWithShape="0">
                <a:srgbClr val="FFFFFF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algn="r" defTabSz="822325" rtl="1">
                <a:tabLst>
                  <a:tab pos="960438" algn="l"/>
                </a:tabLs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411163" algn="r" defTabSz="822325" rtl="1">
                <a:tabLst>
                  <a:tab pos="960438" algn="l"/>
                </a:tabLs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822325" algn="r" defTabSz="822325" rtl="1">
                <a:tabLst>
                  <a:tab pos="960438" algn="l"/>
                </a:tabLs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235075" algn="r" defTabSz="822325" rtl="1">
                <a:tabLst>
                  <a:tab pos="960438" algn="l"/>
                </a:tabLs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1646238" algn="r" defTabSz="822325" rtl="1">
                <a:tabLst>
                  <a:tab pos="960438" algn="l"/>
                </a:tabLs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103438" algn="r" defTabSz="822325" rtl="1" fontAlgn="base">
                <a:spcBef>
                  <a:spcPct val="0"/>
                </a:spcBef>
                <a:spcAft>
                  <a:spcPct val="0"/>
                </a:spcAft>
                <a:tabLst>
                  <a:tab pos="960438" algn="l"/>
                </a:tabLs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560638" algn="r" defTabSz="822325" rtl="1" fontAlgn="base">
                <a:spcBef>
                  <a:spcPct val="0"/>
                </a:spcBef>
                <a:spcAft>
                  <a:spcPct val="0"/>
                </a:spcAft>
                <a:tabLst>
                  <a:tab pos="960438" algn="l"/>
                </a:tabLs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017838" algn="r" defTabSz="822325" rtl="1" fontAlgn="base">
                <a:spcBef>
                  <a:spcPct val="0"/>
                </a:spcBef>
                <a:spcAft>
                  <a:spcPct val="0"/>
                </a:spcAft>
                <a:tabLst>
                  <a:tab pos="960438" algn="l"/>
                </a:tabLs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475038" algn="r" defTabSz="822325" rtl="1" fontAlgn="base">
                <a:spcBef>
                  <a:spcPct val="0"/>
                </a:spcBef>
                <a:spcAft>
                  <a:spcPct val="0"/>
                </a:spcAft>
                <a:tabLst>
                  <a:tab pos="960438" algn="l"/>
                </a:tabLs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 rtl="0" eaLnBrk="1" hangingPunct="1"/>
              <a:r>
                <a:rPr lang="en-US" altLang="en-US" sz="1600">
                  <a:latin typeface="Optima" charset="0"/>
                  <a:sym typeface="Optima" charset="0"/>
                </a:rPr>
                <a:t>CIRCUIT</a:t>
              </a:r>
            </a:p>
          </p:txBody>
        </p:sp>
        <p:sp>
          <p:nvSpPr>
            <p:cNvPr id="403479" name="Rectangle 23"/>
            <p:cNvSpPr>
              <a:spLocks/>
            </p:cNvSpPr>
            <p:nvPr/>
          </p:nvSpPr>
          <p:spPr bwMode="auto">
            <a:xfrm>
              <a:off x="4055" y="3888"/>
              <a:ext cx="655" cy="216"/>
            </a:xfrm>
            <a:prstGeom prst="rect">
              <a:avLst/>
            </a:prstGeom>
            <a:noFill/>
            <a:ln>
              <a:noFill/>
            </a:ln>
            <a:effectLst>
              <a:outerShdw blurRad="25400" dist="25399" dir="2700000" algn="ctr" rotWithShape="0">
                <a:srgbClr val="FFFFFF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algn="r" defTabSz="822325" rtl="1">
                <a:tabLst>
                  <a:tab pos="960438" algn="l"/>
                </a:tabLs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411163" algn="r" defTabSz="822325" rtl="1">
                <a:tabLst>
                  <a:tab pos="960438" algn="l"/>
                </a:tabLs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822325" algn="r" defTabSz="822325" rtl="1">
                <a:tabLst>
                  <a:tab pos="960438" algn="l"/>
                </a:tabLs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235075" algn="r" defTabSz="822325" rtl="1">
                <a:tabLst>
                  <a:tab pos="960438" algn="l"/>
                </a:tabLs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1646238" algn="r" defTabSz="822325" rtl="1">
                <a:tabLst>
                  <a:tab pos="960438" algn="l"/>
                </a:tabLs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103438" algn="r" defTabSz="822325" rtl="1" fontAlgn="base">
                <a:spcBef>
                  <a:spcPct val="0"/>
                </a:spcBef>
                <a:spcAft>
                  <a:spcPct val="0"/>
                </a:spcAft>
                <a:tabLst>
                  <a:tab pos="960438" algn="l"/>
                </a:tabLs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560638" algn="r" defTabSz="822325" rtl="1" fontAlgn="base">
                <a:spcBef>
                  <a:spcPct val="0"/>
                </a:spcBef>
                <a:spcAft>
                  <a:spcPct val="0"/>
                </a:spcAft>
                <a:tabLst>
                  <a:tab pos="960438" algn="l"/>
                </a:tabLs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017838" algn="r" defTabSz="822325" rtl="1" fontAlgn="base">
                <a:spcBef>
                  <a:spcPct val="0"/>
                </a:spcBef>
                <a:spcAft>
                  <a:spcPct val="0"/>
                </a:spcAft>
                <a:tabLst>
                  <a:tab pos="960438" algn="l"/>
                </a:tabLs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475038" algn="r" defTabSz="822325" rtl="1" fontAlgn="base">
                <a:spcBef>
                  <a:spcPct val="0"/>
                </a:spcBef>
                <a:spcAft>
                  <a:spcPct val="0"/>
                </a:spcAft>
                <a:tabLst>
                  <a:tab pos="960438" algn="l"/>
                </a:tabLs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 rtl="0" eaLnBrk="1" hangingPunct="1"/>
              <a:r>
                <a:rPr lang="en-US" altLang="en-US" sz="1600">
                  <a:latin typeface="Optima" charset="0"/>
                  <a:sym typeface="Optima" charset="0"/>
                </a:rPr>
                <a:t>MEMORY</a:t>
              </a:r>
            </a:p>
          </p:txBody>
        </p:sp>
      </p:grpSp>
      <p:sp>
        <p:nvSpPr>
          <p:cNvPr id="403480" name="Rectangle 24"/>
          <p:cNvSpPr>
            <a:spLocks/>
          </p:cNvSpPr>
          <p:nvPr/>
        </p:nvSpPr>
        <p:spPr bwMode="auto">
          <a:xfrm>
            <a:off x="314328" y="139929"/>
            <a:ext cx="11758613" cy="1096963"/>
          </a:xfrm>
          <a:prstGeom prst="rect">
            <a:avLst/>
          </a:prstGeom>
          <a:noFill/>
          <a:ln>
            <a:noFill/>
          </a:ln>
          <a:effectLst>
            <a:outerShdw blurRad="25400" dist="25399" dir="2700000" algn="ctr" rotWithShape="0">
              <a:srgbClr val="FFFFFF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r" defTabSz="822325" rtl="1">
              <a:tabLst>
                <a:tab pos="1096963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11163" algn="r" defTabSz="822325" rtl="1">
              <a:tabLst>
                <a:tab pos="1096963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822325" algn="r" defTabSz="822325" rtl="1">
              <a:tabLst>
                <a:tab pos="1096963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235075" algn="r" defTabSz="822325" rtl="1">
              <a:tabLst>
                <a:tab pos="1096963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646238" algn="r" defTabSz="822325" rtl="1">
              <a:tabLst>
                <a:tab pos="1096963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103438" algn="r" defTabSz="822325" rtl="1" fontAlgn="base">
              <a:spcBef>
                <a:spcPct val="0"/>
              </a:spcBef>
              <a:spcAft>
                <a:spcPct val="0"/>
              </a:spcAft>
              <a:tabLst>
                <a:tab pos="1096963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560638" algn="r" defTabSz="822325" rtl="1" fontAlgn="base">
              <a:spcBef>
                <a:spcPct val="0"/>
              </a:spcBef>
              <a:spcAft>
                <a:spcPct val="0"/>
              </a:spcAft>
              <a:tabLst>
                <a:tab pos="1096963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017838" algn="r" defTabSz="822325" rtl="1" fontAlgn="base">
              <a:spcBef>
                <a:spcPct val="0"/>
              </a:spcBef>
              <a:spcAft>
                <a:spcPct val="0"/>
              </a:spcAft>
              <a:tabLst>
                <a:tab pos="1096963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475038" algn="r" defTabSz="822325" rtl="1" fontAlgn="base">
              <a:spcBef>
                <a:spcPct val="0"/>
              </a:spcBef>
              <a:spcAft>
                <a:spcPct val="0"/>
              </a:spcAft>
              <a:tabLst>
                <a:tab pos="1096963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rtl="0">
              <a:spcBef>
                <a:spcPts val="175"/>
              </a:spcBef>
            </a:pPr>
            <a:r>
              <a:rPr lang="en-US" sz="4400" dirty="0">
                <a:solidFill>
                  <a:prstClr val="black"/>
                </a:solidFill>
                <a:latin typeface="Calibri Light" panose="020F0302020204030204"/>
                <a:ea typeface=""/>
                <a:cs typeface=""/>
              </a:rPr>
              <a:t>Stateful Leakage-Resilient Circuits</a:t>
            </a:r>
          </a:p>
          <a:p>
            <a:pPr algn="ctr" rtl="0">
              <a:spcBef>
                <a:spcPts val="175"/>
              </a:spcBef>
            </a:pPr>
            <a:r>
              <a:rPr lang="en-US" sz="3200" dirty="0">
                <a:solidFill>
                  <a:srgbClr val="0070C0"/>
                </a:solidFill>
                <a:latin typeface="Calibri Light" panose="020F0302020204030204"/>
                <a:ea typeface=""/>
                <a:cs typeface=""/>
              </a:rPr>
              <a:t>[I.-Sahai-Wagner’03,Faust-Rabin-Reyzin-Tromer-Vaikuntanathan’10,</a:t>
            </a:r>
            <a:r>
              <a:rPr lang="mr-IN" sz="3200" dirty="0">
                <a:solidFill>
                  <a:srgbClr val="0070C0"/>
                </a:solidFill>
                <a:latin typeface="Calibri Light" panose="020F0302020204030204"/>
                <a:ea typeface=""/>
                <a:cs typeface=""/>
              </a:rPr>
              <a:t>…</a:t>
            </a:r>
            <a:r>
              <a:rPr lang="en-US" sz="3200" dirty="0">
                <a:solidFill>
                  <a:srgbClr val="0070C0"/>
                </a:solidFill>
                <a:latin typeface="Calibri Light" panose="020F0302020204030204"/>
                <a:ea typeface=""/>
                <a:cs typeface=""/>
              </a:rPr>
              <a:t>]</a:t>
            </a:r>
            <a:endParaRPr lang="en-US" altLang="en-US" sz="3600" dirty="0">
              <a:solidFill>
                <a:srgbClr val="0070C0"/>
              </a:solidFill>
              <a:latin typeface="Optima" charset="0"/>
              <a:sym typeface="Optima" charset="0"/>
            </a:endParaRPr>
          </a:p>
        </p:txBody>
      </p:sp>
      <p:sp>
        <p:nvSpPr>
          <p:cNvPr id="403482" name="Text Box 26"/>
          <p:cNvSpPr txBox="1">
            <a:spLocks noChangeArrowheads="1"/>
          </p:cNvSpPr>
          <p:nvPr/>
        </p:nvSpPr>
        <p:spPr bwMode="auto">
          <a:xfrm>
            <a:off x="2495549" y="5013327"/>
            <a:ext cx="230505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rtl="1" eaLnBrk="1" hangingPunct="1">
              <a:spcBef>
                <a:spcPct val="50000"/>
              </a:spcBef>
            </a:pPr>
            <a:endParaRPr lang="en-US" altLang="en-US" sz="20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3485" name="Rectangle 29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2146738" y="4882146"/>
                <a:ext cx="8893175" cy="2205039"/>
              </a:xfrm>
              <a:noFill/>
              <a:ln/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80000"/>
                  </a:lnSpc>
                  <a:buNone/>
                </a:pPr>
                <a:r>
                  <a:rPr lang="en-US" altLang="en-US" dirty="0"/>
                  <a:t>In each cycle:</a:t>
                </a:r>
              </a:p>
              <a:p>
                <a:pPr lvl="1">
                  <a:lnSpc>
                    <a:spcPct val="80000"/>
                  </a:lnSpc>
                </a:pPr>
                <a:r>
                  <a:rPr lang="en-US" altLang="en-US" dirty="0" err="1"/>
                  <a:t>Adv</a:t>
                </a:r>
                <a:r>
                  <a:rPr lang="en-US" altLang="en-US" dirty="0"/>
                  <a:t> chooses input</a:t>
                </a:r>
              </a:p>
              <a:p>
                <a:pPr lvl="1">
                  <a:lnSpc>
                    <a:spcPct val="80000"/>
                  </a:lnSpc>
                </a:pPr>
                <a:r>
                  <a:rPr lang="en-US" altLang="en-US" dirty="0" err="1"/>
                  <a:t>Adv</a:t>
                </a:r>
                <a:r>
                  <a:rPr lang="en-US" altLang="en-US" dirty="0"/>
                  <a:t> chooses a leakage function </a:t>
                </a:r>
                <a:r>
                  <a:rPr lang="en-US" altLang="en-US" dirty="0">
                    <a:solidFill>
                      <a:srgbClr val="FF0000"/>
                    </a:solidFill>
                  </a:rPr>
                  <a:t>Leak</a:t>
                </a:r>
                <a14:m>
                  <m:oMath xmlns:m="http://schemas.openxmlformats.org/officeDocument/2006/math">
                    <m:r>
                      <a:rPr lang="en-US" altLang="en-US" i="1">
                        <a:latin typeface="Cambria Math" charset="0"/>
                        <a:ea typeface="Cambria Math" charset="0"/>
                        <a:cs typeface="Cambria Math" charset="0"/>
                      </a:rPr>
                      <m:t>∈</m:t>
                    </m:r>
                  </m:oMath>
                </a14:m>
                <a:r>
                  <a:rPr lang="en-US" altLang="en-US" dirty="0">
                    <a:solidFill>
                      <a:srgbClr val="FF0000"/>
                    </a:solidFill>
                  </a:rPr>
                  <a:t>L </a:t>
                </a:r>
                <a:r>
                  <a:rPr lang="en-US" altLang="en-US" dirty="0"/>
                  <a:t>with </a:t>
                </a:r>
                <a:r>
                  <a:rPr lang="en-US" altLang="en-US" dirty="0">
                    <a:solidFill>
                      <a:srgbClr val="FF0000"/>
                    </a:solidFill>
                  </a:rPr>
                  <a:t>t </a:t>
                </a:r>
                <a:r>
                  <a:rPr lang="en-US" altLang="en-US" dirty="0"/>
                  <a:t>output bits</a:t>
                </a:r>
              </a:p>
              <a:p>
                <a:pPr lvl="1">
                  <a:lnSpc>
                    <a:spcPct val="80000"/>
                  </a:lnSpc>
                </a:pPr>
                <a:r>
                  <a:rPr lang="en-US" altLang="en-US" dirty="0" err="1"/>
                  <a:t>Adv</a:t>
                </a:r>
                <a:r>
                  <a:rPr lang="en-US" altLang="en-US" dirty="0"/>
                  <a:t> observes output + leakage</a:t>
                </a:r>
              </a:p>
              <a:p>
                <a:pPr lvl="1">
                  <a:lnSpc>
                    <a:spcPct val="80000"/>
                  </a:lnSpc>
                </a:pPr>
                <a:r>
                  <a:rPr lang="en-US" altLang="en-US" dirty="0"/>
                  <a:t>Memory state is updated</a:t>
                </a:r>
              </a:p>
              <a:p>
                <a:pPr lvl="2">
                  <a:lnSpc>
                    <a:spcPct val="80000"/>
                  </a:lnSpc>
                </a:pPr>
                <a:endParaRPr lang="en-US" altLang="en-US" dirty="0"/>
              </a:p>
              <a:p>
                <a:pPr>
                  <a:lnSpc>
                    <a:spcPct val="80000"/>
                  </a:lnSpc>
                </a:pPr>
                <a:endParaRPr lang="en-US" altLang="en-US" dirty="0"/>
              </a:p>
              <a:p>
                <a:pPr>
                  <a:lnSpc>
                    <a:spcPct val="80000"/>
                  </a:lnSpc>
                </a:pPr>
                <a:endParaRPr lang="en-US" altLang="en-US" dirty="0"/>
              </a:p>
              <a:p>
                <a:pPr lvl="1">
                  <a:lnSpc>
                    <a:spcPct val="80000"/>
                  </a:lnSpc>
                </a:pPr>
                <a:endParaRPr lang="en-US" altLang="en-US" dirty="0"/>
              </a:p>
              <a:p>
                <a:pPr lvl="1">
                  <a:lnSpc>
                    <a:spcPct val="80000"/>
                  </a:lnSpc>
                </a:pPr>
                <a:endParaRPr lang="en-US" altLang="en-US" dirty="0"/>
              </a:p>
              <a:p>
                <a:pPr>
                  <a:lnSpc>
                    <a:spcPct val="80000"/>
                  </a:lnSpc>
                </a:pPr>
                <a:endParaRPr lang="en-US" altLang="en-US" dirty="0"/>
              </a:p>
              <a:p>
                <a:pPr lvl="1">
                  <a:lnSpc>
                    <a:spcPct val="80000"/>
                  </a:lnSpc>
                </a:pPr>
                <a:endParaRPr lang="en-US" altLang="en-US" dirty="0"/>
              </a:p>
              <a:p>
                <a:pPr>
                  <a:lnSpc>
                    <a:spcPct val="80000"/>
                  </a:lnSpc>
                </a:pPr>
                <a:endParaRPr lang="en-US" altLang="en-US" sz="3600" dirty="0"/>
              </a:p>
            </p:txBody>
          </p:sp>
        </mc:Choice>
        <mc:Fallback xmlns="">
          <p:sp>
            <p:nvSpPr>
              <p:cNvPr id="403485" name="Rectangle 29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146738" y="4882146"/>
                <a:ext cx="8893175" cy="2205039"/>
              </a:xfrm>
              <a:blipFill rotWithShape="0">
                <a:blip r:embed="rId4"/>
                <a:stretch>
                  <a:fillRect l="-1371" t="-6354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5049344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2914" name="Group 2"/>
          <p:cNvGrpSpPr>
            <a:grpSpLocks/>
          </p:cNvGrpSpPr>
          <p:nvPr/>
        </p:nvGrpSpPr>
        <p:grpSpPr bwMode="auto">
          <a:xfrm>
            <a:off x="2685606" y="1844075"/>
            <a:ext cx="2484182" cy="2098675"/>
            <a:chOff x="3110" y="1829"/>
            <a:chExt cx="2694" cy="2275"/>
          </a:xfrm>
        </p:grpSpPr>
        <p:sp>
          <p:nvSpPr>
            <p:cNvPr id="422915" name="Rectangle 3"/>
            <p:cNvSpPr>
              <a:spLocks/>
            </p:cNvSpPr>
            <p:nvPr/>
          </p:nvSpPr>
          <p:spPr bwMode="auto">
            <a:xfrm>
              <a:off x="3586" y="2088"/>
              <a:ext cx="1576" cy="770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rgbClr val="121719"/>
              </a:solidFill>
              <a:miter lim="800000"/>
              <a:headEnd/>
              <a:tailEnd/>
            </a:ln>
            <a:effectLst>
              <a:outerShdw blurRad="127000" dist="76199" dir="2700000" algn="ctr" rotWithShape="0">
                <a:schemeClr val="bg2">
                  <a:alpha val="75000"/>
                </a:schemeClr>
              </a:outerShdw>
            </a:effectLst>
          </p:spPr>
          <p:txBody>
            <a:bodyPr/>
            <a:lstStyle/>
            <a:p>
              <a:endParaRPr lang="en-US"/>
            </a:p>
          </p:txBody>
        </p:sp>
        <p:pic>
          <p:nvPicPr>
            <p:cNvPr id="422916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56" y="2311"/>
              <a:ext cx="1577" cy="367"/>
            </a:xfrm>
            <a:prstGeom prst="rect">
              <a:avLst/>
            </a:prstGeom>
            <a:noFill/>
            <a:ln>
              <a:noFill/>
            </a:ln>
            <a:effectLst>
              <a:outerShdw blurRad="127000" dist="76199" dir="2700000" algn="ctr" rotWithShape="0">
                <a:schemeClr val="bg2">
                  <a:alpha val="75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22917" name="Line 5"/>
            <p:cNvSpPr>
              <a:spLocks noChangeShapeType="1"/>
            </p:cNvSpPr>
            <p:nvPr/>
          </p:nvSpPr>
          <p:spPr bwMode="auto">
            <a:xfrm flipH="1">
              <a:off x="3499" y="2650"/>
              <a:ext cx="7" cy="83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>
              <a:outerShdw blurRad="25400" dist="25399" dir="2700000" algn="ctr" rotWithShape="0">
                <a:srgbClr val="FFFFFF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2918" name="Line 6"/>
            <p:cNvSpPr>
              <a:spLocks noChangeShapeType="1"/>
            </p:cNvSpPr>
            <p:nvPr/>
          </p:nvSpPr>
          <p:spPr bwMode="auto">
            <a:xfrm flipH="1">
              <a:off x="3499" y="3485"/>
              <a:ext cx="52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>
              <a:outerShdw blurRad="25400" dist="25399" dir="2700000" algn="ctr" rotWithShape="0">
                <a:srgbClr val="FFFFFF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2919" name="Line 7"/>
            <p:cNvSpPr>
              <a:spLocks noChangeShapeType="1"/>
            </p:cNvSpPr>
            <p:nvPr/>
          </p:nvSpPr>
          <p:spPr bwMode="auto">
            <a:xfrm flipH="1">
              <a:off x="3413" y="2513"/>
              <a:ext cx="7" cy="10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>
              <a:outerShdw blurRad="25400" dist="25399" dir="2700000" algn="ctr" rotWithShape="0">
                <a:srgbClr val="FFFFFF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2920" name="Line 8"/>
            <p:cNvSpPr>
              <a:spLocks noChangeShapeType="1"/>
            </p:cNvSpPr>
            <p:nvPr/>
          </p:nvSpPr>
          <p:spPr bwMode="auto">
            <a:xfrm flipH="1">
              <a:off x="3413" y="3564"/>
              <a:ext cx="61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>
              <a:outerShdw blurRad="25400" dist="25399" dir="2700000" algn="ctr" rotWithShape="0">
                <a:srgbClr val="FFFFFF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2921" name="Line 9"/>
            <p:cNvSpPr>
              <a:spLocks noChangeShapeType="1"/>
            </p:cNvSpPr>
            <p:nvPr/>
          </p:nvSpPr>
          <p:spPr bwMode="auto">
            <a:xfrm flipH="1">
              <a:off x="3420" y="2513"/>
              <a:ext cx="8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>
              <a:outerShdw blurRad="25400" dist="25399" dir="2700000" algn="ctr" rotWithShape="0">
                <a:srgbClr val="FFFFFF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2922" name="Line 10"/>
            <p:cNvSpPr>
              <a:spLocks noChangeShapeType="1"/>
            </p:cNvSpPr>
            <p:nvPr/>
          </p:nvSpPr>
          <p:spPr bwMode="auto">
            <a:xfrm flipH="1">
              <a:off x="3146" y="2405"/>
              <a:ext cx="35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>
              <a:outerShdw blurRad="25400" dist="25399" dir="2700000" algn="ctr" rotWithShape="0">
                <a:srgbClr val="FFFFFF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2923" name="Line 11"/>
            <p:cNvSpPr>
              <a:spLocks noChangeShapeType="1"/>
            </p:cNvSpPr>
            <p:nvPr/>
          </p:nvSpPr>
          <p:spPr bwMode="auto">
            <a:xfrm flipH="1">
              <a:off x="4990" y="2491"/>
              <a:ext cx="60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>
              <a:outerShdw blurRad="25400" dist="25399" dir="2700000" algn="ctr" rotWithShape="0">
                <a:srgbClr val="FFFFFF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2924" name="AutoShape 12"/>
            <p:cNvSpPr>
              <a:spLocks/>
            </p:cNvSpPr>
            <p:nvPr/>
          </p:nvSpPr>
          <p:spPr bwMode="auto">
            <a:xfrm>
              <a:off x="4025" y="3240"/>
              <a:ext cx="734" cy="490"/>
            </a:xfrm>
            <a:prstGeom prst="roundRect">
              <a:avLst>
                <a:gd name="adj" fmla="val 47056"/>
              </a:avLst>
            </a:prstGeom>
            <a:solidFill>
              <a:srgbClr val="0000FF">
                <a:alpha val="46001"/>
              </a:srgbClr>
            </a:solidFill>
            <a:ln>
              <a:noFill/>
            </a:ln>
            <a:effectLst>
              <a:outerShdw blurRad="127000" dist="76199" dir="2700000" algn="ctr" rotWithShape="0">
                <a:schemeClr val="bg2">
                  <a:alpha val="75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121719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2925" name="Line 13"/>
            <p:cNvSpPr>
              <a:spLocks noChangeShapeType="1"/>
            </p:cNvSpPr>
            <p:nvPr/>
          </p:nvSpPr>
          <p:spPr bwMode="auto">
            <a:xfrm>
              <a:off x="5314" y="2549"/>
              <a:ext cx="0" cy="93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>
              <a:outerShdw blurRad="25400" dist="25399" dir="2700000" algn="ctr" rotWithShape="0">
                <a:srgbClr val="FFFFFF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2926" name="Line 14"/>
            <p:cNvSpPr>
              <a:spLocks noChangeShapeType="1"/>
            </p:cNvSpPr>
            <p:nvPr/>
          </p:nvSpPr>
          <p:spPr bwMode="auto">
            <a:xfrm flipH="1">
              <a:off x="4968" y="2549"/>
              <a:ext cx="33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>
              <a:outerShdw blurRad="25400" dist="25399" dir="2700000" algn="ctr" rotWithShape="0">
                <a:srgbClr val="FFFFFF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2927" name="Line 15"/>
            <p:cNvSpPr>
              <a:spLocks noChangeShapeType="1"/>
            </p:cNvSpPr>
            <p:nvPr/>
          </p:nvSpPr>
          <p:spPr bwMode="auto">
            <a:xfrm>
              <a:off x="4975" y="2484"/>
              <a:ext cx="0" cy="6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>
              <a:outerShdw blurRad="25400" dist="25399" dir="2700000" algn="ctr" rotWithShape="0">
                <a:srgbClr val="FFFFFF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2928" name="Line 16"/>
            <p:cNvSpPr>
              <a:spLocks noChangeShapeType="1"/>
            </p:cNvSpPr>
            <p:nvPr/>
          </p:nvSpPr>
          <p:spPr bwMode="auto">
            <a:xfrm flipH="1">
              <a:off x="4025" y="3485"/>
              <a:ext cx="7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lgDash"/>
              <a:round/>
              <a:headEnd/>
              <a:tailEnd/>
            </a:ln>
            <a:effectLst>
              <a:outerShdw blurRad="25400" dist="25399" dir="2700000" algn="ctr" rotWithShape="0">
                <a:srgbClr val="FFFFFF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2929" name="Line 17"/>
            <p:cNvSpPr>
              <a:spLocks noChangeShapeType="1"/>
            </p:cNvSpPr>
            <p:nvPr/>
          </p:nvSpPr>
          <p:spPr bwMode="auto">
            <a:xfrm flipH="1">
              <a:off x="4723" y="3485"/>
              <a:ext cx="591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>
              <a:outerShdw blurRad="25400" dist="25399" dir="2700000" algn="ctr" rotWithShape="0">
                <a:srgbClr val="FFFFFF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2930" name="Rectangle 18"/>
            <p:cNvSpPr>
              <a:spLocks/>
            </p:cNvSpPr>
            <p:nvPr/>
          </p:nvSpPr>
          <p:spPr bwMode="auto">
            <a:xfrm>
              <a:off x="3110" y="2189"/>
              <a:ext cx="369" cy="150"/>
            </a:xfrm>
            <a:prstGeom prst="rect">
              <a:avLst/>
            </a:prstGeom>
            <a:noFill/>
            <a:ln>
              <a:noFill/>
            </a:ln>
            <a:effectLst>
              <a:outerShdw blurRad="25400" dist="25399" dir="2700000" algn="ctr" rotWithShape="0">
                <a:srgbClr val="FFFFFF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r" defTabSz="822325" rtl="1">
                <a:tabLst>
                  <a:tab pos="960438" algn="l"/>
                </a:tabLs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411163" algn="r" defTabSz="822325" rtl="1">
                <a:tabLst>
                  <a:tab pos="960438" algn="l"/>
                </a:tabLs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822325" algn="r" defTabSz="822325" rtl="1">
                <a:tabLst>
                  <a:tab pos="960438" algn="l"/>
                </a:tabLs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235075" algn="r" defTabSz="822325" rtl="1">
                <a:tabLst>
                  <a:tab pos="960438" algn="l"/>
                </a:tabLs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1646238" algn="r" defTabSz="822325" rtl="1">
                <a:tabLst>
                  <a:tab pos="960438" algn="l"/>
                </a:tabLs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103438" algn="r" defTabSz="822325" rtl="1" fontAlgn="base">
                <a:spcBef>
                  <a:spcPct val="0"/>
                </a:spcBef>
                <a:spcAft>
                  <a:spcPct val="0"/>
                </a:spcAft>
                <a:tabLst>
                  <a:tab pos="960438" algn="l"/>
                </a:tabLs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560638" algn="r" defTabSz="822325" rtl="1" fontAlgn="base">
                <a:spcBef>
                  <a:spcPct val="0"/>
                </a:spcBef>
                <a:spcAft>
                  <a:spcPct val="0"/>
                </a:spcAft>
                <a:tabLst>
                  <a:tab pos="960438" algn="l"/>
                </a:tabLs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017838" algn="r" defTabSz="822325" rtl="1" fontAlgn="base">
                <a:spcBef>
                  <a:spcPct val="0"/>
                </a:spcBef>
                <a:spcAft>
                  <a:spcPct val="0"/>
                </a:spcAft>
                <a:tabLst>
                  <a:tab pos="960438" algn="l"/>
                </a:tabLs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475038" algn="r" defTabSz="822325" rtl="1" fontAlgn="base">
                <a:spcBef>
                  <a:spcPct val="0"/>
                </a:spcBef>
                <a:spcAft>
                  <a:spcPct val="0"/>
                </a:spcAft>
                <a:tabLst>
                  <a:tab pos="960438" algn="l"/>
                </a:tabLs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 rtl="0" eaLnBrk="1" hangingPunct="1"/>
              <a:r>
                <a:rPr lang="en-US" altLang="en-US" sz="900">
                  <a:latin typeface="Optima" charset="0"/>
                  <a:sym typeface="Optima" charset="0"/>
                </a:rPr>
                <a:t>INPUT</a:t>
              </a:r>
            </a:p>
          </p:txBody>
        </p:sp>
        <p:sp>
          <p:nvSpPr>
            <p:cNvPr id="422931" name="Rectangle 19"/>
            <p:cNvSpPr>
              <a:spLocks/>
            </p:cNvSpPr>
            <p:nvPr/>
          </p:nvSpPr>
          <p:spPr bwMode="auto">
            <a:xfrm>
              <a:off x="5149" y="2261"/>
              <a:ext cx="655" cy="216"/>
            </a:xfrm>
            <a:prstGeom prst="rect">
              <a:avLst/>
            </a:prstGeom>
            <a:noFill/>
            <a:ln>
              <a:noFill/>
            </a:ln>
            <a:effectLst>
              <a:outerShdw blurRad="25400" dist="25399" dir="2700000" algn="ctr" rotWithShape="0">
                <a:srgbClr val="FFFFFF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algn="r" defTabSz="822325" rtl="1">
                <a:tabLst>
                  <a:tab pos="960438" algn="l"/>
                </a:tabLs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411163" algn="r" defTabSz="822325" rtl="1">
                <a:tabLst>
                  <a:tab pos="960438" algn="l"/>
                </a:tabLs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822325" algn="r" defTabSz="822325" rtl="1">
                <a:tabLst>
                  <a:tab pos="960438" algn="l"/>
                </a:tabLs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235075" algn="r" defTabSz="822325" rtl="1">
                <a:tabLst>
                  <a:tab pos="960438" algn="l"/>
                </a:tabLs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1646238" algn="r" defTabSz="822325" rtl="1">
                <a:tabLst>
                  <a:tab pos="960438" algn="l"/>
                </a:tabLs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103438" algn="r" defTabSz="822325" rtl="1" fontAlgn="base">
                <a:spcBef>
                  <a:spcPct val="0"/>
                </a:spcBef>
                <a:spcAft>
                  <a:spcPct val="0"/>
                </a:spcAft>
                <a:tabLst>
                  <a:tab pos="960438" algn="l"/>
                </a:tabLs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560638" algn="r" defTabSz="822325" rtl="1" fontAlgn="base">
                <a:spcBef>
                  <a:spcPct val="0"/>
                </a:spcBef>
                <a:spcAft>
                  <a:spcPct val="0"/>
                </a:spcAft>
                <a:tabLst>
                  <a:tab pos="960438" algn="l"/>
                </a:tabLs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017838" algn="r" defTabSz="822325" rtl="1" fontAlgn="base">
                <a:spcBef>
                  <a:spcPct val="0"/>
                </a:spcBef>
                <a:spcAft>
                  <a:spcPct val="0"/>
                </a:spcAft>
                <a:tabLst>
                  <a:tab pos="960438" algn="l"/>
                </a:tabLs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475038" algn="r" defTabSz="822325" rtl="1" fontAlgn="base">
                <a:spcBef>
                  <a:spcPct val="0"/>
                </a:spcBef>
                <a:spcAft>
                  <a:spcPct val="0"/>
                </a:spcAft>
                <a:tabLst>
                  <a:tab pos="960438" algn="l"/>
                </a:tabLs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 rtl="0" eaLnBrk="1" hangingPunct="1"/>
              <a:r>
                <a:rPr lang="en-US" altLang="en-US" sz="900">
                  <a:latin typeface="Optima" charset="0"/>
                  <a:sym typeface="Optima" charset="0"/>
                </a:rPr>
                <a:t>OUTPUT</a:t>
              </a:r>
            </a:p>
          </p:txBody>
        </p:sp>
        <p:sp>
          <p:nvSpPr>
            <p:cNvPr id="422932" name="Rectangle 20"/>
            <p:cNvSpPr>
              <a:spLocks/>
            </p:cNvSpPr>
            <p:nvPr/>
          </p:nvSpPr>
          <p:spPr bwMode="auto">
            <a:xfrm>
              <a:off x="4055" y="1829"/>
              <a:ext cx="655" cy="216"/>
            </a:xfrm>
            <a:prstGeom prst="rect">
              <a:avLst/>
            </a:prstGeom>
            <a:noFill/>
            <a:ln>
              <a:noFill/>
            </a:ln>
            <a:effectLst>
              <a:outerShdw blurRad="25400" dist="25399" dir="2700000" algn="ctr" rotWithShape="0">
                <a:srgbClr val="FFFFFF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algn="r" defTabSz="822325" rtl="1">
                <a:tabLst>
                  <a:tab pos="960438" algn="l"/>
                </a:tabLs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411163" algn="r" defTabSz="822325" rtl="1">
                <a:tabLst>
                  <a:tab pos="960438" algn="l"/>
                </a:tabLs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822325" algn="r" defTabSz="822325" rtl="1">
                <a:tabLst>
                  <a:tab pos="960438" algn="l"/>
                </a:tabLs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235075" algn="r" defTabSz="822325" rtl="1">
                <a:tabLst>
                  <a:tab pos="960438" algn="l"/>
                </a:tabLs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1646238" algn="r" defTabSz="822325" rtl="1">
                <a:tabLst>
                  <a:tab pos="960438" algn="l"/>
                </a:tabLs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103438" algn="r" defTabSz="822325" rtl="1" fontAlgn="base">
                <a:spcBef>
                  <a:spcPct val="0"/>
                </a:spcBef>
                <a:spcAft>
                  <a:spcPct val="0"/>
                </a:spcAft>
                <a:tabLst>
                  <a:tab pos="960438" algn="l"/>
                </a:tabLs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560638" algn="r" defTabSz="822325" rtl="1" fontAlgn="base">
                <a:spcBef>
                  <a:spcPct val="0"/>
                </a:spcBef>
                <a:spcAft>
                  <a:spcPct val="0"/>
                </a:spcAft>
                <a:tabLst>
                  <a:tab pos="960438" algn="l"/>
                </a:tabLs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017838" algn="r" defTabSz="822325" rtl="1" fontAlgn="base">
                <a:spcBef>
                  <a:spcPct val="0"/>
                </a:spcBef>
                <a:spcAft>
                  <a:spcPct val="0"/>
                </a:spcAft>
                <a:tabLst>
                  <a:tab pos="960438" algn="l"/>
                </a:tabLs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475038" algn="r" defTabSz="822325" rtl="1" fontAlgn="base">
                <a:spcBef>
                  <a:spcPct val="0"/>
                </a:spcBef>
                <a:spcAft>
                  <a:spcPct val="0"/>
                </a:spcAft>
                <a:tabLst>
                  <a:tab pos="960438" algn="l"/>
                </a:tabLs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 rtl="0" eaLnBrk="1" hangingPunct="1"/>
              <a:r>
                <a:rPr lang="en-US" altLang="en-US" sz="900">
                  <a:latin typeface="Optima" charset="0"/>
                  <a:sym typeface="Optima" charset="0"/>
                </a:rPr>
                <a:t>CIRCUIT</a:t>
              </a:r>
            </a:p>
          </p:txBody>
        </p:sp>
        <p:sp>
          <p:nvSpPr>
            <p:cNvPr id="422933" name="Rectangle 21"/>
            <p:cNvSpPr>
              <a:spLocks/>
            </p:cNvSpPr>
            <p:nvPr/>
          </p:nvSpPr>
          <p:spPr bwMode="auto">
            <a:xfrm>
              <a:off x="4055" y="3888"/>
              <a:ext cx="655" cy="216"/>
            </a:xfrm>
            <a:prstGeom prst="rect">
              <a:avLst/>
            </a:prstGeom>
            <a:noFill/>
            <a:ln>
              <a:noFill/>
            </a:ln>
            <a:effectLst>
              <a:outerShdw blurRad="25400" dist="25399" dir="2700000" algn="ctr" rotWithShape="0">
                <a:srgbClr val="FFFFFF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algn="r" defTabSz="822325" rtl="1">
                <a:tabLst>
                  <a:tab pos="960438" algn="l"/>
                </a:tabLs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411163" algn="r" defTabSz="822325" rtl="1">
                <a:tabLst>
                  <a:tab pos="960438" algn="l"/>
                </a:tabLs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822325" algn="r" defTabSz="822325" rtl="1">
                <a:tabLst>
                  <a:tab pos="960438" algn="l"/>
                </a:tabLs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235075" algn="r" defTabSz="822325" rtl="1">
                <a:tabLst>
                  <a:tab pos="960438" algn="l"/>
                </a:tabLs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1646238" algn="r" defTabSz="822325" rtl="1">
                <a:tabLst>
                  <a:tab pos="960438" algn="l"/>
                </a:tabLs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103438" algn="r" defTabSz="822325" rtl="1" fontAlgn="base">
                <a:spcBef>
                  <a:spcPct val="0"/>
                </a:spcBef>
                <a:spcAft>
                  <a:spcPct val="0"/>
                </a:spcAft>
                <a:tabLst>
                  <a:tab pos="960438" algn="l"/>
                </a:tabLs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560638" algn="r" defTabSz="822325" rtl="1" fontAlgn="base">
                <a:spcBef>
                  <a:spcPct val="0"/>
                </a:spcBef>
                <a:spcAft>
                  <a:spcPct val="0"/>
                </a:spcAft>
                <a:tabLst>
                  <a:tab pos="960438" algn="l"/>
                </a:tabLs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017838" algn="r" defTabSz="822325" rtl="1" fontAlgn="base">
                <a:spcBef>
                  <a:spcPct val="0"/>
                </a:spcBef>
                <a:spcAft>
                  <a:spcPct val="0"/>
                </a:spcAft>
                <a:tabLst>
                  <a:tab pos="960438" algn="l"/>
                </a:tabLs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475038" algn="r" defTabSz="822325" rtl="1" fontAlgn="base">
                <a:spcBef>
                  <a:spcPct val="0"/>
                </a:spcBef>
                <a:spcAft>
                  <a:spcPct val="0"/>
                </a:spcAft>
                <a:tabLst>
                  <a:tab pos="960438" algn="l"/>
                </a:tabLs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 rtl="0" eaLnBrk="1" hangingPunct="1"/>
              <a:r>
                <a:rPr lang="en-US" altLang="en-US" sz="900">
                  <a:latin typeface="Optima" charset="0"/>
                  <a:sym typeface="Optima" charset="0"/>
                </a:rPr>
                <a:t>MEMORY</a:t>
              </a:r>
            </a:p>
          </p:txBody>
        </p:sp>
      </p:grpSp>
      <p:sp>
        <p:nvSpPr>
          <p:cNvPr id="422935" name="Text Box 23"/>
          <p:cNvSpPr txBox="1">
            <a:spLocks noChangeArrowheads="1"/>
          </p:cNvSpPr>
          <p:nvPr/>
        </p:nvSpPr>
        <p:spPr bwMode="auto">
          <a:xfrm>
            <a:off x="2495549" y="5178217"/>
            <a:ext cx="230505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rtl="1" eaLnBrk="1" hangingPunct="1">
              <a:spcBef>
                <a:spcPct val="50000"/>
              </a:spcBef>
            </a:pPr>
            <a:endParaRPr lang="en-US" altLang="en-US" sz="20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2958" name="Text Box 46"/>
              <p:cNvSpPr txBox="1">
                <a:spLocks noChangeArrowheads="1"/>
              </p:cNvSpPr>
              <p:nvPr/>
            </p:nvSpPr>
            <p:spPr bwMode="auto">
              <a:xfrm>
                <a:off x="3685474" y="2053623"/>
                <a:ext cx="396775" cy="3693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i="1" dirty="0">
                          <a:solidFill>
                            <a:srgbClr val="006600"/>
                          </a:solidFill>
                          <a:latin typeface="Cambria Math" charset="0"/>
                        </a:rPr>
                        <m:t>𝐶</m:t>
                      </m:r>
                    </m:oMath>
                  </m:oMathPara>
                </a14:m>
                <a:endParaRPr lang="he-IL" altLang="en-US" dirty="0">
                  <a:solidFill>
                    <a:srgbClr val="006600"/>
                  </a:solidFill>
                </a:endParaRPr>
              </a:p>
            </p:txBody>
          </p:sp>
        </mc:Choice>
        <mc:Fallback xmlns="">
          <p:sp>
            <p:nvSpPr>
              <p:cNvPr id="422958" name="Text 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685474" y="2053623"/>
                <a:ext cx="396775" cy="36933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22963" name="Group 51"/>
          <p:cNvGrpSpPr>
            <a:grpSpLocks/>
          </p:cNvGrpSpPr>
          <p:nvPr/>
        </p:nvGrpSpPr>
        <p:grpSpPr bwMode="auto">
          <a:xfrm>
            <a:off x="5407912" y="1556738"/>
            <a:ext cx="4414837" cy="2709863"/>
            <a:chOff x="2456" y="754"/>
            <a:chExt cx="2781" cy="1707"/>
          </a:xfrm>
        </p:grpSpPr>
        <p:grpSp>
          <p:nvGrpSpPr>
            <p:cNvPr id="422962" name="Group 50"/>
            <p:cNvGrpSpPr>
              <a:grpSpLocks/>
            </p:cNvGrpSpPr>
            <p:nvPr/>
          </p:nvGrpSpPr>
          <p:grpSpPr bwMode="auto">
            <a:xfrm>
              <a:off x="2456" y="754"/>
              <a:ext cx="2781" cy="1707"/>
              <a:chOff x="2456" y="754"/>
              <a:chExt cx="2781" cy="1707"/>
            </a:xfrm>
          </p:grpSpPr>
          <p:grpSp>
            <p:nvGrpSpPr>
              <p:cNvPr id="422937" name="Group 25"/>
              <p:cNvGrpSpPr>
                <a:grpSpLocks/>
              </p:cNvGrpSpPr>
              <p:nvPr/>
            </p:nvGrpSpPr>
            <p:grpSpPr bwMode="auto">
              <a:xfrm>
                <a:off x="3235" y="754"/>
                <a:ext cx="2002" cy="1707"/>
                <a:chOff x="3135" y="1829"/>
                <a:chExt cx="2669" cy="2275"/>
              </a:xfrm>
            </p:grpSpPr>
            <p:sp>
              <p:nvSpPr>
                <p:cNvPr id="422938" name="Rectangle 26"/>
                <p:cNvSpPr>
                  <a:spLocks/>
                </p:cNvSpPr>
                <p:nvPr/>
              </p:nvSpPr>
              <p:spPr bwMode="auto">
                <a:xfrm>
                  <a:off x="3586" y="2088"/>
                  <a:ext cx="1576" cy="770"/>
                </a:xfrm>
                <a:prstGeom prst="rect">
                  <a:avLst/>
                </a:prstGeom>
                <a:solidFill>
                  <a:srgbClr val="92D050"/>
                </a:solidFill>
                <a:ln w="9525">
                  <a:solidFill>
                    <a:srgbClr val="121719"/>
                  </a:solidFill>
                  <a:miter lim="800000"/>
                  <a:headEnd/>
                  <a:tailEnd/>
                </a:ln>
                <a:effectLst>
                  <a:outerShdw blurRad="127000" dist="76199" dir="2700000" algn="ctr" rotWithShape="0">
                    <a:schemeClr val="bg2">
                      <a:alpha val="75000"/>
                    </a:schemeClr>
                  </a:outerShdw>
                </a:effectLst>
              </p:spPr>
              <p:txBody>
                <a:bodyPr/>
                <a:lstStyle/>
                <a:p>
                  <a:endParaRPr lang="en-US"/>
                </a:p>
              </p:txBody>
            </p:sp>
            <p:pic>
              <p:nvPicPr>
                <p:cNvPr id="422939" name="Picture 27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456" y="2311"/>
                  <a:ext cx="1577" cy="367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blurRad="127000" dist="76199" dir="2700000" algn="ctr" rotWithShape="0">
                    <a:schemeClr val="bg2">
                      <a:alpha val="75000"/>
                    </a:scheme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rgbClr val="FFFFFF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422940" name="Line 28"/>
                <p:cNvSpPr>
                  <a:spLocks noChangeShapeType="1"/>
                </p:cNvSpPr>
                <p:nvPr/>
              </p:nvSpPr>
              <p:spPr bwMode="auto">
                <a:xfrm flipH="1">
                  <a:off x="3499" y="2650"/>
                  <a:ext cx="7" cy="83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25400" dist="25399" dir="2700000" algn="ctr" rotWithShape="0">
                    <a:srgbClr val="FFFFFF">
                      <a:alpha val="50000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2941" name="Line 29"/>
                <p:cNvSpPr>
                  <a:spLocks noChangeShapeType="1"/>
                </p:cNvSpPr>
                <p:nvPr/>
              </p:nvSpPr>
              <p:spPr bwMode="auto">
                <a:xfrm flipH="1">
                  <a:off x="3499" y="3485"/>
                  <a:ext cx="526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25400" dist="25399" dir="2700000" algn="ctr" rotWithShape="0">
                    <a:srgbClr val="FFFFFF">
                      <a:alpha val="50000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2942" name="Line 30"/>
                <p:cNvSpPr>
                  <a:spLocks noChangeShapeType="1"/>
                </p:cNvSpPr>
                <p:nvPr/>
              </p:nvSpPr>
              <p:spPr bwMode="auto">
                <a:xfrm flipH="1">
                  <a:off x="3413" y="2513"/>
                  <a:ext cx="7" cy="105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25400" dist="25399" dir="2700000" algn="ctr" rotWithShape="0">
                    <a:srgbClr val="FFFFFF">
                      <a:alpha val="50000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2943" name="Line 31"/>
                <p:cNvSpPr>
                  <a:spLocks noChangeShapeType="1"/>
                </p:cNvSpPr>
                <p:nvPr/>
              </p:nvSpPr>
              <p:spPr bwMode="auto">
                <a:xfrm flipH="1">
                  <a:off x="3413" y="3564"/>
                  <a:ext cx="612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25400" dist="25399" dir="2700000" algn="ctr" rotWithShape="0">
                    <a:srgbClr val="FFFFFF">
                      <a:alpha val="50000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2944" name="Line 32"/>
                <p:cNvSpPr>
                  <a:spLocks noChangeShapeType="1"/>
                </p:cNvSpPr>
                <p:nvPr/>
              </p:nvSpPr>
              <p:spPr bwMode="auto">
                <a:xfrm flipH="1">
                  <a:off x="3420" y="2513"/>
                  <a:ext cx="87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25400" dist="25399" dir="2700000" algn="ctr" rotWithShape="0">
                    <a:srgbClr val="FFFFFF">
                      <a:alpha val="50000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2945" name="Line 33"/>
                <p:cNvSpPr>
                  <a:spLocks noChangeShapeType="1"/>
                </p:cNvSpPr>
                <p:nvPr/>
              </p:nvSpPr>
              <p:spPr bwMode="auto">
                <a:xfrm flipH="1">
                  <a:off x="3146" y="2405"/>
                  <a:ext cx="355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25400" dist="25399" dir="2700000" algn="ctr" rotWithShape="0">
                    <a:srgbClr val="FFFFFF">
                      <a:alpha val="50000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2946" name="Line 34"/>
                <p:cNvSpPr>
                  <a:spLocks noChangeShapeType="1"/>
                </p:cNvSpPr>
                <p:nvPr/>
              </p:nvSpPr>
              <p:spPr bwMode="auto">
                <a:xfrm flipH="1">
                  <a:off x="4990" y="2491"/>
                  <a:ext cx="60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25400" dist="25399" dir="2700000" algn="ctr" rotWithShape="0">
                    <a:srgbClr val="FFFFFF">
                      <a:alpha val="50000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2947" name="AutoShape 35"/>
                <p:cNvSpPr>
                  <a:spLocks/>
                </p:cNvSpPr>
                <p:nvPr/>
              </p:nvSpPr>
              <p:spPr bwMode="auto">
                <a:xfrm>
                  <a:off x="4025" y="3240"/>
                  <a:ext cx="734" cy="490"/>
                </a:xfrm>
                <a:prstGeom prst="roundRect">
                  <a:avLst>
                    <a:gd name="adj" fmla="val 47056"/>
                  </a:avLst>
                </a:prstGeom>
                <a:solidFill>
                  <a:srgbClr val="0000FF">
                    <a:alpha val="46001"/>
                  </a:srgbClr>
                </a:solidFill>
                <a:ln>
                  <a:noFill/>
                </a:ln>
                <a:effectLst>
                  <a:outerShdw blurRad="127000" dist="76199" dir="2700000" algn="ctr" rotWithShape="0">
                    <a:schemeClr val="bg2">
                      <a:alpha val="75000"/>
                    </a:schemeClr>
                  </a:outer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121719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2948" name="Line 36"/>
                <p:cNvSpPr>
                  <a:spLocks noChangeShapeType="1"/>
                </p:cNvSpPr>
                <p:nvPr/>
              </p:nvSpPr>
              <p:spPr bwMode="auto">
                <a:xfrm>
                  <a:off x="5314" y="2549"/>
                  <a:ext cx="0" cy="936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25400" dist="25399" dir="2700000" algn="ctr" rotWithShape="0">
                    <a:srgbClr val="FFFFFF">
                      <a:alpha val="50000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2949" name="Line 37"/>
                <p:cNvSpPr>
                  <a:spLocks noChangeShapeType="1"/>
                </p:cNvSpPr>
                <p:nvPr/>
              </p:nvSpPr>
              <p:spPr bwMode="auto">
                <a:xfrm flipH="1">
                  <a:off x="4968" y="2549"/>
                  <a:ext cx="338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25400" dist="25399" dir="2700000" algn="ctr" rotWithShape="0">
                    <a:srgbClr val="FFFFFF">
                      <a:alpha val="50000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2950" name="Line 38"/>
                <p:cNvSpPr>
                  <a:spLocks noChangeShapeType="1"/>
                </p:cNvSpPr>
                <p:nvPr/>
              </p:nvSpPr>
              <p:spPr bwMode="auto">
                <a:xfrm>
                  <a:off x="4975" y="2484"/>
                  <a:ext cx="0" cy="69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25400" dist="25399" dir="2700000" algn="ctr" rotWithShape="0">
                    <a:srgbClr val="FFFFFF">
                      <a:alpha val="50000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2951" name="Line 39"/>
                <p:cNvSpPr>
                  <a:spLocks noChangeShapeType="1"/>
                </p:cNvSpPr>
                <p:nvPr/>
              </p:nvSpPr>
              <p:spPr bwMode="auto">
                <a:xfrm flipH="1">
                  <a:off x="4025" y="3485"/>
                  <a:ext cx="7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lgDash"/>
                  <a:round/>
                  <a:headEnd/>
                  <a:tailEnd/>
                </a:ln>
                <a:effectLst>
                  <a:outerShdw blurRad="25400" dist="25399" dir="2700000" algn="ctr" rotWithShape="0">
                    <a:srgbClr val="FFFFFF">
                      <a:alpha val="50000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2952" name="Line 40"/>
                <p:cNvSpPr>
                  <a:spLocks noChangeShapeType="1"/>
                </p:cNvSpPr>
                <p:nvPr/>
              </p:nvSpPr>
              <p:spPr bwMode="auto">
                <a:xfrm flipH="1">
                  <a:off x="4723" y="3485"/>
                  <a:ext cx="591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25400" dist="25399" dir="2700000" algn="ctr" rotWithShape="0">
                    <a:srgbClr val="FFFFFF">
                      <a:alpha val="50000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2953" name="Rectangle 41"/>
                <p:cNvSpPr>
                  <a:spLocks/>
                </p:cNvSpPr>
                <p:nvPr/>
              </p:nvSpPr>
              <p:spPr bwMode="auto">
                <a:xfrm>
                  <a:off x="3135" y="2190"/>
                  <a:ext cx="315" cy="129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blurRad="25400" dist="25399" dir="2700000" algn="ctr" rotWithShape="0">
                    <a:srgbClr val="FFFFFF">
                      <a:alpha val="50000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algn="r" defTabSz="822325" rtl="1">
                    <a:tabLst>
                      <a:tab pos="960438" algn="l"/>
                    </a:tabLst>
                    <a:defRPr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1pPr>
                  <a:lvl2pPr marL="411163" algn="r" defTabSz="822325" rtl="1">
                    <a:tabLst>
                      <a:tab pos="960438" algn="l"/>
                    </a:tabLst>
                    <a:defRPr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2pPr>
                  <a:lvl3pPr marL="822325" algn="r" defTabSz="822325" rtl="1">
                    <a:tabLst>
                      <a:tab pos="960438" algn="l"/>
                    </a:tabLst>
                    <a:defRPr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3pPr>
                  <a:lvl4pPr marL="1235075" algn="r" defTabSz="822325" rtl="1">
                    <a:tabLst>
                      <a:tab pos="960438" algn="l"/>
                    </a:tabLst>
                    <a:defRPr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4pPr>
                  <a:lvl5pPr marL="1646238" algn="r" defTabSz="822325" rtl="1">
                    <a:tabLst>
                      <a:tab pos="960438" algn="l"/>
                    </a:tabLst>
                    <a:defRPr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5pPr>
                  <a:lvl6pPr marL="2103438" algn="r" defTabSz="822325" rtl="1"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960438" algn="l"/>
                    </a:tabLst>
                    <a:defRPr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6pPr>
                  <a:lvl7pPr marL="2560638" algn="r" defTabSz="822325" rtl="1"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960438" algn="l"/>
                    </a:tabLst>
                    <a:defRPr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7pPr>
                  <a:lvl8pPr marL="3017838" algn="r" defTabSz="822325" rtl="1"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960438" algn="l"/>
                    </a:tabLst>
                    <a:defRPr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8pPr>
                  <a:lvl9pPr marL="3475038" algn="r" defTabSz="822325" rtl="1"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960438" algn="l"/>
                    </a:tabLst>
                    <a:defRPr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9pPr>
                </a:lstStyle>
                <a:p>
                  <a:pPr algn="ctr" rtl="0" eaLnBrk="1" hangingPunct="1"/>
                  <a:r>
                    <a:rPr lang="en-US" altLang="en-US" sz="1000">
                      <a:latin typeface="Optima" charset="0"/>
                      <a:sym typeface="Optima" charset="0"/>
                    </a:rPr>
                    <a:t>INPUT</a:t>
                  </a:r>
                </a:p>
              </p:txBody>
            </p:sp>
            <p:sp>
              <p:nvSpPr>
                <p:cNvPr id="422954" name="Rectangle 42"/>
                <p:cNvSpPr>
                  <a:spLocks/>
                </p:cNvSpPr>
                <p:nvPr/>
              </p:nvSpPr>
              <p:spPr bwMode="auto">
                <a:xfrm>
                  <a:off x="5149" y="2261"/>
                  <a:ext cx="655" cy="216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blurRad="25400" dist="25399" dir="2700000" algn="ctr" rotWithShape="0">
                    <a:srgbClr val="FFFFFF">
                      <a:alpha val="50000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>
                  <a:lvl1pPr algn="r" defTabSz="822325" rtl="1">
                    <a:tabLst>
                      <a:tab pos="960438" algn="l"/>
                    </a:tabLst>
                    <a:defRPr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1pPr>
                  <a:lvl2pPr marL="411163" algn="r" defTabSz="822325" rtl="1">
                    <a:tabLst>
                      <a:tab pos="960438" algn="l"/>
                    </a:tabLst>
                    <a:defRPr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2pPr>
                  <a:lvl3pPr marL="822325" algn="r" defTabSz="822325" rtl="1">
                    <a:tabLst>
                      <a:tab pos="960438" algn="l"/>
                    </a:tabLst>
                    <a:defRPr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3pPr>
                  <a:lvl4pPr marL="1235075" algn="r" defTabSz="822325" rtl="1">
                    <a:tabLst>
                      <a:tab pos="960438" algn="l"/>
                    </a:tabLst>
                    <a:defRPr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4pPr>
                  <a:lvl5pPr marL="1646238" algn="r" defTabSz="822325" rtl="1">
                    <a:tabLst>
                      <a:tab pos="960438" algn="l"/>
                    </a:tabLst>
                    <a:defRPr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5pPr>
                  <a:lvl6pPr marL="2103438" algn="r" defTabSz="822325" rtl="1"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960438" algn="l"/>
                    </a:tabLst>
                    <a:defRPr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6pPr>
                  <a:lvl7pPr marL="2560638" algn="r" defTabSz="822325" rtl="1"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960438" algn="l"/>
                    </a:tabLst>
                    <a:defRPr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7pPr>
                  <a:lvl8pPr marL="3017838" algn="r" defTabSz="822325" rtl="1"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960438" algn="l"/>
                    </a:tabLst>
                    <a:defRPr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8pPr>
                  <a:lvl9pPr marL="3475038" algn="r" defTabSz="822325" rtl="1"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960438" algn="l"/>
                    </a:tabLst>
                    <a:defRPr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9pPr>
                </a:lstStyle>
                <a:p>
                  <a:pPr algn="ctr" rtl="0" eaLnBrk="1" hangingPunct="1"/>
                  <a:r>
                    <a:rPr lang="en-US" altLang="en-US" sz="1000">
                      <a:latin typeface="Optima" charset="0"/>
                      <a:sym typeface="Optima" charset="0"/>
                    </a:rPr>
                    <a:t>OUTPUT</a:t>
                  </a:r>
                </a:p>
              </p:txBody>
            </p:sp>
            <p:sp>
              <p:nvSpPr>
                <p:cNvPr id="422955" name="Rectangle 43"/>
                <p:cNvSpPr>
                  <a:spLocks/>
                </p:cNvSpPr>
                <p:nvPr/>
              </p:nvSpPr>
              <p:spPr bwMode="auto">
                <a:xfrm>
                  <a:off x="4055" y="1829"/>
                  <a:ext cx="655" cy="216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blurRad="25400" dist="25399" dir="2700000" algn="ctr" rotWithShape="0">
                    <a:srgbClr val="FFFFFF">
                      <a:alpha val="50000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>
                  <a:lvl1pPr algn="r" defTabSz="822325" rtl="1">
                    <a:tabLst>
                      <a:tab pos="960438" algn="l"/>
                    </a:tabLst>
                    <a:defRPr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1pPr>
                  <a:lvl2pPr marL="411163" algn="r" defTabSz="822325" rtl="1">
                    <a:tabLst>
                      <a:tab pos="960438" algn="l"/>
                    </a:tabLst>
                    <a:defRPr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2pPr>
                  <a:lvl3pPr marL="822325" algn="r" defTabSz="822325" rtl="1">
                    <a:tabLst>
                      <a:tab pos="960438" algn="l"/>
                    </a:tabLst>
                    <a:defRPr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3pPr>
                  <a:lvl4pPr marL="1235075" algn="r" defTabSz="822325" rtl="1">
                    <a:tabLst>
                      <a:tab pos="960438" algn="l"/>
                    </a:tabLst>
                    <a:defRPr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4pPr>
                  <a:lvl5pPr marL="1646238" algn="r" defTabSz="822325" rtl="1">
                    <a:tabLst>
                      <a:tab pos="960438" algn="l"/>
                    </a:tabLst>
                    <a:defRPr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5pPr>
                  <a:lvl6pPr marL="2103438" algn="r" defTabSz="822325" rtl="1"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960438" algn="l"/>
                    </a:tabLst>
                    <a:defRPr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6pPr>
                  <a:lvl7pPr marL="2560638" algn="r" defTabSz="822325" rtl="1"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960438" algn="l"/>
                    </a:tabLst>
                    <a:defRPr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7pPr>
                  <a:lvl8pPr marL="3017838" algn="r" defTabSz="822325" rtl="1"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960438" algn="l"/>
                    </a:tabLst>
                    <a:defRPr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8pPr>
                  <a:lvl9pPr marL="3475038" algn="r" defTabSz="822325" rtl="1"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960438" algn="l"/>
                    </a:tabLst>
                    <a:defRPr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9pPr>
                </a:lstStyle>
                <a:p>
                  <a:pPr algn="ctr" rtl="0" eaLnBrk="1" hangingPunct="1"/>
                  <a:r>
                    <a:rPr lang="en-US" altLang="en-US" sz="1200">
                      <a:latin typeface="Optima" charset="0"/>
                      <a:sym typeface="Optima" charset="0"/>
                    </a:rPr>
                    <a:t>CIRCUIT</a:t>
                  </a:r>
                </a:p>
              </p:txBody>
            </p:sp>
            <p:sp>
              <p:nvSpPr>
                <p:cNvPr id="422956" name="Rectangle 44"/>
                <p:cNvSpPr>
                  <a:spLocks/>
                </p:cNvSpPr>
                <p:nvPr/>
              </p:nvSpPr>
              <p:spPr bwMode="auto">
                <a:xfrm>
                  <a:off x="4055" y="3888"/>
                  <a:ext cx="655" cy="216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blurRad="25400" dist="25399" dir="2700000" algn="ctr" rotWithShape="0">
                    <a:srgbClr val="FFFFFF">
                      <a:alpha val="50000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>
                  <a:lvl1pPr algn="r" defTabSz="822325" rtl="1">
                    <a:tabLst>
                      <a:tab pos="960438" algn="l"/>
                    </a:tabLst>
                    <a:defRPr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1pPr>
                  <a:lvl2pPr marL="411163" algn="r" defTabSz="822325" rtl="1">
                    <a:tabLst>
                      <a:tab pos="960438" algn="l"/>
                    </a:tabLst>
                    <a:defRPr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2pPr>
                  <a:lvl3pPr marL="822325" algn="r" defTabSz="822325" rtl="1">
                    <a:tabLst>
                      <a:tab pos="960438" algn="l"/>
                    </a:tabLst>
                    <a:defRPr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3pPr>
                  <a:lvl4pPr marL="1235075" algn="r" defTabSz="822325" rtl="1">
                    <a:tabLst>
                      <a:tab pos="960438" algn="l"/>
                    </a:tabLst>
                    <a:defRPr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4pPr>
                  <a:lvl5pPr marL="1646238" algn="r" defTabSz="822325" rtl="1">
                    <a:tabLst>
                      <a:tab pos="960438" algn="l"/>
                    </a:tabLst>
                    <a:defRPr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5pPr>
                  <a:lvl6pPr marL="2103438" algn="r" defTabSz="822325" rtl="1"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960438" algn="l"/>
                    </a:tabLst>
                    <a:defRPr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6pPr>
                  <a:lvl7pPr marL="2560638" algn="r" defTabSz="822325" rtl="1"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960438" algn="l"/>
                    </a:tabLst>
                    <a:defRPr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7pPr>
                  <a:lvl8pPr marL="3017838" algn="r" defTabSz="822325" rtl="1"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960438" algn="l"/>
                    </a:tabLst>
                    <a:defRPr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8pPr>
                  <a:lvl9pPr marL="3475038" algn="r" defTabSz="822325" rtl="1"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960438" algn="l"/>
                    </a:tabLst>
                    <a:defRPr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9pPr>
                </a:lstStyle>
                <a:p>
                  <a:pPr algn="ctr" rtl="0" eaLnBrk="1" hangingPunct="1"/>
                  <a:r>
                    <a:rPr lang="en-US" altLang="en-US" sz="1200">
                      <a:latin typeface="Optima" charset="0"/>
                      <a:sym typeface="Optima" charset="0"/>
                    </a:rPr>
                    <a:t>MEMORY</a:t>
                  </a:r>
                </a:p>
              </p:txBody>
            </p:sp>
          </p:grpSp>
          <p:sp>
            <p:nvSpPr>
              <p:cNvPr id="422957" name="AutoShape 45"/>
              <p:cNvSpPr>
                <a:spLocks noChangeArrowheads="1"/>
              </p:cNvSpPr>
              <p:nvPr/>
            </p:nvSpPr>
            <p:spPr bwMode="auto">
              <a:xfrm>
                <a:off x="2456" y="1353"/>
                <a:ext cx="590" cy="408"/>
              </a:xfrm>
              <a:prstGeom prst="rightArrow">
                <a:avLst>
                  <a:gd name="adj1" fmla="val 50000"/>
                  <a:gd name="adj2" fmla="val 36152"/>
                </a:avLst>
              </a:prstGeom>
              <a:solidFill>
                <a:srgbClr val="FF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altLang="en-US"/>
                  <a:t>T</a:t>
                </a:r>
                <a:endParaRPr lang="he-IL" altLang="en-US" baseline="-25000" dirty="0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2959" name="Text Box 47"/>
                <p:cNvSpPr txBox="1">
                  <a:spLocks noChangeArrowheads="1"/>
                </p:cNvSpPr>
                <p:nvPr/>
              </p:nvSpPr>
              <p:spPr bwMode="auto">
                <a:xfrm>
                  <a:off x="4059" y="953"/>
                  <a:ext cx="284" cy="29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̂"/>
                            <m:ctrlPr>
                              <a:rPr lang="en-US" altLang="en-US" sz="2400" i="1">
                                <a:solidFill>
                                  <a:srgbClr val="0066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en-US" sz="2400" i="1">
                                <a:solidFill>
                                  <a:srgbClr val="006600"/>
                                </a:solidFill>
                                <a:latin typeface="Cambria Math" charset="0"/>
                              </a:rPr>
                              <m:t>𝐶</m:t>
                            </m:r>
                          </m:e>
                        </m:acc>
                      </m:oMath>
                    </m:oMathPara>
                  </a14:m>
                  <a:endParaRPr lang="en-US" altLang="en-US" sz="2400" dirty="0">
                    <a:solidFill>
                      <a:srgbClr val="006600"/>
                    </a:solidFill>
                  </a:endParaRPr>
                </a:p>
              </p:txBody>
            </p:sp>
          </mc:Choice>
          <mc:Fallback xmlns="">
            <p:sp>
              <p:nvSpPr>
                <p:cNvPr id="422959" name="Text Box 4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059" y="953"/>
                  <a:ext cx="284" cy="299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t="-10256" r="-29730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22960" name="Text Box 48"/>
              <p:cNvSpPr txBox="1">
                <a:spLocks noChangeArrowheads="1"/>
              </p:cNvSpPr>
              <p:nvPr/>
            </p:nvSpPr>
            <p:spPr bwMode="auto">
              <a:xfrm>
                <a:off x="3682299" y="3141061"/>
                <a:ext cx="382587" cy="3693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𝑠</m:t>
                          </m:r>
                        </m:e>
                        <m:sub>
                          <m:r>
                            <a:rPr lang="en-US" altLang="en-US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alt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22960" name="Text 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682299" y="3141061"/>
                <a:ext cx="382587" cy="36933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2961" name="Text Box 49"/>
              <p:cNvSpPr txBox="1">
                <a:spLocks noChangeArrowheads="1"/>
              </p:cNvSpPr>
              <p:nvPr/>
            </p:nvSpPr>
            <p:spPr bwMode="auto">
              <a:xfrm>
                <a:off x="7872769" y="3283937"/>
                <a:ext cx="525463" cy="39299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altLang="en-US" sz="2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en-US" sz="2000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</a:rPr>
                                <m:t>𝑠</m:t>
                              </m:r>
                            </m:e>
                          </m:acc>
                        </m:e>
                        <m:sub>
                          <m:r>
                            <a:rPr lang="en-US" altLang="en-US" sz="2000" b="0" i="1" smtClean="0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altLang="en-US" sz="2000" baseline="-25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22961" name="Text 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872769" y="3283937"/>
                <a:ext cx="525463" cy="392993"/>
              </a:xfrm>
              <a:prstGeom prst="rect">
                <a:avLst/>
              </a:prstGeom>
              <a:blipFill rotWithShape="0">
                <a:blip r:embed="rId8"/>
                <a:stretch>
                  <a:fillRect t="-4688" r="-22989" b="-468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199" y="4429133"/>
                <a:ext cx="10974049" cy="2122579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>
                    <a:solidFill>
                      <a:schemeClr val="accent6">
                        <a:lumMod val="50000"/>
                      </a:schemeClr>
                    </a:solidFill>
                  </a:rPr>
                  <a:t>Correctness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</a:rPr>
                      <m:t>𝐶</m:t>
                    </m:r>
                    <m:r>
                      <a:rPr lang="en-US" altLang="en-US" b="0" i="1" smtClean="0">
                        <a:latin typeface="Cambria Math" charset="0"/>
                      </a:rPr>
                      <m:t>[</m:t>
                    </m:r>
                    <m:sSub>
                      <m:sSub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latin typeface="Cambria Math" charset="0"/>
                          </a:rPr>
                          <m:t>𝑠</m:t>
                        </m:r>
                      </m:e>
                      <m:sub>
                        <m:r>
                          <a:rPr lang="en-US" altLang="en-US" b="0" i="1" smtClean="0">
                            <a:latin typeface="Cambria Math" charset="0"/>
                          </a:rPr>
                          <m:t>0</m:t>
                        </m:r>
                      </m:sub>
                    </m:sSub>
                    <m:r>
                      <a:rPr lang="en-US" altLang="en-US" b="0" i="1" smtClean="0">
                        <a:latin typeface="Cambria Math" charset="0"/>
                      </a:rPr>
                      <m:t>]</m:t>
                    </m:r>
                    <m:r>
                      <a:rPr lang="en-US" altLang="en-US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≈</m:t>
                    </m:r>
                    <m:acc>
                      <m:accPr>
                        <m:chr m:val="̂"/>
                        <m:ctrlPr>
                          <a:rPr lang="en-US" altLang="en-US" b="0" i="1" smtClean="0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accPr>
                      <m:e>
                        <m:r>
                          <a:rPr lang="en-US" alt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𝐶</m:t>
                        </m:r>
                      </m:e>
                    </m:acc>
                    <m:r>
                      <a:rPr lang="en-US" altLang="en-US" b="0" i="1" smtClean="0">
                        <a:latin typeface="Cambria Math" charset="0"/>
                      </a:rPr>
                      <m:t>[</m:t>
                    </m:r>
                    <m:acc>
                      <m:accPr>
                        <m:chr m:val="̂"/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en-US" b="0" i="1" smtClean="0">
                            <a:latin typeface="Cambria Math" charset="0"/>
                          </a:rPr>
                          <m:t>𝑠</m:t>
                        </m:r>
                      </m:e>
                    </m:acc>
                    <m:r>
                      <a:rPr lang="en-US" altLang="en-US" b="0" i="1" baseline="-25000" smtClean="0">
                        <a:latin typeface="Cambria Math" charset="0"/>
                      </a:rPr>
                      <m:t>0</m:t>
                    </m:r>
                  </m:oMath>
                </a14:m>
                <a:r>
                  <a:rPr lang="en-US" altLang="en-US" dirty="0"/>
                  <a:t>]</a:t>
                </a:r>
              </a:p>
              <a:p>
                <a:endParaRPr lang="en-US" altLang="en-US" dirty="0">
                  <a:solidFill>
                    <a:schemeClr val="accent6">
                      <a:lumMod val="50000"/>
                    </a:schemeClr>
                  </a:solidFill>
                </a:endParaRPr>
              </a:p>
              <a:p>
                <a:r>
                  <a:rPr lang="en-US" altLang="en-US" dirty="0">
                    <a:solidFill>
                      <a:schemeClr val="accent6">
                        <a:lumMod val="50000"/>
                      </a:schemeClr>
                    </a:solidFill>
                  </a:rPr>
                  <a:t>Security</a:t>
                </a:r>
                <a:r>
                  <a:rPr lang="en-US" altLang="en-US" dirty="0"/>
                  <a:t>: </a:t>
                </a:r>
                <a:r>
                  <a:rPr lang="en-US" altLang="en-US" dirty="0">
                    <a:sym typeface="Symbol" charset="2"/>
                  </a:rPr>
                  <a:t></a:t>
                </a:r>
                <a:r>
                  <a:rPr lang="en-US" altLang="en-US" dirty="0" err="1">
                    <a:sym typeface="Symbol" charset="2"/>
                  </a:rPr>
                  <a:t>Adv</a:t>
                </a:r>
                <a:r>
                  <a:rPr lang="en-US" altLang="en-US" dirty="0">
                    <a:sym typeface="Symbol" charset="2"/>
                  </a:rPr>
                  <a:t> </a:t>
                </a:r>
                <a:r>
                  <a:rPr lang="en-US" altLang="en-US" dirty="0" err="1">
                    <a:sym typeface="Symbol" charset="2"/>
                  </a:rPr>
                  <a:t>Sim</a:t>
                </a:r>
                <a:r>
                  <a:rPr lang="en-US" altLang="en-US" dirty="0">
                    <a:sym typeface="Symbol" charset="2"/>
                  </a:rPr>
                  <a:t> C s</a:t>
                </a:r>
                <a:r>
                  <a:rPr lang="en-US" altLang="en-US" baseline="-25000" dirty="0">
                    <a:sym typeface="Symbol" charset="2"/>
                  </a:rPr>
                  <a:t>0  </a:t>
                </a:r>
                <a:br>
                  <a:rPr lang="en-US" altLang="en-US" baseline="-25000" dirty="0">
                    <a:sym typeface="Symbol" charset="2"/>
                  </a:rPr>
                </a:br>
                <a:r>
                  <a:rPr lang="en-US" altLang="en-US" baseline="-25000" dirty="0">
                    <a:sym typeface="Symbol" charset="2"/>
                  </a:rPr>
                  <a:t>		</a:t>
                </a:r>
                <a:br>
                  <a:rPr lang="en-US" altLang="en-US" baseline="-25000" dirty="0">
                    <a:sym typeface="Symbol" charset="2"/>
                  </a:rPr>
                </a:br>
                <a:r>
                  <a:rPr lang="en-US" altLang="en-US" baseline="-25000" dirty="0">
                    <a:sym typeface="Symbol" charset="2"/>
                  </a:rPr>
                  <a:t>		</a:t>
                </a:r>
                <a:r>
                  <a:rPr lang="en-US" altLang="en-US" dirty="0">
                    <a:sym typeface="Symbol" charset="2"/>
                  </a:rPr>
                  <a:t>View of </a:t>
                </a:r>
                <a:r>
                  <a:rPr lang="en-US" altLang="en-US" dirty="0" err="1">
                    <a:sym typeface="Symbol" charset="2"/>
                  </a:rPr>
                  <a:t>Adv</a:t>
                </a:r>
                <a:r>
                  <a:rPr lang="en-US" altLang="en-US" dirty="0">
                    <a:sym typeface="Symbol" charset="2"/>
                  </a:rPr>
                  <a:t> attacking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en-US" i="1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accPr>
                      <m:e>
                        <m:r>
                          <a:rPr lang="en-US" alt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𝐶</m:t>
                        </m:r>
                      </m:e>
                    </m:acc>
                    <m:r>
                      <a:rPr lang="en-US" altLang="en-US" i="1">
                        <a:latin typeface="Cambria Math" charset="0"/>
                      </a:rPr>
                      <m:t>[</m:t>
                    </m:r>
                    <m:acc>
                      <m:accPr>
                        <m:chr m:val="̂"/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en-US" i="1">
                            <a:latin typeface="Cambria Math" charset="0"/>
                          </a:rPr>
                          <m:t>𝑠</m:t>
                        </m:r>
                      </m:e>
                    </m:acc>
                    <m:r>
                      <a:rPr lang="en-US" altLang="en-US" i="1" baseline="-25000">
                        <a:latin typeface="Cambria Math" charset="0"/>
                      </a:rPr>
                      <m:t>0</m:t>
                    </m:r>
                  </m:oMath>
                </a14:m>
                <a:r>
                  <a:rPr lang="en-US" altLang="en-US" dirty="0"/>
                  <a:t>]</a:t>
                </a:r>
                <a:r>
                  <a:rPr lang="en-US" altLang="en-US" baseline="-25000" dirty="0">
                    <a:sym typeface="Symbol" charset="2"/>
                  </a:rPr>
                  <a:t> </a:t>
                </a:r>
                <a:r>
                  <a:rPr lang="en-US" altLang="en-US" dirty="0">
                    <a:sym typeface="Symbol" charset="2"/>
                  </a:rPr>
                  <a:t> Output of </a:t>
                </a:r>
                <a:r>
                  <a:rPr lang="en-US" altLang="en-US" dirty="0" err="1">
                    <a:sym typeface="Symbol" charset="2"/>
                  </a:rPr>
                  <a:t>Sim</a:t>
                </a:r>
                <a:r>
                  <a:rPr lang="en-US" altLang="en-US" dirty="0">
                    <a:sym typeface="Symbol" charset="2"/>
                  </a:rPr>
                  <a:t> on </a:t>
                </a:r>
                <a14:m>
                  <m:oMath xmlns:m="http://schemas.openxmlformats.org/officeDocument/2006/math">
                    <m:r>
                      <a:rPr lang="en-US" altLang="en-US" i="1">
                        <a:latin typeface="Cambria Math" charset="0"/>
                      </a:rPr>
                      <m:t>𝐶</m:t>
                    </m:r>
                    <m:r>
                      <a:rPr lang="en-US" altLang="en-US" i="1">
                        <a:latin typeface="Cambria Math" charset="0"/>
                      </a:rPr>
                      <m:t>[</m:t>
                    </m:r>
                    <m:sSub>
                      <m:sSubPr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i="1">
                            <a:latin typeface="Cambria Math" charset="0"/>
                          </a:rPr>
                          <m:t>𝑠</m:t>
                        </m:r>
                      </m:e>
                      <m:sub>
                        <m:r>
                          <a:rPr lang="en-US" altLang="en-US" i="1">
                            <a:latin typeface="Cambria Math" charset="0"/>
                          </a:rPr>
                          <m:t>0</m:t>
                        </m:r>
                      </m:sub>
                    </m:sSub>
                    <m:r>
                      <a:rPr lang="en-US" altLang="en-US" i="1">
                        <a:latin typeface="Cambria Math" charset="0"/>
                      </a:rPr>
                      <m:t>]</m:t>
                    </m:r>
                  </m:oMath>
                </a14:m>
                <a:r>
                  <a:rPr lang="en-US" altLang="en-US" dirty="0">
                    <a:sym typeface="Symbol" charset="2"/>
                  </a:rPr>
                  <a:t> </a:t>
                </a:r>
                <a:endParaRPr lang="en-US" alt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4429133"/>
                <a:ext cx="10974049" cy="2122579"/>
              </a:xfrm>
              <a:blipFill rotWithShape="0">
                <a:blip r:embed="rId9"/>
                <a:stretch>
                  <a:fillRect l="-944" t="-6322" b="-8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Rectangle 24"/>
          <p:cNvSpPr>
            <a:spLocks/>
          </p:cNvSpPr>
          <p:nvPr/>
        </p:nvSpPr>
        <p:spPr bwMode="auto">
          <a:xfrm>
            <a:off x="314328" y="125415"/>
            <a:ext cx="11758613" cy="1096963"/>
          </a:xfrm>
          <a:prstGeom prst="rect">
            <a:avLst/>
          </a:prstGeom>
          <a:noFill/>
          <a:ln>
            <a:noFill/>
          </a:ln>
          <a:effectLst>
            <a:outerShdw blurRad="25400" dist="25399" dir="2700000" algn="ctr" rotWithShape="0">
              <a:srgbClr val="FFFFFF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r" defTabSz="822325" rtl="1">
              <a:tabLst>
                <a:tab pos="1096963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11163" algn="r" defTabSz="822325" rtl="1">
              <a:tabLst>
                <a:tab pos="1096963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822325" algn="r" defTabSz="822325" rtl="1">
              <a:tabLst>
                <a:tab pos="1096963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235075" algn="r" defTabSz="822325" rtl="1">
              <a:tabLst>
                <a:tab pos="1096963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646238" algn="r" defTabSz="822325" rtl="1">
              <a:tabLst>
                <a:tab pos="1096963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103438" algn="r" defTabSz="822325" rtl="1" fontAlgn="base">
              <a:spcBef>
                <a:spcPct val="0"/>
              </a:spcBef>
              <a:spcAft>
                <a:spcPct val="0"/>
              </a:spcAft>
              <a:tabLst>
                <a:tab pos="1096963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560638" algn="r" defTabSz="822325" rtl="1" fontAlgn="base">
              <a:spcBef>
                <a:spcPct val="0"/>
              </a:spcBef>
              <a:spcAft>
                <a:spcPct val="0"/>
              </a:spcAft>
              <a:tabLst>
                <a:tab pos="1096963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017838" algn="r" defTabSz="822325" rtl="1" fontAlgn="base">
              <a:spcBef>
                <a:spcPct val="0"/>
              </a:spcBef>
              <a:spcAft>
                <a:spcPct val="0"/>
              </a:spcAft>
              <a:tabLst>
                <a:tab pos="1096963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475038" algn="r" defTabSz="822325" rtl="1" fontAlgn="base">
              <a:spcBef>
                <a:spcPct val="0"/>
              </a:spcBef>
              <a:spcAft>
                <a:spcPct val="0"/>
              </a:spcAft>
              <a:tabLst>
                <a:tab pos="1096963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rtl="0">
              <a:spcBef>
                <a:spcPts val="175"/>
              </a:spcBef>
            </a:pPr>
            <a:r>
              <a:rPr lang="en-US" sz="4400" dirty="0">
                <a:solidFill>
                  <a:prstClr val="black"/>
                </a:solidFill>
                <a:latin typeface="Calibri Light" panose="020F0302020204030204"/>
                <a:ea typeface=""/>
                <a:cs typeface=""/>
              </a:rPr>
              <a:t>Stateful LRC Compiler 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434788" y="2338988"/>
            <a:ext cx="11332490" cy="1690078"/>
            <a:chOff x="419798" y="2398948"/>
            <a:chExt cx="11332490" cy="1690078"/>
          </a:xfrm>
        </p:grpSpPr>
        <p:sp>
          <p:nvSpPr>
            <p:cNvPr id="9" name="Explosion 2 8"/>
            <p:cNvSpPr/>
            <p:nvPr/>
          </p:nvSpPr>
          <p:spPr>
            <a:xfrm>
              <a:off x="9938478" y="2548646"/>
              <a:ext cx="1813810" cy="1540380"/>
            </a:xfrm>
            <a:prstGeom prst="irregularSeal2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419798" y="2398948"/>
              <a:ext cx="10719026" cy="1344543"/>
              <a:chOff x="419798" y="2398948"/>
              <a:chExt cx="10719026" cy="1344543"/>
            </a:xfrm>
          </p:grpSpPr>
          <p:sp>
            <p:nvSpPr>
              <p:cNvPr id="4" name="Cloud Callout 3"/>
              <p:cNvSpPr/>
              <p:nvPr/>
            </p:nvSpPr>
            <p:spPr>
              <a:xfrm>
                <a:off x="419798" y="2398948"/>
                <a:ext cx="1681949" cy="1344543"/>
              </a:xfrm>
              <a:prstGeom prst="cloudCallout">
                <a:avLst>
                  <a:gd name="adj1" fmla="val 85731"/>
                  <a:gd name="adj2" fmla="val -26659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>
                    <a:solidFill>
                      <a:schemeClr val="accent6">
                        <a:lumMod val="50000"/>
                      </a:schemeClr>
                    </a:solidFill>
                  </a:rPr>
                  <a:t>Sim</a:t>
                </a:r>
                <a:endParaRPr lang="en-US" sz="3600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 rot="4543723">
                <a:off x="9350966" y="2427709"/>
                <a:ext cx="785139" cy="731224"/>
              </a:xfrm>
              <a:prstGeom prst="rect">
                <a:avLst/>
              </a:prstGeom>
            </p:spPr>
          </p:pic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6" name="TextBox 5"/>
                  <p:cNvSpPr txBox="1"/>
                  <p:nvPr/>
                </p:nvSpPr>
                <p:spPr>
                  <a:xfrm>
                    <a:off x="9816131" y="2463541"/>
                    <a:ext cx="854721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>
                        <a:solidFill>
                          <a:srgbClr val="FF0000"/>
                        </a:solidFill>
                      </a:rPr>
                      <a:t>Leak</a:t>
                    </a:r>
                    <a14:m>
                      <m:oMath xmlns:m="http://schemas.openxmlformats.org/officeDocument/2006/math">
                        <m: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</m:oMath>
                    </a14:m>
                    <a:r>
                      <a:rPr lang="en-US" dirty="0">
                        <a:solidFill>
                          <a:srgbClr val="FF0000"/>
                        </a:solidFill>
                      </a:rPr>
                      <a:t>L</a:t>
                    </a:r>
                  </a:p>
                </p:txBody>
              </p:sp>
            </mc:Choice>
            <mc:Fallback>
              <p:sp>
                <p:nvSpPr>
                  <p:cNvPr id="6" name="TextBox 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816131" y="2463541"/>
                    <a:ext cx="854721" cy="369332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 l="-7353" t="-6667" r="-4412" b="-2666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7" name="TextBox 6"/>
              <p:cNvSpPr txBox="1"/>
              <p:nvPr/>
            </p:nvSpPr>
            <p:spPr>
              <a:xfrm>
                <a:off x="10314559" y="3029107"/>
                <a:ext cx="82426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err="1"/>
                  <a:t>Adv</a:t>
                </a:r>
                <a:endParaRPr lang="en-US" sz="32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087337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2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ounded Rectangle 55"/>
          <p:cNvSpPr/>
          <p:nvPr/>
        </p:nvSpPr>
        <p:spPr>
          <a:xfrm>
            <a:off x="5140760" y="5632665"/>
            <a:ext cx="1487884" cy="503947"/>
          </a:xfrm>
          <a:prstGeom prst="roundRect">
            <a:avLst/>
          </a:prstGeom>
          <a:solidFill>
            <a:srgbClr val="FFFF00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1573306" y="4868261"/>
            <a:ext cx="3359295" cy="437929"/>
          </a:xfrm>
          <a:prstGeom prst="roundRect">
            <a:avLst/>
          </a:prstGeom>
          <a:solidFill>
            <a:srgbClr val="FFFF00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22914" name="Group 2"/>
          <p:cNvGrpSpPr>
            <a:grpSpLocks/>
          </p:cNvGrpSpPr>
          <p:nvPr/>
        </p:nvGrpSpPr>
        <p:grpSpPr bwMode="auto">
          <a:xfrm>
            <a:off x="2685606" y="1844075"/>
            <a:ext cx="2484182" cy="2098675"/>
            <a:chOff x="3110" y="1829"/>
            <a:chExt cx="2694" cy="2275"/>
          </a:xfrm>
        </p:grpSpPr>
        <p:sp>
          <p:nvSpPr>
            <p:cNvPr id="422915" name="Rectangle 3"/>
            <p:cNvSpPr>
              <a:spLocks/>
            </p:cNvSpPr>
            <p:nvPr/>
          </p:nvSpPr>
          <p:spPr bwMode="auto">
            <a:xfrm>
              <a:off x="3586" y="2088"/>
              <a:ext cx="1576" cy="770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rgbClr val="121719"/>
              </a:solidFill>
              <a:miter lim="800000"/>
              <a:headEnd/>
              <a:tailEnd/>
            </a:ln>
            <a:effectLst>
              <a:outerShdw blurRad="127000" dist="76199" dir="2700000" algn="ctr" rotWithShape="0">
                <a:schemeClr val="bg2">
                  <a:alpha val="75000"/>
                </a:schemeClr>
              </a:outerShdw>
            </a:effectLst>
          </p:spPr>
          <p:txBody>
            <a:bodyPr/>
            <a:lstStyle/>
            <a:p>
              <a:endParaRPr lang="en-US"/>
            </a:p>
          </p:txBody>
        </p:sp>
        <p:pic>
          <p:nvPicPr>
            <p:cNvPr id="422916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56" y="2311"/>
              <a:ext cx="1577" cy="367"/>
            </a:xfrm>
            <a:prstGeom prst="rect">
              <a:avLst/>
            </a:prstGeom>
            <a:noFill/>
            <a:ln>
              <a:noFill/>
            </a:ln>
            <a:effectLst>
              <a:outerShdw blurRad="127000" dist="76199" dir="2700000" algn="ctr" rotWithShape="0">
                <a:schemeClr val="bg2">
                  <a:alpha val="75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22917" name="Line 5"/>
            <p:cNvSpPr>
              <a:spLocks noChangeShapeType="1"/>
            </p:cNvSpPr>
            <p:nvPr/>
          </p:nvSpPr>
          <p:spPr bwMode="auto">
            <a:xfrm flipH="1">
              <a:off x="3499" y="2650"/>
              <a:ext cx="7" cy="83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>
              <a:outerShdw blurRad="25400" dist="25399" dir="2700000" algn="ctr" rotWithShape="0">
                <a:srgbClr val="FFFFFF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2918" name="Line 6"/>
            <p:cNvSpPr>
              <a:spLocks noChangeShapeType="1"/>
            </p:cNvSpPr>
            <p:nvPr/>
          </p:nvSpPr>
          <p:spPr bwMode="auto">
            <a:xfrm flipH="1">
              <a:off x="3499" y="3485"/>
              <a:ext cx="52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>
              <a:outerShdw blurRad="25400" dist="25399" dir="2700000" algn="ctr" rotWithShape="0">
                <a:srgbClr val="FFFFFF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2919" name="Line 7"/>
            <p:cNvSpPr>
              <a:spLocks noChangeShapeType="1"/>
            </p:cNvSpPr>
            <p:nvPr/>
          </p:nvSpPr>
          <p:spPr bwMode="auto">
            <a:xfrm flipH="1">
              <a:off x="3413" y="2513"/>
              <a:ext cx="7" cy="10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>
              <a:outerShdw blurRad="25400" dist="25399" dir="2700000" algn="ctr" rotWithShape="0">
                <a:srgbClr val="FFFFFF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2920" name="Line 8"/>
            <p:cNvSpPr>
              <a:spLocks noChangeShapeType="1"/>
            </p:cNvSpPr>
            <p:nvPr/>
          </p:nvSpPr>
          <p:spPr bwMode="auto">
            <a:xfrm flipH="1">
              <a:off x="3413" y="3564"/>
              <a:ext cx="61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>
              <a:outerShdw blurRad="25400" dist="25399" dir="2700000" algn="ctr" rotWithShape="0">
                <a:srgbClr val="FFFFFF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2921" name="Line 9"/>
            <p:cNvSpPr>
              <a:spLocks noChangeShapeType="1"/>
            </p:cNvSpPr>
            <p:nvPr/>
          </p:nvSpPr>
          <p:spPr bwMode="auto">
            <a:xfrm flipH="1">
              <a:off x="3420" y="2513"/>
              <a:ext cx="8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>
              <a:outerShdw blurRad="25400" dist="25399" dir="2700000" algn="ctr" rotWithShape="0">
                <a:srgbClr val="FFFFFF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2922" name="Line 10"/>
            <p:cNvSpPr>
              <a:spLocks noChangeShapeType="1"/>
            </p:cNvSpPr>
            <p:nvPr/>
          </p:nvSpPr>
          <p:spPr bwMode="auto">
            <a:xfrm flipH="1">
              <a:off x="3146" y="2405"/>
              <a:ext cx="35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>
              <a:outerShdw blurRad="25400" dist="25399" dir="2700000" algn="ctr" rotWithShape="0">
                <a:srgbClr val="FFFFFF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2923" name="Line 11"/>
            <p:cNvSpPr>
              <a:spLocks noChangeShapeType="1"/>
            </p:cNvSpPr>
            <p:nvPr/>
          </p:nvSpPr>
          <p:spPr bwMode="auto">
            <a:xfrm flipH="1">
              <a:off x="4990" y="2491"/>
              <a:ext cx="60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>
              <a:outerShdw blurRad="25400" dist="25399" dir="2700000" algn="ctr" rotWithShape="0">
                <a:srgbClr val="FFFFFF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2924" name="AutoShape 12"/>
            <p:cNvSpPr>
              <a:spLocks/>
            </p:cNvSpPr>
            <p:nvPr/>
          </p:nvSpPr>
          <p:spPr bwMode="auto">
            <a:xfrm>
              <a:off x="4025" y="3240"/>
              <a:ext cx="734" cy="490"/>
            </a:xfrm>
            <a:prstGeom prst="roundRect">
              <a:avLst>
                <a:gd name="adj" fmla="val 47056"/>
              </a:avLst>
            </a:prstGeom>
            <a:solidFill>
              <a:srgbClr val="0000FF">
                <a:alpha val="46001"/>
              </a:srgbClr>
            </a:solidFill>
            <a:ln>
              <a:noFill/>
            </a:ln>
            <a:effectLst>
              <a:outerShdw blurRad="127000" dist="76199" dir="2700000" algn="ctr" rotWithShape="0">
                <a:schemeClr val="bg2">
                  <a:alpha val="75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121719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2925" name="Line 13"/>
            <p:cNvSpPr>
              <a:spLocks noChangeShapeType="1"/>
            </p:cNvSpPr>
            <p:nvPr/>
          </p:nvSpPr>
          <p:spPr bwMode="auto">
            <a:xfrm>
              <a:off x="5314" y="2549"/>
              <a:ext cx="0" cy="93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>
              <a:outerShdw blurRad="25400" dist="25399" dir="2700000" algn="ctr" rotWithShape="0">
                <a:srgbClr val="FFFFFF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2926" name="Line 14"/>
            <p:cNvSpPr>
              <a:spLocks noChangeShapeType="1"/>
            </p:cNvSpPr>
            <p:nvPr/>
          </p:nvSpPr>
          <p:spPr bwMode="auto">
            <a:xfrm flipH="1">
              <a:off x="4968" y="2549"/>
              <a:ext cx="33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>
              <a:outerShdw blurRad="25400" dist="25399" dir="2700000" algn="ctr" rotWithShape="0">
                <a:srgbClr val="FFFFFF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2927" name="Line 15"/>
            <p:cNvSpPr>
              <a:spLocks noChangeShapeType="1"/>
            </p:cNvSpPr>
            <p:nvPr/>
          </p:nvSpPr>
          <p:spPr bwMode="auto">
            <a:xfrm>
              <a:off x="4975" y="2484"/>
              <a:ext cx="0" cy="6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>
              <a:outerShdw blurRad="25400" dist="25399" dir="2700000" algn="ctr" rotWithShape="0">
                <a:srgbClr val="FFFFFF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2928" name="Line 16"/>
            <p:cNvSpPr>
              <a:spLocks noChangeShapeType="1"/>
            </p:cNvSpPr>
            <p:nvPr/>
          </p:nvSpPr>
          <p:spPr bwMode="auto">
            <a:xfrm flipH="1">
              <a:off x="4025" y="3485"/>
              <a:ext cx="7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lgDash"/>
              <a:round/>
              <a:headEnd/>
              <a:tailEnd/>
            </a:ln>
            <a:effectLst>
              <a:outerShdw blurRad="25400" dist="25399" dir="2700000" algn="ctr" rotWithShape="0">
                <a:srgbClr val="FFFFFF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2929" name="Line 17"/>
            <p:cNvSpPr>
              <a:spLocks noChangeShapeType="1"/>
            </p:cNvSpPr>
            <p:nvPr/>
          </p:nvSpPr>
          <p:spPr bwMode="auto">
            <a:xfrm flipH="1">
              <a:off x="4723" y="3485"/>
              <a:ext cx="591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>
              <a:outerShdw blurRad="25400" dist="25399" dir="2700000" algn="ctr" rotWithShape="0">
                <a:srgbClr val="FFFFFF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2930" name="Rectangle 18"/>
            <p:cNvSpPr>
              <a:spLocks/>
            </p:cNvSpPr>
            <p:nvPr/>
          </p:nvSpPr>
          <p:spPr bwMode="auto">
            <a:xfrm>
              <a:off x="3110" y="2189"/>
              <a:ext cx="369" cy="150"/>
            </a:xfrm>
            <a:prstGeom prst="rect">
              <a:avLst/>
            </a:prstGeom>
            <a:noFill/>
            <a:ln>
              <a:noFill/>
            </a:ln>
            <a:effectLst>
              <a:outerShdw blurRad="25400" dist="25399" dir="2700000" algn="ctr" rotWithShape="0">
                <a:srgbClr val="FFFFFF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r" defTabSz="822325" rtl="1">
                <a:tabLst>
                  <a:tab pos="960438" algn="l"/>
                </a:tabLs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411163" algn="r" defTabSz="822325" rtl="1">
                <a:tabLst>
                  <a:tab pos="960438" algn="l"/>
                </a:tabLs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822325" algn="r" defTabSz="822325" rtl="1">
                <a:tabLst>
                  <a:tab pos="960438" algn="l"/>
                </a:tabLs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235075" algn="r" defTabSz="822325" rtl="1">
                <a:tabLst>
                  <a:tab pos="960438" algn="l"/>
                </a:tabLs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1646238" algn="r" defTabSz="822325" rtl="1">
                <a:tabLst>
                  <a:tab pos="960438" algn="l"/>
                </a:tabLs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103438" algn="r" defTabSz="822325" rtl="1" fontAlgn="base">
                <a:spcBef>
                  <a:spcPct val="0"/>
                </a:spcBef>
                <a:spcAft>
                  <a:spcPct val="0"/>
                </a:spcAft>
                <a:tabLst>
                  <a:tab pos="960438" algn="l"/>
                </a:tabLs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560638" algn="r" defTabSz="822325" rtl="1" fontAlgn="base">
                <a:spcBef>
                  <a:spcPct val="0"/>
                </a:spcBef>
                <a:spcAft>
                  <a:spcPct val="0"/>
                </a:spcAft>
                <a:tabLst>
                  <a:tab pos="960438" algn="l"/>
                </a:tabLs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017838" algn="r" defTabSz="822325" rtl="1" fontAlgn="base">
                <a:spcBef>
                  <a:spcPct val="0"/>
                </a:spcBef>
                <a:spcAft>
                  <a:spcPct val="0"/>
                </a:spcAft>
                <a:tabLst>
                  <a:tab pos="960438" algn="l"/>
                </a:tabLs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475038" algn="r" defTabSz="822325" rtl="1" fontAlgn="base">
                <a:spcBef>
                  <a:spcPct val="0"/>
                </a:spcBef>
                <a:spcAft>
                  <a:spcPct val="0"/>
                </a:spcAft>
                <a:tabLst>
                  <a:tab pos="960438" algn="l"/>
                </a:tabLs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 rtl="0" eaLnBrk="1" hangingPunct="1"/>
              <a:r>
                <a:rPr lang="en-US" altLang="en-US" sz="900">
                  <a:latin typeface="Optima" charset="0"/>
                  <a:sym typeface="Optima" charset="0"/>
                </a:rPr>
                <a:t>INPUT</a:t>
              </a:r>
            </a:p>
          </p:txBody>
        </p:sp>
        <p:sp>
          <p:nvSpPr>
            <p:cNvPr id="422931" name="Rectangle 19"/>
            <p:cNvSpPr>
              <a:spLocks/>
            </p:cNvSpPr>
            <p:nvPr/>
          </p:nvSpPr>
          <p:spPr bwMode="auto">
            <a:xfrm>
              <a:off x="5149" y="2261"/>
              <a:ext cx="655" cy="216"/>
            </a:xfrm>
            <a:prstGeom prst="rect">
              <a:avLst/>
            </a:prstGeom>
            <a:noFill/>
            <a:ln>
              <a:noFill/>
            </a:ln>
            <a:effectLst>
              <a:outerShdw blurRad="25400" dist="25399" dir="2700000" algn="ctr" rotWithShape="0">
                <a:srgbClr val="FFFFFF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algn="r" defTabSz="822325" rtl="1">
                <a:tabLst>
                  <a:tab pos="960438" algn="l"/>
                </a:tabLs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411163" algn="r" defTabSz="822325" rtl="1">
                <a:tabLst>
                  <a:tab pos="960438" algn="l"/>
                </a:tabLs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822325" algn="r" defTabSz="822325" rtl="1">
                <a:tabLst>
                  <a:tab pos="960438" algn="l"/>
                </a:tabLs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235075" algn="r" defTabSz="822325" rtl="1">
                <a:tabLst>
                  <a:tab pos="960438" algn="l"/>
                </a:tabLs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1646238" algn="r" defTabSz="822325" rtl="1">
                <a:tabLst>
                  <a:tab pos="960438" algn="l"/>
                </a:tabLs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103438" algn="r" defTabSz="822325" rtl="1" fontAlgn="base">
                <a:spcBef>
                  <a:spcPct val="0"/>
                </a:spcBef>
                <a:spcAft>
                  <a:spcPct val="0"/>
                </a:spcAft>
                <a:tabLst>
                  <a:tab pos="960438" algn="l"/>
                </a:tabLs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560638" algn="r" defTabSz="822325" rtl="1" fontAlgn="base">
                <a:spcBef>
                  <a:spcPct val="0"/>
                </a:spcBef>
                <a:spcAft>
                  <a:spcPct val="0"/>
                </a:spcAft>
                <a:tabLst>
                  <a:tab pos="960438" algn="l"/>
                </a:tabLs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017838" algn="r" defTabSz="822325" rtl="1" fontAlgn="base">
                <a:spcBef>
                  <a:spcPct val="0"/>
                </a:spcBef>
                <a:spcAft>
                  <a:spcPct val="0"/>
                </a:spcAft>
                <a:tabLst>
                  <a:tab pos="960438" algn="l"/>
                </a:tabLs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475038" algn="r" defTabSz="822325" rtl="1" fontAlgn="base">
                <a:spcBef>
                  <a:spcPct val="0"/>
                </a:spcBef>
                <a:spcAft>
                  <a:spcPct val="0"/>
                </a:spcAft>
                <a:tabLst>
                  <a:tab pos="960438" algn="l"/>
                </a:tabLs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 rtl="0" eaLnBrk="1" hangingPunct="1"/>
              <a:r>
                <a:rPr lang="en-US" altLang="en-US" sz="900">
                  <a:latin typeface="Optima" charset="0"/>
                  <a:sym typeface="Optima" charset="0"/>
                </a:rPr>
                <a:t>OUTPUT</a:t>
              </a:r>
            </a:p>
          </p:txBody>
        </p:sp>
        <p:sp>
          <p:nvSpPr>
            <p:cNvPr id="422932" name="Rectangle 20"/>
            <p:cNvSpPr>
              <a:spLocks/>
            </p:cNvSpPr>
            <p:nvPr/>
          </p:nvSpPr>
          <p:spPr bwMode="auto">
            <a:xfrm>
              <a:off x="4055" y="1829"/>
              <a:ext cx="655" cy="216"/>
            </a:xfrm>
            <a:prstGeom prst="rect">
              <a:avLst/>
            </a:prstGeom>
            <a:noFill/>
            <a:ln>
              <a:noFill/>
            </a:ln>
            <a:effectLst>
              <a:outerShdw blurRad="25400" dist="25399" dir="2700000" algn="ctr" rotWithShape="0">
                <a:srgbClr val="FFFFFF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algn="r" defTabSz="822325" rtl="1">
                <a:tabLst>
                  <a:tab pos="960438" algn="l"/>
                </a:tabLs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411163" algn="r" defTabSz="822325" rtl="1">
                <a:tabLst>
                  <a:tab pos="960438" algn="l"/>
                </a:tabLs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822325" algn="r" defTabSz="822325" rtl="1">
                <a:tabLst>
                  <a:tab pos="960438" algn="l"/>
                </a:tabLs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235075" algn="r" defTabSz="822325" rtl="1">
                <a:tabLst>
                  <a:tab pos="960438" algn="l"/>
                </a:tabLs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1646238" algn="r" defTabSz="822325" rtl="1">
                <a:tabLst>
                  <a:tab pos="960438" algn="l"/>
                </a:tabLs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103438" algn="r" defTabSz="822325" rtl="1" fontAlgn="base">
                <a:spcBef>
                  <a:spcPct val="0"/>
                </a:spcBef>
                <a:spcAft>
                  <a:spcPct val="0"/>
                </a:spcAft>
                <a:tabLst>
                  <a:tab pos="960438" algn="l"/>
                </a:tabLs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560638" algn="r" defTabSz="822325" rtl="1" fontAlgn="base">
                <a:spcBef>
                  <a:spcPct val="0"/>
                </a:spcBef>
                <a:spcAft>
                  <a:spcPct val="0"/>
                </a:spcAft>
                <a:tabLst>
                  <a:tab pos="960438" algn="l"/>
                </a:tabLs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017838" algn="r" defTabSz="822325" rtl="1" fontAlgn="base">
                <a:spcBef>
                  <a:spcPct val="0"/>
                </a:spcBef>
                <a:spcAft>
                  <a:spcPct val="0"/>
                </a:spcAft>
                <a:tabLst>
                  <a:tab pos="960438" algn="l"/>
                </a:tabLs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475038" algn="r" defTabSz="822325" rtl="1" fontAlgn="base">
                <a:spcBef>
                  <a:spcPct val="0"/>
                </a:spcBef>
                <a:spcAft>
                  <a:spcPct val="0"/>
                </a:spcAft>
                <a:tabLst>
                  <a:tab pos="960438" algn="l"/>
                </a:tabLs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 rtl="0" eaLnBrk="1" hangingPunct="1"/>
              <a:r>
                <a:rPr lang="en-US" altLang="en-US" sz="900">
                  <a:latin typeface="Optima" charset="0"/>
                  <a:sym typeface="Optima" charset="0"/>
                </a:rPr>
                <a:t>CIRCUIT</a:t>
              </a:r>
            </a:p>
          </p:txBody>
        </p:sp>
        <p:sp>
          <p:nvSpPr>
            <p:cNvPr id="422933" name="Rectangle 21"/>
            <p:cNvSpPr>
              <a:spLocks/>
            </p:cNvSpPr>
            <p:nvPr/>
          </p:nvSpPr>
          <p:spPr bwMode="auto">
            <a:xfrm>
              <a:off x="4055" y="3888"/>
              <a:ext cx="655" cy="216"/>
            </a:xfrm>
            <a:prstGeom prst="rect">
              <a:avLst/>
            </a:prstGeom>
            <a:noFill/>
            <a:ln>
              <a:noFill/>
            </a:ln>
            <a:effectLst>
              <a:outerShdw blurRad="25400" dist="25399" dir="2700000" algn="ctr" rotWithShape="0">
                <a:srgbClr val="FFFFFF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algn="r" defTabSz="822325" rtl="1">
                <a:tabLst>
                  <a:tab pos="960438" algn="l"/>
                </a:tabLs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411163" algn="r" defTabSz="822325" rtl="1">
                <a:tabLst>
                  <a:tab pos="960438" algn="l"/>
                </a:tabLs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822325" algn="r" defTabSz="822325" rtl="1">
                <a:tabLst>
                  <a:tab pos="960438" algn="l"/>
                </a:tabLs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235075" algn="r" defTabSz="822325" rtl="1">
                <a:tabLst>
                  <a:tab pos="960438" algn="l"/>
                </a:tabLs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1646238" algn="r" defTabSz="822325" rtl="1">
                <a:tabLst>
                  <a:tab pos="960438" algn="l"/>
                </a:tabLs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103438" algn="r" defTabSz="822325" rtl="1" fontAlgn="base">
                <a:spcBef>
                  <a:spcPct val="0"/>
                </a:spcBef>
                <a:spcAft>
                  <a:spcPct val="0"/>
                </a:spcAft>
                <a:tabLst>
                  <a:tab pos="960438" algn="l"/>
                </a:tabLs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560638" algn="r" defTabSz="822325" rtl="1" fontAlgn="base">
                <a:spcBef>
                  <a:spcPct val="0"/>
                </a:spcBef>
                <a:spcAft>
                  <a:spcPct val="0"/>
                </a:spcAft>
                <a:tabLst>
                  <a:tab pos="960438" algn="l"/>
                </a:tabLs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017838" algn="r" defTabSz="822325" rtl="1" fontAlgn="base">
                <a:spcBef>
                  <a:spcPct val="0"/>
                </a:spcBef>
                <a:spcAft>
                  <a:spcPct val="0"/>
                </a:spcAft>
                <a:tabLst>
                  <a:tab pos="960438" algn="l"/>
                </a:tabLs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475038" algn="r" defTabSz="822325" rtl="1" fontAlgn="base">
                <a:spcBef>
                  <a:spcPct val="0"/>
                </a:spcBef>
                <a:spcAft>
                  <a:spcPct val="0"/>
                </a:spcAft>
                <a:tabLst>
                  <a:tab pos="960438" algn="l"/>
                </a:tabLs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 rtl="0" eaLnBrk="1" hangingPunct="1"/>
              <a:r>
                <a:rPr lang="en-US" altLang="en-US" sz="900">
                  <a:latin typeface="Optima" charset="0"/>
                  <a:sym typeface="Optima" charset="0"/>
                </a:rPr>
                <a:t>MEMORY</a:t>
              </a:r>
            </a:p>
          </p:txBody>
        </p:sp>
      </p:grpSp>
      <p:sp>
        <p:nvSpPr>
          <p:cNvPr id="422935" name="Text Box 23"/>
          <p:cNvSpPr txBox="1">
            <a:spLocks noChangeArrowheads="1"/>
          </p:cNvSpPr>
          <p:nvPr/>
        </p:nvSpPr>
        <p:spPr bwMode="auto">
          <a:xfrm>
            <a:off x="124387" y="6107584"/>
            <a:ext cx="3815446" cy="442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 rtl="1" eaLnBrk="1" hangingPunct="1">
              <a:spcBef>
                <a:spcPct val="50000"/>
              </a:spcBef>
            </a:pPr>
            <a:endParaRPr lang="en-US" altLang="en-US" sz="20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2958" name="Text Box 46"/>
              <p:cNvSpPr txBox="1">
                <a:spLocks noChangeArrowheads="1"/>
              </p:cNvSpPr>
              <p:nvPr/>
            </p:nvSpPr>
            <p:spPr bwMode="auto">
              <a:xfrm>
                <a:off x="3685474" y="2053623"/>
                <a:ext cx="396775" cy="3693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i="1" dirty="0">
                          <a:solidFill>
                            <a:srgbClr val="006600"/>
                          </a:solidFill>
                          <a:latin typeface="Cambria Math" charset="0"/>
                        </a:rPr>
                        <m:t>𝐶</m:t>
                      </m:r>
                    </m:oMath>
                  </m:oMathPara>
                </a14:m>
                <a:endParaRPr lang="he-IL" altLang="en-US" dirty="0">
                  <a:solidFill>
                    <a:srgbClr val="006600"/>
                  </a:solidFill>
                </a:endParaRPr>
              </a:p>
            </p:txBody>
          </p:sp>
        </mc:Choice>
        <mc:Fallback xmlns="">
          <p:sp>
            <p:nvSpPr>
              <p:cNvPr id="422958" name="Text 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685474" y="2053623"/>
                <a:ext cx="396775" cy="36933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22963" name="Group 51"/>
          <p:cNvGrpSpPr>
            <a:grpSpLocks/>
          </p:cNvGrpSpPr>
          <p:nvPr/>
        </p:nvGrpSpPr>
        <p:grpSpPr bwMode="auto">
          <a:xfrm>
            <a:off x="5407912" y="1556738"/>
            <a:ext cx="4414837" cy="2709863"/>
            <a:chOff x="2456" y="754"/>
            <a:chExt cx="2781" cy="1707"/>
          </a:xfrm>
        </p:grpSpPr>
        <p:grpSp>
          <p:nvGrpSpPr>
            <p:cNvPr id="422962" name="Group 50"/>
            <p:cNvGrpSpPr>
              <a:grpSpLocks/>
            </p:cNvGrpSpPr>
            <p:nvPr/>
          </p:nvGrpSpPr>
          <p:grpSpPr bwMode="auto">
            <a:xfrm>
              <a:off x="2456" y="754"/>
              <a:ext cx="2781" cy="1707"/>
              <a:chOff x="2456" y="754"/>
              <a:chExt cx="2781" cy="1707"/>
            </a:xfrm>
          </p:grpSpPr>
          <p:grpSp>
            <p:nvGrpSpPr>
              <p:cNvPr id="422937" name="Group 25"/>
              <p:cNvGrpSpPr>
                <a:grpSpLocks/>
              </p:cNvGrpSpPr>
              <p:nvPr/>
            </p:nvGrpSpPr>
            <p:grpSpPr bwMode="auto">
              <a:xfrm>
                <a:off x="3235" y="754"/>
                <a:ext cx="2002" cy="1707"/>
                <a:chOff x="3135" y="1829"/>
                <a:chExt cx="2669" cy="2275"/>
              </a:xfrm>
            </p:grpSpPr>
            <p:sp>
              <p:nvSpPr>
                <p:cNvPr id="422938" name="Rectangle 26"/>
                <p:cNvSpPr>
                  <a:spLocks/>
                </p:cNvSpPr>
                <p:nvPr/>
              </p:nvSpPr>
              <p:spPr bwMode="auto">
                <a:xfrm>
                  <a:off x="3586" y="2088"/>
                  <a:ext cx="1576" cy="770"/>
                </a:xfrm>
                <a:prstGeom prst="rect">
                  <a:avLst/>
                </a:prstGeom>
                <a:solidFill>
                  <a:srgbClr val="92D050"/>
                </a:solidFill>
                <a:ln w="9525">
                  <a:solidFill>
                    <a:srgbClr val="121719"/>
                  </a:solidFill>
                  <a:miter lim="800000"/>
                  <a:headEnd/>
                  <a:tailEnd/>
                </a:ln>
                <a:effectLst>
                  <a:outerShdw blurRad="127000" dist="76199" dir="2700000" algn="ctr" rotWithShape="0">
                    <a:schemeClr val="bg2">
                      <a:alpha val="75000"/>
                    </a:schemeClr>
                  </a:outerShdw>
                </a:effectLst>
              </p:spPr>
              <p:txBody>
                <a:bodyPr/>
                <a:lstStyle/>
                <a:p>
                  <a:endParaRPr lang="en-US"/>
                </a:p>
              </p:txBody>
            </p:sp>
            <p:pic>
              <p:nvPicPr>
                <p:cNvPr id="422939" name="Picture 27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456" y="2311"/>
                  <a:ext cx="1577" cy="367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blurRad="127000" dist="76199" dir="2700000" algn="ctr" rotWithShape="0">
                    <a:schemeClr val="bg2">
                      <a:alpha val="75000"/>
                    </a:scheme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rgbClr val="FFFFFF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422940" name="Line 28"/>
                <p:cNvSpPr>
                  <a:spLocks noChangeShapeType="1"/>
                </p:cNvSpPr>
                <p:nvPr/>
              </p:nvSpPr>
              <p:spPr bwMode="auto">
                <a:xfrm flipH="1">
                  <a:off x="3499" y="2650"/>
                  <a:ext cx="7" cy="83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25400" dist="25399" dir="2700000" algn="ctr" rotWithShape="0">
                    <a:srgbClr val="FFFFFF">
                      <a:alpha val="50000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2941" name="Line 29"/>
                <p:cNvSpPr>
                  <a:spLocks noChangeShapeType="1"/>
                </p:cNvSpPr>
                <p:nvPr/>
              </p:nvSpPr>
              <p:spPr bwMode="auto">
                <a:xfrm flipH="1">
                  <a:off x="3499" y="3485"/>
                  <a:ext cx="526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25400" dist="25399" dir="2700000" algn="ctr" rotWithShape="0">
                    <a:srgbClr val="FFFFFF">
                      <a:alpha val="50000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2942" name="Line 30"/>
                <p:cNvSpPr>
                  <a:spLocks noChangeShapeType="1"/>
                </p:cNvSpPr>
                <p:nvPr/>
              </p:nvSpPr>
              <p:spPr bwMode="auto">
                <a:xfrm flipH="1">
                  <a:off x="3413" y="2513"/>
                  <a:ext cx="7" cy="105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25400" dist="25399" dir="2700000" algn="ctr" rotWithShape="0">
                    <a:srgbClr val="FFFFFF">
                      <a:alpha val="50000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2943" name="Line 31"/>
                <p:cNvSpPr>
                  <a:spLocks noChangeShapeType="1"/>
                </p:cNvSpPr>
                <p:nvPr/>
              </p:nvSpPr>
              <p:spPr bwMode="auto">
                <a:xfrm flipH="1">
                  <a:off x="3413" y="3564"/>
                  <a:ext cx="612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25400" dist="25399" dir="2700000" algn="ctr" rotWithShape="0">
                    <a:srgbClr val="FFFFFF">
                      <a:alpha val="50000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2944" name="Line 32"/>
                <p:cNvSpPr>
                  <a:spLocks noChangeShapeType="1"/>
                </p:cNvSpPr>
                <p:nvPr/>
              </p:nvSpPr>
              <p:spPr bwMode="auto">
                <a:xfrm flipH="1">
                  <a:off x="3420" y="2513"/>
                  <a:ext cx="87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25400" dist="25399" dir="2700000" algn="ctr" rotWithShape="0">
                    <a:srgbClr val="FFFFFF">
                      <a:alpha val="50000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2945" name="Line 33"/>
                <p:cNvSpPr>
                  <a:spLocks noChangeShapeType="1"/>
                </p:cNvSpPr>
                <p:nvPr/>
              </p:nvSpPr>
              <p:spPr bwMode="auto">
                <a:xfrm flipH="1">
                  <a:off x="3146" y="2405"/>
                  <a:ext cx="355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25400" dist="25399" dir="2700000" algn="ctr" rotWithShape="0">
                    <a:srgbClr val="FFFFFF">
                      <a:alpha val="50000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2946" name="Line 34"/>
                <p:cNvSpPr>
                  <a:spLocks noChangeShapeType="1"/>
                </p:cNvSpPr>
                <p:nvPr/>
              </p:nvSpPr>
              <p:spPr bwMode="auto">
                <a:xfrm flipH="1">
                  <a:off x="4990" y="2491"/>
                  <a:ext cx="60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25400" dist="25399" dir="2700000" algn="ctr" rotWithShape="0">
                    <a:srgbClr val="FFFFFF">
                      <a:alpha val="50000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2947" name="AutoShape 35"/>
                <p:cNvSpPr>
                  <a:spLocks/>
                </p:cNvSpPr>
                <p:nvPr/>
              </p:nvSpPr>
              <p:spPr bwMode="auto">
                <a:xfrm>
                  <a:off x="4025" y="3240"/>
                  <a:ext cx="734" cy="490"/>
                </a:xfrm>
                <a:prstGeom prst="roundRect">
                  <a:avLst>
                    <a:gd name="adj" fmla="val 47056"/>
                  </a:avLst>
                </a:prstGeom>
                <a:solidFill>
                  <a:srgbClr val="0000FF">
                    <a:alpha val="46001"/>
                  </a:srgbClr>
                </a:solidFill>
                <a:ln>
                  <a:noFill/>
                </a:ln>
                <a:effectLst>
                  <a:outerShdw blurRad="127000" dist="76199" dir="2700000" algn="ctr" rotWithShape="0">
                    <a:schemeClr val="bg2">
                      <a:alpha val="75000"/>
                    </a:schemeClr>
                  </a:outer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121719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2948" name="Line 36"/>
                <p:cNvSpPr>
                  <a:spLocks noChangeShapeType="1"/>
                </p:cNvSpPr>
                <p:nvPr/>
              </p:nvSpPr>
              <p:spPr bwMode="auto">
                <a:xfrm>
                  <a:off x="5314" y="2549"/>
                  <a:ext cx="0" cy="936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25400" dist="25399" dir="2700000" algn="ctr" rotWithShape="0">
                    <a:srgbClr val="FFFFFF">
                      <a:alpha val="50000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2949" name="Line 37"/>
                <p:cNvSpPr>
                  <a:spLocks noChangeShapeType="1"/>
                </p:cNvSpPr>
                <p:nvPr/>
              </p:nvSpPr>
              <p:spPr bwMode="auto">
                <a:xfrm flipH="1">
                  <a:off x="4968" y="2549"/>
                  <a:ext cx="338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25400" dist="25399" dir="2700000" algn="ctr" rotWithShape="0">
                    <a:srgbClr val="FFFFFF">
                      <a:alpha val="50000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2950" name="Line 38"/>
                <p:cNvSpPr>
                  <a:spLocks noChangeShapeType="1"/>
                </p:cNvSpPr>
                <p:nvPr/>
              </p:nvSpPr>
              <p:spPr bwMode="auto">
                <a:xfrm>
                  <a:off x="4975" y="2484"/>
                  <a:ext cx="0" cy="69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25400" dist="25399" dir="2700000" algn="ctr" rotWithShape="0">
                    <a:srgbClr val="FFFFFF">
                      <a:alpha val="50000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2951" name="Line 39"/>
                <p:cNvSpPr>
                  <a:spLocks noChangeShapeType="1"/>
                </p:cNvSpPr>
                <p:nvPr/>
              </p:nvSpPr>
              <p:spPr bwMode="auto">
                <a:xfrm flipH="1">
                  <a:off x="4025" y="3485"/>
                  <a:ext cx="7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lgDash"/>
                  <a:round/>
                  <a:headEnd/>
                  <a:tailEnd/>
                </a:ln>
                <a:effectLst>
                  <a:outerShdw blurRad="25400" dist="25399" dir="2700000" algn="ctr" rotWithShape="0">
                    <a:srgbClr val="FFFFFF">
                      <a:alpha val="50000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2952" name="Line 40"/>
                <p:cNvSpPr>
                  <a:spLocks noChangeShapeType="1"/>
                </p:cNvSpPr>
                <p:nvPr/>
              </p:nvSpPr>
              <p:spPr bwMode="auto">
                <a:xfrm flipH="1">
                  <a:off x="4723" y="3485"/>
                  <a:ext cx="591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25400" dist="25399" dir="2700000" algn="ctr" rotWithShape="0">
                    <a:srgbClr val="FFFFFF">
                      <a:alpha val="50000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2953" name="Rectangle 41"/>
                <p:cNvSpPr>
                  <a:spLocks/>
                </p:cNvSpPr>
                <p:nvPr/>
              </p:nvSpPr>
              <p:spPr bwMode="auto">
                <a:xfrm>
                  <a:off x="3135" y="2190"/>
                  <a:ext cx="315" cy="129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blurRad="25400" dist="25399" dir="2700000" algn="ctr" rotWithShape="0">
                    <a:srgbClr val="FFFFFF">
                      <a:alpha val="50000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algn="r" defTabSz="822325" rtl="1">
                    <a:tabLst>
                      <a:tab pos="960438" algn="l"/>
                    </a:tabLst>
                    <a:defRPr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1pPr>
                  <a:lvl2pPr marL="411163" algn="r" defTabSz="822325" rtl="1">
                    <a:tabLst>
                      <a:tab pos="960438" algn="l"/>
                    </a:tabLst>
                    <a:defRPr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2pPr>
                  <a:lvl3pPr marL="822325" algn="r" defTabSz="822325" rtl="1">
                    <a:tabLst>
                      <a:tab pos="960438" algn="l"/>
                    </a:tabLst>
                    <a:defRPr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3pPr>
                  <a:lvl4pPr marL="1235075" algn="r" defTabSz="822325" rtl="1">
                    <a:tabLst>
                      <a:tab pos="960438" algn="l"/>
                    </a:tabLst>
                    <a:defRPr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4pPr>
                  <a:lvl5pPr marL="1646238" algn="r" defTabSz="822325" rtl="1">
                    <a:tabLst>
                      <a:tab pos="960438" algn="l"/>
                    </a:tabLst>
                    <a:defRPr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5pPr>
                  <a:lvl6pPr marL="2103438" algn="r" defTabSz="822325" rtl="1"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960438" algn="l"/>
                    </a:tabLst>
                    <a:defRPr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6pPr>
                  <a:lvl7pPr marL="2560638" algn="r" defTabSz="822325" rtl="1"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960438" algn="l"/>
                    </a:tabLst>
                    <a:defRPr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7pPr>
                  <a:lvl8pPr marL="3017838" algn="r" defTabSz="822325" rtl="1"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960438" algn="l"/>
                    </a:tabLst>
                    <a:defRPr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8pPr>
                  <a:lvl9pPr marL="3475038" algn="r" defTabSz="822325" rtl="1"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960438" algn="l"/>
                    </a:tabLst>
                    <a:defRPr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9pPr>
                </a:lstStyle>
                <a:p>
                  <a:pPr algn="ctr" rtl="0" eaLnBrk="1" hangingPunct="1"/>
                  <a:r>
                    <a:rPr lang="en-US" altLang="en-US" sz="1000">
                      <a:latin typeface="Optima" charset="0"/>
                      <a:sym typeface="Optima" charset="0"/>
                    </a:rPr>
                    <a:t>INPUT</a:t>
                  </a:r>
                </a:p>
              </p:txBody>
            </p:sp>
            <p:sp>
              <p:nvSpPr>
                <p:cNvPr id="422954" name="Rectangle 42"/>
                <p:cNvSpPr>
                  <a:spLocks/>
                </p:cNvSpPr>
                <p:nvPr/>
              </p:nvSpPr>
              <p:spPr bwMode="auto">
                <a:xfrm>
                  <a:off x="5149" y="2261"/>
                  <a:ext cx="655" cy="216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blurRad="25400" dist="25399" dir="2700000" algn="ctr" rotWithShape="0">
                    <a:srgbClr val="FFFFFF">
                      <a:alpha val="50000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>
                  <a:lvl1pPr algn="r" defTabSz="822325" rtl="1">
                    <a:tabLst>
                      <a:tab pos="960438" algn="l"/>
                    </a:tabLst>
                    <a:defRPr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1pPr>
                  <a:lvl2pPr marL="411163" algn="r" defTabSz="822325" rtl="1">
                    <a:tabLst>
                      <a:tab pos="960438" algn="l"/>
                    </a:tabLst>
                    <a:defRPr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2pPr>
                  <a:lvl3pPr marL="822325" algn="r" defTabSz="822325" rtl="1">
                    <a:tabLst>
                      <a:tab pos="960438" algn="l"/>
                    </a:tabLst>
                    <a:defRPr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3pPr>
                  <a:lvl4pPr marL="1235075" algn="r" defTabSz="822325" rtl="1">
                    <a:tabLst>
                      <a:tab pos="960438" algn="l"/>
                    </a:tabLst>
                    <a:defRPr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4pPr>
                  <a:lvl5pPr marL="1646238" algn="r" defTabSz="822325" rtl="1">
                    <a:tabLst>
                      <a:tab pos="960438" algn="l"/>
                    </a:tabLst>
                    <a:defRPr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5pPr>
                  <a:lvl6pPr marL="2103438" algn="r" defTabSz="822325" rtl="1"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960438" algn="l"/>
                    </a:tabLst>
                    <a:defRPr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6pPr>
                  <a:lvl7pPr marL="2560638" algn="r" defTabSz="822325" rtl="1"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960438" algn="l"/>
                    </a:tabLst>
                    <a:defRPr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7pPr>
                  <a:lvl8pPr marL="3017838" algn="r" defTabSz="822325" rtl="1"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960438" algn="l"/>
                    </a:tabLst>
                    <a:defRPr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8pPr>
                  <a:lvl9pPr marL="3475038" algn="r" defTabSz="822325" rtl="1"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960438" algn="l"/>
                    </a:tabLst>
                    <a:defRPr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9pPr>
                </a:lstStyle>
                <a:p>
                  <a:pPr algn="ctr" rtl="0" eaLnBrk="1" hangingPunct="1"/>
                  <a:r>
                    <a:rPr lang="en-US" altLang="en-US" sz="1000">
                      <a:latin typeface="Optima" charset="0"/>
                      <a:sym typeface="Optima" charset="0"/>
                    </a:rPr>
                    <a:t>OUTPUT</a:t>
                  </a:r>
                </a:p>
              </p:txBody>
            </p:sp>
            <p:sp>
              <p:nvSpPr>
                <p:cNvPr id="422955" name="Rectangle 43"/>
                <p:cNvSpPr>
                  <a:spLocks/>
                </p:cNvSpPr>
                <p:nvPr/>
              </p:nvSpPr>
              <p:spPr bwMode="auto">
                <a:xfrm>
                  <a:off x="4055" y="1829"/>
                  <a:ext cx="655" cy="216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blurRad="25400" dist="25399" dir="2700000" algn="ctr" rotWithShape="0">
                    <a:srgbClr val="FFFFFF">
                      <a:alpha val="50000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>
                  <a:lvl1pPr algn="r" defTabSz="822325" rtl="1">
                    <a:tabLst>
                      <a:tab pos="960438" algn="l"/>
                    </a:tabLst>
                    <a:defRPr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1pPr>
                  <a:lvl2pPr marL="411163" algn="r" defTabSz="822325" rtl="1">
                    <a:tabLst>
                      <a:tab pos="960438" algn="l"/>
                    </a:tabLst>
                    <a:defRPr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2pPr>
                  <a:lvl3pPr marL="822325" algn="r" defTabSz="822325" rtl="1">
                    <a:tabLst>
                      <a:tab pos="960438" algn="l"/>
                    </a:tabLst>
                    <a:defRPr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3pPr>
                  <a:lvl4pPr marL="1235075" algn="r" defTabSz="822325" rtl="1">
                    <a:tabLst>
                      <a:tab pos="960438" algn="l"/>
                    </a:tabLst>
                    <a:defRPr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4pPr>
                  <a:lvl5pPr marL="1646238" algn="r" defTabSz="822325" rtl="1">
                    <a:tabLst>
                      <a:tab pos="960438" algn="l"/>
                    </a:tabLst>
                    <a:defRPr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5pPr>
                  <a:lvl6pPr marL="2103438" algn="r" defTabSz="822325" rtl="1"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960438" algn="l"/>
                    </a:tabLst>
                    <a:defRPr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6pPr>
                  <a:lvl7pPr marL="2560638" algn="r" defTabSz="822325" rtl="1"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960438" algn="l"/>
                    </a:tabLst>
                    <a:defRPr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7pPr>
                  <a:lvl8pPr marL="3017838" algn="r" defTabSz="822325" rtl="1"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960438" algn="l"/>
                    </a:tabLst>
                    <a:defRPr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8pPr>
                  <a:lvl9pPr marL="3475038" algn="r" defTabSz="822325" rtl="1"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960438" algn="l"/>
                    </a:tabLst>
                    <a:defRPr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9pPr>
                </a:lstStyle>
                <a:p>
                  <a:pPr algn="ctr" rtl="0" eaLnBrk="1" hangingPunct="1"/>
                  <a:r>
                    <a:rPr lang="en-US" altLang="en-US" sz="1200">
                      <a:latin typeface="Optima" charset="0"/>
                      <a:sym typeface="Optima" charset="0"/>
                    </a:rPr>
                    <a:t>CIRCUIT</a:t>
                  </a:r>
                </a:p>
              </p:txBody>
            </p:sp>
            <p:sp>
              <p:nvSpPr>
                <p:cNvPr id="422956" name="Rectangle 44"/>
                <p:cNvSpPr>
                  <a:spLocks/>
                </p:cNvSpPr>
                <p:nvPr/>
              </p:nvSpPr>
              <p:spPr bwMode="auto">
                <a:xfrm>
                  <a:off x="4055" y="3888"/>
                  <a:ext cx="655" cy="216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blurRad="25400" dist="25399" dir="2700000" algn="ctr" rotWithShape="0">
                    <a:srgbClr val="FFFFFF">
                      <a:alpha val="50000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>
                  <a:lvl1pPr algn="r" defTabSz="822325" rtl="1">
                    <a:tabLst>
                      <a:tab pos="960438" algn="l"/>
                    </a:tabLst>
                    <a:defRPr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1pPr>
                  <a:lvl2pPr marL="411163" algn="r" defTabSz="822325" rtl="1">
                    <a:tabLst>
                      <a:tab pos="960438" algn="l"/>
                    </a:tabLst>
                    <a:defRPr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2pPr>
                  <a:lvl3pPr marL="822325" algn="r" defTabSz="822325" rtl="1">
                    <a:tabLst>
                      <a:tab pos="960438" algn="l"/>
                    </a:tabLst>
                    <a:defRPr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3pPr>
                  <a:lvl4pPr marL="1235075" algn="r" defTabSz="822325" rtl="1">
                    <a:tabLst>
                      <a:tab pos="960438" algn="l"/>
                    </a:tabLst>
                    <a:defRPr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4pPr>
                  <a:lvl5pPr marL="1646238" algn="r" defTabSz="822325" rtl="1">
                    <a:tabLst>
                      <a:tab pos="960438" algn="l"/>
                    </a:tabLst>
                    <a:defRPr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5pPr>
                  <a:lvl6pPr marL="2103438" algn="r" defTabSz="822325" rtl="1"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960438" algn="l"/>
                    </a:tabLst>
                    <a:defRPr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6pPr>
                  <a:lvl7pPr marL="2560638" algn="r" defTabSz="822325" rtl="1"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960438" algn="l"/>
                    </a:tabLst>
                    <a:defRPr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7pPr>
                  <a:lvl8pPr marL="3017838" algn="r" defTabSz="822325" rtl="1"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960438" algn="l"/>
                    </a:tabLst>
                    <a:defRPr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8pPr>
                  <a:lvl9pPr marL="3475038" algn="r" defTabSz="822325" rtl="1"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960438" algn="l"/>
                    </a:tabLst>
                    <a:defRPr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9pPr>
                </a:lstStyle>
                <a:p>
                  <a:pPr algn="ctr" rtl="0" eaLnBrk="1" hangingPunct="1"/>
                  <a:r>
                    <a:rPr lang="en-US" altLang="en-US" sz="1200">
                      <a:latin typeface="Optima" charset="0"/>
                      <a:sym typeface="Optima" charset="0"/>
                    </a:rPr>
                    <a:t>MEMORY</a:t>
                  </a:r>
                </a:p>
              </p:txBody>
            </p:sp>
          </p:grpSp>
          <p:sp>
            <p:nvSpPr>
              <p:cNvPr id="422957" name="AutoShape 45"/>
              <p:cNvSpPr>
                <a:spLocks noChangeArrowheads="1"/>
              </p:cNvSpPr>
              <p:nvPr/>
            </p:nvSpPr>
            <p:spPr bwMode="auto">
              <a:xfrm>
                <a:off x="2456" y="1353"/>
                <a:ext cx="590" cy="408"/>
              </a:xfrm>
              <a:prstGeom prst="rightArrow">
                <a:avLst>
                  <a:gd name="adj1" fmla="val 50000"/>
                  <a:gd name="adj2" fmla="val 36152"/>
                </a:avLst>
              </a:prstGeom>
              <a:solidFill>
                <a:srgbClr val="FF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altLang="en-US"/>
                  <a:t>T</a:t>
                </a:r>
                <a:endParaRPr lang="he-IL" altLang="en-US" baseline="-25000" dirty="0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2959" name="Text Box 47"/>
                <p:cNvSpPr txBox="1">
                  <a:spLocks noChangeArrowheads="1"/>
                </p:cNvSpPr>
                <p:nvPr/>
              </p:nvSpPr>
              <p:spPr bwMode="auto">
                <a:xfrm>
                  <a:off x="4059" y="953"/>
                  <a:ext cx="284" cy="29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̂"/>
                            <m:ctrlPr>
                              <a:rPr lang="en-US" altLang="en-US" sz="2400" i="1">
                                <a:solidFill>
                                  <a:srgbClr val="0066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en-US" sz="2400" i="1">
                                <a:solidFill>
                                  <a:srgbClr val="006600"/>
                                </a:solidFill>
                                <a:latin typeface="Cambria Math" charset="0"/>
                              </a:rPr>
                              <m:t>𝐶</m:t>
                            </m:r>
                          </m:e>
                        </m:acc>
                      </m:oMath>
                    </m:oMathPara>
                  </a14:m>
                  <a:endParaRPr lang="en-US" altLang="en-US" sz="2400" dirty="0">
                    <a:solidFill>
                      <a:srgbClr val="006600"/>
                    </a:solidFill>
                  </a:endParaRPr>
                </a:p>
              </p:txBody>
            </p:sp>
          </mc:Choice>
          <mc:Fallback xmlns="">
            <p:sp>
              <p:nvSpPr>
                <p:cNvPr id="422959" name="Text Box 4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059" y="953"/>
                  <a:ext cx="284" cy="299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t="-10256" r="-29730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22960" name="Text Box 48"/>
              <p:cNvSpPr txBox="1">
                <a:spLocks noChangeArrowheads="1"/>
              </p:cNvSpPr>
              <p:nvPr/>
            </p:nvSpPr>
            <p:spPr bwMode="auto">
              <a:xfrm>
                <a:off x="3682299" y="3141061"/>
                <a:ext cx="382587" cy="3693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𝑠</m:t>
                          </m:r>
                        </m:e>
                        <m:sub>
                          <m:r>
                            <a:rPr lang="en-US" altLang="en-US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alt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22960" name="Text 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682299" y="3141061"/>
                <a:ext cx="382587" cy="36933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2961" name="Text Box 49"/>
              <p:cNvSpPr txBox="1">
                <a:spLocks noChangeArrowheads="1"/>
              </p:cNvSpPr>
              <p:nvPr/>
            </p:nvSpPr>
            <p:spPr bwMode="auto">
              <a:xfrm>
                <a:off x="7872769" y="3283937"/>
                <a:ext cx="525463" cy="39299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altLang="en-US" sz="2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en-US" sz="2000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</a:rPr>
                                <m:t>𝑠</m:t>
                              </m:r>
                            </m:e>
                          </m:acc>
                        </m:e>
                        <m:sub>
                          <m:r>
                            <a:rPr lang="en-US" altLang="en-US" sz="2000" b="0" i="1" smtClean="0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altLang="en-US" sz="2000" baseline="-25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22961" name="Text 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872769" y="3283937"/>
                <a:ext cx="525463" cy="392993"/>
              </a:xfrm>
              <a:prstGeom prst="rect">
                <a:avLst/>
              </a:prstGeom>
              <a:blipFill rotWithShape="0">
                <a:blip r:embed="rId8"/>
                <a:stretch>
                  <a:fillRect t="-4688" r="-22989" b="-468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4297079"/>
            <a:ext cx="11123952" cy="2301450"/>
          </a:xfrm>
        </p:spPr>
        <p:txBody>
          <a:bodyPr>
            <a:normAutofit/>
          </a:bodyPr>
          <a:lstStyle/>
          <a:p>
            <a:pPr lvl="0"/>
            <a:r>
              <a:rPr lang="en-US" sz="3500" dirty="0">
                <a:solidFill>
                  <a:schemeClr val="accent6">
                    <a:lumMod val="50000"/>
                  </a:schemeClr>
                </a:solidFill>
              </a:rPr>
              <a:t>Security</a:t>
            </a:r>
            <a:r>
              <a:rPr lang="en-US" sz="3500" dirty="0">
                <a:solidFill>
                  <a:prstClr val="black"/>
                </a:solidFill>
              </a:rPr>
              <a:t>: which leakage classes </a:t>
            </a:r>
            <a:r>
              <a:rPr lang="en-US" sz="3500" dirty="0">
                <a:solidFill>
                  <a:srgbClr val="0070C0"/>
                </a:solidFill>
              </a:rPr>
              <a:t>L</a:t>
            </a:r>
            <a:r>
              <a:rPr lang="en-US" sz="3500" dirty="0">
                <a:solidFill>
                  <a:prstClr val="black"/>
                </a:solidFill>
              </a:rPr>
              <a:t>?  </a:t>
            </a:r>
          </a:p>
          <a:p>
            <a:pPr marL="742950" lvl="1" indent="-285750" defTabSz="9144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Tx/>
              <a:buChar char="–"/>
            </a:pPr>
            <a:r>
              <a:rPr lang="en-US" sz="2800" dirty="0">
                <a:solidFill>
                  <a:srgbClr val="0070C0"/>
                </a:solidFill>
              </a:rPr>
              <a:t>Information-Theoretic</a:t>
            </a:r>
            <a:r>
              <a:rPr lang="en-US" sz="2800" dirty="0"/>
              <a:t> vs. </a:t>
            </a:r>
            <a:r>
              <a:rPr lang="en-US" sz="2800" dirty="0">
                <a:solidFill>
                  <a:srgbClr val="0070C0"/>
                </a:solidFill>
              </a:rPr>
              <a:t>Computational </a:t>
            </a:r>
            <a:r>
              <a:rPr lang="en-US" sz="2800" dirty="0"/>
              <a:t>security  </a:t>
            </a:r>
          </a:p>
          <a:p>
            <a:pPr marL="742950" lvl="1" indent="-285750" defTabSz="9144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Tx/>
              <a:buChar char="–"/>
            </a:pPr>
            <a:endParaRPr lang="en-US" dirty="0"/>
          </a:p>
          <a:p>
            <a:pPr marL="223838" indent="-223838" defTabSz="9144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prstClr val="black"/>
              </a:buClr>
            </a:pPr>
            <a:r>
              <a:rPr lang="en-US" altLang="en-US" sz="3500" dirty="0">
                <a:solidFill>
                  <a:schemeClr val="accent6">
                    <a:lumMod val="50000"/>
                  </a:schemeClr>
                </a:solidFill>
                <a:ea typeface="Arial"/>
                <a:cs typeface="Arial"/>
              </a:rPr>
              <a:t>Circuit model</a:t>
            </a:r>
            <a:r>
              <a:rPr lang="en-US" altLang="en-US" sz="3500" dirty="0">
                <a:solidFill>
                  <a:prstClr val="black"/>
                </a:solidFill>
                <a:ea typeface="Arial"/>
                <a:cs typeface="Arial"/>
              </a:rPr>
              <a:t>: </a:t>
            </a:r>
            <a:r>
              <a:rPr lang="en-US" altLang="en-US" sz="3500" dirty="0">
                <a:solidFill>
                  <a:schemeClr val="accent1">
                    <a:lumMod val="75000"/>
                  </a:schemeClr>
                </a:solidFill>
                <a:ea typeface="Arial"/>
                <a:cs typeface="Arial"/>
              </a:rPr>
              <a:t>with</a:t>
            </a:r>
            <a:r>
              <a:rPr lang="en-US" altLang="en-US" sz="3500" dirty="0">
                <a:solidFill>
                  <a:prstClr val="black"/>
                </a:solidFill>
                <a:ea typeface="Arial"/>
                <a:cs typeface="Arial"/>
              </a:rPr>
              <a:t> or </a:t>
            </a:r>
            <a:r>
              <a:rPr lang="en-US" altLang="en-US" sz="3500" dirty="0">
                <a:solidFill>
                  <a:schemeClr val="accent1">
                    <a:lumMod val="75000"/>
                  </a:schemeClr>
                </a:solidFill>
                <a:ea typeface="Arial"/>
                <a:cs typeface="Arial"/>
              </a:rPr>
              <a:t>without</a:t>
            </a:r>
            <a:r>
              <a:rPr lang="en-US" altLang="en-US" sz="3500" dirty="0">
                <a:solidFill>
                  <a:prstClr val="black"/>
                </a:solidFill>
                <a:ea typeface="Arial"/>
                <a:cs typeface="Arial"/>
              </a:rPr>
              <a:t> </a:t>
            </a:r>
            <a:r>
              <a:rPr lang="en-US" altLang="en-US" sz="3500" dirty="0">
                <a:ea typeface="Arial"/>
                <a:cs typeface="Arial"/>
              </a:rPr>
              <a:t>leak-free hardware</a:t>
            </a:r>
            <a:r>
              <a:rPr lang="en-US" altLang="en-US" sz="3500" dirty="0">
                <a:solidFill>
                  <a:srgbClr val="0070C0"/>
                </a:solidFill>
                <a:ea typeface="Arial"/>
                <a:cs typeface="Arial"/>
              </a:rPr>
              <a:t>?</a:t>
            </a:r>
          </a:p>
          <a:p>
            <a:pPr marL="742950" lvl="1" indent="-285750" defTabSz="9144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prstClr val="black"/>
              </a:buClr>
              <a:buFontTx/>
              <a:buChar char="–"/>
            </a:pPr>
            <a:endParaRPr lang="he-IL" dirty="0"/>
          </a:p>
          <a:p>
            <a:pPr marL="457200" lvl="1" indent="0" defTabSz="9144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None/>
            </a:pPr>
            <a:endParaRPr lang="en-US" altLang="en-US" sz="2800" dirty="0">
              <a:solidFill>
                <a:srgbClr val="FF0000"/>
              </a:solidFill>
              <a:ea typeface="Arial"/>
              <a:cs typeface="Arial"/>
            </a:endParaRPr>
          </a:p>
        </p:txBody>
      </p:sp>
      <p:sp>
        <p:nvSpPr>
          <p:cNvPr id="2" name="Rectangle 24">
            <a:extLst>
              <a:ext uri="{FF2B5EF4-FFF2-40B4-BE49-F238E27FC236}">
                <a16:creationId xmlns:a16="http://schemas.microsoft.com/office/drawing/2014/main" id="{7B86A543-320B-4C28-8D84-426ED48B7C46}"/>
              </a:ext>
            </a:extLst>
          </p:cNvPr>
          <p:cNvSpPr>
            <a:spLocks/>
          </p:cNvSpPr>
          <p:nvPr/>
        </p:nvSpPr>
        <p:spPr bwMode="auto">
          <a:xfrm>
            <a:off x="314328" y="125415"/>
            <a:ext cx="11758613" cy="1096963"/>
          </a:xfrm>
          <a:prstGeom prst="rect">
            <a:avLst/>
          </a:prstGeom>
          <a:noFill/>
          <a:ln>
            <a:noFill/>
          </a:ln>
          <a:effectLst>
            <a:outerShdw blurRad="25400" dist="25399" dir="2700000" algn="ctr" rotWithShape="0">
              <a:srgbClr val="FFFFFF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r" defTabSz="822325" rtl="1">
              <a:tabLst>
                <a:tab pos="1096963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11163" algn="r" defTabSz="822325" rtl="1">
              <a:tabLst>
                <a:tab pos="1096963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822325" algn="r" defTabSz="822325" rtl="1">
              <a:tabLst>
                <a:tab pos="1096963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235075" algn="r" defTabSz="822325" rtl="1">
              <a:tabLst>
                <a:tab pos="1096963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646238" algn="r" defTabSz="822325" rtl="1">
              <a:tabLst>
                <a:tab pos="1096963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103438" algn="r" defTabSz="822325" rtl="1" fontAlgn="base">
              <a:spcBef>
                <a:spcPct val="0"/>
              </a:spcBef>
              <a:spcAft>
                <a:spcPct val="0"/>
              </a:spcAft>
              <a:tabLst>
                <a:tab pos="1096963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560638" algn="r" defTabSz="822325" rtl="1" fontAlgn="base">
              <a:spcBef>
                <a:spcPct val="0"/>
              </a:spcBef>
              <a:spcAft>
                <a:spcPct val="0"/>
              </a:spcAft>
              <a:tabLst>
                <a:tab pos="1096963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017838" algn="r" defTabSz="822325" rtl="1" fontAlgn="base">
              <a:spcBef>
                <a:spcPct val="0"/>
              </a:spcBef>
              <a:spcAft>
                <a:spcPct val="0"/>
              </a:spcAft>
              <a:tabLst>
                <a:tab pos="1096963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475038" algn="r" defTabSz="822325" rtl="1" fontAlgn="base">
              <a:spcBef>
                <a:spcPct val="0"/>
              </a:spcBef>
              <a:spcAft>
                <a:spcPct val="0"/>
              </a:spcAft>
              <a:tabLst>
                <a:tab pos="1096963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rtl="0">
              <a:spcBef>
                <a:spcPts val="175"/>
              </a:spcBef>
            </a:pPr>
            <a:r>
              <a:rPr lang="en-US" sz="4400" dirty="0">
                <a:solidFill>
                  <a:prstClr val="black"/>
                </a:solidFill>
                <a:latin typeface="Calibri Light" panose="020F0302020204030204"/>
                <a:ea typeface=""/>
                <a:cs typeface=""/>
              </a:rPr>
              <a:t>Stateful LRC Compiler </a:t>
            </a:r>
          </a:p>
        </p:txBody>
      </p:sp>
    </p:spTree>
    <p:extLst>
      <p:ext uri="{BB962C8B-B14F-4D97-AF65-F5344CB8AC3E}">
        <p14:creationId xmlns:p14="http://schemas.microsoft.com/office/powerpoint/2010/main" val="70224809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4229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4" grpId="0" animBg="1"/>
      <p:bldP spid="42293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ounded Rectangle 55"/>
          <p:cNvSpPr/>
          <p:nvPr/>
        </p:nvSpPr>
        <p:spPr>
          <a:xfrm>
            <a:off x="5140760" y="5632665"/>
            <a:ext cx="1487884" cy="503947"/>
          </a:xfrm>
          <a:prstGeom prst="roundRect">
            <a:avLst/>
          </a:prstGeom>
          <a:solidFill>
            <a:srgbClr val="FFFF00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1573306" y="4868261"/>
            <a:ext cx="3359295" cy="437929"/>
          </a:xfrm>
          <a:prstGeom prst="roundRect">
            <a:avLst/>
          </a:prstGeom>
          <a:solidFill>
            <a:srgbClr val="FFFF00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22914" name="Group 2"/>
          <p:cNvGrpSpPr>
            <a:grpSpLocks/>
          </p:cNvGrpSpPr>
          <p:nvPr/>
        </p:nvGrpSpPr>
        <p:grpSpPr bwMode="auto">
          <a:xfrm>
            <a:off x="2685606" y="1844075"/>
            <a:ext cx="2484182" cy="2098675"/>
            <a:chOff x="3110" y="1829"/>
            <a:chExt cx="2694" cy="2275"/>
          </a:xfrm>
        </p:grpSpPr>
        <p:sp>
          <p:nvSpPr>
            <p:cNvPr id="422915" name="Rectangle 3"/>
            <p:cNvSpPr>
              <a:spLocks/>
            </p:cNvSpPr>
            <p:nvPr/>
          </p:nvSpPr>
          <p:spPr bwMode="auto">
            <a:xfrm>
              <a:off x="3586" y="2088"/>
              <a:ext cx="1576" cy="770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rgbClr val="121719"/>
              </a:solidFill>
              <a:miter lim="800000"/>
              <a:headEnd/>
              <a:tailEnd/>
            </a:ln>
            <a:effectLst>
              <a:outerShdw blurRad="127000" dist="76199" dir="2700000" algn="ctr" rotWithShape="0">
                <a:schemeClr val="bg2">
                  <a:alpha val="75000"/>
                </a:schemeClr>
              </a:outerShdw>
            </a:effectLst>
          </p:spPr>
          <p:txBody>
            <a:bodyPr/>
            <a:lstStyle/>
            <a:p>
              <a:endParaRPr lang="en-US"/>
            </a:p>
          </p:txBody>
        </p:sp>
        <p:pic>
          <p:nvPicPr>
            <p:cNvPr id="422916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56" y="2311"/>
              <a:ext cx="1577" cy="367"/>
            </a:xfrm>
            <a:prstGeom prst="rect">
              <a:avLst/>
            </a:prstGeom>
            <a:noFill/>
            <a:ln>
              <a:noFill/>
            </a:ln>
            <a:effectLst>
              <a:outerShdw blurRad="127000" dist="76199" dir="2700000" algn="ctr" rotWithShape="0">
                <a:schemeClr val="bg2">
                  <a:alpha val="75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22917" name="Line 5"/>
            <p:cNvSpPr>
              <a:spLocks noChangeShapeType="1"/>
            </p:cNvSpPr>
            <p:nvPr/>
          </p:nvSpPr>
          <p:spPr bwMode="auto">
            <a:xfrm flipH="1">
              <a:off x="3499" y="2650"/>
              <a:ext cx="7" cy="83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>
              <a:outerShdw blurRad="25400" dist="25399" dir="2700000" algn="ctr" rotWithShape="0">
                <a:srgbClr val="FFFFFF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2918" name="Line 6"/>
            <p:cNvSpPr>
              <a:spLocks noChangeShapeType="1"/>
            </p:cNvSpPr>
            <p:nvPr/>
          </p:nvSpPr>
          <p:spPr bwMode="auto">
            <a:xfrm flipH="1">
              <a:off x="3499" y="3485"/>
              <a:ext cx="52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>
              <a:outerShdw blurRad="25400" dist="25399" dir="2700000" algn="ctr" rotWithShape="0">
                <a:srgbClr val="FFFFFF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2919" name="Line 7"/>
            <p:cNvSpPr>
              <a:spLocks noChangeShapeType="1"/>
            </p:cNvSpPr>
            <p:nvPr/>
          </p:nvSpPr>
          <p:spPr bwMode="auto">
            <a:xfrm flipH="1">
              <a:off x="3413" y="2513"/>
              <a:ext cx="7" cy="10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>
              <a:outerShdw blurRad="25400" dist="25399" dir="2700000" algn="ctr" rotWithShape="0">
                <a:srgbClr val="FFFFFF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2920" name="Line 8"/>
            <p:cNvSpPr>
              <a:spLocks noChangeShapeType="1"/>
            </p:cNvSpPr>
            <p:nvPr/>
          </p:nvSpPr>
          <p:spPr bwMode="auto">
            <a:xfrm flipH="1">
              <a:off x="3413" y="3564"/>
              <a:ext cx="61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>
              <a:outerShdw blurRad="25400" dist="25399" dir="2700000" algn="ctr" rotWithShape="0">
                <a:srgbClr val="FFFFFF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2921" name="Line 9"/>
            <p:cNvSpPr>
              <a:spLocks noChangeShapeType="1"/>
            </p:cNvSpPr>
            <p:nvPr/>
          </p:nvSpPr>
          <p:spPr bwMode="auto">
            <a:xfrm flipH="1">
              <a:off x="3420" y="2513"/>
              <a:ext cx="8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>
              <a:outerShdw blurRad="25400" dist="25399" dir="2700000" algn="ctr" rotWithShape="0">
                <a:srgbClr val="FFFFFF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2922" name="Line 10"/>
            <p:cNvSpPr>
              <a:spLocks noChangeShapeType="1"/>
            </p:cNvSpPr>
            <p:nvPr/>
          </p:nvSpPr>
          <p:spPr bwMode="auto">
            <a:xfrm flipH="1">
              <a:off x="3146" y="2405"/>
              <a:ext cx="35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>
              <a:outerShdw blurRad="25400" dist="25399" dir="2700000" algn="ctr" rotWithShape="0">
                <a:srgbClr val="FFFFFF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2923" name="Line 11"/>
            <p:cNvSpPr>
              <a:spLocks noChangeShapeType="1"/>
            </p:cNvSpPr>
            <p:nvPr/>
          </p:nvSpPr>
          <p:spPr bwMode="auto">
            <a:xfrm flipH="1">
              <a:off x="4990" y="2491"/>
              <a:ext cx="60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>
              <a:outerShdw blurRad="25400" dist="25399" dir="2700000" algn="ctr" rotWithShape="0">
                <a:srgbClr val="FFFFFF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2924" name="AutoShape 12"/>
            <p:cNvSpPr>
              <a:spLocks/>
            </p:cNvSpPr>
            <p:nvPr/>
          </p:nvSpPr>
          <p:spPr bwMode="auto">
            <a:xfrm>
              <a:off x="4025" y="3240"/>
              <a:ext cx="734" cy="490"/>
            </a:xfrm>
            <a:prstGeom prst="roundRect">
              <a:avLst>
                <a:gd name="adj" fmla="val 47056"/>
              </a:avLst>
            </a:prstGeom>
            <a:solidFill>
              <a:srgbClr val="0000FF">
                <a:alpha val="46001"/>
              </a:srgbClr>
            </a:solidFill>
            <a:ln>
              <a:noFill/>
            </a:ln>
            <a:effectLst>
              <a:outerShdw blurRad="127000" dist="76199" dir="2700000" algn="ctr" rotWithShape="0">
                <a:schemeClr val="bg2">
                  <a:alpha val="75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121719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2925" name="Line 13"/>
            <p:cNvSpPr>
              <a:spLocks noChangeShapeType="1"/>
            </p:cNvSpPr>
            <p:nvPr/>
          </p:nvSpPr>
          <p:spPr bwMode="auto">
            <a:xfrm>
              <a:off x="5314" y="2549"/>
              <a:ext cx="0" cy="93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>
              <a:outerShdw blurRad="25400" dist="25399" dir="2700000" algn="ctr" rotWithShape="0">
                <a:srgbClr val="FFFFFF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2926" name="Line 14"/>
            <p:cNvSpPr>
              <a:spLocks noChangeShapeType="1"/>
            </p:cNvSpPr>
            <p:nvPr/>
          </p:nvSpPr>
          <p:spPr bwMode="auto">
            <a:xfrm flipH="1">
              <a:off x="4968" y="2549"/>
              <a:ext cx="33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>
              <a:outerShdw blurRad="25400" dist="25399" dir="2700000" algn="ctr" rotWithShape="0">
                <a:srgbClr val="FFFFFF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2927" name="Line 15"/>
            <p:cNvSpPr>
              <a:spLocks noChangeShapeType="1"/>
            </p:cNvSpPr>
            <p:nvPr/>
          </p:nvSpPr>
          <p:spPr bwMode="auto">
            <a:xfrm>
              <a:off x="4975" y="2484"/>
              <a:ext cx="0" cy="6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>
              <a:outerShdw blurRad="25400" dist="25399" dir="2700000" algn="ctr" rotWithShape="0">
                <a:srgbClr val="FFFFFF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2928" name="Line 16"/>
            <p:cNvSpPr>
              <a:spLocks noChangeShapeType="1"/>
            </p:cNvSpPr>
            <p:nvPr/>
          </p:nvSpPr>
          <p:spPr bwMode="auto">
            <a:xfrm flipH="1">
              <a:off x="4025" y="3485"/>
              <a:ext cx="7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lgDash"/>
              <a:round/>
              <a:headEnd/>
              <a:tailEnd/>
            </a:ln>
            <a:effectLst>
              <a:outerShdw blurRad="25400" dist="25399" dir="2700000" algn="ctr" rotWithShape="0">
                <a:srgbClr val="FFFFFF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2929" name="Line 17"/>
            <p:cNvSpPr>
              <a:spLocks noChangeShapeType="1"/>
            </p:cNvSpPr>
            <p:nvPr/>
          </p:nvSpPr>
          <p:spPr bwMode="auto">
            <a:xfrm flipH="1">
              <a:off x="4723" y="3485"/>
              <a:ext cx="591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>
              <a:outerShdw blurRad="25400" dist="25399" dir="2700000" algn="ctr" rotWithShape="0">
                <a:srgbClr val="FFFFFF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2930" name="Rectangle 18"/>
            <p:cNvSpPr>
              <a:spLocks/>
            </p:cNvSpPr>
            <p:nvPr/>
          </p:nvSpPr>
          <p:spPr bwMode="auto">
            <a:xfrm>
              <a:off x="3110" y="2189"/>
              <a:ext cx="369" cy="150"/>
            </a:xfrm>
            <a:prstGeom prst="rect">
              <a:avLst/>
            </a:prstGeom>
            <a:noFill/>
            <a:ln>
              <a:noFill/>
            </a:ln>
            <a:effectLst>
              <a:outerShdw blurRad="25400" dist="25399" dir="2700000" algn="ctr" rotWithShape="0">
                <a:srgbClr val="FFFFFF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r" defTabSz="822325" rtl="1">
                <a:tabLst>
                  <a:tab pos="960438" algn="l"/>
                </a:tabLs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411163" algn="r" defTabSz="822325" rtl="1">
                <a:tabLst>
                  <a:tab pos="960438" algn="l"/>
                </a:tabLs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822325" algn="r" defTabSz="822325" rtl="1">
                <a:tabLst>
                  <a:tab pos="960438" algn="l"/>
                </a:tabLs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235075" algn="r" defTabSz="822325" rtl="1">
                <a:tabLst>
                  <a:tab pos="960438" algn="l"/>
                </a:tabLs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1646238" algn="r" defTabSz="822325" rtl="1">
                <a:tabLst>
                  <a:tab pos="960438" algn="l"/>
                </a:tabLs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103438" algn="r" defTabSz="822325" rtl="1" fontAlgn="base">
                <a:spcBef>
                  <a:spcPct val="0"/>
                </a:spcBef>
                <a:spcAft>
                  <a:spcPct val="0"/>
                </a:spcAft>
                <a:tabLst>
                  <a:tab pos="960438" algn="l"/>
                </a:tabLs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560638" algn="r" defTabSz="822325" rtl="1" fontAlgn="base">
                <a:spcBef>
                  <a:spcPct val="0"/>
                </a:spcBef>
                <a:spcAft>
                  <a:spcPct val="0"/>
                </a:spcAft>
                <a:tabLst>
                  <a:tab pos="960438" algn="l"/>
                </a:tabLs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017838" algn="r" defTabSz="822325" rtl="1" fontAlgn="base">
                <a:spcBef>
                  <a:spcPct val="0"/>
                </a:spcBef>
                <a:spcAft>
                  <a:spcPct val="0"/>
                </a:spcAft>
                <a:tabLst>
                  <a:tab pos="960438" algn="l"/>
                </a:tabLs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475038" algn="r" defTabSz="822325" rtl="1" fontAlgn="base">
                <a:spcBef>
                  <a:spcPct val="0"/>
                </a:spcBef>
                <a:spcAft>
                  <a:spcPct val="0"/>
                </a:spcAft>
                <a:tabLst>
                  <a:tab pos="960438" algn="l"/>
                </a:tabLs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 rtl="0" eaLnBrk="1" hangingPunct="1"/>
              <a:r>
                <a:rPr lang="en-US" altLang="en-US" sz="900">
                  <a:latin typeface="Optima" charset="0"/>
                  <a:sym typeface="Optima" charset="0"/>
                </a:rPr>
                <a:t>INPUT</a:t>
              </a:r>
            </a:p>
          </p:txBody>
        </p:sp>
        <p:sp>
          <p:nvSpPr>
            <p:cNvPr id="422931" name="Rectangle 19"/>
            <p:cNvSpPr>
              <a:spLocks/>
            </p:cNvSpPr>
            <p:nvPr/>
          </p:nvSpPr>
          <p:spPr bwMode="auto">
            <a:xfrm>
              <a:off x="5149" y="2261"/>
              <a:ext cx="655" cy="216"/>
            </a:xfrm>
            <a:prstGeom prst="rect">
              <a:avLst/>
            </a:prstGeom>
            <a:noFill/>
            <a:ln>
              <a:noFill/>
            </a:ln>
            <a:effectLst>
              <a:outerShdw blurRad="25400" dist="25399" dir="2700000" algn="ctr" rotWithShape="0">
                <a:srgbClr val="FFFFFF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algn="r" defTabSz="822325" rtl="1">
                <a:tabLst>
                  <a:tab pos="960438" algn="l"/>
                </a:tabLs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411163" algn="r" defTabSz="822325" rtl="1">
                <a:tabLst>
                  <a:tab pos="960438" algn="l"/>
                </a:tabLs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822325" algn="r" defTabSz="822325" rtl="1">
                <a:tabLst>
                  <a:tab pos="960438" algn="l"/>
                </a:tabLs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235075" algn="r" defTabSz="822325" rtl="1">
                <a:tabLst>
                  <a:tab pos="960438" algn="l"/>
                </a:tabLs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1646238" algn="r" defTabSz="822325" rtl="1">
                <a:tabLst>
                  <a:tab pos="960438" algn="l"/>
                </a:tabLs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103438" algn="r" defTabSz="822325" rtl="1" fontAlgn="base">
                <a:spcBef>
                  <a:spcPct val="0"/>
                </a:spcBef>
                <a:spcAft>
                  <a:spcPct val="0"/>
                </a:spcAft>
                <a:tabLst>
                  <a:tab pos="960438" algn="l"/>
                </a:tabLs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560638" algn="r" defTabSz="822325" rtl="1" fontAlgn="base">
                <a:spcBef>
                  <a:spcPct val="0"/>
                </a:spcBef>
                <a:spcAft>
                  <a:spcPct val="0"/>
                </a:spcAft>
                <a:tabLst>
                  <a:tab pos="960438" algn="l"/>
                </a:tabLs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017838" algn="r" defTabSz="822325" rtl="1" fontAlgn="base">
                <a:spcBef>
                  <a:spcPct val="0"/>
                </a:spcBef>
                <a:spcAft>
                  <a:spcPct val="0"/>
                </a:spcAft>
                <a:tabLst>
                  <a:tab pos="960438" algn="l"/>
                </a:tabLs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475038" algn="r" defTabSz="822325" rtl="1" fontAlgn="base">
                <a:spcBef>
                  <a:spcPct val="0"/>
                </a:spcBef>
                <a:spcAft>
                  <a:spcPct val="0"/>
                </a:spcAft>
                <a:tabLst>
                  <a:tab pos="960438" algn="l"/>
                </a:tabLs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 rtl="0" eaLnBrk="1" hangingPunct="1"/>
              <a:r>
                <a:rPr lang="en-US" altLang="en-US" sz="900">
                  <a:latin typeface="Optima" charset="0"/>
                  <a:sym typeface="Optima" charset="0"/>
                </a:rPr>
                <a:t>OUTPUT</a:t>
              </a:r>
            </a:p>
          </p:txBody>
        </p:sp>
        <p:sp>
          <p:nvSpPr>
            <p:cNvPr id="422932" name="Rectangle 20"/>
            <p:cNvSpPr>
              <a:spLocks/>
            </p:cNvSpPr>
            <p:nvPr/>
          </p:nvSpPr>
          <p:spPr bwMode="auto">
            <a:xfrm>
              <a:off x="4055" y="1829"/>
              <a:ext cx="655" cy="216"/>
            </a:xfrm>
            <a:prstGeom prst="rect">
              <a:avLst/>
            </a:prstGeom>
            <a:noFill/>
            <a:ln>
              <a:noFill/>
            </a:ln>
            <a:effectLst>
              <a:outerShdw blurRad="25400" dist="25399" dir="2700000" algn="ctr" rotWithShape="0">
                <a:srgbClr val="FFFFFF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algn="r" defTabSz="822325" rtl="1">
                <a:tabLst>
                  <a:tab pos="960438" algn="l"/>
                </a:tabLs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411163" algn="r" defTabSz="822325" rtl="1">
                <a:tabLst>
                  <a:tab pos="960438" algn="l"/>
                </a:tabLs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822325" algn="r" defTabSz="822325" rtl="1">
                <a:tabLst>
                  <a:tab pos="960438" algn="l"/>
                </a:tabLs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235075" algn="r" defTabSz="822325" rtl="1">
                <a:tabLst>
                  <a:tab pos="960438" algn="l"/>
                </a:tabLs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1646238" algn="r" defTabSz="822325" rtl="1">
                <a:tabLst>
                  <a:tab pos="960438" algn="l"/>
                </a:tabLs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103438" algn="r" defTabSz="822325" rtl="1" fontAlgn="base">
                <a:spcBef>
                  <a:spcPct val="0"/>
                </a:spcBef>
                <a:spcAft>
                  <a:spcPct val="0"/>
                </a:spcAft>
                <a:tabLst>
                  <a:tab pos="960438" algn="l"/>
                </a:tabLs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560638" algn="r" defTabSz="822325" rtl="1" fontAlgn="base">
                <a:spcBef>
                  <a:spcPct val="0"/>
                </a:spcBef>
                <a:spcAft>
                  <a:spcPct val="0"/>
                </a:spcAft>
                <a:tabLst>
                  <a:tab pos="960438" algn="l"/>
                </a:tabLs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017838" algn="r" defTabSz="822325" rtl="1" fontAlgn="base">
                <a:spcBef>
                  <a:spcPct val="0"/>
                </a:spcBef>
                <a:spcAft>
                  <a:spcPct val="0"/>
                </a:spcAft>
                <a:tabLst>
                  <a:tab pos="960438" algn="l"/>
                </a:tabLs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475038" algn="r" defTabSz="822325" rtl="1" fontAlgn="base">
                <a:spcBef>
                  <a:spcPct val="0"/>
                </a:spcBef>
                <a:spcAft>
                  <a:spcPct val="0"/>
                </a:spcAft>
                <a:tabLst>
                  <a:tab pos="960438" algn="l"/>
                </a:tabLs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 rtl="0" eaLnBrk="1" hangingPunct="1"/>
              <a:r>
                <a:rPr lang="en-US" altLang="en-US" sz="900">
                  <a:latin typeface="Optima" charset="0"/>
                  <a:sym typeface="Optima" charset="0"/>
                </a:rPr>
                <a:t>CIRCUIT</a:t>
              </a:r>
            </a:p>
          </p:txBody>
        </p:sp>
        <p:sp>
          <p:nvSpPr>
            <p:cNvPr id="422933" name="Rectangle 21"/>
            <p:cNvSpPr>
              <a:spLocks/>
            </p:cNvSpPr>
            <p:nvPr/>
          </p:nvSpPr>
          <p:spPr bwMode="auto">
            <a:xfrm>
              <a:off x="4055" y="3888"/>
              <a:ext cx="655" cy="216"/>
            </a:xfrm>
            <a:prstGeom prst="rect">
              <a:avLst/>
            </a:prstGeom>
            <a:noFill/>
            <a:ln>
              <a:noFill/>
            </a:ln>
            <a:effectLst>
              <a:outerShdw blurRad="25400" dist="25399" dir="2700000" algn="ctr" rotWithShape="0">
                <a:srgbClr val="FFFFFF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algn="r" defTabSz="822325" rtl="1">
                <a:tabLst>
                  <a:tab pos="960438" algn="l"/>
                </a:tabLs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411163" algn="r" defTabSz="822325" rtl="1">
                <a:tabLst>
                  <a:tab pos="960438" algn="l"/>
                </a:tabLs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822325" algn="r" defTabSz="822325" rtl="1">
                <a:tabLst>
                  <a:tab pos="960438" algn="l"/>
                </a:tabLs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235075" algn="r" defTabSz="822325" rtl="1">
                <a:tabLst>
                  <a:tab pos="960438" algn="l"/>
                </a:tabLs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1646238" algn="r" defTabSz="822325" rtl="1">
                <a:tabLst>
                  <a:tab pos="960438" algn="l"/>
                </a:tabLs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103438" algn="r" defTabSz="822325" rtl="1" fontAlgn="base">
                <a:spcBef>
                  <a:spcPct val="0"/>
                </a:spcBef>
                <a:spcAft>
                  <a:spcPct val="0"/>
                </a:spcAft>
                <a:tabLst>
                  <a:tab pos="960438" algn="l"/>
                </a:tabLs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560638" algn="r" defTabSz="822325" rtl="1" fontAlgn="base">
                <a:spcBef>
                  <a:spcPct val="0"/>
                </a:spcBef>
                <a:spcAft>
                  <a:spcPct val="0"/>
                </a:spcAft>
                <a:tabLst>
                  <a:tab pos="960438" algn="l"/>
                </a:tabLs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017838" algn="r" defTabSz="822325" rtl="1" fontAlgn="base">
                <a:spcBef>
                  <a:spcPct val="0"/>
                </a:spcBef>
                <a:spcAft>
                  <a:spcPct val="0"/>
                </a:spcAft>
                <a:tabLst>
                  <a:tab pos="960438" algn="l"/>
                </a:tabLs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475038" algn="r" defTabSz="822325" rtl="1" fontAlgn="base">
                <a:spcBef>
                  <a:spcPct val="0"/>
                </a:spcBef>
                <a:spcAft>
                  <a:spcPct val="0"/>
                </a:spcAft>
                <a:tabLst>
                  <a:tab pos="960438" algn="l"/>
                </a:tabLs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 rtl="0" eaLnBrk="1" hangingPunct="1"/>
              <a:r>
                <a:rPr lang="en-US" altLang="en-US" sz="900">
                  <a:latin typeface="Optima" charset="0"/>
                  <a:sym typeface="Optima" charset="0"/>
                </a:rPr>
                <a:t>MEMORY</a:t>
              </a:r>
            </a:p>
          </p:txBody>
        </p:sp>
      </p:grpSp>
      <p:sp>
        <p:nvSpPr>
          <p:cNvPr id="422935" name="Text Box 23"/>
          <p:cNvSpPr txBox="1">
            <a:spLocks noChangeArrowheads="1"/>
          </p:cNvSpPr>
          <p:nvPr/>
        </p:nvSpPr>
        <p:spPr bwMode="auto">
          <a:xfrm>
            <a:off x="124387" y="6107584"/>
            <a:ext cx="3815446" cy="442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 rtl="1" eaLnBrk="1" hangingPunct="1">
              <a:spcBef>
                <a:spcPct val="50000"/>
              </a:spcBef>
            </a:pPr>
            <a:endParaRPr lang="en-US" altLang="en-US" sz="20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2958" name="Text Box 46"/>
              <p:cNvSpPr txBox="1">
                <a:spLocks noChangeArrowheads="1"/>
              </p:cNvSpPr>
              <p:nvPr/>
            </p:nvSpPr>
            <p:spPr bwMode="auto">
              <a:xfrm>
                <a:off x="3685474" y="2053623"/>
                <a:ext cx="396775" cy="3693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i="1" dirty="0">
                          <a:solidFill>
                            <a:srgbClr val="006600"/>
                          </a:solidFill>
                          <a:latin typeface="Cambria Math" charset="0"/>
                        </a:rPr>
                        <m:t>𝐶</m:t>
                      </m:r>
                    </m:oMath>
                  </m:oMathPara>
                </a14:m>
                <a:endParaRPr lang="he-IL" altLang="en-US" dirty="0">
                  <a:solidFill>
                    <a:srgbClr val="006600"/>
                  </a:solidFill>
                </a:endParaRPr>
              </a:p>
            </p:txBody>
          </p:sp>
        </mc:Choice>
        <mc:Fallback xmlns="">
          <p:sp>
            <p:nvSpPr>
              <p:cNvPr id="422958" name="Text 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685474" y="2053623"/>
                <a:ext cx="396775" cy="369332"/>
              </a:xfrm>
              <a:prstGeom prst="rect">
                <a:avLst/>
              </a:prstGeom>
              <a:blipFill>
                <a:blip r:embed="rId4"/>
                <a:stretch>
                  <a:fillRect t="-6667" r="-18750" b="-2666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22963" name="Group 51"/>
          <p:cNvGrpSpPr>
            <a:grpSpLocks/>
          </p:cNvGrpSpPr>
          <p:nvPr/>
        </p:nvGrpSpPr>
        <p:grpSpPr bwMode="auto">
          <a:xfrm>
            <a:off x="5407912" y="1556738"/>
            <a:ext cx="4414837" cy="2709863"/>
            <a:chOff x="2456" y="754"/>
            <a:chExt cx="2781" cy="1707"/>
          </a:xfrm>
        </p:grpSpPr>
        <p:grpSp>
          <p:nvGrpSpPr>
            <p:cNvPr id="422962" name="Group 50"/>
            <p:cNvGrpSpPr>
              <a:grpSpLocks/>
            </p:cNvGrpSpPr>
            <p:nvPr/>
          </p:nvGrpSpPr>
          <p:grpSpPr bwMode="auto">
            <a:xfrm>
              <a:off x="2456" y="754"/>
              <a:ext cx="2781" cy="1707"/>
              <a:chOff x="2456" y="754"/>
              <a:chExt cx="2781" cy="1707"/>
            </a:xfrm>
          </p:grpSpPr>
          <p:grpSp>
            <p:nvGrpSpPr>
              <p:cNvPr id="422937" name="Group 25"/>
              <p:cNvGrpSpPr>
                <a:grpSpLocks/>
              </p:cNvGrpSpPr>
              <p:nvPr/>
            </p:nvGrpSpPr>
            <p:grpSpPr bwMode="auto">
              <a:xfrm>
                <a:off x="3235" y="754"/>
                <a:ext cx="2002" cy="1707"/>
                <a:chOff x="3135" y="1829"/>
                <a:chExt cx="2669" cy="2275"/>
              </a:xfrm>
            </p:grpSpPr>
            <p:sp>
              <p:nvSpPr>
                <p:cNvPr id="422938" name="Rectangle 26"/>
                <p:cNvSpPr>
                  <a:spLocks/>
                </p:cNvSpPr>
                <p:nvPr/>
              </p:nvSpPr>
              <p:spPr bwMode="auto">
                <a:xfrm>
                  <a:off x="3586" y="2088"/>
                  <a:ext cx="1576" cy="770"/>
                </a:xfrm>
                <a:prstGeom prst="rect">
                  <a:avLst/>
                </a:prstGeom>
                <a:solidFill>
                  <a:srgbClr val="92D050"/>
                </a:solidFill>
                <a:ln w="9525">
                  <a:solidFill>
                    <a:srgbClr val="121719"/>
                  </a:solidFill>
                  <a:miter lim="800000"/>
                  <a:headEnd/>
                  <a:tailEnd/>
                </a:ln>
                <a:effectLst>
                  <a:outerShdw blurRad="127000" dist="76199" dir="2700000" algn="ctr" rotWithShape="0">
                    <a:schemeClr val="bg2">
                      <a:alpha val="75000"/>
                    </a:schemeClr>
                  </a:outerShdw>
                </a:effectLst>
              </p:spPr>
              <p:txBody>
                <a:bodyPr/>
                <a:lstStyle/>
                <a:p>
                  <a:endParaRPr lang="en-US"/>
                </a:p>
              </p:txBody>
            </p:sp>
            <p:pic>
              <p:nvPicPr>
                <p:cNvPr id="422939" name="Picture 27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456" y="2311"/>
                  <a:ext cx="1577" cy="367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blurRad="127000" dist="76199" dir="2700000" algn="ctr" rotWithShape="0">
                    <a:schemeClr val="bg2">
                      <a:alpha val="75000"/>
                    </a:scheme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rgbClr val="FFFFFF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422940" name="Line 28"/>
                <p:cNvSpPr>
                  <a:spLocks noChangeShapeType="1"/>
                </p:cNvSpPr>
                <p:nvPr/>
              </p:nvSpPr>
              <p:spPr bwMode="auto">
                <a:xfrm flipH="1">
                  <a:off x="3499" y="2650"/>
                  <a:ext cx="7" cy="83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25400" dist="25399" dir="2700000" algn="ctr" rotWithShape="0">
                    <a:srgbClr val="FFFFFF">
                      <a:alpha val="50000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2941" name="Line 29"/>
                <p:cNvSpPr>
                  <a:spLocks noChangeShapeType="1"/>
                </p:cNvSpPr>
                <p:nvPr/>
              </p:nvSpPr>
              <p:spPr bwMode="auto">
                <a:xfrm flipH="1">
                  <a:off x="3499" y="3485"/>
                  <a:ext cx="526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25400" dist="25399" dir="2700000" algn="ctr" rotWithShape="0">
                    <a:srgbClr val="FFFFFF">
                      <a:alpha val="50000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2942" name="Line 30"/>
                <p:cNvSpPr>
                  <a:spLocks noChangeShapeType="1"/>
                </p:cNvSpPr>
                <p:nvPr/>
              </p:nvSpPr>
              <p:spPr bwMode="auto">
                <a:xfrm flipH="1">
                  <a:off x="3413" y="2513"/>
                  <a:ext cx="7" cy="105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25400" dist="25399" dir="2700000" algn="ctr" rotWithShape="0">
                    <a:srgbClr val="FFFFFF">
                      <a:alpha val="50000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2943" name="Line 31"/>
                <p:cNvSpPr>
                  <a:spLocks noChangeShapeType="1"/>
                </p:cNvSpPr>
                <p:nvPr/>
              </p:nvSpPr>
              <p:spPr bwMode="auto">
                <a:xfrm flipH="1">
                  <a:off x="3413" y="3564"/>
                  <a:ext cx="612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25400" dist="25399" dir="2700000" algn="ctr" rotWithShape="0">
                    <a:srgbClr val="FFFFFF">
                      <a:alpha val="50000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2944" name="Line 32"/>
                <p:cNvSpPr>
                  <a:spLocks noChangeShapeType="1"/>
                </p:cNvSpPr>
                <p:nvPr/>
              </p:nvSpPr>
              <p:spPr bwMode="auto">
                <a:xfrm flipH="1">
                  <a:off x="3420" y="2513"/>
                  <a:ext cx="87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25400" dist="25399" dir="2700000" algn="ctr" rotWithShape="0">
                    <a:srgbClr val="FFFFFF">
                      <a:alpha val="50000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2945" name="Line 33"/>
                <p:cNvSpPr>
                  <a:spLocks noChangeShapeType="1"/>
                </p:cNvSpPr>
                <p:nvPr/>
              </p:nvSpPr>
              <p:spPr bwMode="auto">
                <a:xfrm flipH="1">
                  <a:off x="3146" y="2405"/>
                  <a:ext cx="355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25400" dist="25399" dir="2700000" algn="ctr" rotWithShape="0">
                    <a:srgbClr val="FFFFFF">
                      <a:alpha val="50000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2946" name="Line 34"/>
                <p:cNvSpPr>
                  <a:spLocks noChangeShapeType="1"/>
                </p:cNvSpPr>
                <p:nvPr/>
              </p:nvSpPr>
              <p:spPr bwMode="auto">
                <a:xfrm flipH="1">
                  <a:off x="4990" y="2491"/>
                  <a:ext cx="60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25400" dist="25399" dir="2700000" algn="ctr" rotWithShape="0">
                    <a:srgbClr val="FFFFFF">
                      <a:alpha val="50000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2947" name="AutoShape 35"/>
                <p:cNvSpPr>
                  <a:spLocks/>
                </p:cNvSpPr>
                <p:nvPr/>
              </p:nvSpPr>
              <p:spPr bwMode="auto">
                <a:xfrm>
                  <a:off x="4025" y="3240"/>
                  <a:ext cx="734" cy="490"/>
                </a:xfrm>
                <a:prstGeom prst="roundRect">
                  <a:avLst>
                    <a:gd name="adj" fmla="val 47056"/>
                  </a:avLst>
                </a:prstGeom>
                <a:solidFill>
                  <a:srgbClr val="0000FF">
                    <a:alpha val="46001"/>
                  </a:srgbClr>
                </a:solidFill>
                <a:ln>
                  <a:noFill/>
                </a:ln>
                <a:effectLst>
                  <a:outerShdw blurRad="127000" dist="76199" dir="2700000" algn="ctr" rotWithShape="0">
                    <a:schemeClr val="bg2">
                      <a:alpha val="75000"/>
                    </a:schemeClr>
                  </a:outer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121719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2948" name="Line 36"/>
                <p:cNvSpPr>
                  <a:spLocks noChangeShapeType="1"/>
                </p:cNvSpPr>
                <p:nvPr/>
              </p:nvSpPr>
              <p:spPr bwMode="auto">
                <a:xfrm>
                  <a:off x="5314" y="2549"/>
                  <a:ext cx="0" cy="936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25400" dist="25399" dir="2700000" algn="ctr" rotWithShape="0">
                    <a:srgbClr val="FFFFFF">
                      <a:alpha val="50000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2949" name="Line 37"/>
                <p:cNvSpPr>
                  <a:spLocks noChangeShapeType="1"/>
                </p:cNvSpPr>
                <p:nvPr/>
              </p:nvSpPr>
              <p:spPr bwMode="auto">
                <a:xfrm flipH="1">
                  <a:off x="4968" y="2549"/>
                  <a:ext cx="338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25400" dist="25399" dir="2700000" algn="ctr" rotWithShape="0">
                    <a:srgbClr val="FFFFFF">
                      <a:alpha val="50000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2950" name="Line 38"/>
                <p:cNvSpPr>
                  <a:spLocks noChangeShapeType="1"/>
                </p:cNvSpPr>
                <p:nvPr/>
              </p:nvSpPr>
              <p:spPr bwMode="auto">
                <a:xfrm>
                  <a:off x="4975" y="2484"/>
                  <a:ext cx="0" cy="69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25400" dist="25399" dir="2700000" algn="ctr" rotWithShape="0">
                    <a:srgbClr val="FFFFFF">
                      <a:alpha val="50000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2951" name="Line 39"/>
                <p:cNvSpPr>
                  <a:spLocks noChangeShapeType="1"/>
                </p:cNvSpPr>
                <p:nvPr/>
              </p:nvSpPr>
              <p:spPr bwMode="auto">
                <a:xfrm flipH="1">
                  <a:off x="4025" y="3485"/>
                  <a:ext cx="7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lgDash"/>
                  <a:round/>
                  <a:headEnd/>
                  <a:tailEnd/>
                </a:ln>
                <a:effectLst>
                  <a:outerShdw blurRad="25400" dist="25399" dir="2700000" algn="ctr" rotWithShape="0">
                    <a:srgbClr val="FFFFFF">
                      <a:alpha val="50000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2952" name="Line 40"/>
                <p:cNvSpPr>
                  <a:spLocks noChangeShapeType="1"/>
                </p:cNvSpPr>
                <p:nvPr/>
              </p:nvSpPr>
              <p:spPr bwMode="auto">
                <a:xfrm flipH="1">
                  <a:off x="4723" y="3485"/>
                  <a:ext cx="591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25400" dist="25399" dir="2700000" algn="ctr" rotWithShape="0">
                    <a:srgbClr val="FFFFFF">
                      <a:alpha val="50000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2953" name="Rectangle 41"/>
                <p:cNvSpPr>
                  <a:spLocks/>
                </p:cNvSpPr>
                <p:nvPr/>
              </p:nvSpPr>
              <p:spPr bwMode="auto">
                <a:xfrm>
                  <a:off x="3135" y="2190"/>
                  <a:ext cx="315" cy="129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blurRad="25400" dist="25399" dir="2700000" algn="ctr" rotWithShape="0">
                    <a:srgbClr val="FFFFFF">
                      <a:alpha val="50000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algn="r" defTabSz="822325" rtl="1">
                    <a:tabLst>
                      <a:tab pos="960438" algn="l"/>
                    </a:tabLst>
                    <a:defRPr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1pPr>
                  <a:lvl2pPr marL="411163" algn="r" defTabSz="822325" rtl="1">
                    <a:tabLst>
                      <a:tab pos="960438" algn="l"/>
                    </a:tabLst>
                    <a:defRPr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2pPr>
                  <a:lvl3pPr marL="822325" algn="r" defTabSz="822325" rtl="1">
                    <a:tabLst>
                      <a:tab pos="960438" algn="l"/>
                    </a:tabLst>
                    <a:defRPr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3pPr>
                  <a:lvl4pPr marL="1235075" algn="r" defTabSz="822325" rtl="1">
                    <a:tabLst>
                      <a:tab pos="960438" algn="l"/>
                    </a:tabLst>
                    <a:defRPr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4pPr>
                  <a:lvl5pPr marL="1646238" algn="r" defTabSz="822325" rtl="1">
                    <a:tabLst>
                      <a:tab pos="960438" algn="l"/>
                    </a:tabLst>
                    <a:defRPr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5pPr>
                  <a:lvl6pPr marL="2103438" algn="r" defTabSz="822325" rtl="1"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960438" algn="l"/>
                    </a:tabLst>
                    <a:defRPr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6pPr>
                  <a:lvl7pPr marL="2560638" algn="r" defTabSz="822325" rtl="1"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960438" algn="l"/>
                    </a:tabLst>
                    <a:defRPr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7pPr>
                  <a:lvl8pPr marL="3017838" algn="r" defTabSz="822325" rtl="1"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960438" algn="l"/>
                    </a:tabLst>
                    <a:defRPr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8pPr>
                  <a:lvl9pPr marL="3475038" algn="r" defTabSz="822325" rtl="1"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960438" algn="l"/>
                    </a:tabLst>
                    <a:defRPr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9pPr>
                </a:lstStyle>
                <a:p>
                  <a:pPr algn="ctr" rtl="0" eaLnBrk="1" hangingPunct="1"/>
                  <a:r>
                    <a:rPr lang="en-US" altLang="en-US" sz="1000">
                      <a:latin typeface="Optima" charset="0"/>
                      <a:sym typeface="Optima" charset="0"/>
                    </a:rPr>
                    <a:t>INPUT</a:t>
                  </a:r>
                </a:p>
              </p:txBody>
            </p:sp>
            <p:sp>
              <p:nvSpPr>
                <p:cNvPr id="422954" name="Rectangle 42"/>
                <p:cNvSpPr>
                  <a:spLocks/>
                </p:cNvSpPr>
                <p:nvPr/>
              </p:nvSpPr>
              <p:spPr bwMode="auto">
                <a:xfrm>
                  <a:off x="5149" y="2261"/>
                  <a:ext cx="655" cy="216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blurRad="25400" dist="25399" dir="2700000" algn="ctr" rotWithShape="0">
                    <a:srgbClr val="FFFFFF">
                      <a:alpha val="50000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>
                  <a:lvl1pPr algn="r" defTabSz="822325" rtl="1">
                    <a:tabLst>
                      <a:tab pos="960438" algn="l"/>
                    </a:tabLst>
                    <a:defRPr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1pPr>
                  <a:lvl2pPr marL="411163" algn="r" defTabSz="822325" rtl="1">
                    <a:tabLst>
                      <a:tab pos="960438" algn="l"/>
                    </a:tabLst>
                    <a:defRPr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2pPr>
                  <a:lvl3pPr marL="822325" algn="r" defTabSz="822325" rtl="1">
                    <a:tabLst>
                      <a:tab pos="960438" algn="l"/>
                    </a:tabLst>
                    <a:defRPr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3pPr>
                  <a:lvl4pPr marL="1235075" algn="r" defTabSz="822325" rtl="1">
                    <a:tabLst>
                      <a:tab pos="960438" algn="l"/>
                    </a:tabLst>
                    <a:defRPr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4pPr>
                  <a:lvl5pPr marL="1646238" algn="r" defTabSz="822325" rtl="1">
                    <a:tabLst>
                      <a:tab pos="960438" algn="l"/>
                    </a:tabLst>
                    <a:defRPr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5pPr>
                  <a:lvl6pPr marL="2103438" algn="r" defTabSz="822325" rtl="1"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960438" algn="l"/>
                    </a:tabLst>
                    <a:defRPr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6pPr>
                  <a:lvl7pPr marL="2560638" algn="r" defTabSz="822325" rtl="1"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960438" algn="l"/>
                    </a:tabLst>
                    <a:defRPr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7pPr>
                  <a:lvl8pPr marL="3017838" algn="r" defTabSz="822325" rtl="1"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960438" algn="l"/>
                    </a:tabLst>
                    <a:defRPr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8pPr>
                  <a:lvl9pPr marL="3475038" algn="r" defTabSz="822325" rtl="1"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960438" algn="l"/>
                    </a:tabLst>
                    <a:defRPr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9pPr>
                </a:lstStyle>
                <a:p>
                  <a:pPr algn="ctr" rtl="0" eaLnBrk="1" hangingPunct="1"/>
                  <a:r>
                    <a:rPr lang="en-US" altLang="en-US" sz="1000">
                      <a:latin typeface="Optima" charset="0"/>
                      <a:sym typeface="Optima" charset="0"/>
                    </a:rPr>
                    <a:t>OUTPUT</a:t>
                  </a:r>
                </a:p>
              </p:txBody>
            </p:sp>
            <p:sp>
              <p:nvSpPr>
                <p:cNvPr id="422955" name="Rectangle 43"/>
                <p:cNvSpPr>
                  <a:spLocks/>
                </p:cNvSpPr>
                <p:nvPr/>
              </p:nvSpPr>
              <p:spPr bwMode="auto">
                <a:xfrm>
                  <a:off x="4055" y="1829"/>
                  <a:ext cx="655" cy="216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blurRad="25400" dist="25399" dir="2700000" algn="ctr" rotWithShape="0">
                    <a:srgbClr val="FFFFFF">
                      <a:alpha val="50000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>
                  <a:lvl1pPr algn="r" defTabSz="822325" rtl="1">
                    <a:tabLst>
                      <a:tab pos="960438" algn="l"/>
                    </a:tabLst>
                    <a:defRPr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1pPr>
                  <a:lvl2pPr marL="411163" algn="r" defTabSz="822325" rtl="1">
                    <a:tabLst>
                      <a:tab pos="960438" algn="l"/>
                    </a:tabLst>
                    <a:defRPr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2pPr>
                  <a:lvl3pPr marL="822325" algn="r" defTabSz="822325" rtl="1">
                    <a:tabLst>
                      <a:tab pos="960438" algn="l"/>
                    </a:tabLst>
                    <a:defRPr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3pPr>
                  <a:lvl4pPr marL="1235075" algn="r" defTabSz="822325" rtl="1">
                    <a:tabLst>
                      <a:tab pos="960438" algn="l"/>
                    </a:tabLst>
                    <a:defRPr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4pPr>
                  <a:lvl5pPr marL="1646238" algn="r" defTabSz="822325" rtl="1">
                    <a:tabLst>
                      <a:tab pos="960438" algn="l"/>
                    </a:tabLst>
                    <a:defRPr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5pPr>
                  <a:lvl6pPr marL="2103438" algn="r" defTabSz="822325" rtl="1"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960438" algn="l"/>
                    </a:tabLst>
                    <a:defRPr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6pPr>
                  <a:lvl7pPr marL="2560638" algn="r" defTabSz="822325" rtl="1"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960438" algn="l"/>
                    </a:tabLst>
                    <a:defRPr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7pPr>
                  <a:lvl8pPr marL="3017838" algn="r" defTabSz="822325" rtl="1"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960438" algn="l"/>
                    </a:tabLst>
                    <a:defRPr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8pPr>
                  <a:lvl9pPr marL="3475038" algn="r" defTabSz="822325" rtl="1"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960438" algn="l"/>
                    </a:tabLst>
                    <a:defRPr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9pPr>
                </a:lstStyle>
                <a:p>
                  <a:pPr algn="ctr" rtl="0" eaLnBrk="1" hangingPunct="1"/>
                  <a:r>
                    <a:rPr lang="en-US" altLang="en-US" sz="1200">
                      <a:latin typeface="Optima" charset="0"/>
                      <a:sym typeface="Optima" charset="0"/>
                    </a:rPr>
                    <a:t>CIRCUIT</a:t>
                  </a:r>
                </a:p>
              </p:txBody>
            </p:sp>
            <p:sp>
              <p:nvSpPr>
                <p:cNvPr id="422956" name="Rectangle 44"/>
                <p:cNvSpPr>
                  <a:spLocks/>
                </p:cNvSpPr>
                <p:nvPr/>
              </p:nvSpPr>
              <p:spPr bwMode="auto">
                <a:xfrm>
                  <a:off x="4055" y="3888"/>
                  <a:ext cx="655" cy="216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blurRad="25400" dist="25399" dir="2700000" algn="ctr" rotWithShape="0">
                    <a:srgbClr val="FFFFFF">
                      <a:alpha val="50000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>
                  <a:lvl1pPr algn="r" defTabSz="822325" rtl="1">
                    <a:tabLst>
                      <a:tab pos="960438" algn="l"/>
                    </a:tabLst>
                    <a:defRPr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1pPr>
                  <a:lvl2pPr marL="411163" algn="r" defTabSz="822325" rtl="1">
                    <a:tabLst>
                      <a:tab pos="960438" algn="l"/>
                    </a:tabLst>
                    <a:defRPr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2pPr>
                  <a:lvl3pPr marL="822325" algn="r" defTabSz="822325" rtl="1">
                    <a:tabLst>
                      <a:tab pos="960438" algn="l"/>
                    </a:tabLst>
                    <a:defRPr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3pPr>
                  <a:lvl4pPr marL="1235075" algn="r" defTabSz="822325" rtl="1">
                    <a:tabLst>
                      <a:tab pos="960438" algn="l"/>
                    </a:tabLst>
                    <a:defRPr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4pPr>
                  <a:lvl5pPr marL="1646238" algn="r" defTabSz="822325" rtl="1">
                    <a:tabLst>
                      <a:tab pos="960438" algn="l"/>
                    </a:tabLst>
                    <a:defRPr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5pPr>
                  <a:lvl6pPr marL="2103438" algn="r" defTabSz="822325" rtl="1"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960438" algn="l"/>
                    </a:tabLst>
                    <a:defRPr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6pPr>
                  <a:lvl7pPr marL="2560638" algn="r" defTabSz="822325" rtl="1"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960438" algn="l"/>
                    </a:tabLst>
                    <a:defRPr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7pPr>
                  <a:lvl8pPr marL="3017838" algn="r" defTabSz="822325" rtl="1"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960438" algn="l"/>
                    </a:tabLst>
                    <a:defRPr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8pPr>
                  <a:lvl9pPr marL="3475038" algn="r" defTabSz="822325" rtl="1"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960438" algn="l"/>
                    </a:tabLst>
                    <a:defRPr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9pPr>
                </a:lstStyle>
                <a:p>
                  <a:pPr algn="ctr" rtl="0" eaLnBrk="1" hangingPunct="1"/>
                  <a:r>
                    <a:rPr lang="en-US" altLang="en-US" sz="1200">
                      <a:latin typeface="Optima" charset="0"/>
                      <a:sym typeface="Optima" charset="0"/>
                    </a:rPr>
                    <a:t>MEMORY</a:t>
                  </a:r>
                </a:p>
              </p:txBody>
            </p:sp>
          </p:grpSp>
          <p:sp>
            <p:nvSpPr>
              <p:cNvPr id="422957" name="AutoShape 45"/>
              <p:cNvSpPr>
                <a:spLocks noChangeArrowheads="1"/>
              </p:cNvSpPr>
              <p:nvPr/>
            </p:nvSpPr>
            <p:spPr bwMode="auto">
              <a:xfrm>
                <a:off x="2456" y="1353"/>
                <a:ext cx="590" cy="408"/>
              </a:xfrm>
              <a:prstGeom prst="rightArrow">
                <a:avLst>
                  <a:gd name="adj1" fmla="val 50000"/>
                  <a:gd name="adj2" fmla="val 36152"/>
                </a:avLst>
              </a:prstGeom>
              <a:solidFill>
                <a:srgbClr val="FF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altLang="en-US"/>
                  <a:t>T</a:t>
                </a:r>
                <a:endParaRPr lang="he-IL" altLang="en-US" baseline="-25000" dirty="0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2959" name="Text Box 47"/>
                <p:cNvSpPr txBox="1">
                  <a:spLocks noChangeArrowheads="1"/>
                </p:cNvSpPr>
                <p:nvPr/>
              </p:nvSpPr>
              <p:spPr bwMode="auto">
                <a:xfrm>
                  <a:off x="4059" y="953"/>
                  <a:ext cx="284" cy="29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̂"/>
                            <m:ctrlPr>
                              <a:rPr lang="en-US" altLang="en-US" sz="2400" i="1">
                                <a:solidFill>
                                  <a:srgbClr val="0066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en-US" sz="2400" i="1">
                                <a:solidFill>
                                  <a:srgbClr val="006600"/>
                                </a:solidFill>
                                <a:latin typeface="Cambria Math" charset="0"/>
                              </a:rPr>
                              <m:t>𝐶</m:t>
                            </m:r>
                          </m:e>
                        </m:acc>
                      </m:oMath>
                    </m:oMathPara>
                  </a14:m>
                  <a:endParaRPr lang="en-US" altLang="en-US" sz="2400" dirty="0">
                    <a:solidFill>
                      <a:srgbClr val="006600"/>
                    </a:solidFill>
                  </a:endParaRPr>
                </a:p>
              </p:txBody>
            </p:sp>
          </mc:Choice>
          <mc:Fallback xmlns="">
            <p:sp>
              <p:nvSpPr>
                <p:cNvPr id="422959" name="Text Box 4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059" y="953"/>
                  <a:ext cx="284" cy="299"/>
                </a:xfrm>
                <a:prstGeom prst="rect">
                  <a:avLst/>
                </a:prstGeom>
                <a:blipFill>
                  <a:blip r:embed="rId5"/>
                  <a:stretch>
                    <a:fillRect t="-7895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22960" name="Text Box 48"/>
              <p:cNvSpPr txBox="1">
                <a:spLocks noChangeArrowheads="1"/>
              </p:cNvSpPr>
              <p:nvPr/>
            </p:nvSpPr>
            <p:spPr bwMode="auto">
              <a:xfrm>
                <a:off x="3682299" y="3141061"/>
                <a:ext cx="382587" cy="3693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𝑠</m:t>
                          </m:r>
                        </m:e>
                        <m:sub>
                          <m:r>
                            <a:rPr lang="en-US" altLang="en-US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alt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22960" name="Text 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682299" y="3141061"/>
                <a:ext cx="382587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2961" name="Text Box 49"/>
              <p:cNvSpPr txBox="1">
                <a:spLocks noChangeArrowheads="1"/>
              </p:cNvSpPr>
              <p:nvPr/>
            </p:nvSpPr>
            <p:spPr bwMode="auto">
              <a:xfrm>
                <a:off x="7872769" y="3283937"/>
                <a:ext cx="525463" cy="39299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altLang="en-US" sz="2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en-US" sz="2000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</a:rPr>
                                <m:t>𝑠</m:t>
                              </m:r>
                            </m:e>
                          </m:acc>
                        </m:e>
                        <m:sub>
                          <m:r>
                            <a:rPr lang="en-US" altLang="en-US" sz="2000" b="0" i="1" smtClean="0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altLang="en-US" sz="2000" baseline="-25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22961" name="Text 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872769" y="3283937"/>
                <a:ext cx="525463" cy="392993"/>
              </a:xfrm>
              <a:prstGeom prst="rect">
                <a:avLst/>
              </a:prstGeom>
              <a:blipFill>
                <a:blip r:embed="rId7"/>
                <a:stretch>
                  <a:fillRect t="-625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4297079"/>
            <a:ext cx="11123952" cy="2301450"/>
          </a:xfrm>
        </p:spPr>
        <p:txBody>
          <a:bodyPr>
            <a:normAutofit/>
          </a:bodyPr>
          <a:lstStyle/>
          <a:p>
            <a:pPr lvl="0"/>
            <a:r>
              <a:rPr lang="en-US" sz="3500" dirty="0">
                <a:solidFill>
                  <a:schemeClr val="accent6">
                    <a:lumMod val="50000"/>
                  </a:schemeClr>
                </a:solidFill>
              </a:rPr>
              <a:t>Security</a:t>
            </a:r>
            <a:r>
              <a:rPr lang="en-US" sz="3500" dirty="0">
                <a:solidFill>
                  <a:prstClr val="black"/>
                </a:solidFill>
              </a:rPr>
              <a:t>: which leakage classes </a:t>
            </a:r>
            <a:r>
              <a:rPr lang="en-US" sz="3500" dirty="0">
                <a:solidFill>
                  <a:srgbClr val="0070C0"/>
                </a:solidFill>
              </a:rPr>
              <a:t>L</a:t>
            </a:r>
            <a:r>
              <a:rPr lang="en-US" sz="3500" dirty="0">
                <a:solidFill>
                  <a:prstClr val="black"/>
                </a:solidFill>
              </a:rPr>
              <a:t>?  </a:t>
            </a:r>
          </a:p>
          <a:p>
            <a:pPr marL="742950" lvl="1" indent="-285750" defTabSz="9144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Tx/>
              <a:buChar char="–"/>
            </a:pPr>
            <a:r>
              <a:rPr lang="en-US" sz="2800" dirty="0">
                <a:solidFill>
                  <a:srgbClr val="0070C0"/>
                </a:solidFill>
              </a:rPr>
              <a:t>Information-Theoretic</a:t>
            </a:r>
            <a:r>
              <a:rPr lang="en-US" sz="2800" dirty="0"/>
              <a:t> vs. </a:t>
            </a:r>
            <a:r>
              <a:rPr lang="en-US" sz="2800" dirty="0">
                <a:solidFill>
                  <a:srgbClr val="0070C0"/>
                </a:solidFill>
              </a:rPr>
              <a:t>Computational </a:t>
            </a:r>
            <a:r>
              <a:rPr lang="en-US" sz="2800" dirty="0"/>
              <a:t>security  </a:t>
            </a:r>
          </a:p>
          <a:p>
            <a:pPr marL="742950" lvl="1" indent="-285750" defTabSz="9144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Tx/>
              <a:buChar char="–"/>
            </a:pPr>
            <a:endParaRPr lang="en-US" dirty="0"/>
          </a:p>
          <a:p>
            <a:pPr marL="223838" indent="-223838" defTabSz="9144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prstClr val="black"/>
              </a:buClr>
            </a:pPr>
            <a:r>
              <a:rPr lang="en-US" altLang="en-US" sz="3500" dirty="0">
                <a:solidFill>
                  <a:schemeClr val="accent6">
                    <a:lumMod val="50000"/>
                  </a:schemeClr>
                </a:solidFill>
                <a:ea typeface="Arial"/>
                <a:cs typeface="Arial"/>
              </a:rPr>
              <a:t>Circuit model</a:t>
            </a:r>
            <a:r>
              <a:rPr lang="en-US" altLang="en-US" sz="3500" dirty="0">
                <a:solidFill>
                  <a:prstClr val="black"/>
                </a:solidFill>
                <a:ea typeface="Arial"/>
                <a:cs typeface="Arial"/>
              </a:rPr>
              <a:t>: </a:t>
            </a:r>
            <a:r>
              <a:rPr lang="en-US" altLang="en-US" sz="3500" dirty="0">
                <a:solidFill>
                  <a:schemeClr val="accent1">
                    <a:lumMod val="75000"/>
                  </a:schemeClr>
                </a:solidFill>
                <a:ea typeface="Arial"/>
                <a:cs typeface="Arial"/>
              </a:rPr>
              <a:t>with</a:t>
            </a:r>
            <a:r>
              <a:rPr lang="en-US" altLang="en-US" sz="3500" dirty="0">
                <a:solidFill>
                  <a:prstClr val="black"/>
                </a:solidFill>
                <a:ea typeface="Arial"/>
                <a:cs typeface="Arial"/>
              </a:rPr>
              <a:t> or </a:t>
            </a:r>
            <a:r>
              <a:rPr lang="en-US" altLang="en-US" sz="3500" dirty="0">
                <a:solidFill>
                  <a:schemeClr val="accent1">
                    <a:lumMod val="75000"/>
                  </a:schemeClr>
                </a:solidFill>
                <a:ea typeface="Arial"/>
                <a:cs typeface="Arial"/>
              </a:rPr>
              <a:t>without</a:t>
            </a:r>
            <a:r>
              <a:rPr lang="en-US" altLang="en-US" sz="3500" dirty="0">
                <a:solidFill>
                  <a:prstClr val="black"/>
                </a:solidFill>
                <a:ea typeface="Arial"/>
                <a:cs typeface="Arial"/>
              </a:rPr>
              <a:t> </a:t>
            </a:r>
            <a:r>
              <a:rPr lang="en-US" altLang="en-US" sz="3500" dirty="0">
                <a:ea typeface="Arial"/>
                <a:cs typeface="Arial"/>
              </a:rPr>
              <a:t>leak-free hardware</a:t>
            </a:r>
            <a:r>
              <a:rPr lang="en-US" altLang="en-US" sz="3500" dirty="0">
                <a:solidFill>
                  <a:srgbClr val="0070C0"/>
                </a:solidFill>
                <a:ea typeface="Arial"/>
                <a:cs typeface="Arial"/>
              </a:rPr>
              <a:t>?</a:t>
            </a:r>
          </a:p>
          <a:p>
            <a:pPr marL="742950" lvl="1" indent="-285750" defTabSz="9144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prstClr val="black"/>
              </a:buClr>
              <a:buFontTx/>
              <a:buChar char="–"/>
            </a:pPr>
            <a:endParaRPr lang="he-IL" dirty="0"/>
          </a:p>
          <a:p>
            <a:pPr marL="457200" lvl="1" indent="0" defTabSz="9144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None/>
            </a:pPr>
            <a:endParaRPr lang="en-US" altLang="en-US" sz="2800" dirty="0">
              <a:solidFill>
                <a:srgbClr val="FF0000"/>
              </a:solidFill>
              <a:ea typeface="Arial"/>
              <a:cs typeface="Arial"/>
            </a:endParaRPr>
          </a:p>
        </p:txBody>
      </p:sp>
      <p:sp>
        <p:nvSpPr>
          <p:cNvPr id="2" name="Rectangle 24">
            <a:extLst>
              <a:ext uri="{FF2B5EF4-FFF2-40B4-BE49-F238E27FC236}">
                <a16:creationId xmlns:a16="http://schemas.microsoft.com/office/drawing/2014/main" id="{7B86A543-320B-4C28-8D84-426ED48B7C46}"/>
              </a:ext>
            </a:extLst>
          </p:cNvPr>
          <p:cNvSpPr>
            <a:spLocks/>
          </p:cNvSpPr>
          <p:nvPr/>
        </p:nvSpPr>
        <p:spPr bwMode="auto">
          <a:xfrm>
            <a:off x="314328" y="125415"/>
            <a:ext cx="11758613" cy="1096963"/>
          </a:xfrm>
          <a:prstGeom prst="rect">
            <a:avLst/>
          </a:prstGeom>
          <a:noFill/>
          <a:ln>
            <a:noFill/>
          </a:ln>
          <a:effectLst>
            <a:outerShdw blurRad="25400" dist="25399" dir="2700000" algn="ctr" rotWithShape="0">
              <a:srgbClr val="FFFFFF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r" defTabSz="822325" rtl="1">
              <a:tabLst>
                <a:tab pos="1096963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11163" algn="r" defTabSz="822325" rtl="1">
              <a:tabLst>
                <a:tab pos="1096963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822325" algn="r" defTabSz="822325" rtl="1">
              <a:tabLst>
                <a:tab pos="1096963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235075" algn="r" defTabSz="822325" rtl="1">
              <a:tabLst>
                <a:tab pos="1096963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646238" algn="r" defTabSz="822325" rtl="1">
              <a:tabLst>
                <a:tab pos="1096963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103438" algn="r" defTabSz="822325" rtl="1" fontAlgn="base">
              <a:spcBef>
                <a:spcPct val="0"/>
              </a:spcBef>
              <a:spcAft>
                <a:spcPct val="0"/>
              </a:spcAft>
              <a:tabLst>
                <a:tab pos="1096963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560638" algn="r" defTabSz="822325" rtl="1" fontAlgn="base">
              <a:spcBef>
                <a:spcPct val="0"/>
              </a:spcBef>
              <a:spcAft>
                <a:spcPct val="0"/>
              </a:spcAft>
              <a:tabLst>
                <a:tab pos="1096963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017838" algn="r" defTabSz="822325" rtl="1" fontAlgn="base">
              <a:spcBef>
                <a:spcPct val="0"/>
              </a:spcBef>
              <a:spcAft>
                <a:spcPct val="0"/>
              </a:spcAft>
              <a:tabLst>
                <a:tab pos="1096963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475038" algn="r" defTabSz="822325" rtl="1" fontAlgn="base">
              <a:spcBef>
                <a:spcPct val="0"/>
              </a:spcBef>
              <a:spcAft>
                <a:spcPct val="0"/>
              </a:spcAft>
              <a:tabLst>
                <a:tab pos="1096963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rtl="0">
              <a:spcBef>
                <a:spcPts val="175"/>
              </a:spcBef>
            </a:pPr>
            <a:r>
              <a:rPr lang="en-US" sz="4400" dirty="0">
                <a:solidFill>
                  <a:prstClr val="black"/>
                </a:solidFill>
                <a:latin typeface="Calibri Light" panose="020F0302020204030204"/>
                <a:ea typeface=""/>
                <a:cs typeface=""/>
              </a:rPr>
              <a:t>Stateful LRC Compiler 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21B2A36-FB43-611D-2D60-A7383315FB19}"/>
              </a:ext>
            </a:extLst>
          </p:cNvPr>
          <p:cNvGrpSpPr/>
          <p:nvPr/>
        </p:nvGrpSpPr>
        <p:grpSpPr>
          <a:xfrm>
            <a:off x="2129162" y="155014"/>
            <a:ext cx="7683044" cy="4175158"/>
            <a:chOff x="1875128" y="1814026"/>
            <a:chExt cx="7683044" cy="4175158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FA687F0A-5398-3CD8-2D01-8777DC89E1FC}"/>
                </a:ext>
              </a:extLst>
            </p:cNvPr>
            <p:cNvSpPr/>
            <p:nvPr/>
          </p:nvSpPr>
          <p:spPr>
            <a:xfrm>
              <a:off x="1875128" y="1814026"/>
              <a:ext cx="7683044" cy="4175158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AFC2B3CD-BC89-676C-22C2-7F0F5CCCDA83}"/>
                </a:ext>
              </a:extLst>
            </p:cNvPr>
            <p:cNvGrpSpPr/>
            <p:nvPr/>
          </p:nvGrpSpPr>
          <p:grpSpPr>
            <a:xfrm>
              <a:off x="2108540" y="1901547"/>
              <a:ext cx="7255339" cy="3559563"/>
              <a:chOff x="3122377" y="2037428"/>
              <a:chExt cx="7255339" cy="3559563"/>
            </a:xfrm>
            <a:solidFill>
              <a:schemeClr val="bg1"/>
            </a:solidFill>
          </p:grpSpPr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47BD795B-0E13-A077-CFAF-6EF1671CCB65}"/>
                  </a:ext>
                </a:extLst>
              </p:cNvPr>
              <p:cNvGrpSpPr/>
              <p:nvPr/>
            </p:nvGrpSpPr>
            <p:grpSpPr>
              <a:xfrm>
                <a:off x="3219200" y="2037428"/>
                <a:ext cx="6883986" cy="3559563"/>
                <a:chOff x="4218068" y="2066542"/>
                <a:chExt cx="7264323" cy="3756227"/>
              </a:xfrm>
              <a:grpFill/>
            </p:grpSpPr>
            <p:pic>
              <p:nvPicPr>
                <p:cNvPr id="14" name="Picture 13">
                  <a:extLst>
                    <a:ext uri="{FF2B5EF4-FFF2-40B4-BE49-F238E27FC236}">
                      <a16:creationId xmlns:a16="http://schemas.microsoft.com/office/drawing/2014/main" id="{03EC1495-C536-F391-7FDA-06316EE383E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5721483" y="2066542"/>
                  <a:ext cx="5760908" cy="3440868"/>
                </a:xfrm>
                <a:prstGeom prst="rect">
                  <a:avLst/>
                </a:prstGeom>
                <a:grpFill/>
              </p:spPr>
            </p:pic>
            <p:grpSp>
              <p:nvGrpSpPr>
                <p:cNvPr id="15" name="Group 14">
                  <a:extLst>
                    <a:ext uri="{FF2B5EF4-FFF2-40B4-BE49-F238E27FC236}">
                      <a16:creationId xmlns:a16="http://schemas.microsoft.com/office/drawing/2014/main" id="{B2D61943-6433-0282-D91D-173CDAA2BD9C}"/>
                    </a:ext>
                  </a:extLst>
                </p:cNvPr>
                <p:cNvGrpSpPr/>
                <p:nvPr/>
              </p:nvGrpSpPr>
              <p:grpSpPr>
                <a:xfrm>
                  <a:off x="7355486" y="5206820"/>
                  <a:ext cx="3392911" cy="591431"/>
                  <a:chOff x="7355486" y="5206820"/>
                  <a:chExt cx="3392911" cy="591431"/>
                </a:xfrm>
                <a:grpFill/>
              </p:grpSpPr>
              <p:sp>
                <p:nvSpPr>
                  <p:cNvPr id="22" name="Left Brace 21">
                    <a:extLst>
                      <a:ext uri="{FF2B5EF4-FFF2-40B4-BE49-F238E27FC236}">
                        <a16:creationId xmlns:a16="http://schemas.microsoft.com/office/drawing/2014/main" id="{D185F257-949B-30C1-82EC-615E2F361DFF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8955253" y="3607053"/>
                    <a:ext cx="193377" cy="3392911"/>
                  </a:xfrm>
                  <a:prstGeom prst="leftBrace">
                    <a:avLst/>
                  </a:prstGeom>
                  <a:grpFill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" name="TextBox 22">
                    <a:extLst>
                      <a:ext uri="{FF2B5EF4-FFF2-40B4-BE49-F238E27FC236}">
                        <a16:creationId xmlns:a16="http://schemas.microsoft.com/office/drawing/2014/main" id="{106B0B2D-3F29-10F6-2394-418419819D2D}"/>
                      </a:ext>
                    </a:extLst>
                  </p:cNvPr>
                  <p:cNvSpPr txBox="1"/>
                  <p:nvPr/>
                </p:nvSpPr>
                <p:spPr>
                  <a:xfrm>
                    <a:off x="8677948" y="5408514"/>
                    <a:ext cx="705046" cy="389737"/>
                  </a:xfrm>
                  <a:prstGeom prst="rect">
                    <a:avLst/>
                  </a:prstGeom>
                  <a:grp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>
                        <a:solidFill>
                          <a:srgbClr val="7030A0"/>
                        </a:solidFill>
                      </a:rPr>
                      <a:t>CHES</a:t>
                    </a:r>
                  </a:p>
                </p:txBody>
              </p:sp>
            </p:grpSp>
            <p:grpSp>
              <p:nvGrpSpPr>
                <p:cNvPr id="16" name="Group 15">
                  <a:extLst>
                    <a:ext uri="{FF2B5EF4-FFF2-40B4-BE49-F238E27FC236}">
                      <a16:creationId xmlns:a16="http://schemas.microsoft.com/office/drawing/2014/main" id="{83D7AEF2-9F08-9D1B-B441-A365E613E49B}"/>
                    </a:ext>
                  </a:extLst>
                </p:cNvPr>
                <p:cNvGrpSpPr/>
                <p:nvPr/>
              </p:nvGrpSpPr>
              <p:grpSpPr>
                <a:xfrm>
                  <a:off x="6091508" y="5208722"/>
                  <a:ext cx="1138226" cy="614047"/>
                  <a:chOff x="6091508" y="5208722"/>
                  <a:chExt cx="1138226" cy="614047"/>
                </a:xfrm>
                <a:grpFill/>
              </p:grpSpPr>
              <p:sp>
                <p:nvSpPr>
                  <p:cNvPr id="20" name="Left Brace 19">
                    <a:extLst>
                      <a:ext uri="{FF2B5EF4-FFF2-40B4-BE49-F238E27FC236}">
                        <a16:creationId xmlns:a16="http://schemas.microsoft.com/office/drawing/2014/main" id="{507C26AE-9EED-1F27-7905-A42FB53E5351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6570136" y="4730094"/>
                    <a:ext cx="180969" cy="1138226"/>
                  </a:xfrm>
                  <a:prstGeom prst="leftBrace">
                    <a:avLst/>
                  </a:prstGeom>
                  <a:grpFill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1" name="TextBox 20">
                    <a:extLst>
                      <a:ext uri="{FF2B5EF4-FFF2-40B4-BE49-F238E27FC236}">
                        <a16:creationId xmlns:a16="http://schemas.microsoft.com/office/drawing/2014/main" id="{C5F3E81D-1FB8-9CC8-AF8B-49A11DCE6533}"/>
                      </a:ext>
                    </a:extLst>
                  </p:cNvPr>
                  <p:cNvSpPr txBox="1"/>
                  <p:nvPr/>
                </p:nvSpPr>
                <p:spPr>
                  <a:xfrm>
                    <a:off x="6391060" y="5433032"/>
                    <a:ext cx="568773" cy="389737"/>
                  </a:xfrm>
                  <a:prstGeom prst="rect">
                    <a:avLst/>
                  </a:prstGeom>
                  <a:grp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>
                        <a:solidFill>
                          <a:srgbClr val="7030A0"/>
                        </a:solidFill>
                      </a:rPr>
                      <a:t>TCC</a:t>
                    </a:r>
                  </a:p>
                </p:txBody>
              </p:sp>
            </p:grpSp>
            <p:grpSp>
              <p:nvGrpSpPr>
                <p:cNvPr id="17" name="Group 16">
                  <a:extLst>
                    <a:ext uri="{FF2B5EF4-FFF2-40B4-BE49-F238E27FC236}">
                      <a16:creationId xmlns:a16="http://schemas.microsoft.com/office/drawing/2014/main" id="{ED207E20-3CFE-7822-D98C-1BBA66CFE8DB}"/>
                    </a:ext>
                  </a:extLst>
                </p:cNvPr>
                <p:cNvGrpSpPr/>
                <p:nvPr/>
              </p:nvGrpSpPr>
              <p:grpSpPr>
                <a:xfrm>
                  <a:off x="4218068" y="5206824"/>
                  <a:ext cx="1768812" cy="606970"/>
                  <a:chOff x="4218068" y="5206824"/>
                  <a:chExt cx="1768812" cy="606970"/>
                </a:xfrm>
                <a:grpFill/>
              </p:grpSpPr>
              <p:sp>
                <p:nvSpPr>
                  <p:cNvPr id="18" name="Left Brace 17">
                    <a:extLst>
                      <a:ext uri="{FF2B5EF4-FFF2-40B4-BE49-F238E27FC236}">
                        <a16:creationId xmlns:a16="http://schemas.microsoft.com/office/drawing/2014/main" id="{9F594DC3-419E-50BA-4307-ABC5C29C475B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4990658" y="4434234"/>
                    <a:ext cx="223631" cy="1768812"/>
                  </a:xfrm>
                  <a:prstGeom prst="leftBrace">
                    <a:avLst/>
                  </a:prstGeom>
                  <a:grpFill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9" name="TextBox 18">
                    <a:extLst>
                      <a:ext uri="{FF2B5EF4-FFF2-40B4-BE49-F238E27FC236}">
                        <a16:creationId xmlns:a16="http://schemas.microsoft.com/office/drawing/2014/main" id="{29C0A6F5-AD9F-146E-7341-C4EE74412B4D}"/>
                      </a:ext>
                    </a:extLst>
                  </p:cNvPr>
                  <p:cNvSpPr txBox="1"/>
                  <p:nvPr/>
                </p:nvSpPr>
                <p:spPr>
                  <a:xfrm>
                    <a:off x="4639847" y="5424056"/>
                    <a:ext cx="947617" cy="389738"/>
                  </a:xfrm>
                  <a:prstGeom prst="rect">
                    <a:avLst/>
                  </a:prstGeom>
                  <a:grp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>
                        <a:solidFill>
                          <a:srgbClr val="7030A0"/>
                        </a:solidFill>
                      </a:rPr>
                      <a:t>nobody</a:t>
                    </a:r>
                  </a:p>
                </p:txBody>
              </p:sp>
            </p:grpSp>
          </p:grpSp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8EB374CC-7AF5-6C9D-DDBC-3C940AF914CF}"/>
                  </a:ext>
                </a:extLst>
              </p:cNvPr>
              <p:cNvGrpSpPr/>
              <p:nvPr/>
            </p:nvGrpSpPr>
            <p:grpSpPr>
              <a:xfrm>
                <a:off x="3122377" y="4174846"/>
                <a:ext cx="7255339" cy="1253497"/>
                <a:chOff x="3107862" y="4174846"/>
                <a:chExt cx="7255339" cy="1253497"/>
              </a:xfrm>
              <a:grpFill/>
            </p:grpSpPr>
            <p:grpSp>
              <p:nvGrpSpPr>
                <p:cNvPr id="10" name="Group 9">
                  <a:extLst>
                    <a:ext uri="{FF2B5EF4-FFF2-40B4-BE49-F238E27FC236}">
                      <a16:creationId xmlns:a16="http://schemas.microsoft.com/office/drawing/2014/main" id="{BFDCD9E7-714E-3F95-1737-4CF92BDD20C7}"/>
                    </a:ext>
                  </a:extLst>
                </p:cNvPr>
                <p:cNvGrpSpPr/>
                <p:nvPr/>
              </p:nvGrpSpPr>
              <p:grpSpPr>
                <a:xfrm>
                  <a:off x="3107862" y="4174846"/>
                  <a:ext cx="6645325" cy="923331"/>
                  <a:chOff x="1315200" y="5620680"/>
                  <a:chExt cx="9323150" cy="1295400"/>
                </a:xfrm>
                <a:grpFill/>
              </p:grpSpPr>
              <p:pic>
                <p:nvPicPr>
                  <p:cNvPr id="12" name="Picture 11" descr="A graph with numbers and a number of years&#10;&#10;Description automatically generated with medium confidence">
                    <a:extLst>
                      <a:ext uri="{FF2B5EF4-FFF2-40B4-BE49-F238E27FC236}">
                        <a16:creationId xmlns:a16="http://schemas.microsoft.com/office/drawing/2014/main" id="{B1D9609B-C27D-FEB9-194B-1C8560BEC41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9"/>
                  <a:stretch>
                    <a:fillRect/>
                  </a:stretch>
                </p:blipFill>
                <p:spPr>
                  <a:xfrm>
                    <a:off x="1315200" y="5774184"/>
                    <a:ext cx="6400800" cy="1041400"/>
                  </a:xfrm>
                  <a:prstGeom prst="rect">
                    <a:avLst/>
                  </a:prstGeom>
                  <a:grpFill/>
                </p:spPr>
              </p:pic>
              <p:pic>
                <p:nvPicPr>
                  <p:cNvPr id="13" name="Picture 12" descr="A graph showing the number of years&#10;&#10;Description automatically generated">
                    <a:extLst>
                      <a:ext uri="{FF2B5EF4-FFF2-40B4-BE49-F238E27FC236}">
                        <a16:creationId xmlns:a16="http://schemas.microsoft.com/office/drawing/2014/main" id="{EDC987D7-C022-2222-3875-A5326B1A1F2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0"/>
                  <a:stretch>
                    <a:fillRect/>
                  </a:stretch>
                </p:blipFill>
                <p:spPr>
                  <a:xfrm>
                    <a:off x="7641150" y="5620680"/>
                    <a:ext cx="2997200" cy="1295400"/>
                  </a:xfrm>
                  <a:prstGeom prst="rect">
                    <a:avLst/>
                  </a:prstGeom>
                  <a:grpFill/>
                </p:spPr>
              </p:pic>
            </p:grpSp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357DAEAA-EA8D-C072-BAB9-2DBB3E88D39A}"/>
                    </a:ext>
                  </a:extLst>
                </p:cNvPr>
                <p:cNvSpPr/>
                <p:nvPr/>
              </p:nvSpPr>
              <p:spPr>
                <a:xfrm>
                  <a:off x="9144001" y="4426857"/>
                  <a:ext cx="1219200" cy="1001486"/>
                </a:xfrm>
                <a:prstGeom prst="rect">
                  <a:avLst/>
                </a:prstGeom>
                <a:grp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FCD23076-045B-972C-854C-90D78916C848}"/>
              </a:ext>
            </a:extLst>
          </p:cNvPr>
          <p:cNvSpPr txBox="1"/>
          <p:nvPr/>
        </p:nvSpPr>
        <p:spPr>
          <a:xfrm>
            <a:off x="5417765" y="3856195"/>
            <a:ext cx="2890471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Mostly: L = t-probing leakage</a:t>
            </a:r>
          </a:p>
        </p:txBody>
      </p:sp>
      <p:pic>
        <p:nvPicPr>
          <p:cNvPr id="25" name="Picture 2" descr="NVIDIA Launches The GeForce GTX 965M Mobility Chip - Features GM204 GPU  With Half The Cores Of A GTX 980 Graphics Card">
            <a:extLst>
              <a:ext uri="{FF2B5EF4-FFF2-40B4-BE49-F238E27FC236}">
                <a16:creationId xmlns:a16="http://schemas.microsoft.com/office/drawing/2014/main" id="{C498E1BC-D5FA-FC36-FCCD-B64FAAAB49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175" y="2778454"/>
            <a:ext cx="2772830" cy="1608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E40E4F77-2995-5025-A5DF-03C9CF22EAC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473517" y="3273292"/>
            <a:ext cx="1128432" cy="112843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C232A87B-D704-F004-923C-23F7812C43F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612486" y="3498645"/>
            <a:ext cx="1128432" cy="112843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A62E6310-E808-3022-8643-81BE58A6734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721435" y="2941074"/>
            <a:ext cx="1128432" cy="112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80572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2914" name="Group 2"/>
          <p:cNvGrpSpPr>
            <a:grpSpLocks/>
          </p:cNvGrpSpPr>
          <p:nvPr/>
        </p:nvGrpSpPr>
        <p:grpSpPr bwMode="auto">
          <a:xfrm>
            <a:off x="2685606" y="1844075"/>
            <a:ext cx="2484182" cy="2098675"/>
            <a:chOff x="3110" y="1829"/>
            <a:chExt cx="2694" cy="2275"/>
          </a:xfrm>
        </p:grpSpPr>
        <p:sp>
          <p:nvSpPr>
            <p:cNvPr id="422915" name="Rectangle 3"/>
            <p:cNvSpPr>
              <a:spLocks/>
            </p:cNvSpPr>
            <p:nvPr/>
          </p:nvSpPr>
          <p:spPr bwMode="auto">
            <a:xfrm>
              <a:off x="3586" y="2088"/>
              <a:ext cx="1576" cy="770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rgbClr val="121719"/>
              </a:solidFill>
              <a:miter lim="800000"/>
              <a:headEnd/>
              <a:tailEnd/>
            </a:ln>
            <a:effectLst>
              <a:outerShdw blurRad="127000" dist="76199" dir="2700000" algn="ctr" rotWithShape="0">
                <a:schemeClr val="bg2">
                  <a:alpha val="75000"/>
                </a:schemeClr>
              </a:outerShdw>
            </a:effectLst>
          </p:spPr>
          <p:txBody>
            <a:bodyPr/>
            <a:lstStyle/>
            <a:p>
              <a:endParaRPr lang="en-US"/>
            </a:p>
          </p:txBody>
        </p:sp>
        <p:pic>
          <p:nvPicPr>
            <p:cNvPr id="422916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56" y="2311"/>
              <a:ext cx="1577" cy="367"/>
            </a:xfrm>
            <a:prstGeom prst="rect">
              <a:avLst/>
            </a:prstGeom>
            <a:noFill/>
            <a:ln>
              <a:noFill/>
            </a:ln>
            <a:effectLst>
              <a:outerShdw blurRad="127000" dist="76199" dir="2700000" algn="ctr" rotWithShape="0">
                <a:schemeClr val="bg2">
                  <a:alpha val="75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22917" name="Line 5"/>
            <p:cNvSpPr>
              <a:spLocks noChangeShapeType="1"/>
            </p:cNvSpPr>
            <p:nvPr/>
          </p:nvSpPr>
          <p:spPr bwMode="auto">
            <a:xfrm flipH="1">
              <a:off x="3499" y="2650"/>
              <a:ext cx="7" cy="83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>
              <a:outerShdw blurRad="25400" dist="25399" dir="2700000" algn="ctr" rotWithShape="0">
                <a:srgbClr val="FFFFFF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2918" name="Line 6"/>
            <p:cNvSpPr>
              <a:spLocks noChangeShapeType="1"/>
            </p:cNvSpPr>
            <p:nvPr/>
          </p:nvSpPr>
          <p:spPr bwMode="auto">
            <a:xfrm flipH="1">
              <a:off x="3499" y="3485"/>
              <a:ext cx="52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>
              <a:outerShdw blurRad="25400" dist="25399" dir="2700000" algn="ctr" rotWithShape="0">
                <a:srgbClr val="FFFFFF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2919" name="Line 7"/>
            <p:cNvSpPr>
              <a:spLocks noChangeShapeType="1"/>
            </p:cNvSpPr>
            <p:nvPr/>
          </p:nvSpPr>
          <p:spPr bwMode="auto">
            <a:xfrm flipH="1">
              <a:off x="3413" y="2513"/>
              <a:ext cx="7" cy="10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>
              <a:outerShdw blurRad="25400" dist="25399" dir="2700000" algn="ctr" rotWithShape="0">
                <a:srgbClr val="FFFFFF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2920" name="Line 8"/>
            <p:cNvSpPr>
              <a:spLocks noChangeShapeType="1"/>
            </p:cNvSpPr>
            <p:nvPr/>
          </p:nvSpPr>
          <p:spPr bwMode="auto">
            <a:xfrm flipH="1">
              <a:off x="3413" y="3564"/>
              <a:ext cx="61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>
              <a:outerShdw blurRad="25400" dist="25399" dir="2700000" algn="ctr" rotWithShape="0">
                <a:srgbClr val="FFFFFF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2921" name="Line 9"/>
            <p:cNvSpPr>
              <a:spLocks noChangeShapeType="1"/>
            </p:cNvSpPr>
            <p:nvPr/>
          </p:nvSpPr>
          <p:spPr bwMode="auto">
            <a:xfrm flipH="1">
              <a:off x="3420" y="2513"/>
              <a:ext cx="8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>
              <a:outerShdw blurRad="25400" dist="25399" dir="2700000" algn="ctr" rotWithShape="0">
                <a:srgbClr val="FFFFFF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2922" name="Line 10"/>
            <p:cNvSpPr>
              <a:spLocks noChangeShapeType="1"/>
            </p:cNvSpPr>
            <p:nvPr/>
          </p:nvSpPr>
          <p:spPr bwMode="auto">
            <a:xfrm flipH="1">
              <a:off x="3146" y="2405"/>
              <a:ext cx="35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>
              <a:outerShdw blurRad="25400" dist="25399" dir="2700000" algn="ctr" rotWithShape="0">
                <a:srgbClr val="FFFFFF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2923" name="Line 11"/>
            <p:cNvSpPr>
              <a:spLocks noChangeShapeType="1"/>
            </p:cNvSpPr>
            <p:nvPr/>
          </p:nvSpPr>
          <p:spPr bwMode="auto">
            <a:xfrm flipH="1">
              <a:off x="4990" y="2491"/>
              <a:ext cx="60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>
              <a:outerShdw blurRad="25400" dist="25399" dir="2700000" algn="ctr" rotWithShape="0">
                <a:srgbClr val="FFFFFF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2924" name="AutoShape 12"/>
            <p:cNvSpPr>
              <a:spLocks/>
            </p:cNvSpPr>
            <p:nvPr/>
          </p:nvSpPr>
          <p:spPr bwMode="auto">
            <a:xfrm>
              <a:off x="4025" y="3240"/>
              <a:ext cx="734" cy="490"/>
            </a:xfrm>
            <a:prstGeom prst="roundRect">
              <a:avLst>
                <a:gd name="adj" fmla="val 47056"/>
              </a:avLst>
            </a:prstGeom>
            <a:solidFill>
              <a:srgbClr val="0000FF">
                <a:alpha val="46001"/>
              </a:srgbClr>
            </a:solidFill>
            <a:ln>
              <a:noFill/>
            </a:ln>
            <a:effectLst>
              <a:outerShdw blurRad="127000" dist="76199" dir="2700000" algn="ctr" rotWithShape="0">
                <a:schemeClr val="bg2">
                  <a:alpha val="75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121719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2925" name="Line 13"/>
            <p:cNvSpPr>
              <a:spLocks noChangeShapeType="1"/>
            </p:cNvSpPr>
            <p:nvPr/>
          </p:nvSpPr>
          <p:spPr bwMode="auto">
            <a:xfrm>
              <a:off x="5314" y="2549"/>
              <a:ext cx="0" cy="93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>
              <a:outerShdw blurRad="25400" dist="25399" dir="2700000" algn="ctr" rotWithShape="0">
                <a:srgbClr val="FFFFFF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2926" name="Line 14"/>
            <p:cNvSpPr>
              <a:spLocks noChangeShapeType="1"/>
            </p:cNvSpPr>
            <p:nvPr/>
          </p:nvSpPr>
          <p:spPr bwMode="auto">
            <a:xfrm flipH="1">
              <a:off x="4968" y="2549"/>
              <a:ext cx="33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>
              <a:outerShdw blurRad="25400" dist="25399" dir="2700000" algn="ctr" rotWithShape="0">
                <a:srgbClr val="FFFFFF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2927" name="Line 15"/>
            <p:cNvSpPr>
              <a:spLocks noChangeShapeType="1"/>
            </p:cNvSpPr>
            <p:nvPr/>
          </p:nvSpPr>
          <p:spPr bwMode="auto">
            <a:xfrm>
              <a:off x="4975" y="2484"/>
              <a:ext cx="0" cy="6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>
              <a:outerShdw blurRad="25400" dist="25399" dir="2700000" algn="ctr" rotWithShape="0">
                <a:srgbClr val="FFFFFF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2928" name="Line 16"/>
            <p:cNvSpPr>
              <a:spLocks noChangeShapeType="1"/>
            </p:cNvSpPr>
            <p:nvPr/>
          </p:nvSpPr>
          <p:spPr bwMode="auto">
            <a:xfrm flipH="1">
              <a:off x="4025" y="3485"/>
              <a:ext cx="7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lgDash"/>
              <a:round/>
              <a:headEnd/>
              <a:tailEnd/>
            </a:ln>
            <a:effectLst>
              <a:outerShdw blurRad="25400" dist="25399" dir="2700000" algn="ctr" rotWithShape="0">
                <a:srgbClr val="FFFFFF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2929" name="Line 17"/>
            <p:cNvSpPr>
              <a:spLocks noChangeShapeType="1"/>
            </p:cNvSpPr>
            <p:nvPr/>
          </p:nvSpPr>
          <p:spPr bwMode="auto">
            <a:xfrm flipH="1">
              <a:off x="4723" y="3485"/>
              <a:ext cx="591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>
              <a:outerShdw blurRad="25400" dist="25399" dir="2700000" algn="ctr" rotWithShape="0">
                <a:srgbClr val="FFFFFF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2930" name="Rectangle 18"/>
            <p:cNvSpPr>
              <a:spLocks/>
            </p:cNvSpPr>
            <p:nvPr/>
          </p:nvSpPr>
          <p:spPr bwMode="auto">
            <a:xfrm>
              <a:off x="3110" y="2189"/>
              <a:ext cx="369" cy="150"/>
            </a:xfrm>
            <a:prstGeom prst="rect">
              <a:avLst/>
            </a:prstGeom>
            <a:noFill/>
            <a:ln>
              <a:noFill/>
            </a:ln>
            <a:effectLst>
              <a:outerShdw blurRad="25400" dist="25399" dir="2700000" algn="ctr" rotWithShape="0">
                <a:srgbClr val="FFFFFF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r" defTabSz="822325" rtl="1">
                <a:tabLst>
                  <a:tab pos="960438" algn="l"/>
                </a:tabLs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411163" algn="r" defTabSz="822325" rtl="1">
                <a:tabLst>
                  <a:tab pos="960438" algn="l"/>
                </a:tabLs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822325" algn="r" defTabSz="822325" rtl="1">
                <a:tabLst>
                  <a:tab pos="960438" algn="l"/>
                </a:tabLs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235075" algn="r" defTabSz="822325" rtl="1">
                <a:tabLst>
                  <a:tab pos="960438" algn="l"/>
                </a:tabLs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1646238" algn="r" defTabSz="822325" rtl="1">
                <a:tabLst>
                  <a:tab pos="960438" algn="l"/>
                </a:tabLs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103438" algn="r" defTabSz="822325" rtl="1" fontAlgn="base">
                <a:spcBef>
                  <a:spcPct val="0"/>
                </a:spcBef>
                <a:spcAft>
                  <a:spcPct val="0"/>
                </a:spcAft>
                <a:tabLst>
                  <a:tab pos="960438" algn="l"/>
                </a:tabLs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560638" algn="r" defTabSz="822325" rtl="1" fontAlgn="base">
                <a:spcBef>
                  <a:spcPct val="0"/>
                </a:spcBef>
                <a:spcAft>
                  <a:spcPct val="0"/>
                </a:spcAft>
                <a:tabLst>
                  <a:tab pos="960438" algn="l"/>
                </a:tabLs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017838" algn="r" defTabSz="822325" rtl="1" fontAlgn="base">
                <a:spcBef>
                  <a:spcPct val="0"/>
                </a:spcBef>
                <a:spcAft>
                  <a:spcPct val="0"/>
                </a:spcAft>
                <a:tabLst>
                  <a:tab pos="960438" algn="l"/>
                </a:tabLs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475038" algn="r" defTabSz="822325" rtl="1" fontAlgn="base">
                <a:spcBef>
                  <a:spcPct val="0"/>
                </a:spcBef>
                <a:spcAft>
                  <a:spcPct val="0"/>
                </a:spcAft>
                <a:tabLst>
                  <a:tab pos="960438" algn="l"/>
                </a:tabLs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 rtl="0" eaLnBrk="1" hangingPunct="1"/>
              <a:r>
                <a:rPr lang="en-US" altLang="en-US" sz="900">
                  <a:latin typeface="Optima" charset="0"/>
                  <a:sym typeface="Optima" charset="0"/>
                </a:rPr>
                <a:t>INPUT</a:t>
              </a:r>
            </a:p>
          </p:txBody>
        </p:sp>
        <p:sp>
          <p:nvSpPr>
            <p:cNvPr id="422931" name="Rectangle 19"/>
            <p:cNvSpPr>
              <a:spLocks/>
            </p:cNvSpPr>
            <p:nvPr/>
          </p:nvSpPr>
          <p:spPr bwMode="auto">
            <a:xfrm>
              <a:off x="5149" y="2261"/>
              <a:ext cx="655" cy="216"/>
            </a:xfrm>
            <a:prstGeom prst="rect">
              <a:avLst/>
            </a:prstGeom>
            <a:noFill/>
            <a:ln>
              <a:noFill/>
            </a:ln>
            <a:effectLst>
              <a:outerShdw blurRad="25400" dist="25399" dir="2700000" algn="ctr" rotWithShape="0">
                <a:srgbClr val="FFFFFF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algn="r" defTabSz="822325" rtl="1">
                <a:tabLst>
                  <a:tab pos="960438" algn="l"/>
                </a:tabLs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411163" algn="r" defTabSz="822325" rtl="1">
                <a:tabLst>
                  <a:tab pos="960438" algn="l"/>
                </a:tabLs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822325" algn="r" defTabSz="822325" rtl="1">
                <a:tabLst>
                  <a:tab pos="960438" algn="l"/>
                </a:tabLs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235075" algn="r" defTabSz="822325" rtl="1">
                <a:tabLst>
                  <a:tab pos="960438" algn="l"/>
                </a:tabLs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1646238" algn="r" defTabSz="822325" rtl="1">
                <a:tabLst>
                  <a:tab pos="960438" algn="l"/>
                </a:tabLs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103438" algn="r" defTabSz="822325" rtl="1" fontAlgn="base">
                <a:spcBef>
                  <a:spcPct val="0"/>
                </a:spcBef>
                <a:spcAft>
                  <a:spcPct val="0"/>
                </a:spcAft>
                <a:tabLst>
                  <a:tab pos="960438" algn="l"/>
                </a:tabLs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560638" algn="r" defTabSz="822325" rtl="1" fontAlgn="base">
                <a:spcBef>
                  <a:spcPct val="0"/>
                </a:spcBef>
                <a:spcAft>
                  <a:spcPct val="0"/>
                </a:spcAft>
                <a:tabLst>
                  <a:tab pos="960438" algn="l"/>
                </a:tabLs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017838" algn="r" defTabSz="822325" rtl="1" fontAlgn="base">
                <a:spcBef>
                  <a:spcPct val="0"/>
                </a:spcBef>
                <a:spcAft>
                  <a:spcPct val="0"/>
                </a:spcAft>
                <a:tabLst>
                  <a:tab pos="960438" algn="l"/>
                </a:tabLs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475038" algn="r" defTabSz="822325" rtl="1" fontAlgn="base">
                <a:spcBef>
                  <a:spcPct val="0"/>
                </a:spcBef>
                <a:spcAft>
                  <a:spcPct val="0"/>
                </a:spcAft>
                <a:tabLst>
                  <a:tab pos="960438" algn="l"/>
                </a:tabLs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 rtl="0" eaLnBrk="1" hangingPunct="1"/>
              <a:r>
                <a:rPr lang="en-US" altLang="en-US" sz="900">
                  <a:latin typeface="Optima" charset="0"/>
                  <a:sym typeface="Optima" charset="0"/>
                </a:rPr>
                <a:t>OUTPUT</a:t>
              </a:r>
            </a:p>
          </p:txBody>
        </p:sp>
        <p:sp>
          <p:nvSpPr>
            <p:cNvPr id="422932" name="Rectangle 20"/>
            <p:cNvSpPr>
              <a:spLocks/>
            </p:cNvSpPr>
            <p:nvPr/>
          </p:nvSpPr>
          <p:spPr bwMode="auto">
            <a:xfrm>
              <a:off x="4055" y="1829"/>
              <a:ext cx="655" cy="216"/>
            </a:xfrm>
            <a:prstGeom prst="rect">
              <a:avLst/>
            </a:prstGeom>
            <a:noFill/>
            <a:ln>
              <a:noFill/>
            </a:ln>
            <a:effectLst>
              <a:outerShdw blurRad="25400" dist="25399" dir="2700000" algn="ctr" rotWithShape="0">
                <a:srgbClr val="FFFFFF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algn="r" defTabSz="822325" rtl="1">
                <a:tabLst>
                  <a:tab pos="960438" algn="l"/>
                </a:tabLs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411163" algn="r" defTabSz="822325" rtl="1">
                <a:tabLst>
                  <a:tab pos="960438" algn="l"/>
                </a:tabLs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822325" algn="r" defTabSz="822325" rtl="1">
                <a:tabLst>
                  <a:tab pos="960438" algn="l"/>
                </a:tabLs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235075" algn="r" defTabSz="822325" rtl="1">
                <a:tabLst>
                  <a:tab pos="960438" algn="l"/>
                </a:tabLs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1646238" algn="r" defTabSz="822325" rtl="1">
                <a:tabLst>
                  <a:tab pos="960438" algn="l"/>
                </a:tabLs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103438" algn="r" defTabSz="822325" rtl="1" fontAlgn="base">
                <a:spcBef>
                  <a:spcPct val="0"/>
                </a:spcBef>
                <a:spcAft>
                  <a:spcPct val="0"/>
                </a:spcAft>
                <a:tabLst>
                  <a:tab pos="960438" algn="l"/>
                </a:tabLs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560638" algn="r" defTabSz="822325" rtl="1" fontAlgn="base">
                <a:spcBef>
                  <a:spcPct val="0"/>
                </a:spcBef>
                <a:spcAft>
                  <a:spcPct val="0"/>
                </a:spcAft>
                <a:tabLst>
                  <a:tab pos="960438" algn="l"/>
                </a:tabLs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017838" algn="r" defTabSz="822325" rtl="1" fontAlgn="base">
                <a:spcBef>
                  <a:spcPct val="0"/>
                </a:spcBef>
                <a:spcAft>
                  <a:spcPct val="0"/>
                </a:spcAft>
                <a:tabLst>
                  <a:tab pos="960438" algn="l"/>
                </a:tabLs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475038" algn="r" defTabSz="822325" rtl="1" fontAlgn="base">
                <a:spcBef>
                  <a:spcPct val="0"/>
                </a:spcBef>
                <a:spcAft>
                  <a:spcPct val="0"/>
                </a:spcAft>
                <a:tabLst>
                  <a:tab pos="960438" algn="l"/>
                </a:tabLs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 rtl="0" eaLnBrk="1" hangingPunct="1"/>
              <a:r>
                <a:rPr lang="en-US" altLang="en-US" sz="900">
                  <a:latin typeface="Optima" charset="0"/>
                  <a:sym typeface="Optima" charset="0"/>
                </a:rPr>
                <a:t>CIRCUIT</a:t>
              </a:r>
            </a:p>
          </p:txBody>
        </p:sp>
        <p:sp>
          <p:nvSpPr>
            <p:cNvPr id="422933" name="Rectangle 21"/>
            <p:cNvSpPr>
              <a:spLocks/>
            </p:cNvSpPr>
            <p:nvPr/>
          </p:nvSpPr>
          <p:spPr bwMode="auto">
            <a:xfrm>
              <a:off x="4055" y="3888"/>
              <a:ext cx="655" cy="216"/>
            </a:xfrm>
            <a:prstGeom prst="rect">
              <a:avLst/>
            </a:prstGeom>
            <a:noFill/>
            <a:ln>
              <a:noFill/>
            </a:ln>
            <a:effectLst>
              <a:outerShdw blurRad="25400" dist="25399" dir="2700000" algn="ctr" rotWithShape="0">
                <a:srgbClr val="FFFFFF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algn="r" defTabSz="822325" rtl="1">
                <a:tabLst>
                  <a:tab pos="960438" algn="l"/>
                </a:tabLs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411163" algn="r" defTabSz="822325" rtl="1">
                <a:tabLst>
                  <a:tab pos="960438" algn="l"/>
                </a:tabLs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822325" algn="r" defTabSz="822325" rtl="1">
                <a:tabLst>
                  <a:tab pos="960438" algn="l"/>
                </a:tabLs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235075" algn="r" defTabSz="822325" rtl="1">
                <a:tabLst>
                  <a:tab pos="960438" algn="l"/>
                </a:tabLs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1646238" algn="r" defTabSz="822325" rtl="1">
                <a:tabLst>
                  <a:tab pos="960438" algn="l"/>
                </a:tabLs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103438" algn="r" defTabSz="822325" rtl="1" fontAlgn="base">
                <a:spcBef>
                  <a:spcPct val="0"/>
                </a:spcBef>
                <a:spcAft>
                  <a:spcPct val="0"/>
                </a:spcAft>
                <a:tabLst>
                  <a:tab pos="960438" algn="l"/>
                </a:tabLs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560638" algn="r" defTabSz="822325" rtl="1" fontAlgn="base">
                <a:spcBef>
                  <a:spcPct val="0"/>
                </a:spcBef>
                <a:spcAft>
                  <a:spcPct val="0"/>
                </a:spcAft>
                <a:tabLst>
                  <a:tab pos="960438" algn="l"/>
                </a:tabLs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017838" algn="r" defTabSz="822325" rtl="1" fontAlgn="base">
                <a:spcBef>
                  <a:spcPct val="0"/>
                </a:spcBef>
                <a:spcAft>
                  <a:spcPct val="0"/>
                </a:spcAft>
                <a:tabLst>
                  <a:tab pos="960438" algn="l"/>
                </a:tabLs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475038" algn="r" defTabSz="822325" rtl="1" fontAlgn="base">
                <a:spcBef>
                  <a:spcPct val="0"/>
                </a:spcBef>
                <a:spcAft>
                  <a:spcPct val="0"/>
                </a:spcAft>
                <a:tabLst>
                  <a:tab pos="960438" algn="l"/>
                </a:tabLs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 rtl="0" eaLnBrk="1" hangingPunct="1"/>
              <a:r>
                <a:rPr lang="en-US" altLang="en-US" sz="900">
                  <a:latin typeface="Optima" charset="0"/>
                  <a:sym typeface="Optima" charset="0"/>
                </a:rPr>
                <a:t>MEMORY</a:t>
              </a:r>
            </a:p>
          </p:txBody>
        </p:sp>
      </p:grpSp>
      <p:sp>
        <p:nvSpPr>
          <p:cNvPr id="422935" name="Text Box 23"/>
          <p:cNvSpPr txBox="1">
            <a:spLocks noChangeArrowheads="1"/>
          </p:cNvSpPr>
          <p:nvPr/>
        </p:nvSpPr>
        <p:spPr bwMode="auto">
          <a:xfrm>
            <a:off x="124387" y="6107584"/>
            <a:ext cx="3815446" cy="442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algn="l" defTabSz="914400" rtl="0" eaLnBrk="1" latinLnBrk="0" hangingPunct="1">
              <a:spcBef>
                <a:spcPct val="50000"/>
              </a:spcBef>
            </a:pPr>
            <a:endParaRPr lang="en-US" altLang="en-US" sz="20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2958" name="Text Box 46"/>
              <p:cNvSpPr txBox="1">
                <a:spLocks noChangeArrowheads="1"/>
              </p:cNvSpPr>
              <p:nvPr/>
            </p:nvSpPr>
            <p:spPr bwMode="auto">
              <a:xfrm>
                <a:off x="3685474" y="2053623"/>
                <a:ext cx="396775" cy="3693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i="1" dirty="0">
                          <a:solidFill>
                            <a:srgbClr val="006600"/>
                          </a:solidFill>
                          <a:latin typeface="Cambria Math" charset="0"/>
                        </a:rPr>
                        <m:t>𝐶</m:t>
                      </m:r>
                    </m:oMath>
                  </m:oMathPara>
                </a14:m>
                <a:endParaRPr lang="he-IL" altLang="en-US" dirty="0">
                  <a:solidFill>
                    <a:srgbClr val="006600"/>
                  </a:solidFill>
                </a:endParaRPr>
              </a:p>
            </p:txBody>
          </p:sp>
        </mc:Choice>
        <mc:Fallback xmlns="">
          <p:sp>
            <p:nvSpPr>
              <p:cNvPr id="422958" name="Text 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685474" y="2053623"/>
                <a:ext cx="396775" cy="369332"/>
              </a:xfrm>
              <a:prstGeom prst="rect">
                <a:avLst/>
              </a:prstGeom>
              <a:blipFill>
                <a:blip r:embed="rId4"/>
                <a:stretch>
                  <a:fillRect t="-6667" r="-18750" b="-2666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22963" name="Group 51"/>
          <p:cNvGrpSpPr>
            <a:grpSpLocks/>
          </p:cNvGrpSpPr>
          <p:nvPr/>
        </p:nvGrpSpPr>
        <p:grpSpPr bwMode="auto">
          <a:xfrm>
            <a:off x="5407912" y="1556738"/>
            <a:ext cx="4414837" cy="2709863"/>
            <a:chOff x="2456" y="754"/>
            <a:chExt cx="2781" cy="1707"/>
          </a:xfrm>
        </p:grpSpPr>
        <p:grpSp>
          <p:nvGrpSpPr>
            <p:cNvPr id="422962" name="Group 50"/>
            <p:cNvGrpSpPr>
              <a:grpSpLocks/>
            </p:cNvGrpSpPr>
            <p:nvPr/>
          </p:nvGrpSpPr>
          <p:grpSpPr bwMode="auto">
            <a:xfrm>
              <a:off x="2456" y="754"/>
              <a:ext cx="2781" cy="1707"/>
              <a:chOff x="2456" y="754"/>
              <a:chExt cx="2781" cy="1707"/>
            </a:xfrm>
          </p:grpSpPr>
          <p:grpSp>
            <p:nvGrpSpPr>
              <p:cNvPr id="422937" name="Group 25"/>
              <p:cNvGrpSpPr>
                <a:grpSpLocks/>
              </p:cNvGrpSpPr>
              <p:nvPr/>
            </p:nvGrpSpPr>
            <p:grpSpPr bwMode="auto">
              <a:xfrm>
                <a:off x="3235" y="754"/>
                <a:ext cx="2002" cy="1707"/>
                <a:chOff x="3135" y="1829"/>
                <a:chExt cx="2669" cy="2275"/>
              </a:xfrm>
            </p:grpSpPr>
            <p:sp>
              <p:nvSpPr>
                <p:cNvPr id="422938" name="Rectangle 26"/>
                <p:cNvSpPr>
                  <a:spLocks/>
                </p:cNvSpPr>
                <p:nvPr/>
              </p:nvSpPr>
              <p:spPr bwMode="auto">
                <a:xfrm>
                  <a:off x="3586" y="2088"/>
                  <a:ext cx="1576" cy="770"/>
                </a:xfrm>
                <a:prstGeom prst="rect">
                  <a:avLst/>
                </a:prstGeom>
                <a:solidFill>
                  <a:srgbClr val="92D050"/>
                </a:solidFill>
                <a:ln w="9525">
                  <a:solidFill>
                    <a:srgbClr val="121719"/>
                  </a:solidFill>
                  <a:miter lim="800000"/>
                  <a:headEnd/>
                  <a:tailEnd/>
                </a:ln>
                <a:effectLst>
                  <a:outerShdw blurRad="127000" dist="76199" dir="2700000" algn="ctr" rotWithShape="0">
                    <a:schemeClr val="bg2">
                      <a:alpha val="75000"/>
                    </a:schemeClr>
                  </a:outerShdw>
                </a:effectLst>
              </p:spPr>
              <p:txBody>
                <a:bodyPr/>
                <a:lstStyle/>
                <a:p>
                  <a:endParaRPr lang="en-US"/>
                </a:p>
              </p:txBody>
            </p:sp>
            <p:pic>
              <p:nvPicPr>
                <p:cNvPr id="422939" name="Picture 27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456" y="2311"/>
                  <a:ext cx="1577" cy="367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blurRad="127000" dist="76199" dir="2700000" algn="ctr" rotWithShape="0">
                    <a:schemeClr val="bg2">
                      <a:alpha val="75000"/>
                    </a:scheme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rgbClr val="FFFFFF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422940" name="Line 28"/>
                <p:cNvSpPr>
                  <a:spLocks noChangeShapeType="1"/>
                </p:cNvSpPr>
                <p:nvPr/>
              </p:nvSpPr>
              <p:spPr bwMode="auto">
                <a:xfrm flipH="1">
                  <a:off x="3499" y="2650"/>
                  <a:ext cx="7" cy="83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25400" dist="25399" dir="2700000" algn="ctr" rotWithShape="0">
                    <a:srgbClr val="FFFFFF">
                      <a:alpha val="50000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2941" name="Line 29"/>
                <p:cNvSpPr>
                  <a:spLocks noChangeShapeType="1"/>
                </p:cNvSpPr>
                <p:nvPr/>
              </p:nvSpPr>
              <p:spPr bwMode="auto">
                <a:xfrm flipH="1">
                  <a:off x="3499" y="3485"/>
                  <a:ext cx="526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25400" dist="25399" dir="2700000" algn="ctr" rotWithShape="0">
                    <a:srgbClr val="FFFFFF">
                      <a:alpha val="50000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2942" name="Line 30"/>
                <p:cNvSpPr>
                  <a:spLocks noChangeShapeType="1"/>
                </p:cNvSpPr>
                <p:nvPr/>
              </p:nvSpPr>
              <p:spPr bwMode="auto">
                <a:xfrm flipH="1">
                  <a:off x="3413" y="2513"/>
                  <a:ext cx="7" cy="105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25400" dist="25399" dir="2700000" algn="ctr" rotWithShape="0">
                    <a:srgbClr val="FFFFFF">
                      <a:alpha val="50000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2943" name="Line 31"/>
                <p:cNvSpPr>
                  <a:spLocks noChangeShapeType="1"/>
                </p:cNvSpPr>
                <p:nvPr/>
              </p:nvSpPr>
              <p:spPr bwMode="auto">
                <a:xfrm flipH="1">
                  <a:off x="3413" y="3564"/>
                  <a:ext cx="612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25400" dist="25399" dir="2700000" algn="ctr" rotWithShape="0">
                    <a:srgbClr val="FFFFFF">
                      <a:alpha val="50000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2944" name="Line 32"/>
                <p:cNvSpPr>
                  <a:spLocks noChangeShapeType="1"/>
                </p:cNvSpPr>
                <p:nvPr/>
              </p:nvSpPr>
              <p:spPr bwMode="auto">
                <a:xfrm flipH="1">
                  <a:off x="3420" y="2513"/>
                  <a:ext cx="87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25400" dist="25399" dir="2700000" algn="ctr" rotWithShape="0">
                    <a:srgbClr val="FFFFFF">
                      <a:alpha val="50000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2945" name="Line 33"/>
                <p:cNvSpPr>
                  <a:spLocks noChangeShapeType="1"/>
                </p:cNvSpPr>
                <p:nvPr/>
              </p:nvSpPr>
              <p:spPr bwMode="auto">
                <a:xfrm flipH="1">
                  <a:off x="3146" y="2405"/>
                  <a:ext cx="355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25400" dist="25399" dir="2700000" algn="ctr" rotWithShape="0">
                    <a:srgbClr val="FFFFFF">
                      <a:alpha val="50000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2946" name="Line 34"/>
                <p:cNvSpPr>
                  <a:spLocks noChangeShapeType="1"/>
                </p:cNvSpPr>
                <p:nvPr/>
              </p:nvSpPr>
              <p:spPr bwMode="auto">
                <a:xfrm flipH="1">
                  <a:off x="4990" y="2491"/>
                  <a:ext cx="60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25400" dist="25399" dir="2700000" algn="ctr" rotWithShape="0">
                    <a:srgbClr val="FFFFFF">
                      <a:alpha val="50000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2947" name="AutoShape 35"/>
                <p:cNvSpPr>
                  <a:spLocks/>
                </p:cNvSpPr>
                <p:nvPr/>
              </p:nvSpPr>
              <p:spPr bwMode="auto">
                <a:xfrm>
                  <a:off x="4025" y="3240"/>
                  <a:ext cx="734" cy="490"/>
                </a:xfrm>
                <a:prstGeom prst="roundRect">
                  <a:avLst>
                    <a:gd name="adj" fmla="val 47056"/>
                  </a:avLst>
                </a:prstGeom>
                <a:solidFill>
                  <a:srgbClr val="0000FF">
                    <a:alpha val="46001"/>
                  </a:srgbClr>
                </a:solidFill>
                <a:ln>
                  <a:noFill/>
                </a:ln>
                <a:effectLst>
                  <a:outerShdw blurRad="127000" dist="76199" dir="2700000" algn="ctr" rotWithShape="0">
                    <a:schemeClr val="bg2">
                      <a:alpha val="75000"/>
                    </a:schemeClr>
                  </a:outer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121719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2948" name="Line 36"/>
                <p:cNvSpPr>
                  <a:spLocks noChangeShapeType="1"/>
                </p:cNvSpPr>
                <p:nvPr/>
              </p:nvSpPr>
              <p:spPr bwMode="auto">
                <a:xfrm>
                  <a:off x="5314" y="2549"/>
                  <a:ext cx="0" cy="936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25400" dist="25399" dir="2700000" algn="ctr" rotWithShape="0">
                    <a:srgbClr val="FFFFFF">
                      <a:alpha val="50000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2949" name="Line 37"/>
                <p:cNvSpPr>
                  <a:spLocks noChangeShapeType="1"/>
                </p:cNvSpPr>
                <p:nvPr/>
              </p:nvSpPr>
              <p:spPr bwMode="auto">
                <a:xfrm flipH="1">
                  <a:off x="4968" y="2549"/>
                  <a:ext cx="338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25400" dist="25399" dir="2700000" algn="ctr" rotWithShape="0">
                    <a:srgbClr val="FFFFFF">
                      <a:alpha val="50000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2950" name="Line 38"/>
                <p:cNvSpPr>
                  <a:spLocks noChangeShapeType="1"/>
                </p:cNvSpPr>
                <p:nvPr/>
              </p:nvSpPr>
              <p:spPr bwMode="auto">
                <a:xfrm>
                  <a:off x="4975" y="2484"/>
                  <a:ext cx="0" cy="69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25400" dist="25399" dir="2700000" algn="ctr" rotWithShape="0">
                    <a:srgbClr val="FFFFFF">
                      <a:alpha val="50000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2951" name="Line 39"/>
                <p:cNvSpPr>
                  <a:spLocks noChangeShapeType="1"/>
                </p:cNvSpPr>
                <p:nvPr/>
              </p:nvSpPr>
              <p:spPr bwMode="auto">
                <a:xfrm flipH="1">
                  <a:off x="4025" y="3485"/>
                  <a:ext cx="7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lgDash"/>
                  <a:round/>
                  <a:headEnd/>
                  <a:tailEnd/>
                </a:ln>
                <a:effectLst>
                  <a:outerShdw blurRad="25400" dist="25399" dir="2700000" algn="ctr" rotWithShape="0">
                    <a:srgbClr val="FFFFFF">
                      <a:alpha val="50000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2952" name="Line 40"/>
                <p:cNvSpPr>
                  <a:spLocks noChangeShapeType="1"/>
                </p:cNvSpPr>
                <p:nvPr/>
              </p:nvSpPr>
              <p:spPr bwMode="auto">
                <a:xfrm flipH="1">
                  <a:off x="4723" y="3485"/>
                  <a:ext cx="591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25400" dist="25399" dir="2700000" algn="ctr" rotWithShape="0">
                    <a:srgbClr val="FFFFFF">
                      <a:alpha val="50000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2953" name="Rectangle 41"/>
                <p:cNvSpPr>
                  <a:spLocks/>
                </p:cNvSpPr>
                <p:nvPr/>
              </p:nvSpPr>
              <p:spPr bwMode="auto">
                <a:xfrm>
                  <a:off x="3135" y="2190"/>
                  <a:ext cx="315" cy="129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blurRad="25400" dist="25399" dir="2700000" algn="ctr" rotWithShape="0">
                    <a:srgbClr val="FFFFFF">
                      <a:alpha val="50000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algn="r" defTabSz="822325" rtl="1">
                    <a:tabLst>
                      <a:tab pos="960438" algn="l"/>
                    </a:tabLst>
                    <a:defRPr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1pPr>
                  <a:lvl2pPr marL="411163" algn="r" defTabSz="822325" rtl="1">
                    <a:tabLst>
                      <a:tab pos="960438" algn="l"/>
                    </a:tabLst>
                    <a:defRPr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2pPr>
                  <a:lvl3pPr marL="822325" algn="r" defTabSz="822325" rtl="1">
                    <a:tabLst>
                      <a:tab pos="960438" algn="l"/>
                    </a:tabLst>
                    <a:defRPr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3pPr>
                  <a:lvl4pPr marL="1235075" algn="r" defTabSz="822325" rtl="1">
                    <a:tabLst>
                      <a:tab pos="960438" algn="l"/>
                    </a:tabLst>
                    <a:defRPr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4pPr>
                  <a:lvl5pPr marL="1646238" algn="r" defTabSz="822325" rtl="1">
                    <a:tabLst>
                      <a:tab pos="960438" algn="l"/>
                    </a:tabLst>
                    <a:defRPr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5pPr>
                  <a:lvl6pPr marL="2103438" algn="r" defTabSz="822325" rtl="1"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960438" algn="l"/>
                    </a:tabLst>
                    <a:defRPr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6pPr>
                  <a:lvl7pPr marL="2560638" algn="r" defTabSz="822325" rtl="1"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960438" algn="l"/>
                    </a:tabLst>
                    <a:defRPr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7pPr>
                  <a:lvl8pPr marL="3017838" algn="r" defTabSz="822325" rtl="1"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960438" algn="l"/>
                    </a:tabLst>
                    <a:defRPr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8pPr>
                  <a:lvl9pPr marL="3475038" algn="r" defTabSz="822325" rtl="1"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960438" algn="l"/>
                    </a:tabLst>
                    <a:defRPr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9pPr>
                </a:lstStyle>
                <a:p>
                  <a:pPr algn="ctr" rtl="0" eaLnBrk="1" hangingPunct="1"/>
                  <a:r>
                    <a:rPr lang="en-US" altLang="en-US" sz="1000">
                      <a:latin typeface="Optima" charset="0"/>
                      <a:sym typeface="Optima" charset="0"/>
                    </a:rPr>
                    <a:t>INPUT</a:t>
                  </a:r>
                </a:p>
              </p:txBody>
            </p:sp>
            <p:sp>
              <p:nvSpPr>
                <p:cNvPr id="422954" name="Rectangle 42"/>
                <p:cNvSpPr>
                  <a:spLocks/>
                </p:cNvSpPr>
                <p:nvPr/>
              </p:nvSpPr>
              <p:spPr bwMode="auto">
                <a:xfrm>
                  <a:off x="5149" y="2261"/>
                  <a:ext cx="655" cy="216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blurRad="25400" dist="25399" dir="2700000" algn="ctr" rotWithShape="0">
                    <a:srgbClr val="FFFFFF">
                      <a:alpha val="50000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>
                  <a:lvl1pPr algn="r" defTabSz="822325" rtl="1">
                    <a:tabLst>
                      <a:tab pos="960438" algn="l"/>
                    </a:tabLst>
                    <a:defRPr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1pPr>
                  <a:lvl2pPr marL="411163" algn="r" defTabSz="822325" rtl="1">
                    <a:tabLst>
                      <a:tab pos="960438" algn="l"/>
                    </a:tabLst>
                    <a:defRPr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2pPr>
                  <a:lvl3pPr marL="822325" algn="r" defTabSz="822325" rtl="1">
                    <a:tabLst>
                      <a:tab pos="960438" algn="l"/>
                    </a:tabLst>
                    <a:defRPr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3pPr>
                  <a:lvl4pPr marL="1235075" algn="r" defTabSz="822325" rtl="1">
                    <a:tabLst>
                      <a:tab pos="960438" algn="l"/>
                    </a:tabLst>
                    <a:defRPr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4pPr>
                  <a:lvl5pPr marL="1646238" algn="r" defTabSz="822325" rtl="1">
                    <a:tabLst>
                      <a:tab pos="960438" algn="l"/>
                    </a:tabLst>
                    <a:defRPr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5pPr>
                  <a:lvl6pPr marL="2103438" algn="r" defTabSz="822325" rtl="1"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960438" algn="l"/>
                    </a:tabLst>
                    <a:defRPr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6pPr>
                  <a:lvl7pPr marL="2560638" algn="r" defTabSz="822325" rtl="1"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960438" algn="l"/>
                    </a:tabLst>
                    <a:defRPr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7pPr>
                  <a:lvl8pPr marL="3017838" algn="r" defTabSz="822325" rtl="1"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960438" algn="l"/>
                    </a:tabLst>
                    <a:defRPr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8pPr>
                  <a:lvl9pPr marL="3475038" algn="r" defTabSz="822325" rtl="1"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960438" algn="l"/>
                    </a:tabLst>
                    <a:defRPr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9pPr>
                </a:lstStyle>
                <a:p>
                  <a:pPr algn="ctr" rtl="0" eaLnBrk="1" hangingPunct="1"/>
                  <a:r>
                    <a:rPr lang="en-US" altLang="en-US" sz="1000">
                      <a:latin typeface="Optima" charset="0"/>
                      <a:sym typeface="Optima" charset="0"/>
                    </a:rPr>
                    <a:t>OUTPUT</a:t>
                  </a:r>
                </a:p>
              </p:txBody>
            </p:sp>
            <p:sp>
              <p:nvSpPr>
                <p:cNvPr id="422955" name="Rectangle 43"/>
                <p:cNvSpPr>
                  <a:spLocks/>
                </p:cNvSpPr>
                <p:nvPr/>
              </p:nvSpPr>
              <p:spPr bwMode="auto">
                <a:xfrm>
                  <a:off x="4055" y="1829"/>
                  <a:ext cx="655" cy="216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blurRad="25400" dist="25399" dir="2700000" algn="ctr" rotWithShape="0">
                    <a:srgbClr val="FFFFFF">
                      <a:alpha val="50000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>
                  <a:lvl1pPr algn="r" defTabSz="822325" rtl="1">
                    <a:tabLst>
                      <a:tab pos="960438" algn="l"/>
                    </a:tabLst>
                    <a:defRPr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1pPr>
                  <a:lvl2pPr marL="411163" algn="r" defTabSz="822325" rtl="1">
                    <a:tabLst>
                      <a:tab pos="960438" algn="l"/>
                    </a:tabLst>
                    <a:defRPr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2pPr>
                  <a:lvl3pPr marL="822325" algn="r" defTabSz="822325" rtl="1">
                    <a:tabLst>
                      <a:tab pos="960438" algn="l"/>
                    </a:tabLst>
                    <a:defRPr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3pPr>
                  <a:lvl4pPr marL="1235075" algn="r" defTabSz="822325" rtl="1">
                    <a:tabLst>
                      <a:tab pos="960438" algn="l"/>
                    </a:tabLst>
                    <a:defRPr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4pPr>
                  <a:lvl5pPr marL="1646238" algn="r" defTabSz="822325" rtl="1">
                    <a:tabLst>
                      <a:tab pos="960438" algn="l"/>
                    </a:tabLst>
                    <a:defRPr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5pPr>
                  <a:lvl6pPr marL="2103438" algn="r" defTabSz="822325" rtl="1"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960438" algn="l"/>
                    </a:tabLst>
                    <a:defRPr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6pPr>
                  <a:lvl7pPr marL="2560638" algn="r" defTabSz="822325" rtl="1"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960438" algn="l"/>
                    </a:tabLst>
                    <a:defRPr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7pPr>
                  <a:lvl8pPr marL="3017838" algn="r" defTabSz="822325" rtl="1"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960438" algn="l"/>
                    </a:tabLst>
                    <a:defRPr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8pPr>
                  <a:lvl9pPr marL="3475038" algn="r" defTabSz="822325" rtl="1"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960438" algn="l"/>
                    </a:tabLst>
                    <a:defRPr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9pPr>
                </a:lstStyle>
                <a:p>
                  <a:pPr algn="ctr" rtl="0" eaLnBrk="1" hangingPunct="1"/>
                  <a:r>
                    <a:rPr lang="en-US" altLang="en-US" sz="1200">
                      <a:latin typeface="Optima" charset="0"/>
                      <a:sym typeface="Optima" charset="0"/>
                    </a:rPr>
                    <a:t>CIRCUIT</a:t>
                  </a:r>
                </a:p>
              </p:txBody>
            </p:sp>
            <p:sp>
              <p:nvSpPr>
                <p:cNvPr id="422956" name="Rectangle 44"/>
                <p:cNvSpPr>
                  <a:spLocks/>
                </p:cNvSpPr>
                <p:nvPr/>
              </p:nvSpPr>
              <p:spPr bwMode="auto">
                <a:xfrm>
                  <a:off x="4055" y="3888"/>
                  <a:ext cx="655" cy="216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blurRad="25400" dist="25399" dir="2700000" algn="ctr" rotWithShape="0">
                    <a:srgbClr val="FFFFFF">
                      <a:alpha val="50000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>
                  <a:lvl1pPr algn="r" defTabSz="822325" rtl="1">
                    <a:tabLst>
                      <a:tab pos="960438" algn="l"/>
                    </a:tabLst>
                    <a:defRPr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1pPr>
                  <a:lvl2pPr marL="411163" algn="r" defTabSz="822325" rtl="1">
                    <a:tabLst>
                      <a:tab pos="960438" algn="l"/>
                    </a:tabLst>
                    <a:defRPr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2pPr>
                  <a:lvl3pPr marL="822325" algn="r" defTabSz="822325" rtl="1">
                    <a:tabLst>
                      <a:tab pos="960438" algn="l"/>
                    </a:tabLst>
                    <a:defRPr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3pPr>
                  <a:lvl4pPr marL="1235075" algn="r" defTabSz="822325" rtl="1">
                    <a:tabLst>
                      <a:tab pos="960438" algn="l"/>
                    </a:tabLst>
                    <a:defRPr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4pPr>
                  <a:lvl5pPr marL="1646238" algn="r" defTabSz="822325" rtl="1">
                    <a:tabLst>
                      <a:tab pos="960438" algn="l"/>
                    </a:tabLst>
                    <a:defRPr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5pPr>
                  <a:lvl6pPr marL="2103438" algn="r" defTabSz="822325" rtl="1"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960438" algn="l"/>
                    </a:tabLst>
                    <a:defRPr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6pPr>
                  <a:lvl7pPr marL="2560638" algn="r" defTabSz="822325" rtl="1"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960438" algn="l"/>
                    </a:tabLst>
                    <a:defRPr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7pPr>
                  <a:lvl8pPr marL="3017838" algn="r" defTabSz="822325" rtl="1"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960438" algn="l"/>
                    </a:tabLst>
                    <a:defRPr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8pPr>
                  <a:lvl9pPr marL="3475038" algn="r" defTabSz="822325" rtl="1"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960438" algn="l"/>
                    </a:tabLst>
                    <a:defRPr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9pPr>
                </a:lstStyle>
                <a:p>
                  <a:pPr algn="ctr" rtl="0" eaLnBrk="1" hangingPunct="1"/>
                  <a:r>
                    <a:rPr lang="en-US" altLang="en-US" sz="1200">
                      <a:latin typeface="Optima" charset="0"/>
                      <a:sym typeface="Optima" charset="0"/>
                    </a:rPr>
                    <a:t>MEMORY</a:t>
                  </a:r>
                </a:p>
              </p:txBody>
            </p:sp>
          </p:grpSp>
          <p:sp>
            <p:nvSpPr>
              <p:cNvPr id="422957" name="AutoShape 45"/>
              <p:cNvSpPr>
                <a:spLocks noChangeArrowheads="1"/>
              </p:cNvSpPr>
              <p:nvPr/>
            </p:nvSpPr>
            <p:spPr bwMode="auto">
              <a:xfrm>
                <a:off x="2456" y="1353"/>
                <a:ext cx="590" cy="408"/>
              </a:xfrm>
              <a:prstGeom prst="rightArrow">
                <a:avLst>
                  <a:gd name="adj1" fmla="val 50000"/>
                  <a:gd name="adj2" fmla="val 36152"/>
                </a:avLst>
              </a:prstGeom>
              <a:solidFill>
                <a:srgbClr val="FF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altLang="en-US"/>
                  <a:t>T</a:t>
                </a:r>
                <a:endParaRPr lang="he-IL" altLang="en-US" baseline="-25000" dirty="0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2959" name="Text Box 47"/>
                <p:cNvSpPr txBox="1">
                  <a:spLocks noChangeArrowheads="1"/>
                </p:cNvSpPr>
                <p:nvPr/>
              </p:nvSpPr>
              <p:spPr bwMode="auto">
                <a:xfrm>
                  <a:off x="4059" y="953"/>
                  <a:ext cx="284" cy="29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̂"/>
                            <m:ctrlPr>
                              <a:rPr lang="en-US" altLang="en-US" sz="2400" i="1">
                                <a:solidFill>
                                  <a:srgbClr val="0066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en-US" sz="2400" i="1">
                                <a:solidFill>
                                  <a:srgbClr val="006600"/>
                                </a:solidFill>
                                <a:latin typeface="Cambria Math" charset="0"/>
                              </a:rPr>
                              <m:t>𝐶</m:t>
                            </m:r>
                          </m:e>
                        </m:acc>
                      </m:oMath>
                    </m:oMathPara>
                  </a14:m>
                  <a:endParaRPr lang="en-US" altLang="en-US" sz="2400" dirty="0">
                    <a:solidFill>
                      <a:srgbClr val="006600"/>
                    </a:solidFill>
                  </a:endParaRPr>
                </a:p>
              </p:txBody>
            </p:sp>
          </mc:Choice>
          <mc:Fallback xmlns="">
            <p:sp>
              <p:nvSpPr>
                <p:cNvPr id="422959" name="Text Box 4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059" y="953"/>
                  <a:ext cx="284" cy="299"/>
                </a:xfrm>
                <a:prstGeom prst="rect">
                  <a:avLst/>
                </a:prstGeom>
                <a:blipFill>
                  <a:blip r:embed="rId5"/>
                  <a:stretch>
                    <a:fillRect t="-7895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22960" name="Text Box 48"/>
              <p:cNvSpPr txBox="1">
                <a:spLocks noChangeArrowheads="1"/>
              </p:cNvSpPr>
              <p:nvPr/>
            </p:nvSpPr>
            <p:spPr bwMode="auto">
              <a:xfrm>
                <a:off x="3682299" y="3141061"/>
                <a:ext cx="382587" cy="3693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𝑠</m:t>
                          </m:r>
                        </m:e>
                        <m:sub>
                          <m:r>
                            <a:rPr lang="en-US" altLang="en-US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alt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22960" name="Text 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682299" y="3141061"/>
                <a:ext cx="382587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2961" name="Text Box 49"/>
              <p:cNvSpPr txBox="1">
                <a:spLocks noChangeArrowheads="1"/>
              </p:cNvSpPr>
              <p:nvPr/>
            </p:nvSpPr>
            <p:spPr bwMode="auto">
              <a:xfrm>
                <a:off x="7872769" y="3283937"/>
                <a:ext cx="525463" cy="39299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altLang="en-US" sz="2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en-US" sz="2000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</a:rPr>
                                <m:t>𝑠</m:t>
                              </m:r>
                            </m:e>
                          </m:acc>
                        </m:e>
                        <m:sub>
                          <m:r>
                            <a:rPr lang="en-US" altLang="en-US" sz="2000" b="0" i="1" smtClean="0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altLang="en-US" sz="2000" baseline="-25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22961" name="Text 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872769" y="3283937"/>
                <a:ext cx="525463" cy="392993"/>
              </a:xfrm>
              <a:prstGeom prst="rect">
                <a:avLst/>
              </a:prstGeom>
              <a:blipFill>
                <a:blip r:embed="rId7"/>
                <a:stretch>
                  <a:fillRect t="-625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82561" y="4774403"/>
                <a:ext cx="11123952" cy="2301450"/>
              </a:xfrm>
            </p:spPr>
            <p:txBody>
              <a:bodyPr>
                <a:normAutofit fontScale="92500" lnSpcReduction="20000"/>
              </a:bodyPr>
              <a:lstStyle/>
              <a:p>
                <a:pPr lvl="0"/>
                <a:r>
                  <a:rPr lang="en-US" sz="3500" dirty="0"/>
                  <a:t>Much less known about global leakage</a:t>
                </a:r>
              </a:p>
              <a:p>
                <a:pPr lvl="1"/>
                <a:r>
                  <a:rPr lang="en-US" sz="3100" dirty="0">
                    <a:solidFill>
                      <a:schemeClr val="accent6">
                        <a:lumMod val="75000"/>
                      </a:schemeClr>
                    </a:solidFill>
                  </a:rPr>
                  <a:t>AC</a:t>
                </a:r>
                <a:r>
                  <a:rPr lang="en-US" sz="3100" baseline="30000" dirty="0">
                    <a:solidFill>
                      <a:schemeClr val="accent6">
                        <a:lumMod val="75000"/>
                      </a:schemeClr>
                    </a:solidFill>
                  </a:rPr>
                  <a:t>0 </a:t>
                </a:r>
                <a:r>
                  <a:rPr lang="en-US" sz="3100" dirty="0">
                    <a:solidFill>
                      <a:schemeClr val="accent6">
                        <a:lumMod val="75000"/>
                      </a:schemeClr>
                    </a:solidFill>
                  </a:rPr>
                  <a:t> leakage</a:t>
                </a:r>
                <a:r>
                  <a:rPr lang="en-US" sz="3100" dirty="0"/>
                  <a:t> </a:t>
                </a:r>
                <a:r>
                  <a:rPr lang="en-US" sz="2800" dirty="0">
                    <a:solidFill>
                      <a:srgbClr val="0070C0"/>
                    </a:solidFill>
                  </a:rPr>
                  <a:t>[Rothblum’12, Bogdanov-I.-Srinivasan’19]</a:t>
                </a:r>
              </a:p>
              <a:p>
                <a:pPr lvl="1"/>
                <a:r>
                  <a:rPr lang="en-US" sz="3100" dirty="0">
                    <a:solidFill>
                      <a:schemeClr val="accent6">
                        <a:lumMod val="75000"/>
                      </a:schemeClr>
                    </a:solidFill>
                  </a:rPr>
                  <a:t>“Only computation leaks”</a:t>
                </a:r>
                <a:r>
                  <a:rPr lang="en-US" sz="3100" dirty="0"/>
                  <a:t> </a:t>
                </a:r>
                <a:r>
                  <a:rPr lang="en-US" sz="2800" dirty="0">
                    <a:solidFill>
                      <a:srgbClr val="0070C0"/>
                    </a:solidFill>
                  </a:rPr>
                  <a:t>[Micali-Reyzin’04, Goldwasser-Rothblum’12]</a:t>
                </a:r>
              </a:p>
              <a:p>
                <a:pPr lvl="0"/>
                <a:r>
                  <a:rPr lang="en-US" sz="3500" dirty="0">
                    <a:solidFill>
                      <a:prstClr val="black"/>
                    </a:solidFill>
                  </a:rPr>
                  <a:t>Worse efficiency (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35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US" sz="35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35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𝐶</m:t>
                            </m:r>
                          </m:e>
                        </m:acc>
                      </m:e>
                    </m:d>
                    <m:r>
                      <a:rPr lang="en-US" sz="35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≫</m:t>
                    </m:r>
                    <m:sSup>
                      <m:sSupPr>
                        <m:ctrlPr>
                          <a:rPr lang="en-US" sz="35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5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sz="35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5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</m:t>
                    </m:r>
                    <m:r>
                      <a:rPr lang="en-US" sz="35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  <m:r>
                      <a:rPr lang="en-US" sz="35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sz="3500" dirty="0">
                    <a:solidFill>
                      <a:prstClr val="black"/>
                    </a:solidFill>
                  </a:rPr>
                  <a:t>), specialized constructions</a:t>
                </a:r>
              </a:p>
              <a:p>
                <a:pPr lvl="1"/>
                <a:r>
                  <a:rPr lang="en-US" sz="3200" dirty="0"/>
                  <a:t>Challenging even for OR, XOR leakage</a:t>
                </a:r>
                <a:endParaRPr lang="he-IL" dirty="0"/>
              </a:p>
              <a:p>
                <a:pPr marL="457200" lvl="1" indent="0" defTabSz="91440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None/>
                </a:pPr>
                <a:endParaRPr lang="en-US" altLang="en-US" sz="2800" dirty="0">
                  <a:solidFill>
                    <a:srgbClr val="FF0000"/>
                  </a:solidFill>
                  <a:ea typeface="Arial"/>
                  <a:cs typeface="Arial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82561" y="4774403"/>
                <a:ext cx="11123952" cy="2301450"/>
              </a:xfrm>
              <a:blipFill>
                <a:blip r:embed="rId8"/>
                <a:stretch>
                  <a:fillRect l="-1254" t="-8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24">
            <a:extLst>
              <a:ext uri="{FF2B5EF4-FFF2-40B4-BE49-F238E27FC236}">
                <a16:creationId xmlns:a16="http://schemas.microsoft.com/office/drawing/2014/main" id="{7B86A543-320B-4C28-8D84-426ED48B7C46}"/>
              </a:ext>
            </a:extLst>
          </p:cNvPr>
          <p:cNvSpPr>
            <a:spLocks/>
          </p:cNvSpPr>
          <p:nvPr/>
        </p:nvSpPr>
        <p:spPr bwMode="auto">
          <a:xfrm>
            <a:off x="314328" y="125415"/>
            <a:ext cx="11758613" cy="1096963"/>
          </a:xfrm>
          <a:prstGeom prst="rect">
            <a:avLst/>
          </a:prstGeom>
          <a:noFill/>
          <a:ln>
            <a:noFill/>
          </a:ln>
          <a:effectLst>
            <a:outerShdw blurRad="25400" dist="25399" dir="2700000" algn="ctr" rotWithShape="0">
              <a:srgbClr val="FFFFFF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r" defTabSz="822325" rtl="1">
              <a:tabLst>
                <a:tab pos="1096963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11163" algn="r" defTabSz="822325" rtl="1">
              <a:tabLst>
                <a:tab pos="1096963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822325" algn="r" defTabSz="822325" rtl="1">
              <a:tabLst>
                <a:tab pos="1096963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235075" algn="r" defTabSz="822325" rtl="1">
              <a:tabLst>
                <a:tab pos="1096963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646238" algn="r" defTabSz="822325" rtl="1">
              <a:tabLst>
                <a:tab pos="1096963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103438" algn="r" defTabSz="822325" rtl="1" fontAlgn="base">
              <a:spcBef>
                <a:spcPct val="0"/>
              </a:spcBef>
              <a:spcAft>
                <a:spcPct val="0"/>
              </a:spcAft>
              <a:tabLst>
                <a:tab pos="1096963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560638" algn="r" defTabSz="822325" rtl="1" fontAlgn="base">
              <a:spcBef>
                <a:spcPct val="0"/>
              </a:spcBef>
              <a:spcAft>
                <a:spcPct val="0"/>
              </a:spcAft>
              <a:tabLst>
                <a:tab pos="1096963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017838" algn="r" defTabSz="822325" rtl="1" fontAlgn="base">
              <a:spcBef>
                <a:spcPct val="0"/>
              </a:spcBef>
              <a:spcAft>
                <a:spcPct val="0"/>
              </a:spcAft>
              <a:tabLst>
                <a:tab pos="1096963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475038" algn="r" defTabSz="822325" rtl="1" fontAlgn="base">
              <a:spcBef>
                <a:spcPct val="0"/>
              </a:spcBef>
              <a:spcAft>
                <a:spcPct val="0"/>
              </a:spcAft>
              <a:tabLst>
                <a:tab pos="1096963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rtl="0">
              <a:spcBef>
                <a:spcPts val="175"/>
              </a:spcBef>
            </a:pPr>
            <a:r>
              <a:rPr lang="en-US" sz="4400" dirty="0">
                <a:solidFill>
                  <a:prstClr val="black"/>
                </a:solidFill>
                <a:latin typeface="Calibri Light" panose="020F0302020204030204"/>
                <a:ea typeface=""/>
                <a:cs typeface=""/>
              </a:rPr>
              <a:t>Stateful LRC Compiler 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21B2A36-FB43-611D-2D60-A7383315FB19}"/>
              </a:ext>
            </a:extLst>
          </p:cNvPr>
          <p:cNvGrpSpPr/>
          <p:nvPr/>
        </p:nvGrpSpPr>
        <p:grpSpPr>
          <a:xfrm>
            <a:off x="2129162" y="155014"/>
            <a:ext cx="7683044" cy="4175158"/>
            <a:chOff x="1875128" y="1814026"/>
            <a:chExt cx="7683044" cy="4175158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FA687F0A-5398-3CD8-2D01-8777DC89E1FC}"/>
                </a:ext>
              </a:extLst>
            </p:cNvPr>
            <p:cNvSpPr/>
            <p:nvPr/>
          </p:nvSpPr>
          <p:spPr>
            <a:xfrm>
              <a:off x="1875128" y="1814026"/>
              <a:ext cx="7683044" cy="4175158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AFC2B3CD-BC89-676C-22C2-7F0F5CCCDA83}"/>
                </a:ext>
              </a:extLst>
            </p:cNvPr>
            <p:cNvGrpSpPr/>
            <p:nvPr/>
          </p:nvGrpSpPr>
          <p:grpSpPr>
            <a:xfrm>
              <a:off x="2108540" y="1901547"/>
              <a:ext cx="7255339" cy="3559563"/>
              <a:chOff x="3122377" y="2037428"/>
              <a:chExt cx="7255339" cy="3559563"/>
            </a:xfrm>
            <a:solidFill>
              <a:schemeClr val="bg1"/>
            </a:solidFill>
          </p:grpSpPr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47BD795B-0E13-A077-CFAF-6EF1671CCB65}"/>
                  </a:ext>
                </a:extLst>
              </p:cNvPr>
              <p:cNvGrpSpPr/>
              <p:nvPr/>
            </p:nvGrpSpPr>
            <p:grpSpPr>
              <a:xfrm>
                <a:off x="3219200" y="2037428"/>
                <a:ext cx="6883986" cy="3559563"/>
                <a:chOff x="4218068" y="2066542"/>
                <a:chExt cx="7264323" cy="3756227"/>
              </a:xfrm>
              <a:grpFill/>
            </p:grpSpPr>
            <p:pic>
              <p:nvPicPr>
                <p:cNvPr id="14" name="Picture 13">
                  <a:extLst>
                    <a:ext uri="{FF2B5EF4-FFF2-40B4-BE49-F238E27FC236}">
                      <a16:creationId xmlns:a16="http://schemas.microsoft.com/office/drawing/2014/main" id="{03EC1495-C536-F391-7FDA-06316EE383E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5721483" y="2066542"/>
                  <a:ext cx="5760908" cy="3440868"/>
                </a:xfrm>
                <a:prstGeom prst="rect">
                  <a:avLst/>
                </a:prstGeom>
                <a:grpFill/>
              </p:spPr>
            </p:pic>
            <p:grpSp>
              <p:nvGrpSpPr>
                <p:cNvPr id="15" name="Group 14">
                  <a:extLst>
                    <a:ext uri="{FF2B5EF4-FFF2-40B4-BE49-F238E27FC236}">
                      <a16:creationId xmlns:a16="http://schemas.microsoft.com/office/drawing/2014/main" id="{B2D61943-6433-0282-D91D-173CDAA2BD9C}"/>
                    </a:ext>
                  </a:extLst>
                </p:cNvPr>
                <p:cNvGrpSpPr/>
                <p:nvPr/>
              </p:nvGrpSpPr>
              <p:grpSpPr>
                <a:xfrm>
                  <a:off x="7355486" y="5206820"/>
                  <a:ext cx="3392911" cy="591431"/>
                  <a:chOff x="7355486" y="5206820"/>
                  <a:chExt cx="3392911" cy="591431"/>
                </a:xfrm>
                <a:grpFill/>
              </p:grpSpPr>
              <p:sp>
                <p:nvSpPr>
                  <p:cNvPr id="22" name="Left Brace 21">
                    <a:extLst>
                      <a:ext uri="{FF2B5EF4-FFF2-40B4-BE49-F238E27FC236}">
                        <a16:creationId xmlns:a16="http://schemas.microsoft.com/office/drawing/2014/main" id="{D185F257-949B-30C1-82EC-615E2F361DFF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8955253" y="3607053"/>
                    <a:ext cx="193377" cy="3392911"/>
                  </a:xfrm>
                  <a:prstGeom prst="leftBrace">
                    <a:avLst/>
                  </a:prstGeom>
                  <a:grpFill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" name="TextBox 22">
                    <a:extLst>
                      <a:ext uri="{FF2B5EF4-FFF2-40B4-BE49-F238E27FC236}">
                        <a16:creationId xmlns:a16="http://schemas.microsoft.com/office/drawing/2014/main" id="{106B0B2D-3F29-10F6-2394-418419819D2D}"/>
                      </a:ext>
                    </a:extLst>
                  </p:cNvPr>
                  <p:cNvSpPr txBox="1"/>
                  <p:nvPr/>
                </p:nvSpPr>
                <p:spPr>
                  <a:xfrm>
                    <a:off x="8677948" y="5408514"/>
                    <a:ext cx="705046" cy="389737"/>
                  </a:xfrm>
                  <a:prstGeom prst="rect">
                    <a:avLst/>
                  </a:prstGeom>
                  <a:grp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>
                        <a:solidFill>
                          <a:srgbClr val="7030A0"/>
                        </a:solidFill>
                      </a:rPr>
                      <a:t>CHES</a:t>
                    </a:r>
                  </a:p>
                </p:txBody>
              </p:sp>
            </p:grpSp>
            <p:grpSp>
              <p:nvGrpSpPr>
                <p:cNvPr id="16" name="Group 15">
                  <a:extLst>
                    <a:ext uri="{FF2B5EF4-FFF2-40B4-BE49-F238E27FC236}">
                      <a16:creationId xmlns:a16="http://schemas.microsoft.com/office/drawing/2014/main" id="{83D7AEF2-9F08-9D1B-B441-A365E613E49B}"/>
                    </a:ext>
                  </a:extLst>
                </p:cNvPr>
                <p:cNvGrpSpPr/>
                <p:nvPr/>
              </p:nvGrpSpPr>
              <p:grpSpPr>
                <a:xfrm>
                  <a:off x="6091508" y="5208722"/>
                  <a:ext cx="1138226" cy="614047"/>
                  <a:chOff x="6091508" y="5208722"/>
                  <a:chExt cx="1138226" cy="614047"/>
                </a:xfrm>
                <a:grpFill/>
              </p:grpSpPr>
              <p:sp>
                <p:nvSpPr>
                  <p:cNvPr id="20" name="Left Brace 19">
                    <a:extLst>
                      <a:ext uri="{FF2B5EF4-FFF2-40B4-BE49-F238E27FC236}">
                        <a16:creationId xmlns:a16="http://schemas.microsoft.com/office/drawing/2014/main" id="{507C26AE-9EED-1F27-7905-A42FB53E5351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6570136" y="4730094"/>
                    <a:ext cx="180969" cy="1138226"/>
                  </a:xfrm>
                  <a:prstGeom prst="leftBrace">
                    <a:avLst/>
                  </a:prstGeom>
                  <a:grpFill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1" name="TextBox 20">
                    <a:extLst>
                      <a:ext uri="{FF2B5EF4-FFF2-40B4-BE49-F238E27FC236}">
                        <a16:creationId xmlns:a16="http://schemas.microsoft.com/office/drawing/2014/main" id="{C5F3E81D-1FB8-9CC8-AF8B-49A11DCE6533}"/>
                      </a:ext>
                    </a:extLst>
                  </p:cNvPr>
                  <p:cNvSpPr txBox="1"/>
                  <p:nvPr/>
                </p:nvSpPr>
                <p:spPr>
                  <a:xfrm>
                    <a:off x="6391060" y="5433032"/>
                    <a:ext cx="568773" cy="389737"/>
                  </a:xfrm>
                  <a:prstGeom prst="rect">
                    <a:avLst/>
                  </a:prstGeom>
                  <a:grp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>
                        <a:solidFill>
                          <a:srgbClr val="7030A0"/>
                        </a:solidFill>
                      </a:rPr>
                      <a:t>TCC</a:t>
                    </a:r>
                  </a:p>
                </p:txBody>
              </p:sp>
            </p:grpSp>
            <p:grpSp>
              <p:nvGrpSpPr>
                <p:cNvPr id="17" name="Group 16">
                  <a:extLst>
                    <a:ext uri="{FF2B5EF4-FFF2-40B4-BE49-F238E27FC236}">
                      <a16:creationId xmlns:a16="http://schemas.microsoft.com/office/drawing/2014/main" id="{ED207E20-3CFE-7822-D98C-1BBA66CFE8DB}"/>
                    </a:ext>
                  </a:extLst>
                </p:cNvPr>
                <p:cNvGrpSpPr/>
                <p:nvPr/>
              </p:nvGrpSpPr>
              <p:grpSpPr>
                <a:xfrm>
                  <a:off x="4218068" y="5206824"/>
                  <a:ext cx="1768812" cy="606970"/>
                  <a:chOff x="4218068" y="5206824"/>
                  <a:chExt cx="1768812" cy="606970"/>
                </a:xfrm>
                <a:grpFill/>
              </p:grpSpPr>
              <p:sp>
                <p:nvSpPr>
                  <p:cNvPr id="18" name="Left Brace 17">
                    <a:extLst>
                      <a:ext uri="{FF2B5EF4-FFF2-40B4-BE49-F238E27FC236}">
                        <a16:creationId xmlns:a16="http://schemas.microsoft.com/office/drawing/2014/main" id="{9F594DC3-419E-50BA-4307-ABC5C29C475B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4990658" y="4434234"/>
                    <a:ext cx="223631" cy="1768812"/>
                  </a:xfrm>
                  <a:prstGeom prst="leftBrace">
                    <a:avLst/>
                  </a:prstGeom>
                  <a:grpFill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9" name="TextBox 18">
                    <a:extLst>
                      <a:ext uri="{FF2B5EF4-FFF2-40B4-BE49-F238E27FC236}">
                        <a16:creationId xmlns:a16="http://schemas.microsoft.com/office/drawing/2014/main" id="{29C0A6F5-AD9F-146E-7341-C4EE74412B4D}"/>
                      </a:ext>
                    </a:extLst>
                  </p:cNvPr>
                  <p:cNvSpPr txBox="1"/>
                  <p:nvPr/>
                </p:nvSpPr>
                <p:spPr>
                  <a:xfrm>
                    <a:off x="4639847" y="5424056"/>
                    <a:ext cx="947617" cy="389738"/>
                  </a:xfrm>
                  <a:prstGeom prst="rect">
                    <a:avLst/>
                  </a:prstGeom>
                  <a:grp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>
                        <a:solidFill>
                          <a:srgbClr val="7030A0"/>
                        </a:solidFill>
                      </a:rPr>
                      <a:t>nobody</a:t>
                    </a:r>
                  </a:p>
                </p:txBody>
              </p:sp>
            </p:grpSp>
          </p:grpSp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8EB374CC-7AF5-6C9D-DDBC-3C940AF914CF}"/>
                  </a:ext>
                </a:extLst>
              </p:cNvPr>
              <p:cNvGrpSpPr/>
              <p:nvPr/>
            </p:nvGrpSpPr>
            <p:grpSpPr>
              <a:xfrm>
                <a:off x="3122377" y="4174846"/>
                <a:ext cx="7255339" cy="1253497"/>
                <a:chOff x="3107862" y="4174846"/>
                <a:chExt cx="7255339" cy="1253497"/>
              </a:xfrm>
              <a:grpFill/>
            </p:grpSpPr>
            <p:grpSp>
              <p:nvGrpSpPr>
                <p:cNvPr id="10" name="Group 9">
                  <a:extLst>
                    <a:ext uri="{FF2B5EF4-FFF2-40B4-BE49-F238E27FC236}">
                      <a16:creationId xmlns:a16="http://schemas.microsoft.com/office/drawing/2014/main" id="{BFDCD9E7-714E-3F95-1737-4CF92BDD20C7}"/>
                    </a:ext>
                  </a:extLst>
                </p:cNvPr>
                <p:cNvGrpSpPr/>
                <p:nvPr/>
              </p:nvGrpSpPr>
              <p:grpSpPr>
                <a:xfrm>
                  <a:off x="3107862" y="4174846"/>
                  <a:ext cx="6645325" cy="923331"/>
                  <a:chOff x="1315200" y="5620680"/>
                  <a:chExt cx="9323150" cy="1295400"/>
                </a:xfrm>
                <a:grpFill/>
              </p:grpSpPr>
              <p:pic>
                <p:nvPicPr>
                  <p:cNvPr id="12" name="Picture 11" descr="A graph with numbers and a number of years&#10;&#10;Description automatically generated with medium confidence">
                    <a:extLst>
                      <a:ext uri="{FF2B5EF4-FFF2-40B4-BE49-F238E27FC236}">
                        <a16:creationId xmlns:a16="http://schemas.microsoft.com/office/drawing/2014/main" id="{B1D9609B-C27D-FEB9-194B-1C8560BEC41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0"/>
                  <a:stretch>
                    <a:fillRect/>
                  </a:stretch>
                </p:blipFill>
                <p:spPr>
                  <a:xfrm>
                    <a:off x="1315200" y="5774184"/>
                    <a:ext cx="6400800" cy="1041400"/>
                  </a:xfrm>
                  <a:prstGeom prst="rect">
                    <a:avLst/>
                  </a:prstGeom>
                  <a:grpFill/>
                </p:spPr>
              </p:pic>
              <p:pic>
                <p:nvPicPr>
                  <p:cNvPr id="13" name="Picture 12" descr="A graph showing the number of years&#10;&#10;Description automatically generated">
                    <a:extLst>
                      <a:ext uri="{FF2B5EF4-FFF2-40B4-BE49-F238E27FC236}">
                        <a16:creationId xmlns:a16="http://schemas.microsoft.com/office/drawing/2014/main" id="{EDC987D7-C022-2222-3875-A5326B1A1F2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1"/>
                  <a:stretch>
                    <a:fillRect/>
                  </a:stretch>
                </p:blipFill>
                <p:spPr>
                  <a:xfrm>
                    <a:off x="7641150" y="5620680"/>
                    <a:ext cx="2997200" cy="1295400"/>
                  </a:xfrm>
                  <a:prstGeom prst="rect">
                    <a:avLst/>
                  </a:prstGeom>
                  <a:grpFill/>
                </p:spPr>
              </p:pic>
            </p:grpSp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357DAEAA-EA8D-C072-BAB9-2DBB3E88D39A}"/>
                    </a:ext>
                  </a:extLst>
                </p:cNvPr>
                <p:cNvSpPr/>
                <p:nvPr/>
              </p:nvSpPr>
              <p:spPr>
                <a:xfrm>
                  <a:off x="9144001" y="4426857"/>
                  <a:ext cx="1219200" cy="1001486"/>
                </a:xfrm>
                <a:prstGeom prst="rect">
                  <a:avLst/>
                </a:prstGeom>
                <a:grp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FCD23076-045B-972C-854C-90D78916C848}"/>
              </a:ext>
            </a:extLst>
          </p:cNvPr>
          <p:cNvSpPr txBox="1"/>
          <p:nvPr/>
        </p:nvSpPr>
        <p:spPr>
          <a:xfrm>
            <a:off x="5417765" y="3856195"/>
            <a:ext cx="2890471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Mostly: L = t-probing leakage</a:t>
            </a:r>
          </a:p>
        </p:txBody>
      </p:sp>
      <p:pic>
        <p:nvPicPr>
          <p:cNvPr id="25" name="Picture 2" descr="NVIDIA Launches The GeForce GTX 965M Mobility Chip - Features GM204 GPU  With Half The Cores Of A GTX 980 Graphics Card">
            <a:extLst>
              <a:ext uri="{FF2B5EF4-FFF2-40B4-BE49-F238E27FC236}">
                <a16:creationId xmlns:a16="http://schemas.microsoft.com/office/drawing/2014/main" id="{3995B6FA-E0D0-0F6C-A9D4-796A323FE2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175" y="2778454"/>
            <a:ext cx="2772830" cy="1608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F9492F6E-5D2A-F9E2-C198-612B10D1262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374715" y="4328914"/>
            <a:ext cx="1367113" cy="909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9301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CDE18C3-EC01-6BB2-EF73-67AEA53118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9176" y="4139272"/>
            <a:ext cx="2351609" cy="1113559"/>
          </a:xfrm>
          <a:prstGeom prst="rect">
            <a:avLst/>
          </a:prstGeom>
        </p:spPr>
      </p:pic>
      <p:sp>
        <p:nvSpPr>
          <p:cNvPr id="403480" name="Rectangle 24"/>
          <p:cNvSpPr>
            <a:spLocks/>
          </p:cNvSpPr>
          <p:nvPr/>
        </p:nvSpPr>
        <p:spPr bwMode="auto">
          <a:xfrm>
            <a:off x="2073275" y="68263"/>
            <a:ext cx="8045451" cy="1096963"/>
          </a:xfrm>
          <a:prstGeom prst="rect">
            <a:avLst/>
          </a:prstGeom>
          <a:noFill/>
          <a:ln>
            <a:noFill/>
          </a:ln>
          <a:effectLst>
            <a:outerShdw blurRad="25400" dist="25399" dir="2700000" algn="ctr" rotWithShape="0">
              <a:srgbClr val="FFFFFF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r" defTabSz="822325" rtl="1">
              <a:tabLst>
                <a:tab pos="1096963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11163" algn="r" defTabSz="822325" rtl="1">
              <a:tabLst>
                <a:tab pos="1096963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822325" algn="r" defTabSz="822325" rtl="1">
              <a:tabLst>
                <a:tab pos="1096963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235075" algn="r" defTabSz="822325" rtl="1">
              <a:tabLst>
                <a:tab pos="1096963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646238" algn="r" defTabSz="822325" rtl="1">
              <a:tabLst>
                <a:tab pos="1096963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103438" algn="r" defTabSz="822325" rtl="1" fontAlgn="base">
              <a:spcBef>
                <a:spcPct val="0"/>
              </a:spcBef>
              <a:spcAft>
                <a:spcPct val="0"/>
              </a:spcAft>
              <a:tabLst>
                <a:tab pos="1096963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560638" algn="r" defTabSz="822325" rtl="1" fontAlgn="base">
              <a:spcBef>
                <a:spcPct val="0"/>
              </a:spcBef>
              <a:spcAft>
                <a:spcPct val="0"/>
              </a:spcAft>
              <a:tabLst>
                <a:tab pos="1096963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017838" algn="r" defTabSz="822325" rtl="1" fontAlgn="base">
              <a:spcBef>
                <a:spcPct val="0"/>
              </a:spcBef>
              <a:spcAft>
                <a:spcPct val="0"/>
              </a:spcAft>
              <a:tabLst>
                <a:tab pos="1096963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475038" algn="r" defTabSz="822325" rtl="1" fontAlgn="base">
              <a:spcBef>
                <a:spcPct val="0"/>
              </a:spcBef>
              <a:spcAft>
                <a:spcPct val="0"/>
              </a:spcAft>
              <a:tabLst>
                <a:tab pos="1096963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0" algn="ctr" defTabSz="822325" rtl="1" eaLnBrk="1" latinLnBrk="0" hangingPunct="1">
              <a:spcBef>
                <a:spcPts val="175"/>
              </a:spcBef>
              <a:tabLst>
                <a:tab pos="1096963" algn="l"/>
              </a:tabLst>
            </a:pPr>
            <a:r>
              <a:rPr lang="en-US" altLang="en-US" sz="4400" dirty="0">
                <a:solidFill>
                  <a:prstClr val="black"/>
                </a:solidFill>
                <a:latin typeface="Calibri Light" panose="020F0302020204030204"/>
                <a:sym typeface="Optima" charset="0"/>
              </a:rPr>
              <a:t>Stateless LRC</a:t>
            </a:r>
            <a:endParaRPr lang="en-US" altLang="en-US" sz="3600" dirty="0">
              <a:solidFill>
                <a:schemeClr val="accent2"/>
              </a:solidFill>
              <a:latin typeface="Optima" charset="0"/>
              <a:sym typeface="Optima" charset="0"/>
            </a:endParaRPr>
          </a:p>
        </p:txBody>
      </p:sp>
      <p:sp>
        <p:nvSpPr>
          <p:cNvPr id="403482" name="Text Box 26"/>
          <p:cNvSpPr txBox="1">
            <a:spLocks noChangeArrowheads="1"/>
          </p:cNvSpPr>
          <p:nvPr/>
        </p:nvSpPr>
        <p:spPr bwMode="auto">
          <a:xfrm>
            <a:off x="2495549" y="5013327"/>
            <a:ext cx="230505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rtl="1" eaLnBrk="1" hangingPunct="1">
              <a:spcBef>
                <a:spcPct val="50000"/>
              </a:spcBef>
            </a:pPr>
            <a:endParaRPr lang="en-US" altLang="en-US" sz="200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56" t="68015" r="4502" b="325"/>
          <a:stretch/>
        </p:blipFill>
        <p:spPr>
          <a:xfrm>
            <a:off x="3782543" y="1668124"/>
            <a:ext cx="4676296" cy="245770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2739279" y="2497718"/>
                <a:ext cx="408470" cy="677108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3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800" b="1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𝒙</m:t>
                          </m:r>
                        </m:e>
                      </m:acc>
                    </m:oMath>
                  </m:oMathPara>
                </a14:m>
                <a:endParaRPr lang="he-IL" sz="3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9279" y="2497718"/>
                <a:ext cx="408470" cy="677108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672357" y="2507025"/>
                <a:ext cx="544626" cy="677108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800" b="1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𝒙</m:t>
                      </m:r>
                    </m:oMath>
                  </m:oMathPara>
                </a14:m>
                <a:endParaRPr lang="he-IL" sz="3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7" y="2507025"/>
                <a:ext cx="544626" cy="677108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ight Arrow 9"/>
          <p:cNvSpPr/>
          <p:nvPr/>
        </p:nvSpPr>
        <p:spPr>
          <a:xfrm>
            <a:off x="3200400" y="2756648"/>
            <a:ext cx="555250" cy="26894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>
            <a:off x="8485733" y="2764897"/>
            <a:ext cx="555250" cy="26894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10963904" y="2512223"/>
                <a:ext cx="544626" cy="677108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800" b="1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𝒚</m:t>
                      </m:r>
                    </m:oMath>
                  </m:oMathPara>
                </a14:m>
                <a:endParaRPr lang="he-IL" sz="3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63904" y="2512223"/>
                <a:ext cx="544626" cy="677108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/>
          <p:cNvSpPr/>
          <p:nvPr/>
        </p:nvSpPr>
        <p:spPr>
          <a:xfrm>
            <a:off x="3782543" y="1654677"/>
            <a:ext cx="4676296" cy="2457701"/>
          </a:xfrm>
          <a:prstGeom prst="rect">
            <a:avLst/>
          </a:prstGeom>
          <a:solidFill>
            <a:schemeClr val="accent6">
              <a:lumMod val="60000"/>
              <a:lumOff val="40000"/>
              <a:alpha val="5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7574615" y="1668124"/>
                <a:ext cx="408470" cy="56455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3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</m:acc>
                    </m:oMath>
                  </m:oMathPara>
                </a14:m>
                <a:endParaRPr lang="he-IL" sz="3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4615" y="1668124"/>
                <a:ext cx="408470" cy="564555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9036993" y="2515648"/>
                <a:ext cx="408470" cy="677108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3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800" b="1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𝒚</m:t>
                          </m:r>
                        </m:e>
                      </m:acc>
                    </m:oMath>
                  </m:oMathPara>
                </a14:m>
                <a:endParaRPr lang="he-IL" sz="3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36993" y="2515648"/>
                <a:ext cx="408470" cy="677108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7" name="Group 26"/>
          <p:cNvGrpSpPr/>
          <p:nvPr/>
        </p:nvGrpSpPr>
        <p:grpSpPr>
          <a:xfrm>
            <a:off x="1572450" y="1986379"/>
            <a:ext cx="825454" cy="1799082"/>
            <a:chOff x="1626238" y="1999826"/>
            <a:chExt cx="825454" cy="1799082"/>
          </a:xfrm>
          <a:solidFill>
            <a:schemeClr val="tx1"/>
          </a:solidFill>
        </p:grpSpPr>
        <p:sp>
          <p:nvSpPr>
            <p:cNvPr id="25" name="Trapezoid 24"/>
            <p:cNvSpPr/>
            <p:nvPr/>
          </p:nvSpPr>
          <p:spPr>
            <a:xfrm rot="16200000">
              <a:off x="1139424" y="2486640"/>
              <a:ext cx="1799082" cy="825454"/>
            </a:xfrm>
            <a:prstGeom prst="trapezoid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680961" y="2647466"/>
              <a:ext cx="700833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2800">
                  <a:solidFill>
                    <a:schemeClr val="bg1"/>
                  </a:solidFill>
                </a:rPr>
                <a:t>Enc</a:t>
              </a:r>
              <a:endParaRPr lang="en-US" sz="2800" dirty="0">
                <a:solidFill>
                  <a:schemeClr val="bg1"/>
                </a:solidFill>
              </a:endParaRPr>
            </a:p>
          </p:txBody>
        </p:sp>
      </p:grpSp>
      <p:sp>
        <p:nvSpPr>
          <p:cNvPr id="29" name="Right Arrow 28"/>
          <p:cNvSpPr/>
          <p:nvPr/>
        </p:nvSpPr>
        <p:spPr>
          <a:xfrm>
            <a:off x="1160934" y="2774579"/>
            <a:ext cx="357593" cy="264457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ight Arrow 30"/>
          <p:cNvSpPr/>
          <p:nvPr/>
        </p:nvSpPr>
        <p:spPr>
          <a:xfrm>
            <a:off x="2442882" y="2765615"/>
            <a:ext cx="357593" cy="264457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" name="Group 31"/>
          <p:cNvGrpSpPr/>
          <p:nvPr/>
        </p:nvGrpSpPr>
        <p:grpSpPr>
          <a:xfrm flipH="1">
            <a:off x="9833427" y="2017756"/>
            <a:ext cx="825454" cy="1799082"/>
            <a:chOff x="1626238" y="1999826"/>
            <a:chExt cx="825454" cy="1799082"/>
          </a:xfrm>
          <a:solidFill>
            <a:schemeClr val="tx1"/>
          </a:solidFill>
        </p:grpSpPr>
        <p:sp>
          <p:nvSpPr>
            <p:cNvPr id="33" name="Trapezoid 32"/>
            <p:cNvSpPr/>
            <p:nvPr/>
          </p:nvSpPr>
          <p:spPr>
            <a:xfrm rot="16200000">
              <a:off x="1139424" y="2486640"/>
              <a:ext cx="1799082" cy="825454"/>
            </a:xfrm>
            <a:prstGeom prst="trapezoid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1645695" y="2647466"/>
              <a:ext cx="736099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chemeClr val="bg1"/>
                  </a:solidFill>
                </a:rPr>
                <a:t>Dec</a:t>
              </a:r>
            </a:p>
          </p:txBody>
        </p:sp>
      </p:grpSp>
      <p:sp>
        <p:nvSpPr>
          <p:cNvPr id="35" name="Right Arrow 34"/>
          <p:cNvSpPr/>
          <p:nvPr/>
        </p:nvSpPr>
        <p:spPr>
          <a:xfrm>
            <a:off x="9435358" y="2805956"/>
            <a:ext cx="357593" cy="264457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ight Arrow 35"/>
          <p:cNvSpPr/>
          <p:nvPr/>
        </p:nvSpPr>
        <p:spPr>
          <a:xfrm>
            <a:off x="10717306" y="2796992"/>
            <a:ext cx="357593" cy="264457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Cloud Callout 45"/>
              <p:cNvSpPr/>
              <p:nvPr/>
            </p:nvSpPr>
            <p:spPr>
              <a:xfrm>
                <a:off x="54136" y="4755494"/>
                <a:ext cx="4190216" cy="2047908"/>
              </a:xfrm>
              <a:prstGeom prst="cloudCallout">
                <a:avLst>
                  <a:gd name="adj1" fmla="val 72027"/>
                  <a:gd name="adj2" fmla="val -12428"/>
                </a:avLst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rgbClr val="002060"/>
                    </a:solidFill>
                  </a:rPr>
                  <a:t>Reveals (essentially) </a:t>
                </a:r>
              </a:p>
              <a:p>
                <a:pPr algn="ctr"/>
                <a:r>
                  <a:rPr lang="en-US" sz="2000" dirty="0">
                    <a:solidFill>
                      <a:srgbClr val="002060"/>
                    </a:solidFill>
                  </a:rPr>
                  <a:t>Nothing about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chemeClr val="tx1"/>
                        </a:solidFill>
                        <a:latin typeface="Cambria Math" charset="0"/>
                      </a:rPr>
                      <m:t>𝒙</m:t>
                    </m:r>
                  </m:oMath>
                </a14:m>
                <a:endParaRPr lang="he-IL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6" name="Cloud Callout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36" y="4755494"/>
                <a:ext cx="4190216" cy="2047908"/>
              </a:xfrm>
              <a:prstGeom prst="cloudCallout">
                <a:avLst>
                  <a:gd name="adj1" fmla="val 72027"/>
                  <a:gd name="adj2" fmla="val -12428"/>
                </a:avLst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3020D8E-DB10-6C3B-756B-87FE9BBD9CC4}"/>
                  </a:ext>
                </a:extLst>
              </p:cNvPr>
              <p:cNvSpPr txBox="1"/>
              <p:nvPr/>
            </p:nvSpPr>
            <p:spPr>
              <a:xfrm>
                <a:off x="5263427" y="5213382"/>
                <a:ext cx="1714528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en-US" sz="3200" dirty="0">
                    <a:solidFill>
                      <a:srgbClr val="FF0000"/>
                    </a:solidFill>
                  </a:rPr>
                  <a:t>Leak</a:t>
                </a:r>
                <a14:m>
                  <m:oMath xmlns:m="http://schemas.openxmlformats.org/officeDocument/2006/math">
                    <m:r>
                      <a:rPr lang="en-US" altLang="en-US" sz="3200" i="1" smtClean="0">
                        <a:solidFill>
                          <a:srgbClr val="FF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∈</m:t>
                    </m:r>
                  </m:oMath>
                </a14:m>
                <a:r>
                  <a:rPr lang="en-US" altLang="en-US" sz="3200" dirty="0">
                    <a:solidFill>
                      <a:srgbClr val="FF0000"/>
                    </a:solidFill>
                  </a:rPr>
                  <a:t>L</a:t>
                </a:r>
                <a:endParaRPr lang="en-US" sz="3200" dirty="0"/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3020D8E-DB10-6C3B-756B-87FE9BBD9C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3427" y="5213382"/>
                <a:ext cx="1714528" cy="584775"/>
              </a:xfrm>
              <a:prstGeom prst="rect">
                <a:avLst/>
              </a:prstGeom>
              <a:blipFill>
                <a:blip r:embed="rId11"/>
                <a:stretch>
                  <a:fillRect l="-8824" t="-12766" b="-3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C818C163-3446-AA29-D5DA-51394BA43B30}"/>
              </a:ext>
            </a:extLst>
          </p:cNvPr>
          <p:cNvSpPr/>
          <p:nvPr/>
        </p:nvSpPr>
        <p:spPr>
          <a:xfrm>
            <a:off x="7793116" y="5013327"/>
            <a:ext cx="3213275" cy="1248229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/>
              <a:t>Want Enc, Dec to be: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Universal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Small </a:t>
            </a:r>
          </a:p>
        </p:txBody>
      </p:sp>
    </p:spTree>
    <p:extLst>
      <p:ext uri="{BB962C8B-B14F-4D97-AF65-F5344CB8AC3E}">
        <p14:creationId xmlns:p14="http://schemas.microsoft.com/office/powerpoint/2010/main" val="205639410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CDE18C3-EC01-6BB2-EF73-67AEA53118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9176" y="4023158"/>
            <a:ext cx="2351609" cy="1113559"/>
          </a:xfrm>
          <a:prstGeom prst="rect">
            <a:avLst/>
          </a:prstGeom>
        </p:spPr>
      </p:pic>
      <p:sp>
        <p:nvSpPr>
          <p:cNvPr id="403480" name="Rectangle 24"/>
          <p:cNvSpPr>
            <a:spLocks/>
          </p:cNvSpPr>
          <p:nvPr/>
        </p:nvSpPr>
        <p:spPr bwMode="auto">
          <a:xfrm>
            <a:off x="2073275" y="68263"/>
            <a:ext cx="8045451" cy="1096963"/>
          </a:xfrm>
          <a:prstGeom prst="rect">
            <a:avLst/>
          </a:prstGeom>
          <a:noFill/>
          <a:ln>
            <a:noFill/>
          </a:ln>
          <a:effectLst>
            <a:outerShdw blurRad="25400" dist="25399" dir="2700000" algn="ctr" rotWithShape="0">
              <a:srgbClr val="FFFFFF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r" defTabSz="822325" rtl="1">
              <a:tabLst>
                <a:tab pos="1096963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11163" algn="r" defTabSz="822325" rtl="1">
              <a:tabLst>
                <a:tab pos="1096963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822325" algn="r" defTabSz="822325" rtl="1">
              <a:tabLst>
                <a:tab pos="1096963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235075" algn="r" defTabSz="822325" rtl="1">
              <a:tabLst>
                <a:tab pos="1096963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646238" algn="r" defTabSz="822325" rtl="1">
              <a:tabLst>
                <a:tab pos="1096963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103438" algn="r" defTabSz="822325" rtl="1" fontAlgn="base">
              <a:spcBef>
                <a:spcPct val="0"/>
              </a:spcBef>
              <a:spcAft>
                <a:spcPct val="0"/>
              </a:spcAft>
              <a:tabLst>
                <a:tab pos="1096963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560638" algn="r" defTabSz="822325" rtl="1" fontAlgn="base">
              <a:spcBef>
                <a:spcPct val="0"/>
              </a:spcBef>
              <a:spcAft>
                <a:spcPct val="0"/>
              </a:spcAft>
              <a:tabLst>
                <a:tab pos="1096963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017838" algn="r" defTabSz="822325" rtl="1" fontAlgn="base">
              <a:spcBef>
                <a:spcPct val="0"/>
              </a:spcBef>
              <a:spcAft>
                <a:spcPct val="0"/>
              </a:spcAft>
              <a:tabLst>
                <a:tab pos="1096963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475038" algn="r" defTabSz="822325" rtl="1" fontAlgn="base">
              <a:spcBef>
                <a:spcPct val="0"/>
              </a:spcBef>
              <a:spcAft>
                <a:spcPct val="0"/>
              </a:spcAft>
              <a:tabLst>
                <a:tab pos="1096963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0" algn="ctr" defTabSz="822325" rtl="1" eaLnBrk="1" latinLnBrk="0" hangingPunct="1">
              <a:spcBef>
                <a:spcPts val="175"/>
              </a:spcBef>
              <a:tabLst>
                <a:tab pos="1096963" algn="l"/>
              </a:tabLst>
            </a:pPr>
            <a:r>
              <a:rPr lang="en-US" altLang="en-US" sz="4400" dirty="0">
                <a:solidFill>
                  <a:prstClr val="black"/>
                </a:solidFill>
                <a:latin typeface="Calibri Light" panose="020F0302020204030204"/>
                <a:sym typeface="Optima" charset="0"/>
              </a:rPr>
              <a:t>Stateless LRC</a:t>
            </a:r>
            <a:endParaRPr lang="en-US" altLang="en-US" sz="3600" dirty="0">
              <a:solidFill>
                <a:schemeClr val="accent2"/>
              </a:solidFill>
              <a:latin typeface="Optima" charset="0"/>
              <a:sym typeface="Optima" charset="0"/>
            </a:endParaRPr>
          </a:p>
        </p:txBody>
      </p:sp>
      <p:sp>
        <p:nvSpPr>
          <p:cNvPr id="403482" name="Text Box 26"/>
          <p:cNvSpPr txBox="1">
            <a:spLocks noChangeArrowheads="1"/>
          </p:cNvSpPr>
          <p:nvPr/>
        </p:nvSpPr>
        <p:spPr bwMode="auto">
          <a:xfrm>
            <a:off x="2495549" y="5013327"/>
            <a:ext cx="230505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algn="l" defTabSz="914400" rtl="0" eaLnBrk="1" latinLnBrk="0" hangingPunct="1">
              <a:spcBef>
                <a:spcPct val="50000"/>
              </a:spcBef>
            </a:pPr>
            <a:endParaRPr lang="en-US" altLang="en-US" sz="200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56" t="68015" r="4502" b="325"/>
          <a:stretch/>
        </p:blipFill>
        <p:spPr>
          <a:xfrm>
            <a:off x="3782543" y="1552010"/>
            <a:ext cx="4676296" cy="245770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/>
              <p:cNvSpPr txBox="1"/>
              <p:nvPr/>
            </p:nvSpPr>
            <p:spPr>
              <a:xfrm>
                <a:off x="2739279" y="2381604"/>
                <a:ext cx="408470" cy="677108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3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800" b="1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𝒙</m:t>
                          </m:r>
                        </m:e>
                      </m:acc>
                    </m:oMath>
                  </m:oMathPara>
                </a14:m>
                <a:endParaRPr lang="he-IL" sz="3800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9279" y="2381604"/>
                <a:ext cx="408470" cy="677108"/>
              </a:xfrm>
              <a:prstGeom prst="rect">
                <a:avLst/>
              </a:prstGeom>
              <a:blipFill>
                <a:blip r:embed="rId5"/>
                <a:stretch>
                  <a:fillRect l="-21212" t="-14815" r="-93939" b="-370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/>
              <p:cNvSpPr txBox="1"/>
              <p:nvPr/>
            </p:nvSpPr>
            <p:spPr>
              <a:xfrm>
                <a:off x="672357" y="2390911"/>
                <a:ext cx="544626" cy="677108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800" b="1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𝒙</m:t>
                      </m:r>
                    </m:oMath>
                  </m:oMathPara>
                </a14:m>
                <a:endParaRPr lang="he-IL" sz="3800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7" y="2390911"/>
                <a:ext cx="544626" cy="677108"/>
              </a:xfrm>
              <a:prstGeom prst="rect">
                <a:avLst/>
              </a:prstGeom>
              <a:blipFill>
                <a:blip r:embed="rId6"/>
                <a:stretch>
                  <a:fillRect t="-14815" r="-54545" b="-370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ight Arrow 9"/>
          <p:cNvSpPr/>
          <p:nvPr/>
        </p:nvSpPr>
        <p:spPr>
          <a:xfrm>
            <a:off x="3200400" y="2640534"/>
            <a:ext cx="555250" cy="26894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>
            <a:off x="8485733" y="2648783"/>
            <a:ext cx="555250" cy="26894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/>
              <p:cNvSpPr txBox="1"/>
              <p:nvPr/>
            </p:nvSpPr>
            <p:spPr>
              <a:xfrm>
                <a:off x="10963904" y="2396109"/>
                <a:ext cx="544626" cy="677108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800" b="1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𝒚</m:t>
                      </m:r>
                    </m:oMath>
                  </m:oMathPara>
                </a14:m>
                <a:endParaRPr lang="he-IL" sz="3800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63904" y="2396109"/>
                <a:ext cx="544626" cy="677108"/>
              </a:xfrm>
              <a:prstGeom prst="rect">
                <a:avLst/>
              </a:prstGeom>
              <a:blipFill>
                <a:blip r:embed="rId7"/>
                <a:stretch>
                  <a:fillRect l="-9091" t="-14815" r="-52273" b="-370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/>
          <p:cNvSpPr/>
          <p:nvPr/>
        </p:nvSpPr>
        <p:spPr>
          <a:xfrm>
            <a:off x="3782543" y="1538563"/>
            <a:ext cx="4676296" cy="2457701"/>
          </a:xfrm>
          <a:prstGeom prst="rect">
            <a:avLst/>
          </a:prstGeom>
          <a:solidFill>
            <a:schemeClr val="accent6">
              <a:lumMod val="60000"/>
              <a:lumOff val="40000"/>
              <a:alpha val="5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7574615" y="1552010"/>
                <a:ext cx="408470" cy="56455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3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</m:acc>
                    </m:oMath>
                  </m:oMathPara>
                </a14:m>
                <a:endParaRPr lang="he-IL" sz="3800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4615" y="1552010"/>
                <a:ext cx="408470" cy="564555"/>
              </a:xfrm>
              <a:prstGeom prst="rect">
                <a:avLst/>
              </a:prstGeom>
              <a:blipFill>
                <a:blip r:embed="rId8"/>
                <a:stretch>
                  <a:fillRect l="-18182" t="-13333" r="-100000" b="-6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/>
              <p:cNvSpPr txBox="1"/>
              <p:nvPr/>
            </p:nvSpPr>
            <p:spPr>
              <a:xfrm>
                <a:off x="9036993" y="2399534"/>
                <a:ext cx="408470" cy="677108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3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800" b="1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𝒚</m:t>
                          </m:r>
                        </m:e>
                      </m:acc>
                    </m:oMath>
                  </m:oMathPara>
                </a14:m>
                <a:endParaRPr lang="he-IL" sz="3800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36993" y="2399534"/>
                <a:ext cx="408470" cy="677108"/>
              </a:xfrm>
              <a:prstGeom prst="rect">
                <a:avLst/>
              </a:prstGeom>
              <a:blipFill>
                <a:blip r:embed="rId9"/>
                <a:stretch>
                  <a:fillRect l="-18182" t="-16667" r="-96970" b="-351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7" name="Group 26"/>
          <p:cNvGrpSpPr/>
          <p:nvPr/>
        </p:nvGrpSpPr>
        <p:grpSpPr>
          <a:xfrm>
            <a:off x="1572450" y="1870265"/>
            <a:ext cx="825454" cy="1799082"/>
            <a:chOff x="1626238" y="1999826"/>
            <a:chExt cx="825454" cy="1799082"/>
          </a:xfrm>
          <a:solidFill>
            <a:schemeClr val="tx1"/>
          </a:solidFill>
        </p:grpSpPr>
        <p:sp>
          <p:nvSpPr>
            <p:cNvPr id="25" name="Trapezoid 24"/>
            <p:cNvSpPr/>
            <p:nvPr/>
          </p:nvSpPr>
          <p:spPr>
            <a:xfrm rot="16200000">
              <a:off x="1139424" y="2486640"/>
              <a:ext cx="1799082" cy="825454"/>
            </a:xfrm>
            <a:prstGeom prst="trapezoid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680961" y="2647466"/>
              <a:ext cx="700833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2800">
                  <a:solidFill>
                    <a:schemeClr val="bg1"/>
                  </a:solidFill>
                </a:rPr>
                <a:t>Enc</a:t>
              </a:r>
              <a:endParaRPr lang="en-US" sz="2800" dirty="0">
                <a:solidFill>
                  <a:schemeClr val="bg1"/>
                </a:solidFill>
              </a:endParaRPr>
            </a:p>
          </p:txBody>
        </p:sp>
      </p:grpSp>
      <p:sp>
        <p:nvSpPr>
          <p:cNvPr id="29" name="Right Arrow 28"/>
          <p:cNvSpPr/>
          <p:nvPr/>
        </p:nvSpPr>
        <p:spPr>
          <a:xfrm>
            <a:off x="1160934" y="2658465"/>
            <a:ext cx="357593" cy="264457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ight Arrow 30"/>
          <p:cNvSpPr/>
          <p:nvPr/>
        </p:nvSpPr>
        <p:spPr>
          <a:xfrm>
            <a:off x="2442882" y="2649501"/>
            <a:ext cx="357593" cy="264457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" name="Group 31"/>
          <p:cNvGrpSpPr/>
          <p:nvPr/>
        </p:nvGrpSpPr>
        <p:grpSpPr>
          <a:xfrm flipH="1">
            <a:off x="9833427" y="1901642"/>
            <a:ext cx="825454" cy="1799082"/>
            <a:chOff x="1626238" y="1999826"/>
            <a:chExt cx="825454" cy="1799082"/>
          </a:xfrm>
          <a:solidFill>
            <a:schemeClr val="tx1"/>
          </a:solidFill>
        </p:grpSpPr>
        <p:sp>
          <p:nvSpPr>
            <p:cNvPr id="33" name="Trapezoid 32"/>
            <p:cNvSpPr/>
            <p:nvPr/>
          </p:nvSpPr>
          <p:spPr>
            <a:xfrm rot="16200000">
              <a:off x="1139424" y="2486640"/>
              <a:ext cx="1799082" cy="825454"/>
            </a:xfrm>
            <a:prstGeom prst="trapezoid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1645695" y="2647466"/>
              <a:ext cx="736099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chemeClr val="bg1"/>
                  </a:solidFill>
                </a:rPr>
                <a:t>Dec</a:t>
              </a:r>
            </a:p>
          </p:txBody>
        </p:sp>
      </p:grpSp>
      <p:sp>
        <p:nvSpPr>
          <p:cNvPr id="35" name="Right Arrow 34"/>
          <p:cNvSpPr/>
          <p:nvPr/>
        </p:nvSpPr>
        <p:spPr>
          <a:xfrm>
            <a:off x="9435358" y="2689842"/>
            <a:ext cx="357593" cy="264457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ight Arrow 35"/>
          <p:cNvSpPr/>
          <p:nvPr/>
        </p:nvSpPr>
        <p:spPr>
          <a:xfrm>
            <a:off x="10717306" y="2680878"/>
            <a:ext cx="357593" cy="264457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3020D8E-DB10-6C3B-756B-87FE9BBD9CC4}"/>
                  </a:ext>
                </a:extLst>
              </p:cNvPr>
              <p:cNvSpPr txBox="1"/>
              <p:nvPr/>
            </p:nvSpPr>
            <p:spPr>
              <a:xfrm>
                <a:off x="5263427" y="5097268"/>
                <a:ext cx="1714528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en-US" sz="3200" dirty="0">
                    <a:solidFill>
                      <a:srgbClr val="FF0000"/>
                    </a:solidFill>
                  </a:rPr>
                  <a:t>Leak</a:t>
                </a:r>
                <a14:m>
                  <m:oMath xmlns:m="http://schemas.openxmlformats.org/officeDocument/2006/math">
                    <m:r>
                      <a:rPr lang="en-US" altLang="en-US" sz="3200" i="1" smtClean="0">
                        <a:solidFill>
                          <a:srgbClr val="FF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∈</m:t>
                    </m:r>
                  </m:oMath>
                </a14:m>
                <a:r>
                  <a:rPr lang="en-US" altLang="en-US" sz="3200" dirty="0">
                    <a:solidFill>
                      <a:srgbClr val="FF0000"/>
                    </a:solidFill>
                  </a:rPr>
                  <a:t>L</a:t>
                </a:r>
                <a:endParaRPr lang="en-US" sz="3200" dirty="0"/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3020D8E-DB10-6C3B-756B-87FE9BBD9C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3427" y="5097268"/>
                <a:ext cx="1714528" cy="584775"/>
              </a:xfrm>
              <a:prstGeom prst="rect">
                <a:avLst/>
              </a:prstGeom>
              <a:blipFill>
                <a:blip r:embed="rId10"/>
                <a:stretch>
                  <a:fillRect l="-8824" t="-12766" b="-3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C2197C7D-528D-8BB7-4341-BF623E4AE6E1}"/>
              </a:ext>
            </a:extLst>
          </p:cNvPr>
          <p:cNvSpPr txBox="1"/>
          <p:nvPr/>
        </p:nvSpPr>
        <p:spPr>
          <a:xfrm>
            <a:off x="73582" y="4886120"/>
            <a:ext cx="6253635" cy="20005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>Simpler and better constructions!</a:t>
            </a:r>
          </a:p>
          <a:p>
            <a:r>
              <a:rPr lang="en-US" sz="2400" dirty="0">
                <a:solidFill>
                  <a:srgbClr val="0070C0"/>
                </a:solidFill>
              </a:rPr>
              <a:t>Miles-Viola’13, Miles’14</a:t>
            </a:r>
          </a:p>
          <a:p>
            <a:r>
              <a:rPr lang="en-US" sz="2400" dirty="0">
                <a:solidFill>
                  <a:srgbClr val="0070C0"/>
                </a:solidFill>
              </a:rPr>
              <a:t>Goyal-I.-Maji-Sahai-Sherstov’16</a:t>
            </a:r>
            <a:br>
              <a:rPr lang="en-US" sz="2400" dirty="0">
                <a:solidFill>
                  <a:srgbClr val="0070C0"/>
                </a:solidFill>
              </a:rPr>
            </a:br>
            <a:r>
              <a:rPr lang="en-US" sz="2400" dirty="0">
                <a:solidFill>
                  <a:srgbClr val="0070C0"/>
                </a:solidFill>
              </a:rPr>
              <a:t>Bogdanov-I.-Srinivasan’19</a:t>
            </a:r>
          </a:p>
          <a:p>
            <a:r>
              <a:rPr lang="en-US" sz="2400" dirty="0">
                <a:solidFill>
                  <a:srgbClr val="0070C0"/>
                </a:solidFill>
              </a:rPr>
              <a:t>Bogdanov-Dinesh-Filmus-I.-Kaplan-Srinivasan’22</a:t>
            </a:r>
          </a:p>
        </p:txBody>
      </p:sp>
    </p:spTree>
    <p:extLst>
      <p:ext uri="{BB962C8B-B14F-4D97-AF65-F5344CB8AC3E}">
        <p14:creationId xmlns:p14="http://schemas.microsoft.com/office/powerpoint/2010/main" val="4181662963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7504</TotalTime>
  <Words>1240</Words>
  <Application>Microsoft Macintosh PowerPoint</Application>
  <PresentationFormat>Widescreen</PresentationFormat>
  <Paragraphs>314</Paragraphs>
  <Slides>21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Arial</vt:lpstr>
      <vt:lpstr>Calibri</vt:lpstr>
      <vt:lpstr>Calibri Light</vt:lpstr>
      <vt:lpstr>Cambria Math</vt:lpstr>
      <vt:lpstr>Optima</vt:lpstr>
      <vt:lpstr>Symbol</vt:lpstr>
      <vt:lpstr>Wingdings</vt:lpstr>
      <vt:lpstr>Office Theme</vt:lpstr>
      <vt:lpstr>Leakage-Tolerant Circuits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Summary</vt:lpstr>
      <vt:lpstr>Open Questions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Compute with a (stateless) Leaky Trusted Party </dc:title>
  <dc:creator>Microsoft Office User</dc:creator>
  <cp:lastModifiedBy>Yuval Ishai</cp:lastModifiedBy>
  <cp:revision>450</cp:revision>
  <dcterms:created xsi:type="dcterms:W3CDTF">2017-11-10T21:35:56Z</dcterms:created>
  <dcterms:modified xsi:type="dcterms:W3CDTF">2024-05-26T20:54:38Z</dcterms:modified>
</cp:coreProperties>
</file>