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61" r:id="rId3"/>
    <p:sldId id="276" r:id="rId4"/>
    <p:sldId id="286" r:id="rId5"/>
    <p:sldId id="287" r:id="rId6"/>
    <p:sldId id="289" r:id="rId7"/>
    <p:sldId id="290" r:id="rId8"/>
    <p:sldId id="291" r:id="rId9"/>
    <p:sldId id="275" r:id="rId10"/>
    <p:sldId id="292" r:id="rId11"/>
    <p:sldId id="258" r:id="rId12"/>
    <p:sldId id="277" r:id="rId13"/>
    <p:sldId id="279" r:id="rId14"/>
    <p:sldId id="274" r:id="rId15"/>
    <p:sldId id="280" r:id="rId16"/>
    <p:sldId id="281" r:id="rId17"/>
    <p:sldId id="283" r:id="rId18"/>
    <p:sldId id="284" r:id="rId1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6F3"/>
    <a:srgbClr val="F743A6"/>
    <a:srgbClr val="FDD3EA"/>
    <a:srgbClr val="C5F0FF"/>
    <a:srgbClr val="474747"/>
    <a:srgbClr val="FFFFDD"/>
    <a:srgbClr val="FCB6DC"/>
    <a:srgbClr val="FA90CA"/>
    <a:srgbClr val="FCFEB4"/>
    <a:srgbClr val="A7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4660"/>
  </p:normalViewPr>
  <p:slideViewPr>
    <p:cSldViewPr snapToGrid="0">
      <p:cViewPr varScale="1">
        <p:scale>
          <a:sx n="67" d="100"/>
          <a:sy n="67" d="100"/>
        </p:scale>
        <p:origin x="5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575F8-6F2A-4D1B-98C7-F35B95B26379}" type="datetimeFigureOut">
              <a:rPr lang="en-DE" smtClean="0"/>
              <a:t>26/05/2024</a:t>
            </a:fld>
            <a:endParaRPr lang="en-DE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4D386-2F33-4FEE-BA8C-DEC58C8B40F6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64059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E1BA20-4C98-4316-8C85-268146435B64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34017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E1BA20-4C98-4316-8C85-268146435B64}" type="slidenum">
              <a:rPr lang="en-DE" smtClean="0"/>
              <a:t>10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32385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E1FDB0-C417-5D55-1BEA-46307F4817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DE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9A067AE-7B1C-6F3F-EAA5-7D3E5655E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DE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0E469C-A99D-CE78-1246-E21488DB6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BC98-3E95-4317-9850-DB0BCFC555C2}" type="datetimeFigureOut">
              <a:rPr lang="en-DE" smtClean="0"/>
              <a:t>26/05/2024</a:t>
            </a:fld>
            <a:endParaRPr lang="en-DE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AD1B87-65DA-E713-E197-B5B6C6A8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F2FF97-F201-1156-A235-E5A5100C9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6210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620F36-23B5-DC86-622D-45630B380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DE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4D8022C-ACB5-2366-857E-4393CF105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DE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B57475-F899-D780-CFE8-938EBC596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BC98-3E95-4317-9850-DB0BCFC555C2}" type="datetimeFigureOut">
              <a:rPr lang="en-DE" smtClean="0"/>
              <a:t>26/05/2024</a:t>
            </a:fld>
            <a:endParaRPr lang="en-DE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072F842-5E27-3F97-6D8D-F133302AA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411670-619D-0342-D27C-E8F35FC22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0206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E4CA252-DB1C-883F-B099-894383250E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DE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4571AD4-6691-05AD-6128-0F7AD41A3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DE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58CB2B-E6A2-825B-B73C-BCA68D93B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BC98-3E95-4317-9850-DB0BCFC555C2}" type="datetimeFigureOut">
              <a:rPr lang="en-DE" smtClean="0"/>
              <a:t>26/05/2024</a:t>
            </a:fld>
            <a:endParaRPr lang="en-DE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23F905-1AFA-1EAC-9704-C06E657C8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2DE819-B990-05F9-0E2C-16EC43533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89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B8A96C-5E05-AA7D-AA38-ECDA1270C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DE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7D0019-65DA-22E6-E397-D2E5ECB6E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DE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BFAF54-8A9D-836F-D386-A61C7ECB1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BC98-3E95-4317-9850-DB0BCFC555C2}" type="datetimeFigureOut">
              <a:rPr lang="en-DE" smtClean="0"/>
              <a:t>26/05/2024</a:t>
            </a:fld>
            <a:endParaRPr lang="en-DE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2D3665-708B-562F-963D-6870F6C30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F3BF42-C167-0802-51AC-03AE4907E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9682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D12F5B-B3E6-A053-C0C1-5944050E4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DE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98B052A-0456-DC3C-9800-D5E490931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103CEF-EDDC-BD51-E240-F6F99865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BC98-3E95-4317-9850-DB0BCFC555C2}" type="datetimeFigureOut">
              <a:rPr lang="en-DE" smtClean="0"/>
              <a:t>26/05/2024</a:t>
            </a:fld>
            <a:endParaRPr lang="en-DE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B69FF4-7799-F266-01DF-A3783DC2D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4D2216-4CE0-5F23-F434-869E7CF70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454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D02B41-2AC2-D45F-E17B-C0AD412DC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DE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8D5EBB-3016-3298-7ACB-F6786A1DAB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DE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D8B6019-C650-77CF-C094-3FB60F2F2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DE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9D1811-FFB7-21D2-0F7B-094786BF9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BC98-3E95-4317-9850-DB0BCFC555C2}" type="datetimeFigureOut">
              <a:rPr lang="en-DE" smtClean="0"/>
              <a:t>26/05/2024</a:t>
            </a:fld>
            <a:endParaRPr lang="en-DE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1E0E64A-D3C2-F8F0-CF7B-38BFB20AE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6587885-6D8D-4BB1-6D3B-0F5EA023F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15948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018C4B-F7AB-6CD3-39C9-0E862471C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DE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59AFF1C-4975-9FC9-9488-5850E3D0B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D42716A-CD02-D53B-9B78-C79919670F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DE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999D7F4-A8B4-C4CB-DD16-86D1CD6822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15F6E27-7D86-6BBA-0E7E-206F47CB21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DE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261FB5E-2CC8-C9DE-0185-DE8F12063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BC98-3E95-4317-9850-DB0BCFC555C2}" type="datetimeFigureOut">
              <a:rPr lang="en-DE" smtClean="0"/>
              <a:t>26/05/2024</a:t>
            </a:fld>
            <a:endParaRPr lang="en-DE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A2FA7B2-2D68-EF70-EF9D-E33D59DD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6A6F809-0552-167E-E481-CF714CC6C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09748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436924-7E82-FA79-8B7D-B4C9FB022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DE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64A212B-4831-8820-827E-33FB1E7F8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BC98-3E95-4317-9850-DB0BCFC555C2}" type="datetimeFigureOut">
              <a:rPr lang="en-DE" smtClean="0"/>
              <a:t>26/05/2024</a:t>
            </a:fld>
            <a:endParaRPr lang="en-DE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945A60E-0923-5B5A-D0FC-3DC95303D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D6A947C-C11C-9350-1E95-D2446BCD4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353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419E838-F0E4-7CFD-33A5-A2F48CA1D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BC98-3E95-4317-9850-DB0BCFC555C2}" type="datetimeFigureOut">
              <a:rPr lang="en-DE" smtClean="0"/>
              <a:t>26/05/2024</a:t>
            </a:fld>
            <a:endParaRPr lang="en-DE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3F4F548-BCB9-A41D-0296-D1B8DCC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F7612D9-247E-4713-4A59-AB93D23DB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7627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4AA28F-1E7E-F491-A3E4-9297C3386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DE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7DBE65-D714-B505-6311-DF573E65D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DE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6F45CE1-A502-CD5C-7328-A4B252FAE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B2FF76E-FEF7-ABCA-3526-40414AD9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BC98-3E95-4317-9850-DB0BCFC555C2}" type="datetimeFigureOut">
              <a:rPr lang="en-DE" smtClean="0"/>
              <a:t>26/05/2024</a:t>
            </a:fld>
            <a:endParaRPr lang="en-DE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287F866-5B39-C47F-0D31-AA919724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47EC8A-2A6A-0B2B-B6C3-41B61295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4405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D8644A-1EBE-9689-8059-EFF0D952A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DE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6EB6D92-2E01-E6E3-56E6-5C5203FDC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D681ED7-2378-9CD0-330A-38EA661D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54726C-9F00-F1BB-8283-B7DAB1A52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BC98-3E95-4317-9850-DB0BCFC555C2}" type="datetimeFigureOut">
              <a:rPr lang="en-DE" smtClean="0"/>
              <a:t>26/05/2024</a:t>
            </a:fld>
            <a:endParaRPr lang="en-DE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AE41F00-E7CE-04ED-2B35-7D254671F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7DBABE3-BA1B-E861-1F33-E471C8546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39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B1E68FE-AA06-0190-A66A-584087013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DE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B5D4F78-91CE-4CEE-8545-F7831D972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DE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2370B1-C916-CD62-9A63-D147C82D9F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CBC98-3E95-4317-9850-DB0BCFC555C2}" type="datetimeFigureOut">
              <a:rPr lang="en-DE" smtClean="0"/>
              <a:t>26/05/2024</a:t>
            </a:fld>
            <a:endParaRPr lang="en-DE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F24BBA-922E-F17F-BEFA-92DA6E11DE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2BD5AB-67CB-A845-4E7F-946C311C74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C5BD5-BCE4-4FB5-B0B5-C9F22D45621F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6211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0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70.png"/><Relationship Id="rId18" Type="http://schemas.openxmlformats.org/officeDocument/2006/relationships/image" Target="../media/image52.png"/><Relationship Id="rId26" Type="http://schemas.openxmlformats.org/officeDocument/2006/relationships/image" Target="../media/image60.png"/><Relationship Id="rId39" Type="http://schemas.openxmlformats.org/officeDocument/2006/relationships/image" Target="../media/image73.png"/><Relationship Id="rId21" Type="http://schemas.openxmlformats.org/officeDocument/2006/relationships/image" Target="../media/image55.png"/><Relationship Id="rId34" Type="http://schemas.openxmlformats.org/officeDocument/2006/relationships/image" Target="../media/image68.png"/><Relationship Id="rId7" Type="http://schemas.openxmlformats.org/officeDocument/2006/relationships/image" Target="../media/image410.png"/><Relationship Id="rId12" Type="http://schemas.openxmlformats.org/officeDocument/2006/relationships/image" Target="../media/image460.png"/><Relationship Id="rId17" Type="http://schemas.openxmlformats.org/officeDocument/2006/relationships/image" Target="../media/image51.png"/><Relationship Id="rId25" Type="http://schemas.openxmlformats.org/officeDocument/2006/relationships/image" Target="../media/image59.png"/><Relationship Id="rId33" Type="http://schemas.openxmlformats.org/officeDocument/2006/relationships/image" Target="../media/image67.png"/><Relationship Id="rId38" Type="http://schemas.openxmlformats.org/officeDocument/2006/relationships/image" Target="../media/image72.png"/><Relationship Id="rId2" Type="http://schemas.openxmlformats.org/officeDocument/2006/relationships/image" Target="../media/image360.png"/><Relationship Id="rId16" Type="http://schemas.openxmlformats.org/officeDocument/2006/relationships/image" Target="../media/image500.png"/><Relationship Id="rId20" Type="http://schemas.openxmlformats.org/officeDocument/2006/relationships/image" Target="../media/image54.png"/><Relationship Id="rId29" Type="http://schemas.openxmlformats.org/officeDocument/2006/relationships/image" Target="../media/image6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00.png"/><Relationship Id="rId11" Type="http://schemas.openxmlformats.org/officeDocument/2006/relationships/image" Target="../media/image450.png"/><Relationship Id="rId24" Type="http://schemas.openxmlformats.org/officeDocument/2006/relationships/image" Target="../media/image58.png"/><Relationship Id="rId32" Type="http://schemas.openxmlformats.org/officeDocument/2006/relationships/image" Target="../media/image66.png"/><Relationship Id="rId37" Type="http://schemas.openxmlformats.org/officeDocument/2006/relationships/image" Target="../media/image71.png"/><Relationship Id="rId5" Type="http://schemas.openxmlformats.org/officeDocument/2006/relationships/image" Target="../media/image390.png"/><Relationship Id="rId15" Type="http://schemas.openxmlformats.org/officeDocument/2006/relationships/image" Target="../media/image490.png"/><Relationship Id="rId23" Type="http://schemas.openxmlformats.org/officeDocument/2006/relationships/image" Target="../media/image57.png"/><Relationship Id="rId28" Type="http://schemas.openxmlformats.org/officeDocument/2006/relationships/image" Target="../media/image62.png"/><Relationship Id="rId36" Type="http://schemas.openxmlformats.org/officeDocument/2006/relationships/image" Target="../media/image70.png"/><Relationship Id="rId10" Type="http://schemas.openxmlformats.org/officeDocument/2006/relationships/image" Target="../media/image440.png"/><Relationship Id="rId19" Type="http://schemas.openxmlformats.org/officeDocument/2006/relationships/image" Target="../media/image53.png"/><Relationship Id="rId31" Type="http://schemas.openxmlformats.org/officeDocument/2006/relationships/image" Target="../media/image65.png"/><Relationship Id="rId4" Type="http://schemas.openxmlformats.org/officeDocument/2006/relationships/image" Target="../media/image380.png"/><Relationship Id="rId9" Type="http://schemas.openxmlformats.org/officeDocument/2006/relationships/image" Target="../media/image430.png"/><Relationship Id="rId14" Type="http://schemas.openxmlformats.org/officeDocument/2006/relationships/image" Target="../media/image480.png"/><Relationship Id="rId22" Type="http://schemas.openxmlformats.org/officeDocument/2006/relationships/image" Target="../media/image56.png"/><Relationship Id="rId27" Type="http://schemas.openxmlformats.org/officeDocument/2006/relationships/image" Target="../media/image61.png"/><Relationship Id="rId30" Type="http://schemas.openxmlformats.org/officeDocument/2006/relationships/image" Target="../media/image64.png"/><Relationship Id="rId35" Type="http://schemas.openxmlformats.org/officeDocument/2006/relationships/image" Target="../media/image69.png"/><Relationship Id="rId8" Type="http://schemas.openxmlformats.org/officeDocument/2006/relationships/image" Target="../media/image420.png"/><Relationship Id="rId3" Type="http://schemas.openxmlformats.org/officeDocument/2006/relationships/image" Target="../media/image37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88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12" Type="http://schemas.openxmlformats.org/officeDocument/2006/relationships/image" Target="../media/image87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1.png"/><Relationship Id="rId11" Type="http://schemas.openxmlformats.org/officeDocument/2006/relationships/image" Target="../media/image86.png"/><Relationship Id="rId5" Type="http://schemas.openxmlformats.org/officeDocument/2006/relationships/image" Target="../media/image80.png"/><Relationship Id="rId15" Type="http://schemas.openxmlformats.org/officeDocument/2006/relationships/image" Target="../media/image90.png"/><Relationship Id="rId10" Type="http://schemas.openxmlformats.org/officeDocument/2006/relationships/image" Target="../media/image85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Relationship Id="rId14" Type="http://schemas.openxmlformats.org/officeDocument/2006/relationships/image" Target="../media/image8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image" Target="../media/image29.png"/><Relationship Id="rId7" Type="http://schemas.openxmlformats.org/officeDocument/2006/relationships/image" Target="../media/image96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5.png"/><Relationship Id="rId5" Type="http://schemas.openxmlformats.org/officeDocument/2006/relationships/image" Target="../media/image92.png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4.png"/><Relationship Id="rId5" Type="http://schemas.openxmlformats.org/officeDocument/2006/relationships/image" Target="../media/image99.png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7.png"/><Relationship Id="rId18" Type="http://schemas.openxmlformats.org/officeDocument/2006/relationships/image" Target="../media/image112.png"/><Relationship Id="rId3" Type="http://schemas.openxmlformats.org/officeDocument/2006/relationships/image" Target="../media/image98.png"/><Relationship Id="rId7" Type="http://schemas.openxmlformats.org/officeDocument/2006/relationships/image" Target="../media/image1010.png"/><Relationship Id="rId12" Type="http://schemas.openxmlformats.org/officeDocument/2006/relationships/image" Target="../media/image106.png"/><Relationship Id="rId17" Type="http://schemas.openxmlformats.org/officeDocument/2006/relationships/image" Target="../media/image111.png"/><Relationship Id="rId2" Type="http://schemas.openxmlformats.org/officeDocument/2006/relationships/image" Target="../media/image97.png"/><Relationship Id="rId16" Type="http://schemas.openxmlformats.org/officeDocument/2006/relationships/image" Target="../media/image110.png"/><Relationship Id="rId20" Type="http://schemas.openxmlformats.org/officeDocument/2006/relationships/image" Target="../media/image1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00.png"/><Relationship Id="rId11" Type="http://schemas.openxmlformats.org/officeDocument/2006/relationships/image" Target="../media/image105.png"/><Relationship Id="rId5" Type="http://schemas.openxmlformats.org/officeDocument/2006/relationships/image" Target="../media/image990.png"/><Relationship Id="rId15" Type="http://schemas.openxmlformats.org/officeDocument/2006/relationships/image" Target="../media/image109.png"/><Relationship Id="rId10" Type="http://schemas.openxmlformats.org/officeDocument/2006/relationships/image" Target="../media/image104.png"/><Relationship Id="rId19" Type="http://schemas.openxmlformats.org/officeDocument/2006/relationships/image" Target="../media/image113.png"/><Relationship Id="rId4" Type="http://schemas.openxmlformats.org/officeDocument/2006/relationships/image" Target="../media/image980.png"/><Relationship Id="rId9" Type="http://schemas.openxmlformats.org/officeDocument/2006/relationships/image" Target="../media/image103.png"/><Relationship Id="rId14" Type="http://schemas.openxmlformats.org/officeDocument/2006/relationships/image" Target="../media/image10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627" y="497070"/>
            <a:ext cx="11065398" cy="2387600"/>
          </a:xfrm>
        </p:spPr>
        <p:txBody>
          <a:bodyPr>
            <a:normAutofit fontScale="90000"/>
          </a:bodyPr>
          <a:lstStyle/>
          <a:p>
            <a:r>
              <a:rPr lang="en-US" sz="5200" dirty="0">
                <a:latin typeface="Calibri"/>
                <a:cs typeface="Calibri Light"/>
              </a:rPr>
              <a:t>Connecting Leakage-Resilient Secret Sharing to Practice: Scaling Trends and Physical Dependencies of Prime Field Masking</a:t>
            </a:r>
            <a:endParaRPr lang="en-US" sz="5200" dirty="0">
              <a:latin typeface="Calibri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58BAA0-6A09-C23D-E760-0F4FA63683CA}"/>
              </a:ext>
            </a:extLst>
          </p:cNvPr>
          <p:cNvSpPr txBox="1"/>
          <p:nvPr/>
        </p:nvSpPr>
        <p:spPr>
          <a:xfrm>
            <a:off x="-30866" y="4358900"/>
            <a:ext cx="1222286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cs typeface="Calibri"/>
              </a:rPr>
              <a:t>Sebastian Faust</a:t>
            </a:r>
            <a:r>
              <a:rPr lang="en-US" sz="2400" baseline="30000" dirty="0">
                <a:cs typeface="Calibri"/>
              </a:rPr>
              <a:t>1</a:t>
            </a:r>
            <a:r>
              <a:rPr lang="en-US" sz="2400" dirty="0">
                <a:cs typeface="Calibri"/>
              </a:rPr>
              <a:t>    </a:t>
            </a:r>
            <a:r>
              <a:rPr lang="en-US" sz="2400" dirty="0" err="1">
                <a:cs typeface="Calibri"/>
              </a:rPr>
              <a:t>Loïc</a:t>
            </a:r>
            <a:r>
              <a:rPr lang="en-US" sz="2400" dirty="0">
                <a:cs typeface="Calibri"/>
              </a:rPr>
              <a:t> Masure</a:t>
            </a:r>
            <a:r>
              <a:rPr lang="en-US" sz="2400" baseline="30000" dirty="0">
                <a:cs typeface="Calibri"/>
              </a:rPr>
              <a:t>2</a:t>
            </a:r>
            <a:r>
              <a:rPr lang="en-US" sz="2400" dirty="0">
                <a:cs typeface="Calibri"/>
              </a:rPr>
              <a:t>    Elena Micheli</a:t>
            </a:r>
            <a:r>
              <a:rPr lang="en-US" sz="2400" baseline="30000" dirty="0">
                <a:cs typeface="Calibri"/>
              </a:rPr>
              <a:t>1</a:t>
            </a:r>
            <a:r>
              <a:rPr lang="en-US" sz="2400" dirty="0">
                <a:cs typeface="Calibri"/>
              </a:rPr>
              <a:t>   Maximilian Orlt</a:t>
            </a:r>
            <a:r>
              <a:rPr lang="en-US" sz="2400" baseline="30000" dirty="0">
                <a:cs typeface="Calibri"/>
              </a:rPr>
              <a:t>1   </a:t>
            </a:r>
            <a:r>
              <a:rPr lang="en-US" sz="2400" dirty="0">
                <a:cs typeface="Calibri"/>
              </a:rPr>
              <a:t>François-Xavier Standaert</a:t>
            </a:r>
            <a:r>
              <a:rPr lang="en-US" sz="2400" baseline="30000" dirty="0">
                <a:cs typeface="Calibri"/>
              </a:rPr>
              <a:t>3</a:t>
            </a:r>
            <a:endParaRPr lang="en-US" sz="2400" dirty="0">
              <a:cs typeface="Calibri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8F8D5967-DD15-078C-E9A4-2DE6784200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9128" y="5128697"/>
            <a:ext cx="2447925" cy="981075"/>
          </a:xfrm>
          <a:prstGeom prst="rect">
            <a:avLst/>
          </a:prstGeom>
        </p:spPr>
      </p:pic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8B7AB8C9-100B-4B20-B9A5-7C70B0A19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</a:t>
            </a:fld>
            <a:endParaRPr lang="en-US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2B0D247-466B-4CD6-B750-C47E36B54659}"/>
              </a:ext>
            </a:extLst>
          </p:cNvPr>
          <p:cNvSpPr txBox="1"/>
          <p:nvPr/>
        </p:nvSpPr>
        <p:spPr>
          <a:xfrm>
            <a:off x="2219128" y="5087342"/>
            <a:ext cx="223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aseline="30000" dirty="0">
                <a:cs typeface="Calibri"/>
              </a:rPr>
              <a:t>1</a:t>
            </a:r>
            <a:endParaRPr lang="en-DE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410F83D-52D0-451D-9BC2-D5CD15A51BAD}"/>
              </a:ext>
            </a:extLst>
          </p:cNvPr>
          <p:cNvSpPr txBox="1"/>
          <p:nvPr/>
        </p:nvSpPr>
        <p:spPr>
          <a:xfrm>
            <a:off x="4850999" y="5087342"/>
            <a:ext cx="2743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aseline="30000" dirty="0">
                <a:cs typeface="Calibri"/>
              </a:rPr>
              <a:t>2</a:t>
            </a:r>
            <a:endParaRPr lang="en-DE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F71DE5D-269A-69E4-DA0B-BCC77F22B75D}"/>
              </a:ext>
            </a:extLst>
          </p:cNvPr>
          <p:cNvSpPr txBox="1"/>
          <p:nvPr/>
        </p:nvSpPr>
        <p:spPr>
          <a:xfrm>
            <a:off x="3219450" y="3257550"/>
            <a:ext cx="575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EUROCRYPT</a:t>
            </a:r>
            <a:r>
              <a:rPr lang="en-US" sz="2800" dirty="0"/>
              <a:t> </a:t>
            </a:r>
            <a:r>
              <a:rPr lang="en-US" sz="2800" i="1" dirty="0"/>
              <a:t>2024</a:t>
            </a:r>
            <a:endParaRPr lang="en-DE" sz="2800" i="1" dirty="0"/>
          </a:p>
        </p:txBody>
      </p:sp>
      <p:pic>
        <p:nvPicPr>
          <p:cNvPr id="1026" name="Picture 2" descr="Université catholique de Louvain | REINFORCE">
            <a:extLst>
              <a:ext uri="{FF2B5EF4-FFF2-40B4-BE49-F238E27FC236}">
                <a16:creationId xmlns:a16="http://schemas.microsoft.com/office/drawing/2014/main" id="{3DB64510-3027-BF3D-4F7F-D3F2DC6DA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949" y="5123281"/>
            <a:ext cx="209296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56DA2FF8-558C-756E-10EF-5683A5E57314}"/>
              </a:ext>
            </a:extLst>
          </p:cNvPr>
          <p:cNvSpPr txBox="1"/>
          <p:nvPr/>
        </p:nvSpPr>
        <p:spPr>
          <a:xfrm>
            <a:off x="7349724" y="5087342"/>
            <a:ext cx="2743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aseline="30000" dirty="0">
                <a:cs typeface="Calibri"/>
              </a:rPr>
              <a:t>3</a:t>
            </a:r>
            <a:endParaRPr lang="en-DE" dirty="0"/>
          </a:p>
        </p:txBody>
      </p:sp>
      <p:pic>
        <p:nvPicPr>
          <p:cNvPr id="1028" name="Picture 4" descr="Laboratoire d'Informatique, de Robotique et de Microélectronique de  Montpellier - Wikipedia">
            <a:extLst>
              <a:ext uri="{FF2B5EF4-FFF2-40B4-BE49-F238E27FC236}">
                <a16:creationId xmlns:a16="http://schemas.microsoft.com/office/drawing/2014/main" id="{9987EBD3-932F-3257-25F7-B20A21248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649" y="5283216"/>
            <a:ext cx="1847479" cy="661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301" y="3005840"/>
            <a:ext cx="11065398" cy="846320"/>
          </a:xfrm>
        </p:spPr>
        <p:txBody>
          <a:bodyPr>
            <a:normAutofit/>
          </a:bodyPr>
          <a:lstStyle/>
          <a:p>
            <a:r>
              <a:rPr lang="en-US" sz="5200" dirty="0">
                <a:latin typeface="Calibri"/>
                <a:cs typeface="Calibri Light"/>
              </a:rPr>
              <a:t>Appendix</a:t>
            </a:r>
            <a:endParaRPr lang="en-US" sz="5200" dirty="0">
              <a:latin typeface="Calibri"/>
              <a:cs typeface="Arial"/>
            </a:endParaRP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8B7AB8C9-100B-4B20-B9A5-7C70B0A19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45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78174B2C-A899-81EB-81D7-9141439BD731}"/>
              </a:ext>
            </a:extLst>
          </p:cNvPr>
          <p:cNvSpPr/>
          <p:nvPr/>
        </p:nvSpPr>
        <p:spPr>
          <a:xfrm>
            <a:off x="833707" y="4845508"/>
            <a:ext cx="4908604" cy="1099808"/>
          </a:xfrm>
          <a:prstGeom prst="roundRect">
            <a:avLst/>
          </a:prstGeom>
          <a:solidFill>
            <a:srgbClr val="FDD3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85B6BA85-6CA2-6C86-E286-C7DBBA040D6F}"/>
              </a:ext>
            </a:extLst>
          </p:cNvPr>
          <p:cNvSpPr/>
          <p:nvPr/>
        </p:nvSpPr>
        <p:spPr>
          <a:xfrm>
            <a:off x="833706" y="3315144"/>
            <a:ext cx="4908604" cy="1099808"/>
          </a:xfrm>
          <a:prstGeom prst="roundRect">
            <a:avLst/>
          </a:prstGeom>
          <a:solidFill>
            <a:srgbClr val="FDD3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93FDBC-E9E6-23DF-72BD-07A4AC5B7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200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Masking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2F054397-7D75-5CC3-910D-F3A6C6ACBFCF}"/>
              </a:ext>
            </a:extLst>
          </p:cNvPr>
          <p:cNvSpPr/>
          <p:nvPr/>
        </p:nvSpPr>
        <p:spPr>
          <a:xfrm>
            <a:off x="833707" y="1757774"/>
            <a:ext cx="4908603" cy="1099808"/>
          </a:xfrm>
          <a:prstGeom prst="roundRect">
            <a:avLst/>
          </a:prstGeom>
          <a:solidFill>
            <a:srgbClr val="FDD3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BC828B22-B6F8-F2FE-E4C0-9E8D797692BC}"/>
                  </a:ext>
                </a:extLst>
              </p:cNvPr>
              <p:cNvSpPr txBox="1"/>
              <p:nvPr/>
            </p:nvSpPr>
            <p:spPr>
              <a:xfrm>
                <a:off x="958315" y="1808994"/>
                <a:ext cx="4783995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We model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cs typeface="Calibri"/>
                      </a:rPr>
                      <m:t>𝐹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as an arithmetic circuit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cs typeface="Calibri"/>
                      </a:rPr>
                      <m:t>𝐶</m:t>
                    </m:r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Operations described by gates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Values carried by wires</a:t>
                </a:r>
              </a:p>
            </p:txBody>
          </p:sp>
        </mc:Choice>
        <mc:Fallback xmlns=""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BC828B22-B6F8-F2FE-E4C0-9E8D797692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315" y="1808994"/>
                <a:ext cx="4783995" cy="1015663"/>
              </a:xfrm>
              <a:prstGeom prst="rect">
                <a:avLst/>
              </a:prstGeom>
              <a:blipFill>
                <a:blip r:embed="rId2"/>
                <a:stretch>
                  <a:fillRect l="-1274" t="-3012" b="-1084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sellaDiTesto 3">
            <a:extLst>
              <a:ext uri="{FF2B5EF4-FFF2-40B4-BE49-F238E27FC236}">
                <a16:creationId xmlns:a16="http://schemas.microsoft.com/office/drawing/2014/main" id="{8800AA54-1A96-B879-11BF-7B9C5B40500A}"/>
              </a:ext>
            </a:extLst>
          </p:cNvPr>
          <p:cNvSpPr txBox="1"/>
          <p:nvPr/>
        </p:nvSpPr>
        <p:spPr>
          <a:xfrm>
            <a:off x="958315" y="3446571"/>
            <a:ext cx="5008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use randomness to share the secret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Secret sharing/encoding schemes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8C4B304-FB97-74D2-40AD-7AEB1FFFCBF8}"/>
              </a:ext>
            </a:extLst>
          </p:cNvPr>
          <p:cNvSpPr txBox="1"/>
          <p:nvPr/>
        </p:nvSpPr>
        <p:spPr>
          <a:xfrm>
            <a:off x="958315" y="5041469"/>
            <a:ext cx="4883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design the computation on shares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Gates become gadgets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F4D1E4A5-9B64-4529-E445-F710C81B30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251" y="1292897"/>
            <a:ext cx="1860875" cy="930437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02276E53-DC55-B9B4-1376-3E675D0AFA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5876" y="3775611"/>
            <a:ext cx="367111" cy="2416813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2EE9EF1C-801D-8906-603B-AEB4D84160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2326" y="3363040"/>
            <a:ext cx="3444723" cy="3291760"/>
          </a:xfrm>
          <a:prstGeom prst="rect">
            <a:avLst/>
          </a:prstGeom>
        </p:spPr>
      </p:pic>
      <p:sp>
        <p:nvSpPr>
          <p:cNvPr id="14" name="Segnaposto numero diapositiva 13">
            <a:extLst>
              <a:ext uri="{FF2B5EF4-FFF2-40B4-BE49-F238E27FC236}">
                <a16:creationId xmlns:a16="http://schemas.microsoft.com/office/drawing/2014/main" id="{07B09A65-D08E-F09A-2BDC-6525BE68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en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reccia a destra 14">
            <a:extLst>
              <a:ext uri="{FF2B5EF4-FFF2-40B4-BE49-F238E27FC236}">
                <a16:creationId xmlns:a16="http://schemas.microsoft.com/office/drawing/2014/main" id="{F1F62F3B-87EA-0AF8-9773-F175C4A5527F}"/>
              </a:ext>
            </a:extLst>
          </p:cNvPr>
          <p:cNvSpPr/>
          <p:nvPr/>
        </p:nvSpPr>
        <p:spPr>
          <a:xfrm rot="5400000">
            <a:off x="8589863" y="2578434"/>
            <a:ext cx="793149" cy="424253"/>
          </a:xfrm>
          <a:prstGeom prst="rightArrow">
            <a:avLst/>
          </a:prstGeom>
          <a:solidFill>
            <a:srgbClr val="FDD3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4415B0C-AA9D-1066-8613-AA651F4D6C62}"/>
              </a:ext>
            </a:extLst>
          </p:cNvPr>
          <p:cNvSpPr txBox="1"/>
          <p:nvPr/>
        </p:nvSpPr>
        <p:spPr>
          <a:xfrm>
            <a:off x="9102461" y="2605894"/>
            <a:ext cx="1019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Masking</a:t>
            </a:r>
            <a:endParaRPr lang="en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49ECF945-0116-D938-632A-5E703223AFCB}"/>
                  </a:ext>
                </a:extLst>
              </p:cNvPr>
              <p:cNvSpPr txBox="1"/>
              <p:nvPr/>
            </p:nvSpPr>
            <p:spPr>
              <a:xfrm>
                <a:off x="6955912" y="735653"/>
                <a:ext cx="40610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49ECF945-0116-D938-632A-5E703223A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912" y="735653"/>
                <a:ext cx="406105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ttangolo con angoli arrotondati 28">
            <a:extLst>
              <a:ext uri="{FF2B5EF4-FFF2-40B4-BE49-F238E27FC236}">
                <a16:creationId xmlns:a16="http://schemas.microsoft.com/office/drawing/2014/main" id="{BD16610D-EC7A-81F8-479C-506DF7EFA669}"/>
              </a:ext>
            </a:extLst>
          </p:cNvPr>
          <p:cNvSpPr/>
          <p:nvPr/>
        </p:nvSpPr>
        <p:spPr>
          <a:xfrm>
            <a:off x="10026650" y="3552825"/>
            <a:ext cx="546100" cy="312223"/>
          </a:xfrm>
          <a:prstGeom prst="round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22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7" grpId="0" animBg="1"/>
      <p:bldP spid="18" grpId="0" animBg="1"/>
      <p:bldP spid="20" grpId="0"/>
      <p:bldP spid="4" grpId="0"/>
      <p:bldP spid="6" grpId="0"/>
      <p:bldP spid="15" grpId="0" animBg="1"/>
      <p:bldP spid="16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ttangolo 68">
            <a:extLst>
              <a:ext uri="{FF2B5EF4-FFF2-40B4-BE49-F238E27FC236}">
                <a16:creationId xmlns:a16="http://schemas.microsoft.com/office/drawing/2014/main" id="{B360C6E7-EC57-B0D9-0A60-6748C693B003}"/>
              </a:ext>
            </a:extLst>
          </p:cNvPr>
          <p:cNvSpPr/>
          <p:nvPr/>
        </p:nvSpPr>
        <p:spPr>
          <a:xfrm>
            <a:off x="9422637" y="4401168"/>
            <a:ext cx="243023" cy="1923336"/>
          </a:xfrm>
          <a:prstGeom prst="rect">
            <a:avLst/>
          </a:prstGeom>
          <a:solidFill>
            <a:schemeClr val="bg1"/>
          </a:solidFill>
          <a:ln w="19050">
            <a:solidFill>
              <a:srgbClr val="F743A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8" name="Rettangolo 67">
            <a:extLst>
              <a:ext uri="{FF2B5EF4-FFF2-40B4-BE49-F238E27FC236}">
                <a16:creationId xmlns:a16="http://schemas.microsoft.com/office/drawing/2014/main" id="{B69CBC29-B8CE-AA13-7F13-D2EC442E8EC4}"/>
              </a:ext>
            </a:extLst>
          </p:cNvPr>
          <p:cNvSpPr/>
          <p:nvPr/>
        </p:nvSpPr>
        <p:spPr>
          <a:xfrm>
            <a:off x="6850233" y="4380513"/>
            <a:ext cx="243023" cy="1923336"/>
          </a:xfrm>
          <a:prstGeom prst="rect">
            <a:avLst/>
          </a:prstGeom>
          <a:solidFill>
            <a:schemeClr val="bg1"/>
          </a:solidFill>
          <a:ln w="19050">
            <a:solidFill>
              <a:srgbClr val="F743A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93FDBC-E9E6-23DF-72BD-07A4AC5B7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200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the Choice of the Field</a:t>
            </a:r>
          </a:p>
        </p:txBody>
      </p:sp>
      <p:sp>
        <p:nvSpPr>
          <p:cNvPr id="14" name="Segnaposto numero diapositiva 13">
            <a:extLst>
              <a:ext uri="{FF2B5EF4-FFF2-40B4-BE49-F238E27FC236}">
                <a16:creationId xmlns:a16="http://schemas.microsoft.com/office/drawing/2014/main" id="{07B09A65-D08E-F09A-2BDC-6525BE68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/>
              <a:t>12</a:t>
            </a:fld>
            <a:endParaRPr lang="en-DE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96C6602-0ED6-6FB1-3C2C-B9A26F0F2ABF}"/>
              </a:ext>
            </a:extLst>
          </p:cNvPr>
          <p:cNvSpPr txBox="1"/>
          <p:nvPr/>
        </p:nvSpPr>
        <p:spPr>
          <a:xfrm>
            <a:off x="838199" y="1666294"/>
            <a:ext cx="117436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Example: LSB leakage on additive encoding, but different fields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1DC1A77C-D62C-A72D-36E0-22C622BC2EFB}"/>
                  </a:ext>
                </a:extLst>
              </p:cNvPr>
              <p:cNvSpPr txBox="1"/>
              <p:nvPr/>
            </p:nvSpPr>
            <p:spPr>
              <a:xfrm>
                <a:off x="838199" y="2435422"/>
                <a:ext cx="41529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𝔽</m:t>
                          </m:r>
                        </m:e>
                        <m:sub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sup>
                          </m:sSup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0,1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,⊕</m:t>
                          </m:r>
                        </m:e>
                      </m:d>
                    </m:oMath>
                  </m:oMathPara>
                </a14:m>
                <a:endParaRPr lang="en-US" sz="24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1DC1A77C-D62C-A72D-36E0-22C622BC2E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2435422"/>
                <a:ext cx="4152901" cy="461665"/>
              </a:xfrm>
              <a:prstGeom prst="rect">
                <a:avLst/>
              </a:prstGeom>
              <a:blipFill>
                <a:blip r:embed="rId2"/>
                <a:stretch>
                  <a:fillRect l="-293" b="-1333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FC4288B8-18CE-E010-0612-324888367967}"/>
                  </a:ext>
                </a:extLst>
              </p:cNvPr>
              <p:cNvSpPr txBox="1"/>
              <p:nvPr/>
            </p:nvSpPr>
            <p:spPr>
              <a:xfrm>
                <a:off x="6096000" y="2435422"/>
                <a:ext cx="4152901" cy="5166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ℤ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𝑚𝑜𝑑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FC4288B8-18CE-E010-0612-3248883679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435422"/>
                <a:ext cx="4152901" cy="5166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sellaDiTesto 3">
            <a:extLst>
              <a:ext uri="{FF2B5EF4-FFF2-40B4-BE49-F238E27FC236}">
                <a16:creationId xmlns:a16="http://schemas.microsoft.com/office/drawing/2014/main" id="{CA8AA0A6-A150-F407-710D-48B006BE6A02}"/>
              </a:ext>
            </a:extLst>
          </p:cNvPr>
          <p:cNvSpPr txBox="1"/>
          <p:nvPr/>
        </p:nvSpPr>
        <p:spPr>
          <a:xfrm>
            <a:off x="6095999" y="3118829"/>
            <a:ext cx="49614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No deterministic relation between LSB of the shares and LSB of the secret</a:t>
            </a:r>
            <a:endParaRPr lang="en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DA36206-808B-4AD5-1F72-96504C5290C0}"/>
              </a:ext>
            </a:extLst>
          </p:cNvPr>
          <p:cNvSpPr txBox="1"/>
          <p:nvPr/>
        </p:nvSpPr>
        <p:spPr>
          <a:xfrm>
            <a:off x="838199" y="3118704"/>
            <a:ext cx="4457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Leaking the LSB of the shares yields the LSB of the secret</a:t>
            </a:r>
            <a:endParaRPr lang="en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5BAEF43A-C41C-179C-BD39-7EA1D7E8E3BB}"/>
                  </a:ext>
                </a:extLst>
              </p:cNvPr>
              <p:cNvSpPr txBox="1"/>
              <p:nvPr/>
            </p:nvSpPr>
            <p:spPr>
              <a:xfrm>
                <a:off x="942975" y="4260240"/>
                <a:ext cx="3333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</m:oMath>
                  </m:oMathPara>
                </a14:m>
                <a:endParaRPr lang="en-DE" sz="2800" dirty="0"/>
              </a:p>
            </p:txBody>
          </p:sp>
        </mc:Choice>
        <mc:Fallback xmlns="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5BAEF43A-C41C-179C-BD39-7EA1D7E8E3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975" y="4260240"/>
                <a:ext cx="33337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ttangolo 8">
            <a:extLst>
              <a:ext uri="{FF2B5EF4-FFF2-40B4-BE49-F238E27FC236}">
                <a16:creationId xmlns:a16="http://schemas.microsoft.com/office/drawing/2014/main" id="{485EBB67-0817-483E-0579-E80B266D233C}"/>
              </a:ext>
            </a:extLst>
          </p:cNvPr>
          <p:cNvSpPr/>
          <p:nvPr/>
        </p:nvSpPr>
        <p:spPr>
          <a:xfrm>
            <a:off x="1276350" y="4417047"/>
            <a:ext cx="1524000" cy="255032"/>
          </a:xfrm>
          <a:prstGeom prst="rect">
            <a:avLst/>
          </a:prstGeom>
          <a:solidFill>
            <a:srgbClr val="FCB6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018A0D4C-02B1-0A72-B87E-1168E49BB7A7}"/>
                  </a:ext>
                </a:extLst>
              </p:cNvPr>
              <p:cNvSpPr txBox="1"/>
              <p:nvPr/>
            </p:nvSpPr>
            <p:spPr>
              <a:xfrm>
                <a:off x="1276350" y="4359897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018A0D4C-02B1-0A72-B87E-1168E49BB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350" y="4359897"/>
                <a:ext cx="15240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771A67F3-A4B5-2CD2-52B2-A25B496DC786}"/>
                  </a:ext>
                </a:extLst>
              </p:cNvPr>
              <p:cNvSpPr txBox="1"/>
              <p:nvPr/>
            </p:nvSpPr>
            <p:spPr>
              <a:xfrm>
                <a:off x="3353328" y="4326453"/>
                <a:ext cx="33337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DE" sz="2200" dirty="0"/>
              </a:p>
            </p:txBody>
          </p:sp>
        </mc:Choice>
        <mc:Fallback xmlns="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771A67F3-A4B5-2CD2-52B2-A25B496DC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328" y="4326453"/>
                <a:ext cx="333375" cy="430887"/>
              </a:xfrm>
              <a:prstGeom prst="rect">
                <a:avLst/>
              </a:prstGeom>
              <a:blipFill>
                <a:blip r:embed="rId6"/>
                <a:stretch>
                  <a:fillRect l="-1818" r="-2363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5BE1BD86-C47F-5120-9019-E9C254B9CA13}"/>
                  </a:ext>
                </a:extLst>
              </p:cNvPr>
              <p:cNvSpPr txBox="1"/>
              <p:nvPr/>
            </p:nvSpPr>
            <p:spPr>
              <a:xfrm>
                <a:off x="3967689" y="4253284"/>
                <a:ext cx="3333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DE" sz="2800" dirty="0"/>
              </a:p>
            </p:txBody>
          </p:sp>
        </mc:Choice>
        <mc:Fallback xmlns=""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5BE1BD86-C47F-5120-9019-E9C254B9CA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7689" y="4253284"/>
                <a:ext cx="333375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A02F1BE6-290E-E8B6-89E5-483DD443AD27}"/>
                  </a:ext>
                </a:extLst>
              </p:cNvPr>
              <p:cNvSpPr txBox="1"/>
              <p:nvPr/>
            </p:nvSpPr>
            <p:spPr>
              <a:xfrm>
                <a:off x="4266935" y="4305459"/>
                <a:ext cx="28522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⊕</m:t>
                      </m:r>
                    </m:oMath>
                  </m:oMathPara>
                </a14:m>
                <a:endParaRPr lang="en-DE" sz="2200" dirty="0"/>
              </a:p>
            </p:txBody>
          </p:sp>
        </mc:Choice>
        <mc:Fallback xmlns=""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A02F1BE6-290E-E8B6-89E5-483DD443AD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935" y="4305459"/>
                <a:ext cx="285223" cy="430887"/>
              </a:xfrm>
              <a:prstGeom prst="rect">
                <a:avLst/>
              </a:prstGeom>
              <a:blipFill>
                <a:blip r:embed="rId8"/>
                <a:stretch>
                  <a:fillRect l="-10638" r="-70213" b="-704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043F4C3B-FBE6-F331-E7C0-1E895FB6D167}"/>
                  </a:ext>
                </a:extLst>
              </p:cNvPr>
              <p:cNvSpPr txBox="1"/>
              <p:nvPr/>
            </p:nvSpPr>
            <p:spPr>
              <a:xfrm>
                <a:off x="942975" y="4823618"/>
                <a:ext cx="3333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</m:oMath>
                  </m:oMathPara>
                </a14:m>
                <a:endParaRPr lang="en-DE" sz="2800" dirty="0"/>
              </a:p>
            </p:txBody>
          </p:sp>
        </mc:Choice>
        <mc:Fallback xmlns=""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043F4C3B-FBE6-F331-E7C0-1E895FB6D1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975" y="4823618"/>
                <a:ext cx="333375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ttangolo 18">
            <a:extLst>
              <a:ext uri="{FF2B5EF4-FFF2-40B4-BE49-F238E27FC236}">
                <a16:creationId xmlns:a16="http://schemas.microsoft.com/office/drawing/2014/main" id="{CC6AB5C8-1516-02EF-F27E-1AEBB476FE15}"/>
              </a:ext>
            </a:extLst>
          </p:cNvPr>
          <p:cNvSpPr/>
          <p:nvPr/>
        </p:nvSpPr>
        <p:spPr>
          <a:xfrm>
            <a:off x="1276350" y="4980425"/>
            <a:ext cx="1524000" cy="255032"/>
          </a:xfrm>
          <a:prstGeom prst="rect">
            <a:avLst/>
          </a:prstGeom>
          <a:solidFill>
            <a:srgbClr val="FCB6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904ED772-DEF4-1C28-4BE6-BA16A451BA52}"/>
                  </a:ext>
                </a:extLst>
              </p:cNvPr>
              <p:cNvSpPr txBox="1"/>
              <p:nvPr/>
            </p:nvSpPr>
            <p:spPr>
              <a:xfrm>
                <a:off x="1276350" y="4923275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904ED772-DEF4-1C28-4BE6-BA16A451BA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350" y="4923275"/>
                <a:ext cx="152400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079BB7BA-B005-2D95-AAF8-3F8832A4B80E}"/>
                  </a:ext>
                </a:extLst>
              </p:cNvPr>
              <p:cNvSpPr txBox="1"/>
              <p:nvPr/>
            </p:nvSpPr>
            <p:spPr>
              <a:xfrm>
                <a:off x="3353328" y="4889831"/>
                <a:ext cx="33337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DE" sz="2200" dirty="0"/>
              </a:p>
            </p:txBody>
          </p:sp>
        </mc:Choice>
        <mc:Fallback xmlns=""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079BB7BA-B005-2D95-AAF8-3F8832A4B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328" y="4889831"/>
                <a:ext cx="333375" cy="430887"/>
              </a:xfrm>
              <a:prstGeom prst="rect">
                <a:avLst/>
              </a:prstGeom>
              <a:blipFill>
                <a:blip r:embed="rId11"/>
                <a:stretch>
                  <a:fillRect l="-1818" r="-2909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4B6DBF76-BD3C-D0C8-0D60-C0AA438A3108}"/>
                  </a:ext>
                </a:extLst>
              </p:cNvPr>
              <p:cNvSpPr txBox="1"/>
              <p:nvPr/>
            </p:nvSpPr>
            <p:spPr>
              <a:xfrm>
                <a:off x="3969804" y="4822670"/>
                <a:ext cx="3333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DE" sz="2800" dirty="0"/>
              </a:p>
            </p:txBody>
          </p:sp>
        </mc:Choice>
        <mc:Fallback xmlns=""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4B6DBF76-BD3C-D0C8-0D60-C0AA438A3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9804" y="4822670"/>
                <a:ext cx="333375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B972FA32-4030-F924-9D96-3C3F0467B969}"/>
                  </a:ext>
                </a:extLst>
              </p:cNvPr>
              <p:cNvSpPr txBox="1"/>
              <p:nvPr/>
            </p:nvSpPr>
            <p:spPr>
              <a:xfrm>
                <a:off x="4301064" y="4868837"/>
                <a:ext cx="28522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DE" sz="2200" dirty="0"/>
              </a:p>
            </p:txBody>
          </p:sp>
        </mc:Choice>
        <mc:Fallback xmlns="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B972FA32-4030-F924-9D96-3C3F0467B9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064" y="4868837"/>
                <a:ext cx="285223" cy="430887"/>
              </a:xfrm>
              <a:prstGeom prst="rect">
                <a:avLst/>
              </a:prstGeom>
              <a:blipFill>
                <a:blip r:embed="rId13"/>
                <a:stretch>
                  <a:fillRect r="-2826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48FF1B24-1715-4B16-15B3-92F0B585EE45}"/>
              </a:ext>
            </a:extLst>
          </p:cNvPr>
          <p:cNvCxnSpPr/>
          <p:nvPr/>
        </p:nvCxnSpPr>
        <p:spPr>
          <a:xfrm>
            <a:off x="1051562" y="5563857"/>
            <a:ext cx="360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sellaDiTesto 29">
                <a:extLst>
                  <a:ext uri="{FF2B5EF4-FFF2-40B4-BE49-F238E27FC236}">
                    <a16:creationId xmlns:a16="http://schemas.microsoft.com/office/drawing/2014/main" id="{B6592621-A544-D3AC-E1FA-1FCBEAF334DD}"/>
                  </a:ext>
                </a:extLst>
              </p:cNvPr>
              <p:cNvSpPr txBox="1"/>
              <p:nvPr/>
            </p:nvSpPr>
            <p:spPr>
              <a:xfrm>
                <a:off x="942975" y="5812136"/>
                <a:ext cx="3333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</m:oMath>
                  </m:oMathPara>
                </a14:m>
                <a:endParaRPr lang="en-DE" sz="2800" dirty="0"/>
              </a:p>
            </p:txBody>
          </p:sp>
        </mc:Choice>
        <mc:Fallback xmlns="">
          <p:sp>
            <p:nvSpPr>
              <p:cNvPr id="30" name="CasellaDiTesto 29">
                <a:extLst>
                  <a:ext uri="{FF2B5EF4-FFF2-40B4-BE49-F238E27FC236}">
                    <a16:creationId xmlns:a16="http://schemas.microsoft.com/office/drawing/2014/main" id="{B6592621-A544-D3AC-E1FA-1FCBEAF334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975" y="5812136"/>
                <a:ext cx="333375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ttangolo 30">
            <a:extLst>
              <a:ext uri="{FF2B5EF4-FFF2-40B4-BE49-F238E27FC236}">
                <a16:creationId xmlns:a16="http://schemas.microsoft.com/office/drawing/2014/main" id="{96649E34-639B-8933-95FB-B20C20601DC3}"/>
              </a:ext>
            </a:extLst>
          </p:cNvPr>
          <p:cNvSpPr/>
          <p:nvPr/>
        </p:nvSpPr>
        <p:spPr>
          <a:xfrm>
            <a:off x="1276350" y="5968943"/>
            <a:ext cx="1524000" cy="255032"/>
          </a:xfrm>
          <a:prstGeom prst="rect">
            <a:avLst/>
          </a:prstGeom>
          <a:solidFill>
            <a:srgbClr val="FCB6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sellaDiTesto 31">
                <a:extLst>
                  <a:ext uri="{FF2B5EF4-FFF2-40B4-BE49-F238E27FC236}">
                    <a16:creationId xmlns:a16="http://schemas.microsoft.com/office/drawing/2014/main" id="{78B0511A-2C83-1BC2-4496-248D1679D538}"/>
                  </a:ext>
                </a:extLst>
              </p:cNvPr>
              <p:cNvSpPr txBox="1"/>
              <p:nvPr/>
            </p:nvSpPr>
            <p:spPr>
              <a:xfrm>
                <a:off x="1276350" y="5911793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32" name="CasellaDiTesto 31">
                <a:extLst>
                  <a:ext uri="{FF2B5EF4-FFF2-40B4-BE49-F238E27FC236}">
                    <a16:creationId xmlns:a16="http://schemas.microsoft.com/office/drawing/2014/main" id="{78B0511A-2C83-1BC2-4496-248D1679D5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350" y="5911793"/>
                <a:ext cx="152400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sellaDiTesto 32">
                <a:extLst>
                  <a:ext uri="{FF2B5EF4-FFF2-40B4-BE49-F238E27FC236}">
                    <a16:creationId xmlns:a16="http://schemas.microsoft.com/office/drawing/2014/main" id="{D71D3154-7C70-979E-8E47-43E49B15E5A1}"/>
                  </a:ext>
                </a:extLst>
              </p:cNvPr>
              <p:cNvSpPr txBox="1"/>
              <p:nvPr/>
            </p:nvSpPr>
            <p:spPr>
              <a:xfrm>
                <a:off x="2967036" y="5881014"/>
                <a:ext cx="112474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⊕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DE" sz="2200" dirty="0"/>
              </a:p>
            </p:txBody>
          </p:sp>
        </mc:Choice>
        <mc:Fallback xmlns="">
          <p:sp>
            <p:nvSpPr>
              <p:cNvPr id="33" name="CasellaDiTesto 32">
                <a:extLst>
                  <a:ext uri="{FF2B5EF4-FFF2-40B4-BE49-F238E27FC236}">
                    <a16:creationId xmlns:a16="http://schemas.microsoft.com/office/drawing/2014/main" id="{D71D3154-7C70-979E-8E47-43E49B15E5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7036" y="5881014"/>
                <a:ext cx="1124741" cy="430887"/>
              </a:xfrm>
              <a:prstGeom prst="rect">
                <a:avLst/>
              </a:prstGeom>
              <a:blipFill>
                <a:blip r:embed="rId16"/>
                <a:stretch>
                  <a:fillRect l="-1087" b="-857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sellaDiTesto 33">
                <a:extLst>
                  <a:ext uri="{FF2B5EF4-FFF2-40B4-BE49-F238E27FC236}">
                    <a16:creationId xmlns:a16="http://schemas.microsoft.com/office/drawing/2014/main" id="{20978F5A-8A6E-4CF5-F5D8-AC489A3D5AE0}"/>
                  </a:ext>
                </a:extLst>
              </p:cNvPr>
              <p:cNvSpPr txBox="1"/>
              <p:nvPr/>
            </p:nvSpPr>
            <p:spPr>
              <a:xfrm>
                <a:off x="3967691" y="5812136"/>
                <a:ext cx="3333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DE" sz="2800" dirty="0"/>
              </a:p>
            </p:txBody>
          </p:sp>
        </mc:Choice>
        <mc:Fallback xmlns="">
          <p:sp>
            <p:nvSpPr>
              <p:cNvPr id="34" name="CasellaDiTesto 33">
                <a:extLst>
                  <a:ext uri="{FF2B5EF4-FFF2-40B4-BE49-F238E27FC236}">
                    <a16:creationId xmlns:a16="http://schemas.microsoft.com/office/drawing/2014/main" id="{20978F5A-8A6E-4CF5-F5D8-AC489A3D5A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7691" y="5812136"/>
                <a:ext cx="333375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sellaDiTesto 35">
                <a:extLst>
                  <a:ext uri="{FF2B5EF4-FFF2-40B4-BE49-F238E27FC236}">
                    <a16:creationId xmlns:a16="http://schemas.microsoft.com/office/drawing/2014/main" id="{1E26ED05-AC22-4B0C-8420-0EDE1FD9C0A4}"/>
                  </a:ext>
                </a:extLst>
              </p:cNvPr>
              <p:cNvSpPr txBox="1"/>
              <p:nvPr/>
            </p:nvSpPr>
            <p:spPr>
              <a:xfrm>
                <a:off x="6096000" y="4258910"/>
                <a:ext cx="3333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</m:oMath>
                  </m:oMathPara>
                </a14:m>
                <a:endParaRPr lang="en-DE" sz="2800" dirty="0"/>
              </a:p>
            </p:txBody>
          </p:sp>
        </mc:Choice>
        <mc:Fallback xmlns="">
          <p:sp>
            <p:nvSpPr>
              <p:cNvPr id="36" name="CasellaDiTesto 35">
                <a:extLst>
                  <a:ext uri="{FF2B5EF4-FFF2-40B4-BE49-F238E27FC236}">
                    <a16:creationId xmlns:a16="http://schemas.microsoft.com/office/drawing/2014/main" id="{1E26ED05-AC22-4B0C-8420-0EDE1FD9C0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258910"/>
                <a:ext cx="333375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sellaDiTesto 37">
                <a:extLst>
                  <a:ext uri="{FF2B5EF4-FFF2-40B4-BE49-F238E27FC236}">
                    <a16:creationId xmlns:a16="http://schemas.microsoft.com/office/drawing/2014/main" id="{74932F60-F93C-643D-228E-E3E9BBD95EE7}"/>
                  </a:ext>
                </a:extLst>
              </p:cNvPr>
              <p:cNvSpPr txBox="1"/>
              <p:nvPr/>
            </p:nvSpPr>
            <p:spPr>
              <a:xfrm>
                <a:off x="6429375" y="4349296"/>
                <a:ext cx="70987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1 0 1</m:t>
                      </m:r>
                    </m:oMath>
                  </m:oMathPara>
                </a14:m>
                <a:endParaRPr lang="en-DE" sz="2200" dirty="0"/>
              </a:p>
            </p:txBody>
          </p:sp>
        </mc:Choice>
        <mc:Fallback xmlns="">
          <p:sp>
            <p:nvSpPr>
              <p:cNvPr id="38" name="CasellaDiTesto 37">
                <a:extLst>
                  <a:ext uri="{FF2B5EF4-FFF2-40B4-BE49-F238E27FC236}">
                    <a16:creationId xmlns:a16="http://schemas.microsoft.com/office/drawing/2014/main" id="{74932F60-F93C-643D-228E-E3E9BBD95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375" y="4349296"/>
                <a:ext cx="709878" cy="430887"/>
              </a:xfrm>
              <a:prstGeom prst="rect">
                <a:avLst/>
              </a:prstGeom>
              <a:blipFill>
                <a:blip r:embed="rId19"/>
                <a:stretch>
                  <a:fillRect l="-9483" r="-86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sellaDiTesto 39">
                <a:extLst>
                  <a:ext uri="{FF2B5EF4-FFF2-40B4-BE49-F238E27FC236}">
                    <a16:creationId xmlns:a16="http://schemas.microsoft.com/office/drawing/2014/main" id="{54D1C8C5-2868-B20E-30D2-898F48C97570}"/>
                  </a:ext>
                </a:extLst>
              </p:cNvPr>
              <p:cNvSpPr txBox="1"/>
              <p:nvPr/>
            </p:nvSpPr>
            <p:spPr>
              <a:xfrm>
                <a:off x="7109884" y="4265786"/>
                <a:ext cx="3333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DE" sz="2800" dirty="0"/>
              </a:p>
            </p:txBody>
          </p:sp>
        </mc:Choice>
        <mc:Fallback xmlns="">
          <p:sp>
            <p:nvSpPr>
              <p:cNvPr id="40" name="CasellaDiTesto 39">
                <a:extLst>
                  <a:ext uri="{FF2B5EF4-FFF2-40B4-BE49-F238E27FC236}">
                    <a16:creationId xmlns:a16="http://schemas.microsoft.com/office/drawing/2014/main" id="{54D1C8C5-2868-B20E-30D2-898F48C975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884" y="4265786"/>
                <a:ext cx="333375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sellaDiTesto 40">
                <a:extLst>
                  <a:ext uri="{FF2B5EF4-FFF2-40B4-BE49-F238E27FC236}">
                    <a16:creationId xmlns:a16="http://schemas.microsoft.com/office/drawing/2014/main" id="{1BFCC50D-363E-7C78-4486-B275409D876F}"/>
                  </a:ext>
                </a:extLst>
              </p:cNvPr>
              <p:cNvSpPr txBox="1"/>
              <p:nvPr/>
            </p:nvSpPr>
            <p:spPr>
              <a:xfrm>
                <a:off x="7409130" y="4317961"/>
                <a:ext cx="28522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𝑚𝑜𝑑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 7</m:t>
                          </m:r>
                        </m:sub>
                      </m:sSub>
                    </m:oMath>
                  </m:oMathPara>
                </a14:m>
                <a:endParaRPr lang="en-DE" sz="2200" dirty="0"/>
              </a:p>
            </p:txBody>
          </p:sp>
        </mc:Choice>
        <mc:Fallback xmlns="">
          <p:sp>
            <p:nvSpPr>
              <p:cNvPr id="41" name="CasellaDiTesto 40">
                <a:extLst>
                  <a:ext uri="{FF2B5EF4-FFF2-40B4-BE49-F238E27FC236}">
                    <a16:creationId xmlns:a16="http://schemas.microsoft.com/office/drawing/2014/main" id="{1BFCC50D-363E-7C78-4486-B275409D87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9130" y="4317961"/>
                <a:ext cx="285223" cy="430887"/>
              </a:xfrm>
              <a:prstGeom prst="rect">
                <a:avLst/>
              </a:prstGeom>
              <a:blipFill>
                <a:blip r:embed="rId21"/>
                <a:stretch>
                  <a:fillRect r="-242553" b="-140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sellaDiTesto 41">
                <a:extLst>
                  <a:ext uri="{FF2B5EF4-FFF2-40B4-BE49-F238E27FC236}">
                    <a16:creationId xmlns:a16="http://schemas.microsoft.com/office/drawing/2014/main" id="{9CDF6431-BC26-22BB-ADBC-7FDB93854966}"/>
                  </a:ext>
                </a:extLst>
              </p:cNvPr>
              <p:cNvSpPr txBox="1"/>
              <p:nvPr/>
            </p:nvSpPr>
            <p:spPr>
              <a:xfrm>
                <a:off x="6096000" y="4822288"/>
                <a:ext cx="3333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</m:oMath>
                  </m:oMathPara>
                </a14:m>
                <a:endParaRPr lang="en-DE" sz="2800" dirty="0"/>
              </a:p>
            </p:txBody>
          </p:sp>
        </mc:Choice>
        <mc:Fallback xmlns="">
          <p:sp>
            <p:nvSpPr>
              <p:cNvPr id="42" name="CasellaDiTesto 41">
                <a:extLst>
                  <a:ext uri="{FF2B5EF4-FFF2-40B4-BE49-F238E27FC236}">
                    <a16:creationId xmlns:a16="http://schemas.microsoft.com/office/drawing/2014/main" id="{9CDF6431-BC26-22BB-ADBC-7FDB938549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822288"/>
                <a:ext cx="333375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sellaDiTesto 45">
                <a:extLst>
                  <a:ext uri="{FF2B5EF4-FFF2-40B4-BE49-F238E27FC236}">
                    <a16:creationId xmlns:a16="http://schemas.microsoft.com/office/drawing/2014/main" id="{6BFE4F5A-B0C8-595C-9827-DBACB028B645}"/>
                  </a:ext>
                </a:extLst>
              </p:cNvPr>
              <p:cNvSpPr txBox="1"/>
              <p:nvPr/>
            </p:nvSpPr>
            <p:spPr>
              <a:xfrm>
                <a:off x="7111999" y="4835172"/>
                <a:ext cx="3333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DE" sz="2800" dirty="0"/>
              </a:p>
            </p:txBody>
          </p:sp>
        </mc:Choice>
        <mc:Fallback xmlns="">
          <p:sp>
            <p:nvSpPr>
              <p:cNvPr id="46" name="CasellaDiTesto 45">
                <a:extLst>
                  <a:ext uri="{FF2B5EF4-FFF2-40B4-BE49-F238E27FC236}">
                    <a16:creationId xmlns:a16="http://schemas.microsoft.com/office/drawing/2014/main" id="{6BFE4F5A-B0C8-595C-9827-DBACB028B6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1999" y="4835172"/>
                <a:ext cx="333375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B641C016-8FDC-4B02-ABFE-025FFE74D5E7}"/>
                  </a:ext>
                </a:extLst>
              </p:cNvPr>
              <p:cNvSpPr txBox="1"/>
              <p:nvPr/>
            </p:nvSpPr>
            <p:spPr>
              <a:xfrm>
                <a:off x="7443259" y="4881339"/>
                <a:ext cx="28522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DE" sz="2200" dirty="0"/>
              </a:p>
            </p:txBody>
          </p:sp>
        </mc:Choice>
        <mc:Fallback xmlns="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B641C016-8FDC-4B02-ABFE-025FFE74D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259" y="4881339"/>
                <a:ext cx="285223" cy="430887"/>
              </a:xfrm>
              <a:prstGeom prst="rect">
                <a:avLst/>
              </a:prstGeom>
              <a:blipFill>
                <a:blip r:embed="rId24"/>
                <a:stretch>
                  <a:fillRect r="-2553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9808BDEF-55C7-0CC3-2603-834D04B3CA14}"/>
              </a:ext>
            </a:extLst>
          </p:cNvPr>
          <p:cNvCxnSpPr/>
          <p:nvPr/>
        </p:nvCxnSpPr>
        <p:spPr>
          <a:xfrm>
            <a:off x="6204587" y="5563857"/>
            <a:ext cx="21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asellaDiTesto 48">
                <a:extLst>
                  <a:ext uri="{FF2B5EF4-FFF2-40B4-BE49-F238E27FC236}">
                    <a16:creationId xmlns:a16="http://schemas.microsoft.com/office/drawing/2014/main" id="{9E370D3C-9151-0127-C355-20534DB3EC73}"/>
                  </a:ext>
                </a:extLst>
              </p:cNvPr>
              <p:cNvSpPr txBox="1"/>
              <p:nvPr/>
            </p:nvSpPr>
            <p:spPr>
              <a:xfrm>
                <a:off x="6096000" y="5810806"/>
                <a:ext cx="3333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</m:oMath>
                  </m:oMathPara>
                </a14:m>
                <a:endParaRPr lang="en-DE" sz="2800" dirty="0"/>
              </a:p>
            </p:txBody>
          </p:sp>
        </mc:Choice>
        <mc:Fallback xmlns="">
          <p:sp>
            <p:nvSpPr>
              <p:cNvPr id="49" name="CasellaDiTesto 48">
                <a:extLst>
                  <a:ext uri="{FF2B5EF4-FFF2-40B4-BE49-F238E27FC236}">
                    <a16:creationId xmlns:a16="http://schemas.microsoft.com/office/drawing/2014/main" id="{9E370D3C-9151-0127-C355-20534DB3EC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810806"/>
                <a:ext cx="333375" cy="5232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asellaDiTesto 52">
                <a:extLst>
                  <a:ext uri="{FF2B5EF4-FFF2-40B4-BE49-F238E27FC236}">
                    <a16:creationId xmlns:a16="http://schemas.microsoft.com/office/drawing/2014/main" id="{806F154D-080C-D974-B3E2-D7F721FCBC37}"/>
                  </a:ext>
                </a:extLst>
              </p:cNvPr>
              <p:cNvSpPr txBox="1"/>
              <p:nvPr/>
            </p:nvSpPr>
            <p:spPr>
              <a:xfrm>
                <a:off x="7109886" y="5824638"/>
                <a:ext cx="3333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DE" sz="2800" dirty="0"/>
              </a:p>
            </p:txBody>
          </p:sp>
        </mc:Choice>
        <mc:Fallback xmlns="">
          <p:sp>
            <p:nvSpPr>
              <p:cNvPr id="53" name="CasellaDiTesto 52">
                <a:extLst>
                  <a:ext uri="{FF2B5EF4-FFF2-40B4-BE49-F238E27FC236}">
                    <a16:creationId xmlns:a16="http://schemas.microsoft.com/office/drawing/2014/main" id="{806F154D-080C-D974-B3E2-D7F721FCB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886" y="5824638"/>
                <a:ext cx="333375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asellaDiTesto 53">
                <a:extLst>
                  <a:ext uri="{FF2B5EF4-FFF2-40B4-BE49-F238E27FC236}">
                    <a16:creationId xmlns:a16="http://schemas.microsoft.com/office/drawing/2014/main" id="{AA44D121-A297-F5A9-8D43-7AFA58B96BBC}"/>
                  </a:ext>
                </a:extLst>
              </p:cNvPr>
              <p:cNvSpPr txBox="1"/>
              <p:nvPr/>
            </p:nvSpPr>
            <p:spPr>
              <a:xfrm>
                <a:off x="6428179" y="4931949"/>
                <a:ext cx="70987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0 1 1</m:t>
                      </m:r>
                    </m:oMath>
                  </m:oMathPara>
                </a14:m>
                <a:endParaRPr lang="en-DE" sz="2200" dirty="0"/>
              </a:p>
            </p:txBody>
          </p:sp>
        </mc:Choice>
        <mc:Fallback xmlns="">
          <p:sp>
            <p:nvSpPr>
              <p:cNvPr id="54" name="CasellaDiTesto 53">
                <a:extLst>
                  <a:ext uri="{FF2B5EF4-FFF2-40B4-BE49-F238E27FC236}">
                    <a16:creationId xmlns:a16="http://schemas.microsoft.com/office/drawing/2014/main" id="{AA44D121-A297-F5A9-8D43-7AFA58B96B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179" y="4931949"/>
                <a:ext cx="709878" cy="430887"/>
              </a:xfrm>
              <a:prstGeom prst="rect">
                <a:avLst/>
              </a:prstGeom>
              <a:blipFill>
                <a:blip r:embed="rId27"/>
                <a:stretch>
                  <a:fillRect l="-940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asellaDiTesto 54">
                <a:extLst>
                  <a:ext uri="{FF2B5EF4-FFF2-40B4-BE49-F238E27FC236}">
                    <a16:creationId xmlns:a16="http://schemas.microsoft.com/office/drawing/2014/main" id="{C3A95157-D142-42AF-873E-936F1964307F}"/>
                  </a:ext>
                </a:extLst>
              </p:cNvPr>
              <p:cNvSpPr txBox="1"/>
              <p:nvPr/>
            </p:nvSpPr>
            <p:spPr>
              <a:xfrm>
                <a:off x="6428179" y="5911793"/>
                <a:ext cx="70987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0 0 1</m:t>
                      </m:r>
                    </m:oMath>
                  </m:oMathPara>
                </a14:m>
                <a:endParaRPr lang="en-DE" sz="2200" dirty="0"/>
              </a:p>
            </p:txBody>
          </p:sp>
        </mc:Choice>
        <mc:Fallback xmlns="">
          <p:sp>
            <p:nvSpPr>
              <p:cNvPr id="55" name="CasellaDiTesto 54">
                <a:extLst>
                  <a:ext uri="{FF2B5EF4-FFF2-40B4-BE49-F238E27FC236}">
                    <a16:creationId xmlns:a16="http://schemas.microsoft.com/office/drawing/2014/main" id="{C3A95157-D142-42AF-873E-936F196430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179" y="5911793"/>
                <a:ext cx="709878" cy="430887"/>
              </a:xfrm>
              <a:prstGeom prst="rect">
                <a:avLst/>
              </a:prstGeom>
              <a:blipFill>
                <a:blip r:embed="rId28"/>
                <a:stretch>
                  <a:fillRect l="-940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asellaDiTesto 55">
                <a:extLst>
                  <a:ext uri="{FF2B5EF4-FFF2-40B4-BE49-F238E27FC236}">
                    <a16:creationId xmlns:a16="http://schemas.microsoft.com/office/drawing/2014/main" id="{C70673B6-867B-8C78-B961-024923F5D7E3}"/>
                  </a:ext>
                </a:extLst>
              </p:cNvPr>
              <p:cNvSpPr txBox="1"/>
              <p:nvPr/>
            </p:nvSpPr>
            <p:spPr>
              <a:xfrm>
                <a:off x="8671511" y="4267402"/>
                <a:ext cx="3333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</m:oMath>
                  </m:oMathPara>
                </a14:m>
                <a:endParaRPr lang="en-DE" sz="2800" dirty="0"/>
              </a:p>
            </p:txBody>
          </p:sp>
        </mc:Choice>
        <mc:Fallback xmlns="">
          <p:sp>
            <p:nvSpPr>
              <p:cNvPr id="56" name="CasellaDiTesto 55">
                <a:extLst>
                  <a:ext uri="{FF2B5EF4-FFF2-40B4-BE49-F238E27FC236}">
                    <a16:creationId xmlns:a16="http://schemas.microsoft.com/office/drawing/2014/main" id="{C70673B6-867B-8C78-B961-024923F5D7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1511" y="4267402"/>
                <a:ext cx="333375" cy="52322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CasellaDiTesto 56">
                <a:extLst>
                  <a:ext uri="{FF2B5EF4-FFF2-40B4-BE49-F238E27FC236}">
                    <a16:creationId xmlns:a16="http://schemas.microsoft.com/office/drawing/2014/main" id="{BEAB7314-AC96-2A23-5732-4F31284DC9D4}"/>
                  </a:ext>
                </a:extLst>
              </p:cNvPr>
              <p:cNvSpPr txBox="1"/>
              <p:nvPr/>
            </p:nvSpPr>
            <p:spPr>
              <a:xfrm>
                <a:off x="9004886" y="4357788"/>
                <a:ext cx="70987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1 0 1</m:t>
                      </m:r>
                    </m:oMath>
                  </m:oMathPara>
                </a14:m>
                <a:endParaRPr lang="en-DE" sz="2200" dirty="0"/>
              </a:p>
            </p:txBody>
          </p:sp>
        </mc:Choice>
        <mc:Fallback xmlns="">
          <p:sp>
            <p:nvSpPr>
              <p:cNvPr id="57" name="CasellaDiTesto 56">
                <a:extLst>
                  <a:ext uri="{FF2B5EF4-FFF2-40B4-BE49-F238E27FC236}">
                    <a16:creationId xmlns:a16="http://schemas.microsoft.com/office/drawing/2014/main" id="{BEAB7314-AC96-2A23-5732-4F31284DC9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4886" y="4357788"/>
                <a:ext cx="709878" cy="430887"/>
              </a:xfrm>
              <a:prstGeom prst="rect">
                <a:avLst/>
              </a:prstGeom>
              <a:blipFill>
                <a:blip r:embed="rId30"/>
                <a:stretch>
                  <a:fillRect l="-940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asellaDiTesto 57">
                <a:extLst>
                  <a:ext uri="{FF2B5EF4-FFF2-40B4-BE49-F238E27FC236}">
                    <a16:creationId xmlns:a16="http://schemas.microsoft.com/office/drawing/2014/main" id="{4C4A3B2D-DC21-E7C3-C031-B699D24ACBCB}"/>
                  </a:ext>
                </a:extLst>
              </p:cNvPr>
              <p:cNvSpPr txBox="1"/>
              <p:nvPr/>
            </p:nvSpPr>
            <p:spPr>
              <a:xfrm>
                <a:off x="9685395" y="4274278"/>
                <a:ext cx="3333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DE" sz="2800" dirty="0"/>
              </a:p>
            </p:txBody>
          </p:sp>
        </mc:Choice>
        <mc:Fallback xmlns="">
          <p:sp>
            <p:nvSpPr>
              <p:cNvPr id="58" name="CasellaDiTesto 57">
                <a:extLst>
                  <a:ext uri="{FF2B5EF4-FFF2-40B4-BE49-F238E27FC236}">
                    <a16:creationId xmlns:a16="http://schemas.microsoft.com/office/drawing/2014/main" id="{4C4A3B2D-DC21-E7C3-C031-B699D24ACB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5395" y="4274278"/>
                <a:ext cx="333375" cy="52322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CasellaDiTesto 58">
                <a:extLst>
                  <a:ext uri="{FF2B5EF4-FFF2-40B4-BE49-F238E27FC236}">
                    <a16:creationId xmlns:a16="http://schemas.microsoft.com/office/drawing/2014/main" id="{4CD0D005-5D40-3E57-745B-1B203D79EF2E}"/>
                  </a:ext>
                </a:extLst>
              </p:cNvPr>
              <p:cNvSpPr txBox="1"/>
              <p:nvPr/>
            </p:nvSpPr>
            <p:spPr>
              <a:xfrm>
                <a:off x="9984641" y="4326453"/>
                <a:ext cx="28522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𝑚𝑜𝑑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 7</m:t>
                          </m:r>
                        </m:sub>
                      </m:sSub>
                    </m:oMath>
                  </m:oMathPara>
                </a14:m>
                <a:endParaRPr lang="en-DE" sz="2200" dirty="0"/>
              </a:p>
            </p:txBody>
          </p:sp>
        </mc:Choice>
        <mc:Fallback xmlns="">
          <p:sp>
            <p:nvSpPr>
              <p:cNvPr id="59" name="CasellaDiTesto 58">
                <a:extLst>
                  <a:ext uri="{FF2B5EF4-FFF2-40B4-BE49-F238E27FC236}">
                    <a16:creationId xmlns:a16="http://schemas.microsoft.com/office/drawing/2014/main" id="{4CD0D005-5D40-3E57-745B-1B203D79EF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4641" y="4326453"/>
                <a:ext cx="285223" cy="430887"/>
              </a:xfrm>
              <a:prstGeom prst="rect">
                <a:avLst/>
              </a:prstGeom>
              <a:blipFill>
                <a:blip r:embed="rId32"/>
                <a:stretch>
                  <a:fillRect r="-242553" b="-142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asellaDiTesto 59">
                <a:extLst>
                  <a:ext uri="{FF2B5EF4-FFF2-40B4-BE49-F238E27FC236}">
                    <a16:creationId xmlns:a16="http://schemas.microsoft.com/office/drawing/2014/main" id="{02DFD3BB-7EC6-1D9D-B358-AC851071FF25}"/>
                  </a:ext>
                </a:extLst>
              </p:cNvPr>
              <p:cNvSpPr txBox="1"/>
              <p:nvPr/>
            </p:nvSpPr>
            <p:spPr>
              <a:xfrm>
                <a:off x="8671511" y="4830780"/>
                <a:ext cx="3333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</m:oMath>
                  </m:oMathPara>
                </a14:m>
                <a:endParaRPr lang="en-DE" sz="2800" dirty="0"/>
              </a:p>
            </p:txBody>
          </p:sp>
        </mc:Choice>
        <mc:Fallback xmlns="">
          <p:sp>
            <p:nvSpPr>
              <p:cNvPr id="60" name="CasellaDiTesto 59">
                <a:extLst>
                  <a:ext uri="{FF2B5EF4-FFF2-40B4-BE49-F238E27FC236}">
                    <a16:creationId xmlns:a16="http://schemas.microsoft.com/office/drawing/2014/main" id="{02DFD3BB-7EC6-1D9D-B358-AC851071FF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1511" y="4830780"/>
                <a:ext cx="333375" cy="523220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asellaDiTesto 60">
                <a:extLst>
                  <a:ext uri="{FF2B5EF4-FFF2-40B4-BE49-F238E27FC236}">
                    <a16:creationId xmlns:a16="http://schemas.microsoft.com/office/drawing/2014/main" id="{571CC466-DF1A-C984-FE1D-F112D4B1826E}"/>
                  </a:ext>
                </a:extLst>
              </p:cNvPr>
              <p:cNvSpPr txBox="1"/>
              <p:nvPr/>
            </p:nvSpPr>
            <p:spPr>
              <a:xfrm>
                <a:off x="9687510" y="4843664"/>
                <a:ext cx="3333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DE" sz="2800" dirty="0"/>
              </a:p>
            </p:txBody>
          </p:sp>
        </mc:Choice>
        <mc:Fallback xmlns="">
          <p:sp>
            <p:nvSpPr>
              <p:cNvPr id="61" name="CasellaDiTesto 60">
                <a:extLst>
                  <a:ext uri="{FF2B5EF4-FFF2-40B4-BE49-F238E27FC236}">
                    <a16:creationId xmlns:a16="http://schemas.microsoft.com/office/drawing/2014/main" id="{571CC466-DF1A-C984-FE1D-F112D4B182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7510" y="4843664"/>
                <a:ext cx="333375" cy="52322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asellaDiTesto 61">
                <a:extLst>
                  <a:ext uri="{FF2B5EF4-FFF2-40B4-BE49-F238E27FC236}">
                    <a16:creationId xmlns:a16="http://schemas.microsoft.com/office/drawing/2014/main" id="{22B400B3-8E0E-A2DA-18A2-E9DF5414EA6E}"/>
                  </a:ext>
                </a:extLst>
              </p:cNvPr>
              <p:cNvSpPr txBox="1"/>
              <p:nvPr/>
            </p:nvSpPr>
            <p:spPr>
              <a:xfrm>
                <a:off x="10018770" y="4889831"/>
                <a:ext cx="28522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DE" sz="2200" dirty="0"/>
              </a:p>
            </p:txBody>
          </p:sp>
        </mc:Choice>
        <mc:Fallback xmlns="">
          <p:sp>
            <p:nvSpPr>
              <p:cNvPr id="62" name="CasellaDiTesto 61">
                <a:extLst>
                  <a:ext uri="{FF2B5EF4-FFF2-40B4-BE49-F238E27FC236}">
                    <a16:creationId xmlns:a16="http://schemas.microsoft.com/office/drawing/2014/main" id="{22B400B3-8E0E-A2DA-18A2-E9DF5414EA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8770" y="4889831"/>
                <a:ext cx="285223" cy="430887"/>
              </a:xfrm>
              <a:prstGeom prst="rect">
                <a:avLst/>
              </a:prstGeom>
              <a:blipFill>
                <a:blip r:embed="rId35"/>
                <a:stretch>
                  <a:fillRect r="-2553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AD983986-3546-8F55-49EB-6CCBAFAAF070}"/>
              </a:ext>
            </a:extLst>
          </p:cNvPr>
          <p:cNvCxnSpPr/>
          <p:nvPr/>
        </p:nvCxnSpPr>
        <p:spPr>
          <a:xfrm>
            <a:off x="8780098" y="5572349"/>
            <a:ext cx="21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sellaDiTesto 63">
                <a:extLst>
                  <a:ext uri="{FF2B5EF4-FFF2-40B4-BE49-F238E27FC236}">
                    <a16:creationId xmlns:a16="http://schemas.microsoft.com/office/drawing/2014/main" id="{925C2518-5537-0123-525A-475F008B5458}"/>
                  </a:ext>
                </a:extLst>
              </p:cNvPr>
              <p:cNvSpPr txBox="1"/>
              <p:nvPr/>
            </p:nvSpPr>
            <p:spPr>
              <a:xfrm>
                <a:off x="8671511" y="5819298"/>
                <a:ext cx="3333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</m:oMath>
                  </m:oMathPara>
                </a14:m>
                <a:endParaRPr lang="en-DE" sz="2800" dirty="0"/>
              </a:p>
            </p:txBody>
          </p:sp>
        </mc:Choice>
        <mc:Fallback xmlns="">
          <p:sp>
            <p:nvSpPr>
              <p:cNvPr id="64" name="CasellaDiTesto 63">
                <a:extLst>
                  <a:ext uri="{FF2B5EF4-FFF2-40B4-BE49-F238E27FC236}">
                    <a16:creationId xmlns:a16="http://schemas.microsoft.com/office/drawing/2014/main" id="{925C2518-5537-0123-525A-475F008B54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1511" y="5819298"/>
                <a:ext cx="333375" cy="523220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CasellaDiTesto 64">
                <a:extLst>
                  <a:ext uri="{FF2B5EF4-FFF2-40B4-BE49-F238E27FC236}">
                    <a16:creationId xmlns:a16="http://schemas.microsoft.com/office/drawing/2014/main" id="{BA3CEBC6-51C6-4E44-C86E-1999CEE22A7F}"/>
                  </a:ext>
                </a:extLst>
              </p:cNvPr>
              <p:cNvSpPr txBox="1"/>
              <p:nvPr/>
            </p:nvSpPr>
            <p:spPr>
              <a:xfrm>
                <a:off x="9685397" y="5833130"/>
                <a:ext cx="3333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DE" sz="2800" dirty="0"/>
              </a:p>
            </p:txBody>
          </p:sp>
        </mc:Choice>
        <mc:Fallback xmlns="">
          <p:sp>
            <p:nvSpPr>
              <p:cNvPr id="65" name="CasellaDiTesto 64">
                <a:extLst>
                  <a:ext uri="{FF2B5EF4-FFF2-40B4-BE49-F238E27FC236}">
                    <a16:creationId xmlns:a16="http://schemas.microsoft.com/office/drawing/2014/main" id="{BA3CEBC6-51C6-4E44-C86E-1999CEE22A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5397" y="5833130"/>
                <a:ext cx="333375" cy="523220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asellaDiTesto 65">
                <a:extLst>
                  <a:ext uri="{FF2B5EF4-FFF2-40B4-BE49-F238E27FC236}">
                    <a16:creationId xmlns:a16="http://schemas.microsoft.com/office/drawing/2014/main" id="{C79C1E48-8C54-E723-8A9A-B50B9A51847B}"/>
                  </a:ext>
                </a:extLst>
              </p:cNvPr>
              <p:cNvSpPr txBox="1"/>
              <p:nvPr/>
            </p:nvSpPr>
            <p:spPr>
              <a:xfrm>
                <a:off x="9003690" y="4940441"/>
                <a:ext cx="70987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0 0 1</m:t>
                      </m:r>
                    </m:oMath>
                  </m:oMathPara>
                </a14:m>
                <a:endParaRPr lang="en-DE" sz="2200" dirty="0"/>
              </a:p>
            </p:txBody>
          </p:sp>
        </mc:Choice>
        <mc:Fallback xmlns="">
          <p:sp>
            <p:nvSpPr>
              <p:cNvPr id="66" name="CasellaDiTesto 65">
                <a:extLst>
                  <a:ext uri="{FF2B5EF4-FFF2-40B4-BE49-F238E27FC236}">
                    <a16:creationId xmlns:a16="http://schemas.microsoft.com/office/drawing/2014/main" id="{C79C1E48-8C54-E723-8A9A-B50B9A5184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3690" y="4940441"/>
                <a:ext cx="709878" cy="430887"/>
              </a:xfrm>
              <a:prstGeom prst="rect">
                <a:avLst/>
              </a:prstGeom>
              <a:blipFill>
                <a:blip r:embed="rId38"/>
                <a:stretch>
                  <a:fillRect l="-9483" r="-86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CasellaDiTesto 66">
                <a:extLst>
                  <a:ext uri="{FF2B5EF4-FFF2-40B4-BE49-F238E27FC236}">
                    <a16:creationId xmlns:a16="http://schemas.microsoft.com/office/drawing/2014/main" id="{0642299B-9945-32DC-B8A3-0F4026D73BF4}"/>
                  </a:ext>
                </a:extLst>
              </p:cNvPr>
              <p:cNvSpPr txBox="1"/>
              <p:nvPr/>
            </p:nvSpPr>
            <p:spPr>
              <a:xfrm>
                <a:off x="9003690" y="5920285"/>
                <a:ext cx="70987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 1 0</m:t>
                      </m:r>
                    </m:oMath>
                  </m:oMathPara>
                </a14:m>
                <a:endParaRPr lang="en-DE" sz="2200" dirty="0"/>
              </a:p>
            </p:txBody>
          </p:sp>
        </mc:Choice>
        <mc:Fallback xmlns="">
          <p:sp>
            <p:nvSpPr>
              <p:cNvPr id="67" name="CasellaDiTesto 66">
                <a:extLst>
                  <a:ext uri="{FF2B5EF4-FFF2-40B4-BE49-F238E27FC236}">
                    <a16:creationId xmlns:a16="http://schemas.microsoft.com/office/drawing/2014/main" id="{0642299B-9945-32DC-B8A3-0F4026D73B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3690" y="5920285"/>
                <a:ext cx="709878" cy="430887"/>
              </a:xfrm>
              <a:prstGeom prst="rect">
                <a:avLst/>
              </a:prstGeom>
              <a:blipFill>
                <a:blip r:embed="rId39"/>
                <a:stretch>
                  <a:fillRect l="-9483" r="-86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422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68" grpId="0" animBg="1"/>
      <p:bldP spid="5" grpId="0"/>
      <p:bldP spid="7" grpId="0"/>
      <p:bldP spid="4" grpId="0"/>
      <p:bldP spid="11" grpId="0"/>
      <p:bldP spid="6" grpId="0"/>
      <p:bldP spid="9" grpId="0" animBg="1"/>
      <p:bldP spid="10" grpId="0"/>
      <p:bldP spid="12" grpId="0"/>
      <p:bldP spid="13" grpId="0"/>
      <p:bldP spid="17" grpId="0"/>
      <p:bldP spid="18" grpId="0"/>
      <p:bldP spid="19" grpId="0" animBg="1"/>
      <p:bldP spid="20" grpId="0"/>
      <p:bldP spid="21" grpId="0"/>
      <p:bldP spid="22" grpId="0"/>
      <p:bldP spid="23" grpId="0"/>
      <p:bldP spid="30" grpId="0"/>
      <p:bldP spid="31" grpId="0" animBg="1"/>
      <p:bldP spid="32" grpId="0"/>
      <p:bldP spid="33" grpId="0"/>
      <p:bldP spid="34" grpId="0"/>
      <p:bldP spid="36" grpId="0"/>
      <p:bldP spid="38" grpId="0"/>
      <p:bldP spid="40" grpId="0"/>
      <p:bldP spid="41" grpId="0"/>
      <p:bldP spid="42" grpId="0"/>
      <p:bldP spid="46" grpId="0"/>
      <p:bldP spid="47" grpId="0"/>
      <p:bldP spid="49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4" grpId="0"/>
      <p:bldP spid="65" grpId="0"/>
      <p:bldP spid="66" grpId="0"/>
      <p:bldP spid="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3FDBC-E9E6-23DF-72BD-07A4AC5B7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200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the Choice of the Field</a:t>
            </a:r>
          </a:p>
        </p:txBody>
      </p:sp>
      <p:sp>
        <p:nvSpPr>
          <p:cNvPr id="14" name="Segnaposto numero diapositiva 13">
            <a:extLst>
              <a:ext uri="{FF2B5EF4-FFF2-40B4-BE49-F238E27FC236}">
                <a16:creationId xmlns:a16="http://schemas.microsoft.com/office/drawing/2014/main" id="{07B09A65-D08E-F09A-2BDC-6525BE68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/>
              <a:t>13</a:t>
            </a:fld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FC4288B8-18CE-E010-0612-324888367967}"/>
                  </a:ext>
                </a:extLst>
              </p:cNvPr>
              <p:cNvSpPr txBox="1"/>
              <p:nvPr/>
            </p:nvSpPr>
            <p:spPr>
              <a:xfrm>
                <a:off x="6096000" y="2435422"/>
                <a:ext cx="4152901" cy="5166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ℤ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𝑚𝑜𝑑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FC4288B8-18CE-E010-0612-3248883679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435422"/>
                <a:ext cx="4152901" cy="5166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sellaDiTesto 3">
            <a:extLst>
              <a:ext uri="{FF2B5EF4-FFF2-40B4-BE49-F238E27FC236}">
                <a16:creationId xmlns:a16="http://schemas.microsoft.com/office/drawing/2014/main" id="{CA8AA0A6-A150-F407-710D-48B006BE6A02}"/>
              </a:ext>
            </a:extLst>
          </p:cNvPr>
          <p:cNvSpPr txBox="1"/>
          <p:nvPr/>
        </p:nvSpPr>
        <p:spPr>
          <a:xfrm>
            <a:off x="6096000" y="3118829"/>
            <a:ext cx="4826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No deterministic relation between </a:t>
            </a:r>
            <a:r>
              <a:rPr lang="en-US" sz="2200" b="1" dirty="0">
                <a:solidFill>
                  <a:srgbClr val="F743A6"/>
                </a:solidFill>
                <a:latin typeface="Lucida Calligraphy" panose="03010101010101010101" pitchFamily="66" charset="0"/>
                <a:cs typeface="Arial" panose="020B0604020202020204" pitchFamily="34" charset="0"/>
              </a:rPr>
              <a:t>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of the shares and </a:t>
            </a:r>
            <a:r>
              <a:rPr lang="en-US" sz="2200" b="1" dirty="0">
                <a:solidFill>
                  <a:srgbClr val="F743A6"/>
                </a:solidFill>
                <a:latin typeface="Lucida Calligraphy" panose="03010101010101010101" pitchFamily="66" charset="0"/>
                <a:cs typeface="Arial" panose="020B0604020202020204" pitchFamily="34" charset="0"/>
              </a:rPr>
              <a:t>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of the secret</a:t>
            </a:r>
            <a:endParaRPr lang="en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DE" dirty="0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7E103D5C-1E61-4692-ECD6-542BA956DA3C}"/>
              </a:ext>
            </a:extLst>
          </p:cNvPr>
          <p:cNvSpPr/>
          <p:nvPr/>
        </p:nvSpPr>
        <p:spPr>
          <a:xfrm>
            <a:off x="838201" y="2596289"/>
            <a:ext cx="4152902" cy="1099808"/>
          </a:xfrm>
          <a:prstGeom prst="roundRect">
            <a:avLst/>
          </a:prstGeom>
          <a:solidFill>
            <a:srgbClr val="FDD3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CF36B03-1FDD-A691-E075-D7535BA7B9CF}"/>
              </a:ext>
            </a:extLst>
          </p:cNvPr>
          <p:cNvSpPr txBox="1"/>
          <p:nvPr/>
        </p:nvSpPr>
        <p:spPr>
          <a:xfrm>
            <a:off x="838201" y="2792250"/>
            <a:ext cx="4152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Reason: prime fields have no non-trivial additive subgroup</a:t>
            </a:r>
          </a:p>
        </p:txBody>
      </p:sp>
    </p:spTree>
    <p:extLst>
      <p:ext uri="{BB962C8B-B14F-4D97-AF65-F5344CB8AC3E}">
        <p14:creationId xmlns:p14="http://schemas.microsoft.com/office/powerpoint/2010/main" val="226000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ccia a destra 73">
            <a:extLst>
              <a:ext uri="{FF2B5EF4-FFF2-40B4-BE49-F238E27FC236}">
                <a16:creationId xmlns:a16="http://schemas.microsoft.com/office/drawing/2014/main" id="{B3EAAC55-83D1-CDFE-189B-B053B40C2C09}"/>
              </a:ext>
            </a:extLst>
          </p:cNvPr>
          <p:cNvSpPr/>
          <p:nvPr/>
        </p:nvSpPr>
        <p:spPr>
          <a:xfrm>
            <a:off x="838200" y="4933737"/>
            <a:ext cx="3218697" cy="739904"/>
          </a:xfrm>
          <a:prstGeom prst="rightArrow">
            <a:avLst/>
          </a:prstGeom>
          <a:solidFill>
            <a:srgbClr val="FDD3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ttangolo con angoli arrotondati 32">
            <a:extLst>
              <a:ext uri="{FF2B5EF4-FFF2-40B4-BE49-F238E27FC236}">
                <a16:creationId xmlns:a16="http://schemas.microsoft.com/office/drawing/2014/main" id="{7BF46ED2-B642-F875-E15D-25442D3D2147}"/>
              </a:ext>
            </a:extLst>
          </p:cNvPr>
          <p:cNvSpPr/>
          <p:nvPr/>
        </p:nvSpPr>
        <p:spPr>
          <a:xfrm>
            <a:off x="4633912" y="2094435"/>
            <a:ext cx="2209800" cy="995362"/>
          </a:xfrm>
          <a:prstGeom prst="roundRect">
            <a:avLst/>
          </a:prstGeom>
          <a:solidFill>
            <a:srgbClr val="FEE6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93FDBC-E9E6-23DF-72BD-07A4AC5B7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200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State of the Art &amp; Our Contribution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04996EF-4975-4454-9C0B-2A9A84F03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2F054397-7D75-5CC3-910D-F3A6C6ACBFCF}"/>
              </a:ext>
            </a:extLst>
          </p:cNvPr>
          <p:cNvSpPr/>
          <p:nvPr/>
        </p:nvSpPr>
        <p:spPr>
          <a:xfrm>
            <a:off x="838200" y="2094435"/>
            <a:ext cx="2209800" cy="995362"/>
          </a:xfrm>
          <a:prstGeom prst="roundRect">
            <a:avLst/>
          </a:prstGeom>
          <a:solidFill>
            <a:srgbClr val="FEE6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BC828B22-B6F8-F2FE-E4C0-9E8D797692BC}"/>
              </a:ext>
            </a:extLst>
          </p:cNvPr>
          <p:cNvSpPr txBox="1"/>
          <p:nvPr/>
        </p:nvSpPr>
        <p:spPr>
          <a:xfrm>
            <a:off x="838200" y="2138948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more the 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shares, the less informative </a:t>
            </a:r>
            <a:r>
              <a:rPr lang="en-US" dirty="0">
                <a:latin typeface="Lucida Calligraphy" panose="03010101010101010101" pitchFamily="66" charset="0"/>
                <a:cs typeface="Arial" panose="020B0604020202020204" pitchFamily="34" charset="0"/>
              </a:rPr>
              <a:t>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032B081F-C6B2-A399-CEC2-4382F3CACB84}"/>
                  </a:ext>
                </a:extLst>
              </p:cNvPr>
              <p:cNvSpPr txBox="1"/>
              <p:nvPr/>
            </p:nvSpPr>
            <p:spPr>
              <a:xfrm>
                <a:off x="4658116" y="2130450"/>
                <a:ext cx="216139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alibri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Calibri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Calibri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Calibri"/>
                      </a:rPr>
                      <m:t>(1)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upper bound independent of the field size</a:t>
                </a:r>
              </a:p>
            </p:txBody>
          </p:sp>
        </mc:Choice>
        <mc:Fallback xmlns="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032B081F-C6B2-A399-CEC2-4382F3CAC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116" y="2130450"/>
                <a:ext cx="2161392" cy="923330"/>
              </a:xfrm>
              <a:prstGeom prst="rect">
                <a:avLst/>
              </a:prstGeom>
              <a:blipFill>
                <a:blip r:embed="rId2"/>
                <a:stretch>
                  <a:fillRect l="-1972" t="-3289" r="-4507" b="-921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6E36C04B-9C0B-DD42-493F-1F7A448AAC54}"/>
              </a:ext>
            </a:extLst>
          </p:cNvPr>
          <p:cNvSpPr/>
          <p:nvPr/>
        </p:nvSpPr>
        <p:spPr>
          <a:xfrm>
            <a:off x="8328044" y="3429000"/>
            <a:ext cx="2209800" cy="995362"/>
          </a:xfrm>
          <a:prstGeom prst="roundRect">
            <a:avLst/>
          </a:prstGeom>
          <a:solidFill>
            <a:srgbClr val="FEE6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CA7D308D-B82B-E63E-7D33-CABD69ED4CA1}"/>
              </a:ext>
            </a:extLst>
          </p:cNvPr>
          <p:cNvSpPr txBox="1"/>
          <p:nvPr/>
        </p:nvSpPr>
        <p:spPr>
          <a:xfrm>
            <a:off x="8328044" y="3465015"/>
            <a:ext cx="2201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[MMMS23]: loose for HW (simulation, random secrets)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sellaDiTesto 30">
                <a:extLst>
                  <a:ext uri="{FF2B5EF4-FFF2-40B4-BE49-F238E27FC236}">
                    <a16:creationId xmlns:a16="http://schemas.microsoft.com/office/drawing/2014/main" id="{251AD1F6-4E10-F44E-EF5F-1C81FADFFD82}"/>
                  </a:ext>
                </a:extLst>
              </p:cNvPr>
              <p:cNvSpPr txBox="1"/>
              <p:nvPr/>
            </p:nvSpPr>
            <p:spPr>
              <a:xfrm>
                <a:off x="204395" y="1343571"/>
                <a:ext cx="10964059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[BDIR18]: m-bounded leakage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worst case secrets, upper bound</a:t>
                </a:r>
                <a:endParaRPr lang="en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CasellaDiTesto 30">
                <a:extLst>
                  <a:ext uri="{FF2B5EF4-FFF2-40B4-BE49-F238E27FC236}">
                    <a16:creationId xmlns:a16="http://schemas.microsoft.com/office/drawing/2014/main" id="{251AD1F6-4E10-F44E-EF5F-1C81FADFFD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95" y="1343571"/>
                <a:ext cx="10964059" cy="390748"/>
              </a:xfrm>
              <a:prstGeom prst="rect">
                <a:avLst/>
              </a:prstGeom>
              <a:blipFill>
                <a:blip r:embed="rId3"/>
                <a:stretch>
                  <a:fillRect t="-7692" b="-1692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A8DC953C-8F55-0B84-0757-D534C5DF9CD1}"/>
              </a:ext>
            </a:extLst>
          </p:cNvPr>
          <p:cNvSpPr txBox="1"/>
          <p:nvPr/>
        </p:nvSpPr>
        <p:spPr>
          <a:xfrm>
            <a:off x="838200" y="6132962"/>
            <a:ext cx="7456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[BDIR18]: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Benhamouda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Degwar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Ishai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Rabin, CRYPTO ’18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[MNPSWYY22]: Maji, Nguyen, Paskin-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Cherniavsky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Suad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Wang, Ye, Yu, ITC ’22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[MMMS23]: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Masure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Méaux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Moos,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Standaert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EUROCRYPT ‘23</a:t>
            </a:r>
          </a:p>
          <a:p>
            <a:endParaRPr lang="en-DE" sz="1200" b="1" dirty="0">
              <a:solidFill>
                <a:srgbClr val="E622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ttangolo con angoli arrotondati 33">
            <a:extLst>
              <a:ext uri="{FF2B5EF4-FFF2-40B4-BE49-F238E27FC236}">
                <a16:creationId xmlns:a16="http://schemas.microsoft.com/office/drawing/2014/main" id="{B3FF8B62-3A84-FEEA-3D13-5616A2AE044C}"/>
              </a:ext>
            </a:extLst>
          </p:cNvPr>
          <p:cNvSpPr/>
          <p:nvPr/>
        </p:nvSpPr>
        <p:spPr>
          <a:xfrm>
            <a:off x="4633912" y="3435257"/>
            <a:ext cx="2209800" cy="995362"/>
          </a:xfrm>
          <a:prstGeom prst="roundRect">
            <a:avLst/>
          </a:prstGeom>
          <a:solidFill>
            <a:srgbClr val="FEE6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CE5349D-6E2A-B6B1-696B-270445CD49FB}"/>
              </a:ext>
            </a:extLst>
          </p:cNvPr>
          <p:cNvSpPr txBox="1"/>
          <p:nvPr/>
        </p:nvSpPr>
        <p:spPr>
          <a:xfrm>
            <a:off x="4633912" y="3470472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[MNPSWYY22]: </a:t>
            </a:r>
          </a:p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LSB gives 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ightness up to a constant</a:t>
            </a:r>
          </a:p>
        </p:txBody>
      </p:sp>
      <p:sp>
        <p:nvSpPr>
          <p:cNvPr id="37" name="Rettangolo con angoli arrotondati 36">
            <a:extLst>
              <a:ext uri="{FF2B5EF4-FFF2-40B4-BE49-F238E27FC236}">
                <a16:creationId xmlns:a16="http://schemas.microsoft.com/office/drawing/2014/main" id="{1D196F68-6274-80F2-AFEB-F047F3D79217}"/>
              </a:ext>
            </a:extLst>
          </p:cNvPr>
          <p:cNvSpPr/>
          <p:nvPr/>
        </p:nvSpPr>
        <p:spPr>
          <a:xfrm>
            <a:off x="4633912" y="4792140"/>
            <a:ext cx="2209800" cy="995362"/>
          </a:xfrm>
          <a:prstGeom prst="roundRect">
            <a:avLst/>
          </a:prstGeom>
          <a:solidFill>
            <a:srgbClr val="FDD3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A900B9F4-157B-FDF6-40E1-F784E98A796B}"/>
              </a:ext>
            </a:extLst>
          </p:cNvPr>
          <p:cNvSpPr txBox="1"/>
          <p:nvPr/>
        </p:nvSpPr>
        <p:spPr>
          <a:xfrm>
            <a:off x="4633912" y="4966161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Extend it to random secrets</a:t>
            </a:r>
          </a:p>
        </p:txBody>
      </p:sp>
      <p:sp>
        <p:nvSpPr>
          <p:cNvPr id="39" name="Rettangolo con angoli arrotondati 38">
            <a:extLst>
              <a:ext uri="{FF2B5EF4-FFF2-40B4-BE49-F238E27FC236}">
                <a16:creationId xmlns:a16="http://schemas.microsoft.com/office/drawing/2014/main" id="{FE410526-D201-121A-FF80-821A76C04283}"/>
              </a:ext>
            </a:extLst>
          </p:cNvPr>
          <p:cNvSpPr/>
          <p:nvPr/>
        </p:nvSpPr>
        <p:spPr>
          <a:xfrm>
            <a:off x="8328044" y="2087097"/>
            <a:ext cx="2209800" cy="995362"/>
          </a:xfrm>
          <a:prstGeom prst="roundRect">
            <a:avLst/>
          </a:prstGeom>
          <a:solidFill>
            <a:srgbClr val="FEE6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sellaDiTesto 40">
                <a:extLst>
                  <a:ext uri="{FF2B5EF4-FFF2-40B4-BE49-F238E27FC236}">
                    <a16:creationId xmlns:a16="http://schemas.microsoft.com/office/drawing/2014/main" id="{4D7B1DA6-D5E7-05D1-0E25-B9C3509D51B8}"/>
                  </a:ext>
                </a:extLst>
              </p:cNvPr>
              <p:cNvSpPr txBox="1"/>
              <p:nvPr/>
            </p:nvSpPr>
            <p:spPr>
              <a:xfrm>
                <a:off x="8352248" y="2143160"/>
                <a:ext cx="216139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alibri"/>
                      </a:rPr>
                      <m:t>𝑚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increases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alibri"/>
                      </a:rPr>
                      <m:t>𝑝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asymptotically trivial</a:t>
                </a:r>
              </a:p>
            </p:txBody>
          </p:sp>
        </mc:Choice>
        <mc:Fallback xmlns="">
          <p:sp>
            <p:nvSpPr>
              <p:cNvPr id="41" name="CasellaDiTesto 40">
                <a:extLst>
                  <a:ext uri="{FF2B5EF4-FFF2-40B4-BE49-F238E27FC236}">
                    <a16:creationId xmlns:a16="http://schemas.microsoft.com/office/drawing/2014/main" id="{4D7B1DA6-D5E7-05D1-0E25-B9C3509D51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2248" y="2143160"/>
                <a:ext cx="2161392" cy="923330"/>
              </a:xfrm>
              <a:prstGeom prst="rect">
                <a:avLst/>
              </a:prstGeom>
              <a:blipFill>
                <a:blip r:embed="rId4"/>
                <a:stretch>
                  <a:fillRect l="-563" t="-3974" r="-3380" b="-9934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ttangolo con angoli arrotondati 41">
            <a:extLst>
              <a:ext uri="{FF2B5EF4-FFF2-40B4-BE49-F238E27FC236}">
                <a16:creationId xmlns:a16="http://schemas.microsoft.com/office/drawing/2014/main" id="{53396E0B-FAB5-79AF-B65A-CE7EAB29CD32}"/>
              </a:ext>
            </a:extLst>
          </p:cNvPr>
          <p:cNvSpPr/>
          <p:nvPr/>
        </p:nvSpPr>
        <p:spPr>
          <a:xfrm>
            <a:off x="7095341" y="4792140"/>
            <a:ext cx="2209800" cy="995362"/>
          </a:xfrm>
          <a:prstGeom prst="roundRect">
            <a:avLst/>
          </a:prstGeom>
          <a:solidFill>
            <a:srgbClr val="FDD3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ttangolo con angoli arrotondati 43">
            <a:extLst>
              <a:ext uri="{FF2B5EF4-FFF2-40B4-BE49-F238E27FC236}">
                <a16:creationId xmlns:a16="http://schemas.microsoft.com/office/drawing/2014/main" id="{50EA7EB8-67FC-09EB-CC06-20DABDD268A9}"/>
              </a:ext>
            </a:extLst>
          </p:cNvPr>
          <p:cNvSpPr/>
          <p:nvPr/>
        </p:nvSpPr>
        <p:spPr>
          <a:xfrm>
            <a:off x="9556770" y="4792140"/>
            <a:ext cx="2209800" cy="995362"/>
          </a:xfrm>
          <a:prstGeom prst="roundRect">
            <a:avLst/>
          </a:prstGeom>
          <a:solidFill>
            <a:srgbClr val="FDD3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86E7F20D-8BF0-8CAD-6C79-003CACBE23AB}"/>
              </a:ext>
            </a:extLst>
          </p:cNvPr>
          <p:cNvSpPr txBox="1"/>
          <p:nvPr/>
        </p:nvSpPr>
        <p:spPr>
          <a:xfrm>
            <a:off x="7095341" y="4828157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Formal analysis of HW for worst-case and random secrets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C207701E-FEB8-F509-3544-621F2974CF6A}"/>
              </a:ext>
            </a:extLst>
          </p:cNvPr>
          <p:cNvSpPr txBox="1"/>
          <p:nvPr/>
        </p:nvSpPr>
        <p:spPr>
          <a:xfrm>
            <a:off x="9556769" y="4837186"/>
            <a:ext cx="2209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Simulations on intermediate models</a:t>
            </a:r>
          </a:p>
        </p:txBody>
      </p: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id="{A0390029-8286-70BD-D437-2B3D81C3FCEF}"/>
              </a:ext>
            </a:extLst>
          </p:cNvPr>
          <p:cNvCxnSpPr>
            <a:cxnSpLocks/>
          </p:cNvCxnSpPr>
          <p:nvPr/>
        </p:nvCxnSpPr>
        <p:spPr>
          <a:xfrm flipH="1">
            <a:off x="5686423" y="1764340"/>
            <a:ext cx="1" cy="28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nettore 2 51">
            <a:extLst>
              <a:ext uri="{FF2B5EF4-FFF2-40B4-BE49-F238E27FC236}">
                <a16:creationId xmlns:a16="http://schemas.microsoft.com/office/drawing/2014/main" id="{1A319E85-8275-47C9-B231-BBC896CE9670}"/>
              </a:ext>
            </a:extLst>
          </p:cNvPr>
          <p:cNvCxnSpPr>
            <a:cxnSpLocks/>
          </p:cNvCxnSpPr>
          <p:nvPr/>
        </p:nvCxnSpPr>
        <p:spPr>
          <a:xfrm flipH="1">
            <a:off x="9429748" y="1866706"/>
            <a:ext cx="1" cy="18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E5EA9EAE-022D-8AD1-CA84-D0340A8D2F3F}"/>
              </a:ext>
            </a:extLst>
          </p:cNvPr>
          <p:cNvCxnSpPr/>
          <p:nvPr/>
        </p:nvCxnSpPr>
        <p:spPr>
          <a:xfrm>
            <a:off x="1943099" y="1866706"/>
            <a:ext cx="74866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nettore 2 54">
            <a:extLst>
              <a:ext uri="{FF2B5EF4-FFF2-40B4-BE49-F238E27FC236}">
                <a16:creationId xmlns:a16="http://schemas.microsoft.com/office/drawing/2014/main" id="{CB53EFF1-B8AB-8C41-1F28-BF1C00DFEC95}"/>
              </a:ext>
            </a:extLst>
          </p:cNvPr>
          <p:cNvCxnSpPr>
            <a:cxnSpLocks/>
          </p:cNvCxnSpPr>
          <p:nvPr/>
        </p:nvCxnSpPr>
        <p:spPr>
          <a:xfrm flipH="1">
            <a:off x="1943098" y="1866706"/>
            <a:ext cx="1" cy="18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onnettore 2 57">
            <a:extLst>
              <a:ext uri="{FF2B5EF4-FFF2-40B4-BE49-F238E27FC236}">
                <a16:creationId xmlns:a16="http://schemas.microsoft.com/office/drawing/2014/main" id="{32595F99-DED3-A402-79A4-90DF232F870C}"/>
              </a:ext>
            </a:extLst>
          </p:cNvPr>
          <p:cNvCxnSpPr>
            <a:cxnSpLocks/>
          </p:cNvCxnSpPr>
          <p:nvPr/>
        </p:nvCxnSpPr>
        <p:spPr>
          <a:xfrm>
            <a:off x="5686423" y="3082459"/>
            <a:ext cx="0" cy="28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nettore 2 59">
            <a:extLst>
              <a:ext uri="{FF2B5EF4-FFF2-40B4-BE49-F238E27FC236}">
                <a16:creationId xmlns:a16="http://schemas.microsoft.com/office/drawing/2014/main" id="{2A9ADB1A-FCA7-B3EA-10B6-55518C2BCF6A}"/>
              </a:ext>
            </a:extLst>
          </p:cNvPr>
          <p:cNvCxnSpPr>
            <a:cxnSpLocks/>
          </p:cNvCxnSpPr>
          <p:nvPr/>
        </p:nvCxnSpPr>
        <p:spPr>
          <a:xfrm>
            <a:off x="5686423" y="4424145"/>
            <a:ext cx="0" cy="28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nettore 2 60">
            <a:extLst>
              <a:ext uri="{FF2B5EF4-FFF2-40B4-BE49-F238E27FC236}">
                <a16:creationId xmlns:a16="http://schemas.microsoft.com/office/drawing/2014/main" id="{F945C6CA-7B8F-30A0-AE3B-2BFC15387BF7}"/>
              </a:ext>
            </a:extLst>
          </p:cNvPr>
          <p:cNvCxnSpPr>
            <a:cxnSpLocks/>
          </p:cNvCxnSpPr>
          <p:nvPr/>
        </p:nvCxnSpPr>
        <p:spPr>
          <a:xfrm>
            <a:off x="9428699" y="3073986"/>
            <a:ext cx="0" cy="28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ttore 2 63">
            <a:extLst>
              <a:ext uri="{FF2B5EF4-FFF2-40B4-BE49-F238E27FC236}">
                <a16:creationId xmlns:a16="http://schemas.microsoft.com/office/drawing/2014/main" id="{DFB9E405-BC2C-8E49-B51C-2459414E02F5}"/>
              </a:ext>
            </a:extLst>
          </p:cNvPr>
          <p:cNvCxnSpPr>
            <a:cxnSpLocks/>
          </p:cNvCxnSpPr>
          <p:nvPr/>
        </p:nvCxnSpPr>
        <p:spPr>
          <a:xfrm flipH="1">
            <a:off x="9024252" y="4420359"/>
            <a:ext cx="404447" cy="287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8521D297-64AE-CA46-8F43-BDDFC6D91223}"/>
              </a:ext>
            </a:extLst>
          </p:cNvPr>
          <p:cNvCxnSpPr>
            <a:cxnSpLocks/>
          </p:cNvCxnSpPr>
          <p:nvPr/>
        </p:nvCxnSpPr>
        <p:spPr>
          <a:xfrm>
            <a:off x="9425524" y="4425298"/>
            <a:ext cx="403200" cy="28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D6979128-DCC3-03B1-B9D1-0E3737D700FB}"/>
              </a:ext>
            </a:extLst>
          </p:cNvPr>
          <p:cNvSpPr txBox="1"/>
          <p:nvPr/>
        </p:nvSpPr>
        <p:spPr>
          <a:xfrm>
            <a:off x="1468927" y="5114185"/>
            <a:ext cx="1671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work</a:t>
            </a:r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7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33" grpId="0" animBg="1"/>
      <p:bldP spid="18" grpId="0" animBg="1"/>
      <p:bldP spid="20" grpId="0"/>
      <p:bldP spid="8" grpId="0"/>
      <p:bldP spid="16" grpId="0" animBg="1"/>
      <p:bldP spid="17" grpId="0"/>
      <p:bldP spid="34" grpId="0" animBg="1"/>
      <p:bldP spid="36" grpId="0"/>
      <p:bldP spid="37" grpId="0" animBg="1"/>
      <p:bldP spid="38" grpId="0"/>
      <p:bldP spid="39" grpId="0" animBg="1"/>
      <p:bldP spid="41" grpId="0"/>
      <p:bldP spid="42" grpId="0" animBg="1"/>
      <p:bldP spid="44" grpId="0" animBg="1"/>
      <p:bldP spid="46" grpId="0"/>
      <p:bldP spid="47" grpId="0"/>
      <p:bldP spid="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3FDBC-E9E6-23DF-72BD-07A4AC5B7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03200"/>
            <a:ext cx="10811933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Least Significant Bit and Hamming Weight</a:t>
            </a:r>
          </a:p>
        </p:txBody>
      </p:sp>
      <p:sp>
        <p:nvSpPr>
          <p:cNvPr id="14" name="Segnaposto numero diapositiva 13">
            <a:extLst>
              <a:ext uri="{FF2B5EF4-FFF2-40B4-BE49-F238E27FC236}">
                <a16:creationId xmlns:a16="http://schemas.microsoft.com/office/drawing/2014/main" id="{07B09A65-D08E-F09A-2BDC-6525BE68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/>
              <a:t>15</a:t>
            </a:fld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7DBEE2A0-2C9C-DE65-DFD3-E3840EB7D2B3}"/>
                  </a:ext>
                </a:extLst>
              </p:cNvPr>
              <p:cNvSpPr txBox="1"/>
              <p:nvPr/>
            </p:nvSpPr>
            <p:spPr>
              <a:xfrm>
                <a:off x="1916582" y="1990147"/>
                <a:ext cx="70906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DE" sz="2000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7DBEE2A0-2C9C-DE65-DFD3-E3840EB7D2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582" y="1990147"/>
                <a:ext cx="709063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87D092E9-F8A7-5CDC-D2BB-7FD7FCE73D3B}"/>
                  </a:ext>
                </a:extLst>
              </p:cNvPr>
              <p:cNvSpPr txBox="1"/>
              <p:nvPr/>
            </p:nvSpPr>
            <p:spPr>
              <a:xfrm>
                <a:off x="4336247" y="1990147"/>
                <a:ext cx="709063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DE" sz="2200" dirty="0"/>
              </a:p>
            </p:txBody>
          </p:sp>
        </mc:Choice>
        <mc:Fallback xmlns="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87D092E9-F8A7-5CDC-D2BB-7FD7FCE73D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247" y="1990147"/>
                <a:ext cx="709063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6D56C371-BC0D-9D64-2197-422C8A58A3AF}"/>
                  </a:ext>
                </a:extLst>
              </p:cNvPr>
              <p:cNvSpPr txBox="1"/>
              <p:nvPr/>
            </p:nvSpPr>
            <p:spPr>
              <a:xfrm rot="5400000">
                <a:off x="2591694" y="2869224"/>
                <a:ext cx="709063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DE" sz="2200" dirty="0"/>
              </a:p>
            </p:txBody>
          </p:sp>
        </mc:Choice>
        <mc:Fallback xmlns=""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6D56C371-BC0D-9D64-2197-422C8A58A3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2591694" y="2869224"/>
                <a:ext cx="709063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ttangolo 21">
            <a:extLst>
              <a:ext uri="{FF2B5EF4-FFF2-40B4-BE49-F238E27FC236}">
                <a16:creationId xmlns:a16="http://schemas.microsoft.com/office/drawing/2014/main" id="{60EC8874-E81A-6B50-B809-A5046E177EDB}"/>
              </a:ext>
            </a:extLst>
          </p:cNvPr>
          <p:cNvSpPr/>
          <p:nvPr/>
        </p:nvSpPr>
        <p:spPr>
          <a:xfrm>
            <a:off x="1443223" y="2442255"/>
            <a:ext cx="441960" cy="2803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43473697-7488-4960-5C67-7A4C69D18928}"/>
              </a:ext>
            </a:extLst>
          </p:cNvPr>
          <p:cNvSpPr/>
          <p:nvPr/>
        </p:nvSpPr>
        <p:spPr>
          <a:xfrm>
            <a:off x="1854703" y="2442255"/>
            <a:ext cx="441960" cy="2803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0C123C5A-08CD-9AAE-1E79-4A408DF312F8}"/>
              </a:ext>
            </a:extLst>
          </p:cNvPr>
          <p:cNvSpPr/>
          <p:nvPr/>
        </p:nvSpPr>
        <p:spPr>
          <a:xfrm>
            <a:off x="2266183" y="2442255"/>
            <a:ext cx="441960" cy="2803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ACF8C7F0-3676-C562-CC6E-F631AA53F989}"/>
              </a:ext>
            </a:extLst>
          </p:cNvPr>
          <p:cNvSpPr/>
          <p:nvPr/>
        </p:nvSpPr>
        <p:spPr>
          <a:xfrm>
            <a:off x="2677663" y="2442255"/>
            <a:ext cx="441960" cy="280351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9FD4AF3E-F434-7F31-DE48-8CCB31C3A27D}"/>
              </a:ext>
            </a:extLst>
          </p:cNvPr>
          <p:cNvSpPr/>
          <p:nvPr/>
        </p:nvSpPr>
        <p:spPr>
          <a:xfrm>
            <a:off x="2677663" y="3422361"/>
            <a:ext cx="441960" cy="280351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sellaDiTesto 31">
                <a:extLst>
                  <a:ext uri="{FF2B5EF4-FFF2-40B4-BE49-F238E27FC236}">
                    <a16:creationId xmlns:a16="http://schemas.microsoft.com/office/drawing/2014/main" id="{1C983FA0-293F-E336-459F-10FBC6A0DF6B}"/>
                  </a:ext>
                </a:extLst>
              </p:cNvPr>
              <p:cNvSpPr txBox="1"/>
              <p:nvPr/>
            </p:nvSpPr>
            <p:spPr>
              <a:xfrm>
                <a:off x="6755913" y="1990147"/>
                <a:ext cx="70906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DE" sz="2000" dirty="0"/>
              </a:p>
            </p:txBody>
          </p:sp>
        </mc:Choice>
        <mc:Fallback xmlns="">
          <p:sp>
            <p:nvSpPr>
              <p:cNvPr id="32" name="CasellaDiTesto 31">
                <a:extLst>
                  <a:ext uri="{FF2B5EF4-FFF2-40B4-BE49-F238E27FC236}">
                    <a16:creationId xmlns:a16="http://schemas.microsoft.com/office/drawing/2014/main" id="{1C983FA0-293F-E336-459F-10FBC6A0DF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913" y="1990147"/>
                <a:ext cx="709063" cy="400110"/>
              </a:xfrm>
              <a:prstGeom prst="rect">
                <a:avLst/>
              </a:prstGeom>
              <a:blipFill>
                <a:blip r:embed="rId5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sellaDiTesto 32">
                <a:extLst>
                  <a:ext uri="{FF2B5EF4-FFF2-40B4-BE49-F238E27FC236}">
                    <a16:creationId xmlns:a16="http://schemas.microsoft.com/office/drawing/2014/main" id="{5B100CCC-4B54-ED4E-7174-D5AEC8437BA5}"/>
                  </a:ext>
                </a:extLst>
              </p:cNvPr>
              <p:cNvSpPr txBox="1"/>
              <p:nvPr/>
            </p:nvSpPr>
            <p:spPr>
              <a:xfrm rot="5400000">
                <a:off x="7431025" y="2869224"/>
                <a:ext cx="709063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DE" sz="2200" dirty="0"/>
              </a:p>
            </p:txBody>
          </p:sp>
        </mc:Choice>
        <mc:Fallback xmlns="">
          <p:sp>
            <p:nvSpPr>
              <p:cNvPr id="33" name="CasellaDiTesto 32">
                <a:extLst>
                  <a:ext uri="{FF2B5EF4-FFF2-40B4-BE49-F238E27FC236}">
                    <a16:creationId xmlns:a16="http://schemas.microsoft.com/office/drawing/2014/main" id="{5B100CCC-4B54-ED4E-7174-D5AEC8437B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7431025" y="2869224"/>
                <a:ext cx="709063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ttangolo 33">
            <a:extLst>
              <a:ext uri="{FF2B5EF4-FFF2-40B4-BE49-F238E27FC236}">
                <a16:creationId xmlns:a16="http://schemas.microsoft.com/office/drawing/2014/main" id="{78ABB6BA-98BB-7CA2-B75E-125711BAD103}"/>
              </a:ext>
            </a:extLst>
          </p:cNvPr>
          <p:cNvSpPr/>
          <p:nvPr/>
        </p:nvSpPr>
        <p:spPr>
          <a:xfrm>
            <a:off x="6282554" y="2442255"/>
            <a:ext cx="441960" cy="2803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B06FECE7-04FB-19BE-E352-97C65C934B64}"/>
              </a:ext>
            </a:extLst>
          </p:cNvPr>
          <p:cNvSpPr/>
          <p:nvPr/>
        </p:nvSpPr>
        <p:spPr>
          <a:xfrm>
            <a:off x="6694034" y="2442255"/>
            <a:ext cx="441960" cy="2803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1F6C5B00-68A4-6AB6-2CAC-6EEC4AA2C352}"/>
              </a:ext>
            </a:extLst>
          </p:cNvPr>
          <p:cNvSpPr/>
          <p:nvPr/>
        </p:nvSpPr>
        <p:spPr>
          <a:xfrm>
            <a:off x="7105514" y="2442255"/>
            <a:ext cx="441960" cy="2803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CB89A579-A41B-050F-3739-F58792578910}"/>
              </a:ext>
            </a:extLst>
          </p:cNvPr>
          <p:cNvSpPr/>
          <p:nvPr/>
        </p:nvSpPr>
        <p:spPr>
          <a:xfrm>
            <a:off x="7516994" y="2442255"/>
            <a:ext cx="441960" cy="280351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418952B9-9326-62C8-39F9-F2CEC8C9D8F4}"/>
              </a:ext>
            </a:extLst>
          </p:cNvPr>
          <p:cNvSpPr/>
          <p:nvPr/>
        </p:nvSpPr>
        <p:spPr>
          <a:xfrm>
            <a:off x="7516994" y="3422361"/>
            <a:ext cx="441960" cy="280351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9D62F0E8-5FEF-B82F-6898-320AF319A659}"/>
              </a:ext>
            </a:extLst>
          </p:cNvPr>
          <p:cNvSpPr txBox="1"/>
          <p:nvPr/>
        </p:nvSpPr>
        <p:spPr>
          <a:xfrm>
            <a:off x="838199" y="1481713"/>
            <a:ext cx="71628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Least significant bit (LSB) leakage </a:t>
            </a:r>
            <a:endParaRPr lang="en-DE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CasellaDiTesto 72">
                <a:extLst>
                  <a:ext uri="{FF2B5EF4-FFF2-40B4-BE49-F238E27FC236}">
                    <a16:creationId xmlns:a16="http://schemas.microsoft.com/office/drawing/2014/main" id="{B2D815F0-683F-447A-8278-504C996DA014}"/>
                  </a:ext>
                </a:extLst>
              </p:cNvPr>
              <p:cNvSpPr txBox="1"/>
              <p:nvPr/>
            </p:nvSpPr>
            <p:spPr>
              <a:xfrm>
                <a:off x="1916582" y="4466607"/>
                <a:ext cx="70906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DE" sz="2000" dirty="0"/>
              </a:p>
            </p:txBody>
          </p:sp>
        </mc:Choice>
        <mc:Fallback xmlns="">
          <p:sp>
            <p:nvSpPr>
              <p:cNvPr id="73" name="CasellaDiTesto 72">
                <a:extLst>
                  <a:ext uri="{FF2B5EF4-FFF2-40B4-BE49-F238E27FC236}">
                    <a16:creationId xmlns:a16="http://schemas.microsoft.com/office/drawing/2014/main" id="{B2D815F0-683F-447A-8278-504C996DA0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582" y="4466607"/>
                <a:ext cx="709063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CasellaDiTesto 73">
                <a:extLst>
                  <a:ext uri="{FF2B5EF4-FFF2-40B4-BE49-F238E27FC236}">
                    <a16:creationId xmlns:a16="http://schemas.microsoft.com/office/drawing/2014/main" id="{EFC8C5D0-D145-B8F5-A434-6F381B1F0CED}"/>
                  </a:ext>
                </a:extLst>
              </p:cNvPr>
              <p:cNvSpPr txBox="1"/>
              <p:nvPr/>
            </p:nvSpPr>
            <p:spPr>
              <a:xfrm>
                <a:off x="4336247" y="4466607"/>
                <a:ext cx="709063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DE" sz="2200" dirty="0"/>
              </a:p>
            </p:txBody>
          </p:sp>
        </mc:Choice>
        <mc:Fallback xmlns="">
          <p:sp>
            <p:nvSpPr>
              <p:cNvPr id="74" name="CasellaDiTesto 73">
                <a:extLst>
                  <a:ext uri="{FF2B5EF4-FFF2-40B4-BE49-F238E27FC236}">
                    <a16:creationId xmlns:a16="http://schemas.microsoft.com/office/drawing/2014/main" id="{EFC8C5D0-D145-B8F5-A434-6F381B1F0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247" y="4466607"/>
                <a:ext cx="709063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CasellaDiTesto 74">
                <a:extLst>
                  <a:ext uri="{FF2B5EF4-FFF2-40B4-BE49-F238E27FC236}">
                    <a16:creationId xmlns:a16="http://schemas.microsoft.com/office/drawing/2014/main" id="{037CD0A4-BB32-D663-C618-9E5AA220FE4D}"/>
                  </a:ext>
                </a:extLst>
              </p:cNvPr>
              <p:cNvSpPr txBox="1"/>
              <p:nvPr/>
            </p:nvSpPr>
            <p:spPr>
              <a:xfrm rot="5400000">
                <a:off x="1948263" y="5333500"/>
                <a:ext cx="709063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DE" sz="2200" dirty="0"/>
              </a:p>
            </p:txBody>
          </p:sp>
        </mc:Choice>
        <mc:Fallback xmlns="">
          <p:sp>
            <p:nvSpPr>
              <p:cNvPr id="75" name="CasellaDiTesto 74">
                <a:extLst>
                  <a:ext uri="{FF2B5EF4-FFF2-40B4-BE49-F238E27FC236}">
                    <a16:creationId xmlns:a16="http://schemas.microsoft.com/office/drawing/2014/main" id="{037CD0A4-BB32-D663-C618-9E5AA220FE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1948263" y="5333500"/>
                <a:ext cx="709063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Rettangolo 75">
            <a:extLst>
              <a:ext uri="{FF2B5EF4-FFF2-40B4-BE49-F238E27FC236}">
                <a16:creationId xmlns:a16="http://schemas.microsoft.com/office/drawing/2014/main" id="{084D3FA8-361D-1F7F-809A-CC33A57809EF}"/>
              </a:ext>
            </a:extLst>
          </p:cNvPr>
          <p:cNvSpPr/>
          <p:nvPr/>
        </p:nvSpPr>
        <p:spPr>
          <a:xfrm>
            <a:off x="1443223" y="4918715"/>
            <a:ext cx="441960" cy="280351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7" name="Rettangolo 76">
            <a:extLst>
              <a:ext uri="{FF2B5EF4-FFF2-40B4-BE49-F238E27FC236}">
                <a16:creationId xmlns:a16="http://schemas.microsoft.com/office/drawing/2014/main" id="{9BC16219-6E08-6390-997E-763045D43CA1}"/>
              </a:ext>
            </a:extLst>
          </p:cNvPr>
          <p:cNvSpPr/>
          <p:nvPr/>
        </p:nvSpPr>
        <p:spPr>
          <a:xfrm>
            <a:off x="1854703" y="4918715"/>
            <a:ext cx="441960" cy="280351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8" name="Rettangolo 77">
            <a:extLst>
              <a:ext uri="{FF2B5EF4-FFF2-40B4-BE49-F238E27FC236}">
                <a16:creationId xmlns:a16="http://schemas.microsoft.com/office/drawing/2014/main" id="{19009381-39F6-DA61-ACE5-0F24ACFCFF5A}"/>
              </a:ext>
            </a:extLst>
          </p:cNvPr>
          <p:cNvSpPr/>
          <p:nvPr/>
        </p:nvSpPr>
        <p:spPr>
          <a:xfrm>
            <a:off x="2266183" y="4918715"/>
            <a:ext cx="441960" cy="280351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9" name="Rettangolo 78">
            <a:extLst>
              <a:ext uri="{FF2B5EF4-FFF2-40B4-BE49-F238E27FC236}">
                <a16:creationId xmlns:a16="http://schemas.microsoft.com/office/drawing/2014/main" id="{BB755B57-24E6-704B-BB88-03E5C73B9F10}"/>
              </a:ext>
            </a:extLst>
          </p:cNvPr>
          <p:cNvSpPr/>
          <p:nvPr/>
        </p:nvSpPr>
        <p:spPr>
          <a:xfrm>
            <a:off x="2677663" y="4918715"/>
            <a:ext cx="441960" cy="280351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454EE58B-2834-BD21-0896-48FB351C839B}"/>
              </a:ext>
            </a:extLst>
          </p:cNvPr>
          <p:cNvSpPr txBox="1"/>
          <p:nvPr/>
        </p:nvSpPr>
        <p:spPr>
          <a:xfrm>
            <a:off x="838199" y="3958173"/>
            <a:ext cx="71628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Hamming weight (HW) leakage </a:t>
            </a:r>
            <a:endParaRPr lang="en-DE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CasellaDiTesto 88">
                <a:extLst>
                  <a:ext uri="{FF2B5EF4-FFF2-40B4-BE49-F238E27FC236}">
                    <a16:creationId xmlns:a16="http://schemas.microsoft.com/office/drawing/2014/main" id="{B137EA09-D80C-A994-75DC-E2692FAFF848}"/>
                  </a:ext>
                </a:extLst>
              </p:cNvPr>
              <p:cNvSpPr txBox="1"/>
              <p:nvPr/>
            </p:nvSpPr>
            <p:spPr>
              <a:xfrm>
                <a:off x="1778048" y="5714588"/>
                <a:ext cx="608949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DE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/>
                      </m:nary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89" name="CasellaDiTesto 88">
                <a:extLst>
                  <a:ext uri="{FF2B5EF4-FFF2-40B4-BE49-F238E27FC236}">
                    <a16:creationId xmlns:a16="http://schemas.microsoft.com/office/drawing/2014/main" id="{B137EA09-D80C-A994-75DC-E2692FAFF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48" y="5714588"/>
                <a:ext cx="608949" cy="67076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ettangolo 79">
            <a:extLst>
              <a:ext uri="{FF2B5EF4-FFF2-40B4-BE49-F238E27FC236}">
                <a16:creationId xmlns:a16="http://schemas.microsoft.com/office/drawing/2014/main" id="{FC8FD10E-A71F-FD0F-9F23-7477A7A27564}"/>
              </a:ext>
            </a:extLst>
          </p:cNvPr>
          <p:cNvSpPr/>
          <p:nvPr/>
        </p:nvSpPr>
        <p:spPr>
          <a:xfrm>
            <a:off x="2166017" y="5873464"/>
            <a:ext cx="441960" cy="280351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CasellaDiTesto 89">
                <a:extLst>
                  <a:ext uri="{FF2B5EF4-FFF2-40B4-BE49-F238E27FC236}">
                    <a16:creationId xmlns:a16="http://schemas.microsoft.com/office/drawing/2014/main" id="{CDF2E6A9-01BE-1070-04A0-70BED4D79596}"/>
                  </a:ext>
                </a:extLst>
              </p:cNvPr>
              <p:cNvSpPr txBox="1"/>
              <p:nvPr/>
            </p:nvSpPr>
            <p:spPr>
              <a:xfrm>
                <a:off x="6755913" y="4461953"/>
                <a:ext cx="70906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DE" sz="2000" dirty="0"/>
              </a:p>
            </p:txBody>
          </p:sp>
        </mc:Choice>
        <mc:Fallback xmlns="">
          <p:sp>
            <p:nvSpPr>
              <p:cNvPr id="90" name="CasellaDiTesto 89">
                <a:extLst>
                  <a:ext uri="{FF2B5EF4-FFF2-40B4-BE49-F238E27FC236}">
                    <a16:creationId xmlns:a16="http://schemas.microsoft.com/office/drawing/2014/main" id="{CDF2E6A9-01BE-1070-04A0-70BED4D795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913" y="4461953"/>
                <a:ext cx="709063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CasellaDiTesto 90">
                <a:extLst>
                  <a:ext uri="{FF2B5EF4-FFF2-40B4-BE49-F238E27FC236}">
                    <a16:creationId xmlns:a16="http://schemas.microsoft.com/office/drawing/2014/main" id="{561D29F1-873C-68CA-F786-2DAAC7B02F99}"/>
                  </a:ext>
                </a:extLst>
              </p:cNvPr>
              <p:cNvSpPr txBox="1"/>
              <p:nvPr/>
            </p:nvSpPr>
            <p:spPr>
              <a:xfrm rot="5400000">
                <a:off x="6787594" y="5328846"/>
                <a:ext cx="709063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DE" sz="2200" dirty="0"/>
              </a:p>
            </p:txBody>
          </p:sp>
        </mc:Choice>
        <mc:Fallback xmlns="">
          <p:sp>
            <p:nvSpPr>
              <p:cNvPr id="91" name="CasellaDiTesto 90">
                <a:extLst>
                  <a:ext uri="{FF2B5EF4-FFF2-40B4-BE49-F238E27FC236}">
                    <a16:creationId xmlns:a16="http://schemas.microsoft.com/office/drawing/2014/main" id="{561D29F1-873C-68CA-F786-2DAAC7B02F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6787594" y="5328846"/>
                <a:ext cx="709063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Rettangolo 91">
            <a:extLst>
              <a:ext uri="{FF2B5EF4-FFF2-40B4-BE49-F238E27FC236}">
                <a16:creationId xmlns:a16="http://schemas.microsoft.com/office/drawing/2014/main" id="{61DE864F-6A52-8F9F-1439-91B0B97EA992}"/>
              </a:ext>
            </a:extLst>
          </p:cNvPr>
          <p:cNvSpPr/>
          <p:nvPr/>
        </p:nvSpPr>
        <p:spPr>
          <a:xfrm>
            <a:off x="6282554" y="4914061"/>
            <a:ext cx="441960" cy="280351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3" name="Rettangolo 92">
            <a:extLst>
              <a:ext uri="{FF2B5EF4-FFF2-40B4-BE49-F238E27FC236}">
                <a16:creationId xmlns:a16="http://schemas.microsoft.com/office/drawing/2014/main" id="{2941B017-0695-EAAA-48DA-ABB7DC3E981D}"/>
              </a:ext>
            </a:extLst>
          </p:cNvPr>
          <p:cNvSpPr/>
          <p:nvPr/>
        </p:nvSpPr>
        <p:spPr>
          <a:xfrm>
            <a:off x="6694034" y="4914061"/>
            <a:ext cx="441960" cy="280351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4" name="Rettangolo 93">
            <a:extLst>
              <a:ext uri="{FF2B5EF4-FFF2-40B4-BE49-F238E27FC236}">
                <a16:creationId xmlns:a16="http://schemas.microsoft.com/office/drawing/2014/main" id="{3BDFE796-9929-5572-26C3-49A8DCB8C962}"/>
              </a:ext>
            </a:extLst>
          </p:cNvPr>
          <p:cNvSpPr/>
          <p:nvPr/>
        </p:nvSpPr>
        <p:spPr>
          <a:xfrm>
            <a:off x="7105514" y="4914061"/>
            <a:ext cx="441960" cy="280351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5" name="Rettangolo 94">
            <a:extLst>
              <a:ext uri="{FF2B5EF4-FFF2-40B4-BE49-F238E27FC236}">
                <a16:creationId xmlns:a16="http://schemas.microsoft.com/office/drawing/2014/main" id="{0FA5145E-E6B3-BB8F-8748-1D86E1B39BEA}"/>
              </a:ext>
            </a:extLst>
          </p:cNvPr>
          <p:cNvSpPr/>
          <p:nvPr/>
        </p:nvSpPr>
        <p:spPr>
          <a:xfrm>
            <a:off x="7516994" y="4914061"/>
            <a:ext cx="441960" cy="280351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CasellaDiTesto 95">
                <a:extLst>
                  <a:ext uri="{FF2B5EF4-FFF2-40B4-BE49-F238E27FC236}">
                    <a16:creationId xmlns:a16="http://schemas.microsoft.com/office/drawing/2014/main" id="{36E06B6F-E368-F379-A0F5-179D7B151B4A}"/>
                  </a:ext>
                </a:extLst>
              </p:cNvPr>
              <p:cNvSpPr txBox="1"/>
              <p:nvPr/>
            </p:nvSpPr>
            <p:spPr>
              <a:xfrm>
                <a:off x="6617379" y="5709934"/>
                <a:ext cx="608949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DE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/>
                      </m:nary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96" name="CasellaDiTesto 95">
                <a:extLst>
                  <a:ext uri="{FF2B5EF4-FFF2-40B4-BE49-F238E27FC236}">
                    <a16:creationId xmlns:a16="http://schemas.microsoft.com/office/drawing/2014/main" id="{36E06B6F-E368-F379-A0F5-179D7B151B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379" y="5709934"/>
                <a:ext cx="608949" cy="67076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Rettangolo 96">
            <a:extLst>
              <a:ext uri="{FF2B5EF4-FFF2-40B4-BE49-F238E27FC236}">
                <a16:creationId xmlns:a16="http://schemas.microsoft.com/office/drawing/2014/main" id="{9B8C7485-0F6F-452D-493B-31A18F5022F2}"/>
              </a:ext>
            </a:extLst>
          </p:cNvPr>
          <p:cNvSpPr/>
          <p:nvPr/>
        </p:nvSpPr>
        <p:spPr>
          <a:xfrm>
            <a:off x="7009721" y="5873464"/>
            <a:ext cx="441960" cy="280351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8" name="Rettangolo con angoli arrotondati 97">
            <a:extLst>
              <a:ext uri="{FF2B5EF4-FFF2-40B4-BE49-F238E27FC236}">
                <a16:creationId xmlns:a16="http://schemas.microsoft.com/office/drawing/2014/main" id="{D5C2A389-94D5-AAA0-DD19-B54F954C1A95}"/>
              </a:ext>
            </a:extLst>
          </p:cNvPr>
          <p:cNvSpPr/>
          <p:nvPr/>
        </p:nvSpPr>
        <p:spPr>
          <a:xfrm>
            <a:off x="8828702" y="1682549"/>
            <a:ext cx="2437560" cy="903846"/>
          </a:xfrm>
          <a:prstGeom prst="roundRect">
            <a:avLst/>
          </a:prstGeom>
          <a:solidFill>
            <a:srgbClr val="FDD3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CasellaDiTesto 98">
                <a:extLst>
                  <a:ext uri="{FF2B5EF4-FFF2-40B4-BE49-F238E27FC236}">
                    <a16:creationId xmlns:a16="http://schemas.microsoft.com/office/drawing/2014/main" id="{1975576B-9987-6699-B0D8-772ED6D11398}"/>
                  </a:ext>
                </a:extLst>
              </p:cNvPr>
              <p:cNvSpPr txBox="1"/>
              <p:nvPr/>
            </p:nvSpPr>
            <p:spPr>
              <a:xfrm>
                <a:off x="8828702" y="1783252"/>
                <a:ext cx="24375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-bounded with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(1)</m:t>
                    </m:r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9" name="CasellaDiTesto 98">
                <a:extLst>
                  <a:ext uri="{FF2B5EF4-FFF2-40B4-BE49-F238E27FC236}">
                    <a16:creationId xmlns:a16="http://schemas.microsoft.com/office/drawing/2014/main" id="{1975576B-9987-6699-B0D8-772ED6D113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8702" y="1783252"/>
                <a:ext cx="2437560" cy="707886"/>
              </a:xfrm>
              <a:prstGeom prst="rect">
                <a:avLst/>
              </a:prstGeom>
              <a:blipFill>
                <a:blip r:embed="rId14"/>
                <a:stretch>
                  <a:fillRect t="-4310" b="-948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485B42FC-11ED-4FE7-F17A-65677249E820}"/>
              </a:ext>
            </a:extLst>
          </p:cNvPr>
          <p:cNvSpPr/>
          <p:nvPr/>
        </p:nvSpPr>
        <p:spPr>
          <a:xfrm>
            <a:off x="8828702" y="2900161"/>
            <a:ext cx="2437560" cy="903846"/>
          </a:xfrm>
          <a:prstGeom prst="roundRect">
            <a:avLst/>
          </a:prstGeom>
          <a:solidFill>
            <a:srgbClr val="FDD3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244BED3-0836-DAA6-D62D-E379353B109D}"/>
              </a:ext>
            </a:extLst>
          </p:cNvPr>
          <p:cNvSpPr txBox="1"/>
          <p:nvPr/>
        </p:nvSpPr>
        <p:spPr>
          <a:xfrm>
            <a:off x="8828702" y="3000864"/>
            <a:ext cx="2437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[MNPSWYY22]: 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LSB gives tightness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3CF28775-3C81-B4F9-DE5C-C5971BE5F6CD}"/>
              </a:ext>
            </a:extLst>
          </p:cNvPr>
          <p:cNvSpPr/>
          <p:nvPr/>
        </p:nvSpPr>
        <p:spPr>
          <a:xfrm>
            <a:off x="8846597" y="4115153"/>
            <a:ext cx="2437560" cy="903846"/>
          </a:xfrm>
          <a:prstGeom prst="roundRect">
            <a:avLst/>
          </a:prstGeom>
          <a:solidFill>
            <a:srgbClr val="FDD3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3DD4BE75-38A3-9107-291B-E07BBB725726}"/>
                  </a:ext>
                </a:extLst>
              </p:cNvPr>
              <p:cNvSpPr txBox="1"/>
              <p:nvPr/>
            </p:nvSpPr>
            <p:spPr>
              <a:xfrm>
                <a:off x="8846597" y="4215856"/>
                <a:ext cx="24375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-bounded with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log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log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3DD4BE75-38A3-9107-291B-E07BBB7257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6597" y="4215856"/>
                <a:ext cx="2437560" cy="707886"/>
              </a:xfrm>
              <a:prstGeom prst="rect">
                <a:avLst/>
              </a:prstGeom>
              <a:blipFill>
                <a:blip r:embed="rId15"/>
                <a:stretch>
                  <a:fillRect t="-4310" b="-948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97CCB123-3C51-F90C-7614-17C7C88B3932}"/>
              </a:ext>
            </a:extLst>
          </p:cNvPr>
          <p:cNvSpPr/>
          <p:nvPr/>
        </p:nvSpPr>
        <p:spPr>
          <a:xfrm>
            <a:off x="8846597" y="5332765"/>
            <a:ext cx="2437560" cy="903846"/>
          </a:xfrm>
          <a:prstGeom prst="roundRect">
            <a:avLst/>
          </a:prstGeom>
          <a:solidFill>
            <a:srgbClr val="FDD3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A534EF2-3070-E953-0954-4A847673FEC8}"/>
              </a:ext>
            </a:extLst>
          </p:cNvPr>
          <p:cNvSpPr txBox="1"/>
          <p:nvPr/>
        </p:nvSpPr>
        <p:spPr>
          <a:xfrm>
            <a:off x="8846597" y="5433468"/>
            <a:ext cx="2437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HW leakage closer to practice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25B1049-57C5-F1B6-8C5B-4AEECC7BEDCC}"/>
              </a:ext>
            </a:extLst>
          </p:cNvPr>
          <p:cNvSpPr txBox="1"/>
          <p:nvPr/>
        </p:nvSpPr>
        <p:spPr>
          <a:xfrm>
            <a:off x="838199" y="6398302"/>
            <a:ext cx="7456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[MNPSWYY22]: Maji, Nguyen, Paskin-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Cherniavsky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Suad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Wang, Ye, Yu, ITC ’22</a:t>
            </a:r>
          </a:p>
        </p:txBody>
      </p:sp>
    </p:spTree>
    <p:extLst>
      <p:ext uri="{BB962C8B-B14F-4D97-AF65-F5344CB8AC3E}">
        <p14:creationId xmlns:p14="http://schemas.microsoft.com/office/powerpoint/2010/main" val="316423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22" grpId="0" animBg="1"/>
      <p:bldP spid="23" grpId="0" animBg="1"/>
      <p:bldP spid="25" grpId="0" animBg="1"/>
      <p:bldP spid="26" grpId="0" animBg="1"/>
      <p:bldP spid="30" grpId="0" animBg="1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38" grpId="0" animBg="1"/>
      <p:bldP spid="71" grpId="0"/>
      <p:bldP spid="73" grpId="0"/>
      <p:bldP spid="74" grpId="0"/>
      <p:bldP spid="75" grpId="0"/>
      <p:bldP spid="76" grpId="0" animBg="1"/>
      <p:bldP spid="77" grpId="0" animBg="1"/>
      <p:bldP spid="78" grpId="0" animBg="1"/>
      <p:bldP spid="79" grpId="0" animBg="1"/>
      <p:bldP spid="88" grpId="0"/>
      <p:bldP spid="89" grpId="0"/>
      <p:bldP spid="80" grpId="0" animBg="1"/>
      <p:bldP spid="90" grpId="0"/>
      <p:bldP spid="91" grpId="0"/>
      <p:bldP spid="92" grpId="0" animBg="1"/>
      <p:bldP spid="93" grpId="0" animBg="1"/>
      <p:bldP spid="94" grpId="0" animBg="1"/>
      <p:bldP spid="95" grpId="0" animBg="1"/>
      <p:bldP spid="96" grpId="0"/>
      <p:bldP spid="97" grpId="0" animBg="1"/>
      <p:bldP spid="98" grpId="0" animBg="1"/>
      <p:bldP spid="99" grpId="0"/>
      <p:bldP spid="3" grpId="0" animBg="1"/>
      <p:bldP spid="4" grpId="0"/>
      <p:bldP spid="8" grpId="0" animBg="1"/>
      <p:bldP spid="9" grpId="0"/>
      <p:bldP spid="10" grpId="0" animBg="1"/>
      <p:bldP spid="11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Immagine 81">
            <a:extLst>
              <a:ext uri="{FF2B5EF4-FFF2-40B4-BE49-F238E27FC236}">
                <a16:creationId xmlns:a16="http://schemas.microsoft.com/office/drawing/2014/main" id="{392EF52D-2D39-2AE0-973E-0952F4278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591" y="1798199"/>
            <a:ext cx="3542638" cy="2682852"/>
          </a:xfrm>
          <a:prstGeom prst="rect">
            <a:avLst/>
          </a:prstGeom>
        </p:spPr>
      </p:pic>
      <p:sp>
        <p:nvSpPr>
          <p:cNvPr id="61" name="Rettangolo con angoli arrotondati 60">
            <a:extLst>
              <a:ext uri="{FF2B5EF4-FFF2-40B4-BE49-F238E27FC236}">
                <a16:creationId xmlns:a16="http://schemas.microsoft.com/office/drawing/2014/main" id="{E2B30BEB-1A8C-CCF9-1CB4-E023E0999311}"/>
              </a:ext>
            </a:extLst>
          </p:cNvPr>
          <p:cNvSpPr/>
          <p:nvPr/>
        </p:nvSpPr>
        <p:spPr>
          <a:xfrm>
            <a:off x="1992130" y="5427051"/>
            <a:ext cx="8595662" cy="41655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93FDBC-E9E6-23DF-72BD-07A4AC5B7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03200"/>
            <a:ext cx="10811933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Impact of the Field Size for LSB Leakage</a:t>
            </a:r>
          </a:p>
        </p:txBody>
      </p:sp>
      <p:sp>
        <p:nvSpPr>
          <p:cNvPr id="14" name="Segnaposto numero diapositiva 13">
            <a:extLst>
              <a:ext uri="{FF2B5EF4-FFF2-40B4-BE49-F238E27FC236}">
                <a16:creationId xmlns:a16="http://schemas.microsoft.com/office/drawing/2014/main" id="{07B09A65-D08E-F09A-2BDC-6525BE68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/>
              <a:t>16</a:t>
            </a:fld>
            <a:endParaRPr lang="en-DE" dirty="0"/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9D62F0E8-5FEF-B82F-6898-320AF319A659}"/>
              </a:ext>
            </a:extLst>
          </p:cNvPr>
          <p:cNvSpPr txBox="1"/>
          <p:nvPr/>
        </p:nvSpPr>
        <p:spPr>
          <a:xfrm>
            <a:off x="2108081" y="1428867"/>
            <a:ext cx="283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Worst case secrets</a:t>
            </a:r>
            <a:endParaRPr lang="en-DE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771BCBB-642F-42D5-11C6-483D27D85616}"/>
              </a:ext>
            </a:extLst>
          </p:cNvPr>
          <p:cNvSpPr txBox="1"/>
          <p:nvPr/>
        </p:nvSpPr>
        <p:spPr>
          <a:xfrm>
            <a:off x="7505077" y="1428867"/>
            <a:ext cx="283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Random secrets</a:t>
            </a:r>
            <a:endParaRPr lang="en-DE" b="1" dirty="0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58101BC2-AAC5-9613-D342-565E79860F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2767" y="4524294"/>
            <a:ext cx="263320" cy="148118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831CEE0E-2892-F126-2A7C-5039A89182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9052" y="4771567"/>
            <a:ext cx="290748" cy="186518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FFD5E45B-22F1-52CE-55BC-BF3650CFD3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0823" y="5029035"/>
            <a:ext cx="307206" cy="159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sellaDiTesto 27">
                <a:extLst>
                  <a:ext uri="{FF2B5EF4-FFF2-40B4-BE49-F238E27FC236}">
                    <a16:creationId xmlns:a16="http://schemas.microsoft.com/office/drawing/2014/main" id="{1EF42180-955B-F326-C269-C9B6B5494EA4}"/>
                  </a:ext>
                </a:extLst>
              </p:cNvPr>
              <p:cNvSpPr txBox="1"/>
              <p:nvPr/>
            </p:nvSpPr>
            <p:spPr>
              <a:xfrm>
                <a:off x="2096087" y="4449327"/>
                <a:ext cx="330146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Upper bound of [BDIR18] 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1600" dirty="0"/>
              </a:p>
              <a:p>
                <a:r>
                  <a:rPr lang="en-US" sz="1600" dirty="0"/>
                  <a:t>Numerical computation</a:t>
                </a:r>
              </a:p>
              <a:p>
                <a:r>
                  <a:rPr lang="en-US" sz="1600" dirty="0"/>
                  <a:t>Lower bound of [MNPSWYY22]</a:t>
                </a:r>
                <a:endParaRPr lang="en-DE" sz="1600" dirty="0"/>
              </a:p>
            </p:txBody>
          </p:sp>
        </mc:Choice>
        <mc:Fallback xmlns="">
          <p:sp>
            <p:nvSpPr>
              <p:cNvPr id="28" name="CasellaDiTesto 27">
                <a:extLst>
                  <a:ext uri="{FF2B5EF4-FFF2-40B4-BE49-F238E27FC236}">
                    <a16:creationId xmlns:a16="http://schemas.microsoft.com/office/drawing/2014/main" id="{1EF42180-955B-F326-C269-C9B6B5494E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6087" y="4449327"/>
                <a:ext cx="3301465" cy="830997"/>
              </a:xfrm>
              <a:prstGeom prst="rect">
                <a:avLst/>
              </a:prstGeom>
              <a:blipFill>
                <a:blip r:embed="rId6"/>
                <a:stretch>
                  <a:fillRect l="-1109" t="-2206" b="-8824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B0E045BB-F77E-5AD3-A8D7-D10965693E53}"/>
              </a:ext>
            </a:extLst>
          </p:cNvPr>
          <p:cNvSpPr txBox="1"/>
          <p:nvPr/>
        </p:nvSpPr>
        <p:spPr>
          <a:xfrm>
            <a:off x="838199" y="6271601"/>
            <a:ext cx="7456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[BDIR18]: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Benhamouda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Degwar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Ishai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Rabin, CRYPTO ’18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[MNPSWYY22]: Maji, Nguyen, Paskin-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Cherniavsky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Suad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Wang, Ye, Yu, ITC ’22</a:t>
            </a:r>
          </a:p>
        </p:txBody>
      </p:sp>
      <p:pic>
        <p:nvPicPr>
          <p:cNvPr id="40" name="Immagine 39">
            <a:extLst>
              <a:ext uri="{FF2B5EF4-FFF2-40B4-BE49-F238E27FC236}">
                <a16:creationId xmlns:a16="http://schemas.microsoft.com/office/drawing/2014/main" id="{FF19A0E9-3680-3C41-3DAB-545221BFE3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1757" y="4536221"/>
            <a:ext cx="263320" cy="148118"/>
          </a:xfrm>
          <a:prstGeom prst="rect">
            <a:avLst/>
          </a:prstGeom>
        </p:spPr>
      </p:pic>
      <p:pic>
        <p:nvPicPr>
          <p:cNvPr id="41" name="Immagine 40">
            <a:extLst>
              <a:ext uri="{FF2B5EF4-FFF2-40B4-BE49-F238E27FC236}">
                <a16:creationId xmlns:a16="http://schemas.microsoft.com/office/drawing/2014/main" id="{F70EA4DF-8B78-C573-B1BE-4C33CB3F17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8042" y="4783494"/>
            <a:ext cx="290748" cy="186518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C4258656-A462-5D23-D084-E2611A9928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9813" y="5040962"/>
            <a:ext cx="307206" cy="159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sellaDiTesto 42">
                <a:extLst>
                  <a:ext uri="{FF2B5EF4-FFF2-40B4-BE49-F238E27FC236}">
                    <a16:creationId xmlns:a16="http://schemas.microsoft.com/office/drawing/2014/main" id="{EF64A007-C752-6E50-6102-D007F98465A5}"/>
                  </a:ext>
                </a:extLst>
              </p:cNvPr>
              <p:cNvSpPr txBox="1"/>
              <p:nvPr/>
            </p:nvSpPr>
            <p:spPr>
              <a:xfrm>
                <a:off x="7505077" y="4461254"/>
                <a:ext cx="330146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Upper bound of [BDIR18] 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1600" dirty="0"/>
              </a:p>
              <a:p>
                <a:r>
                  <a:rPr lang="en-US" sz="1600" dirty="0"/>
                  <a:t>Numerical computation </a:t>
                </a:r>
              </a:p>
              <a:p>
                <a:r>
                  <a:rPr lang="en-US" sz="1600" dirty="0"/>
                  <a:t>Our lower bound</a:t>
                </a:r>
                <a:endParaRPr lang="en-DE" sz="1600" dirty="0"/>
              </a:p>
            </p:txBody>
          </p:sp>
        </mc:Choice>
        <mc:Fallback xmlns="">
          <p:sp>
            <p:nvSpPr>
              <p:cNvPr id="43" name="CasellaDiTesto 42">
                <a:extLst>
                  <a:ext uri="{FF2B5EF4-FFF2-40B4-BE49-F238E27FC236}">
                    <a16:creationId xmlns:a16="http://schemas.microsoft.com/office/drawing/2014/main" id="{EF64A007-C752-6E50-6102-D007F98465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5077" y="4461254"/>
                <a:ext cx="3301465" cy="830997"/>
              </a:xfrm>
              <a:prstGeom prst="rect">
                <a:avLst/>
              </a:prstGeom>
              <a:blipFill>
                <a:blip r:embed="rId7"/>
                <a:stretch>
                  <a:fillRect l="-923" t="-2206" b="-8824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476526C4-F64A-A732-BAA7-8932922414DD}"/>
              </a:ext>
            </a:extLst>
          </p:cNvPr>
          <p:cNvSpPr txBox="1"/>
          <p:nvPr/>
        </p:nvSpPr>
        <p:spPr>
          <a:xfrm>
            <a:off x="2008610" y="5460288"/>
            <a:ext cx="856882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Increasing the field size does not improve leakage resilience!</a:t>
            </a:r>
            <a:endParaRPr lang="en-DE" dirty="0"/>
          </a:p>
        </p:txBody>
      </p:sp>
      <p:pic>
        <p:nvPicPr>
          <p:cNvPr id="67" name="Immagine 66">
            <a:extLst>
              <a:ext uri="{FF2B5EF4-FFF2-40B4-BE49-F238E27FC236}">
                <a16:creationId xmlns:a16="http://schemas.microsoft.com/office/drawing/2014/main" id="{F0C7177C-CC8A-EDC0-C61F-420E2952D8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97542" y="1821812"/>
            <a:ext cx="3267502" cy="263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43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71" grpId="0"/>
      <p:bldP spid="3" grpId="0"/>
      <p:bldP spid="28" grpId="0"/>
      <p:bldP spid="43" grpId="0"/>
      <p:bldP spid="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>
            <a:extLst>
              <a:ext uri="{FF2B5EF4-FFF2-40B4-BE49-F238E27FC236}">
                <a16:creationId xmlns:a16="http://schemas.microsoft.com/office/drawing/2014/main" id="{2CAB09DC-0F05-ED81-6500-A686587687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568" y="5106914"/>
            <a:ext cx="362897" cy="143471"/>
          </a:xfrm>
          <a:prstGeom prst="rect">
            <a:avLst/>
          </a:prstGeom>
        </p:spPr>
      </p:pic>
      <p:sp>
        <p:nvSpPr>
          <p:cNvPr id="61" name="Rettangolo con angoli arrotondati 60">
            <a:extLst>
              <a:ext uri="{FF2B5EF4-FFF2-40B4-BE49-F238E27FC236}">
                <a16:creationId xmlns:a16="http://schemas.microsoft.com/office/drawing/2014/main" id="{E2B30BEB-1A8C-CCF9-1CB4-E023E0999311}"/>
              </a:ext>
            </a:extLst>
          </p:cNvPr>
          <p:cNvSpPr/>
          <p:nvPr/>
        </p:nvSpPr>
        <p:spPr>
          <a:xfrm>
            <a:off x="1924050" y="5479896"/>
            <a:ext cx="8360194" cy="41655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93FDBC-E9E6-23DF-72BD-07A4AC5B7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4075"/>
            <a:ext cx="10811933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Impact of the Field Size for HW Leakage</a:t>
            </a:r>
          </a:p>
        </p:txBody>
      </p:sp>
      <p:sp>
        <p:nvSpPr>
          <p:cNvPr id="14" name="Segnaposto numero diapositiva 13">
            <a:extLst>
              <a:ext uri="{FF2B5EF4-FFF2-40B4-BE49-F238E27FC236}">
                <a16:creationId xmlns:a16="http://schemas.microsoft.com/office/drawing/2014/main" id="{07B09A65-D08E-F09A-2BDC-6525BE68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/>
              <a:t>17</a:t>
            </a:fld>
            <a:endParaRPr lang="en-DE" dirty="0"/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9D62F0E8-5FEF-B82F-6898-320AF319A659}"/>
              </a:ext>
            </a:extLst>
          </p:cNvPr>
          <p:cNvSpPr txBox="1"/>
          <p:nvPr/>
        </p:nvSpPr>
        <p:spPr>
          <a:xfrm>
            <a:off x="4324350" y="1431233"/>
            <a:ext cx="3438625" cy="37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Worst case secrets</a:t>
            </a:r>
            <a:endParaRPr lang="en-DE" b="1" dirty="0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58101BC2-AAC5-9613-D342-565E79860F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8563" y="4589105"/>
            <a:ext cx="263320" cy="148118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831CEE0E-2892-F126-2A7C-5039A89182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4848" y="4836378"/>
            <a:ext cx="290748" cy="1865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sellaDiTesto 27">
                <a:extLst>
                  <a:ext uri="{FF2B5EF4-FFF2-40B4-BE49-F238E27FC236}">
                    <a16:creationId xmlns:a16="http://schemas.microsoft.com/office/drawing/2014/main" id="{1EF42180-955B-F326-C269-C9B6B5494EA4}"/>
                  </a:ext>
                </a:extLst>
              </p:cNvPr>
              <p:cNvSpPr txBox="1"/>
              <p:nvPr/>
            </p:nvSpPr>
            <p:spPr>
              <a:xfrm>
                <a:off x="4521883" y="4514138"/>
                <a:ext cx="378471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Upper bound of [BDIR18] 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func>
                          <m:func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func>
                      </m:e>
                    </m:func>
                  </m:oMath>
                </a14:m>
                <a:endParaRPr lang="en-US" sz="1600" dirty="0"/>
              </a:p>
              <a:p>
                <a:r>
                  <a:rPr lang="en-US" sz="1600" dirty="0"/>
                  <a:t>Numerical computation</a:t>
                </a:r>
              </a:p>
              <a:p>
                <a:r>
                  <a:rPr lang="en-US" sz="1600" dirty="0"/>
                  <a:t>Our upper bound</a:t>
                </a:r>
                <a:endParaRPr lang="en-DE" sz="1600" dirty="0"/>
              </a:p>
            </p:txBody>
          </p:sp>
        </mc:Choice>
        <mc:Fallback xmlns="">
          <p:sp>
            <p:nvSpPr>
              <p:cNvPr id="28" name="CasellaDiTesto 27">
                <a:extLst>
                  <a:ext uri="{FF2B5EF4-FFF2-40B4-BE49-F238E27FC236}">
                    <a16:creationId xmlns:a16="http://schemas.microsoft.com/office/drawing/2014/main" id="{1EF42180-955B-F326-C269-C9B6B5494E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883" y="4514138"/>
                <a:ext cx="3784719" cy="830997"/>
              </a:xfrm>
              <a:prstGeom prst="rect">
                <a:avLst/>
              </a:prstGeom>
              <a:blipFill>
                <a:blip r:embed="rId5"/>
                <a:stretch>
                  <a:fillRect l="-966" t="-2206" b="-8824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B0E045BB-F77E-5AD3-A8D7-D10965693E53}"/>
              </a:ext>
            </a:extLst>
          </p:cNvPr>
          <p:cNvSpPr txBox="1"/>
          <p:nvPr/>
        </p:nvSpPr>
        <p:spPr>
          <a:xfrm>
            <a:off x="838199" y="6398302"/>
            <a:ext cx="7456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[BDIR18]: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Benhamouda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Degwar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Ishai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Rabin, CRYPTO ’18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476526C4-F64A-A732-BAA7-8932922414DD}"/>
              </a:ext>
            </a:extLst>
          </p:cNvPr>
          <p:cNvSpPr txBox="1"/>
          <p:nvPr/>
        </p:nvSpPr>
        <p:spPr>
          <a:xfrm>
            <a:off x="1940530" y="5503608"/>
            <a:ext cx="833408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Increasing the field size improves leakage resilience!</a:t>
            </a:r>
            <a:endParaRPr lang="en-DE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5DF10C8-4D7F-A948-A1EB-54862A9C62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1582" y="1873999"/>
            <a:ext cx="3539526" cy="264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94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71" grpId="0"/>
      <p:bldP spid="28" grpId="0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Immagine 96">
            <a:extLst>
              <a:ext uri="{FF2B5EF4-FFF2-40B4-BE49-F238E27FC236}">
                <a16:creationId xmlns:a16="http://schemas.microsoft.com/office/drawing/2014/main" id="{21DA5463-DB33-9CCA-AD27-4935E6875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759" y="4083831"/>
            <a:ext cx="5331025" cy="2300958"/>
          </a:xfrm>
          <a:prstGeom prst="rect">
            <a:avLst/>
          </a:prstGeom>
        </p:spPr>
      </p:pic>
      <p:pic>
        <p:nvPicPr>
          <p:cNvPr id="95" name="Immagine 94">
            <a:extLst>
              <a:ext uri="{FF2B5EF4-FFF2-40B4-BE49-F238E27FC236}">
                <a16:creationId xmlns:a16="http://schemas.microsoft.com/office/drawing/2014/main" id="{0AEBDCD9-1DB6-78CE-9636-2FB38B4219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979" y="4069126"/>
            <a:ext cx="5243009" cy="22510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93FDBC-E9E6-23DF-72BD-07A4AC5B7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55575"/>
            <a:ext cx="10811933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Happens in Between: Simulations</a:t>
            </a:r>
          </a:p>
        </p:txBody>
      </p:sp>
      <p:sp>
        <p:nvSpPr>
          <p:cNvPr id="14" name="Segnaposto numero diapositiva 13">
            <a:extLst>
              <a:ext uri="{FF2B5EF4-FFF2-40B4-BE49-F238E27FC236}">
                <a16:creationId xmlns:a16="http://schemas.microsoft.com/office/drawing/2014/main" id="{07B09A65-D08E-F09A-2BDC-6525BE68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/>
              <a:t>18</a:t>
            </a:fld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0979E676-256F-082C-927E-A6A67FB79243}"/>
                  </a:ext>
                </a:extLst>
              </p:cNvPr>
              <p:cNvSpPr txBox="1"/>
              <p:nvPr/>
            </p:nvSpPr>
            <p:spPr>
              <a:xfrm>
                <a:off x="1870733" y="1428574"/>
                <a:ext cx="70906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0979E676-256F-082C-927E-A6A67FB792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733" y="1428574"/>
                <a:ext cx="70906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D75584BB-4963-0C2A-3F12-000464E3FC10}"/>
                  </a:ext>
                </a:extLst>
              </p:cNvPr>
              <p:cNvSpPr txBox="1"/>
              <p:nvPr/>
            </p:nvSpPr>
            <p:spPr>
              <a:xfrm>
                <a:off x="3277555" y="1428574"/>
                <a:ext cx="70906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D75584BB-4963-0C2A-3F12-000464E3FC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555" y="1428574"/>
                <a:ext cx="70906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903136F5-037F-32B3-9C37-6BFE4C35F24B}"/>
                  </a:ext>
                </a:extLst>
              </p:cNvPr>
              <p:cNvSpPr txBox="1"/>
              <p:nvPr/>
            </p:nvSpPr>
            <p:spPr>
              <a:xfrm rot="5400000">
                <a:off x="1896450" y="2223551"/>
                <a:ext cx="72021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903136F5-037F-32B3-9C37-6BFE4C35F2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1896450" y="2223551"/>
                <a:ext cx="72021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ttangolo 6">
            <a:extLst>
              <a:ext uri="{FF2B5EF4-FFF2-40B4-BE49-F238E27FC236}">
                <a16:creationId xmlns:a16="http://schemas.microsoft.com/office/drawing/2014/main" id="{47C16959-4615-760D-E2D4-855FB65FB770}"/>
              </a:ext>
            </a:extLst>
          </p:cNvPr>
          <p:cNvSpPr/>
          <p:nvPr/>
        </p:nvSpPr>
        <p:spPr>
          <a:xfrm>
            <a:off x="1397374" y="1880683"/>
            <a:ext cx="441960" cy="280032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E636DA89-FB8B-DF7F-470A-E62F4CA5BBD2}"/>
              </a:ext>
            </a:extLst>
          </p:cNvPr>
          <p:cNvSpPr/>
          <p:nvPr/>
        </p:nvSpPr>
        <p:spPr>
          <a:xfrm>
            <a:off x="1808854" y="1880683"/>
            <a:ext cx="441960" cy="280032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4D7A7E4-D034-17A2-A267-655C20A27065}"/>
              </a:ext>
            </a:extLst>
          </p:cNvPr>
          <p:cNvSpPr/>
          <p:nvPr/>
        </p:nvSpPr>
        <p:spPr>
          <a:xfrm>
            <a:off x="2220334" y="1880683"/>
            <a:ext cx="441960" cy="280032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716DD34-E32E-6B4A-EA2E-B0386C8B6123}"/>
              </a:ext>
            </a:extLst>
          </p:cNvPr>
          <p:cNvSpPr/>
          <p:nvPr/>
        </p:nvSpPr>
        <p:spPr>
          <a:xfrm>
            <a:off x="2631814" y="1880683"/>
            <a:ext cx="441960" cy="280032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43D24528-E029-26DE-0B3E-083C8CC41284}"/>
                  </a:ext>
                </a:extLst>
              </p:cNvPr>
              <p:cNvSpPr txBox="1"/>
              <p:nvPr/>
            </p:nvSpPr>
            <p:spPr>
              <a:xfrm>
                <a:off x="1643444" y="2484122"/>
                <a:ext cx="754437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DE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</m:e>
                      </m:nary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43D24528-E029-26DE-0B3E-083C8CC412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444" y="2484122"/>
                <a:ext cx="754437" cy="6707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Parentesi graffa aperta 49">
            <a:extLst>
              <a:ext uri="{FF2B5EF4-FFF2-40B4-BE49-F238E27FC236}">
                <a16:creationId xmlns:a16="http://schemas.microsoft.com/office/drawing/2014/main" id="{AD9E98C8-D66F-5D8F-5894-56542F5F3585}"/>
              </a:ext>
            </a:extLst>
          </p:cNvPr>
          <p:cNvSpPr/>
          <p:nvPr/>
        </p:nvSpPr>
        <p:spPr>
          <a:xfrm>
            <a:off x="6537137" y="1593799"/>
            <a:ext cx="368488" cy="1357491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54" name="Rettangolo 53">
            <a:extLst>
              <a:ext uri="{FF2B5EF4-FFF2-40B4-BE49-F238E27FC236}">
                <a16:creationId xmlns:a16="http://schemas.microsoft.com/office/drawing/2014/main" id="{2B10B1D9-CF64-D6CF-444E-FDF0943333DE}"/>
              </a:ext>
            </a:extLst>
          </p:cNvPr>
          <p:cNvSpPr/>
          <p:nvPr/>
        </p:nvSpPr>
        <p:spPr>
          <a:xfrm>
            <a:off x="2441225" y="2628310"/>
            <a:ext cx="441960" cy="280032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asellaDiTesto 54">
                <a:extLst>
                  <a:ext uri="{FF2B5EF4-FFF2-40B4-BE49-F238E27FC236}">
                    <a16:creationId xmlns:a16="http://schemas.microsoft.com/office/drawing/2014/main" id="{055A1ABF-E30E-E5F5-ABA5-1CA0A191EA5C}"/>
                  </a:ext>
                </a:extLst>
              </p:cNvPr>
              <p:cNvSpPr txBox="1"/>
              <p:nvPr/>
            </p:nvSpPr>
            <p:spPr>
              <a:xfrm>
                <a:off x="4684378" y="1428574"/>
                <a:ext cx="70906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55" name="CasellaDiTesto 54">
                <a:extLst>
                  <a:ext uri="{FF2B5EF4-FFF2-40B4-BE49-F238E27FC236}">
                    <a16:creationId xmlns:a16="http://schemas.microsoft.com/office/drawing/2014/main" id="{055A1ABF-E30E-E5F5-ABA5-1CA0A191EA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378" y="1428574"/>
                <a:ext cx="70906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asellaDiTesto 55">
                <a:extLst>
                  <a:ext uri="{FF2B5EF4-FFF2-40B4-BE49-F238E27FC236}">
                    <a16:creationId xmlns:a16="http://schemas.microsoft.com/office/drawing/2014/main" id="{226C90E1-5A6F-F074-2CC4-7E40456E2421}"/>
                  </a:ext>
                </a:extLst>
              </p:cNvPr>
              <p:cNvSpPr txBox="1"/>
              <p:nvPr/>
            </p:nvSpPr>
            <p:spPr>
              <a:xfrm rot="5400000">
                <a:off x="4710095" y="2223551"/>
                <a:ext cx="72021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56" name="CasellaDiTesto 55">
                <a:extLst>
                  <a:ext uri="{FF2B5EF4-FFF2-40B4-BE49-F238E27FC236}">
                    <a16:creationId xmlns:a16="http://schemas.microsoft.com/office/drawing/2014/main" id="{226C90E1-5A6F-F074-2CC4-7E40456E24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4710095" y="2223551"/>
                <a:ext cx="720217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ttangolo 56">
            <a:extLst>
              <a:ext uri="{FF2B5EF4-FFF2-40B4-BE49-F238E27FC236}">
                <a16:creationId xmlns:a16="http://schemas.microsoft.com/office/drawing/2014/main" id="{12CC1030-885E-F886-5338-66B0F7E42CFA}"/>
              </a:ext>
            </a:extLst>
          </p:cNvPr>
          <p:cNvSpPr/>
          <p:nvPr/>
        </p:nvSpPr>
        <p:spPr>
          <a:xfrm>
            <a:off x="4211019" y="1880683"/>
            <a:ext cx="441960" cy="280032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8" name="Rettangolo 57">
            <a:extLst>
              <a:ext uri="{FF2B5EF4-FFF2-40B4-BE49-F238E27FC236}">
                <a16:creationId xmlns:a16="http://schemas.microsoft.com/office/drawing/2014/main" id="{C433604A-12B1-6B36-B597-4FC2C838304A}"/>
              </a:ext>
            </a:extLst>
          </p:cNvPr>
          <p:cNvSpPr/>
          <p:nvPr/>
        </p:nvSpPr>
        <p:spPr>
          <a:xfrm>
            <a:off x="4622499" y="1880683"/>
            <a:ext cx="441960" cy="280032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9" name="Rettangolo 58">
            <a:extLst>
              <a:ext uri="{FF2B5EF4-FFF2-40B4-BE49-F238E27FC236}">
                <a16:creationId xmlns:a16="http://schemas.microsoft.com/office/drawing/2014/main" id="{595BC398-047A-C408-3BB8-4BDCF7D988F6}"/>
              </a:ext>
            </a:extLst>
          </p:cNvPr>
          <p:cNvSpPr/>
          <p:nvPr/>
        </p:nvSpPr>
        <p:spPr>
          <a:xfrm>
            <a:off x="5033979" y="1880683"/>
            <a:ext cx="441960" cy="280032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0" name="Rettangolo 59">
            <a:extLst>
              <a:ext uri="{FF2B5EF4-FFF2-40B4-BE49-F238E27FC236}">
                <a16:creationId xmlns:a16="http://schemas.microsoft.com/office/drawing/2014/main" id="{39E2CDA0-204F-26AF-2BDC-5FACF229FCEF}"/>
              </a:ext>
            </a:extLst>
          </p:cNvPr>
          <p:cNvSpPr/>
          <p:nvPr/>
        </p:nvSpPr>
        <p:spPr>
          <a:xfrm>
            <a:off x="5445459" y="1880683"/>
            <a:ext cx="441960" cy="280032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asellaDiTesto 61">
                <a:extLst>
                  <a:ext uri="{FF2B5EF4-FFF2-40B4-BE49-F238E27FC236}">
                    <a16:creationId xmlns:a16="http://schemas.microsoft.com/office/drawing/2014/main" id="{2F39F9D0-FCF5-1C86-359B-68172127E9C7}"/>
                  </a:ext>
                </a:extLst>
              </p:cNvPr>
              <p:cNvSpPr txBox="1"/>
              <p:nvPr/>
            </p:nvSpPr>
            <p:spPr>
              <a:xfrm>
                <a:off x="4457089" y="2484122"/>
                <a:ext cx="754437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DE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</m:e>
                      </m:nary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62" name="CasellaDiTesto 61">
                <a:extLst>
                  <a:ext uri="{FF2B5EF4-FFF2-40B4-BE49-F238E27FC236}">
                    <a16:creationId xmlns:a16="http://schemas.microsoft.com/office/drawing/2014/main" id="{2F39F9D0-FCF5-1C86-359B-68172127E9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089" y="2484122"/>
                <a:ext cx="754437" cy="6707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ttangolo 62">
            <a:extLst>
              <a:ext uri="{FF2B5EF4-FFF2-40B4-BE49-F238E27FC236}">
                <a16:creationId xmlns:a16="http://schemas.microsoft.com/office/drawing/2014/main" id="{C8F8C78B-DBE8-0F17-AEFE-CBB9AF4892D6}"/>
              </a:ext>
            </a:extLst>
          </p:cNvPr>
          <p:cNvSpPr/>
          <p:nvPr/>
        </p:nvSpPr>
        <p:spPr>
          <a:xfrm>
            <a:off x="5254870" y="2628310"/>
            <a:ext cx="441960" cy="280032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CasellaDiTesto 99">
                <a:extLst>
                  <a:ext uri="{FF2B5EF4-FFF2-40B4-BE49-F238E27FC236}">
                    <a16:creationId xmlns:a16="http://schemas.microsoft.com/office/drawing/2014/main" id="{352EE9E2-A738-2002-1222-EFBDAF6EE418}"/>
                  </a:ext>
                </a:extLst>
              </p:cNvPr>
              <p:cNvSpPr txBox="1"/>
              <p:nvPr/>
            </p:nvSpPr>
            <p:spPr>
              <a:xfrm>
                <a:off x="1753728" y="6323580"/>
                <a:ext cx="4043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474747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>
                    <a:solidFill>
                      <a:srgbClr val="47474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-Skewed HW</a:t>
                </a:r>
                <a:endParaRPr lang="en-DE" dirty="0">
                  <a:solidFill>
                    <a:srgbClr val="474747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0" name="CasellaDiTesto 99">
                <a:extLst>
                  <a:ext uri="{FF2B5EF4-FFF2-40B4-BE49-F238E27FC236}">
                    <a16:creationId xmlns:a16="http://schemas.microsoft.com/office/drawing/2014/main" id="{352EE9E2-A738-2002-1222-EFBDAF6EE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728" y="6323580"/>
                <a:ext cx="4043380" cy="369332"/>
              </a:xfrm>
              <a:prstGeom prst="rect">
                <a:avLst/>
              </a:prstGeom>
              <a:blipFill>
                <a:blip r:embed="rId1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CasellaDiTesto 102">
                <a:extLst>
                  <a:ext uri="{FF2B5EF4-FFF2-40B4-BE49-F238E27FC236}">
                    <a16:creationId xmlns:a16="http://schemas.microsoft.com/office/drawing/2014/main" id="{93F28551-E27C-04F1-882B-B1DFE6D85EB9}"/>
                  </a:ext>
                </a:extLst>
              </p:cNvPr>
              <p:cNvSpPr txBox="1"/>
              <p:nvPr/>
            </p:nvSpPr>
            <p:spPr>
              <a:xfrm>
                <a:off x="6806035" y="6323580"/>
                <a:ext cx="4043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474747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>
                    <a:solidFill>
                      <a:srgbClr val="47474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-Random Linear</a:t>
                </a:r>
                <a:endParaRPr lang="en-DE" dirty="0">
                  <a:solidFill>
                    <a:srgbClr val="474747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3" name="CasellaDiTesto 102">
                <a:extLst>
                  <a:ext uri="{FF2B5EF4-FFF2-40B4-BE49-F238E27FC236}">
                    <a16:creationId xmlns:a16="http://schemas.microsoft.com/office/drawing/2014/main" id="{93F28551-E27C-04F1-882B-B1DFE6D85E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6035" y="6323580"/>
                <a:ext cx="4043380" cy="369332"/>
              </a:xfrm>
              <a:prstGeom prst="rect">
                <a:avLst/>
              </a:prstGeom>
              <a:blipFill>
                <a:blip r:embed="rId1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5" name="Immagine 104">
            <a:extLst>
              <a:ext uri="{FF2B5EF4-FFF2-40B4-BE49-F238E27FC236}">
                <a16:creationId xmlns:a16="http://schemas.microsoft.com/office/drawing/2014/main" id="{08BD4F68-E706-BC74-9FD3-453E02197EA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68244" y="3532165"/>
            <a:ext cx="3298342" cy="551230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F4F49CF-47CA-EC4B-0282-D560762B5A59}"/>
              </a:ext>
            </a:extLst>
          </p:cNvPr>
          <p:cNvSpPr txBox="1"/>
          <p:nvPr/>
        </p:nvSpPr>
        <p:spPr>
          <a:xfrm>
            <a:off x="7230533" y="1746199"/>
            <a:ext cx="47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DE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F344899-07E8-3910-2E5F-0A3590DE596B}"/>
              </a:ext>
            </a:extLst>
          </p:cNvPr>
          <p:cNvSpPr txBox="1"/>
          <p:nvPr/>
        </p:nvSpPr>
        <p:spPr>
          <a:xfrm>
            <a:off x="7382933" y="1898599"/>
            <a:ext cx="47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DE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B7C833A-909E-B6AE-925C-3C3416F98A70}"/>
              </a:ext>
            </a:extLst>
          </p:cNvPr>
          <p:cNvSpPr txBox="1"/>
          <p:nvPr/>
        </p:nvSpPr>
        <p:spPr>
          <a:xfrm>
            <a:off x="6991927" y="1593799"/>
            <a:ext cx="1686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HW</a:t>
            </a:r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076B86DE-75DB-EEE0-B289-8CAAD01FEBAC}"/>
              </a:ext>
            </a:extLst>
          </p:cNvPr>
          <p:cNvSpPr txBox="1"/>
          <p:nvPr/>
        </p:nvSpPr>
        <p:spPr>
          <a:xfrm>
            <a:off x="6991928" y="1903212"/>
            <a:ext cx="1693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LSB</a:t>
            </a:r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057BD260-D26F-A8CB-0ABF-FC5C75F76F70}"/>
                  </a:ext>
                </a:extLst>
              </p:cNvPr>
              <p:cNvSpPr txBox="1"/>
              <p:nvPr/>
            </p:nvSpPr>
            <p:spPr>
              <a:xfrm>
                <a:off x="6991927" y="2228486"/>
                <a:ext cx="17796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-Skewed HW</a:t>
                </a:r>
                <a:endParaRPr lang="en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057BD260-D26F-A8CB-0ABF-FC5C75F76F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927" y="2228486"/>
                <a:ext cx="1779637" cy="369332"/>
              </a:xfrm>
              <a:prstGeom prst="rect">
                <a:avLst/>
              </a:prstGeom>
              <a:blipFill>
                <a:blip r:embed="rId15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BB0F3443-249A-8FFF-B3F2-177E54B81245}"/>
                  </a:ext>
                </a:extLst>
              </p:cNvPr>
              <p:cNvSpPr txBox="1"/>
              <p:nvPr/>
            </p:nvSpPr>
            <p:spPr>
              <a:xfrm>
                <a:off x="6979096" y="2533023"/>
                <a:ext cx="21087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-Random Linear</a:t>
                </a:r>
                <a:endParaRPr lang="en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BB0F3443-249A-8FFF-B3F2-177E54B812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9096" y="2533023"/>
                <a:ext cx="2108713" cy="369332"/>
              </a:xfrm>
              <a:prstGeom prst="rect">
                <a:avLst/>
              </a:prstGeom>
              <a:blipFill>
                <a:blip r:embed="rId16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FE56A7B2-29B3-841A-57AF-E3B9981FACF8}"/>
                  </a:ext>
                </a:extLst>
              </p:cNvPr>
              <p:cNvSpPr txBox="1"/>
              <p:nvPr/>
            </p:nvSpPr>
            <p:spPr>
              <a:xfrm>
                <a:off x="8916940" y="1593799"/>
                <a:ext cx="2944859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 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FE56A7B2-29B3-841A-57AF-E3B9981FAC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6940" y="1593799"/>
                <a:ext cx="2944859" cy="391646"/>
              </a:xfrm>
              <a:prstGeom prst="rect">
                <a:avLst/>
              </a:prstGeom>
              <a:blipFill>
                <a:blip r:embed="rId17"/>
                <a:stretch>
                  <a:fillRect l="-1863" t="-7692" b="-1692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id="{89BE8258-9A47-1681-570B-91F6505CE65B}"/>
                  </a:ext>
                </a:extLst>
              </p:cNvPr>
              <p:cNvSpPr txBox="1"/>
              <p:nvPr/>
            </p:nvSpPr>
            <p:spPr>
              <a:xfrm>
                <a:off x="8923870" y="1898599"/>
                <a:ext cx="3083306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 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id="{89BE8258-9A47-1681-570B-91F6505CE6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3870" y="1898599"/>
                <a:ext cx="3083306" cy="391646"/>
              </a:xfrm>
              <a:prstGeom prst="rect">
                <a:avLst/>
              </a:prstGeom>
              <a:blipFill>
                <a:blip r:embed="rId18"/>
                <a:stretch>
                  <a:fillRect l="-1779" t="-7692" b="-1692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62CBB76D-D871-9964-D075-EDF8F196467B}"/>
                  </a:ext>
                </a:extLst>
              </p:cNvPr>
              <p:cNvSpPr txBox="1"/>
              <p:nvPr/>
            </p:nvSpPr>
            <p:spPr>
              <a:xfrm>
                <a:off x="8916941" y="2228486"/>
                <a:ext cx="3055910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=1 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en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62CBB76D-D871-9964-D075-EDF8F19646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6941" y="2228486"/>
                <a:ext cx="3055910" cy="391646"/>
              </a:xfrm>
              <a:prstGeom prst="rect">
                <a:avLst/>
              </a:prstGeom>
              <a:blipFill>
                <a:blip r:embed="rId19"/>
                <a:stretch>
                  <a:fillRect l="-1796" t="-9375" b="-1875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sellaDiTesto 25">
                <a:extLst>
                  <a:ext uri="{FF2B5EF4-FFF2-40B4-BE49-F238E27FC236}">
                    <a16:creationId xmlns:a16="http://schemas.microsoft.com/office/drawing/2014/main" id="{0A0D7943-AAE5-6677-D0FE-ACBBF2FD73FA}"/>
                  </a:ext>
                </a:extLst>
              </p:cNvPr>
              <p:cNvSpPr txBox="1"/>
              <p:nvPr/>
            </p:nvSpPr>
            <p:spPr>
              <a:xfrm>
                <a:off x="8916941" y="2521471"/>
                <a:ext cx="28347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all random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CasellaDiTesto 25">
                <a:extLst>
                  <a:ext uri="{FF2B5EF4-FFF2-40B4-BE49-F238E27FC236}">
                    <a16:creationId xmlns:a16="http://schemas.microsoft.com/office/drawing/2014/main" id="{0A0D7943-AAE5-6677-D0FE-ACBBF2FD73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6941" y="2521471"/>
                <a:ext cx="2834792" cy="369332"/>
              </a:xfrm>
              <a:prstGeom prst="rect">
                <a:avLst/>
              </a:prstGeom>
              <a:blipFill>
                <a:blip r:embed="rId20"/>
                <a:stretch>
                  <a:fillRect l="-1935" t="-10000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005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100" grpId="0"/>
      <p:bldP spid="103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54D3EA-DFBE-4DA6-B6E6-85AC34E29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5622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Leakage-Resilient Cryptography</a:t>
            </a:r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238D54-2BA6-4EBE-83C9-E029DC107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2A2AC6FB-0235-4F0A-F0CB-34DC7B3817D9}"/>
              </a:ext>
            </a:extLst>
          </p:cNvPr>
          <p:cNvSpPr txBox="1"/>
          <p:nvPr/>
        </p:nvSpPr>
        <p:spPr>
          <a:xfrm>
            <a:off x="2383677" y="1504738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black box model</a:t>
            </a:r>
            <a:endParaRPr lang="en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B950311D-9822-4400-36C0-565459E7041F}"/>
              </a:ext>
            </a:extLst>
          </p:cNvPr>
          <p:cNvSpPr txBox="1"/>
          <p:nvPr/>
        </p:nvSpPr>
        <p:spPr>
          <a:xfrm>
            <a:off x="6096000" y="1504738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Side-channel attacks</a:t>
            </a:r>
            <a:endParaRPr lang="en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ttangolo con angoli arrotondati 70">
            <a:extLst>
              <a:ext uri="{FF2B5EF4-FFF2-40B4-BE49-F238E27FC236}">
                <a16:creationId xmlns:a16="http://schemas.microsoft.com/office/drawing/2014/main" id="{F6382E5B-00BE-DFB4-94AF-A06FE0B08A0E}"/>
              </a:ext>
            </a:extLst>
          </p:cNvPr>
          <p:cNvSpPr/>
          <p:nvPr/>
        </p:nvSpPr>
        <p:spPr>
          <a:xfrm>
            <a:off x="3402852" y="2834722"/>
            <a:ext cx="1706400" cy="13248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ttangolo con angoli arrotondati 71">
            <a:extLst>
              <a:ext uri="{FF2B5EF4-FFF2-40B4-BE49-F238E27FC236}">
                <a16:creationId xmlns:a16="http://schemas.microsoft.com/office/drawing/2014/main" id="{8CE0FFEC-4D02-F63F-3D87-0071495935BB}"/>
              </a:ext>
            </a:extLst>
          </p:cNvPr>
          <p:cNvSpPr/>
          <p:nvPr/>
        </p:nvSpPr>
        <p:spPr>
          <a:xfrm>
            <a:off x="4079127" y="2981707"/>
            <a:ext cx="866775" cy="586041"/>
          </a:xfrm>
          <a:prstGeom prst="roundRect">
            <a:avLst/>
          </a:prstGeom>
          <a:solidFill>
            <a:srgbClr val="FCB6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CasellaDiTesto 72">
                <a:extLst>
                  <a:ext uri="{FF2B5EF4-FFF2-40B4-BE49-F238E27FC236}">
                    <a16:creationId xmlns:a16="http://schemas.microsoft.com/office/drawing/2014/main" id="{13322725-040F-4AE0-C937-A3E0AEFD814C}"/>
                  </a:ext>
                </a:extLst>
              </p:cNvPr>
              <p:cNvSpPr txBox="1"/>
              <p:nvPr/>
            </p:nvSpPr>
            <p:spPr>
              <a:xfrm>
                <a:off x="4288676" y="3074672"/>
                <a:ext cx="4476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DE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3" name="CasellaDiTesto 72">
                <a:extLst>
                  <a:ext uri="{FF2B5EF4-FFF2-40B4-BE49-F238E27FC236}">
                    <a16:creationId xmlns:a16="http://schemas.microsoft.com/office/drawing/2014/main" id="{13322725-040F-4AE0-C937-A3E0AEFD8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676" y="3074672"/>
                <a:ext cx="447675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CasellaDiTesto 73">
                <a:extLst>
                  <a:ext uri="{FF2B5EF4-FFF2-40B4-BE49-F238E27FC236}">
                    <a16:creationId xmlns:a16="http://schemas.microsoft.com/office/drawing/2014/main" id="{F25C6867-56B5-899D-AC53-D691CE5F7804}"/>
                  </a:ext>
                </a:extLst>
              </p:cNvPr>
              <p:cNvSpPr txBox="1"/>
              <p:nvPr/>
            </p:nvSpPr>
            <p:spPr>
              <a:xfrm>
                <a:off x="3407390" y="3703105"/>
                <a:ext cx="5619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DE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4" name="CasellaDiTesto 73">
                <a:extLst>
                  <a:ext uri="{FF2B5EF4-FFF2-40B4-BE49-F238E27FC236}">
                    <a16:creationId xmlns:a16="http://schemas.microsoft.com/office/drawing/2014/main" id="{F25C6867-56B5-899D-AC53-D691CE5F78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7390" y="3703105"/>
                <a:ext cx="561975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CasellaDiTesto 74">
                <a:extLst>
                  <a:ext uri="{FF2B5EF4-FFF2-40B4-BE49-F238E27FC236}">
                    <a16:creationId xmlns:a16="http://schemas.microsoft.com/office/drawing/2014/main" id="{A852564F-E826-6457-7330-72493B23686C}"/>
                  </a:ext>
                </a:extLst>
              </p:cNvPr>
              <p:cNvSpPr txBox="1"/>
              <p:nvPr/>
            </p:nvSpPr>
            <p:spPr>
              <a:xfrm>
                <a:off x="3555963" y="2063331"/>
                <a:ext cx="14001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5" name="CasellaDiTesto 74">
                <a:extLst>
                  <a:ext uri="{FF2B5EF4-FFF2-40B4-BE49-F238E27FC236}">
                    <a16:creationId xmlns:a16="http://schemas.microsoft.com/office/drawing/2014/main" id="{A852564F-E826-6457-7330-72493B236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5963" y="2063331"/>
                <a:ext cx="1400175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Connettore 2 75">
            <a:extLst>
              <a:ext uri="{FF2B5EF4-FFF2-40B4-BE49-F238E27FC236}">
                <a16:creationId xmlns:a16="http://schemas.microsoft.com/office/drawing/2014/main" id="{0423693D-09E8-32CB-5621-EA15B5A054D2}"/>
              </a:ext>
            </a:extLst>
          </p:cNvPr>
          <p:cNvCxnSpPr>
            <a:cxnSpLocks/>
          </p:cNvCxnSpPr>
          <p:nvPr/>
        </p:nvCxnSpPr>
        <p:spPr>
          <a:xfrm>
            <a:off x="4250577" y="2470372"/>
            <a:ext cx="0" cy="25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nettore 2 76">
            <a:extLst>
              <a:ext uri="{FF2B5EF4-FFF2-40B4-BE49-F238E27FC236}">
                <a16:creationId xmlns:a16="http://schemas.microsoft.com/office/drawing/2014/main" id="{8AE25B83-CF20-79CE-F8BF-CA22408E3F05}"/>
              </a:ext>
            </a:extLst>
          </p:cNvPr>
          <p:cNvCxnSpPr>
            <a:cxnSpLocks/>
          </p:cNvCxnSpPr>
          <p:nvPr/>
        </p:nvCxnSpPr>
        <p:spPr>
          <a:xfrm>
            <a:off x="4239897" y="4232740"/>
            <a:ext cx="0" cy="25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CasellaDiTesto 77">
                <a:extLst>
                  <a:ext uri="{FF2B5EF4-FFF2-40B4-BE49-F238E27FC236}">
                    <a16:creationId xmlns:a16="http://schemas.microsoft.com/office/drawing/2014/main" id="{B030A510-180D-3246-0F09-9DF7083721F9}"/>
                  </a:ext>
                </a:extLst>
              </p:cNvPr>
              <p:cNvSpPr txBox="1"/>
              <p:nvPr/>
            </p:nvSpPr>
            <p:spPr>
              <a:xfrm>
                <a:off x="3511232" y="4493057"/>
                <a:ext cx="15335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𝑠𝑘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8" name="CasellaDiTesto 77">
                <a:extLst>
                  <a:ext uri="{FF2B5EF4-FFF2-40B4-BE49-F238E27FC236}">
                    <a16:creationId xmlns:a16="http://schemas.microsoft.com/office/drawing/2014/main" id="{B030A510-180D-3246-0F09-9DF7083721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1232" y="4493057"/>
                <a:ext cx="1533522" cy="400110"/>
              </a:xfrm>
              <a:prstGeom prst="rect">
                <a:avLst/>
              </a:prstGeom>
              <a:blipFill>
                <a:blip r:embed="rId5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ttangolo con angoli arrotondati 78">
            <a:extLst>
              <a:ext uri="{FF2B5EF4-FFF2-40B4-BE49-F238E27FC236}">
                <a16:creationId xmlns:a16="http://schemas.microsoft.com/office/drawing/2014/main" id="{D5F990E1-6978-AE56-6CD0-B8F2687138A8}"/>
              </a:ext>
            </a:extLst>
          </p:cNvPr>
          <p:cNvSpPr/>
          <p:nvPr/>
        </p:nvSpPr>
        <p:spPr>
          <a:xfrm>
            <a:off x="7067808" y="2834722"/>
            <a:ext cx="1706400" cy="13248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ttangolo con angoli arrotondati 79">
            <a:extLst>
              <a:ext uri="{FF2B5EF4-FFF2-40B4-BE49-F238E27FC236}">
                <a16:creationId xmlns:a16="http://schemas.microsoft.com/office/drawing/2014/main" id="{255E79D2-CDA7-5270-BAB1-CC7F155D08DB}"/>
              </a:ext>
            </a:extLst>
          </p:cNvPr>
          <p:cNvSpPr/>
          <p:nvPr/>
        </p:nvSpPr>
        <p:spPr>
          <a:xfrm>
            <a:off x="7744083" y="2981707"/>
            <a:ext cx="866775" cy="586041"/>
          </a:xfrm>
          <a:prstGeom prst="roundRect">
            <a:avLst/>
          </a:prstGeom>
          <a:solidFill>
            <a:srgbClr val="FCB6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CasellaDiTesto 80">
                <a:extLst>
                  <a:ext uri="{FF2B5EF4-FFF2-40B4-BE49-F238E27FC236}">
                    <a16:creationId xmlns:a16="http://schemas.microsoft.com/office/drawing/2014/main" id="{985580BF-235D-CFC4-D819-3A9E4B3A36B0}"/>
                  </a:ext>
                </a:extLst>
              </p:cNvPr>
              <p:cNvSpPr txBox="1"/>
              <p:nvPr/>
            </p:nvSpPr>
            <p:spPr>
              <a:xfrm>
                <a:off x="7953632" y="3074672"/>
                <a:ext cx="4476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DE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1" name="CasellaDiTesto 80">
                <a:extLst>
                  <a:ext uri="{FF2B5EF4-FFF2-40B4-BE49-F238E27FC236}">
                    <a16:creationId xmlns:a16="http://schemas.microsoft.com/office/drawing/2014/main" id="{985580BF-235D-CFC4-D819-3A9E4B3A36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3632" y="3074672"/>
                <a:ext cx="44767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CasellaDiTesto 81">
                <a:extLst>
                  <a:ext uri="{FF2B5EF4-FFF2-40B4-BE49-F238E27FC236}">
                    <a16:creationId xmlns:a16="http://schemas.microsoft.com/office/drawing/2014/main" id="{90A42DE5-D808-AC4F-7DFA-DCD97E1A0A67}"/>
                  </a:ext>
                </a:extLst>
              </p:cNvPr>
              <p:cNvSpPr txBox="1"/>
              <p:nvPr/>
            </p:nvSpPr>
            <p:spPr>
              <a:xfrm>
                <a:off x="7072346" y="3703105"/>
                <a:ext cx="5619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DE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2" name="CasellaDiTesto 81">
                <a:extLst>
                  <a:ext uri="{FF2B5EF4-FFF2-40B4-BE49-F238E27FC236}">
                    <a16:creationId xmlns:a16="http://schemas.microsoft.com/office/drawing/2014/main" id="{90A42DE5-D808-AC4F-7DFA-DCD97E1A0A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2346" y="3703105"/>
                <a:ext cx="561975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CasellaDiTesto 82">
                <a:extLst>
                  <a:ext uri="{FF2B5EF4-FFF2-40B4-BE49-F238E27FC236}">
                    <a16:creationId xmlns:a16="http://schemas.microsoft.com/office/drawing/2014/main" id="{C3DFB056-4170-6000-5837-16059A6FCFDF}"/>
                  </a:ext>
                </a:extLst>
              </p:cNvPr>
              <p:cNvSpPr txBox="1"/>
              <p:nvPr/>
            </p:nvSpPr>
            <p:spPr>
              <a:xfrm>
                <a:off x="7220919" y="2063331"/>
                <a:ext cx="14001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3" name="CasellaDiTesto 82">
                <a:extLst>
                  <a:ext uri="{FF2B5EF4-FFF2-40B4-BE49-F238E27FC236}">
                    <a16:creationId xmlns:a16="http://schemas.microsoft.com/office/drawing/2014/main" id="{C3DFB056-4170-6000-5837-16059A6FCF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919" y="2063331"/>
                <a:ext cx="1400175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Connettore 2 83">
            <a:extLst>
              <a:ext uri="{FF2B5EF4-FFF2-40B4-BE49-F238E27FC236}">
                <a16:creationId xmlns:a16="http://schemas.microsoft.com/office/drawing/2014/main" id="{CFDC6BD7-A186-E7A0-2E14-5FCF8986BB7E}"/>
              </a:ext>
            </a:extLst>
          </p:cNvPr>
          <p:cNvCxnSpPr>
            <a:cxnSpLocks/>
          </p:cNvCxnSpPr>
          <p:nvPr/>
        </p:nvCxnSpPr>
        <p:spPr>
          <a:xfrm>
            <a:off x="7915533" y="2470372"/>
            <a:ext cx="0" cy="25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Connettore 2 84">
            <a:extLst>
              <a:ext uri="{FF2B5EF4-FFF2-40B4-BE49-F238E27FC236}">
                <a16:creationId xmlns:a16="http://schemas.microsoft.com/office/drawing/2014/main" id="{2E0ABEE3-1703-2259-C0DA-014AF57EC7D9}"/>
              </a:ext>
            </a:extLst>
          </p:cNvPr>
          <p:cNvCxnSpPr>
            <a:cxnSpLocks/>
          </p:cNvCxnSpPr>
          <p:nvPr/>
        </p:nvCxnSpPr>
        <p:spPr>
          <a:xfrm>
            <a:off x="7904853" y="4232740"/>
            <a:ext cx="0" cy="25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CasellaDiTesto 85">
                <a:extLst>
                  <a:ext uri="{FF2B5EF4-FFF2-40B4-BE49-F238E27FC236}">
                    <a16:creationId xmlns:a16="http://schemas.microsoft.com/office/drawing/2014/main" id="{A9362DF8-08BE-BAF6-0E34-3B36719DEFE7}"/>
                  </a:ext>
                </a:extLst>
              </p:cNvPr>
              <p:cNvSpPr txBox="1"/>
              <p:nvPr/>
            </p:nvSpPr>
            <p:spPr>
              <a:xfrm>
                <a:off x="7176190" y="4493057"/>
                <a:ext cx="15335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𝑠𝑘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6" name="CasellaDiTesto 85">
                <a:extLst>
                  <a:ext uri="{FF2B5EF4-FFF2-40B4-BE49-F238E27FC236}">
                    <a16:creationId xmlns:a16="http://schemas.microsoft.com/office/drawing/2014/main" id="{A9362DF8-08BE-BAF6-0E34-3B36719DEF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6190" y="4493057"/>
                <a:ext cx="1533522" cy="400110"/>
              </a:xfrm>
              <a:prstGeom prst="rect">
                <a:avLst/>
              </a:prstGeom>
              <a:blipFill>
                <a:blip r:embed="rId9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EC15C4F5-F6B2-6BD8-6EA8-4537605946A0}"/>
              </a:ext>
            </a:extLst>
          </p:cNvPr>
          <p:cNvSpPr txBox="1"/>
          <p:nvPr/>
        </p:nvSpPr>
        <p:spPr>
          <a:xfrm>
            <a:off x="9067225" y="3078528"/>
            <a:ext cx="439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Lucida Calligraphy" panose="03010101010101010101" pitchFamily="66" charset="0"/>
                <a:cs typeface="Arial" panose="020B0604020202020204" pitchFamily="34" charset="0"/>
              </a:rPr>
              <a:t>L</a:t>
            </a:r>
            <a:endParaRPr lang="en-DE" sz="2000" dirty="0">
              <a:solidFill>
                <a:schemeClr val="tx1"/>
              </a:solidFill>
              <a:latin typeface="Lucida Calligraphy" panose="03010101010101010101" pitchFamily="66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CasellaDiTesto 87">
                <a:extLst>
                  <a:ext uri="{FF2B5EF4-FFF2-40B4-BE49-F238E27FC236}">
                    <a16:creationId xmlns:a16="http://schemas.microsoft.com/office/drawing/2014/main" id="{8C0BDDF5-2674-648A-CF06-EC37C92071CF}"/>
                  </a:ext>
                </a:extLst>
              </p:cNvPr>
              <p:cNvSpPr txBox="1"/>
              <p:nvPr/>
            </p:nvSpPr>
            <p:spPr>
              <a:xfrm>
                <a:off x="838200" y="5336831"/>
                <a:ext cx="998139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Lucida Calligraphy" panose="03010101010101010101" pitchFamily="66" charset="0"/>
                    <a:cs typeface="Arial" panose="020B0604020202020204" pitchFamily="34" charset="0"/>
                  </a:rPr>
                  <a:t>L</a:t>
                </a:r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in practice: power consumption, electromagnetic radiation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Lucida Calligraphy" panose="03010101010101010101" pitchFamily="66" charset="0"/>
                    <a:cs typeface="Arial" panose="020B0604020202020204" pitchFamily="34" charset="0"/>
                  </a:rPr>
                  <a:t>L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in theory: deterministic leakage (HW, LSB,…) + independent noise (Gaussian)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Goal: design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so that </a:t>
                </a:r>
                <a:r>
                  <a:rPr lang="en-US" sz="2000" dirty="0">
                    <a:solidFill>
                      <a:schemeClr val="tx1"/>
                    </a:solidFill>
                    <a:latin typeface="Lucida Calligraphy" panose="03010101010101010101" pitchFamily="66" charset="0"/>
                    <a:cs typeface="Arial" panose="020B0604020202020204" pitchFamily="34" charset="0"/>
                  </a:rPr>
                  <a:t>L</a:t>
                </a:r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is the least informative</a:t>
                </a:r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8" name="CasellaDiTesto 87">
                <a:extLst>
                  <a:ext uri="{FF2B5EF4-FFF2-40B4-BE49-F238E27FC236}">
                    <a16:creationId xmlns:a16="http://schemas.microsoft.com/office/drawing/2014/main" id="{8C0BDDF5-2674-648A-CF06-EC37C92071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336831"/>
                <a:ext cx="9981398" cy="1015663"/>
              </a:xfrm>
              <a:prstGeom prst="rect">
                <a:avLst/>
              </a:prstGeom>
              <a:blipFill>
                <a:blip r:embed="rId10"/>
                <a:stretch>
                  <a:fillRect l="-550" t="-4192" b="-1018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65CB08E3-295C-6223-D7E2-BEC313E75CC9}"/>
              </a:ext>
            </a:extLst>
          </p:cNvPr>
          <p:cNvCxnSpPr>
            <a:cxnSpLocks/>
          </p:cNvCxnSpPr>
          <p:nvPr/>
        </p:nvCxnSpPr>
        <p:spPr>
          <a:xfrm rot="16200000">
            <a:off x="8862437" y="3090841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5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9" grpId="0"/>
      <p:bldP spid="71" grpId="0" animBg="1"/>
      <p:bldP spid="72" grpId="0" animBg="1"/>
      <p:bldP spid="73" grpId="0"/>
      <p:bldP spid="74" grpId="0"/>
      <p:bldP spid="75" grpId="0"/>
      <p:bldP spid="78" grpId="0"/>
      <p:bldP spid="79" grpId="0" animBg="1"/>
      <p:bldP spid="80" grpId="0" animBg="1"/>
      <p:bldP spid="81" grpId="0"/>
      <p:bldP spid="82" grpId="0"/>
      <p:bldP spid="83" grpId="0"/>
      <p:bldP spid="86" grpId="0"/>
      <p:bldP spid="87" grpId="0"/>
      <p:bldP spid="8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3FDBC-E9E6-23DF-72BD-07A4AC5B7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200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Secret Sharing/Encoding Schemes</a:t>
            </a:r>
          </a:p>
        </p:txBody>
      </p:sp>
      <p:sp>
        <p:nvSpPr>
          <p:cNvPr id="14" name="Segnaposto numero diapositiva 13">
            <a:extLst>
              <a:ext uri="{FF2B5EF4-FFF2-40B4-BE49-F238E27FC236}">
                <a16:creationId xmlns:a16="http://schemas.microsoft.com/office/drawing/2014/main" id="{07B09A65-D08E-F09A-2BDC-6525BE68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/>
              <a:t>3</a:t>
            </a:fld>
            <a:endParaRPr lang="en-DE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96C6602-0ED6-6FB1-3C2C-B9A26F0F2ABF}"/>
              </a:ext>
            </a:extLst>
          </p:cNvPr>
          <p:cNvSpPr txBox="1"/>
          <p:nvPr/>
        </p:nvSpPr>
        <p:spPr>
          <a:xfrm>
            <a:off x="838200" y="1502179"/>
            <a:ext cx="10515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Main technique: avoid storing the secret directly, store secret shares instead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 direct leakage on the secret, only individual leakage on the shares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B0F3902-64A0-60B1-A17D-C232C3208A41}"/>
              </a:ext>
            </a:extLst>
          </p:cNvPr>
          <p:cNvSpPr txBox="1"/>
          <p:nvPr/>
        </p:nvSpPr>
        <p:spPr>
          <a:xfrm>
            <a:off x="838199" y="2368342"/>
            <a:ext cx="7958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this 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F80D8645-A40E-5F5B-E11B-BEFD8C144247}"/>
                  </a:ext>
                </a:extLst>
              </p:cNvPr>
              <p:cNvSpPr txBox="1"/>
              <p:nvPr/>
            </p:nvSpPr>
            <p:spPr>
              <a:xfrm>
                <a:off x="838199" y="2713696"/>
                <a:ext cx="10731501" cy="1369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Additive encoding: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+…+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lang="en-DE" sz="2000" dirty="0"/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Prime fields: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,…,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 +=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𝑚𝑜𝑑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>
                  <a:latin typeface="Arial" panose="020B0604020202020204" pitchFamily="34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-bounded leakage, no noise: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000" dirty="0">
                            <a:latin typeface="Lucida Calligraphy" panose="03010101010101010101" pitchFamily="66" charset="0"/>
                          </a:rPr>
                          <m:t>L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𝑠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i="1" dirty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000" dirty="0">
                            <a:latin typeface="Lucida Calligraphy" panose="03010101010101010101" pitchFamily="66" charset="0"/>
                          </a:rPr>
                          <m:t>L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𝑠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n-DE" sz="2000" dirty="0"/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endParaRPr lang="en-DE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F80D8645-A40E-5F5B-E11B-BEFD8C1442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2713696"/>
                <a:ext cx="10731501" cy="1369221"/>
              </a:xfrm>
              <a:prstGeom prst="rect">
                <a:avLst/>
              </a:prstGeom>
              <a:blipFill>
                <a:blip r:embed="rId2"/>
                <a:stretch>
                  <a:fillRect l="-454" t="-2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vale 25">
            <a:extLst>
              <a:ext uri="{FF2B5EF4-FFF2-40B4-BE49-F238E27FC236}">
                <a16:creationId xmlns:a16="http://schemas.microsoft.com/office/drawing/2014/main" id="{CC64EEB4-B693-2D91-9CF4-B21DC75F030C}"/>
              </a:ext>
            </a:extLst>
          </p:cNvPr>
          <p:cNvSpPr/>
          <p:nvPr/>
        </p:nvSpPr>
        <p:spPr>
          <a:xfrm>
            <a:off x="2555925" y="3970577"/>
            <a:ext cx="648506" cy="635267"/>
          </a:xfrm>
          <a:prstGeom prst="ellipse">
            <a:avLst/>
          </a:prstGeom>
          <a:solidFill>
            <a:srgbClr val="FDD3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sellaDiTesto 27">
                <a:extLst>
                  <a:ext uri="{FF2B5EF4-FFF2-40B4-BE49-F238E27FC236}">
                    <a16:creationId xmlns:a16="http://schemas.microsoft.com/office/drawing/2014/main" id="{D3A56C70-C4E4-6CB0-A8B8-155762418CE8}"/>
                  </a:ext>
                </a:extLst>
              </p:cNvPr>
              <p:cNvSpPr txBox="1"/>
              <p:nvPr/>
            </p:nvSpPr>
            <p:spPr>
              <a:xfrm>
                <a:off x="2555925" y="4072766"/>
                <a:ext cx="70906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DE" sz="2000" dirty="0"/>
              </a:p>
            </p:txBody>
          </p:sp>
        </mc:Choice>
        <mc:Fallback xmlns="">
          <p:sp>
            <p:nvSpPr>
              <p:cNvPr id="28" name="CasellaDiTesto 27">
                <a:extLst>
                  <a:ext uri="{FF2B5EF4-FFF2-40B4-BE49-F238E27FC236}">
                    <a16:creationId xmlns:a16="http://schemas.microsoft.com/office/drawing/2014/main" id="{D3A56C70-C4E4-6CB0-A8B8-155762418C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925" y="4072766"/>
                <a:ext cx="709063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e 29">
            <a:extLst>
              <a:ext uri="{FF2B5EF4-FFF2-40B4-BE49-F238E27FC236}">
                <a16:creationId xmlns:a16="http://schemas.microsoft.com/office/drawing/2014/main" id="{A5105DFD-0B13-C6CE-4FD4-F5E01B956E54}"/>
              </a:ext>
            </a:extLst>
          </p:cNvPr>
          <p:cNvSpPr/>
          <p:nvPr/>
        </p:nvSpPr>
        <p:spPr>
          <a:xfrm>
            <a:off x="4317743" y="3970577"/>
            <a:ext cx="648506" cy="635267"/>
          </a:xfrm>
          <a:prstGeom prst="ellipse">
            <a:avLst/>
          </a:prstGeom>
          <a:solidFill>
            <a:srgbClr val="FDD3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sellaDiTesto 30">
                <a:extLst>
                  <a:ext uri="{FF2B5EF4-FFF2-40B4-BE49-F238E27FC236}">
                    <a16:creationId xmlns:a16="http://schemas.microsoft.com/office/drawing/2014/main" id="{023C09A5-2220-C82B-C8BA-400E14DBB842}"/>
                  </a:ext>
                </a:extLst>
              </p:cNvPr>
              <p:cNvSpPr txBox="1"/>
              <p:nvPr/>
            </p:nvSpPr>
            <p:spPr>
              <a:xfrm>
                <a:off x="4287463" y="4072766"/>
                <a:ext cx="70906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DE" sz="2000" dirty="0"/>
              </a:p>
            </p:txBody>
          </p:sp>
        </mc:Choice>
        <mc:Fallback xmlns="">
          <p:sp>
            <p:nvSpPr>
              <p:cNvPr id="31" name="CasellaDiTesto 30">
                <a:extLst>
                  <a:ext uri="{FF2B5EF4-FFF2-40B4-BE49-F238E27FC236}">
                    <a16:creationId xmlns:a16="http://schemas.microsoft.com/office/drawing/2014/main" id="{023C09A5-2220-C82B-C8BA-400E14DBB8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463" y="4072766"/>
                <a:ext cx="709063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e 33">
            <a:extLst>
              <a:ext uri="{FF2B5EF4-FFF2-40B4-BE49-F238E27FC236}">
                <a16:creationId xmlns:a16="http://schemas.microsoft.com/office/drawing/2014/main" id="{52B41292-F33C-8D8E-43F5-7ADCA21FF4EA}"/>
              </a:ext>
            </a:extLst>
          </p:cNvPr>
          <p:cNvSpPr/>
          <p:nvPr/>
        </p:nvSpPr>
        <p:spPr>
          <a:xfrm>
            <a:off x="7989381" y="3970577"/>
            <a:ext cx="648506" cy="635267"/>
          </a:xfrm>
          <a:prstGeom prst="ellipse">
            <a:avLst/>
          </a:prstGeom>
          <a:solidFill>
            <a:srgbClr val="FDD3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sellaDiTesto 34">
                <a:extLst>
                  <a:ext uri="{FF2B5EF4-FFF2-40B4-BE49-F238E27FC236}">
                    <a16:creationId xmlns:a16="http://schemas.microsoft.com/office/drawing/2014/main" id="{B71203CF-2A22-1D5A-4F7D-705C2F8B5468}"/>
                  </a:ext>
                </a:extLst>
              </p:cNvPr>
              <p:cNvSpPr txBox="1"/>
              <p:nvPr/>
            </p:nvSpPr>
            <p:spPr>
              <a:xfrm>
                <a:off x="7989381" y="4072766"/>
                <a:ext cx="70906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DE" sz="2000" dirty="0"/>
              </a:p>
            </p:txBody>
          </p:sp>
        </mc:Choice>
        <mc:Fallback xmlns="">
          <p:sp>
            <p:nvSpPr>
              <p:cNvPr id="35" name="CasellaDiTesto 34">
                <a:extLst>
                  <a:ext uri="{FF2B5EF4-FFF2-40B4-BE49-F238E27FC236}">
                    <a16:creationId xmlns:a16="http://schemas.microsoft.com/office/drawing/2014/main" id="{B71203CF-2A22-1D5A-4F7D-705C2F8B54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9381" y="4072766"/>
                <a:ext cx="709063" cy="400110"/>
              </a:xfrm>
              <a:prstGeom prst="rect">
                <a:avLst/>
              </a:prstGeom>
              <a:blipFill>
                <a:blip r:embed="rId5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sellaDiTesto 35">
                <a:extLst>
                  <a:ext uri="{FF2B5EF4-FFF2-40B4-BE49-F238E27FC236}">
                    <a16:creationId xmlns:a16="http://schemas.microsoft.com/office/drawing/2014/main" id="{DF1115E0-875C-7070-B211-CA03B247FAD2}"/>
                  </a:ext>
                </a:extLst>
              </p:cNvPr>
              <p:cNvSpPr txBox="1"/>
              <p:nvPr/>
            </p:nvSpPr>
            <p:spPr>
              <a:xfrm>
                <a:off x="6138422" y="4103544"/>
                <a:ext cx="70906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DE" sz="2000" dirty="0"/>
              </a:p>
            </p:txBody>
          </p:sp>
        </mc:Choice>
        <mc:Fallback xmlns="">
          <p:sp>
            <p:nvSpPr>
              <p:cNvPr id="36" name="CasellaDiTesto 35">
                <a:extLst>
                  <a:ext uri="{FF2B5EF4-FFF2-40B4-BE49-F238E27FC236}">
                    <a16:creationId xmlns:a16="http://schemas.microsoft.com/office/drawing/2014/main" id="{DF1115E0-875C-7070-B211-CA03B247F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422" y="4103544"/>
                <a:ext cx="709063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sellaDiTesto 37">
                <a:extLst>
                  <a:ext uri="{FF2B5EF4-FFF2-40B4-BE49-F238E27FC236}">
                    <a16:creationId xmlns:a16="http://schemas.microsoft.com/office/drawing/2014/main" id="{4874C22F-7DDD-F4EB-E260-AAA315DBCD6A}"/>
                  </a:ext>
                </a:extLst>
              </p:cNvPr>
              <p:cNvSpPr txBox="1"/>
              <p:nvPr/>
            </p:nvSpPr>
            <p:spPr>
              <a:xfrm>
                <a:off x="2293077" y="4993094"/>
                <a:ext cx="122360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000" dirty="0" smtClean="0">
                              <a:latin typeface="Lucida Calligraphy" panose="03010101010101010101" pitchFamily="66" charset="0"/>
                            </a:rPr>
                            <m:t>L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DE" sz="2000" dirty="0"/>
              </a:p>
            </p:txBody>
          </p:sp>
        </mc:Choice>
        <mc:Fallback xmlns="">
          <p:sp>
            <p:nvSpPr>
              <p:cNvPr id="38" name="CasellaDiTesto 37">
                <a:extLst>
                  <a:ext uri="{FF2B5EF4-FFF2-40B4-BE49-F238E27FC236}">
                    <a16:creationId xmlns:a16="http://schemas.microsoft.com/office/drawing/2014/main" id="{4874C22F-7DDD-F4EB-E260-AAA315DBCD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077" y="4993094"/>
                <a:ext cx="1223605" cy="400110"/>
              </a:xfrm>
              <a:prstGeom prst="rect">
                <a:avLst/>
              </a:prstGeom>
              <a:blipFill>
                <a:blip r:embed="rId7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sellaDiTesto 39">
                <a:extLst>
                  <a:ext uri="{FF2B5EF4-FFF2-40B4-BE49-F238E27FC236}">
                    <a16:creationId xmlns:a16="http://schemas.microsoft.com/office/drawing/2014/main" id="{810CE8CC-F704-B534-B94E-29DDA4AE27A5}"/>
                  </a:ext>
                </a:extLst>
              </p:cNvPr>
              <p:cNvSpPr txBox="1"/>
              <p:nvPr/>
            </p:nvSpPr>
            <p:spPr>
              <a:xfrm>
                <a:off x="4143870" y="4993094"/>
                <a:ext cx="10607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000" dirty="0" smtClean="0">
                              <a:latin typeface="Lucida Calligraphy" panose="03010101010101010101" pitchFamily="66" charset="0"/>
                            </a:rPr>
                            <m:t>L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DE" sz="2000" dirty="0"/>
              </a:p>
            </p:txBody>
          </p:sp>
        </mc:Choice>
        <mc:Fallback xmlns="">
          <p:sp>
            <p:nvSpPr>
              <p:cNvPr id="40" name="CasellaDiTesto 39">
                <a:extLst>
                  <a:ext uri="{FF2B5EF4-FFF2-40B4-BE49-F238E27FC236}">
                    <a16:creationId xmlns:a16="http://schemas.microsoft.com/office/drawing/2014/main" id="{810CE8CC-F704-B534-B94E-29DDA4AE2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3870" y="4993094"/>
                <a:ext cx="1060760" cy="400110"/>
              </a:xfrm>
              <a:prstGeom prst="rect">
                <a:avLst/>
              </a:prstGeom>
              <a:blipFill>
                <a:blip r:embed="rId8"/>
                <a:stretch>
                  <a:fillRect l="-1149" r="-3448" b="-1515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sellaDiTesto 41">
                <a:extLst>
                  <a:ext uri="{FF2B5EF4-FFF2-40B4-BE49-F238E27FC236}">
                    <a16:creationId xmlns:a16="http://schemas.microsoft.com/office/drawing/2014/main" id="{756FE932-D714-FAB4-8D94-6A14BD77FD2B}"/>
                  </a:ext>
                </a:extLst>
              </p:cNvPr>
              <p:cNvSpPr txBox="1"/>
              <p:nvPr/>
            </p:nvSpPr>
            <p:spPr>
              <a:xfrm>
                <a:off x="7778440" y="4993094"/>
                <a:ext cx="10607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000" dirty="0" smtClean="0">
                              <a:latin typeface="Lucida Calligraphy" panose="03010101010101010101" pitchFamily="66" charset="0"/>
                            </a:rPr>
                            <m:t>L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DE" sz="2000" dirty="0"/>
              </a:p>
            </p:txBody>
          </p:sp>
        </mc:Choice>
        <mc:Fallback xmlns="">
          <p:sp>
            <p:nvSpPr>
              <p:cNvPr id="42" name="CasellaDiTesto 41">
                <a:extLst>
                  <a:ext uri="{FF2B5EF4-FFF2-40B4-BE49-F238E27FC236}">
                    <a16:creationId xmlns:a16="http://schemas.microsoft.com/office/drawing/2014/main" id="{756FE932-D714-FAB4-8D94-6A14BD77F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440" y="4993094"/>
                <a:ext cx="1060760" cy="400110"/>
              </a:xfrm>
              <a:prstGeom prst="rect">
                <a:avLst/>
              </a:prstGeom>
              <a:blipFill>
                <a:blip r:embed="rId9"/>
                <a:stretch>
                  <a:fillRect l="-1149" r="-6322" b="-1515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8B81543E-26D0-937F-962B-EC7F99297859}"/>
              </a:ext>
            </a:extLst>
          </p:cNvPr>
          <p:cNvSpPr txBox="1"/>
          <p:nvPr/>
        </p:nvSpPr>
        <p:spPr>
          <a:xfrm>
            <a:off x="838199" y="6400412"/>
            <a:ext cx="10515600" cy="27699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[DFS16]: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Dziembowski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Faust,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Skorski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TCC ‘16                                                                                                           [BDIR18]: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Benhamouda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Degwar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Ishai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Rabin, CRYPTO ’18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3E588EB5-EE7E-1609-4C75-72D079603219}"/>
              </a:ext>
            </a:extLst>
          </p:cNvPr>
          <p:cNvCxnSpPr>
            <a:cxnSpLocks/>
          </p:cNvCxnSpPr>
          <p:nvPr/>
        </p:nvCxnSpPr>
        <p:spPr>
          <a:xfrm>
            <a:off x="2865441" y="4692037"/>
            <a:ext cx="0" cy="25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8D752B0D-8952-A634-D1B9-7E291A471FD0}"/>
              </a:ext>
            </a:extLst>
          </p:cNvPr>
          <p:cNvCxnSpPr>
            <a:cxnSpLocks/>
          </p:cNvCxnSpPr>
          <p:nvPr/>
        </p:nvCxnSpPr>
        <p:spPr>
          <a:xfrm>
            <a:off x="4638816" y="4698752"/>
            <a:ext cx="0" cy="25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75F0B3E4-929C-8A7D-54B1-F0834A1D90E0}"/>
              </a:ext>
            </a:extLst>
          </p:cNvPr>
          <p:cNvCxnSpPr>
            <a:cxnSpLocks/>
          </p:cNvCxnSpPr>
          <p:nvPr/>
        </p:nvCxnSpPr>
        <p:spPr>
          <a:xfrm>
            <a:off x="8308352" y="4697284"/>
            <a:ext cx="0" cy="25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D1407DC5-FDF8-43FD-75E1-A3B11E1EB324}"/>
              </a:ext>
            </a:extLst>
          </p:cNvPr>
          <p:cNvSpPr txBox="1"/>
          <p:nvPr/>
        </p:nvSpPr>
        <p:spPr>
          <a:xfrm>
            <a:off x="838199" y="5519742"/>
            <a:ext cx="9420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Increasing the number of shares improves leakage resilience [DFS16, BDIR18]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B7F3023-07B1-ADB3-E2F2-10EE15B7B71B}"/>
              </a:ext>
            </a:extLst>
          </p:cNvPr>
          <p:cNvSpPr txBox="1"/>
          <p:nvPr/>
        </p:nvSpPr>
        <p:spPr>
          <a:xfrm>
            <a:off x="3972419" y="5867442"/>
            <a:ext cx="6286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>
                <a:solidFill>
                  <a:srgbClr val="F743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impact of increasing the field size?</a:t>
            </a:r>
          </a:p>
        </p:txBody>
      </p:sp>
    </p:spTree>
    <p:extLst>
      <p:ext uri="{BB962C8B-B14F-4D97-AF65-F5344CB8AC3E}">
        <p14:creationId xmlns:p14="http://schemas.microsoft.com/office/powerpoint/2010/main" val="224779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build="p"/>
      <p:bldP spid="26" grpId="0" animBg="1"/>
      <p:bldP spid="28" grpId="0"/>
      <p:bldP spid="30" grpId="0" animBg="1"/>
      <p:bldP spid="31" grpId="0"/>
      <p:bldP spid="34" grpId="0" animBg="1"/>
      <p:bldP spid="35" grpId="0"/>
      <p:bldP spid="36" grpId="0"/>
      <p:bldP spid="38" grpId="0"/>
      <p:bldP spid="40" grpId="0"/>
      <p:bldP spid="42" grpId="0"/>
      <p:bldP spid="45" grpId="0"/>
      <p:bldP spid="3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3FDBC-E9E6-23DF-72BD-07A4AC5B7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200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Impact of the Field Size, Related work</a:t>
            </a:r>
          </a:p>
        </p:txBody>
      </p:sp>
      <p:sp>
        <p:nvSpPr>
          <p:cNvPr id="14" name="Segnaposto numero diapositiva 13">
            <a:extLst>
              <a:ext uri="{FF2B5EF4-FFF2-40B4-BE49-F238E27FC236}">
                <a16:creationId xmlns:a16="http://schemas.microsoft.com/office/drawing/2014/main" id="{07B09A65-D08E-F09A-2BDC-6525BE68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/>
              <a:t>4</a:t>
            </a:fld>
            <a:endParaRPr lang="en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D96C6602-0ED6-6FB1-3C2C-B9A26F0F2ABF}"/>
                  </a:ext>
                </a:extLst>
              </p:cNvPr>
              <p:cNvSpPr txBox="1"/>
              <p:nvPr/>
            </p:nvSpPr>
            <p:spPr>
              <a:xfrm>
                <a:off x="838200" y="1528763"/>
                <a:ext cx="10515599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[DFS16, BDIR18]: upper bound for generic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-bounded leakage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constant, increasing the field size does not significantly improve security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increasing with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increasing the field size has negative impact on security</a:t>
                </a: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[MNPSWYY22]: Least significant bit (LSB) leakage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upper bound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constant is tight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Only worst case analysis of the secrets</a:t>
                </a:r>
              </a:p>
            </p:txBody>
          </p:sp>
        </mc:Choice>
        <mc:Fallback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D96C6602-0ED6-6FB1-3C2C-B9A26F0F2A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28763"/>
                <a:ext cx="10515599" cy="2862322"/>
              </a:xfrm>
              <a:prstGeom prst="rect">
                <a:avLst/>
              </a:prstGeom>
              <a:blipFill>
                <a:blip r:embed="rId2"/>
                <a:stretch>
                  <a:fillRect l="-638" t="-1066" b="-319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8B81543E-26D0-937F-962B-EC7F99297859}"/>
              </a:ext>
            </a:extLst>
          </p:cNvPr>
          <p:cNvSpPr txBox="1"/>
          <p:nvPr/>
        </p:nvSpPr>
        <p:spPr>
          <a:xfrm>
            <a:off x="838198" y="6217851"/>
            <a:ext cx="11944351" cy="27699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[DFS16]: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Dziembowski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Faust,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Skorski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TCC ‘16                                                                                                           [BDIR18]: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Benhamouda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Degwar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Ishai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Rabin, CRYPTO ’18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586C617-481B-DAED-834D-6CA81A2E9782}"/>
              </a:ext>
            </a:extLst>
          </p:cNvPr>
          <p:cNvSpPr txBox="1"/>
          <p:nvPr/>
        </p:nvSpPr>
        <p:spPr>
          <a:xfrm>
            <a:off x="838198" y="6444476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[MNPSWYY22]: Maji, Nguyen, Paskin-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Cherniavsky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Suad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Wang, Ye, Yu, ITC ’22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E29D8C-8EB1-EEE8-1EA4-2CA0DA311E19}"/>
              </a:ext>
            </a:extLst>
          </p:cNvPr>
          <p:cNvSpPr txBox="1"/>
          <p:nvPr/>
        </p:nvSpPr>
        <p:spPr>
          <a:xfrm>
            <a:off x="838200" y="4932363"/>
            <a:ext cx="10515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>
                <a:solidFill>
                  <a:srgbClr val="F743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about average case secrets?</a:t>
            </a:r>
            <a:br>
              <a:rPr lang="en-US" sz="2000" b="1" i="1" dirty="0">
                <a:solidFill>
                  <a:srgbClr val="F743A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i="1" dirty="0">
              <a:solidFill>
                <a:srgbClr val="F743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74D96C2-5D3F-87A2-D939-7FBCDCC9B5DB}"/>
              </a:ext>
            </a:extLst>
          </p:cNvPr>
          <p:cNvSpPr txBox="1"/>
          <p:nvPr/>
        </p:nvSpPr>
        <p:spPr>
          <a:xfrm>
            <a:off x="5091429" y="5315068"/>
            <a:ext cx="63341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F743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happens for other practical leakage models?</a:t>
            </a:r>
            <a:endParaRPr lang="en-DE" sz="2000" dirty="0"/>
          </a:p>
        </p:txBody>
      </p:sp>
    </p:spTree>
    <p:extLst>
      <p:ext uri="{BB962C8B-B14F-4D97-AF65-F5344CB8AC3E}">
        <p14:creationId xmlns:p14="http://schemas.microsoft.com/office/powerpoint/2010/main" val="331836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3FDBC-E9E6-23DF-72BD-07A4AC5B7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03200"/>
            <a:ext cx="11553825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Impact the Field Size, Our Contribution</a:t>
            </a:r>
          </a:p>
        </p:txBody>
      </p:sp>
      <p:sp>
        <p:nvSpPr>
          <p:cNvPr id="14" name="Segnaposto numero diapositiva 13">
            <a:extLst>
              <a:ext uri="{FF2B5EF4-FFF2-40B4-BE49-F238E27FC236}">
                <a16:creationId xmlns:a16="http://schemas.microsoft.com/office/drawing/2014/main" id="{07B09A65-D08E-F09A-2BDC-6525BE68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/>
              <a:t>5</a:t>
            </a:fld>
            <a:endParaRPr lang="en-DE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96C6602-0ED6-6FB1-3C2C-B9A26F0F2ABF}"/>
              </a:ext>
            </a:extLst>
          </p:cNvPr>
          <p:cNvSpPr txBox="1"/>
          <p:nvPr/>
        </p:nvSpPr>
        <p:spPr>
          <a:xfrm>
            <a:off x="838200" y="1528763"/>
            <a:ext cx="892492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LSB leakage: lower bound for average-case secrets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Confirm the tightness of [BDIR18, MNPSWYY22]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Increasing the field size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does not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significantly improve security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Hamming weight (HW) leakage: upper bound for worst-case secrets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contrast with [BDIR18]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Increasing the field size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improves security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More leakage models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Simulated experiments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Intermediate functions between LSB and HW: smooth degradation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Random linear functions: increasing the field size helps, but high variability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8B81543E-26D0-937F-962B-EC7F99297859}"/>
              </a:ext>
            </a:extLst>
          </p:cNvPr>
          <p:cNvSpPr txBox="1"/>
          <p:nvPr/>
        </p:nvSpPr>
        <p:spPr>
          <a:xfrm>
            <a:off x="838198" y="6217851"/>
            <a:ext cx="11944351" cy="46166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[BDIR18]: Benhamouda,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Degwar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Ishai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Rabin, CRYPTO ’18                                      [MNPSWYY22]: Maji, Nguyen, Paskin-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Cherniavsky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Suad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Wang, Ye, Yu, ITC ’22</a:t>
            </a:r>
          </a:p>
          <a:p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A1D0247D-D78C-4DC9-1A98-012E0CFBA4FC}"/>
              </a:ext>
            </a:extLst>
          </p:cNvPr>
          <p:cNvSpPr/>
          <p:nvPr/>
        </p:nvSpPr>
        <p:spPr>
          <a:xfrm rot="10800000">
            <a:off x="9739312" y="3429000"/>
            <a:ext cx="657225" cy="419100"/>
          </a:xfrm>
          <a:prstGeom prst="rightArrow">
            <a:avLst/>
          </a:prstGeom>
          <a:solidFill>
            <a:srgbClr val="FA90C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4593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magine 30">
            <a:extLst>
              <a:ext uri="{FF2B5EF4-FFF2-40B4-BE49-F238E27FC236}">
                <a16:creationId xmlns:a16="http://schemas.microsoft.com/office/drawing/2014/main" id="{6077D8F3-3837-9360-EED5-678C9E6E5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386" y="3789607"/>
            <a:ext cx="3199054" cy="26715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93FDBC-E9E6-23DF-72BD-07A4AC5B7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55575"/>
            <a:ext cx="10811933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Impact of the Field Size, Hamming Weight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0979E676-256F-082C-927E-A6A67FB79243}"/>
                  </a:ext>
                </a:extLst>
              </p:cNvPr>
              <p:cNvSpPr txBox="1"/>
              <p:nvPr/>
            </p:nvSpPr>
            <p:spPr>
              <a:xfrm>
                <a:off x="1451633" y="1314274"/>
                <a:ext cx="70906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0979E676-256F-082C-927E-A6A67FB792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633" y="1314274"/>
                <a:ext cx="70906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D75584BB-4963-0C2A-3F12-000464E3FC10}"/>
                  </a:ext>
                </a:extLst>
              </p:cNvPr>
              <p:cNvSpPr txBox="1"/>
              <p:nvPr/>
            </p:nvSpPr>
            <p:spPr>
              <a:xfrm>
                <a:off x="2858455" y="1314274"/>
                <a:ext cx="70906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D75584BB-4963-0C2A-3F12-000464E3FC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455" y="1314274"/>
                <a:ext cx="70906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ttangolo 6">
            <a:extLst>
              <a:ext uri="{FF2B5EF4-FFF2-40B4-BE49-F238E27FC236}">
                <a16:creationId xmlns:a16="http://schemas.microsoft.com/office/drawing/2014/main" id="{47C16959-4615-760D-E2D4-855FB65FB770}"/>
              </a:ext>
            </a:extLst>
          </p:cNvPr>
          <p:cNvSpPr/>
          <p:nvPr/>
        </p:nvSpPr>
        <p:spPr>
          <a:xfrm>
            <a:off x="978274" y="1766383"/>
            <a:ext cx="441960" cy="280032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E636DA89-FB8B-DF7F-470A-E62F4CA5BBD2}"/>
              </a:ext>
            </a:extLst>
          </p:cNvPr>
          <p:cNvSpPr/>
          <p:nvPr/>
        </p:nvSpPr>
        <p:spPr>
          <a:xfrm>
            <a:off x="1389754" y="1766383"/>
            <a:ext cx="441960" cy="280032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4D7A7E4-D034-17A2-A267-655C20A27065}"/>
              </a:ext>
            </a:extLst>
          </p:cNvPr>
          <p:cNvSpPr/>
          <p:nvPr/>
        </p:nvSpPr>
        <p:spPr>
          <a:xfrm>
            <a:off x="1801234" y="1766383"/>
            <a:ext cx="441960" cy="280032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716DD34-E32E-6B4A-EA2E-B0386C8B6123}"/>
              </a:ext>
            </a:extLst>
          </p:cNvPr>
          <p:cNvSpPr/>
          <p:nvPr/>
        </p:nvSpPr>
        <p:spPr>
          <a:xfrm>
            <a:off x="2212714" y="1766383"/>
            <a:ext cx="441960" cy="280032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43D24528-E029-26DE-0B3E-083C8CC41284}"/>
                  </a:ext>
                </a:extLst>
              </p:cNvPr>
              <p:cNvSpPr txBox="1"/>
              <p:nvPr/>
            </p:nvSpPr>
            <p:spPr>
              <a:xfrm>
                <a:off x="1224344" y="2369822"/>
                <a:ext cx="608949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DE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/>
                      </m:nary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43D24528-E029-26DE-0B3E-083C8CC412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344" y="2369822"/>
                <a:ext cx="608949" cy="6707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ttangolo 53">
            <a:extLst>
              <a:ext uri="{FF2B5EF4-FFF2-40B4-BE49-F238E27FC236}">
                <a16:creationId xmlns:a16="http://schemas.microsoft.com/office/drawing/2014/main" id="{2B10B1D9-CF64-D6CF-444E-FDF0943333DE}"/>
              </a:ext>
            </a:extLst>
          </p:cNvPr>
          <p:cNvSpPr/>
          <p:nvPr/>
        </p:nvSpPr>
        <p:spPr>
          <a:xfrm>
            <a:off x="1622075" y="2514010"/>
            <a:ext cx="441960" cy="280032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asellaDiTesto 54">
                <a:extLst>
                  <a:ext uri="{FF2B5EF4-FFF2-40B4-BE49-F238E27FC236}">
                    <a16:creationId xmlns:a16="http://schemas.microsoft.com/office/drawing/2014/main" id="{055A1ABF-E30E-E5F5-ABA5-1CA0A191EA5C}"/>
                  </a:ext>
                </a:extLst>
              </p:cNvPr>
              <p:cNvSpPr txBox="1"/>
              <p:nvPr/>
            </p:nvSpPr>
            <p:spPr>
              <a:xfrm>
                <a:off x="4265278" y="1314274"/>
                <a:ext cx="70906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55" name="CasellaDiTesto 54">
                <a:extLst>
                  <a:ext uri="{FF2B5EF4-FFF2-40B4-BE49-F238E27FC236}">
                    <a16:creationId xmlns:a16="http://schemas.microsoft.com/office/drawing/2014/main" id="{055A1ABF-E30E-E5F5-ABA5-1CA0A191EA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278" y="1314274"/>
                <a:ext cx="70906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ttangolo 56">
            <a:extLst>
              <a:ext uri="{FF2B5EF4-FFF2-40B4-BE49-F238E27FC236}">
                <a16:creationId xmlns:a16="http://schemas.microsoft.com/office/drawing/2014/main" id="{12CC1030-885E-F886-5338-66B0F7E42CFA}"/>
              </a:ext>
            </a:extLst>
          </p:cNvPr>
          <p:cNvSpPr/>
          <p:nvPr/>
        </p:nvSpPr>
        <p:spPr>
          <a:xfrm>
            <a:off x="3791919" y="1766383"/>
            <a:ext cx="441960" cy="280032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8" name="Rettangolo 57">
            <a:extLst>
              <a:ext uri="{FF2B5EF4-FFF2-40B4-BE49-F238E27FC236}">
                <a16:creationId xmlns:a16="http://schemas.microsoft.com/office/drawing/2014/main" id="{C433604A-12B1-6B36-B597-4FC2C838304A}"/>
              </a:ext>
            </a:extLst>
          </p:cNvPr>
          <p:cNvSpPr/>
          <p:nvPr/>
        </p:nvSpPr>
        <p:spPr>
          <a:xfrm>
            <a:off x="4203399" y="1766383"/>
            <a:ext cx="441960" cy="280032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9" name="Rettangolo 58">
            <a:extLst>
              <a:ext uri="{FF2B5EF4-FFF2-40B4-BE49-F238E27FC236}">
                <a16:creationId xmlns:a16="http://schemas.microsoft.com/office/drawing/2014/main" id="{595BC398-047A-C408-3BB8-4BDCF7D988F6}"/>
              </a:ext>
            </a:extLst>
          </p:cNvPr>
          <p:cNvSpPr/>
          <p:nvPr/>
        </p:nvSpPr>
        <p:spPr>
          <a:xfrm>
            <a:off x="4614879" y="1766383"/>
            <a:ext cx="441960" cy="280032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0" name="Rettangolo 59">
            <a:extLst>
              <a:ext uri="{FF2B5EF4-FFF2-40B4-BE49-F238E27FC236}">
                <a16:creationId xmlns:a16="http://schemas.microsoft.com/office/drawing/2014/main" id="{39E2CDA0-204F-26AF-2BDC-5FACF229FCEF}"/>
              </a:ext>
            </a:extLst>
          </p:cNvPr>
          <p:cNvSpPr/>
          <p:nvPr/>
        </p:nvSpPr>
        <p:spPr>
          <a:xfrm>
            <a:off x="5026359" y="1766383"/>
            <a:ext cx="441960" cy="280032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asellaDiTesto 61">
                <a:extLst>
                  <a:ext uri="{FF2B5EF4-FFF2-40B4-BE49-F238E27FC236}">
                    <a16:creationId xmlns:a16="http://schemas.microsoft.com/office/drawing/2014/main" id="{2F39F9D0-FCF5-1C86-359B-68172127E9C7}"/>
                  </a:ext>
                </a:extLst>
              </p:cNvPr>
              <p:cNvSpPr txBox="1"/>
              <p:nvPr/>
            </p:nvSpPr>
            <p:spPr>
              <a:xfrm>
                <a:off x="4037989" y="2369822"/>
                <a:ext cx="608949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DE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/>
                      </m:nary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62" name="CasellaDiTesto 61">
                <a:extLst>
                  <a:ext uri="{FF2B5EF4-FFF2-40B4-BE49-F238E27FC236}">
                    <a16:creationId xmlns:a16="http://schemas.microsoft.com/office/drawing/2014/main" id="{2F39F9D0-FCF5-1C86-359B-68172127E9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989" y="2369822"/>
                <a:ext cx="608949" cy="6707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ttangolo 62">
            <a:extLst>
              <a:ext uri="{FF2B5EF4-FFF2-40B4-BE49-F238E27FC236}">
                <a16:creationId xmlns:a16="http://schemas.microsoft.com/office/drawing/2014/main" id="{C8F8C78B-DBE8-0F17-AEFE-CBB9AF4892D6}"/>
              </a:ext>
            </a:extLst>
          </p:cNvPr>
          <p:cNvSpPr/>
          <p:nvPr/>
        </p:nvSpPr>
        <p:spPr>
          <a:xfrm>
            <a:off x="4435720" y="2514010"/>
            <a:ext cx="441960" cy="280032"/>
          </a:xfrm>
          <a:prstGeom prst="rect">
            <a:avLst/>
          </a:prstGeom>
          <a:solidFill>
            <a:srgbClr val="FDD3E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ED8D5A7E-BDBD-D64A-E587-CD7AC0823746}"/>
              </a:ext>
            </a:extLst>
          </p:cNvPr>
          <p:cNvCxnSpPr>
            <a:cxnSpLocks/>
          </p:cNvCxnSpPr>
          <p:nvPr/>
        </p:nvCxnSpPr>
        <p:spPr>
          <a:xfrm>
            <a:off x="1795205" y="2143222"/>
            <a:ext cx="0" cy="25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04AED780-DB61-68D8-74D5-DCF08079008F}"/>
              </a:ext>
            </a:extLst>
          </p:cNvPr>
          <p:cNvCxnSpPr>
            <a:cxnSpLocks/>
          </p:cNvCxnSpPr>
          <p:nvPr/>
        </p:nvCxnSpPr>
        <p:spPr>
          <a:xfrm>
            <a:off x="4615554" y="2137507"/>
            <a:ext cx="0" cy="25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Segnaposto numero diapositiva 31">
            <a:extLst>
              <a:ext uri="{FF2B5EF4-FFF2-40B4-BE49-F238E27FC236}">
                <a16:creationId xmlns:a16="http://schemas.microsoft.com/office/drawing/2014/main" id="{61481472-5B17-8570-5B8D-EE3A5981F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/>
              <a:t>6</a:t>
            </a:fld>
            <a:endParaRPr lang="en-DE"/>
          </a:p>
        </p:txBody>
      </p:sp>
      <p:pic>
        <p:nvPicPr>
          <p:cNvPr id="33" name="Immagine 32">
            <a:extLst>
              <a:ext uri="{FF2B5EF4-FFF2-40B4-BE49-F238E27FC236}">
                <a16:creationId xmlns:a16="http://schemas.microsoft.com/office/drawing/2014/main" id="{868C44A7-D87A-66AF-A431-6D420906C9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80008" y="5317869"/>
            <a:ext cx="474964" cy="143471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FEDDC57-827A-C4FD-0C5B-E5C5056DC40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37936" y="3732754"/>
            <a:ext cx="344636" cy="148118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9228AF55-833B-C980-8F98-B6FD53FE015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21004" y="4800786"/>
            <a:ext cx="380534" cy="1865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sellaDiTesto 35">
                <a:extLst>
                  <a:ext uri="{FF2B5EF4-FFF2-40B4-BE49-F238E27FC236}">
                    <a16:creationId xmlns:a16="http://schemas.microsoft.com/office/drawing/2014/main" id="{67FD312F-49E9-8775-F0C9-41E0C3ABF5B6}"/>
                  </a:ext>
                </a:extLst>
              </p:cNvPr>
              <p:cNvSpPr txBox="1"/>
              <p:nvPr/>
            </p:nvSpPr>
            <p:spPr>
              <a:xfrm>
                <a:off x="6440956" y="3628925"/>
                <a:ext cx="5249817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Upper bound of [BDIR18]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func>
                      </m:e>
                    </m:func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Increasing trend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Only informative for small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or larger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Numerical computation</a:t>
                </a:r>
              </a:p>
            </p:txBody>
          </p:sp>
        </mc:Choice>
        <mc:Fallback xmlns="">
          <p:sp>
            <p:nvSpPr>
              <p:cNvPr id="36" name="CasellaDiTesto 35">
                <a:extLst>
                  <a:ext uri="{FF2B5EF4-FFF2-40B4-BE49-F238E27FC236}">
                    <a16:creationId xmlns:a16="http://schemas.microsoft.com/office/drawing/2014/main" id="{67FD312F-49E9-8775-F0C9-41E0C3ABF5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956" y="3628925"/>
                <a:ext cx="5249817" cy="1477328"/>
              </a:xfrm>
              <a:prstGeom prst="rect">
                <a:avLst/>
              </a:prstGeom>
              <a:blipFill>
                <a:blip r:embed="rId11"/>
                <a:stretch>
                  <a:fillRect l="-1045" t="-2058" b="-535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sellaDiTesto 40">
                <a:extLst>
                  <a:ext uri="{FF2B5EF4-FFF2-40B4-BE49-F238E27FC236}">
                    <a16:creationId xmlns:a16="http://schemas.microsoft.com/office/drawing/2014/main" id="{F227C9CC-98B5-13B6-7914-D7D8AC3B5273}"/>
                  </a:ext>
                </a:extLst>
              </p:cNvPr>
              <p:cNvSpPr txBox="1"/>
              <p:nvPr/>
            </p:nvSpPr>
            <p:spPr>
              <a:xfrm>
                <a:off x="6440956" y="5199677"/>
                <a:ext cx="4684244" cy="13158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Our upper bound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Decreasing trend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∼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a:rPr lang="en-US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𝑝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</m:func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1 −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Increasing the field size improves leakage resilience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≥5</m:t>
                    </m:r>
                  </m:oMath>
                </a14:m>
                <a:endParaRPr lang="en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1" name="CasellaDiTesto 40">
                <a:extLst>
                  <a:ext uri="{FF2B5EF4-FFF2-40B4-BE49-F238E27FC236}">
                    <a16:creationId xmlns:a16="http://schemas.microsoft.com/office/drawing/2014/main" id="{F227C9CC-98B5-13B6-7914-D7D8AC3B5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956" y="5199677"/>
                <a:ext cx="4684244" cy="1315809"/>
              </a:xfrm>
              <a:prstGeom prst="rect">
                <a:avLst/>
              </a:prstGeom>
              <a:blipFill>
                <a:blip r:embed="rId12"/>
                <a:stretch>
                  <a:fillRect l="-1172" t="-2778" b="-648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sellaDiTesto 5">
            <a:extLst>
              <a:ext uri="{FF2B5EF4-FFF2-40B4-BE49-F238E27FC236}">
                <a16:creationId xmlns:a16="http://schemas.microsoft.com/office/drawing/2014/main" id="{507AD8A6-38E8-F047-BD95-A5AB8D7FD90C}"/>
              </a:ext>
            </a:extLst>
          </p:cNvPr>
          <p:cNvSpPr txBox="1"/>
          <p:nvPr/>
        </p:nvSpPr>
        <p:spPr>
          <a:xfrm>
            <a:off x="838199" y="6400412"/>
            <a:ext cx="10515600" cy="27699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[BDIR18]: Benhamouda,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Degwar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Ishai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Rabin, CRYPTO ’18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509F1B98-F771-DD9F-65A7-0037ED315F50}"/>
                  </a:ext>
                </a:extLst>
              </p:cNvPr>
              <p:cNvSpPr txBox="1"/>
              <p:nvPr/>
            </p:nvSpPr>
            <p:spPr>
              <a:xfrm>
                <a:off x="838199" y="3198140"/>
                <a:ext cx="9467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Amount of leakage vs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a:rPr lang="en-US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𝐥𝐨𝐠</m:t>
                        </m:r>
                      </m:fName>
                      <m:e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𝒑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e>
                        </m:d>
                      </m:e>
                    </m:func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worst-case secrets (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𝒅</m:t>
                    </m:r>
                    <m:r>
                      <a:rPr lang="en-US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</m:oMath>
                </a14:m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509F1B98-F771-DD9F-65A7-0037ED315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3198140"/>
                <a:ext cx="9467114" cy="369332"/>
              </a:xfrm>
              <a:prstGeom prst="rect">
                <a:avLst/>
              </a:prstGeom>
              <a:blipFill>
                <a:blip r:embed="rId13"/>
                <a:stretch>
                  <a:fillRect l="-515" t="-10000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DAE2E771-00E7-CD46-84DA-365BC8F3EE7A}"/>
                  </a:ext>
                </a:extLst>
              </p:cNvPr>
              <p:cNvSpPr txBox="1"/>
              <p:nvPr/>
            </p:nvSpPr>
            <p:spPr>
              <a:xfrm>
                <a:off x="6439393" y="1835524"/>
                <a:ext cx="46011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-bounded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log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log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HW correlated with power consumption</a:t>
                </a:r>
              </a:p>
            </p:txBody>
          </p:sp>
        </mc:Choice>
        <mc:Fallback xmlns=""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DAE2E771-00E7-CD46-84DA-365BC8F3EE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393" y="1835524"/>
                <a:ext cx="4601139" cy="646331"/>
              </a:xfrm>
              <a:prstGeom prst="rect">
                <a:avLst/>
              </a:prstGeom>
              <a:blipFill>
                <a:blip r:embed="rId14"/>
                <a:stretch>
                  <a:fillRect l="-795" t="-4717" b="-1415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23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4" grpId="0"/>
      <p:bldP spid="1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35368EC1-F9E8-D185-4085-94B40B31C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518" y="5916675"/>
            <a:ext cx="3924300" cy="3594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93FDBC-E9E6-23DF-72BD-07A4AC5B7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55575"/>
            <a:ext cx="10811933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Taste of Techniques</a:t>
            </a:r>
          </a:p>
        </p:txBody>
      </p:sp>
      <p:sp>
        <p:nvSpPr>
          <p:cNvPr id="32" name="Segnaposto numero diapositiva 31">
            <a:extLst>
              <a:ext uri="{FF2B5EF4-FFF2-40B4-BE49-F238E27FC236}">
                <a16:creationId xmlns:a16="http://schemas.microsoft.com/office/drawing/2014/main" id="{61481472-5B17-8570-5B8D-EE3A5981F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/>
              <a:t>7</a:t>
            </a:fld>
            <a:endParaRPr lang="en-DE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EF327C98-24EA-7D9A-E663-DB0D3EDB68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449" y="3856851"/>
            <a:ext cx="6016915" cy="2126499"/>
          </a:xfrm>
          <a:prstGeom prst="rect">
            <a:avLst/>
          </a:prstGeom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DB424BB6-40A4-26CB-5A09-E82EBD105F85}"/>
              </a:ext>
            </a:extLst>
          </p:cNvPr>
          <p:cNvSpPr txBox="1"/>
          <p:nvPr/>
        </p:nvSpPr>
        <p:spPr>
          <a:xfrm>
            <a:off x="838199" y="6400412"/>
            <a:ext cx="10515600" cy="27699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[BDIR18]: Benhamouda,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Degwar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Ishai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Rabin, CRYPTO ’18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sellaDiTesto 18">
                <a:extLst>
                  <a:ext uri="{FF2B5EF4-FFF2-40B4-BE49-F238E27FC236}">
                    <a16:creationId xmlns:a16="http://schemas.microsoft.com/office/drawing/2014/main" id="{34C76FF1-781B-EC95-0BE3-4118F7F004DF}"/>
                  </a:ext>
                </a:extLst>
              </p:cNvPr>
              <p:cNvSpPr txBox="1"/>
              <p:nvPr/>
            </p:nvSpPr>
            <p:spPr>
              <a:xfrm>
                <a:off x="3374118" y="2208740"/>
                <a:ext cx="590550" cy="4616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∼</m:t>
                      </m:r>
                    </m:oMath>
                  </m:oMathPara>
                </a14:m>
                <a:endParaRPr lang="en-DE" sz="3000" dirty="0"/>
              </a:p>
            </p:txBody>
          </p:sp>
        </mc:Choice>
        <mc:Fallback xmlns="">
          <p:sp>
            <p:nvSpPr>
              <p:cNvPr id="19" name="CasellaDiTesto 18">
                <a:extLst>
                  <a:ext uri="{FF2B5EF4-FFF2-40B4-BE49-F238E27FC236}">
                    <a16:creationId xmlns:a16="http://schemas.microsoft.com/office/drawing/2014/main" id="{34C76FF1-781B-EC95-0BE3-4118F7F00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118" y="2208740"/>
                <a:ext cx="59055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08BD1E68-9723-0D7E-6E99-4C450E537A29}"/>
              </a:ext>
            </a:extLst>
          </p:cNvPr>
          <p:cNvSpPr txBox="1"/>
          <p:nvPr/>
        </p:nvSpPr>
        <p:spPr>
          <a:xfrm>
            <a:off x="838199" y="1280915"/>
            <a:ext cx="7111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study leakage-resilient secret sharing in the Fourier domain</a:t>
            </a:r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FEA388EE-44DA-2A00-1461-88D3AF3BE836}"/>
              </a:ext>
            </a:extLst>
          </p:cNvPr>
          <p:cNvSpPr/>
          <p:nvPr/>
        </p:nvSpPr>
        <p:spPr>
          <a:xfrm>
            <a:off x="838198" y="1886075"/>
            <a:ext cx="2419351" cy="1152444"/>
          </a:xfrm>
          <a:prstGeom prst="roundRect">
            <a:avLst/>
          </a:prstGeom>
          <a:solidFill>
            <a:srgbClr val="FDD3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secret is a sum of random variables</a:t>
            </a:r>
            <a:endParaRPr lang="en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2FDD5BA5-D2D8-9858-F349-4ECCB2F354A7}"/>
              </a:ext>
            </a:extLst>
          </p:cNvPr>
          <p:cNvSpPr/>
          <p:nvPr/>
        </p:nvSpPr>
        <p:spPr>
          <a:xfrm>
            <a:off x="4081237" y="1886075"/>
            <a:ext cx="2419351" cy="1152444"/>
          </a:xfrm>
          <a:prstGeom prst="roundRect">
            <a:avLst/>
          </a:prstGeom>
          <a:solidFill>
            <a:srgbClr val="FDD3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Convolution of the distributions of the shares</a:t>
            </a:r>
            <a:endParaRPr lang="en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ACE7EBDD-2928-5F4D-2599-D96D55C60417}"/>
              </a:ext>
            </a:extLst>
          </p:cNvPr>
          <p:cNvSpPr/>
          <p:nvPr/>
        </p:nvSpPr>
        <p:spPr>
          <a:xfrm>
            <a:off x="8381998" y="1886075"/>
            <a:ext cx="2419351" cy="1152444"/>
          </a:xfrm>
          <a:prstGeom prst="roundRect">
            <a:avLst/>
          </a:prstGeom>
          <a:solidFill>
            <a:srgbClr val="FDD3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Multiplication of their Fourier transforms</a:t>
            </a:r>
            <a:endParaRPr lang="en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reccia a destra 23">
            <a:extLst>
              <a:ext uri="{FF2B5EF4-FFF2-40B4-BE49-F238E27FC236}">
                <a16:creationId xmlns:a16="http://schemas.microsoft.com/office/drawing/2014/main" id="{9B909AD3-0C5C-A56B-D77E-CDBCB7CA2043}"/>
              </a:ext>
            </a:extLst>
          </p:cNvPr>
          <p:cNvSpPr/>
          <p:nvPr/>
        </p:nvSpPr>
        <p:spPr>
          <a:xfrm>
            <a:off x="6877049" y="2117355"/>
            <a:ext cx="1226231" cy="678338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Fourier</a:t>
            </a:r>
            <a:endParaRPr lang="en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F5E3F7E8-77CB-D86A-6D42-7CD2BB41FAED}"/>
              </a:ext>
            </a:extLst>
          </p:cNvPr>
          <p:cNvSpPr txBox="1"/>
          <p:nvPr/>
        </p:nvSpPr>
        <p:spPr>
          <a:xfrm>
            <a:off x="838198" y="3463654"/>
            <a:ext cx="9279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[BDIR18]: It’s enough to upper bound the maximum amplitude of the Fourier Spectrum</a:t>
            </a:r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C8967B90-1973-2381-CD25-E0BD7F6EBC12}"/>
              </a:ext>
            </a:extLst>
          </p:cNvPr>
          <p:cNvSpPr txBox="1"/>
          <p:nvPr/>
        </p:nvSpPr>
        <p:spPr>
          <a:xfrm>
            <a:off x="7490164" y="4596934"/>
            <a:ext cx="2757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Hard to identify dominant terms for HW</a:t>
            </a:r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47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 animBg="1"/>
      <p:bldP spid="22" grpId="0" animBg="1"/>
      <p:bldP spid="23" grpId="0" animBg="1"/>
      <p:bldP spid="24" grpId="0" animBg="1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3FDBC-E9E6-23DF-72BD-07A4AC5B7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55575"/>
            <a:ext cx="10811933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Taste of Techniques</a:t>
            </a:r>
          </a:p>
        </p:txBody>
      </p:sp>
      <p:sp>
        <p:nvSpPr>
          <p:cNvPr id="32" name="Segnaposto numero diapositiva 31">
            <a:extLst>
              <a:ext uri="{FF2B5EF4-FFF2-40B4-BE49-F238E27FC236}">
                <a16:creationId xmlns:a16="http://schemas.microsoft.com/office/drawing/2014/main" id="{61481472-5B17-8570-5B8D-EE3A5981F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5BD5-BCE4-4FB5-B0B5-C9F22D45621F}" type="slidenum">
              <a:rPr lang="en-DE" smtClean="0"/>
              <a:t>8</a:t>
            </a:fld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08BD1E68-9723-0D7E-6E99-4C450E537A29}"/>
                  </a:ext>
                </a:extLst>
              </p:cNvPr>
              <p:cNvSpPr txBox="1"/>
              <p:nvPr/>
            </p:nvSpPr>
            <p:spPr>
              <a:xfrm>
                <a:off x="838199" y="1461952"/>
                <a:ext cx="7072192" cy="9758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Goal: upper bound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𝛼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∈</m:t>
                            </m:r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𝔽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∗</m:t>
                                </m:r>
                              </m:sup>
                            </m:sSubSup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𝐹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𝐻𝑊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ℓ,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𝛼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for every possible leakage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ℓ.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1. Normalizing condition for Fourier coefficients (Parseval)</a:t>
                </a:r>
              </a:p>
            </p:txBody>
          </p:sp>
        </mc:Choice>
        <mc:Fallback xmlns=""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08BD1E68-9723-0D7E-6E99-4C450E537A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461952"/>
                <a:ext cx="7072192" cy="975845"/>
              </a:xfrm>
              <a:prstGeom prst="rect">
                <a:avLst/>
              </a:prstGeom>
              <a:blipFill>
                <a:blip r:embed="rId2"/>
                <a:stretch>
                  <a:fillRect l="-689" t="-3750" b="-2000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3BBEAF30-54C7-D29C-6F7E-ED5CDBF19BA6}"/>
                  </a:ext>
                </a:extLst>
              </p:cNvPr>
              <p:cNvSpPr txBox="1"/>
              <p:nvPr/>
            </p:nvSpPr>
            <p:spPr>
              <a:xfrm>
                <a:off x="1433516" y="2484878"/>
                <a:ext cx="2562225" cy="8347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∈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∗</m:t>
                              </m:r>
                            </m:sup>
                          </m:sSubSup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𝐹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𝐻𝑊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ℓ,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𝛼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ℓ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3BBEAF30-54C7-D29C-6F7E-ED5CDBF19B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3516" y="2484878"/>
                <a:ext cx="2562225" cy="8347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1298B3E9-EA77-0C96-BC36-4B05D013D8B4}"/>
              </a:ext>
            </a:extLst>
          </p:cNvPr>
          <p:cNvSpPr/>
          <p:nvPr/>
        </p:nvSpPr>
        <p:spPr>
          <a:xfrm>
            <a:off x="4648203" y="2832664"/>
            <a:ext cx="657225" cy="139144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9E63CC22-7C2D-3C56-819F-EF08C9C033FF}"/>
                  </a:ext>
                </a:extLst>
              </p:cNvPr>
              <p:cNvSpPr txBox="1"/>
              <p:nvPr/>
            </p:nvSpPr>
            <p:spPr>
              <a:xfrm>
                <a:off x="5957890" y="2614986"/>
                <a:ext cx="2562225" cy="5663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𝛼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∈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𝑝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∗</m:t>
                                  </m:r>
                                </m:sup>
                              </m:sSubSup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𝐹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𝐻𝑊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ℓ,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𝛼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≤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ℓ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9E63CC22-7C2D-3C56-819F-EF08C9C033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890" y="2614986"/>
                <a:ext cx="2562225" cy="566309"/>
              </a:xfrm>
              <a:prstGeom prst="rect">
                <a:avLst/>
              </a:prstGeom>
              <a:blipFill>
                <a:blip r:embed="rId4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5321D931-F98A-FE59-0402-D9FE2D5C60FB}"/>
                  </a:ext>
                </a:extLst>
              </p:cNvPr>
              <p:cNvSpPr txBox="1"/>
              <p:nvPr/>
            </p:nvSpPr>
            <p:spPr>
              <a:xfrm>
                <a:off x="838199" y="3412955"/>
                <a:ext cx="89347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2. Every Fourier coefficient has at least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copies (assumption: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5321D931-F98A-FE59-0402-D9FE2D5C60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3412955"/>
                <a:ext cx="8934750" cy="646331"/>
              </a:xfrm>
              <a:prstGeom prst="rect">
                <a:avLst/>
              </a:prstGeom>
              <a:blipFill>
                <a:blip r:embed="rId5"/>
                <a:stretch>
                  <a:fillRect l="-546" t="-566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B17AA96-855F-66C5-E778-BE8C75F655ED}"/>
              </a:ext>
            </a:extLst>
          </p:cNvPr>
          <p:cNvSpPr txBox="1"/>
          <p:nvPr/>
        </p:nvSpPr>
        <p:spPr>
          <a:xfrm>
            <a:off x="1561798" y="3928259"/>
            <a:ext cx="285751" cy="276999"/>
          </a:xfrm>
          <a:prstGeom prst="rect">
            <a:avLst/>
          </a:prstGeom>
          <a:solidFill>
            <a:srgbClr val="FEE6F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</a:t>
            </a:r>
            <a:endParaRPr lang="en-DE" sz="1200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FAD6503-3B46-DA48-FEA6-C258B062B064}"/>
              </a:ext>
            </a:extLst>
          </p:cNvPr>
          <p:cNvSpPr txBox="1"/>
          <p:nvPr/>
        </p:nvSpPr>
        <p:spPr>
          <a:xfrm>
            <a:off x="1847549" y="3928259"/>
            <a:ext cx="28575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0</a:t>
            </a:r>
            <a:endParaRPr lang="en-DE" sz="1200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6526FC2-0E85-930F-C82D-7DA97E54402D}"/>
              </a:ext>
            </a:extLst>
          </p:cNvPr>
          <p:cNvSpPr txBox="1"/>
          <p:nvPr/>
        </p:nvSpPr>
        <p:spPr>
          <a:xfrm>
            <a:off x="2133300" y="3928259"/>
            <a:ext cx="285751" cy="276999"/>
          </a:xfrm>
          <a:prstGeom prst="rect">
            <a:avLst/>
          </a:prstGeom>
          <a:solidFill>
            <a:srgbClr val="FEE6F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</a:t>
            </a:r>
            <a:endParaRPr lang="en-DE" sz="1200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178FC8A-3B1A-2270-AE93-E7C908D4423E}"/>
              </a:ext>
            </a:extLst>
          </p:cNvPr>
          <p:cNvSpPr txBox="1"/>
          <p:nvPr/>
        </p:nvSpPr>
        <p:spPr>
          <a:xfrm>
            <a:off x="2419051" y="3928259"/>
            <a:ext cx="285751" cy="276999"/>
          </a:xfrm>
          <a:prstGeom prst="rect">
            <a:avLst/>
          </a:prstGeom>
          <a:solidFill>
            <a:srgbClr val="FEE6F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</a:t>
            </a:r>
            <a:endParaRPr lang="en-DE" sz="1200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7309051-2042-BB43-9137-2BB13A0AC403}"/>
              </a:ext>
            </a:extLst>
          </p:cNvPr>
          <p:cNvSpPr txBox="1"/>
          <p:nvPr/>
        </p:nvSpPr>
        <p:spPr>
          <a:xfrm>
            <a:off x="2704802" y="3928065"/>
            <a:ext cx="28575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0</a:t>
            </a:r>
            <a:endParaRPr lang="en-DE" sz="1200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DB7BFEA-8EBF-8864-F6FC-8A5A0DA796C1}"/>
              </a:ext>
            </a:extLst>
          </p:cNvPr>
          <p:cNvSpPr txBox="1"/>
          <p:nvPr/>
        </p:nvSpPr>
        <p:spPr>
          <a:xfrm>
            <a:off x="1561798" y="4729109"/>
            <a:ext cx="28575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0</a:t>
            </a:r>
            <a:endParaRPr lang="en-DE" sz="1200" dirty="0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3F5BD8F2-CE87-D7C3-04E7-8132F8A04FE9}"/>
              </a:ext>
            </a:extLst>
          </p:cNvPr>
          <p:cNvSpPr txBox="1"/>
          <p:nvPr/>
        </p:nvSpPr>
        <p:spPr>
          <a:xfrm>
            <a:off x="1847549" y="4729109"/>
            <a:ext cx="285751" cy="276999"/>
          </a:xfrm>
          <a:prstGeom prst="rect">
            <a:avLst/>
          </a:prstGeom>
          <a:solidFill>
            <a:srgbClr val="FEE6F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</a:t>
            </a:r>
            <a:endParaRPr lang="en-DE" sz="1200" dirty="0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B5A53F07-A36F-5125-DF2C-7F490B0A336E}"/>
              </a:ext>
            </a:extLst>
          </p:cNvPr>
          <p:cNvSpPr txBox="1"/>
          <p:nvPr/>
        </p:nvSpPr>
        <p:spPr>
          <a:xfrm>
            <a:off x="2133300" y="4729109"/>
            <a:ext cx="28575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0</a:t>
            </a:r>
            <a:endParaRPr lang="en-DE" sz="1200" dirty="0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86377F29-1E0F-826F-08E2-B54354831C21}"/>
              </a:ext>
            </a:extLst>
          </p:cNvPr>
          <p:cNvSpPr txBox="1"/>
          <p:nvPr/>
        </p:nvSpPr>
        <p:spPr>
          <a:xfrm>
            <a:off x="2419051" y="4729109"/>
            <a:ext cx="28575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0</a:t>
            </a:r>
            <a:endParaRPr lang="en-DE" sz="1200" dirty="0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43C2AA98-4C85-A1EF-7494-635934740AFD}"/>
              </a:ext>
            </a:extLst>
          </p:cNvPr>
          <p:cNvSpPr txBox="1"/>
          <p:nvPr/>
        </p:nvSpPr>
        <p:spPr>
          <a:xfrm>
            <a:off x="2704802" y="4728915"/>
            <a:ext cx="285751" cy="276999"/>
          </a:xfrm>
          <a:prstGeom prst="rect">
            <a:avLst/>
          </a:prstGeom>
          <a:solidFill>
            <a:srgbClr val="FEE6F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</a:t>
            </a:r>
            <a:endParaRPr lang="en-DE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sellaDiTesto 30">
                <a:extLst>
                  <a:ext uri="{FF2B5EF4-FFF2-40B4-BE49-F238E27FC236}">
                    <a16:creationId xmlns:a16="http://schemas.microsoft.com/office/drawing/2014/main" id="{30090C71-624E-738E-5015-B0E6FE518302}"/>
                  </a:ext>
                </a:extLst>
              </p:cNvPr>
              <p:cNvSpPr txBox="1"/>
              <p:nvPr/>
            </p:nvSpPr>
            <p:spPr>
              <a:xfrm>
                <a:off x="3680962" y="3881898"/>
                <a:ext cx="28575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31" name="CasellaDiTesto 30">
                <a:extLst>
                  <a:ext uri="{FF2B5EF4-FFF2-40B4-BE49-F238E27FC236}">
                    <a16:creationId xmlns:a16="http://schemas.microsoft.com/office/drawing/2014/main" id="{30090C71-624E-738E-5015-B0E6FE5183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962" y="3881898"/>
                <a:ext cx="285751" cy="369332"/>
              </a:xfrm>
              <a:prstGeom prst="rect">
                <a:avLst/>
              </a:prstGeom>
              <a:blipFill>
                <a:blip r:embed="rId6"/>
                <a:stretch>
                  <a:fillRect l="-63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sellaDiTesto 32">
                <a:extLst>
                  <a:ext uri="{FF2B5EF4-FFF2-40B4-BE49-F238E27FC236}">
                    <a16:creationId xmlns:a16="http://schemas.microsoft.com/office/drawing/2014/main" id="{E5CE811F-1562-9DFC-37B0-12CA2F8124DF}"/>
                  </a:ext>
                </a:extLst>
              </p:cNvPr>
              <p:cNvSpPr txBox="1"/>
              <p:nvPr/>
            </p:nvSpPr>
            <p:spPr>
              <a:xfrm>
                <a:off x="3276304" y="4682748"/>
                <a:ext cx="109506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33" name="CasellaDiTesto 32">
                <a:extLst>
                  <a:ext uri="{FF2B5EF4-FFF2-40B4-BE49-F238E27FC236}">
                    <a16:creationId xmlns:a16="http://schemas.microsoft.com/office/drawing/2014/main" id="{E5CE811F-1562-9DFC-37B0-12CA2F812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304" y="4682748"/>
                <a:ext cx="1095069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D9B166BC-4AEF-F43B-22F4-F498ABC98610}"/>
              </a:ext>
            </a:extLst>
          </p:cNvPr>
          <p:cNvSpPr txBox="1"/>
          <p:nvPr/>
        </p:nvSpPr>
        <p:spPr>
          <a:xfrm>
            <a:off x="6096000" y="3928453"/>
            <a:ext cx="285751" cy="276999"/>
          </a:xfrm>
          <a:prstGeom prst="rect">
            <a:avLst/>
          </a:prstGeom>
          <a:solidFill>
            <a:srgbClr val="FEE6F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</a:t>
            </a:r>
            <a:endParaRPr lang="en-DE" sz="1200" dirty="0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81415292-DDE6-0160-14AE-D8FEB75DB3A5}"/>
              </a:ext>
            </a:extLst>
          </p:cNvPr>
          <p:cNvSpPr txBox="1"/>
          <p:nvPr/>
        </p:nvSpPr>
        <p:spPr>
          <a:xfrm>
            <a:off x="6381751" y="3928453"/>
            <a:ext cx="28575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0</a:t>
            </a:r>
            <a:endParaRPr lang="en-DE" sz="1200" dirty="0"/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062A5992-7F93-9EE6-C46D-6CFAF0C72308}"/>
              </a:ext>
            </a:extLst>
          </p:cNvPr>
          <p:cNvSpPr txBox="1"/>
          <p:nvPr/>
        </p:nvSpPr>
        <p:spPr>
          <a:xfrm>
            <a:off x="6667502" y="3928453"/>
            <a:ext cx="285751" cy="276999"/>
          </a:xfrm>
          <a:prstGeom prst="rect">
            <a:avLst/>
          </a:prstGeom>
          <a:solidFill>
            <a:srgbClr val="FEE6F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</a:t>
            </a:r>
            <a:endParaRPr lang="en-DE" sz="1200" dirty="0"/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41E832A7-54FA-7E06-D7F3-52E1F403FFCE}"/>
              </a:ext>
            </a:extLst>
          </p:cNvPr>
          <p:cNvSpPr txBox="1"/>
          <p:nvPr/>
        </p:nvSpPr>
        <p:spPr>
          <a:xfrm>
            <a:off x="6953253" y="3928453"/>
            <a:ext cx="285751" cy="276999"/>
          </a:xfrm>
          <a:prstGeom prst="rect">
            <a:avLst/>
          </a:prstGeom>
          <a:solidFill>
            <a:srgbClr val="FEE6F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</a:t>
            </a:r>
            <a:endParaRPr lang="en-DE" sz="1200" dirty="0"/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BB57EFF6-ACFA-02A5-895A-BDE217C7D756}"/>
              </a:ext>
            </a:extLst>
          </p:cNvPr>
          <p:cNvSpPr txBox="1"/>
          <p:nvPr/>
        </p:nvSpPr>
        <p:spPr>
          <a:xfrm>
            <a:off x="7239004" y="3928259"/>
            <a:ext cx="28575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0</a:t>
            </a:r>
            <a:endParaRPr lang="en-DE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sellaDiTesto 43">
                <a:extLst>
                  <a:ext uri="{FF2B5EF4-FFF2-40B4-BE49-F238E27FC236}">
                    <a16:creationId xmlns:a16="http://schemas.microsoft.com/office/drawing/2014/main" id="{C3730E98-23F3-2B33-D7A9-3612F8F5EC8A}"/>
                  </a:ext>
                </a:extLst>
              </p:cNvPr>
              <p:cNvSpPr txBox="1"/>
              <p:nvPr/>
            </p:nvSpPr>
            <p:spPr>
              <a:xfrm>
                <a:off x="7825319" y="3881898"/>
                <a:ext cx="28575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44" name="CasellaDiTesto 43">
                <a:extLst>
                  <a:ext uri="{FF2B5EF4-FFF2-40B4-BE49-F238E27FC236}">
                    <a16:creationId xmlns:a16="http://schemas.microsoft.com/office/drawing/2014/main" id="{C3730E98-23F3-2B33-D7A9-3612F8F5EC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5319" y="3881898"/>
                <a:ext cx="285751" cy="369332"/>
              </a:xfrm>
              <a:prstGeom prst="rect">
                <a:avLst/>
              </a:prstGeom>
              <a:blipFill>
                <a:blip r:embed="rId8"/>
                <a:stretch>
                  <a:fillRect l="-63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801CD160-9A6A-04A1-7D16-745731C4C43E}"/>
                  </a:ext>
                </a:extLst>
              </p:cNvPr>
              <p:cNvSpPr txBox="1"/>
              <p:nvPr/>
            </p:nvSpPr>
            <p:spPr>
              <a:xfrm>
                <a:off x="7420661" y="4682748"/>
                <a:ext cx="109506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801CD160-9A6A-04A1-7D16-745731C4C4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0661" y="4682748"/>
                <a:ext cx="1095069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A08DB3E1-9B51-A201-9C8D-43D45B03268C}"/>
              </a:ext>
            </a:extLst>
          </p:cNvPr>
          <p:cNvSpPr txBox="1"/>
          <p:nvPr/>
        </p:nvSpPr>
        <p:spPr>
          <a:xfrm>
            <a:off x="6101861" y="4729109"/>
            <a:ext cx="28575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0</a:t>
            </a:r>
            <a:endParaRPr lang="en-DE" sz="1200" dirty="0"/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676B6999-3CF6-1FEA-D0FE-0916B4AC7F4C}"/>
              </a:ext>
            </a:extLst>
          </p:cNvPr>
          <p:cNvSpPr txBox="1"/>
          <p:nvPr/>
        </p:nvSpPr>
        <p:spPr>
          <a:xfrm>
            <a:off x="6387612" y="4729109"/>
            <a:ext cx="285751" cy="276999"/>
          </a:xfrm>
          <a:prstGeom prst="rect">
            <a:avLst/>
          </a:prstGeom>
          <a:solidFill>
            <a:srgbClr val="FEE6F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</a:t>
            </a:r>
            <a:endParaRPr lang="en-DE" sz="1200" dirty="0"/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99C76434-796D-67E5-A908-B8FFC53A7B36}"/>
              </a:ext>
            </a:extLst>
          </p:cNvPr>
          <p:cNvSpPr txBox="1"/>
          <p:nvPr/>
        </p:nvSpPr>
        <p:spPr>
          <a:xfrm>
            <a:off x="6673363" y="4729109"/>
            <a:ext cx="285751" cy="276999"/>
          </a:xfrm>
          <a:prstGeom prst="rect">
            <a:avLst/>
          </a:prstGeom>
          <a:solidFill>
            <a:srgbClr val="FEE6F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</a:t>
            </a:r>
            <a:endParaRPr lang="en-DE" sz="1200" dirty="0"/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A796CCF2-80D0-7076-C6AC-E2A6A712F9EE}"/>
              </a:ext>
            </a:extLst>
          </p:cNvPr>
          <p:cNvSpPr txBox="1"/>
          <p:nvPr/>
        </p:nvSpPr>
        <p:spPr>
          <a:xfrm>
            <a:off x="6959114" y="4728915"/>
            <a:ext cx="28575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0</a:t>
            </a:r>
            <a:endParaRPr lang="en-DE" sz="1200" dirty="0"/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02310C05-A22B-47B7-F3A9-2895E213B53E}"/>
              </a:ext>
            </a:extLst>
          </p:cNvPr>
          <p:cNvSpPr txBox="1"/>
          <p:nvPr/>
        </p:nvSpPr>
        <p:spPr>
          <a:xfrm>
            <a:off x="7239003" y="4728915"/>
            <a:ext cx="285751" cy="276999"/>
          </a:xfrm>
          <a:prstGeom prst="rect">
            <a:avLst/>
          </a:prstGeom>
          <a:solidFill>
            <a:srgbClr val="FEE6F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</a:t>
            </a:r>
            <a:endParaRPr lang="en-DE" sz="1200" dirty="0"/>
          </a:p>
        </p:txBody>
      </p:sp>
      <p:cxnSp>
        <p:nvCxnSpPr>
          <p:cNvPr id="51" name="Connettore 2 50">
            <a:extLst>
              <a:ext uri="{FF2B5EF4-FFF2-40B4-BE49-F238E27FC236}">
                <a16:creationId xmlns:a16="http://schemas.microsoft.com/office/drawing/2014/main" id="{A79070BC-437C-19A3-F088-3B211C7D9D1C}"/>
              </a:ext>
            </a:extLst>
          </p:cNvPr>
          <p:cNvCxnSpPr>
            <a:cxnSpLocks/>
          </p:cNvCxnSpPr>
          <p:nvPr/>
        </p:nvCxnSpPr>
        <p:spPr>
          <a:xfrm>
            <a:off x="2277804" y="4336624"/>
            <a:ext cx="0" cy="25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FD4C5A44-2C7B-E4A1-F39C-8448050366B0}"/>
              </a:ext>
            </a:extLst>
          </p:cNvPr>
          <p:cNvSpPr txBox="1"/>
          <p:nvPr/>
        </p:nvSpPr>
        <p:spPr>
          <a:xfrm>
            <a:off x="2322741" y="4321391"/>
            <a:ext cx="1169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cs typeface="Arial" panose="020B0604020202020204" pitchFamily="34" charset="0"/>
              </a:rPr>
              <a:t>Bitwise flip</a:t>
            </a:r>
            <a:endParaRPr lang="en-DE" sz="1200" i="1" dirty="0">
              <a:cs typeface="Arial" panose="020B0604020202020204" pitchFamily="34" charset="0"/>
            </a:endParaRPr>
          </a:p>
        </p:txBody>
      </p:sp>
      <p:cxnSp>
        <p:nvCxnSpPr>
          <p:cNvPr id="53" name="Connettore 2 52">
            <a:extLst>
              <a:ext uri="{FF2B5EF4-FFF2-40B4-BE49-F238E27FC236}">
                <a16:creationId xmlns:a16="http://schemas.microsoft.com/office/drawing/2014/main" id="{8998655C-BA45-3399-0041-88E485F30A52}"/>
              </a:ext>
            </a:extLst>
          </p:cNvPr>
          <p:cNvCxnSpPr>
            <a:cxnSpLocks/>
          </p:cNvCxnSpPr>
          <p:nvPr/>
        </p:nvCxnSpPr>
        <p:spPr>
          <a:xfrm>
            <a:off x="6815565" y="4354464"/>
            <a:ext cx="0" cy="25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7B16F180-EC08-E9A3-83A2-467DA0AC1677}"/>
              </a:ext>
            </a:extLst>
          </p:cNvPr>
          <p:cNvSpPr txBox="1"/>
          <p:nvPr/>
        </p:nvSpPr>
        <p:spPr>
          <a:xfrm>
            <a:off x="6798438" y="4339037"/>
            <a:ext cx="1169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cs typeface="Arial" panose="020B0604020202020204" pitchFamily="34" charset="0"/>
              </a:rPr>
              <a:t>Left shift</a:t>
            </a:r>
            <a:endParaRPr lang="en-DE" sz="1200" i="1" dirty="0"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asellaDiTesto 59">
                <a:extLst>
                  <a:ext uri="{FF2B5EF4-FFF2-40B4-BE49-F238E27FC236}">
                    <a16:creationId xmlns:a16="http://schemas.microsoft.com/office/drawing/2014/main" id="{FE0ECF8B-70D5-74D1-A5AD-E0C2DBA07B4B}"/>
                  </a:ext>
                </a:extLst>
              </p:cNvPr>
              <p:cNvSpPr txBox="1"/>
              <p:nvPr/>
            </p:nvSpPr>
            <p:spPr>
              <a:xfrm>
                <a:off x="838199" y="5273006"/>
                <a:ext cx="6115054" cy="395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3. This improves the upper bound by a factor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</m:rad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0" name="CasellaDiTesto 59">
                <a:extLst>
                  <a:ext uri="{FF2B5EF4-FFF2-40B4-BE49-F238E27FC236}">
                    <a16:creationId xmlns:a16="http://schemas.microsoft.com/office/drawing/2014/main" id="{FE0ECF8B-70D5-74D1-A5AD-E0C2DBA07B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5273006"/>
                <a:ext cx="6115054" cy="395429"/>
              </a:xfrm>
              <a:prstGeom prst="rect">
                <a:avLst/>
              </a:prstGeom>
              <a:blipFill>
                <a:blip r:embed="rId10"/>
                <a:stretch>
                  <a:fillRect l="-797" t="-1538" b="-2461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asellaDiTesto 60">
                <a:extLst>
                  <a:ext uri="{FF2B5EF4-FFF2-40B4-BE49-F238E27FC236}">
                    <a16:creationId xmlns:a16="http://schemas.microsoft.com/office/drawing/2014/main" id="{79AFDB18-8CF6-24B9-398B-3D0A7270D14D}"/>
                  </a:ext>
                </a:extLst>
              </p:cNvPr>
              <p:cNvSpPr txBox="1"/>
              <p:nvPr/>
            </p:nvSpPr>
            <p:spPr>
              <a:xfrm>
                <a:off x="1423689" y="5656372"/>
                <a:ext cx="2562225" cy="7645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𝐼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𝐹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𝐻𝑊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ℓ,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𝛼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ℓ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61" name="CasellaDiTesto 60">
                <a:extLst>
                  <a:ext uri="{FF2B5EF4-FFF2-40B4-BE49-F238E27FC236}">
                    <a16:creationId xmlns:a16="http://schemas.microsoft.com/office/drawing/2014/main" id="{79AFDB18-8CF6-24B9-398B-3D0A7270D1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689" y="5656372"/>
                <a:ext cx="2562225" cy="76450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Freccia a destra 61">
            <a:extLst>
              <a:ext uri="{FF2B5EF4-FFF2-40B4-BE49-F238E27FC236}">
                <a16:creationId xmlns:a16="http://schemas.microsoft.com/office/drawing/2014/main" id="{D4207C1E-72EF-D512-0970-D0B11C6C81B6}"/>
              </a:ext>
            </a:extLst>
          </p:cNvPr>
          <p:cNvSpPr/>
          <p:nvPr/>
        </p:nvSpPr>
        <p:spPr>
          <a:xfrm>
            <a:off x="4609802" y="5969052"/>
            <a:ext cx="657225" cy="139144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asellaDiTesto 62">
                <a:extLst>
                  <a:ext uri="{FF2B5EF4-FFF2-40B4-BE49-F238E27FC236}">
                    <a16:creationId xmlns:a16="http://schemas.microsoft.com/office/drawing/2014/main" id="{7EC4EEDD-567A-0658-701C-B46A24A060EA}"/>
                  </a:ext>
                </a:extLst>
              </p:cNvPr>
              <p:cNvSpPr txBox="1"/>
              <p:nvPr/>
            </p:nvSpPr>
            <p:spPr>
              <a:xfrm>
                <a:off x="5926259" y="5517785"/>
                <a:ext cx="2562225" cy="9106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𝛼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∈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𝑝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∗</m:t>
                                  </m:r>
                                </m:sup>
                              </m:sSubSup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𝐹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𝐻𝑊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ℓ,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𝛼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≤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ℓ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63" name="CasellaDiTesto 62">
                <a:extLst>
                  <a:ext uri="{FF2B5EF4-FFF2-40B4-BE49-F238E27FC236}">
                    <a16:creationId xmlns:a16="http://schemas.microsoft.com/office/drawing/2014/main" id="{7EC4EEDD-567A-0658-701C-B46A24A060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259" y="5517785"/>
                <a:ext cx="2562225" cy="9106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942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27" grpId="0" animBg="1"/>
      <p:bldP spid="28" grpId="0" animBg="1"/>
      <p:bldP spid="29" grpId="0" animBg="1"/>
      <p:bldP spid="30" grpId="0" animBg="1"/>
      <p:bldP spid="31" grpId="0"/>
      <p:bldP spid="33" grpId="0"/>
      <p:bldP spid="34" grpId="0" animBg="1"/>
      <p:bldP spid="35" grpId="0" animBg="1"/>
      <p:bldP spid="36" grpId="0" animBg="1"/>
      <p:bldP spid="37" grpId="0" animBg="1"/>
      <p:bldP spid="38" grpId="0" animBg="1"/>
      <p:bldP spid="44" grpId="0"/>
      <p:bldP spid="45" grpId="0"/>
      <p:bldP spid="46" grpId="0" animBg="1"/>
      <p:bldP spid="47" grpId="0" animBg="1"/>
      <p:bldP spid="48" grpId="0" animBg="1"/>
      <p:bldP spid="49" grpId="0" animBg="1"/>
      <p:bldP spid="50" grpId="0" animBg="1"/>
      <p:bldP spid="52" grpId="0"/>
      <p:bldP spid="54" grpId="0"/>
      <p:bldP spid="60" grpId="0"/>
      <p:bldP spid="61" grpId="0"/>
      <p:bldP spid="62" grpId="0" animBg="1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3FDBC-E9E6-23DF-72BD-07A4AC5B7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200"/>
            <a:ext cx="10515600" cy="1325563"/>
          </a:xfrm>
        </p:spPr>
        <p:txBody>
          <a:bodyPr/>
          <a:lstStyle/>
          <a:p>
            <a:r>
              <a:rPr lang="en-US" dirty="0"/>
              <a:t>Conclusions &amp; Open Problems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04996EF-4975-4454-9C0B-2A9A84F03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9</a:t>
            </a:fld>
            <a:endParaRPr lang="en-US" dirty="0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A8DC953C-8F55-0B84-0757-D534C5DF9CD1}"/>
              </a:ext>
            </a:extLst>
          </p:cNvPr>
          <p:cNvSpPr txBox="1"/>
          <p:nvPr/>
        </p:nvSpPr>
        <p:spPr>
          <a:xfrm>
            <a:off x="838200" y="6356350"/>
            <a:ext cx="7456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[MNPSWYY22]: Maji, Nguyen, Paskin-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Cherniavsky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Suad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Wang, Ye, Yu, ITC ’22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5152596-E8A6-5BDD-19B6-1CD9D029651D}"/>
              </a:ext>
            </a:extLst>
          </p:cNvPr>
          <p:cNvSpPr txBox="1"/>
          <p:nvPr/>
        </p:nvSpPr>
        <p:spPr>
          <a:xfrm>
            <a:off x="838200" y="1522604"/>
            <a:ext cx="1083269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Our contribution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/>
              <a:t>Extend the LSB analysis of [MNPSWYY22] to average-case secrets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200" dirty="0"/>
              <a:t>Larger fields do not improve leakage resilience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/>
              <a:t>Hamming weight analysis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200" dirty="0"/>
              <a:t>Larger fields improve leakage resilience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/>
              <a:t>Simulated experiments on more general leakage models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200" dirty="0"/>
              <a:t>Intermediate leakage show smooth degradation from Hamming weight to LSB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200" dirty="0"/>
              <a:t>Random linear shows a positive impact of larger fields, but high variability</a:t>
            </a:r>
          </a:p>
          <a:p>
            <a:endParaRPr lang="en-US" sz="2200" dirty="0"/>
          </a:p>
          <a:p>
            <a:r>
              <a:rPr lang="en-US" sz="2200" dirty="0"/>
              <a:t>Open problems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Formal analysis of linear leakage functions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Impact of noise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Consider more complex gadgets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F1CF58E-29D1-A656-0366-2733B69FC0C8}"/>
              </a:ext>
            </a:extLst>
          </p:cNvPr>
          <p:cNvSpPr txBox="1"/>
          <p:nvPr/>
        </p:nvSpPr>
        <p:spPr>
          <a:xfrm>
            <a:off x="8294588" y="5308256"/>
            <a:ext cx="387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743A6"/>
                </a:solidFill>
              </a:rPr>
              <a:t>Thank you!</a:t>
            </a:r>
            <a:endParaRPr lang="en-DE" sz="4000" b="1" dirty="0">
              <a:solidFill>
                <a:srgbClr val="F743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24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" grpId="0" uiExpand="1" build="p"/>
      <p:bldP spid="5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12622</TotalTime>
  <Words>1480</Words>
  <Application>Microsoft Office PowerPoint</Application>
  <PresentationFormat>Widescreen</PresentationFormat>
  <Paragraphs>299</Paragraphs>
  <Slides>18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Lucida Calligraphy</vt:lpstr>
      <vt:lpstr>Wingdings</vt:lpstr>
      <vt:lpstr>Tema di Office</vt:lpstr>
      <vt:lpstr>Connecting Leakage-Resilient Secret Sharing to Practice: Scaling Trends and Physical Dependencies of Prime Field Masking</vt:lpstr>
      <vt:lpstr>Leakage-Resilient Cryptography</vt:lpstr>
      <vt:lpstr>Secret Sharing/Encoding Schemes</vt:lpstr>
      <vt:lpstr>Impact of the Field Size, Related work</vt:lpstr>
      <vt:lpstr>Impact the Field Size, Our Contribution</vt:lpstr>
      <vt:lpstr>Impact of the Field Size, Hamming Weight</vt:lpstr>
      <vt:lpstr>A Taste of Techniques</vt:lpstr>
      <vt:lpstr>A Taste of Techniques</vt:lpstr>
      <vt:lpstr>Conclusions &amp; Open Problems</vt:lpstr>
      <vt:lpstr>Appendix</vt:lpstr>
      <vt:lpstr>Masking</vt:lpstr>
      <vt:lpstr>On the Choice of the Field</vt:lpstr>
      <vt:lpstr>On the Choice of the Field</vt:lpstr>
      <vt:lpstr>State of the Art &amp; Our Contribution</vt:lpstr>
      <vt:lpstr>Least Significant Bit and Hamming Weight</vt:lpstr>
      <vt:lpstr>Impact of the Field Size for LSB Leakage</vt:lpstr>
      <vt:lpstr>Impact of the Field Size for HW Leakage</vt:lpstr>
      <vt:lpstr>What Happens in Between: Simulations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Continuously Non-Malleable Codes against Bounded-Depth Tampering</dc:title>
  <dc:creator>Elena Micheli</dc:creator>
  <cp:lastModifiedBy>Elena Micheli</cp:lastModifiedBy>
  <cp:revision>15</cp:revision>
  <dcterms:created xsi:type="dcterms:W3CDTF">2023-07-21T12:46:02Z</dcterms:created>
  <dcterms:modified xsi:type="dcterms:W3CDTF">2024-05-26T09:43:14Z</dcterms:modified>
</cp:coreProperties>
</file>