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9" r:id="rId1"/>
    <p:sldMasterId id="2147483851" r:id="rId2"/>
  </p:sldMasterIdLst>
  <p:notesMasterIdLst>
    <p:notesMasterId r:id="rId42"/>
  </p:notesMasterIdLst>
  <p:handoutMasterIdLst>
    <p:handoutMasterId r:id="rId43"/>
  </p:handoutMasterIdLst>
  <p:sldIdLst>
    <p:sldId id="1690" r:id="rId3"/>
    <p:sldId id="1801" r:id="rId4"/>
    <p:sldId id="1824" r:id="rId5"/>
    <p:sldId id="1808" r:id="rId6"/>
    <p:sldId id="1802" r:id="rId7"/>
    <p:sldId id="1807" r:id="rId8"/>
    <p:sldId id="1834" r:id="rId9"/>
    <p:sldId id="1803" r:id="rId10"/>
    <p:sldId id="1826" r:id="rId11"/>
    <p:sldId id="1825" r:id="rId12"/>
    <p:sldId id="1794" r:id="rId13"/>
    <p:sldId id="1800" r:id="rId14"/>
    <p:sldId id="1809" r:id="rId15"/>
    <p:sldId id="1813" r:id="rId16"/>
    <p:sldId id="1810" r:id="rId17"/>
    <p:sldId id="1821" r:id="rId18"/>
    <p:sldId id="1822" r:id="rId19"/>
    <p:sldId id="1799" r:id="rId20"/>
    <p:sldId id="1814" r:id="rId21"/>
    <p:sldId id="1823" r:id="rId22"/>
    <p:sldId id="1833" r:id="rId23"/>
    <p:sldId id="1770" r:id="rId24"/>
    <p:sldId id="1772" r:id="rId25"/>
    <p:sldId id="1827" r:id="rId26"/>
    <p:sldId id="1812" r:id="rId27"/>
    <p:sldId id="1819" r:id="rId28"/>
    <p:sldId id="1811" r:id="rId29"/>
    <p:sldId id="1828" r:id="rId30"/>
    <p:sldId id="1820" r:id="rId31"/>
    <p:sldId id="1798" r:id="rId32"/>
    <p:sldId id="1831" r:id="rId33"/>
    <p:sldId id="1796" r:id="rId34"/>
    <p:sldId id="1815" r:id="rId35"/>
    <p:sldId id="1829" r:id="rId36"/>
    <p:sldId id="1830" r:id="rId37"/>
    <p:sldId id="1817" r:id="rId38"/>
    <p:sldId id="1832" r:id="rId39"/>
    <p:sldId id="1818" r:id="rId40"/>
    <p:sldId id="1738" r:id="rId41"/>
  </p:sldIdLst>
  <p:sldSz cx="12192000" cy="6858000"/>
  <p:notesSz cx="6858000" cy="9144000"/>
  <p:embeddedFontLs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33EE"/>
    <a:srgbClr val="0099FF"/>
    <a:srgbClr val="FF5050"/>
    <a:srgbClr val="3B2413"/>
    <a:srgbClr val="0066FF"/>
    <a:srgbClr val="FF7C80"/>
    <a:srgbClr val="0432FF"/>
    <a:srgbClr val="1F26F1"/>
    <a:srgbClr val="4169E1"/>
    <a:srgbClr val="F5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0" autoAdjust="0"/>
    <p:restoredTop sz="77422" autoAdjust="0"/>
  </p:normalViewPr>
  <p:slideViewPr>
    <p:cSldViewPr>
      <p:cViewPr varScale="1">
        <p:scale>
          <a:sx n="79" d="100"/>
          <a:sy n="79" d="100"/>
        </p:scale>
        <p:origin x="597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07D6-46B3-4DD2-ACBF-CB3FB2438EEA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04481-59B6-4DDE-AA34-384744033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52728-8949-4FB0-A2CF-22B26A2BEF3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2FF9-4A46-4110-9BD0-ECD7A5C229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5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D0AB2-6E98-493F-BA49-16FE67CDE06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Hello everyone!</a:t>
            </a:r>
          </a:p>
          <a:p>
            <a:r>
              <a:rPr lang="en-CA" dirty="0"/>
              <a:t>Today I’m presenting our paper on how to garble mixed circuits.</a:t>
            </a:r>
          </a:p>
          <a:p>
            <a:r>
              <a:rPr lang="en-CA" dirty="0"/>
              <a:t>It’s a joint work with </a:t>
            </a:r>
            <a:r>
              <a:rPr lang="en-CA" dirty="0" err="1"/>
              <a:t>Tianren</a:t>
            </a:r>
            <a:r>
              <a:rPr lang="en-CA" dirty="0"/>
              <a:t> at Peking University. </a:t>
            </a:r>
          </a:p>
        </p:txBody>
      </p:sp>
    </p:spTree>
    <p:extLst>
      <p:ext uri="{BB962C8B-B14F-4D97-AF65-F5344CB8AC3E}">
        <p14:creationId xmlns:p14="http://schemas.microsoft.com/office/powerpoint/2010/main" val="3400883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making public key assumptions, we construct a scheme with more efficient Bit Decomposition than BLLL23, and we support free addition. </a:t>
            </a:r>
          </a:p>
          <a:p>
            <a:r>
              <a:rPr lang="en-US" dirty="0"/>
              <a:t>But as a trade-off, our multiplication gates are more expensive. </a:t>
            </a:r>
          </a:p>
          <a:p>
            <a:r>
              <a:rPr lang="en-US" dirty="0"/>
              <a:t>(Here DCR* means a stronger variant of DCR assumed by BLLL23. 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96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more detailed overview of our results. </a:t>
            </a:r>
          </a:p>
          <a:p>
            <a:r>
              <a:rPr lang="en-US" dirty="0"/>
              <a:t>Our starting point is a scheme for prime-power modulus p-to-the-k, where additions are free. </a:t>
            </a:r>
          </a:p>
          <a:p>
            <a:r>
              <a:rPr lang="en-US" dirty="0"/>
              <a:t>Mult, BD, and BC gates cost lambda times k square times log p.</a:t>
            </a:r>
          </a:p>
          <a:p>
            <a:r>
              <a:rPr lang="en-US" dirty="0"/>
              <a:t>While this basic scheme is not yet very efficient, we will combine multiple copies of it over different prime powers through Chinese remainder theorem, to obtain our first result. </a:t>
            </a:r>
          </a:p>
          <a:p>
            <a:endParaRPr lang="en-US" dirty="0"/>
          </a:p>
          <a:p>
            <a:r>
              <a:rPr lang="en-US" dirty="0"/>
              <a:t>Applying a rather standard trick, we can also use the basic scheme to emulate Add and Mult over an arbitrary modulus. </a:t>
            </a:r>
          </a:p>
          <a:p>
            <a:r>
              <a:rPr lang="en-US" dirty="0"/>
              <a:t>Choosing an appropriate prime power results in a scheme where each gate costs lambda b square divided log b.</a:t>
            </a:r>
          </a:p>
          <a:p>
            <a:r>
              <a:rPr lang="en-US" dirty="0"/>
              <a:t>Note that Additions are no longer free, because each add is followed by a mod-N operation. </a:t>
            </a:r>
          </a:p>
          <a:p>
            <a:endParaRPr lang="en-US" dirty="0"/>
          </a:p>
          <a:p>
            <a:r>
              <a:rPr lang="en-US" dirty="0"/>
              <a:t>Finally, applying Chinese remainder theorem again, we can combine multiple copies of the new scheme into one with improved multiplication cost. </a:t>
            </a:r>
          </a:p>
          <a:p>
            <a:r>
              <a:rPr lang="en-US" dirty="0"/>
              <a:t>But it inherits the fact that addition are no longer free.</a:t>
            </a:r>
          </a:p>
          <a:p>
            <a:endParaRPr lang="en-US" dirty="0"/>
          </a:p>
          <a:p>
            <a:r>
              <a:rPr lang="en-US" dirty="0"/>
              <a:t>We also note that later in this session, David Heath’s work shows how to apply emulation to a CRT scheme, so that arbitrary modulus can be supported. </a:t>
            </a:r>
          </a:p>
          <a:p>
            <a:r>
              <a:rPr lang="en-US" dirty="0"/>
              <a:t>His method should also apply to our work.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6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third result is built upon the basic scheme, in the case when the modulus is a power of 2. </a:t>
            </a:r>
          </a:p>
          <a:p>
            <a:r>
              <a:rPr lang="en-US" dirty="0"/>
              <a:t>The cost per Mult , BD, and BC gate is now linear in b under the decisional composite </a:t>
            </a:r>
            <a:r>
              <a:rPr lang="en-US" dirty="0" err="1"/>
              <a:t>residuosity</a:t>
            </a:r>
            <a:r>
              <a:rPr lang="en-US" dirty="0"/>
              <a:t> assumption.</a:t>
            </a:r>
          </a:p>
          <a:p>
            <a:endParaRPr lang="en-US" dirty="0"/>
          </a:p>
          <a:p>
            <a:r>
              <a:rPr lang="en-US" dirty="0"/>
              <a:t>We can also apply the same emulation trick to support an arbitrary modulus. </a:t>
            </a:r>
          </a:p>
          <a:p>
            <a:endParaRPr lang="en-US" dirty="0"/>
          </a:p>
          <a:p>
            <a:r>
              <a:rPr lang="en-US" dirty="0"/>
              <a:t>Next, I’ll give more details of the transformations assuming we already have the basic scheme over prime powers.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result relies on the Chinese remainder theorem, which says values in Z_N can be uniquely determined by its remainders modulo the prime power factors, i.e., p_1^k_1, p_2^k_2, and so on. </a:t>
            </a:r>
          </a:p>
          <a:p>
            <a:r>
              <a:rPr lang="en-US" dirty="0"/>
              <a:t>Therefore, to compute some y mod N, we can run the circuit mod p_1^k_1 to compute the first remainder y_1, and then another copy of the circuit mod p_2^k_2 to recover y_2 and so on. </a:t>
            </a:r>
          </a:p>
          <a:p>
            <a:r>
              <a:rPr lang="en-US" dirty="0"/>
              <a:t>The cost of one Mult gate over N is the sum of the individual copies, as shown in blue. </a:t>
            </a:r>
          </a:p>
          <a:p>
            <a:r>
              <a:rPr lang="en-US" dirty="0"/>
              <a:t>If we want to support a b-bit modulus N, it suffices to set all the powers to </a:t>
            </a:r>
            <a:r>
              <a:rPr lang="en-US" dirty="0" err="1"/>
              <a:t>sqare</a:t>
            </a:r>
            <a:r>
              <a:rPr lang="en-US" dirty="0"/>
              <a:t>-root of b, and choose enough primes with product equals 2-to-the-square-root-of-b.</a:t>
            </a:r>
          </a:p>
          <a:p>
            <a:r>
              <a:rPr lang="en-US" dirty="0"/>
              <a:t>The total cost of a Mult over N under this setting is shown in red. </a:t>
            </a:r>
          </a:p>
          <a:p>
            <a:r>
              <a:rPr lang="en-US" dirty="0"/>
              <a:t>To achieve BD and BC in the CRT framework is a bit more complicated, and we defer the details to our paper.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to emulate an arbitrary modulus N, we chose an underlying prime power </a:t>
            </a:r>
            <a:r>
              <a:rPr lang="en-US" dirty="0" err="1"/>
              <a:t>p^k</a:t>
            </a:r>
            <a:r>
              <a:rPr lang="en-US" dirty="0"/>
              <a:t> greater than N^2 so that intermediate addition and multiplication results don’t overflow. </a:t>
            </a:r>
          </a:p>
          <a:p>
            <a:r>
              <a:rPr lang="en-US" dirty="0"/>
              <a:t>We then append a Mod-N gate after every Add and Mult.</a:t>
            </a:r>
          </a:p>
          <a:p>
            <a:endParaRPr lang="en-US" dirty="0"/>
          </a:p>
          <a:p>
            <a:r>
              <a:rPr lang="en-US" dirty="0"/>
              <a:t>In the paper, we show that mod-N can be reduced to truncation by p, which in the underlying basic scheme over </a:t>
            </a:r>
            <a:r>
              <a:rPr lang="en-US" dirty="0" err="1"/>
              <a:t>p^k</a:t>
            </a:r>
            <a:r>
              <a:rPr lang="en-US" dirty="0"/>
              <a:t> can be implemented easily by a bit-decomposition gate.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9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Lastly, applying the CRT method again on the newly obtained scheme gives our second result.</a:t>
            </a:r>
          </a:p>
          <a:p>
            <a:r>
              <a:rPr lang="en-US" dirty="0"/>
              <a:t>Roughly, compared to our first result, we are now able to set the prime power factors of N in a more balanced way to obtain asymptotically more efficient Add and Mult gates.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11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our results assuming only a random oracle are derived from a core, basic scheme over prime powers, which I will explain next.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0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I’ll only comment briefly on how we modify the basic scheme under the DCR assumption to obtain the third result.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23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high level, our scheme garbles a mixed circuit gate-by-gate. </a:t>
            </a:r>
          </a:p>
          <a:p>
            <a:r>
              <a:rPr lang="en-US" dirty="0"/>
              <a:t>We first assign a key function to every wire in the circuit, with the following format, and then invoke different gadgets to garble different gates. </a:t>
            </a:r>
          </a:p>
          <a:p>
            <a:r>
              <a:rPr lang="en-US" dirty="0"/>
              <a:t>Note that the Boolean key functions has the Free-XOR format with a global Delta string. </a:t>
            </a:r>
          </a:p>
          <a:p>
            <a:r>
              <a:rPr lang="en-US" dirty="0"/>
              <a:t>Our Arithmetic key function has an analogous format, supporting free additions.</a:t>
            </a:r>
          </a:p>
          <a:p>
            <a:endParaRPr lang="en-US" dirty="0"/>
          </a:p>
          <a:p>
            <a:r>
              <a:rPr lang="en-US" dirty="0"/>
              <a:t>In our paper, we further show that Mult gates can be garbled through a composition of BD and BC gates. </a:t>
            </a:r>
          </a:p>
          <a:p>
            <a:r>
              <a:rPr lang="en-US" dirty="0"/>
              <a:t>Hence our task reduces to constructing the BD and BC gadgets. </a:t>
            </a:r>
          </a:p>
          <a:p>
            <a:endParaRPr lang="en-US" dirty="0"/>
          </a:p>
          <a:p>
            <a:r>
              <a:rPr lang="en-US" dirty="0"/>
              <a:t>For this talk, I’ll only have time to show the more interesting BD gadget. </a:t>
            </a:r>
          </a:p>
          <a:p>
            <a:r>
              <a:rPr lang="en-US" dirty="0"/>
              <a:t>The garbling algorithm </a:t>
            </a:r>
            <a:r>
              <a:rPr lang="en-US" dirty="0" err="1"/>
              <a:t>BD.Garb</a:t>
            </a:r>
            <a:r>
              <a:rPr lang="en-US" dirty="0"/>
              <a:t> takes in an </a:t>
            </a:r>
            <a:r>
              <a:rPr lang="en-US" dirty="0" err="1"/>
              <a:t>airhtmetic</a:t>
            </a:r>
            <a:r>
              <a:rPr lang="en-US" dirty="0"/>
              <a:t> key function, and b Boolean key functions, and produces a garbled table.</a:t>
            </a:r>
          </a:p>
          <a:p>
            <a:r>
              <a:rPr lang="en-US" dirty="0"/>
              <a:t>The </a:t>
            </a:r>
            <a:r>
              <a:rPr lang="en-US" dirty="0" err="1"/>
              <a:t>BD.Eval</a:t>
            </a:r>
            <a:r>
              <a:rPr lang="en-US" dirty="0"/>
              <a:t> takes in the garbled table and an arithmetic input key, and recovers the b Boolean output keys.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76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starting point is the observation that an arithmetic key of x is already a Boolean key of the least significant bit x1, when taken mod 2.</a:t>
            </a:r>
          </a:p>
          <a:p>
            <a:endParaRPr lang="en-US" dirty="0"/>
          </a:p>
          <a:p>
            <a:r>
              <a:rPr lang="en-US" dirty="0"/>
              <a:t>Therefore, we can already setup the garbled table to contain two ciphertexts respectively containing the two possible output labels for x1.</a:t>
            </a:r>
          </a:p>
          <a:p>
            <a:r>
              <a:rPr lang="en-US" dirty="0"/>
              <a:t>The evaluator given AK(x), can take mod 2, and decrypt one of the ciphertext to recover the first output label k_1.</a:t>
            </a:r>
          </a:p>
          <a:p>
            <a:endParaRPr lang="en-US" dirty="0"/>
          </a:p>
          <a:p>
            <a:r>
              <a:rPr lang="en-US" dirty="0"/>
              <a:t>In order to repeat this process, we want an arithmetic key which taken mod 2 is a Boolean key of x_2.</a:t>
            </a:r>
          </a:p>
          <a:p>
            <a:r>
              <a:rPr lang="en-US" dirty="0"/>
              <a:t>For this, we further include a fresh Arithmetic key in the ciphertext, corresponding to the two cases of x_1. </a:t>
            </a:r>
          </a:p>
          <a:p>
            <a:r>
              <a:rPr lang="en-US" dirty="0"/>
              <a:t>The evaluator recovers AK(x1), and subtract it from AK(x), and divide it by 2. </a:t>
            </a:r>
          </a:p>
          <a:p>
            <a:r>
              <a:rPr lang="en-US" dirty="0"/>
              <a:t>The result is another arithmetic key for x truncated by 2. </a:t>
            </a:r>
          </a:p>
          <a:p>
            <a:r>
              <a:rPr lang="en-US" dirty="0"/>
              <a:t>And this is exactly what we want, because taken mod 2, this is a Boolean key of the second least significant bit of x.</a:t>
            </a:r>
          </a:p>
          <a:p>
            <a:endParaRPr lang="en-US" dirty="0"/>
          </a:p>
          <a:p>
            <a:r>
              <a:rPr lang="en-US" dirty="0"/>
              <a:t>Then we can repeat this construction to recover a Boolean key of x2, and so 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2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let’s recall the notion of a garbling scheme, which is the subject of talk.</a:t>
            </a:r>
          </a:p>
          <a:p>
            <a:r>
              <a:rPr lang="en-US" dirty="0"/>
              <a:t>Originally, proposed by [Yao82], the scheme mainly consists of two algorithms. </a:t>
            </a:r>
          </a:p>
          <a:p>
            <a:r>
              <a:rPr lang="en-US" dirty="0"/>
              <a:t>First, Garb takes in a Boolean circuit C, and produces a garbled circuit C-hat, together with n key functions.</a:t>
            </a:r>
          </a:p>
          <a:p>
            <a:r>
              <a:rPr lang="en-US" dirty="0"/>
              <a:t>The key functions are supposed to provide n keys depending on a set of inputs.</a:t>
            </a:r>
          </a:p>
          <a:p>
            <a:r>
              <a:rPr lang="en-US" dirty="0"/>
              <a:t>Later when Eval is given the garbled circuit C-hat and n keys, it recovers the correct results.</a:t>
            </a:r>
          </a:p>
          <a:p>
            <a:r>
              <a:rPr lang="en-US" dirty="0"/>
              <a:t>Security of the scheme requires that evaluator’s view, shown in the box, reveals nothing beyond the final results.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0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in this construction, the dominating cost in the garbled table is encrypting the Arithmetic key AK(beta), which is a lambda-dimension vector in Z_2^b. </a:t>
            </a:r>
          </a:p>
          <a:p>
            <a:endParaRPr lang="en-US" dirty="0"/>
          </a:p>
          <a:p>
            <a:r>
              <a:rPr lang="en-US" dirty="0"/>
              <a:t>In total, the table contains 2b such ciphertexts, which costs lambda b^2 bits. </a:t>
            </a:r>
          </a:p>
          <a:p>
            <a:endParaRPr lang="en-US" dirty="0"/>
          </a:p>
          <a:p>
            <a:r>
              <a:rPr lang="en-US" dirty="0"/>
              <a:t>In our paper, we show how to generalize this construction to modulus </a:t>
            </a:r>
            <a:r>
              <a:rPr lang="en-US" dirty="0" err="1"/>
              <a:t>p^k</a:t>
            </a:r>
            <a:r>
              <a:rPr lang="en-US" dirty="0"/>
              <a:t>. </a:t>
            </a:r>
          </a:p>
          <a:p>
            <a:r>
              <a:rPr lang="en-US" dirty="0"/>
              <a:t>To obtain our claimed efficiency will require a further optimization described in the paper.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4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just briefly mention the high level idea behind our scheme assuming DCR. </a:t>
            </a:r>
          </a:p>
          <a:p>
            <a:r>
              <a:rPr lang="en-US" dirty="0"/>
              <a:t>Basically, we use an additive homomorphic encryption under DCR to reduce the cost of encrypting the arithmetic label AK. </a:t>
            </a:r>
          </a:p>
          <a:p>
            <a:r>
              <a:rPr lang="en-US" dirty="0"/>
              <a:t>We instead encrypt the terms Delta and A individually, where the encryption of Delta is reused through the scheme. </a:t>
            </a:r>
          </a:p>
          <a:p>
            <a:endParaRPr lang="en-US" dirty="0"/>
          </a:p>
          <a:p>
            <a:r>
              <a:rPr lang="en-US" dirty="0"/>
              <a:t>We can further avoid providing encryptions of the random A explicitly.</a:t>
            </a:r>
          </a:p>
          <a:p>
            <a:r>
              <a:rPr lang="en-US" dirty="0"/>
              <a:t>Instead, we only provide a random oracle seed in the garbled table, and use RO samples as the encryptions.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5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summary of our results. </a:t>
            </a:r>
          </a:p>
          <a:p>
            <a:r>
              <a:rPr lang="en-US" dirty="0"/>
              <a:t>We note that in a concurrent work by David heath, who will present later in this session, he obtains a scheme assuming only RO, and achieves a cost of lambda time b per gate, which is strictly cheaper than our result 2, communication wise.</a:t>
            </a:r>
          </a:p>
          <a:p>
            <a:r>
              <a:rPr lang="en-US" dirty="0"/>
              <a:t>As a trade off, this scheme will have higher computation costs, scaling with b-squared over log b.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7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result assumes only a random oracle. Technically, a circular secure correlation robust hash function will also suffice. </a:t>
            </a:r>
          </a:p>
          <a:p>
            <a:r>
              <a:rPr lang="en-US" dirty="0"/>
              <a:t>Compared with the state-of-the-art BMR16 scheme, also assuming RO, we improves the cost of both Multiplication and BD gates, and preserves free addition. </a:t>
            </a:r>
          </a:p>
          <a:p>
            <a:r>
              <a:rPr lang="en-US" dirty="0"/>
              <a:t>Our second result improves the cost of Multiplication further, but as a trade-off, addition is no longer free.</a:t>
            </a:r>
          </a:p>
          <a:p>
            <a:endParaRPr lang="en-US" dirty="0"/>
          </a:p>
          <a:p>
            <a:r>
              <a:rPr lang="en-US" dirty="0"/>
              <a:t>Next, making public key assumptions, we construct a scheme with more efficient Bit Decomposition, and free addition than BLLL23. </a:t>
            </a:r>
          </a:p>
          <a:p>
            <a:r>
              <a:rPr lang="en-US" dirty="0"/>
              <a:t>But as a trade-off, our multiplication gates are heavier. </a:t>
            </a:r>
          </a:p>
          <a:p>
            <a:endParaRPr lang="en-US" dirty="0"/>
          </a:p>
          <a:p>
            <a:r>
              <a:rPr lang="en-US" dirty="0"/>
              <a:t>Finally, in a concurrent work by David Heath, which will be presented later, they achieve an even better cost for Mult gates assuming only RO, but with heavier computation cost than our result.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8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observation is that we although we don’t immediately know how to truncate-by-N, we do know how to truncate-by-p, or a power of p. </a:t>
            </a:r>
          </a:p>
          <a:p>
            <a:r>
              <a:rPr lang="en-US" dirty="0"/>
              <a:t>This can be done by first bit-decompose to obtain labels of the mod-p digits, and then throw away the last digits.</a:t>
            </a:r>
          </a:p>
          <a:p>
            <a:endParaRPr lang="en-US" dirty="0"/>
          </a:p>
          <a:p>
            <a:r>
              <a:rPr lang="en-US" dirty="0"/>
              <a:t>Therefore, the idea is to find a fixed factor m such that for values x bounded by N^2, truncation of x by N equals first multiplying x by the factor m, and then truncate by a power of p.</a:t>
            </a:r>
          </a:p>
          <a:p>
            <a:r>
              <a:rPr lang="en-US" dirty="0"/>
              <a:t>We show in the paper that setting m as follows suffices. 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2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Lastly, applying the CRT method again on the newly obtained scheme gives our second result.</a:t>
            </a:r>
          </a:p>
          <a:p>
            <a:r>
              <a:rPr lang="en-US" dirty="0"/>
              <a:t>Here we are able to set the prime power factors of N in a more balanced way to obtain asymptotically more efficient Add and Mult gates.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0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then go into more details of constructing the core basic scheme,  and how we modify it under the DCR assumption.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2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scheme garbles the circuit gate-by-gate. </a:t>
            </a:r>
          </a:p>
          <a:p>
            <a:r>
              <a:rPr lang="en-US" dirty="0"/>
              <a:t>First, each wire in the circuit is assigned a key function, depending on its wire type.</a:t>
            </a:r>
          </a:p>
          <a:p>
            <a:endParaRPr lang="en-US" dirty="0"/>
          </a:p>
          <a:p>
            <a:r>
              <a:rPr lang="en-US" dirty="0"/>
              <a:t>A Boolean wire key function has the form Delta times x XOR with a one-time-pad B. </a:t>
            </a:r>
          </a:p>
          <a:p>
            <a:r>
              <a:rPr lang="en-US" dirty="0"/>
              <a:t>Here Delta is a global string of lambda bits, used for all Boolean wires.</a:t>
            </a:r>
          </a:p>
          <a:p>
            <a:endParaRPr lang="en-US" dirty="0"/>
          </a:p>
          <a:p>
            <a:r>
              <a:rPr lang="en-US" dirty="0"/>
              <a:t>An arithmetic wire key function has a similar form, where Delta in bold represents a global vector in </a:t>
            </a:r>
            <a:r>
              <a:rPr lang="en-US" dirty="0" err="1"/>
              <a:t>Z_p^k</a:t>
            </a:r>
            <a:r>
              <a:rPr lang="en-US" dirty="0"/>
              <a:t>, and A is again a one-time-pad. </a:t>
            </a:r>
          </a:p>
          <a:p>
            <a:endParaRPr lang="en-US" dirty="0"/>
          </a:p>
          <a:p>
            <a:r>
              <a:rPr lang="en-US" dirty="0"/>
              <a:t>Then, the Garbler runs the following garbling gadgets to produce a garbled table for each gate.</a:t>
            </a:r>
          </a:p>
          <a:p>
            <a:r>
              <a:rPr lang="en-US" dirty="0"/>
              <a:t>The gadgets all have a similar syntax as illustrated above. </a:t>
            </a:r>
          </a:p>
          <a:p>
            <a:r>
              <a:rPr lang="en-US" dirty="0"/>
              <a:t>The evaluator, after obtaining all garbled tables, and an initial set of input keys, runs the evaluation gadgets in a topological order to recover a key for every wire.</a:t>
            </a:r>
          </a:p>
          <a:p>
            <a:r>
              <a:rPr lang="en-US" dirty="0"/>
              <a:t>We will set the output wire keys to reveal output results in the clear. 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23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further show in our paper that the Mult gadget can be constructed as a composition of BC and BD gadgets, while Add is free. </a:t>
            </a:r>
          </a:p>
          <a:p>
            <a:r>
              <a:rPr lang="en-US" dirty="0"/>
              <a:t>The Yao gadget for handling Boolean sub-circuits can be instantiated with any existing Boolean scheme. </a:t>
            </a:r>
          </a:p>
          <a:p>
            <a:endParaRPr lang="en-US" dirty="0"/>
          </a:p>
          <a:p>
            <a:r>
              <a:rPr lang="en-US" dirty="0"/>
              <a:t>Therefore, our task reduces to constructing the bit composition and bit decomposition gadgets. </a:t>
            </a:r>
          </a:p>
          <a:p>
            <a:endParaRPr lang="en-US" dirty="0"/>
          </a:p>
          <a:p>
            <a:r>
              <a:rPr lang="en-US" dirty="0"/>
              <a:t>Due to time constraint, I will focus on the more interesting BD gadget, and only in the special case of N = 2^b for the remainder of the talk.</a:t>
            </a:r>
          </a:p>
          <a:p>
            <a:endParaRPr lang="en-US" dirty="0"/>
          </a:p>
          <a:p>
            <a:r>
              <a:rPr lang="en-US" dirty="0"/>
              <a:t>The syntax is illustrated above. </a:t>
            </a:r>
          </a:p>
          <a:p>
            <a:r>
              <a:rPr lang="en-US" dirty="0"/>
              <a:t>The Garb gadget takes in an input key function AK, and b output key functions and produces a garbled table. </a:t>
            </a:r>
          </a:p>
          <a:p>
            <a:r>
              <a:rPr lang="en-US" dirty="0"/>
              <a:t>The Eval gadget takes in the garbled table and an arithmetic input key, and recovers b Boolean output keys.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6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Such a garbling scheme naturally gives rise to the following two party computation protocol. </a:t>
            </a:r>
          </a:p>
          <a:p>
            <a:r>
              <a:rPr lang="en-US" dirty="0"/>
              <a:t>Suppose Alice and Bob each holds a circuit C and inputs x1 to </a:t>
            </a:r>
            <a:r>
              <a:rPr lang="en-US" dirty="0" err="1"/>
              <a:t>xn</a:t>
            </a:r>
            <a:r>
              <a:rPr lang="en-US" dirty="0"/>
              <a:t>, and wish to jointly evaluate C over x, without leaking anything beyond the final results.</a:t>
            </a:r>
          </a:p>
          <a:p>
            <a:r>
              <a:rPr lang="en-US" dirty="0"/>
              <a:t>In this case, Alice can run Garb and directly send the garbled circuit to Bob. </a:t>
            </a:r>
          </a:p>
          <a:p>
            <a:r>
              <a:rPr lang="en-US" dirty="0"/>
              <a:t>They can then run an oblivious transfer to transmit the correct keys.</a:t>
            </a:r>
          </a:p>
          <a:p>
            <a:r>
              <a:rPr lang="en-US" dirty="0"/>
              <a:t>In the end, Bob locally run Eval to obtain the final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turns out a main bottleneck in this protocol is the communication size of the garbled circuit.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Optimizing the size of the garbled circuit has since been the subject of extensive research.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79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to derive such an L2 is to include appropriate helper information D1 and D0 in the ciphertexts to allow exactly this.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we repeat the construction to include two more ciphertexts in the table containing the two possible output labels for x2, under the appropriate secret keys shown in blue. </a:t>
            </a:r>
          </a:p>
          <a:p>
            <a:endParaRPr lang="en-US" dirty="0"/>
          </a:p>
          <a:p>
            <a:r>
              <a:rPr lang="en-US" dirty="0"/>
              <a:t>Continuing the construction for the rest of the bits in x completes our bit decomposition gadget.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4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is to also include a term 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3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in this construction, the dominating cost in the garbled table is encrypting the helper terms D, which is a lambda-dimension vector in Z_2^b. </a:t>
            </a:r>
          </a:p>
          <a:p>
            <a:endParaRPr lang="en-US" dirty="0"/>
          </a:p>
          <a:p>
            <a:r>
              <a:rPr lang="en-US" dirty="0"/>
              <a:t>In total, the table contains 2b such ciphertexts, which costs lambda b^2 bits.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5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 a long line of work, Boolean garbling is now highly optimized. </a:t>
            </a:r>
          </a:p>
          <a:p>
            <a:r>
              <a:rPr lang="en-US" dirty="0"/>
              <a:t>The state-of-the-art by [RR21] can garble XOR gates for free, and costs only 1.5 lambda bits per AND gate.</a:t>
            </a:r>
          </a:p>
          <a:p>
            <a:r>
              <a:rPr lang="en-US" dirty="0"/>
              <a:t>Where lambda is a security parameter usually set to 128.</a:t>
            </a:r>
          </a:p>
          <a:p>
            <a:r>
              <a:rPr lang="en-US" dirty="0"/>
              <a:t>Besides further optimizing the per-gate cost of Boolean garbling, one may also ask whether there are other directions of optimization. </a:t>
            </a:r>
          </a:p>
          <a:p>
            <a:r>
              <a:rPr lang="en-US" dirty="0"/>
              <a:t>For example, can we go beyond Boolean circuit to support other models of computation?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work of AIK11 is the first to consider garbling Arithmetic circuit, where the gates are addition and multiplication over some ring. </a:t>
            </a:r>
          </a:p>
          <a:p>
            <a:r>
              <a:rPr lang="en-US" dirty="0"/>
              <a:t>As illustrated, the syntax is analogous to the Boolean scheme.</a:t>
            </a:r>
          </a:p>
          <a:p>
            <a:r>
              <a:rPr lang="en-US" dirty="0"/>
              <a:t>In this setting, the state-of-the-art scheme for handling small domain is by BMR16, which garbles Additions for free, and costs lambda b-square over log-b bits per </a:t>
            </a:r>
            <a:r>
              <a:rPr lang="en-US" dirty="0" err="1"/>
              <a:t>mult</a:t>
            </a:r>
            <a:r>
              <a:rPr lang="en-US" dirty="0"/>
              <a:t> gate.</a:t>
            </a:r>
          </a:p>
          <a:p>
            <a:r>
              <a:rPr lang="en-US" dirty="0"/>
              <a:t>For large domain, the scheme from BLLL23 costs b plus </a:t>
            </a:r>
            <a:r>
              <a:rPr lang="en-US" dirty="0" err="1"/>
              <a:t>lambda_DCR</a:t>
            </a:r>
            <a:r>
              <a:rPr lang="en-US" dirty="0"/>
              <a:t> bits per gate. </a:t>
            </a:r>
          </a:p>
          <a:p>
            <a:r>
              <a:rPr lang="en-US" dirty="0"/>
              <a:t>Here </a:t>
            </a:r>
            <a:r>
              <a:rPr lang="en-US" dirty="0" err="1"/>
              <a:t>lambda_DCR</a:t>
            </a:r>
            <a:r>
              <a:rPr lang="en-US" dirty="0"/>
              <a:t> is a security parameter often set to around 4000.</a:t>
            </a:r>
          </a:p>
          <a:p>
            <a:r>
              <a:rPr lang="en-US" dirty="0"/>
              <a:t>And this scheme works over bounded integers rather than over a fixed modulus.</a:t>
            </a:r>
          </a:p>
          <a:p>
            <a:r>
              <a:rPr lang="en-US" dirty="0"/>
              <a:t>I should also mention that the less efficient baseline is garbling a Boolean circuit implementing the arithmetic operations. </a:t>
            </a:r>
          </a:p>
          <a:p>
            <a:r>
              <a:rPr lang="en-US" dirty="0"/>
              <a:t>For realistic domain sizes, the </a:t>
            </a:r>
            <a:r>
              <a:rPr lang="en-US" dirty="0" err="1"/>
              <a:t>Karatusba</a:t>
            </a:r>
            <a:r>
              <a:rPr lang="en-US" dirty="0"/>
              <a:t> algorithm for integer multiplication costs times b-to-the-1.58 bits. </a:t>
            </a:r>
          </a:p>
          <a:p>
            <a:r>
              <a:rPr lang="en-US" dirty="0"/>
              <a:t>Asymptotically, the best algorithm costs lambda b log b, but has huge hidden constants. </a:t>
            </a:r>
          </a:p>
          <a:p>
            <a:r>
              <a:rPr lang="en-US" dirty="0"/>
              <a:t>Given the progress on Arithmetic garbling, a natural question question is whether we can combine those results with the optimized Boolean garbling to get the best of both worlds.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specifically, this work focus on garbling circuits containing both Arithmetic gates and arbitrary Boolean-sub-circuits.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an interface between the Boolean gates and Arithmetic gates, we formulate two more gates Bit-Decomposition and Bit-Composition gates. </a:t>
            </a:r>
          </a:p>
          <a:p>
            <a:r>
              <a:rPr lang="en-US" dirty="0"/>
              <a:t>Naturally, a Bit Decomposition gate takes in an arithmetic wire value, and outputs the bit representation as Boolean wire values. </a:t>
            </a:r>
          </a:p>
          <a:p>
            <a:r>
              <a:rPr lang="en-US" dirty="0"/>
              <a:t>A Bit Composition gate is basically the invers of Bit Decomposition. </a:t>
            </a:r>
          </a:p>
          <a:p>
            <a:endParaRPr lang="en-US" dirty="0"/>
          </a:p>
          <a:p>
            <a:r>
              <a:rPr lang="en-US" dirty="0"/>
              <a:t>It turns out realizing Bit Decomposition is expensive in existing Arithmetic schemes.</a:t>
            </a:r>
          </a:p>
          <a:p>
            <a:r>
              <a:rPr lang="en-US" dirty="0"/>
              <a:t>A BD gate costs significantly more than other gates, at least by another factor of b.</a:t>
            </a:r>
          </a:p>
          <a:p>
            <a:r>
              <a:rPr lang="en-US" dirty="0"/>
              <a:t>This work aims to build efficient mixed garbling scheme, in particular, with more efficient BD and BC gates.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result assumes only a random oracle. Technically, a circular correlation robust hash function will also suffice. </a:t>
            </a:r>
          </a:p>
          <a:p>
            <a:r>
              <a:rPr lang="en-US" dirty="0"/>
              <a:t>Compared with the state-of-the-art in this setting, we improves the cost of both Multiplication and BD gates, and preserves free addition.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second result further improves the cost of Multiplication, but as a trade-off, addition is no longer free.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7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6861" y="122240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89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7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8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71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0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74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7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2D4F-3C68-364A-B150-44B9C0D7700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1.png"/><Relationship Id="rId18" Type="http://schemas.openxmlformats.org/officeDocument/2006/relationships/image" Target="../media/image641.png"/><Relationship Id="rId3" Type="http://schemas.openxmlformats.org/officeDocument/2006/relationships/image" Target="../media/image491.png"/><Relationship Id="rId12" Type="http://schemas.openxmlformats.org/officeDocument/2006/relationships/image" Target="../media/image582.png"/><Relationship Id="rId17" Type="http://schemas.openxmlformats.org/officeDocument/2006/relationships/image" Target="../media/image6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3.png"/><Relationship Id="rId5" Type="http://schemas.openxmlformats.org/officeDocument/2006/relationships/image" Target="../media/image571.png"/><Relationship Id="rId15" Type="http://schemas.openxmlformats.org/officeDocument/2006/relationships/image" Target="../media/image613.png"/><Relationship Id="rId10" Type="http://schemas.openxmlformats.org/officeDocument/2006/relationships/image" Target="../media/image561.png"/><Relationship Id="rId4" Type="http://schemas.openxmlformats.org/officeDocument/2006/relationships/image" Target="../media/image502.png"/><Relationship Id="rId14" Type="http://schemas.openxmlformats.org/officeDocument/2006/relationships/image" Target="../media/image6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40.png"/><Relationship Id="rId7" Type="http://schemas.openxmlformats.org/officeDocument/2006/relationships/image" Target="../media/image5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0.png"/><Relationship Id="rId10" Type="http://schemas.openxmlformats.org/officeDocument/2006/relationships/image" Target="../media/image491.png"/><Relationship Id="rId9" Type="http://schemas.openxmlformats.org/officeDocument/2006/relationships/image" Target="../media/image5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670.png"/><Relationship Id="rId18" Type="http://schemas.openxmlformats.org/officeDocument/2006/relationships/image" Target="../media/image691.png"/><Relationship Id="rId3" Type="http://schemas.openxmlformats.org/officeDocument/2006/relationships/image" Target="../media/image612.png"/><Relationship Id="rId7" Type="http://schemas.openxmlformats.org/officeDocument/2006/relationships/image" Target="../media/image611.png"/><Relationship Id="rId12" Type="http://schemas.openxmlformats.org/officeDocument/2006/relationships/image" Target="../media/image661.png"/><Relationship Id="rId17" Type="http://schemas.openxmlformats.org/officeDocument/2006/relationships/image" Target="../media/image6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91.png"/><Relationship Id="rId20" Type="http://schemas.openxmlformats.org/officeDocument/2006/relationships/image" Target="../media/image7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1.png"/><Relationship Id="rId15" Type="http://schemas.openxmlformats.org/officeDocument/2006/relationships/image" Target="../media/image681.png"/><Relationship Id="rId19" Type="http://schemas.openxmlformats.org/officeDocument/2006/relationships/image" Target="../media/image702.png"/><Relationship Id="rId9" Type="http://schemas.openxmlformats.org/officeDocument/2006/relationships/image" Target="../media/image630.png"/><Relationship Id="rId14" Type="http://schemas.openxmlformats.org/officeDocument/2006/relationships/image" Target="../media/image5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4.png"/><Relationship Id="rId3" Type="http://schemas.openxmlformats.org/officeDocument/2006/relationships/image" Target="../media/image810.png"/><Relationship Id="rId7" Type="http://schemas.openxmlformats.org/officeDocument/2006/relationships/image" Target="../media/image582.png"/><Relationship Id="rId12" Type="http://schemas.openxmlformats.org/officeDocument/2006/relationships/image" Target="../media/image89.png"/><Relationship Id="rId17" Type="http://schemas.openxmlformats.org/officeDocument/2006/relationships/image" Target="../media/image59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1.png"/><Relationship Id="rId11" Type="http://schemas.openxmlformats.org/officeDocument/2006/relationships/image" Target="../media/image88.png"/><Relationship Id="rId5" Type="http://schemas.openxmlformats.org/officeDocument/2006/relationships/image" Target="../media/image61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583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3" Type="http://schemas.openxmlformats.org/officeDocument/2006/relationships/image" Target="../media/image103.png"/><Relationship Id="rId12" Type="http://schemas.openxmlformats.org/officeDocument/2006/relationships/image" Target="../media/image591.png"/><Relationship Id="rId17" Type="http://schemas.openxmlformats.org/officeDocument/2006/relationships/image" Target="../media/image64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83.png"/><Relationship Id="rId1" Type="http://schemas.openxmlformats.org/officeDocument/2006/relationships/slideLayout" Target="../slideLayouts/slideLayout14.xml"/><Relationship Id="rId15" Type="http://schemas.openxmlformats.org/officeDocument/2006/relationships/image" Target="../media/image632.png"/><Relationship Id="rId14" Type="http://schemas.openxmlformats.org/officeDocument/2006/relationships/image" Target="../media/image6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6.png"/><Relationship Id="rId3" Type="http://schemas.openxmlformats.org/officeDocument/2006/relationships/image" Target="../media/image109.png"/><Relationship Id="rId7" Type="http://schemas.openxmlformats.org/officeDocument/2006/relationships/image" Target="../media/image601.png"/><Relationship Id="rId12" Type="http://schemas.openxmlformats.org/officeDocument/2006/relationships/image" Target="../media/image5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2.png"/><Relationship Id="rId11" Type="http://schemas.openxmlformats.org/officeDocument/2006/relationships/image" Target="../media/image84.png"/><Relationship Id="rId5" Type="http://schemas.openxmlformats.org/officeDocument/2006/relationships/image" Target="../media/image111.png"/><Relationship Id="rId10" Type="http://schemas.openxmlformats.org/officeDocument/2006/relationships/image" Target="../media/image83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5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18" Type="http://schemas.openxmlformats.org/officeDocument/2006/relationships/image" Target="../media/image210.png"/><Relationship Id="rId26" Type="http://schemas.openxmlformats.org/officeDocument/2006/relationships/image" Target="../media/image1290.png"/><Relationship Id="rId3" Type="http://schemas.openxmlformats.org/officeDocument/2006/relationships/image" Target="../media/image129.png"/><Relationship Id="rId21" Type="http://schemas.openxmlformats.org/officeDocument/2006/relationships/image" Target="../media/image133.png"/><Relationship Id="rId7" Type="http://schemas.openxmlformats.org/officeDocument/2006/relationships/image" Target="../media/image1000.png"/><Relationship Id="rId12" Type="http://schemas.openxmlformats.org/officeDocument/2006/relationships/image" Target="../media/image150.png"/><Relationship Id="rId17" Type="http://schemas.openxmlformats.org/officeDocument/2006/relationships/image" Target="../media/image200.png"/><Relationship Id="rId25" Type="http://schemas.openxmlformats.org/officeDocument/2006/relationships/image" Target="../media/image1280.png"/><Relationship Id="rId33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90.png"/><Relationship Id="rId20" Type="http://schemas.openxmlformats.org/officeDocument/2006/relationships/image" Target="../media/image132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00.png"/><Relationship Id="rId11" Type="http://schemas.openxmlformats.org/officeDocument/2006/relationships/image" Target="../media/image140.png"/><Relationship Id="rId24" Type="http://schemas.openxmlformats.org/officeDocument/2006/relationships/image" Target="../media/image541.png"/><Relationship Id="rId32" Type="http://schemas.openxmlformats.org/officeDocument/2006/relationships/image" Target="../media/image563.png"/><Relationship Id="rId5" Type="http://schemas.openxmlformats.org/officeDocument/2006/relationships/image" Target="../media/image800.png"/><Relationship Id="rId15" Type="http://schemas.openxmlformats.org/officeDocument/2006/relationships/image" Target="../media/image180.png"/><Relationship Id="rId23" Type="http://schemas.openxmlformats.org/officeDocument/2006/relationships/image" Target="../media/image135.png"/><Relationship Id="rId28" Type="http://schemas.openxmlformats.org/officeDocument/2006/relationships/image" Target="../media/image1320.png"/><Relationship Id="rId10" Type="http://schemas.openxmlformats.org/officeDocument/2006/relationships/image" Target="../media/image130.png"/><Relationship Id="rId19" Type="http://schemas.openxmlformats.org/officeDocument/2006/relationships/image" Target="../media/image131.png"/><Relationship Id="rId31" Type="http://schemas.openxmlformats.org/officeDocument/2006/relationships/image" Target="../media/image554.png"/><Relationship Id="rId4" Type="http://schemas.openxmlformats.org/officeDocument/2006/relationships/image" Target="../media/image700.png"/><Relationship Id="rId9" Type="http://schemas.openxmlformats.org/officeDocument/2006/relationships/image" Target="../media/image1200.png"/><Relationship Id="rId14" Type="http://schemas.openxmlformats.org/officeDocument/2006/relationships/image" Target="../media/image170.png"/><Relationship Id="rId22" Type="http://schemas.openxmlformats.org/officeDocument/2006/relationships/image" Target="../media/image134.png"/><Relationship Id="rId27" Type="http://schemas.openxmlformats.org/officeDocument/2006/relationships/image" Target="../media/image1310.png"/><Relationship Id="rId30" Type="http://schemas.openxmlformats.org/officeDocument/2006/relationships/image" Target="../media/image138.png"/><Relationship Id="rId8" Type="http://schemas.openxmlformats.org/officeDocument/2006/relationships/image" Target="../media/image1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280.png"/><Relationship Id="rId18" Type="http://schemas.openxmlformats.org/officeDocument/2006/relationships/image" Target="../media/image1391.png"/><Relationship Id="rId3" Type="http://schemas.openxmlformats.org/officeDocument/2006/relationships/image" Target="../media/image553.png"/><Relationship Id="rId21" Type="http://schemas.openxmlformats.org/officeDocument/2006/relationships/image" Target="../media/image77.png"/><Relationship Id="rId12" Type="http://schemas.openxmlformats.org/officeDocument/2006/relationships/image" Target="../media/image135.png"/><Relationship Id="rId17" Type="http://schemas.openxmlformats.org/officeDocument/2006/relationships/image" Target="../media/image143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20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4.png"/><Relationship Id="rId5" Type="http://schemas.openxmlformats.org/officeDocument/2006/relationships/image" Target="../media/image721.png"/><Relationship Id="rId15" Type="http://schemas.openxmlformats.org/officeDocument/2006/relationships/image" Target="../media/image1310.png"/><Relationship Id="rId10" Type="http://schemas.openxmlformats.org/officeDocument/2006/relationships/image" Target="../media/image133.png"/><Relationship Id="rId19" Type="http://schemas.openxmlformats.org/officeDocument/2006/relationships/image" Target="../media/image731.png"/><Relationship Id="rId4" Type="http://schemas.openxmlformats.org/officeDocument/2006/relationships/image" Target="../media/image75.png"/><Relationship Id="rId9" Type="http://schemas.openxmlformats.org/officeDocument/2006/relationships/image" Target="../media/image136.png"/><Relationship Id="rId14" Type="http://schemas.openxmlformats.org/officeDocument/2006/relationships/image" Target="../media/image1290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12.png"/><Relationship Id="rId21" Type="http://schemas.openxmlformats.org/officeDocument/2006/relationships/image" Target="../media/image16.png"/><Relationship Id="rId17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15" Type="http://schemas.openxmlformats.org/officeDocument/2006/relationships/image" Target="../media/image14.png"/><Relationship Id="rId5" Type="http://schemas.openxmlformats.org/officeDocument/2006/relationships/image" Target="../media/image4.png"/><Relationship Id="rId19" Type="http://schemas.openxmlformats.org/officeDocument/2006/relationships/image" Target="../media/image19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0.png"/><Relationship Id="rId13" Type="http://schemas.openxmlformats.org/officeDocument/2006/relationships/image" Target="../media/image1620.png"/><Relationship Id="rId18" Type="http://schemas.openxmlformats.org/officeDocument/2006/relationships/image" Target="../media/image78.png"/><Relationship Id="rId21" Type="http://schemas.openxmlformats.org/officeDocument/2006/relationships/image" Target="../media/image741.png"/><Relationship Id="rId7" Type="http://schemas.openxmlformats.org/officeDocument/2006/relationships/image" Target="../media/image1550.png"/><Relationship Id="rId12" Type="http://schemas.openxmlformats.org/officeDocument/2006/relationships/image" Target="../media/image1610.png"/><Relationship Id="rId17" Type="http://schemas.openxmlformats.org/officeDocument/2006/relationships/image" Target="../media/image1720.png"/><Relationship Id="rId2" Type="http://schemas.openxmlformats.org/officeDocument/2006/relationships/notesSlide" Target="../notesSlides/notesSlide20.xml"/><Relationship Id="rId20" Type="http://schemas.openxmlformats.org/officeDocument/2006/relationships/image" Target="../media/image76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40.png"/><Relationship Id="rId11" Type="http://schemas.openxmlformats.org/officeDocument/2006/relationships/image" Target="../media/image1590.png"/><Relationship Id="rId15" Type="http://schemas.openxmlformats.org/officeDocument/2006/relationships/image" Target="../media/image1640.png"/><Relationship Id="rId23" Type="http://schemas.openxmlformats.org/officeDocument/2006/relationships/image" Target="../media/image781.png"/><Relationship Id="rId10" Type="http://schemas.openxmlformats.org/officeDocument/2006/relationships/image" Target="../media/image1580.png"/><Relationship Id="rId19" Type="http://schemas.openxmlformats.org/officeDocument/2006/relationships/image" Target="../media/image721.png"/><Relationship Id="rId9" Type="http://schemas.openxmlformats.org/officeDocument/2006/relationships/image" Target="../media/image134.png"/><Relationship Id="rId14" Type="http://schemas.openxmlformats.org/officeDocument/2006/relationships/image" Target="../media/image1630.png"/><Relationship Id="rId22" Type="http://schemas.openxmlformats.org/officeDocument/2006/relationships/image" Target="../media/image7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721.png"/><Relationship Id="rId18" Type="http://schemas.openxmlformats.org/officeDocument/2006/relationships/image" Target="../media/image102.png"/><Relationship Id="rId3" Type="http://schemas.openxmlformats.org/officeDocument/2006/relationships/image" Target="../media/image79.png"/><Relationship Id="rId7" Type="http://schemas.openxmlformats.org/officeDocument/2006/relationships/image" Target="../media/image95.png"/><Relationship Id="rId12" Type="http://schemas.openxmlformats.org/officeDocument/2006/relationships/image" Target="../media/image751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11" Type="http://schemas.openxmlformats.org/officeDocument/2006/relationships/image" Target="../media/image99.png"/><Relationship Id="rId5" Type="http://schemas.openxmlformats.org/officeDocument/2006/relationships/image" Target="../media/image81.png"/><Relationship Id="rId15" Type="http://schemas.openxmlformats.org/officeDocument/2006/relationships/image" Target="../media/image741.png"/><Relationship Id="rId10" Type="http://schemas.openxmlformats.org/officeDocument/2006/relationships/image" Target="../media/image98.png"/><Relationship Id="rId4" Type="http://schemas.openxmlformats.org/officeDocument/2006/relationships/image" Target="../media/image80.png"/><Relationship Id="rId9" Type="http://schemas.openxmlformats.org/officeDocument/2006/relationships/image" Target="../media/image97.png"/><Relationship Id="rId14" Type="http://schemas.openxmlformats.org/officeDocument/2006/relationships/image" Target="../media/image7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1.png"/><Relationship Id="rId4" Type="http://schemas.openxmlformats.org/officeDocument/2006/relationships/image" Target="../media/image5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13" Type="http://schemas.openxmlformats.org/officeDocument/2006/relationships/image" Target="../media/image561.png"/><Relationship Id="rId18" Type="http://schemas.openxmlformats.org/officeDocument/2006/relationships/image" Target="../media/image740.png"/><Relationship Id="rId26" Type="http://schemas.openxmlformats.org/officeDocument/2006/relationships/image" Target="../media/image591.png"/><Relationship Id="rId21" Type="http://schemas.openxmlformats.org/officeDocument/2006/relationships/image" Target="../media/image780.png"/><Relationship Id="rId7" Type="http://schemas.openxmlformats.org/officeDocument/2006/relationships/image" Target="../media/image690.png"/><Relationship Id="rId17" Type="http://schemas.openxmlformats.org/officeDocument/2006/relationships/image" Target="../media/image760.png"/><Relationship Id="rId25" Type="http://schemas.openxmlformats.org/officeDocument/2006/relationships/image" Target="../media/image630.png"/><Relationship Id="rId16" Type="http://schemas.openxmlformats.org/officeDocument/2006/relationships/image" Target="../media/image730.png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0.png"/><Relationship Id="rId24" Type="http://schemas.openxmlformats.org/officeDocument/2006/relationships/image" Target="../media/image621.png"/><Relationship Id="rId15" Type="http://schemas.openxmlformats.org/officeDocument/2006/relationships/image" Target="../media/image720.png"/><Relationship Id="rId23" Type="http://schemas.openxmlformats.org/officeDocument/2006/relationships/image" Target="../media/image611.png"/><Relationship Id="rId10" Type="http://schemas.openxmlformats.org/officeDocument/2006/relationships/image" Target="../media/image612.png"/><Relationship Id="rId19" Type="http://schemas.openxmlformats.org/officeDocument/2006/relationships/image" Target="../media/image750.png"/><Relationship Id="rId9" Type="http://schemas.openxmlformats.org/officeDocument/2006/relationships/image" Target="../media/image710.png"/><Relationship Id="rId14" Type="http://schemas.openxmlformats.org/officeDocument/2006/relationships/image" Target="../media/image582.png"/><Relationship Id="rId22" Type="http://schemas.openxmlformats.org/officeDocument/2006/relationships/image" Target="../media/image6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622.png"/><Relationship Id="rId7" Type="http://schemas.openxmlformats.org/officeDocument/2006/relationships/image" Target="../media/image8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01.png"/><Relationship Id="rId11" Type="http://schemas.openxmlformats.org/officeDocument/2006/relationships/image" Target="../media/image591.png"/><Relationship Id="rId5" Type="http://schemas.openxmlformats.org/officeDocument/2006/relationships/image" Target="../media/image631.png"/><Relationship Id="rId10" Type="http://schemas.openxmlformats.org/officeDocument/2006/relationships/image" Target="../media/image84.png"/><Relationship Id="rId4" Type="http://schemas.openxmlformats.org/officeDocument/2006/relationships/image" Target="../media/image790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18" Type="http://schemas.openxmlformats.org/officeDocument/2006/relationships/image" Target="../media/image591.png"/><Relationship Id="rId7" Type="http://schemas.openxmlformats.org/officeDocument/2006/relationships/image" Target="../media/image561.png"/><Relationship Id="rId2" Type="http://schemas.openxmlformats.org/officeDocument/2006/relationships/notesSlide" Target="../notesSlides/notesSlide25.xml"/><Relationship Id="rId20" Type="http://schemas.openxmlformats.org/officeDocument/2006/relationships/image" Target="../media/image9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2.png"/><Relationship Id="rId5" Type="http://schemas.openxmlformats.org/officeDocument/2006/relationships/image" Target="../media/image551.png"/><Relationship Id="rId19" Type="http://schemas.openxmlformats.org/officeDocument/2006/relationships/image" Target="../media/image960.png"/><Relationship Id="rId4" Type="http://schemas.openxmlformats.org/officeDocument/2006/relationships/image" Target="../media/image501.png"/><Relationship Id="rId9" Type="http://schemas.openxmlformats.org/officeDocument/2006/relationships/image" Target="../media/image9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3" Type="http://schemas.openxmlformats.org/officeDocument/2006/relationships/image" Target="../media/image980.png"/><Relationship Id="rId7" Type="http://schemas.openxmlformats.org/officeDocument/2006/relationships/image" Target="../media/image10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10.png"/><Relationship Id="rId11" Type="http://schemas.openxmlformats.org/officeDocument/2006/relationships/image" Target="../media/image1050.png"/><Relationship Id="rId5" Type="http://schemas.openxmlformats.org/officeDocument/2006/relationships/image" Target="../media/image1001.png"/><Relationship Id="rId10" Type="http://schemas.openxmlformats.org/officeDocument/2006/relationships/image" Target="../media/image632.png"/><Relationship Id="rId4" Type="http://schemas.openxmlformats.org/officeDocument/2006/relationships/image" Target="../media/image990.png"/><Relationship Id="rId9" Type="http://schemas.openxmlformats.org/officeDocument/2006/relationships/image" Target="../media/image6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09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image" Target="../media/image170.png"/><Relationship Id="rId18" Type="http://schemas.openxmlformats.org/officeDocument/2006/relationships/image" Target="../media/image461.png"/><Relationship Id="rId26" Type="http://schemas.openxmlformats.org/officeDocument/2006/relationships/image" Target="../media/image124.png"/><Relationship Id="rId3" Type="http://schemas.openxmlformats.org/officeDocument/2006/relationships/image" Target="../media/image700.png"/><Relationship Id="rId21" Type="http://schemas.openxmlformats.org/officeDocument/2006/relationships/image" Target="../media/image250.png"/><Relationship Id="rId7" Type="http://schemas.openxmlformats.org/officeDocument/2006/relationships/image" Target="../media/image1100.png"/><Relationship Id="rId12" Type="http://schemas.openxmlformats.org/officeDocument/2006/relationships/image" Target="../media/image160.png"/><Relationship Id="rId17" Type="http://schemas.openxmlformats.org/officeDocument/2006/relationships/image" Target="../media/image210.png"/><Relationship Id="rId25" Type="http://schemas.openxmlformats.org/officeDocument/2006/relationships/image" Target="../media/image12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0.png"/><Relationship Id="rId11" Type="http://schemas.openxmlformats.org/officeDocument/2006/relationships/image" Target="../media/image150.png"/><Relationship Id="rId24" Type="http://schemas.openxmlformats.org/officeDocument/2006/relationships/image" Target="../media/image115.png"/><Relationship Id="rId32" Type="http://schemas.openxmlformats.org/officeDocument/2006/relationships/image" Target="../media/image128.png"/><Relationship Id="rId5" Type="http://schemas.openxmlformats.org/officeDocument/2006/relationships/image" Target="../media/image900.png"/><Relationship Id="rId15" Type="http://schemas.openxmlformats.org/officeDocument/2006/relationships/image" Target="../media/image190.png"/><Relationship Id="rId23" Type="http://schemas.openxmlformats.org/officeDocument/2006/relationships/image" Target="../media/image107.png"/><Relationship Id="rId28" Type="http://schemas.openxmlformats.org/officeDocument/2006/relationships/image" Target="../media/image125.png"/><Relationship Id="rId10" Type="http://schemas.openxmlformats.org/officeDocument/2006/relationships/image" Target="../media/image140.png"/><Relationship Id="rId19" Type="http://schemas.openxmlformats.org/officeDocument/2006/relationships/image" Target="../media/image230.png"/><Relationship Id="rId31" Type="http://schemas.openxmlformats.org/officeDocument/2006/relationships/image" Target="../media/image127.png"/><Relationship Id="rId4" Type="http://schemas.openxmlformats.org/officeDocument/2006/relationships/image" Target="../media/image800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116.png"/><Relationship Id="rId30" Type="http://schemas.openxmlformats.org/officeDocument/2006/relationships/image" Target="../media/image12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36.png"/><Relationship Id="rId3" Type="http://schemas.openxmlformats.org/officeDocument/2006/relationships/image" Target="../media/image143.png"/><Relationship Id="rId21" Type="http://schemas.openxmlformats.org/officeDocument/2006/relationships/image" Target="../media/image163.png"/><Relationship Id="rId7" Type="http://schemas.openxmlformats.org/officeDocument/2006/relationships/image" Target="../media/image147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3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57.png"/><Relationship Id="rId20" Type="http://schemas.openxmlformats.org/officeDocument/2006/relationships/image" Target="../media/image162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6.png"/><Relationship Id="rId11" Type="http://schemas.openxmlformats.org/officeDocument/2006/relationships/image" Target="../media/image152.png"/><Relationship Id="rId24" Type="http://schemas.openxmlformats.org/officeDocument/2006/relationships/image" Target="../media/image164.png"/><Relationship Id="rId5" Type="http://schemas.openxmlformats.org/officeDocument/2006/relationships/image" Target="../media/image145.png"/><Relationship Id="rId15" Type="http://schemas.openxmlformats.org/officeDocument/2006/relationships/image" Target="../media/image156.png"/><Relationship Id="rId23" Type="http://schemas.openxmlformats.org/officeDocument/2006/relationships/image" Target="../media/image133.png"/><Relationship Id="rId28" Type="http://schemas.openxmlformats.org/officeDocument/2006/relationships/image" Target="../media/image166.png"/><Relationship Id="rId10" Type="http://schemas.openxmlformats.org/officeDocument/2006/relationships/image" Target="../media/image151.png"/><Relationship Id="rId19" Type="http://schemas.openxmlformats.org/officeDocument/2006/relationships/image" Target="../media/image161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5.png"/><Relationship Id="rId22" Type="http://schemas.openxmlformats.org/officeDocument/2006/relationships/image" Target="../media/image132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3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240.png"/><Relationship Id="rId3" Type="http://schemas.openxmlformats.org/officeDocument/2006/relationships/image" Target="../media/image1070.png"/><Relationship Id="rId47" Type="http://schemas.openxmlformats.org/officeDocument/2006/relationships/image" Target="../media/image1370.png"/><Relationship Id="rId7" Type="http://schemas.openxmlformats.org/officeDocument/2006/relationships/image" Target="../media/image1120.png"/><Relationship Id="rId38" Type="http://schemas.openxmlformats.org/officeDocument/2006/relationships/image" Target="../media/image1150.png"/><Relationship Id="rId46" Type="http://schemas.openxmlformats.org/officeDocument/2006/relationships/image" Target="../media/image1360.png"/><Relationship Id="rId2" Type="http://schemas.openxmlformats.org/officeDocument/2006/relationships/image" Target="../media/image1060.png"/><Relationship Id="rId41" Type="http://schemas.openxmlformats.org/officeDocument/2006/relationships/image" Target="../media/image13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30.png"/><Relationship Id="rId37" Type="http://schemas.openxmlformats.org/officeDocument/2006/relationships/image" Target="../media/image1140.png"/><Relationship Id="rId40" Type="http://schemas.openxmlformats.org/officeDocument/2006/relationships/image" Target="../media/image1311.png"/><Relationship Id="rId45" Type="http://schemas.openxmlformats.org/officeDocument/2006/relationships/image" Target="../media/image1350.png"/><Relationship Id="rId5" Type="http://schemas.openxmlformats.org/officeDocument/2006/relationships/image" Target="../media/image1090.png"/><Relationship Id="rId36" Type="http://schemas.openxmlformats.org/officeDocument/2006/relationships/image" Target="../media/image1130.png"/><Relationship Id="rId44" Type="http://schemas.openxmlformats.org/officeDocument/2006/relationships/image" Target="../media/image1220.png"/><Relationship Id="rId4" Type="http://schemas.openxmlformats.org/officeDocument/2006/relationships/image" Target="../media/image1080.png"/><Relationship Id="rId35" Type="http://schemas.openxmlformats.org/officeDocument/2006/relationships/image" Target="../media/image550.png"/><Relationship Id="rId43" Type="http://schemas.openxmlformats.org/officeDocument/2006/relationships/image" Target="../media/image12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13" Type="http://schemas.openxmlformats.org/officeDocument/2006/relationships/image" Target="../media/image177.png"/><Relationship Id="rId18" Type="http://schemas.openxmlformats.org/officeDocument/2006/relationships/image" Target="../media/image178.png"/><Relationship Id="rId3" Type="http://schemas.openxmlformats.org/officeDocument/2006/relationships/image" Target="../media/image1380.png"/><Relationship Id="rId21" Type="http://schemas.openxmlformats.org/officeDocument/2006/relationships/image" Target="../media/image1510.png"/><Relationship Id="rId7" Type="http://schemas.openxmlformats.org/officeDocument/2006/relationships/image" Target="../media/image1430.png"/><Relationship Id="rId12" Type="http://schemas.openxmlformats.org/officeDocument/2006/relationships/image" Target="../media/image176.png"/><Relationship Id="rId17" Type="http://schemas.openxmlformats.org/officeDocument/2006/relationships/image" Target="../media/image1461.png"/><Relationship Id="rId2" Type="http://schemas.openxmlformats.org/officeDocument/2006/relationships/notesSlide" Target="../notesSlides/notesSlide30.xml"/><Relationship Id="rId20" Type="http://schemas.openxmlformats.org/officeDocument/2006/relationships/image" Target="../media/image14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20.png"/><Relationship Id="rId11" Type="http://schemas.openxmlformats.org/officeDocument/2006/relationships/image" Target="../media/image1470.png"/><Relationship Id="rId5" Type="http://schemas.openxmlformats.org/officeDocument/2006/relationships/image" Target="../media/image1410.png"/><Relationship Id="rId10" Type="http://schemas.openxmlformats.org/officeDocument/2006/relationships/image" Target="../media/image1460.png"/><Relationship Id="rId4" Type="http://schemas.openxmlformats.org/officeDocument/2006/relationships/image" Target="../media/image1390.png"/><Relationship Id="rId9" Type="http://schemas.openxmlformats.org/officeDocument/2006/relationships/image" Target="../media/image1450.png"/><Relationship Id="rId22" Type="http://schemas.openxmlformats.org/officeDocument/2006/relationships/image" Target="../media/image1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9.png"/><Relationship Id="rId18" Type="http://schemas.openxmlformats.org/officeDocument/2006/relationships/image" Target="../media/image18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12" Type="http://schemas.openxmlformats.org/officeDocument/2006/relationships/image" Target="../media/image182.png"/><Relationship Id="rId17" Type="http://schemas.openxmlformats.org/officeDocument/2006/relationships/image" Target="../media/image18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4.png"/><Relationship Id="rId11" Type="http://schemas.openxmlformats.org/officeDocument/2006/relationships/image" Target="../media/image168.png"/><Relationship Id="rId5" Type="http://schemas.openxmlformats.org/officeDocument/2006/relationships/image" Target="../media/image133.png"/><Relationship Id="rId15" Type="http://schemas.openxmlformats.org/officeDocument/2006/relationships/image" Target="../media/image183.png"/><Relationship Id="rId10" Type="http://schemas.openxmlformats.org/officeDocument/2006/relationships/image" Target="../media/image167.png"/><Relationship Id="rId19" Type="http://schemas.openxmlformats.org/officeDocument/2006/relationships/image" Target="../media/image187.png"/><Relationship Id="rId4" Type="http://schemas.openxmlformats.org/officeDocument/2006/relationships/image" Target="../media/image136.png"/><Relationship Id="rId9" Type="http://schemas.openxmlformats.org/officeDocument/2006/relationships/image" Target="../media/image166.png"/><Relationship Id="rId14" Type="http://schemas.openxmlformats.org/officeDocument/2006/relationships/image" Target="../media/image1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9.png"/><Relationship Id="rId18" Type="http://schemas.openxmlformats.org/officeDocument/2006/relationships/image" Target="../media/image185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12" Type="http://schemas.openxmlformats.org/officeDocument/2006/relationships/image" Target="../media/image182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4.png"/><Relationship Id="rId11" Type="http://schemas.openxmlformats.org/officeDocument/2006/relationships/image" Target="../media/image168.png"/><Relationship Id="rId5" Type="http://schemas.openxmlformats.org/officeDocument/2006/relationships/image" Target="../media/image133.png"/><Relationship Id="rId15" Type="http://schemas.openxmlformats.org/officeDocument/2006/relationships/image" Target="../media/image189.png"/><Relationship Id="rId10" Type="http://schemas.openxmlformats.org/officeDocument/2006/relationships/image" Target="../media/image167.png"/><Relationship Id="rId19" Type="http://schemas.openxmlformats.org/officeDocument/2006/relationships/image" Target="../media/image177.png"/><Relationship Id="rId4" Type="http://schemas.openxmlformats.org/officeDocument/2006/relationships/image" Target="../media/image136.png"/><Relationship Id="rId9" Type="http://schemas.openxmlformats.org/officeDocument/2006/relationships/image" Target="../media/image166.png"/><Relationship Id="rId14" Type="http://schemas.openxmlformats.org/officeDocument/2006/relationships/image" Target="../media/image1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530.png"/><Relationship Id="rId3" Type="http://schemas.openxmlformats.org/officeDocument/2006/relationships/image" Target="../media/image1550.png"/><Relationship Id="rId7" Type="http://schemas.openxmlformats.org/officeDocument/2006/relationships/image" Target="../media/image1590.png"/><Relationship Id="rId12" Type="http://schemas.openxmlformats.org/officeDocument/2006/relationships/image" Target="../media/image1520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80.png"/><Relationship Id="rId11" Type="http://schemas.openxmlformats.org/officeDocument/2006/relationships/image" Target="../media/image1640.png"/><Relationship Id="rId5" Type="http://schemas.openxmlformats.org/officeDocument/2006/relationships/image" Target="../media/image1570.png"/><Relationship Id="rId15" Type="http://schemas.openxmlformats.org/officeDocument/2006/relationships/image" Target="../media/image1510.png"/><Relationship Id="rId10" Type="http://schemas.openxmlformats.org/officeDocument/2006/relationships/image" Target="../media/image1630.png"/><Relationship Id="rId4" Type="http://schemas.openxmlformats.org/officeDocument/2006/relationships/image" Target="../media/image1560.png"/><Relationship Id="rId9" Type="http://schemas.openxmlformats.org/officeDocument/2006/relationships/image" Target="../media/image1620.png"/><Relationship Id="rId14" Type="http://schemas.openxmlformats.org/officeDocument/2006/relationships/image" Target="../media/image16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72.png"/><Relationship Id="rId18" Type="http://schemas.openxmlformats.org/officeDocument/2006/relationships/image" Target="../media/image193.png"/><Relationship Id="rId3" Type="http://schemas.openxmlformats.org/officeDocument/2006/relationships/image" Target="../media/image141.png"/><Relationship Id="rId7" Type="http://schemas.openxmlformats.org/officeDocument/2006/relationships/image" Target="../media/image82.png"/><Relationship Id="rId12" Type="http://schemas.openxmlformats.org/officeDocument/2006/relationships/image" Target="../media/image99.png"/><Relationship Id="rId17" Type="http://schemas.openxmlformats.org/officeDocument/2006/relationships/image" Target="../media/image17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8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98.png"/><Relationship Id="rId5" Type="http://schemas.openxmlformats.org/officeDocument/2006/relationships/image" Target="../media/image80.png"/><Relationship Id="rId15" Type="http://schemas.openxmlformats.org/officeDocument/2006/relationships/image" Target="../media/image174.png"/><Relationship Id="rId10" Type="http://schemas.openxmlformats.org/officeDocument/2006/relationships/image" Target="../media/image97.png"/><Relationship Id="rId19" Type="http://schemas.openxmlformats.org/officeDocument/2006/relationships/image" Target="../media/image194.png"/><Relationship Id="rId4" Type="http://schemas.openxmlformats.org/officeDocument/2006/relationships/image" Target="../media/image79.png"/><Relationship Id="rId9" Type="http://schemas.openxmlformats.org/officeDocument/2006/relationships/image" Target="../media/image96.png"/><Relationship Id="rId14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0.png"/><Relationship Id="rId13" Type="http://schemas.openxmlformats.org/officeDocument/2006/relationships/image" Target="../media/image1620.png"/><Relationship Id="rId18" Type="http://schemas.openxmlformats.org/officeDocument/2006/relationships/image" Target="../media/image187.png"/><Relationship Id="rId7" Type="http://schemas.openxmlformats.org/officeDocument/2006/relationships/image" Target="../media/image1550.png"/><Relationship Id="rId12" Type="http://schemas.openxmlformats.org/officeDocument/2006/relationships/image" Target="../media/image1610.png"/><Relationship Id="rId17" Type="http://schemas.openxmlformats.org/officeDocument/2006/relationships/image" Target="../media/image1940.png"/><Relationship Id="rId2" Type="http://schemas.openxmlformats.org/officeDocument/2006/relationships/image" Target="../media/image184.png"/><Relationship Id="rId16" Type="http://schemas.openxmlformats.org/officeDocument/2006/relationships/image" Target="../media/image178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40.png"/><Relationship Id="rId11" Type="http://schemas.openxmlformats.org/officeDocument/2006/relationships/image" Target="../media/image1590.png"/><Relationship Id="rId15" Type="http://schemas.openxmlformats.org/officeDocument/2006/relationships/image" Target="../media/image1770.png"/><Relationship Id="rId10" Type="http://schemas.openxmlformats.org/officeDocument/2006/relationships/image" Target="../media/image1580.png"/><Relationship Id="rId19" Type="http://schemas.openxmlformats.org/officeDocument/2006/relationships/image" Target="../media/image1930.png"/><Relationship Id="rId9" Type="http://schemas.openxmlformats.org/officeDocument/2006/relationships/image" Target="../media/image1740.png"/><Relationship Id="rId14" Type="http://schemas.openxmlformats.org/officeDocument/2006/relationships/image" Target="../media/image163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0.png"/><Relationship Id="rId18" Type="http://schemas.openxmlformats.org/officeDocument/2006/relationships/image" Target="../media/image150.png"/><Relationship Id="rId26" Type="http://schemas.openxmlformats.org/officeDocument/2006/relationships/image" Target="../media/image460.png"/><Relationship Id="rId39" Type="http://schemas.openxmlformats.org/officeDocument/2006/relationships/image" Target="../media/image590.png"/><Relationship Id="rId21" Type="http://schemas.openxmlformats.org/officeDocument/2006/relationships/image" Target="../media/image180.png"/><Relationship Id="rId34" Type="http://schemas.openxmlformats.org/officeDocument/2006/relationships/image" Target="../media/image540.png"/><Relationship Id="rId42" Type="http://schemas.openxmlformats.org/officeDocument/2006/relationships/image" Target="../media/image620.png"/><Relationship Id="rId7" Type="http://schemas.openxmlformats.org/officeDocument/2006/relationships/image" Target="../media/image400.png"/><Relationship Id="rId2" Type="http://schemas.openxmlformats.org/officeDocument/2006/relationships/image" Target="../media/image700.png"/><Relationship Id="rId16" Type="http://schemas.openxmlformats.org/officeDocument/2006/relationships/image" Target="../media/image130.png"/><Relationship Id="rId20" Type="http://schemas.openxmlformats.org/officeDocument/2006/relationships/image" Target="../media/image170.png"/><Relationship Id="rId29" Type="http://schemas.openxmlformats.org/officeDocument/2006/relationships/image" Target="../media/image490.png"/><Relationship Id="rId41" Type="http://schemas.openxmlformats.org/officeDocument/2006/relationships/image" Target="../media/image6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210.png"/><Relationship Id="rId32" Type="http://schemas.openxmlformats.org/officeDocument/2006/relationships/image" Target="../media/image520.png"/><Relationship Id="rId37" Type="http://schemas.openxmlformats.org/officeDocument/2006/relationships/image" Target="../media/image570.png"/><Relationship Id="rId40" Type="http://schemas.openxmlformats.org/officeDocument/2006/relationships/image" Target="../media/image600.png"/><Relationship Id="rId5" Type="http://schemas.openxmlformats.org/officeDocument/2006/relationships/image" Target="../media/image380.png"/><Relationship Id="rId15" Type="http://schemas.openxmlformats.org/officeDocument/2006/relationships/image" Target="../media/image1200.png"/><Relationship Id="rId23" Type="http://schemas.openxmlformats.org/officeDocument/2006/relationships/image" Target="../media/image200.png"/><Relationship Id="rId28" Type="http://schemas.openxmlformats.org/officeDocument/2006/relationships/image" Target="../media/image480.png"/><Relationship Id="rId36" Type="http://schemas.openxmlformats.org/officeDocument/2006/relationships/image" Target="../media/image560.png"/><Relationship Id="rId10" Type="http://schemas.openxmlformats.org/officeDocument/2006/relationships/image" Target="../media/image430.png"/><Relationship Id="rId19" Type="http://schemas.openxmlformats.org/officeDocument/2006/relationships/image" Target="../media/image160.png"/><Relationship Id="rId31" Type="http://schemas.openxmlformats.org/officeDocument/2006/relationships/image" Target="../media/image510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14" Type="http://schemas.openxmlformats.org/officeDocument/2006/relationships/image" Target="../media/image1100.png"/><Relationship Id="rId22" Type="http://schemas.openxmlformats.org/officeDocument/2006/relationships/image" Target="../media/image190.png"/><Relationship Id="rId27" Type="http://schemas.openxmlformats.org/officeDocument/2006/relationships/image" Target="../media/image470.png"/><Relationship Id="rId30" Type="http://schemas.openxmlformats.org/officeDocument/2006/relationships/image" Target="../media/image500.png"/><Relationship Id="rId35" Type="http://schemas.openxmlformats.org/officeDocument/2006/relationships/image" Target="../media/image550.png"/><Relationship Id="rId8" Type="http://schemas.openxmlformats.org/officeDocument/2006/relationships/image" Target="../media/image410.png"/><Relationship Id="rId3" Type="http://schemas.openxmlformats.org/officeDocument/2006/relationships/image" Target="../media/image800.png"/><Relationship Id="rId12" Type="http://schemas.openxmlformats.org/officeDocument/2006/relationships/image" Target="../media/image900.png"/><Relationship Id="rId17" Type="http://schemas.openxmlformats.org/officeDocument/2006/relationships/image" Target="../media/image140.png"/><Relationship Id="rId25" Type="http://schemas.openxmlformats.org/officeDocument/2006/relationships/image" Target="../media/image450.png"/><Relationship Id="rId33" Type="http://schemas.openxmlformats.org/officeDocument/2006/relationships/image" Target="../media/image530.png"/><Relationship Id="rId38" Type="http://schemas.openxmlformats.org/officeDocument/2006/relationships/image" Target="../media/image5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0.png"/><Relationship Id="rId18" Type="http://schemas.openxmlformats.org/officeDocument/2006/relationships/image" Target="../media/image15.png"/><Relationship Id="rId3" Type="http://schemas.openxmlformats.org/officeDocument/2006/relationships/image" Target="../media/image42.png"/><Relationship Id="rId21" Type="http://schemas.openxmlformats.org/officeDocument/2006/relationships/image" Target="../media/image43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360.png"/><Relationship Id="rId10" Type="http://schemas.openxmlformats.org/officeDocument/2006/relationships/image" Target="../media/image310.png"/><Relationship Id="rId19" Type="http://schemas.openxmlformats.org/officeDocument/2006/relationships/image" Target="../media/image1.png"/><Relationship Id="rId4" Type="http://schemas.openxmlformats.org/officeDocument/2006/relationships/image" Target="../media/image251.png"/><Relationship Id="rId9" Type="http://schemas.openxmlformats.org/officeDocument/2006/relationships/image" Target="../media/image300.png"/><Relationship Id="rId14" Type="http://schemas.openxmlformats.org/officeDocument/2006/relationships/image" Target="../media/image350.png"/><Relationship Id="rId22" Type="http://schemas.openxmlformats.org/officeDocument/2006/relationships/image" Target="../media/image2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45.png"/><Relationship Id="rId3" Type="http://schemas.openxmlformats.org/officeDocument/2006/relationships/image" Target="../media/image171.png"/><Relationship Id="rId7" Type="http://schemas.openxmlformats.org/officeDocument/2006/relationships/image" Target="../media/image211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1.png"/><Relationship Id="rId11" Type="http://schemas.openxmlformats.org/officeDocument/2006/relationships/image" Target="../media/image44.png"/><Relationship Id="rId5" Type="http://schemas.openxmlformats.org/officeDocument/2006/relationships/image" Target="../media/image191.png"/><Relationship Id="rId15" Type="http://schemas.openxmlformats.org/officeDocument/2006/relationships/image" Target="../media/image46.png"/><Relationship Id="rId10" Type="http://schemas.openxmlformats.org/officeDocument/2006/relationships/image" Target="../media/image421.png"/><Relationship Id="rId4" Type="http://schemas.openxmlformats.org/officeDocument/2006/relationships/image" Target="../media/image181.png"/><Relationship Id="rId9" Type="http://schemas.openxmlformats.org/officeDocument/2006/relationships/image" Target="../media/image231.png"/><Relationship Id="rId14" Type="http://schemas.openxmlformats.org/officeDocument/2006/relationships/image" Target="../media/image4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61.png"/><Relationship Id="rId18" Type="http://schemas.openxmlformats.org/officeDocument/2006/relationships/image" Target="../media/image232.png"/><Relationship Id="rId3" Type="http://schemas.openxmlformats.org/officeDocument/2006/relationships/image" Target="../media/image261.png"/><Relationship Id="rId21" Type="http://schemas.openxmlformats.org/officeDocument/2006/relationships/image" Target="../media/image50.png"/><Relationship Id="rId7" Type="http://schemas.openxmlformats.org/officeDocument/2006/relationships/image" Target="../media/image462.png"/><Relationship Id="rId12" Type="http://schemas.openxmlformats.org/officeDocument/2006/relationships/image" Target="../media/image351.png"/><Relationship Id="rId17" Type="http://schemas.openxmlformats.org/officeDocument/2006/relationships/image" Target="../media/image4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1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1.png"/><Relationship Id="rId11" Type="http://schemas.openxmlformats.org/officeDocument/2006/relationships/image" Target="../media/image341.png"/><Relationship Id="rId5" Type="http://schemas.openxmlformats.org/officeDocument/2006/relationships/image" Target="../media/image281.png"/><Relationship Id="rId15" Type="http://schemas.openxmlformats.org/officeDocument/2006/relationships/image" Target="../media/image381.png"/><Relationship Id="rId10" Type="http://schemas.openxmlformats.org/officeDocument/2006/relationships/image" Target="../media/image331.png"/><Relationship Id="rId19" Type="http://schemas.openxmlformats.org/officeDocument/2006/relationships/image" Target="../media/image48.png"/><Relationship Id="rId4" Type="http://schemas.openxmlformats.org/officeDocument/2006/relationships/image" Target="../media/image271.png"/><Relationship Id="rId9" Type="http://schemas.openxmlformats.org/officeDocument/2006/relationships/image" Target="../media/image321.png"/><Relationship Id="rId14" Type="http://schemas.openxmlformats.org/officeDocument/2006/relationships/image" Target="../media/image3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710541"/>
            <a:ext cx="10896600" cy="149925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How to Garble </a:t>
            </a:r>
            <a:r>
              <a:rPr lang="en-US" sz="4800" dirty="0">
                <a:solidFill>
                  <a:srgbClr val="FF5050"/>
                </a:solidFill>
                <a:latin typeface="+mn-lt"/>
              </a:rPr>
              <a:t>Mixed</a:t>
            </a:r>
            <a:r>
              <a:rPr lang="en-US" sz="4800" dirty="0">
                <a:latin typeface="+mn-lt"/>
              </a:rPr>
              <a:t> Circuits </a:t>
            </a:r>
            <a:br>
              <a:rPr lang="en-US" sz="4000" dirty="0">
                <a:latin typeface="+mn-lt"/>
              </a:rPr>
            </a:br>
            <a:r>
              <a:rPr lang="en-US" sz="3600" dirty="0">
                <a:latin typeface="+mn-lt"/>
              </a:rPr>
              <a:t>that Combine Boolean and Arithmetic Computations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8A8E11-7341-AB47-A804-701CA2EB0160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3657600"/>
            <a:ext cx="4419600" cy="1203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0070C0"/>
                </a:solidFill>
              </a:rPr>
              <a:t>Hanjun</a:t>
            </a:r>
            <a:r>
              <a:rPr lang="en-US" sz="3200" b="1" dirty="0">
                <a:solidFill>
                  <a:srgbClr val="0070C0"/>
                </a:solidFill>
              </a:rPr>
              <a:t> Li</a:t>
            </a:r>
          </a:p>
          <a:p>
            <a:r>
              <a:rPr lang="en-US" sz="3200" b="1" dirty="0">
                <a:solidFill>
                  <a:srgbClr val="0070C0"/>
                </a:solidFill>
                <a:sym typeface="Wingdings"/>
              </a:rPr>
              <a:t>University of Washington</a:t>
            </a:r>
          </a:p>
          <a:p>
            <a:endParaRPr lang="en-US" sz="3000" b="1" dirty="0">
              <a:solidFill>
                <a:srgbClr val="0070C0"/>
              </a:solidFill>
              <a:sym typeface="Wingding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E9DC16F-64AD-6B4E-861A-B8B3732156D9}"/>
              </a:ext>
            </a:extLst>
          </p:cNvPr>
          <p:cNvSpPr txBox="1">
            <a:spLocks noChangeArrowheads="1"/>
          </p:cNvSpPr>
          <p:nvPr/>
        </p:nvSpPr>
        <p:spPr>
          <a:xfrm>
            <a:off x="7391400" y="3657600"/>
            <a:ext cx="2971800" cy="1203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solidFill>
                  <a:srgbClr val="0070C0"/>
                </a:solidFill>
              </a:rPr>
              <a:t>Tianren</a:t>
            </a:r>
            <a:r>
              <a:rPr lang="en-US" sz="3000" b="1" dirty="0">
                <a:solidFill>
                  <a:srgbClr val="0070C0"/>
                </a:solidFill>
              </a:rPr>
              <a:t> Liu</a:t>
            </a:r>
          </a:p>
          <a:p>
            <a:r>
              <a:rPr lang="en-US" sz="3000" b="1" dirty="0">
                <a:solidFill>
                  <a:srgbClr val="0070C0"/>
                </a:solidFill>
                <a:sym typeface="Wingdings"/>
              </a:rPr>
              <a:t>Peking University</a:t>
            </a:r>
          </a:p>
        </p:txBody>
      </p:sp>
    </p:spTree>
    <p:extLst>
      <p:ext uri="{BB962C8B-B14F-4D97-AF65-F5344CB8AC3E}">
        <p14:creationId xmlns:p14="http://schemas.microsoft.com/office/powerpoint/2010/main" val="2036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6222276" cy="755442"/>
          </a:xfrm>
        </p:spPr>
        <p:txBody>
          <a:bodyPr>
            <a:normAutofit/>
          </a:bodyPr>
          <a:lstStyle/>
          <a:p>
            <a:r>
              <a:rPr lang="en-US" sz="4000" dirty="0"/>
              <a:t>Our Results: Mixed Garbling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8BB92E5-5D7C-ABFD-D52A-D62F28F01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083678"/>
                  </p:ext>
                </p:extLst>
              </p:nvPr>
            </p:nvGraphicFramePr>
            <p:xfrm>
              <a:off x="835834" y="1219200"/>
              <a:ext cx="10744200" cy="5163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Baseline</a:t>
                          </a:r>
                        </a:p>
                        <a:p>
                          <a:pPr algn="ctr"/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1.58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058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[BMR16]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8255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Result 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Result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1.5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LWE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[AIK11]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𝐿𝑊𝐸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𝐿𝑊𝐸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4272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[BLLL23]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𝐷𝐶𝑅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5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𝐷𝐶𝑅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𝐷𝐶𝑅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2368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DCR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𝐷𝐶𝑅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5050"/>
                              </a:solidFill>
                            </a:rPr>
                            <a:t>Free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𝐷𝐶𝑅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5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99256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8BB92E5-5D7C-ABFD-D52A-D62F28F01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083678"/>
                  </p:ext>
                </p:extLst>
              </p:nvPr>
            </p:nvGraphicFramePr>
            <p:xfrm>
              <a:off x="835834" y="1219200"/>
              <a:ext cx="10744200" cy="5163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949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Baseline</a:t>
                          </a:r>
                        </a:p>
                        <a:p>
                          <a:pPr algn="ctr"/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60256" r="-217867" b="-407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60256" r="-133429" b="-407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058362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[BMR16]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265957" r="-217867" b="-57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265957" r="-864" b="-57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825529"/>
                      </a:ext>
                    </a:extLst>
                  </a:tr>
                  <a:tr h="1458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Result 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Result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143333" r="-217867" b="-12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143333" r="-133429" b="-12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143333" r="-864" b="-125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LWE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[AIK11]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621277" r="-217867" b="-22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621277" r="-133429" b="-22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621277" r="-864" b="-220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427230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[BLLL23]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721277" r="-217867" b="-12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721277" r="-133429" b="-12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721277" r="-864" b="-120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2368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DCR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908235" r="-217867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5050"/>
                              </a:solidFill>
                            </a:rPr>
                            <a:t>Free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908235" r="-864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9256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B5955D0-38DA-498E-81A6-2B20B7520ED2}"/>
                  </a:ext>
                </a:extLst>
              </p:cNvPr>
              <p:cNvSpPr txBox="1"/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over modulus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B5955D0-38DA-498E-81A6-2B20B7520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blipFill>
                <a:blip r:embed="rId4"/>
                <a:stretch>
                  <a:fillRect l="-3846" t="-842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83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4FF8C666-4FD4-9C42-BDD8-9C60C83193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8124" y="470061"/>
                <a:ext cx="7670076" cy="755442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Our Results: Mixed Garbling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4FF8C666-4FD4-9C42-BDD8-9C60C8319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8124" y="470061"/>
                <a:ext cx="7670076" cy="755442"/>
              </a:xfrm>
              <a:blipFill>
                <a:blip r:embed="rId3"/>
                <a:stretch>
                  <a:fillRect l="-2780" t="-1451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4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A1802373-CE4D-D723-45C7-204F4ED40A39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844CC8-4622-3568-E004-5AB5934EB4F9}"/>
              </a:ext>
            </a:extLst>
          </p:cNvPr>
          <p:cNvGrpSpPr/>
          <p:nvPr/>
        </p:nvGrpSpPr>
        <p:grpSpPr>
          <a:xfrm>
            <a:off x="914400" y="3276600"/>
            <a:ext cx="4419599" cy="2738967"/>
            <a:chOff x="914400" y="3276600"/>
            <a:chExt cx="4419599" cy="2738967"/>
          </a:xfrm>
        </p:grpSpPr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BBD853F9-48E2-7585-3049-CD9614F6DE49}"/>
                </a:ext>
              </a:extLst>
            </p:cNvPr>
            <p:cNvCxnSpPr>
              <a:cxnSpLocks/>
              <a:stCxn id="76" idx="2"/>
              <a:endCxn id="87" idx="0"/>
            </p:cNvCxnSpPr>
            <p:nvPr/>
          </p:nvCxnSpPr>
          <p:spPr>
            <a:xfrm>
              <a:off x="3124200" y="3276600"/>
              <a:ext cx="0" cy="9101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le 31">
                  <a:extLst>
                    <a:ext uri="{FF2B5EF4-FFF2-40B4-BE49-F238E27FC236}">
                      <a16:creationId xmlns:a16="http://schemas.microsoft.com/office/drawing/2014/main" id="{95F0595B-2AD3-9E5A-5FFF-E6790D595CA9}"/>
                    </a:ext>
                  </a:extLst>
                </p:cNvPr>
                <p:cNvSpPr/>
                <p:nvPr/>
              </p:nvSpPr>
              <p:spPr>
                <a:xfrm>
                  <a:off x="914400" y="4186767"/>
                  <a:ext cx="4419599" cy="1828800"/>
                </a:xfrm>
                <a:prstGeom prst="roundRect">
                  <a:avLst/>
                </a:prstGeom>
                <a:noFill/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For </a:t>
                  </a:r>
                  <a:r>
                    <a:rPr lang="en-US" sz="2600" dirty="0">
                      <a:solidFill>
                        <a:srgbClr val="FF5050"/>
                      </a:solidFill>
                    </a:rPr>
                    <a:t>any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2600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Add: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Mult: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  <a:sym typeface="Wingdings" pitchFamily="2" charset="2"/>
                    </a:rPr>
                    <a:t>BD,BC:</a:t>
                  </a:r>
                </a:p>
              </p:txBody>
            </p:sp>
          </mc:Choice>
          <mc:Fallback xmlns="">
            <p:sp>
              <p:nvSpPr>
                <p:cNvPr id="87" name="Rounded Rectangle 31">
                  <a:extLst>
                    <a:ext uri="{FF2B5EF4-FFF2-40B4-BE49-F238E27FC236}">
                      <a16:creationId xmlns:a16="http://schemas.microsoft.com/office/drawing/2014/main" id="{95F0595B-2AD3-9E5A-5FFF-E6790D595C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4186767"/>
                  <a:ext cx="4419599" cy="1828800"/>
                </a:xfrm>
                <a:prstGeom prst="roundRect">
                  <a:avLst/>
                </a:prstGeom>
                <a:blipFill>
                  <a:blip r:embed="rId5"/>
                  <a:stretch>
                    <a:fillRect l="-275" t="-990" b="-7591"/>
                  </a:stretch>
                </a:blip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48F287D7-8742-EC46-5D75-47958AB1FAD0}"/>
                </a:ext>
              </a:extLst>
            </p:cNvPr>
            <p:cNvSpPr txBox="1"/>
            <p:nvPr/>
          </p:nvSpPr>
          <p:spPr>
            <a:xfrm>
              <a:off x="3145374" y="3456496"/>
              <a:ext cx="1845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Emulation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2E1BF17D-3789-7387-2B40-01484BD96F11}"/>
                    </a:ext>
                  </a:extLst>
                </p:cNvPr>
                <p:cNvSpPr txBox="1"/>
                <p:nvPr/>
              </p:nvSpPr>
              <p:spPr>
                <a:xfrm>
                  <a:off x="2895600" y="5090789"/>
                  <a:ext cx="2234838" cy="5324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2E1BF17D-3789-7387-2B40-01484BD96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5090789"/>
                  <a:ext cx="2234838" cy="5324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右大括号 6">
              <a:extLst>
                <a:ext uri="{FF2B5EF4-FFF2-40B4-BE49-F238E27FC236}">
                  <a16:creationId xmlns:a16="http://schemas.microsoft.com/office/drawing/2014/main" id="{A512E33E-E62A-5BA6-2429-EB216AD65F87}"/>
                </a:ext>
              </a:extLst>
            </p:cNvPr>
            <p:cNvSpPr/>
            <p:nvPr/>
          </p:nvSpPr>
          <p:spPr>
            <a:xfrm>
              <a:off x="2590800" y="4876800"/>
              <a:ext cx="304800" cy="990600"/>
            </a:xfrm>
            <a:prstGeom prst="rightBrace">
              <a:avLst>
                <a:gd name="adj1" fmla="val 47845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右大括号 8">
            <a:extLst>
              <a:ext uri="{FF2B5EF4-FFF2-40B4-BE49-F238E27FC236}">
                <a16:creationId xmlns:a16="http://schemas.microsoft.com/office/drawing/2014/main" id="{0F634C68-CB1B-EFDD-7882-0440A13818C7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60F11C-FCC6-7D10-1B68-DC3BBC4AFE34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60F11C-FCC6-7D10-1B68-DC3BBC4A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blipFill>
                <a:blip r:embed="rId10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2D348-B20C-821A-00A0-95529E411D70}"/>
                  </a:ext>
                </a:extLst>
              </p:cNvPr>
              <p:cNvSpPr txBox="1"/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2D348-B20C-821A-00A0-95529E41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blipFill>
                <a:blip r:embed="rId12"/>
                <a:stretch>
                  <a:fillRect l="-3631" t="-5405" r="-3073"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FB672D-02B6-A09D-3EA9-11E2A903ED0E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FB672D-02B6-A09D-3EA9-11E2A903E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29AF009B-F0C0-92DA-0EDE-4FF9321583BE}"/>
              </a:ext>
            </a:extLst>
          </p:cNvPr>
          <p:cNvGrpSpPr/>
          <p:nvPr/>
        </p:nvGrpSpPr>
        <p:grpSpPr>
          <a:xfrm>
            <a:off x="5334000" y="1447800"/>
            <a:ext cx="6095998" cy="1874832"/>
            <a:chOff x="5334000" y="1447800"/>
            <a:chExt cx="6095998" cy="1874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ounded Rectangle 31">
                  <a:extLst>
                    <a:ext uri="{FF2B5EF4-FFF2-40B4-BE49-F238E27FC236}">
                      <a16:creationId xmlns:a16="http://schemas.microsoft.com/office/drawing/2014/main" id="{77095FA2-5E03-79AA-AD79-EB77D2E3732A}"/>
                    </a:ext>
                  </a:extLst>
                </p:cNvPr>
                <p:cNvSpPr/>
                <p:nvPr/>
              </p:nvSpPr>
              <p:spPr>
                <a:xfrm>
                  <a:off x="6857999" y="1447800"/>
                  <a:ext cx="4419600" cy="1828800"/>
                </a:xfrm>
                <a:prstGeom prst="roundRect">
                  <a:avLst/>
                </a:prstGeom>
                <a:noFill/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a14:m>
                  <a:r>
                    <a:rPr lang="en-US" sz="26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Add: 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Mult: 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  <a:sym typeface="Wingdings" pitchFamily="2" charset="2"/>
                    </a:rPr>
                    <a:t>BD,BC:</a:t>
                  </a:r>
                </a:p>
              </p:txBody>
            </p:sp>
          </mc:Choice>
          <mc:Fallback xmlns="">
            <p:sp>
              <p:nvSpPr>
                <p:cNvPr id="89" name="Rounded Rectangle 31">
                  <a:extLst>
                    <a:ext uri="{FF2B5EF4-FFF2-40B4-BE49-F238E27FC236}">
                      <a16:creationId xmlns:a16="http://schemas.microsoft.com/office/drawing/2014/main" id="{77095FA2-5E03-79AA-AD79-EB77D2E373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999" y="1447800"/>
                  <a:ext cx="4419600" cy="1828800"/>
                </a:xfrm>
                <a:prstGeom prst="roundRect">
                  <a:avLst/>
                </a:prstGeom>
                <a:blipFill>
                  <a:blip r:embed="rId14"/>
                  <a:stretch>
                    <a:fillRect l="-275" b="-9901"/>
                  </a:stretch>
                </a:blip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8F5921A6-BABE-BEF6-684E-A4297E8EFEAD}"/>
                </a:ext>
              </a:extLst>
            </p:cNvPr>
            <p:cNvCxnSpPr>
              <a:cxnSpLocks/>
              <a:stCxn id="76" idx="3"/>
              <a:endCxn id="89" idx="1"/>
            </p:cNvCxnSpPr>
            <p:nvPr/>
          </p:nvCxnSpPr>
          <p:spPr>
            <a:xfrm>
              <a:off x="5334000" y="2362200"/>
              <a:ext cx="152399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6C207ACF-9B49-CE6B-B531-327CB3EFEE58}"/>
                </a:ext>
              </a:extLst>
            </p:cNvPr>
            <p:cNvSpPr txBox="1"/>
            <p:nvPr/>
          </p:nvSpPr>
          <p:spPr>
            <a:xfrm>
              <a:off x="5638797" y="1808202"/>
              <a:ext cx="8382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CRT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F73B25E7-2FA9-CE17-C5A6-2EF6009F4B85}"/>
                    </a:ext>
                  </a:extLst>
                </p:cNvPr>
                <p:cNvSpPr txBox="1"/>
                <p:nvPr/>
              </p:nvSpPr>
              <p:spPr>
                <a:xfrm>
                  <a:off x="8458200" y="1905000"/>
                  <a:ext cx="2887133" cy="14176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600" dirty="0"/>
                    <a:t>Free</a:t>
                  </a:r>
                </a:p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>
                    <a:solidFill>
                      <a:srgbClr val="FF5050"/>
                    </a:solidFill>
                  </a:endParaRPr>
                </a:p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F73B25E7-2FA9-CE17-C5A6-2EF6009F4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1905000"/>
                  <a:ext cx="2887133" cy="1417632"/>
                </a:xfrm>
                <a:prstGeom prst="rect">
                  <a:avLst/>
                </a:prstGeom>
                <a:blipFill>
                  <a:blip r:embed="rId15"/>
                  <a:stretch>
                    <a:fillRect l="-3805" t="-2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3DED5A9-5448-9270-2B57-CA1950893350}"/>
                </a:ext>
              </a:extLst>
            </p:cNvPr>
            <p:cNvSpPr txBox="1"/>
            <p:nvPr/>
          </p:nvSpPr>
          <p:spPr>
            <a:xfrm>
              <a:off x="9601198" y="1447800"/>
              <a:ext cx="18288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/>
                <a:t>Result 1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48235B-C32F-2BE3-79EF-3852FBD7127C}"/>
              </a:ext>
            </a:extLst>
          </p:cNvPr>
          <p:cNvGrpSpPr/>
          <p:nvPr/>
        </p:nvGrpSpPr>
        <p:grpSpPr>
          <a:xfrm>
            <a:off x="5333999" y="4183748"/>
            <a:ext cx="6102348" cy="1897012"/>
            <a:chOff x="5333999" y="4183748"/>
            <a:chExt cx="6102348" cy="1897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F6716BF3-A753-5F6F-5B55-1F735A14E352}"/>
                    </a:ext>
                  </a:extLst>
                </p:cNvPr>
                <p:cNvSpPr txBox="1"/>
                <p:nvPr/>
              </p:nvSpPr>
              <p:spPr>
                <a:xfrm>
                  <a:off x="8458200" y="5532120"/>
                  <a:ext cx="2209799" cy="548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F6716BF3-A753-5F6F-5B55-1F735A14E3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532120"/>
                  <a:ext cx="2209799" cy="54864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6AC04A1-3A88-9CA0-E8B0-EF22DD4CD334}"/>
                </a:ext>
              </a:extLst>
            </p:cNvPr>
            <p:cNvGrpSpPr/>
            <p:nvPr/>
          </p:nvGrpSpPr>
          <p:grpSpPr>
            <a:xfrm>
              <a:off x="5333999" y="4183748"/>
              <a:ext cx="6102348" cy="1831819"/>
              <a:chOff x="5333999" y="4183748"/>
              <a:chExt cx="6102348" cy="1831819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9E045C1-CF3C-D40E-0E6F-F4755665F2C5}"/>
                  </a:ext>
                </a:extLst>
              </p:cNvPr>
              <p:cNvGrpSpPr/>
              <p:nvPr/>
            </p:nvGrpSpPr>
            <p:grpSpPr>
              <a:xfrm>
                <a:off x="5333999" y="4186767"/>
                <a:ext cx="5943600" cy="1828800"/>
                <a:chOff x="5333999" y="4186767"/>
                <a:chExt cx="5943600" cy="18288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Rounded Rectangle 31">
                      <a:extLst>
                        <a:ext uri="{FF2B5EF4-FFF2-40B4-BE49-F238E27FC236}">
                          <a16:creationId xmlns:a16="http://schemas.microsoft.com/office/drawing/2014/main" id="{CE6C3744-72A8-1E38-9AAA-C1F207874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7999" y="4186767"/>
                      <a:ext cx="4419600" cy="1828800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For </a:t>
                      </a:r>
                      <a14:m>
                        <m:oMath xmlns:m="http://schemas.openxmlformats.org/officeDocument/2006/math"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a14:m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Add: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Mult: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BD,BC:</a:t>
                      </a:r>
                    </a:p>
                  </p:txBody>
                </p:sp>
              </mc:Choice>
              <mc:Fallback xmlns="">
                <p:sp>
                  <p:nvSpPr>
                    <p:cNvPr id="90" name="Rounded Rectangle 31">
                      <a:extLst>
                        <a:ext uri="{FF2B5EF4-FFF2-40B4-BE49-F238E27FC236}">
                          <a16:creationId xmlns:a16="http://schemas.microsoft.com/office/drawing/2014/main" id="{CE6C3744-72A8-1E38-9AAA-C1F20787426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7999" y="4186767"/>
                      <a:ext cx="4419600" cy="1828800"/>
                    </a:xfrm>
                    <a:prstGeom prst="roundRect">
                      <a:avLst/>
                    </a:prstGeom>
                    <a:blipFill>
                      <a:blip r:embed="rId17"/>
                      <a:stretch>
                        <a:fillRect l="-275" b="-9901"/>
                      </a:stretch>
                    </a:blipFill>
                    <a:ln w="1905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4" name="直接箭头连接符 93">
                  <a:extLst>
                    <a:ext uri="{FF2B5EF4-FFF2-40B4-BE49-F238E27FC236}">
                      <a16:creationId xmlns:a16="http://schemas.microsoft.com/office/drawing/2014/main" id="{4A4B3D87-4209-4511-622C-4E01AE3BD028}"/>
                    </a:ext>
                  </a:extLst>
                </p:cNvPr>
                <p:cNvCxnSpPr>
                  <a:cxnSpLocks/>
                  <a:stCxn id="87" idx="3"/>
                  <a:endCxn id="90" idx="1"/>
                </p:cNvCxnSpPr>
                <p:nvPr/>
              </p:nvCxnSpPr>
              <p:spPr>
                <a:xfrm>
                  <a:off x="5333999" y="5101167"/>
                  <a:ext cx="15240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BC663EA-0C0D-2AE0-11D4-484E4C8ABB89}"/>
                    </a:ext>
                  </a:extLst>
                </p:cNvPr>
                <p:cNvSpPr txBox="1"/>
                <p:nvPr/>
              </p:nvSpPr>
              <p:spPr>
                <a:xfrm>
                  <a:off x="5638798" y="4547169"/>
                  <a:ext cx="83820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/>
                    <a:t>CRT</a:t>
                  </a:r>
                </a:p>
              </p:txBody>
            </p:sp>
            <p:sp>
              <p:nvSpPr>
                <p:cNvPr id="11" name="右大括号 10">
                  <a:extLst>
                    <a:ext uri="{FF2B5EF4-FFF2-40B4-BE49-F238E27FC236}">
                      <a16:creationId xmlns:a16="http://schemas.microsoft.com/office/drawing/2014/main" id="{12BC81A5-413F-004D-A8E2-630A60FD2A29}"/>
                    </a:ext>
                  </a:extLst>
                </p:cNvPr>
                <p:cNvSpPr/>
                <p:nvPr/>
              </p:nvSpPr>
              <p:spPr>
                <a:xfrm>
                  <a:off x="8381999" y="4881099"/>
                  <a:ext cx="304800" cy="625423"/>
                </a:xfrm>
                <a:prstGeom prst="rightBrace">
                  <a:avLst>
                    <a:gd name="adj1" fmla="val 47845"/>
                    <a:gd name="adj2" fmla="val 50000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文本框 11">
                      <a:extLst>
                        <a:ext uri="{FF2B5EF4-FFF2-40B4-BE49-F238E27FC236}">
                          <a16:creationId xmlns:a16="http://schemas.microsoft.com/office/drawing/2014/main" id="{D7A0E37F-4A0B-E178-FC79-DD78B8E4B6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86800" y="4633525"/>
                      <a:ext cx="2209799" cy="10052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1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6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6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sz="26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6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6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600" b="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600" b="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  <m:r>
                              <a:rPr lang="en-US" sz="26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600" dirty="0">
                        <a:solidFill>
                          <a:srgbClr val="FF5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文本框 11">
                      <a:extLst>
                        <a:ext uri="{FF2B5EF4-FFF2-40B4-BE49-F238E27FC236}">
                          <a16:creationId xmlns:a16="http://schemas.microsoft.com/office/drawing/2014/main" id="{D7A0E37F-4A0B-E178-FC79-DD78B8E4B6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86800" y="4633525"/>
                      <a:ext cx="2209799" cy="100527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477D6A5-862C-F39D-F6A2-87F7B18B97BE}"/>
                  </a:ext>
                </a:extLst>
              </p:cNvPr>
              <p:cNvSpPr txBox="1"/>
              <p:nvPr/>
            </p:nvSpPr>
            <p:spPr>
              <a:xfrm>
                <a:off x="9607547" y="4183748"/>
                <a:ext cx="18288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b="1" dirty="0"/>
                  <a:t>Result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07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</a:t>
                </a:r>
                <a:endParaRPr lang="en-US" sz="2600" dirty="0">
                  <a:solidFill>
                    <a:srgbClr val="FF5050"/>
                  </a:solidFill>
                </a:endParaRP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3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F0E48E6-0C4F-5E1C-EE9D-F8E30BBDDBA7}"/>
              </a:ext>
            </a:extLst>
          </p:cNvPr>
          <p:cNvSpPr txBox="1"/>
          <p:nvPr/>
        </p:nvSpPr>
        <p:spPr>
          <a:xfrm>
            <a:off x="5562600" y="1524000"/>
            <a:ext cx="2438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assuming DCR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7ECE48-EACF-E582-4980-9F9787FE5320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0B0E8AC-253E-D781-3733-35008085072A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2234838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𝐷𝐶𝑅</m:t>
                          </m:r>
                        </m:sub>
                      </m:sSub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0B0E8AC-253E-D781-3733-35008085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2234838" cy="532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号 7">
            <a:extLst>
              <a:ext uri="{FF2B5EF4-FFF2-40B4-BE49-F238E27FC236}">
                <a16:creationId xmlns:a16="http://schemas.microsoft.com/office/drawing/2014/main" id="{C7D8B300-40B9-CBF3-AF07-0129A64B5A3B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D0CE05-3832-28F5-1D02-F8E4CA9F1F63}"/>
              </a:ext>
            </a:extLst>
          </p:cNvPr>
          <p:cNvGrpSpPr/>
          <p:nvPr/>
        </p:nvGrpSpPr>
        <p:grpSpPr>
          <a:xfrm>
            <a:off x="914400" y="3276600"/>
            <a:ext cx="4419599" cy="2738967"/>
            <a:chOff x="914400" y="3276600"/>
            <a:chExt cx="4419599" cy="2738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le 31">
                  <a:extLst>
                    <a:ext uri="{FF2B5EF4-FFF2-40B4-BE49-F238E27FC236}">
                      <a16:creationId xmlns:a16="http://schemas.microsoft.com/office/drawing/2014/main" id="{95F0595B-2AD3-9E5A-5FFF-E6790D595CA9}"/>
                    </a:ext>
                  </a:extLst>
                </p:cNvPr>
                <p:cNvSpPr/>
                <p:nvPr/>
              </p:nvSpPr>
              <p:spPr>
                <a:xfrm>
                  <a:off x="914400" y="4186767"/>
                  <a:ext cx="4419599" cy="1828800"/>
                </a:xfrm>
                <a:prstGeom prst="roundRect">
                  <a:avLst/>
                </a:prstGeom>
                <a:noFill/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For </a:t>
                  </a:r>
                  <a:r>
                    <a:rPr lang="en-US" sz="2600" dirty="0">
                      <a:solidFill>
                        <a:srgbClr val="FF5050"/>
                      </a:solidFill>
                    </a:rPr>
                    <a:t>any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2600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Add: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Mult: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  <a:sym typeface="Wingdings" pitchFamily="2" charset="2"/>
                    </a:rPr>
                    <a:t>BD,BC:</a:t>
                  </a:r>
                </a:p>
              </p:txBody>
            </p:sp>
          </mc:Choice>
          <mc:Fallback xmlns="">
            <p:sp>
              <p:nvSpPr>
                <p:cNvPr id="87" name="Rounded Rectangle 31">
                  <a:extLst>
                    <a:ext uri="{FF2B5EF4-FFF2-40B4-BE49-F238E27FC236}">
                      <a16:creationId xmlns:a16="http://schemas.microsoft.com/office/drawing/2014/main" id="{95F0595B-2AD3-9E5A-5FFF-E6790D595C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4186767"/>
                  <a:ext cx="4419599" cy="1828800"/>
                </a:xfrm>
                <a:prstGeom prst="roundRect">
                  <a:avLst/>
                </a:prstGeom>
                <a:blipFill>
                  <a:blip r:embed="rId7"/>
                  <a:stretch>
                    <a:fillRect l="-275" t="-990" b="-7591"/>
                  </a:stretch>
                </a:blip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EEC38CC-F6B5-46AD-20D5-66AACD6F10E3}"/>
                </a:ext>
              </a:extLst>
            </p:cNvPr>
            <p:cNvSpPr txBox="1"/>
            <p:nvPr/>
          </p:nvSpPr>
          <p:spPr>
            <a:xfrm>
              <a:off x="3145374" y="3456496"/>
              <a:ext cx="1845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Emulation</a:t>
              </a:r>
            </a:p>
          </p:txBody>
        </p:sp>
        <p:sp>
          <p:nvSpPr>
            <p:cNvPr id="2" name="右大括号 1">
              <a:extLst>
                <a:ext uri="{FF2B5EF4-FFF2-40B4-BE49-F238E27FC236}">
                  <a16:creationId xmlns:a16="http://schemas.microsoft.com/office/drawing/2014/main" id="{25217659-38AF-F2BD-3C75-5D953C9F10BF}"/>
                </a:ext>
              </a:extLst>
            </p:cNvPr>
            <p:cNvSpPr/>
            <p:nvPr/>
          </p:nvSpPr>
          <p:spPr>
            <a:xfrm>
              <a:off x="2590800" y="4876800"/>
              <a:ext cx="304800" cy="990600"/>
            </a:xfrm>
            <a:prstGeom prst="rightBrace">
              <a:avLst>
                <a:gd name="adj1" fmla="val 47845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68D508DD-9242-1D99-FC61-B9B6A0DE7A4F}"/>
                    </a:ext>
                  </a:extLst>
                </p:cNvPr>
                <p:cNvSpPr txBox="1"/>
                <p:nvPr/>
              </p:nvSpPr>
              <p:spPr>
                <a:xfrm>
                  <a:off x="2895600" y="5090789"/>
                  <a:ext cx="2234838" cy="5324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𝐷𝐶𝑅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68D508DD-9242-1D99-FC61-B9B6A0DE7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5090789"/>
                  <a:ext cx="2234838" cy="5324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4232E765-C544-356E-24E6-75070E31F2A1}"/>
                </a:ext>
              </a:extLst>
            </p:cNvPr>
            <p:cNvCxnSpPr>
              <a:cxnSpLocks/>
            </p:cNvCxnSpPr>
            <p:nvPr/>
          </p:nvCxnSpPr>
          <p:spPr>
            <a:xfrm>
              <a:off x="3124200" y="3276600"/>
              <a:ext cx="0" cy="9101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43FE9BD-9D8F-CD0C-2B1C-89EF00DA6802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43FE9BD-9D8F-CD0C-2B1C-89EF00DA6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CC8BEFA1-AAB8-8733-818A-C5B7129C4A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76700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Our Results: Mixed Garbling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CC8BEFA1-AAB8-8733-818A-C5B7129C4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7670076" cy="755442"/>
              </a:xfrm>
              <a:prstGeom prst="rect">
                <a:avLst/>
              </a:prstGeom>
              <a:blipFill>
                <a:blip r:embed="rId10"/>
                <a:stretch>
                  <a:fillRect l="-2780" t="-1451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8AC61692-9942-95F4-78FA-A51A6BDE7D4E}"/>
              </a:ext>
            </a:extLst>
          </p:cNvPr>
          <p:cNvSpPr txBox="1"/>
          <p:nvPr/>
        </p:nvSpPr>
        <p:spPr>
          <a:xfrm>
            <a:off x="3619500" y="1439492"/>
            <a:ext cx="1828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/>
              <a:t>Result 3</a:t>
            </a:r>
          </a:p>
        </p:txBody>
      </p:sp>
    </p:spTree>
    <p:extLst>
      <p:ext uri="{BB962C8B-B14F-4D97-AF65-F5344CB8AC3E}">
        <p14:creationId xmlns:p14="http://schemas.microsoft.com/office/powerpoint/2010/main" val="34347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8051076" cy="755442"/>
          </a:xfrm>
        </p:spPr>
        <p:txBody>
          <a:bodyPr>
            <a:normAutofit/>
          </a:bodyPr>
          <a:lstStyle/>
          <a:p>
            <a:r>
              <a:rPr lang="en-US" sz="4000" dirty="0"/>
              <a:t>Arithmetic Gates w/ CRT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3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A1802373-CE4D-D723-45C7-204F4ED40A39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0F634C68-CB1B-EFDD-7882-0440A13818C7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31">
                <a:extLst>
                  <a:ext uri="{FF2B5EF4-FFF2-40B4-BE49-F238E27FC236}">
                    <a16:creationId xmlns:a16="http://schemas.microsoft.com/office/drawing/2014/main" id="{96C22CF4-8479-1652-B750-3D2000430A9A}"/>
                  </a:ext>
                </a:extLst>
              </p:cNvPr>
              <p:cNvSpPr/>
              <p:nvPr/>
            </p:nvSpPr>
            <p:spPr>
              <a:xfrm>
                <a:off x="914400" y="4191000"/>
                <a:ext cx="4656578" cy="14645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500" b="0" dirty="0"/>
                  <a:t>Chinese Remainder Theorem: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5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Linear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>
                    <a:solidFill>
                      <a:schemeClr val="tx1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500" i="1" dirty="0"/>
              </a:p>
            </p:txBody>
          </p:sp>
        </mc:Choice>
        <mc:Fallback xmlns="">
          <p:sp>
            <p:nvSpPr>
              <p:cNvPr id="6" name="Rounded Rectangle 31">
                <a:extLst>
                  <a:ext uri="{FF2B5EF4-FFF2-40B4-BE49-F238E27FC236}">
                    <a16:creationId xmlns:a16="http://schemas.microsoft.com/office/drawing/2014/main" id="{96C22CF4-8479-1652-B750-3D2000430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91000"/>
                <a:ext cx="4656578" cy="1464589"/>
              </a:xfrm>
              <a:prstGeom prst="roundRect">
                <a:avLst/>
              </a:prstGeom>
              <a:blipFill>
                <a:blip r:embed="rId6"/>
                <a:stretch>
                  <a:fillRect l="-522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73781EF-B65C-4D2E-78D9-6D124623C0F0}"/>
              </a:ext>
            </a:extLst>
          </p:cNvPr>
          <p:cNvGrpSpPr/>
          <p:nvPr/>
        </p:nvGrpSpPr>
        <p:grpSpPr>
          <a:xfrm>
            <a:off x="2063318" y="5539364"/>
            <a:ext cx="2155955" cy="701444"/>
            <a:chOff x="8095160" y="5261417"/>
            <a:chExt cx="2155955" cy="701444"/>
          </a:xfrm>
        </p:grpSpPr>
        <p:sp>
          <p:nvSpPr>
            <p:cNvPr id="7" name="右大括号 8">
              <a:extLst>
                <a:ext uri="{FF2B5EF4-FFF2-40B4-BE49-F238E27FC236}">
                  <a16:creationId xmlns:a16="http://schemas.microsoft.com/office/drawing/2014/main" id="{B7D4446B-B20E-D189-C48C-29B321F4F237}"/>
                </a:ext>
              </a:extLst>
            </p:cNvPr>
            <p:cNvSpPr/>
            <p:nvPr/>
          </p:nvSpPr>
          <p:spPr>
            <a:xfrm rot="5400000">
              <a:off x="8392526" y="4964051"/>
              <a:ext cx="202582" cy="797313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右大括号 8">
              <a:extLst>
                <a:ext uri="{FF2B5EF4-FFF2-40B4-BE49-F238E27FC236}">
                  <a16:creationId xmlns:a16="http://schemas.microsoft.com/office/drawing/2014/main" id="{AD36CBC9-A682-DB58-4514-E1B751186B95}"/>
                </a:ext>
              </a:extLst>
            </p:cNvPr>
            <p:cNvSpPr/>
            <p:nvPr/>
          </p:nvSpPr>
          <p:spPr>
            <a:xfrm rot="5400000">
              <a:off x="9382822" y="4964635"/>
              <a:ext cx="202582" cy="797313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926429-33DE-BD79-6AE0-1F8D4B55A9E9}"/>
                    </a:ext>
                  </a:extLst>
                </p:cNvPr>
                <p:cNvSpPr txBox="1"/>
                <p:nvPr/>
              </p:nvSpPr>
              <p:spPr>
                <a:xfrm>
                  <a:off x="8116251" y="5459710"/>
                  <a:ext cx="758567" cy="503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926429-33DE-BD79-6AE0-1F8D4B55A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6251" y="5459710"/>
                  <a:ext cx="758567" cy="50315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2296151-8B8F-B501-6285-79DDA3D7FE58}"/>
                    </a:ext>
                  </a:extLst>
                </p:cNvPr>
                <p:cNvSpPr txBox="1"/>
                <p:nvPr/>
              </p:nvSpPr>
              <p:spPr>
                <a:xfrm>
                  <a:off x="8997005" y="5459710"/>
                  <a:ext cx="758567" cy="503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2296151-8B8F-B501-6285-79DDA3D7F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005" y="5459710"/>
                  <a:ext cx="758567" cy="5031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4AB2639-6B8E-57C6-6C7A-28D1CF54C160}"/>
                    </a:ext>
                  </a:extLst>
                </p:cNvPr>
                <p:cNvSpPr txBox="1"/>
                <p:nvPr/>
              </p:nvSpPr>
              <p:spPr>
                <a:xfrm>
                  <a:off x="9895355" y="5434700"/>
                  <a:ext cx="355760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4AB2639-6B8E-57C6-6C7A-28D1CF54C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5355" y="5434700"/>
                  <a:ext cx="355760" cy="4770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94">
                <a:extLst>
                  <a:ext uri="{FF2B5EF4-FFF2-40B4-BE49-F238E27FC236}">
                    <a16:creationId xmlns:a16="http://schemas.microsoft.com/office/drawing/2014/main" id="{18A7912E-6EA6-CEFA-36C4-1E056F2DA3ED}"/>
                  </a:ext>
                </a:extLst>
              </p:cNvPr>
              <p:cNvSpPr txBox="1"/>
              <p:nvPr/>
            </p:nvSpPr>
            <p:spPr>
              <a:xfrm>
                <a:off x="7950172" y="3634005"/>
                <a:ext cx="3510868" cy="137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Setting: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=⋯=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500" b="0" i="0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25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∏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rad>
                            </m:e>
                          </m:d>
                        </m:sup>
                      </m:sSup>
                    </m:oMath>
                  </m:oMathPara>
                </a14:m>
                <a:endParaRPr lang="en-US" sz="2500" b="0" dirty="0"/>
              </a:p>
            </p:txBody>
          </p:sp>
        </mc:Choice>
        <mc:Fallback xmlns="">
          <p:sp>
            <p:nvSpPr>
              <p:cNvPr id="71" name="文本框 94">
                <a:extLst>
                  <a:ext uri="{FF2B5EF4-FFF2-40B4-BE49-F238E27FC236}">
                    <a16:creationId xmlns:a16="http://schemas.microsoft.com/office/drawing/2014/main" id="{18A7912E-6EA6-CEFA-36C4-1E056F2DA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72" y="3634005"/>
                <a:ext cx="3510868" cy="1370312"/>
              </a:xfrm>
              <a:prstGeom prst="rect">
                <a:avLst/>
              </a:prstGeom>
              <a:blipFill>
                <a:blip r:embed="rId12"/>
                <a:stretch>
                  <a:fillRect l="-2778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9">
                <a:extLst>
                  <a:ext uri="{FF2B5EF4-FFF2-40B4-BE49-F238E27FC236}">
                    <a16:creationId xmlns:a16="http://schemas.microsoft.com/office/drawing/2014/main" id="{47C32C01-613B-3AAE-EA53-369E335F174D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2" name="文本框 9">
                <a:extLst>
                  <a:ext uri="{FF2B5EF4-FFF2-40B4-BE49-F238E27FC236}">
                    <a16:creationId xmlns:a16="http://schemas.microsoft.com/office/drawing/2014/main" id="{47C32C01-613B-3AAE-EA53-369E335F1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blipFill>
                <a:blip r:embed="rId13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504881-0FF4-CEF2-F4FD-49CFA5434B3D}"/>
                  </a:ext>
                </a:extLst>
              </p:cNvPr>
              <p:cNvSpPr txBox="1"/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504881-0FF4-CEF2-F4FD-49CFA543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blipFill>
                <a:blip r:embed="rId14"/>
                <a:stretch>
                  <a:fillRect l="-3631" t="-5405" r="-3073"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94">
                <a:extLst>
                  <a:ext uri="{FF2B5EF4-FFF2-40B4-BE49-F238E27FC236}">
                    <a16:creationId xmlns:a16="http://schemas.microsoft.com/office/drawing/2014/main" id="{73B950C7-9416-0099-2F7F-788A1EA62094}"/>
                  </a:ext>
                </a:extLst>
              </p:cNvPr>
              <p:cNvSpPr txBox="1"/>
              <p:nvPr/>
            </p:nvSpPr>
            <p:spPr>
              <a:xfrm>
                <a:off x="7957565" y="5161667"/>
                <a:ext cx="4158227" cy="9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Mul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 Costs: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(∑</m:t>
                      </m:r>
                      <m:r>
                        <a:rPr lang="en-US" sz="25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500" b="0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75" name="文本框 94">
                <a:extLst>
                  <a:ext uri="{FF2B5EF4-FFF2-40B4-BE49-F238E27FC236}">
                    <a16:creationId xmlns:a16="http://schemas.microsoft.com/office/drawing/2014/main" id="{73B950C7-9416-0099-2F7F-788A1EA6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565" y="5161667"/>
                <a:ext cx="4158227" cy="924164"/>
              </a:xfrm>
              <a:prstGeom prst="rect">
                <a:avLst/>
              </a:prstGeom>
              <a:blipFill>
                <a:blip r:embed="rId15"/>
                <a:stretch>
                  <a:fillRect l="-2346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7E8F80F-6C56-94EF-A2EE-E5A0375A28A3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7E8F80F-6C56-94EF-A2EE-E5A0375A2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66AC3595-A9A9-745F-80A2-AED207CEBF3B}"/>
              </a:ext>
            </a:extLst>
          </p:cNvPr>
          <p:cNvGrpSpPr/>
          <p:nvPr/>
        </p:nvGrpSpPr>
        <p:grpSpPr>
          <a:xfrm>
            <a:off x="5334000" y="1447800"/>
            <a:ext cx="6095998" cy="1874832"/>
            <a:chOff x="5334000" y="1447800"/>
            <a:chExt cx="6095998" cy="1874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31">
                  <a:extLst>
                    <a:ext uri="{FF2B5EF4-FFF2-40B4-BE49-F238E27FC236}">
                      <a16:creationId xmlns:a16="http://schemas.microsoft.com/office/drawing/2014/main" id="{FC90123A-5F0B-FF9B-84F5-079431FCC309}"/>
                    </a:ext>
                  </a:extLst>
                </p:cNvPr>
                <p:cNvSpPr/>
                <p:nvPr/>
              </p:nvSpPr>
              <p:spPr>
                <a:xfrm>
                  <a:off x="6857999" y="1447800"/>
                  <a:ext cx="4419600" cy="1828800"/>
                </a:xfrm>
                <a:prstGeom prst="roundRect">
                  <a:avLst/>
                </a:prstGeom>
                <a:noFill/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a14:m>
                  <a:r>
                    <a:rPr lang="en-US" sz="26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Add: 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</a:rPr>
                    <a:t>Mult: </a:t>
                  </a:r>
                </a:p>
                <a:p>
                  <a:pPr marL="457200" indent="-4572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600" dirty="0">
                      <a:solidFill>
                        <a:schemeClr val="tx1"/>
                      </a:solidFill>
                      <a:sym typeface="Wingdings" pitchFamily="2" charset="2"/>
                    </a:rPr>
                    <a:t>BD,BC:</a:t>
                  </a:r>
                </a:p>
              </p:txBody>
            </p:sp>
          </mc:Choice>
          <mc:Fallback xmlns="">
            <p:sp>
              <p:nvSpPr>
                <p:cNvPr id="10" name="Rounded Rectangle 31">
                  <a:extLst>
                    <a:ext uri="{FF2B5EF4-FFF2-40B4-BE49-F238E27FC236}">
                      <a16:creationId xmlns:a16="http://schemas.microsoft.com/office/drawing/2014/main" id="{FC90123A-5F0B-FF9B-84F5-079431FCC3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999" y="1447800"/>
                  <a:ext cx="4419600" cy="1828800"/>
                </a:xfrm>
                <a:prstGeom prst="roundRect">
                  <a:avLst/>
                </a:prstGeom>
                <a:blipFill>
                  <a:blip r:embed="rId17"/>
                  <a:stretch>
                    <a:fillRect l="-275" b="-9901"/>
                  </a:stretch>
                </a:blip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A927A91C-EE2F-4CA5-1CEA-C97E9AD2913E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5334000" y="2362200"/>
              <a:ext cx="152399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91492FF-7F3A-C00E-F783-69BB3A6FEB15}"/>
                </a:ext>
              </a:extLst>
            </p:cNvPr>
            <p:cNvSpPr txBox="1"/>
            <p:nvPr/>
          </p:nvSpPr>
          <p:spPr>
            <a:xfrm>
              <a:off x="5638797" y="1808202"/>
              <a:ext cx="8382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CRT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956F7ED3-0D0E-E581-1197-9E3CC3370230}"/>
                    </a:ext>
                  </a:extLst>
                </p:cNvPr>
                <p:cNvSpPr txBox="1"/>
                <p:nvPr/>
              </p:nvSpPr>
              <p:spPr>
                <a:xfrm>
                  <a:off x="8458200" y="1905000"/>
                  <a:ext cx="2887133" cy="14176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600" dirty="0"/>
                    <a:t>Free</a:t>
                  </a:r>
                </a:p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>
                    <a:solidFill>
                      <a:srgbClr val="FF5050"/>
                    </a:solidFill>
                  </a:endParaRPr>
                </a:p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956F7ED3-0D0E-E581-1197-9E3CC3370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1905000"/>
                  <a:ext cx="2887133" cy="1417632"/>
                </a:xfrm>
                <a:prstGeom prst="rect">
                  <a:avLst/>
                </a:prstGeom>
                <a:blipFill>
                  <a:blip r:embed="rId3"/>
                  <a:stretch>
                    <a:fillRect l="-3805" t="-2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775E3A3-571E-D450-D5EF-EA281AB74B43}"/>
                </a:ext>
              </a:extLst>
            </p:cNvPr>
            <p:cNvSpPr txBox="1"/>
            <p:nvPr/>
          </p:nvSpPr>
          <p:spPr>
            <a:xfrm>
              <a:off x="9601198" y="1447800"/>
              <a:ext cx="18288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/>
                <a:t>Result 1</a:t>
              </a: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F02CC063-424A-6956-5B7A-B3863ADD41D4}"/>
              </a:ext>
            </a:extLst>
          </p:cNvPr>
          <p:cNvGrpSpPr/>
          <p:nvPr/>
        </p:nvGrpSpPr>
        <p:grpSpPr>
          <a:xfrm>
            <a:off x="5867400" y="3630033"/>
            <a:ext cx="2104903" cy="2717064"/>
            <a:chOff x="5867400" y="3630033"/>
            <a:chExt cx="2104903" cy="2717064"/>
          </a:xfrm>
        </p:grpSpPr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E6FF8144-DC8C-CB5E-6828-3510151EBF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04509" y="4772501"/>
              <a:ext cx="466335" cy="2582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65360B53-9B2A-7A4D-E585-43706CD164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2692" y="4703911"/>
              <a:ext cx="466335" cy="2582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EE11EED7-72AF-0FEB-BCD4-FB3D6098D35B}"/>
                </a:ext>
              </a:extLst>
            </p:cNvPr>
            <p:cNvGrpSpPr/>
            <p:nvPr/>
          </p:nvGrpSpPr>
          <p:grpSpPr>
            <a:xfrm>
              <a:off x="5867400" y="3630033"/>
              <a:ext cx="2104903" cy="2717064"/>
              <a:chOff x="5867400" y="3630033"/>
              <a:chExt cx="2104903" cy="2717064"/>
            </a:xfrm>
          </p:grpSpPr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71104FEE-B97B-A0ED-FF67-82358D96D378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 flipH="1" flipV="1">
                <a:off x="6566585" y="4772501"/>
                <a:ext cx="19256" cy="258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F9445F47-ABF5-22EC-BD5B-BCA46EF05EE9}"/>
                  </a:ext>
                </a:extLst>
              </p:cNvPr>
              <p:cNvCxnSpPr>
                <a:cxnSpLocks/>
                <a:stCxn id="55" idx="0"/>
              </p:cNvCxnSpPr>
              <p:nvPr/>
            </p:nvCxnSpPr>
            <p:spPr>
              <a:xfrm flipH="1" flipV="1">
                <a:off x="6694768" y="4703911"/>
                <a:ext cx="19256" cy="258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8FFF0AC7-722C-EB6E-B27B-B70DACEA3816}"/>
                  </a:ext>
                </a:extLst>
              </p:cNvPr>
              <p:cNvGrpSpPr/>
              <p:nvPr/>
            </p:nvGrpSpPr>
            <p:grpSpPr>
              <a:xfrm>
                <a:off x="5867400" y="3630033"/>
                <a:ext cx="2104903" cy="2717064"/>
                <a:chOff x="5867400" y="3630033"/>
                <a:chExt cx="2104903" cy="2717064"/>
              </a:xfrm>
            </p:grpSpPr>
            <p:cxnSp>
              <p:nvCxnSpPr>
                <p:cNvPr id="47" name="直接箭头连接符 46">
                  <a:extLst>
                    <a:ext uri="{FF2B5EF4-FFF2-40B4-BE49-F238E27FC236}">
                      <a16:creationId xmlns:a16="http://schemas.microsoft.com/office/drawing/2014/main" id="{AA0C2BE7-EFCF-4CB9-3E69-626205F53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11578" y="5413666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箭头连接符 47">
                  <a:extLst>
                    <a:ext uri="{FF2B5EF4-FFF2-40B4-BE49-F238E27FC236}">
                      <a16:creationId xmlns:a16="http://schemas.microsoft.com/office/drawing/2014/main" id="{95B04097-73C2-5361-D21E-17F230184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76213" y="5413666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箭头连接符 48">
                  <a:extLst>
                    <a:ext uri="{FF2B5EF4-FFF2-40B4-BE49-F238E27FC236}">
                      <a16:creationId xmlns:a16="http://schemas.microsoft.com/office/drawing/2014/main" id="{3C8EFD03-CCEC-C068-4B08-3C213818F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93191" y="5413666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箭头连接符 49">
                  <a:extLst>
                    <a:ext uri="{FF2B5EF4-FFF2-40B4-BE49-F238E27FC236}">
                      <a16:creationId xmlns:a16="http://schemas.microsoft.com/office/drawing/2014/main" id="{17A06AE3-7AA0-34AA-45DE-8C82ACD17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0844" y="5413666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箭头连接符 50">
                  <a:extLst>
                    <a:ext uri="{FF2B5EF4-FFF2-40B4-BE49-F238E27FC236}">
                      <a16:creationId xmlns:a16="http://schemas.microsoft.com/office/drawing/2014/main" id="{8845C6C6-B732-0751-D0D3-6C3E692F9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28660" y="5337466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箭头连接符 51">
                  <a:extLst>
                    <a:ext uri="{FF2B5EF4-FFF2-40B4-BE49-F238E27FC236}">
                      <a16:creationId xmlns:a16="http://schemas.microsoft.com/office/drawing/2014/main" id="{78DCF9D6-A951-22E5-5EEF-C53D23019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273" y="5337466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矩形: 圆角 52">
                  <a:extLst>
                    <a:ext uri="{FF2B5EF4-FFF2-40B4-BE49-F238E27FC236}">
                      <a16:creationId xmlns:a16="http://schemas.microsoft.com/office/drawing/2014/main" id="{9A5F9B76-B08E-AE45-FE4B-792C365D5716}"/>
                    </a:ext>
                  </a:extLst>
                </p:cNvPr>
                <p:cNvSpPr/>
                <p:nvPr/>
              </p:nvSpPr>
              <p:spPr>
                <a:xfrm>
                  <a:off x="6561880" y="4397153"/>
                  <a:ext cx="598523" cy="306758"/>
                </a:xfrm>
                <a:prstGeom prst="round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矩形: 圆角 53">
                  <a:extLst>
                    <a:ext uri="{FF2B5EF4-FFF2-40B4-BE49-F238E27FC236}">
                      <a16:creationId xmlns:a16="http://schemas.microsoft.com/office/drawing/2014/main" id="{A62570A7-CAF7-84B9-1BBC-593A8C0FD8EE}"/>
                    </a:ext>
                  </a:extLst>
                </p:cNvPr>
                <p:cNvSpPr/>
                <p:nvPr/>
              </p:nvSpPr>
              <p:spPr>
                <a:xfrm>
                  <a:off x="7204259" y="4962118"/>
                  <a:ext cx="589536" cy="306758"/>
                </a:xfrm>
                <a:prstGeom prst="round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矩形: 圆角 54">
                  <a:extLst>
                    <a:ext uri="{FF2B5EF4-FFF2-40B4-BE49-F238E27FC236}">
                      <a16:creationId xmlns:a16="http://schemas.microsoft.com/office/drawing/2014/main" id="{657800C8-321E-56D5-0BC7-4D75EBB67DE0}"/>
                    </a:ext>
                  </a:extLst>
                </p:cNvPr>
                <p:cNvSpPr/>
                <p:nvPr/>
              </p:nvSpPr>
              <p:spPr>
                <a:xfrm>
                  <a:off x="6419256" y="4962118"/>
                  <a:ext cx="589536" cy="306758"/>
                </a:xfrm>
                <a:prstGeom prst="round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6" name="直接箭头连接符 55">
                  <a:extLst>
                    <a:ext uri="{FF2B5EF4-FFF2-40B4-BE49-F238E27FC236}">
                      <a16:creationId xmlns:a16="http://schemas.microsoft.com/office/drawing/2014/main" id="{6D8EF4B0-2FD7-9B91-DF0B-177890AFBB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56843" y="5268876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箭头连接符 56">
                  <a:extLst>
                    <a:ext uri="{FF2B5EF4-FFF2-40B4-BE49-F238E27FC236}">
                      <a16:creationId xmlns:a16="http://schemas.microsoft.com/office/drawing/2014/main" id="{FFA1CA3E-76D9-D1FC-2CD4-B46C63DE34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38456" y="5268876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矩形: 圆角 57">
                  <a:extLst>
                    <a:ext uri="{FF2B5EF4-FFF2-40B4-BE49-F238E27FC236}">
                      <a16:creationId xmlns:a16="http://schemas.microsoft.com/office/drawing/2014/main" id="{97DE0AD4-00D8-E72F-8ACA-BC30AACA0574}"/>
                    </a:ext>
                  </a:extLst>
                </p:cNvPr>
                <p:cNvSpPr/>
                <p:nvPr/>
              </p:nvSpPr>
              <p:spPr>
                <a:xfrm>
                  <a:off x="6433697" y="4465743"/>
                  <a:ext cx="598523" cy="3067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矩形: 圆角 58">
                  <a:extLst>
                    <a:ext uri="{FF2B5EF4-FFF2-40B4-BE49-F238E27FC236}">
                      <a16:creationId xmlns:a16="http://schemas.microsoft.com/office/drawing/2014/main" id="{09060AEB-3814-8F4F-B68D-B311B6927AAA}"/>
                    </a:ext>
                  </a:extLst>
                </p:cNvPr>
                <p:cNvSpPr/>
                <p:nvPr/>
              </p:nvSpPr>
              <p:spPr>
                <a:xfrm>
                  <a:off x="6291073" y="4541943"/>
                  <a:ext cx="598523" cy="3067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Add</a:t>
                  </a:r>
                </a:p>
              </p:txBody>
            </p:sp>
            <p:sp>
              <p:nvSpPr>
                <p:cNvPr id="60" name="矩形: 圆角 59">
                  <a:extLst>
                    <a:ext uri="{FF2B5EF4-FFF2-40B4-BE49-F238E27FC236}">
                      <a16:creationId xmlns:a16="http://schemas.microsoft.com/office/drawing/2014/main" id="{0091B874-EB87-5788-DF9F-30FAAAA16AC0}"/>
                    </a:ext>
                  </a:extLst>
                </p:cNvPr>
                <p:cNvSpPr/>
                <p:nvPr/>
              </p:nvSpPr>
              <p:spPr>
                <a:xfrm>
                  <a:off x="7076076" y="5030708"/>
                  <a:ext cx="589536" cy="3067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矩形: 圆角 66">
                  <a:extLst>
                    <a:ext uri="{FF2B5EF4-FFF2-40B4-BE49-F238E27FC236}">
                      <a16:creationId xmlns:a16="http://schemas.microsoft.com/office/drawing/2014/main" id="{618D699C-1A04-4A9B-2FE2-52F8B7A8320A}"/>
                    </a:ext>
                  </a:extLst>
                </p:cNvPr>
                <p:cNvSpPr/>
                <p:nvPr/>
              </p:nvSpPr>
              <p:spPr>
                <a:xfrm>
                  <a:off x="6933452" y="5106908"/>
                  <a:ext cx="589536" cy="3067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Mul</a:t>
                  </a:r>
                </a:p>
              </p:txBody>
            </p:sp>
            <p:sp>
              <p:nvSpPr>
                <p:cNvPr id="74" name="矩形: 圆角 73">
                  <a:extLst>
                    <a:ext uri="{FF2B5EF4-FFF2-40B4-BE49-F238E27FC236}">
                      <a16:creationId xmlns:a16="http://schemas.microsoft.com/office/drawing/2014/main" id="{36EAE92C-B597-B280-3440-3C565B2A8DF6}"/>
                    </a:ext>
                  </a:extLst>
                </p:cNvPr>
                <p:cNvSpPr/>
                <p:nvPr/>
              </p:nvSpPr>
              <p:spPr>
                <a:xfrm>
                  <a:off x="6291073" y="5030708"/>
                  <a:ext cx="589536" cy="3067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矩形: 圆角 76">
                  <a:extLst>
                    <a:ext uri="{FF2B5EF4-FFF2-40B4-BE49-F238E27FC236}">
                      <a16:creationId xmlns:a16="http://schemas.microsoft.com/office/drawing/2014/main" id="{2ACA8006-0AB8-2D9C-0D66-58680AE4767B}"/>
                    </a:ext>
                  </a:extLst>
                </p:cNvPr>
                <p:cNvSpPr/>
                <p:nvPr/>
              </p:nvSpPr>
              <p:spPr>
                <a:xfrm>
                  <a:off x="6148449" y="5106908"/>
                  <a:ext cx="589536" cy="3067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Mul</a:t>
                  </a:r>
                </a:p>
              </p:txBody>
            </p:sp>
            <p:cxnSp>
              <p:nvCxnSpPr>
                <p:cNvPr id="78" name="直接箭头连接符 77">
                  <a:extLst>
                    <a:ext uri="{FF2B5EF4-FFF2-40B4-BE49-F238E27FC236}">
                      <a16:creationId xmlns:a16="http://schemas.microsoft.com/office/drawing/2014/main" id="{52D13098-7128-9921-5CD8-3C66DC6DF75E}"/>
                    </a:ext>
                  </a:extLst>
                </p:cNvPr>
                <p:cNvCxnSpPr>
                  <a:cxnSpLocks/>
                  <a:stCxn id="77" idx="0"/>
                </p:cNvCxnSpPr>
                <p:nvPr/>
              </p:nvCxnSpPr>
              <p:spPr>
                <a:xfrm flipH="1" flipV="1">
                  <a:off x="6423961" y="4848701"/>
                  <a:ext cx="19256" cy="2582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箭头连接符 78">
                  <a:extLst>
                    <a:ext uri="{FF2B5EF4-FFF2-40B4-BE49-F238E27FC236}">
                      <a16:creationId xmlns:a16="http://schemas.microsoft.com/office/drawing/2014/main" id="{704CB9E2-860E-180E-DB75-EF6AB71DC23B}"/>
                    </a:ext>
                  </a:extLst>
                </p:cNvPr>
                <p:cNvCxnSpPr>
                  <a:cxnSpLocks/>
                  <a:stCxn id="67" idx="0"/>
                </p:cNvCxnSpPr>
                <p:nvPr/>
              </p:nvCxnSpPr>
              <p:spPr>
                <a:xfrm flipH="1" flipV="1">
                  <a:off x="6761885" y="4848701"/>
                  <a:ext cx="466335" cy="2582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箭头连接符 13">
                  <a:extLst>
                    <a:ext uri="{FF2B5EF4-FFF2-40B4-BE49-F238E27FC236}">
                      <a16:creationId xmlns:a16="http://schemas.microsoft.com/office/drawing/2014/main" id="{F060D2D5-45B0-9EAC-6232-F9A4C0089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89231" y="4146557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箭头连接符 18">
                  <a:extLst>
                    <a:ext uri="{FF2B5EF4-FFF2-40B4-BE49-F238E27FC236}">
                      <a16:creationId xmlns:a16="http://schemas.microsoft.com/office/drawing/2014/main" id="{E764D08C-368F-EA4D-4074-045CF198D0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28660" y="4070357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箭头连接符 26">
                  <a:extLst>
                    <a:ext uri="{FF2B5EF4-FFF2-40B4-BE49-F238E27FC236}">
                      <a16:creationId xmlns:a16="http://schemas.microsoft.com/office/drawing/2014/main" id="{E3FAC0C3-376B-8892-16F0-39AE638744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56843" y="4001767"/>
                  <a:ext cx="0" cy="395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67">
                      <a:extLst>
                        <a:ext uri="{FF2B5EF4-FFF2-40B4-BE49-F238E27FC236}">
                          <a16:creationId xmlns:a16="http://schemas.microsoft.com/office/drawing/2014/main" id="{E10BE74B-753F-20C0-C60D-EC42F6DE05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92137" y="3630033"/>
                      <a:ext cx="1880166" cy="4538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 …</m:t>
                            </m:r>
                          </m:oMath>
                        </m:oMathPara>
                      </a14:m>
                      <a:endParaRPr lang="en-US" sz="2200" dirty="0"/>
                    </a:p>
                  </p:txBody>
                </p:sp>
              </mc:Choice>
              <mc:Fallback xmlns="">
                <p:sp>
                  <p:nvSpPr>
                    <p:cNvPr id="83" name="TextBox 67">
                      <a:extLst>
                        <a:ext uri="{FF2B5EF4-FFF2-40B4-BE49-F238E27FC236}">
                          <a16:creationId xmlns:a16="http://schemas.microsoft.com/office/drawing/2014/main" id="{E10BE74B-753F-20C0-C60D-EC42F6DE05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2137" y="3630033"/>
                      <a:ext cx="1880166" cy="45384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68">
                      <a:extLst>
                        <a:ext uri="{FF2B5EF4-FFF2-40B4-BE49-F238E27FC236}">
                          <a16:creationId xmlns:a16="http://schemas.microsoft.com/office/drawing/2014/main" id="{FF7C62DA-4017-7723-55C1-C828E4D4AA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7400" y="5893255"/>
                      <a:ext cx="1951993" cy="4538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 …</m:t>
                            </m:r>
                          </m:oMath>
                        </m:oMathPara>
                      </a14:m>
                      <a:endParaRPr lang="en-US" sz="2200" dirty="0"/>
                    </a:p>
                  </p:txBody>
                </p:sp>
              </mc:Choice>
              <mc:Fallback xmlns="">
                <p:sp>
                  <p:nvSpPr>
                    <p:cNvPr id="84" name="TextBox 68">
                      <a:extLst>
                        <a:ext uri="{FF2B5EF4-FFF2-40B4-BE49-F238E27FC236}">
                          <a16:creationId xmlns:a16="http://schemas.microsoft.com/office/drawing/2014/main" id="{FF7C62DA-4017-7723-55C1-C828E4D4AAC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7400" y="5893255"/>
                      <a:ext cx="1951993" cy="45384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矩形: 圆角 6">
                  <a:extLst>
                    <a:ext uri="{FF2B5EF4-FFF2-40B4-BE49-F238E27FC236}">
                      <a16:creationId xmlns:a16="http://schemas.microsoft.com/office/drawing/2014/main" id="{35952B9A-4910-EB4F-6131-F5F8856E67A9}"/>
                    </a:ext>
                  </a:extLst>
                </p:cNvPr>
                <p:cNvSpPr/>
                <p:nvPr/>
              </p:nvSpPr>
              <p:spPr>
                <a:xfrm>
                  <a:off x="5994565" y="4267200"/>
                  <a:ext cx="1907746" cy="1385752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FD3E81FE-9819-2FC8-7495-AD3F43AD27CD}"/>
                  </a:ext>
                </a:extLst>
              </p:cNvPr>
              <p:cNvSpPr txBox="1"/>
              <p:nvPr/>
            </p:nvSpPr>
            <p:spPr>
              <a:xfrm>
                <a:off x="9888003" y="5593622"/>
                <a:ext cx="1752600" cy="526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5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FD3E81FE-9819-2FC8-7495-AD3F43AD2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003" y="5593622"/>
                <a:ext cx="1752600" cy="526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7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9296582" cy="755442"/>
          </a:xfrm>
        </p:spPr>
        <p:txBody>
          <a:bodyPr>
            <a:normAutofit/>
          </a:bodyPr>
          <a:lstStyle/>
          <a:p>
            <a:r>
              <a:rPr lang="en-US" sz="4000" b="0" dirty="0"/>
              <a:t>Emulating </a:t>
            </a:r>
            <a:r>
              <a:rPr lang="en-US" sz="4000" dirty="0"/>
              <a:t>Arithmetic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/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600" dirty="0">
                    <a:solidFill>
                      <a:srgbClr val="FF5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</a:p>
            </p:txBody>
          </p:sp>
        </mc:Choice>
        <mc:Fallback xmlns="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blipFill>
                <a:blip r:embed="rId3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本框 96">
            <a:extLst>
              <a:ext uri="{FF2B5EF4-FFF2-40B4-BE49-F238E27FC236}">
                <a16:creationId xmlns:a16="http://schemas.microsoft.com/office/drawing/2014/main" id="{48F287D7-8742-EC46-5D75-47958AB1FAD0}"/>
              </a:ext>
            </a:extLst>
          </p:cNvPr>
          <p:cNvSpPr txBox="1"/>
          <p:nvPr/>
        </p:nvSpPr>
        <p:spPr>
          <a:xfrm>
            <a:off x="3145374" y="3456496"/>
            <a:ext cx="1845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1BF17D-3789-7387-2B40-01484BD96F11}"/>
                  </a:ext>
                </a:extLst>
              </p:cNvPr>
              <p:cNvSpPr txBox="1"/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1BF17D-3789-7387-2B40-01484BD96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括号 6">
            <a:extLst>
              <a:ext uri="{FF2B5EF4-FFF2-40B4-BE49-F238E27FC236}">
                <a16:creationId xmlns:a16="http://schemas.microsoft.com/office/drawing/2014/main" id="{A512E33E-E62A-5BA6-2429-EB216AD65F87}"/>
              </a:ext>
            </a:extLst>
          </p:cNvPr>
          <p:cNvSpPr/>
          <p:nvPr/>
        </p:nvSpPr>
        <p:spPr>
          <a:xfrm>
            <a:off x="2590800" y="4876800"/>
            <a:ext cx="304800" cy="990600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31">
                <a:extLst>
                  <a:ext uri="{FF2B5EF4-FFF2-40B4-BE49-F238E27FC236}">
                    <a16:creationId xmlns:a16="http://schemas.microsoft.com/office/drawing/2014/main" id="{FE8BFE95-CF61-822B-3B94-E7B6E91D456A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le 31">
                <a:extLst>
                  <a:ext uri="{FF2B5EF4-FFF2-40B4-BE49-F238E27FC236}">
                    <a16:creationId xmlns:a16="http://schemas.microsoft.com/office/drawing/2014/main" id="{FE8BFE95-CF61-822B-3B94-E7B6E91D4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5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8">
            <a:extLst>
              <a:ext uri="{FF2B5EF4-FFF2-40B4-BE49-F238E27FC236}">
                <a16:creationId xmlns:a16="http://schemas.microsoft.com/office/drawing/2014/main" id="{31B07AC8-B8C0-9BEB-E450-E943764FDEAC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9">
                <a:extLst>
                  <a:ext uri="{FF2B5EF4-FFF2-40B4-BE49-F238E27FC236}">
                    <a16:creationId xmlns:a16="http://schemas.microsoft.com/office/drawing/2014/main" id="{3133910E-5E92-6A07-45DE-6460B21DC13B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文本框 9">
                <a:extLst>
                  <a:ext uri="{FF2B5EF4-FFF2-40B4-BE49-F238E27FC236}">
                    <a16:creationId xmlns:a16="http://schemas.microsoft.com/office/drawing/2014/main" id="{3133910E-5E92-6A07-45DE-6460B21DC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blipFill>
                <a:blip r:embed="rId6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3FEBB9-0ED0-368D-F8B7-6988080CEA8A}"/>
                  </a:ext>
                </a:extLst>
              </p:cNvPr>
              <p:cNvSpPr txBox="1"/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3FEBB9-0ED0-368D-F8B7-6988080C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blipFill>
                <a:blip r:embed="rId7"/>
                <a:stretch>
                  <a:fillRect l="-3631" t="-5405" r="-3073"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2">
            <a:extLst>
              <a:ext uri="{FF2B5EF4-FFF2-40B4-BE49-F238E27FC236}">
                <a16:creationId xmlns:a16="http://schemas.microsoft.com/office/drawing/2014/main" id="{60C2A90B-F389-66BD-B6C3-CA0FD86F4086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41" name="矩形: 圆角 6">
            <a:extLst>
              <a:ext uri="{FF2B5EF4-FFF2-40B4-BE49-F238E27FC236}">
                <a16:creationId xmlns:a16="http://schemas.microsoft.com/office/drawing/2014/main" id="{7771C187-E001-99FE-C453-1FA3772EFE0C}"/>
              </a:ext>
            </a:extLst>
          </p:cNvPr>
          <p:cNvSpPr/>
          <p:nvPr/>
        </p:nvSpPr>
        <p:spPr>
          <a:xfrm>
            <a:off x="6948124" y="3036184"/>
            <a:ext cx="1447800" cy="16912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00406B-FBB0-7EF3-FC22-EAE8D2C2CF13}"/>
                  </a:ext>
                </a:extLst>
              </p:cNvPr>
              <p:cNvSpPr txBox="1"/>
              <p:nvPr/>
            </p:nvSpPr>
            <p:spPr>
              <a:xfrm>
                <a:off x="7020488" y="4747615"/>
                <a:ext cx="154436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00406B-FBB0-7EF3-FC22-EAE8D2C2C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488" y="4747615"/>
                <a:ext cx="1544368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: 圆角 44">
            <a:extLst>
              <a:ext uri="{FF2B5EF4-FFF2-40B4-BE49-F238E27FC236}">
                <a16:creationId xmlns:a16="http://schemas.microsoft.com/office/drawing/2014/main" id="{52050DCC-BB7F-DAAE-346C-20E94EDDE9B0}"/>
              </a:ext>
            </a:extLst>
          </p:cNvPr>
          <p:cNvSpPr/>
          <p:nvPr/>
        </p:nvSpPr>
        <p:spPr>
          <a:xfrm>
            <a:off x="7182476" y="4274662"/>
            <a:ext cx="589536" cy="30675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</a:t>
            </a:r>
          </a:p>
        </p:txBody>
      </p:sp>
      <p:cxnSp>
        <p:nvCxnSpPr>
          <p:cNvPr id="57" name="直接箭头连接符 45">
            <a:extLst>
              <a:ext uri="{FF2B5EF4-FFF2-40B4-BE49-F238E27FC236}">
                <a16:creationId xmlns:a16="http://schemas.microsoft.com/office/drawing/2014/main" id="{C7123DF9-22F1-C3B0-9C84-6AEBB3BF50E2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7477244" y="4030954"/>
            <a:ext cx="0" cy="243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49">
            <a:extLst>
              <a:ext uri="{FF2B5EF4-FFF2-40B4-BE49-F238E27FC236}">
                <a16:creationId xmlns:a16="http://schemas.microsoft.com/office/drawing/2014/main" id="{60D75303-CD8D-6FAC-649B-B92411E52F85}"/>
              </a:ext>
            </a:extLst>
          </p:cNvPr>
          <p:cNvCxnSpPr>
            <a:cxnSpLocks/>
          </p:cNvCxnSpPr>
          <p:nvPr/>
        </p:nvCxnSpPr>
        <p:spPr>
          <a:xfrm flipV="1">
            <a:off x="7345605" y="4581420"/>
            <a:ext cx="0" cy="25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0">
            <a:extLst>
              <a:ext uri="{FF2B5EF4-FFF2-40B4-BE49-F238E27FC236}">
                <a16:creationId xmlns:a16="http://schemas.microsoft.com/office/drawing/2014/main" id="{5AB641B8-39C9-7A30-E813-2E0CD814746A}"/>
              </a:ext>
            </a:extLst>
          </p:cNvPr>
          <p:cNvCxnSpPr>
            <a:cxnSpLocks/>
          </p:cNvCxnSpPr>
          <p:nvPr/>
        </p:nvCxnSpPr>
        <p:spPr>
          <a:xfrm flipV="1">
            <a:off x="7620063" y="4581420"/>
            <a:ext cx="0" cy="25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: 圆角 44">
                <a:extLst>
                  <a:ext uri="{FF2B5EF4-FFF2-40B4-BE49-F238E27FC236}">
                    <a16:creationId xmlns:a16="http://schemas.microsoft.com/office/drawing/2014/main" id="{078A27BA-CCE4-B50A-CEFE-BB019CFA6D07}"/>
                  </a:ext>
                </a:extLst>
              </p:cNvPr>
              <p:cNvSpPr/>
              <p:nvPr/>
            </p:nvSpPr>
            <p:spPr>
              <a:xfrm>
                <a:off x="7105262" y="3218548"/>
                <a:ext cx="946577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5050"/>
                    </a:solidFill>
                  </a:rPr>
                  <a:t>Mod-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62" name="矩形: 圆角 44">
                <a:extLst>
                  <a:ext uri="{FF2B5EF4-FFF2-40B4-BE49-F238E27FC236}">
                    <a16:creationId xmlns:a16="http://schemas.microsoft.com/office/drawing/2014/main" id="{078A27BA-CCE4-B50A-CEFE-BB019CFA6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62" y="3218548"/>
                <a:ext cx="946577" cy="306758"/>
              </a:xfrm>
              <a:prstGeom prst="roundRect">
                <a:avLst/>
              </a:prstGeom>
              <a:blipFill>
                <a:blip r:embed="rId9"/>
                <a:stretch>
                  <a:fillRect l="-637" t="-17308" b="-3846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箭头连接符 45">
            <a:extLst>
              <a:ext uri="{FF2B5EF4-FFF2-40B4-BE49-F238E27FC236}">
                <a16:creationId xmlns:a16="http://schemas.microsoft.com/office/drawing/2014/main" id="{6AA50870-BA04-8338-D7AB-FCD7D71CFBDF}"/>
              </a:ext>
            </a:extLst>
          </p:cNvPr>
          <p:cNvCxnSpPr>
            <a:cxnSpLocks/>
          </p:cNvCxnSpPr>
          <p:nvPr/>
        </p:nvCxnSpPr>
        <p:spPr>
          <a:xfrm flipV="1">
            <a:off x="7477244" y="2908531"/>
            <a:ext cx="0" cy="319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89E7155-AFDC-AD53-2A2A-0483B8FC2771}"/>
                  </a:ext>
                </a:extLst>
              </p:cNvPr>
              <p:cNvSpPr txBox="1"/>
              <p:nvPr/>
            </p:nvSpPr>
            <p:spPr>
              <a:xfrm>
                <a:off x="7105262" y="3608155"/>
                <a:ext cx="13335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89E7155-AFDC-AD53-2A2A-0483B8FC2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62" y="3608155"/>
                <a:ext cx="133350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接箭头连接符 45">
            <a:extLst>
              <a:ext uri="{FF2B5EF4-FFF2-40B4-BE49-F238E27FC236}">
                <a16:creationId xmlns:a16="http://schemas.microsoft.com/office/drawing/2014/main" id="{873DB07C-119C-B4C1-5A0B-79463272DE5F}"/>
              </a:ext>
            </a:extLst>
          </p:cNvPr>
          <p:cNvCxnSpPr>
            <a:cxnSpLocks/>
          </p:cNvCxnSpPr>
          <p:nvPr/>
        </p:nvCxnSpPr>
        <p:spPr>
          <a:xfrm flipV="1">
            <a:off x="7477244" y="3525306"/>
            <a:ext cx="0" cy="243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A586317-4EDF-564E-4E7B-A8FBD9B95304}"/>
                  </a:ext>
                </a:extLst>
              </p:cNvPr>
              <p:cNvSpPr txBox="1"/>
              <p:nvPr/>
            </p:nvSpPr>
            <p:spPr>
              <a:xfrm>
                <a:off x="7105262" y="2514600"/>
                <a:ext cx="144779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A586317-4EDF-564E-4E7B-A8FBD9B95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62" y="2514600"/>
                <a:ext cx="144779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: 圆角 6">
            <a:extLst>
              <a:ext uri="{FF2B5EF4-FFF2-40B4-BE49-F238E27FC236}">
                <a16:creationId xmlns:a16="http://schemas.microsoft.com/office/drawing/2014/main" id="{74099930-78F7-3FD9-8385-6DF473DEB6C6}"/>
              </a:ext>
            </a:extLst>
          </p:cNvPr>
          <p:cNvSpPr/>
          <p:nvPr/>
        </p:nvSpPr>
        <p:spPr>
          <a:xfrm>
            <a:off x="9051268" y="3036184"/>
            <a:ext cx="1447800" cy="16912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0DAC74C-9C3E-A96F-A67E-C5B5757669BB}"/>
                  </a:ext>
                </a:extLst>
              </p:cNvPr>
              <p:cNvSpPr txBox="1"/>
              <p:nvPr/>
            </p:nvSpPr>
            <p:spPr>
              <a:xfrm>
                <a:off x="9123632" y="4747615"/>
                <a:ext cx="154436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0DAC74C-9C3E-A96F-A67E-C5B575766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632" y="4747615"/>
                <a:ext cx="1544368" cy="430887"/>
              </a:xfrm>
              <a:prstGeom prst="rect">
                <a:avLst/>
              </a:prstGeom>
              <a:blipFill>
                <a:blip r:embed="rId1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: 圆角 44">
            <a:extLst>
              <a:ext uri="{FF2B5EF4-FFF2-40B4-BE49-F238E27FC236}">
                <a16:creationId xmlns:a16="http://schemas.microsoft.com/office/drawing/2014/main" id="{4F76F8AF-A39B-2BE6-E626-79A272E98431}"/>
              </a:ext>
            </a:extLst>
          </p:cNvPr>
          <p:cNvSpPr/>
          <p:nvPr/>
        </p:nvSpPr>
        <p:spPr>
          <a:xfrm>
            <a:off x="9285620" y="4274662"/>
            <a:ext cx="589536" cy="30675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</a:t>
            </a:r>
          </a:p>
        </p:txBody>
      </p:sp>
      <p:cxnSp>
        <p:nvCxnSpPr>
          <p:cNvPr id="77" name="直接箭头连接符 45">
            <a:extLst>
              <a:ext uri="{FF2B5EF4-FFF2-40B4-BE49-F238E27FC236}">
                <a16:creationId xmlns:a16="http://schemas.microsoft.com/office/drawing/2014/main" id="{DA276CBA-B5DE-2D16-37C2-74D08291FFA2}"/>
              </a:ext>
            </a:extLst>
          </p:cNvPr>
          <p:cNvCxnSpPr>
            <a:cxnSpLocks/>
            <a:stCxn id="75" idx="0"/>
          </p:cNvCxnSpPr>
          <p:nvPr/>
        </p:nvCxnSpPr>
        <p:spPr>
          <a:xfrm flipV="1">
            <a:off x="9580388" y="4030954"/>
            <a:ext cx="0" cy="243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49">
            <a:extLst>
              <a:ext uri="{FF2B5EF4-FFF2-40B4-BE49-F238E27FC236}">
                <a16:creationId xmlns:a16="http://schemas.microsoft.com/office/drawing/2014/main" id="{77E2D20A-0AC4-1C71-C70A-9192AB0C1A9E}"/>
              </a:ext>
            </a:extLst>
          </p:cNvPr>
          <p:cNvCxnSpPr>
            <a:cxnSpLocks/>
          </p:cNvCxnSpPr>
          <p:nvPr/>
        </p:nvCxnSpPr>
        <p:spPr>
          <a:xfrm flipV="1">
            <a:off x="9448749" y="4581420"/>
            <a:ext cx="0" cy="25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50">
            <a:extLst>
              <a:ext uri="{FF2B5EF4-FFF2-40B4-BE49-F238E27FC236}">
                <a16:creationId xmlns:a16="http://schemas.microsoft.com/office/drawing/2014/main" id="{F8AB4660-FE3E-FDDC-D57C-354D73CFCA56}"/>
              </a:ext>
            </a:extLst>
          </p:cNvPr>
          <p:cNvCxnSpPr>
            <a:cxnSpLocks/>
          </p:cNvCxnSpPr>
          <p:nvPr/>
        </p:nvCxnSpPr>
        <p:spPr>
          <a:xfrm flipV="1">
            <a:off x="9723207" y="4581420"/>
            <a:ext cx="0" cy="25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: 圆角 44">
                <a:extLst>
                  <a:ext uri="{FF2B5EF4-FFF2-40B4-BE49-F238E27FC236}">
                    <a16:creationId xmlns:a16="http://schemas.microsoft.com/office/drawing/2014/main" id="{2E593E48-B047-A7D4-4452-D14692B5612A}"/>
                  </a:ext>
                </a:extLst>
              </p:cNvPr>
              <p:cNvSpPr/>
              <p:nvPr/>
            </p:nvSpPr>
            <p:spPr>
              <a:xfrm>
                <a:off x="9208406" y="3218548"/>
                <a:ext cx="946577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5050"/>
                    </a:solidFill>
                  </a:rPr>
                  <a:t>Mod-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81" name="矩形: 圆角 44">
                <a:extLst>
                  <a:ext uri="{FF2B5EF4-FFF2-40B4-BE49-F238E27FC236}">
                    <a16:creationId xmlns:a16="http://schemas.microsoft.com/office/drawing/2014/main" id="{2E593E48-B047-A7D4-4452-D14692B56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406" y="3218548"/>
                <a:ext cx="946577" cy="306758"/>
              </a:xfrm>
              <a:prstGeom prst="roundRect">
                <a:avLst/>
              </a:prstGeom>
              <a:blipFill>
                <a:blip r:embed="rId13"/>
                <a:stretch>
                  <a:fillRect l="-637" t="-17308" b="-3846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接箭头连接符 45">
            <a:extLst>
              <a:ext uri="{FF2B5EF4-FFF2-40B4-BE49-F238E27FC236}">
                <a16:creationId xmlns:a16="http://schemas.microsoft.com/office/drawing/2014/main" id="{8A9184DE-BDE2-7044-47B8-735C3ED91EFC}"/>
              </a:ext>
            </a:extLst>
          </p:cNvPr>
          <p:cNvCxnSpPr>
            <a:cxnSpLocks/>
          </p:cNvCxnSpPr>
          <p:nvPr/>
        </p:nvCxnSpPr>
        <p:spPr>
          <a:xfrm flipV="1">
            <a:off x="9580388" y="2908531"/>
            <a:ext cx="0" cy="319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665A85A-5434-0D38-C680-786E382953EA}"/>
                  </a:ext>
                </a:extLst>
              </p:cNvPr>
              <p:cNvSpPr txBox="1"/>
              <p:nvPr/>
            </p:nvSpPr>
            <p:spPr>
              <a:xfrm>
                <a:off x="9208406" y="3608155"/>
                <a:ext cx="13335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665A85A-5434-0D38-C680-786E38295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406" y="3608155"/>
                <a:ext cx="133350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接箭头连接符 45">
            <a:extLst>
              <a:ext uri="{FF2B5EF4-FFF2-40B4-BE49-F238E27FC236}">
                <a16:creationId xmlns:a16="http://schemas.microsoft.com/office/drawing/2014/main" id="{A69391AE-FBFE-C2D3-59FC-DEEB39EA5F82}"/>
              </a:ext>
            </a:extLst>
          </p:cNvPr>
          <p:cNvCxnSpPr>
            <a:cxnSpLocks/>
          </p:cNvCxnSpPr>
          <p:nvPr/>
        </p:nvCxnSpPr>
        <p:spPr>
          <a:xfrm flipV="1">
            <a:off x="9580388" y="3525306"/>
            <a:ext cx="0" cy="243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579D7D9-5E02-7D17-5033-F68B8C9D1F97}"/>
                  </a:ext>
                </a:extLst>
              </p:cNvPr>
              <p:cNvSpPr txBox="1"/>
              <p:nvPr/>
            </p:nvSpPr>
            <p:spPr>
              <a:xfrm>
                <a:off x="9208406" y="2514600"/>
                <a:ext cx="144779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579D7D9-5E02-7D17-5033-F68B8C9D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406" y="2514600"/>
                <a:ext cx="144779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94">
                <a:extLst>
                  <a:ext uri="{FF2B5EF4-FFF2-40B4-BE49-F238E27FC236}">
                    <a16:creationId xmlns:a16="http://schemas.microsoft.com/office/drawing/2014/main" id="{430007D5-CD07-60AE-23FF-602C1615D4BD}"/>
                  </a:ext>
                </a:extLst>
              </p:cNvPr>
              <p:cNvSpPr txBox="1"/>
              <p:nvPr/>
            </p:nvSpPr>
            <p:spPr>
              <a:xfrm>
                <a:off x="5867401" y="1490408"/>
                <a:ext cx="44196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Emulate Mul, Add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  <a:p>
                <a:r>
                  <a:rPr lang="en-US" sz="2500" dirty="0"/>
                  <a:t>w/ </a:t>
                </a:r>
                <a:r>
                  <a:rPr lang="en-US" sz="2500" dirty="0">
                    <a:solidFill>
                      <a:srgbClr val="FF5050"/>
                    </a:solidFill>
                  </a:rPr>
                  <a:t>Mod-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500" dirty="0">
                    <a:solidFill>
                      <a:srgbClr val="FF5050"/>
                    </a:solidFill>
                  </a:rPr>
                  <a:t> </a:t>
                </a:r>
                <a:r>
                  <a:rPr lang="en-US" sz="2500" dirty="0"/>
                  <a:t>Gates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/>
                  <a:t> </a:t>
                </a:r>
              </a:p>
            </p:txBody>
          </p:sp>
        </mc:Choice>
        <mc:Fallback xmlns="">
          <p:sp>
            <p:nvSpPr>
              <p:cNvPr id="9" name="文本框 94">
                <a:extLst>
                  <a:ext uri="{FF2B5EF4-FFF2-40B4-BE49-F238E27FC236}">
                    <a16:creationId xmlns:a16="http://schemas.microsoft.com/office/drawing/2014/main" id="{430007D5-CD07-60AE-23FF-602C1615D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1" y="1490408"/>
                <a:ext cx="4419600" cy="914802"/>
              </a:xfrm>
              <a:prstGeom prst="rect">
                <a:avLst/>
              </a:prstGeom>
              <a:blipFill>
                <a:blip r:embed="rId16"/>
                <a:stretch>
                  <a:fillRect l="-2345" t="-662"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B2210DB-6731-F10A-C42D-40585BBA0E58}"/>
              </a:ext>
            </a:extLst>
          </p:cNvPr>
          <p:cNvCxnSpPr>
            <a:cxnSpLocks/>
          </p:cNvCxnSpPr>
          <p:nvPr/>
        </p:nvCxnSpPr>
        <p:spPr>
          <a:xfrm>
            <a:off x="3124200" y="3276600"/>
            <a:ext cx="0" cy="910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2BD3304-B005-9E97-CF15-BCA62F378764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2BD3304-B005-9E97-CF15-BCA62F378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94">
                <a:extLst>
                  <a:ext uri="{FF2B5EF4-FFF2-40B4-BE49-F238E27FC236}">
                    <a16:creationId xmlns:a16="http://schemas.microsoft.com/office/drawing/2014/main" id="{4FFA4138-1E6A-5974-2369-3F0F3B98B3CB}"/>
                  </a:ext>
                </a:extLst>
              </p:cNvPr>
              <p:cNvSpPr txBox="1"/>
              <p:nvPr/>
            </p:nvSpPr>
            <p:spPr>
              <a:xfrm>
                <a:off x="5867400" y="5410283"/>
                <a:ext cx="548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</a:rPr>
                  <a:t>In paper, we show</a:t>
                </a:r>
              </a:p>
              <a:p>
                <a:r>
                  <a:rPr lang="en-US" sz="2500" dirty="0">
                    <a:solidFill>
                      <a:srgbClr val="FF5050"/>
                    </a:solidFill>
                  </a:rPr>
                  <a:t>Mod-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 Trunc-by-p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 BD</a:t>
                </a:r>
              </a:p>
            </p:txBody>
          </p:sp>
        </mc:Choice>
        <mc:Fallback xmlns="">
          <p:sp>
            <p:nvSpPr>
              <p:cNvPr id="3" name="文本框 94">
                <a:extLst>
                  <a:ext uri="{FF2B5EF4-FFF2-40B4-BE49-F238E27FC236}">
                    <a16:creationId xmlns:a16="http://schemas.microsoft.com/office/drawing/2014/main" id="{4FFA4138-1E6A-5974-2369-3F0F3B98B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410283"/>
                <a:ext cx="5486400" cy="861774"/>
              </a:xfrm>
              <a:prstGeom prst="rect">
                <a:avLst/>
              </a:prstGeom>
              <a:blipFill>
                <a:blip r:embed="rId18"/>
                <a:stretch>
                  <a:fillRect l="-1889" t="-5674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3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2" grpId="0"/>
      <p:bldP spid="81" grpId="0" animBg="1"/>
      <p:bldP spid="8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/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</a:p>
            </p:txBody>
          </p:sp>
        </mc:Choice>
        <mc:Fallback xmlns="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blipFill>
                <a:blip r:embed="rId3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括号 6">
            <a:extLst>
              <a:ext uri="{FF2B5EF4-FFF2-40B4-BE49-F238E27FC236}">
                <a16:creationId xmlns:a16="http://schemas.microsoft.com/office/drawing/2014/main" id="{A512E33E-E62A-5BA6-2429-EB216AD65F87}"/>
              </a:ext>
            </a:extLst>
          </p:cNvPr>
          <p:cNvSpPr/>
          <p:nvPr/>
        </p:nvSpPr>
        <p:spPr>
          <a:xfrm>
            <a:off x="2590800" y="4876800"/>
            <a:ext cx="304800" cy="990600"/>
          </a:xfrm>
          <a:prstGeom prst="rightBrace">
            <a:avLst>
              <a:gd name="adj1" fmla="val 47845"/>
              <a:gd name="adj2" fmla="val 50000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EEF54DA-D770-18D9-1785-58915EDEB58A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EEF54DA-D770-18D9-1785-58915EDEB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7AF061-4986-F463-A090-76A9E3B8F567}"/>
                  </a:ext>
                </a:extLst>
              </p:cNvPr>
              <p:cNvSpPr txBox="1"/>
              <p:nvPr/>
            </p:nvSpPr>
            <p:spPr>
              <a:xfrm>
                <a:off x="2362200" y="4137980"/>
                <a:ext cx="937074" cy="57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7AF061-4986-F463-A090-76A9E3B8F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37980"/>
                <a:ext cx="937074" cy="5736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D34457DB-C1F0-B16B-88ED-D4AD384545A9}"/>
              </a:ext>
            </a:extLst>
          </p:cNvPr>
          <p:cNvSpPr txBox="1">
            <a:spLocks/>
          </p:cNvSpPr>
          <p:nvPr/>
        </p:nvSpPr>
        <p:spPr>
          <a:xfrm>
            <a:off x="788124" y="470061"/>
            <a:ext cx="8051076" cy="7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Mixed Garbling w/ CRT</a:t>
            </a:r>
            <a:endParaRPr lang="en-US" sz="40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1A7F250-4D32-D4C9-E598-B37783215F2F}"/>
              </a:ext>
            </a:extLst>
          </p:cNvPr>
          <p:cNvGrpSpPr/>
          <p:nvPr/>
        </p:nvGrpSpPr>
        <p:grpSpPr>
          <a:xfrm>
            <a:off x="5333999" y="4183748"/>
            <a:ext cx="6102348" cy="1897012"/>
            <a:chOff x="5333999" y="4183748"/>
            <a:chExt cx="6102348" cy="1897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A9411BB-F741-236F-33E1-76482B852961}"/>
                    </a:ext>
                  </a:extLst>
                </p:cNvPr>
                <p:cNvSpPr txBox="1"/>
                <p:nvPr/>
              </p:nvSpPr>
              <p:spPr>
                <a:xfrm>
                  <a:off x="8458200" y="5532120"/>
                  <a:ext cx="2209799" cy="548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A9411BB-F741-236F-33E1-76482B85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532120"/>
                  <a:ext cx="2209799" cy="54864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40E027D-55C9-1C75-2544-DFB2CF4679EF}"/>
                </a:ext>
              </a:extLst>
            </p:cNvPr>
            <p:cNvGrpSpPr/>
            <p:nvPr/>
          </p:nvGrpSpPr>
          <p:grpSpPr>
            <a:xfrm>
              <a:off x="5333999" y="4183748"/>
              <a:ext cx="6102348" cy="1831819"/>
              <a:chOff x="5333999" y="4183748"/>
              <a:chExt cx="6102348" cy="1831819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7A04CC9-CC1C-03E3-9265-3ACD5B0067B0}"/>
                  </a:ext>
                </a:extLst>
              </p:cNvPr>
              <p:cNvGrpSpPr/>
              <p:nvPr/>
            </p:nvGrpSpPr>
            <p:grpSpPr>
              <a:xfrm>
                <a:off x="5333999" y="4186767"/>
                <a:ext cx="5943600" cy="1828800"/>
                <a:chOff x="5333999" y="4186767"/>
                <a:chExt cx="5943600" cy="18288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Rounded Rectangle 31">
                      <a:extLst>
                        <a:ext uri="{FF2B5EF4-FFF2-40B4-BE49-F238E27FC236}">
                          <a16:creationId xmlns:a16="http://schemas.microsoft.com/office/drawing/2014/main" id="{FCBAD7E0-40C3-21F3-2ACC-65579E8DA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7999" y="4186767"/>
                      <a:ext cx="4419600" cy="1828800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For </a:t>
                      </a:r>
                      <a14:m>
                        <m:oMath xmlns:m="http://schemas.openxmlformats.org/officeDocument/2006/math"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a14:m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Add: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Mult: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BD,BC:</a:t>
                      </a:r>
                    </a:p>
                  </p:txBody>
                </p:sp>
              </mc:Choice>
              <mc:Fallback xmlns="">
                <p:sp>
                  <p:nvSpPr>
                    <p:cNvPr id="18" name="Rounded Rectangle 31">
                      <a:extLst>
                        <a:ext uri="{FF2B5EF4-FFF2-40B4-BE49-F238E27FC236}">
                          <a16:creationId xmlns:a16="http://schemas.microsoft.com/office/drawing/2014/main" id="{FCBAD7E0-40C3-21F3-2ACC-65579E8DA70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7999" y="4186767"/>
                      <a:ext cx="4419600" cy="1828800"/>
                    </a:xfrm>
                    <a:prstGeom prst="roundRect">
                      <a:avLst/>
                    </a:prstGeom>
                    <a:blipFill>
                      <a:blip r:embed="rId15"/>
                      <a:stretch>
                        <a:fillRect l="-275" b="-9901"/>
                      </a:stretch>
                    </a:blipFill>
                    <a:ln w="1905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直接箭头连接符 19">
                  <a:extLst>
                    <a:ext uri="{FF2B5EF4-FFF2-40B4-BE49-F238E27FC236}">
                      <a16:creationId xmlns:a16="http://schemas.microsoft.com/office/drawing/2014/main" id="{D8F83B6B-A54F-3A39-084F-0F05D41AD210}"/>
                    </a:ext>
                  </a:extLst>
                </p:cNvPr>
                <p:cNvCxnSpPr>
                  <a:cxnSpLocks/>
                  <a:endCxn id="18" idx="1"/>
                </p:cNvCxnSpPr>
                <p:nvPr/>
              </p:nvCxnSpPr>
              <p:spPr>
                <a:xfrm>
                  <a:off x="5333999" y="5101167"/>
                  <a:ext cx="15240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6A818F4-7F07-6414-9FF5-56E808C71D20}"/>
                    </a:ext>
                  </a:extLst>
                </p:cNvPr>
                <p:cNvSpPr txBox="1"/>
                <p:nvPr/>
              </p:nvSpPr>
              <p:spPr>
                <a:xfrm>
                  <a:off x="5638798" y="4547169"/>
                  <a:ext cx="83820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/>
                    <a:t>CRT</a:t>
                  </a:r>
                </a:p>
              </p:txBody>
            </p:sp>
            <p:sp>
              <p:nvSpPr>
                <p:cNvPr id="22" name="右大括号 21">
                  <a:extLst>
                    <a:ext uri="{FF2B5EF4-FFF2-40B4-BE49-F238E27FC236}">
                      <a16:creationId xmlns:a16="http://schemas.microsoft.com/office/drawing/2014/main" id="{5BDA6308-52A5-6245-E2B8-7E63F5F287D9}"/>
                    </a:ext>
                  </a:extLst>
                </p:cNvPr>
                <p:cNvSpPr/>
                <p:nvPr/>
              </p:nvSpPr>
              <p:spPr>
                <a:xfrm>
                  <a:off x="8381999" y="4881099"/>
                  <a:ext cx="304800" cy="625423"/>
                </a:xfrm>
                <a:prstGeom prst="rightBrace">
                  <a:avLst>
                    <a:gd name="adj1" fmla="val 47845"/>
                    <a:gd name="adj2" fmla="val 50000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67AEDFE-7A6E-ECAC-D159-3916A3586B85}"/>
                  </a:ext>
                </a:extLst>
              </p:cNvPr>
              <p:cNvSpPr txBox="1"/>
              <p:nvPr/>
            </p:nvSpPr>
            <p:spPr>
              <a:xfrm>
                <a:off x="9607547" y="4183748"/>
                <a:ext cx="18288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b="1" dirty="0"/>
                  <a:t>Result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24A973D-7CDE-E997-8BD3-4744A1D57D1A}"/>
                  </a:ext>
                </a:extLst>
              </p:cNvPr>
              <p:cNvSpPr txBox="1"/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24A973D-7CDE-E997-8BD3-4744A1D5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4A45197-3E45-DEE0-B6F4-F0AAAC388A73}"/>
                  </a:ext>
                </a:extLst>
              </p:cNvPr>
              <p:cNvSpPr txBox="1"/>
              <p:nvPr/>
            </p:nvSpPr>
            <p:spPr>
              <a:xfrm>
                <a:off x="8686800" y="4633525"/>
                <a:ext cx="2209799" cy="1005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6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4A45197-3E45-DEE0-B6F4-F0AAAC38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4633525"/>
                <a:ext cx="2209799" cy="10052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29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7670076" cy="755442"/>
          </a:xfrm>
        </p:spPr>
        <p:txBody>
          <a:bodyPr>
            <a:normAutofit/>
          </a:bodyPr>
          <a:lstStyle/>
          <a:p>
            <a:r>
              <a:rPr lang="en-US" sz="4000" dirty="0"/>
              <a:t>Summary: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3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BBD853F9-48E2-7585-3049-CD9614F6DE49}"/>
              </a:ext>
            </a:extLst>
          </p:cNvPr>
          <p:cNvCxnSpPr>
            <a:cxnSpLocks/>
            <a:stCxn id="76" idx="2"/>
            <a:endCxn id="87" idx="0"/>
          </p:cNvCxnSpPr>
          <p:nvPr/>
        </p:nvCxnSpPr>
        <p:spPr>
          <a:xfrm>
            <a:off x="3124200" y="3276600"/>
            <a:ext cx="0" cy="910167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/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noFill/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Mult: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blipFill>
                <a:blip r:embed="rId4"/>
                <a:stretch>
                  <a:fillRect l="-275" t="-990" b="-7591"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31">
                <a:extLst>
                  <a:ext uri="{FF2B5EF4-FFF2-40B4-BE49-F238E27FC236}">
                    <a16:creationId xmlns:a16="http://schemas.microsoft.com/office/drawing/2014/main" id="{77095FA2-5E03-79AA-AD79-EB77D2E3732A}"/>
                  </a:ext>
                </a:extLst>
              </p:cNvPr>
              <p:cNvSpPr/>
              <p:nvPr/>
            </p:nvSpPr>
            <p:spPr>
              <a:xfrm>
                <a:off x="6857999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Add: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89" name="Rounded Rectangle 31">
                <a:extLst>
                  <a:ext uri="{FF2B5EF4-FFF2-40B4-BE49-F238E27FC236}">
                    <a16:creationId xmlns:a16="http://schemas.microsoft.com/office/drawing/2014/main" id="{77095FA2-5E03-79AA-AD79-EB77D2E37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9" y="1447800"/>
                <a:ext cx="4419600" cy="1828800"/>
              </a:xfrm>
              <a:prstGeom prst="roundRect">
                <a:avLst/>
              </a:prstGeom>
              <a:blipFill>
                <a:blip r:embed="rId5"/>
                <a:stretch>
                  <a:fillRect l="-275" b="-9901"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le 31">
                <a:extLst>
                  <a:ext uri="{FF2B5EF4-FFF2-40B4-BE49-F238E27FC236}">
                    <a16:creationId xmlns:a16="http://schemas.microsoft.com/office/drawing/2014/main" id="{CE6C3744-72A8-1E38-9AAA-C1F20787426D}"/>
                  </a:ext>
                </a:extLst>
              </p:cNvPr>
              <p:cNvSpPr/>
              <p:nvPr/>
            </p:nvSpPr>
            <p:spPr>
              <a:xfrm>
                <a:off x="6857999" y="4186767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6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6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Mult: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90" name="Rounded Rectangle 31">
                <a:extLst>
                  <a:ext uri="{FF2B5EF4-FFF2-40B4-BE49-F238E27FC236}">
                    <a16:creationId xmlns:a16="http://schemas.microsoft.com/office/drawing/2014/main" id="{CE6C3744-72A8-1E38-9AAA-C1F207874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9" y="4186767"/>
                <a:ext cx="4419600" cy="1828800"/>
              </a:xfrm>
              <a:prstGeom prst="roundRect">
                <a:avLst/>
              </a:prstGeom>
              <a:blipFill>
                <a:blip r:embed="rId6"/>
                <a:stretch>
                  <a:fillRect l="-275" b="-9901"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8F5921A6-BABE-BEF6-684E-A4297E8EFEAD}"/>
              </a:ext>
            </a:extLst>
          </p:cNvPr>
          <p:cNvCxnSpPr>
            <a:cxnSpLocks/>
            <a:stCxn id="76" idx="3"/>
            <a:endCxn id="89" idx="1"/>
          </p:cNvCxnSpPr>
          <p:nvPr/>
        </p:nvCxnSpPr>
        <p:spPr>
          <a:xfrm>
            <a:off x="5334000" y="2362200"/>
            <a:ext cx="1523999" cy="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4A4B3D87-4209-4511-622C-4E01AE3BD028}"/>
              </a:ext>
            </a:extLst>
          </p:cNvPr>
          <p:cNvCxnSpPr>
            <a:cxnSpLocks/>
            <a:stCxn id="87" idx="3"/>
            <a:endCxn id="90" idx="1"/>
          </p:cNvCxnSpPr>
          <p:nvPr/>
        </p:nvCxnSpPr>
        <p:spPr>
          <a:xfrm>
            <a:off x="5333999" y="5101167"/>
            <a:ext cx="1524000" cy="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6C207ACF-9B49-CE6B-B531-327CB3EFEE58}"/>
              </a:ext>
            </a:extLst>
          </p:cNvPr>
          <p:cNvSpPr txBox="1"/>
          <p:nvPr/>
        </p:nvSpPr>
        <p:spPr>
          <a:xfrm>
            <a:off x="5638797" y="1808202"/>
            <a:ext cx="83820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CRT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48F287D7-8742-EC46-5D75-47958AB1FAD0}"/>
              </a:ext>
            </a:extLst>
          </p:cNvPr>
          <p:cNvSpPr txBox="1"/>
          <p:nvPr/>
        </p:nvSpPr>
        <p:spPr>
          <a:xfrm>
            <a:off x="3145374" y="3456496"/>
            <a:ext cx="184572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Emulation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BC663EA-0C0D-2AE0-11D4-484E4C8ABB89}"/>
              </a:ext>
            </a:extLst>
          </p:cNvPr>
          <p:cNvSpPr txBox="1"/>
          <p:nvPr/>
        </p:nvSpPr>
        <p:spPr>
          <a:xfrm>
            <a:off x="5638798" y="4547169"/>
            <a:ext cx="83820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CRT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802373-CE4D-D723-45C7-204F4ED40A39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73B25E7-2FA9-CE17-C5A6-2EF6009F4B85}"/>
                  </a:ext>
                </a:extLst>
              </p:cNvPr>
              <p:cNvSpPr txBox="1"/>
              <p:nvPr/>
            </p:nvSpPr>
            <p:spPr>
              <a:xfrm>
                <a:off x="8458200" y="1905000"/>
                <a:ext cx="2887133" cy="1417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Free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73B25E7-2FA9-CE17-C5A6-2EF6009F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905000"/>
                <a:ext cx="2887133" cy="1417632"/>
              </a:xfrm>
              <a:prstGeom prst="rect">
                <a:avLst/>
              </a:prstGeom>
              <a:blipFill>
                <a:blip r:embed="rId7"/>
                <a:stretch>
                  <a:fillRect l="-3805" t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716BF3-A753-5F6F-5B55-1F735A14E352}"/>
                  </a:ext>
                </a:extLst>
              </p:cNvPr>
              <p:cNvSpPr txBox="1"/>
              <p:nvPr/>
            </p:nvSpPr>
            <p:spPr>
              <a:xfrm>
                <a:off x="8458200" y="5532120"/>
                <a:ext cx="2209799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716BF3-A753-5F6F-5B55-1F735A14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532120"/>
                <a:ext cx="2209799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1BF17D-3789-7387-2B40-01484BD96F11}"/>
                  </a:ext>
                </a:extLst>
              </p:cNvPr>
              <p:cNvSpPr txBox="1"/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1BF17D-3789-7387-2B40-01484BD96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括号 6">
            <a:extLst>
              <a:ext uri="{FF2B5EF4-FFF2-40B4-BE49-F238E27FC236}">
                <a16:creationId xmlns:a16="http://schemas.microsoft.com/office/drawing/2014/main" id="{A512E33E-E62A-5BA6-2429-EB216AD65F87}"/>
              </a:ext>
            </a:extLst>
          </p:cNvPr>
          <p:cNvSpPr/>
          <p:nvPr/>
        </p:nvSpPr>
        <p:spPr>
          <a:xfrm>
            <a:off x="2590800" y="4876800"/>
            <a:ext cx="304800" cy="990600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0F634C68-CB1B-EFDD-7882-0440A13818C7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60F11C-FCC6-7D10-1B68-DC3BBC4AFE34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60F11C-FCC6-7D10-1B68-DC3BBC4A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blipFill>
                <a:blip r:embed="rId10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大括号 10">
            <a:extLst>
              <a:ext uri="{FF2B5EF4-FFF2-40B4-BE49-F238E27FC236}">
                <a16:creationId xmlns:a16="http://schemas.microsoft.com/office/drawing/2014/main" id="{12BC81A5-413F-004D-A8E2-630A60FD2A29}"/>
              </a:ext>
            </a:extLst>
          </p:cNvPr>
          <p:cNvSpPr/>
          <p:nvPr/>
        </p:nvSpPr>
        <p:spPr>
          <a:xfrm>
            <a:off x="8381999" y="48810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2D348-B20C-821A-00A0-95529E411D70}"/>
                  </a:ext>
                </a:extLst>
              </p:cNvPr>
              <p:cNvSpPr txBox="1"/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2D348-B20C-821A-00A0-95529E41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blipFill>
                <a:blip r:embed="rId11"/>
                <a:stretch>
                  <a:fillRect l="-3631" t="-5405" r="-3073"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FB672D-02B6-A09D-3EA9-11E2A903ED0E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FB672D-02B6-A09D-3EA9-11E2A903E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1670B30-80E2-A0CF-9040-64B59D4D0973}"/>
                  </a:ext>
                </a:extLst>
              </p:cNvPr>
              <p:cNvSpPr txBox="1"/>
              <p:nvPr/>
            </p:nvSpPr>
            <p:spPr>
              <a:xfrm>
                <a:off x="8686800" y="4633525"/>
                <a:ext cx="2209799" cy="1005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1670B30-80E2-A0CF-9040-64B59D4D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4633525"/>
                <a:ext cx="2209799" cy="10052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BC73431-CC74-7004-F931-E453A7F301A7}"/>
              </a:ext>
            </a:extLst>
          </p:cNvPr>
          <p:cNvSpPr txBox="1"/>
          <p:nvPr/>
        </p:nvSpPr>
        <p:spPr>
          <a:xfrm>
            <a:off x="9601198" y="1447800"/>
            <a:ext cx="1828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Result 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EB0DD8-588D-B0F1-1D09-81FC6FF203A6}"/>
              </a:ext>
            </a:extLst>
          </p:cNvPr>
          <p:cNvSpPr txBox="1"/>
          <p:nvPr/>
        </p:nvSpPr>
        <p:spPr>
          <a:xfrm>
            <a:off x="9607547" y="4183748"/>
            <a:ext cx="1828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Result 2</a:t>
            </a:r>
          </a:p>
        </p:txBody>
      </p:sp>
    </p:spTree>
    <p:extLst>
      <p:ext uri="{BB962C8B-B14F-4D97-AF65-F5344CB8AC3E}">
        <p14:creationId xmlns:p14="http://schemas.microsoft.com/office/powerpoint/2010/main" val="139548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</a:t>
                </a:r>
                <a:endParaRPr lang="en-US" sz="2600" dirty="0">
                  <a:solidFill>
                    <a:srgbClr val="FF5050"/>
                  </a:solidFill>
                </a:endParaRP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3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/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no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Mult: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blipFill>
                <a:blip r:embed="rId4"/>
                <a:stretch>
                  <a:fillRect l="-275" t="-990" b="-7591"/>
                </a:stretch>
              </a:blipFill>
              <a:ln w="19050"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F0E48E6-0C4F-5E1C-EE9D-F8E30BBDDBA7}"/>
              </a:ext>
            </a:extLst>
          </p:cNvPr>
          <p:cNvSpPr txBox="1"/>
          <p:nvPr/>
        </p:nvSpPr>
        <p:spPr>
          <a:xfrm>
            <a:off x="5562600" y="1524000"/>
            <a:ext cx="2438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assuming DCR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EC38CC-F6B5-46AD-20D5-66AACD6F10E3}"/>
              </a:ext>
            </a:extLst>
          </p:cNvPr>
          <p:cNvSpPr txBox="1"/>
          <p:nvPr/>
        </p:nvSpPr>
        <p:spPr>
          <a:xfrm>
            <a:off x="3145374" y="3456496"/>
            <a:ext cx="1845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Emulation</a:t>
            </a:r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id="{25217659-38AF-F2BD-3C75-5D953C9F10BF}"/>
              </a:ext>
            </a:extLst>
          </p:cNvPr>
          <p:cNvSpPr/>
          <p:nvPr/>
        </p:nvSpPr>
        <p:spPr>
          <a:xfrm>
            <a:off x="2590800" y="4876800"/>
            <a:ext cx="304800" cy="990600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7ECE48-EACF-E582-4980-9F9787FE5320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8D508DD-9242-1D99-FC61-B9B6A0DE7A4F}"/>
                  </a:ext>
                </a:extLst>
              </p:cNvPr>
              <p:cNvSpPr txBox="1"/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𝐷𝐶𝑅</m:t>
                          </m:r>
                        </m:sub>
                      </m:sSub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6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8D508DD-9242-1D99-FC61-B9B6A0DE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0B0E8AC-253E-D781-3733-35008085072A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2234838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𝐷𝐶𝑅</m:t>
                          </m:r>
                        </m:sub>
                      </m:sSub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0B0E8AC-253E-D781-3733-35008085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2234838" cy="532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号 7">
            <a:extLst>
              <a:ext uri="{FF2B5EF4-FFF2-40B4-BE49-F238E27FC236}">
                <a16:creationId xmlns:a16="http://schemas.microsoft.com/office/drawing/2014/main" id="{C7D8B300-40B9-CBF3-AF07-0129A64B5A3B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232E765-C544-356E-24E6-75070E31F2A1}"/>
              </a:ext>
            </a:extLst>
          </p:cNvPr>
          <p:cNvCxnSpPr>
            <a:cxnSpLocks/>
          </p:cNvCxnSpPr>
          <p:nvPr/>
        </p:nvCxnSpPr>
        <p:spPr>
          <a:xfrm>
            <a:off x="3124200" y="3276600"/>
            <a:ext cx="0" cy="91016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43FE9BD-9D8F-CD0C-2B1C-89EF00DA6802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43FE9BD-9D8F-CD0C-2B1C-89EF00DA6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D00353D-4DB3-9974-C8E6-7096BC122EB5}"/>
              </a:ext>
            </a:extLst>
          </p:cNvPr>
          <p:cNvSpPr txBox="1">
            <a:spLocks/>
          </p:cNvSpPr>
          <p:nvPr/>
        </p:nvSpPr>
        <p:spPr>
          <a:xfrm>
            <a:off x="788124" y="470061"/>
            <a:ext cx="7670076" cy="7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Summary:</a:t>
            </a:r>
            <a:endParaRPr lang="en-US" sz="4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1C9074-6293-34AF-339F-C4A791E5E654}"/>
              </a:ext>
            </a:extLst>
          </p:cNvPr>
          <p:cNvSpPr txBox="1"/>
          <p:nvPr/>
        </p:nvSpPr>
        <p:spPr>
          <a:xfrm>
            <a:off x="3619500" y="1439492"/>
            <a:ext cx="1828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/>
              <a:t>Result 3</a:t>
            </a:r>
          </a:p>
        </p:txBody>
      </p:sp>
    </p:spTree>
    <p:extLst>
      <p:ext uri="{BB962C8B-B14F-4D97-AF65-F5344CB8AC3E}">
        <p14:creationId xmlns:p14="http://schemas.microsoft.com/office/powerpoint/2010/main" val="222996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4FF8C666-4FD4-9C42-BDD8-9C60C83193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8124" y="470061"/>
                <a:ext cx="9803676" cy="7554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Mixed Garbling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from BC, BD Gadgets </a:t>
                </a:r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4FF8C666-4FD4-9C42-BDD8-9C60C8319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8124" y="470061"/>
                <a:ext cx="9803676" cy="755442"/>
              </a:xfrm>
              <a:blipFill>
                <a:blip r:embed="rId3"/>
                <a:stretch>
                  <a:fillRect l="-2175" t="-15323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DE92B810-7BA1-70FC-6437-B488884EDDE5}"/>
              </a:ext>
            </a:extLst>
          </p:cNvPr>
          <p:cNvSpPr/>
          <p:nvPr/>
        </p:nvSpPr>
        <p:spPr>
          <a:xfrm>
            <a:off x="936003" y="1824941"/>
            <a:ext cx="3101203" cy="18986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3DFB788B-D02C-6D4D-DD82-1DD003C8828D}"/>
              </a:ext>
            </a:extLst>
          </p:cNvPr>
          <p:cNvGrpSpPr/>
          <p:nvPr/>
        </p:nvGrpSpPr>
        <p:grpSpPr>
          <a:xfrm>
            <a:off x="2917203" y="1596341"/>
            <a:ext cx="949348" cy="1552792"/>
            <a:chOff x="3797543" y="1752599"/>
            <a:chExt cx="1143000" cy="186953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771A4644-FA41-4FBF-63F5-D1191ADB17F9}"/>
                </a:ext>
              </a:extLst>
            </p:cNvPr>
            <p:cNvSpPr/>
            <p:nvPr/>
          </p:nvSpPr>
          <p:spPr>
            <a:xfrm>
              <a:off x="4077245" y="2933220"/>
              <a:ext cx="601255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: 圆角 63">
                  <a:extLst>
                    <a:ext uri="{FF2B5EF4-FFF2-40B4-BE49-F238E27FC236}">
                      <a16:creationId xmlns:a16="http://schemas.microsoft.com/office/drawing/2014/main" id="{5E5B5A9C-265A-05F2-A468-58F9512690AC}"/>
                    </a:ext>
                  </a:extLst>
                </p:cNvPr>
                <p:cNvSpPr/>
                <p:nvPr/>
              </p:nvSpPr>
              <p:spPr>
                <a:xfrm>
                  <a:off x="3797543" y="2110107"/>
                  <a:ext cx="1143000" cy="597932"/>
                </a:xfrm>
                <a:prstGeom prst="round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Bool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矩形: 圆角 63">
                  <a:extLst>
                    <a:ext uri="{FF2B5EF4-FFF2-40B4-BE49-F238E27FC236}">
                      <a16:creationId xmlns:a16="http://schemas.microsoft.com/office/drawing/2014/main" id="{5E5B5A9C-265A-05F2-A468-58F9512690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543" y="2110107"/>
                  <a:ext cx="1143000" cy="597932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45DB04F2-942A-F575-C2FF-B2E117D46C6C}"/>
                </a:ext>
              </a:extLst>
            </p:cNvPr>
            <p:cNvCxnSpPr>
              <a:cxnSpLocks/>
              <a:stCxn id="65" idx="0"/>
              <a:endCxn id="60" idx="2"/>
            </p:cNvCxnSpPr>
            <p:nvPr/>
          </p:nvCxnSpPr>
          <p:spPr>
            <a:xfrm flipV="1">
              <a:off x="4271878" y="3302552"/>
              <a:ext cx="105995" cy="319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74D73D4A-4979-3B9D-44D9-A94231285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000" y="2722277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A59C0C12-0345-BE4D-2A02-BCAAE6E83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2722277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8582D7CA-C1F7-F031-3DDB-1125FD713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1045" y="1752600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31CE737F-B788-C387-0F58-8E9021058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1752599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D040ECB5-E70D-EC4B-4582-E8F9B520DD3E}"/>
              </a:ext>
            </a:extLst>
          </p:cNvPr>
          <p:cNvGrpSpPr/>
          <p:nvPr/>
        </p:nvGrpSpPr>
        <p:grpSpPr>
          <a:xfrm>
            <a:off x="1359275" y="1596341"/>
            <a:ext cx="1309715" cy="1467260"/>
            <a:chOff x="1794872" y="1752600"/>
            <a:chExt cx="1576876" cy="1766558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2583C24C-102C-E59D-F3BF-1EDA7C655254}"/>
                </a:ext>
              </a:extLst>
            </p:cNvPr>
            <p:cNvSpPr/>
            <p:nvPr/>
          </p:nvSpPr>
          <p:spPr>
            <a:xfrm>
              <a:off x="2242725" y="2133603"/>
              <a:ext cx="721251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9711770-4241-A4BC-4A2F-FCA78980259C}"/>
                </a:ext>
              </a:extLst>
            </p:cNvPr>
            <p:cNvSpPr/>
            <p:nvPr/>
          </p:nvSpPr>
          <p:spPr>
            <a:xfrm>
              <a:off x="1794872" y="2937047"/>
              <a:ext cx="601255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BC</a:t>
              </a:r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56910D82-234D-C2AC-9C72-B9B704B4E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04" y="2505632"/>
              <a:ext cx="635244" cy="425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AC6F37A4-2B87-33B9-3185-D22B73A08797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V="1">
              <a:off x="2095500" y="2507748"/>
              <a:ext cx="347648" cy="429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795F5C4B-288D-28C5-B1E3-2CA08CD444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63" y="1752600"/>
              <a:ext cx="0" cy="38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45FF1F25-43DB-79F0-A01F-5E3E6C131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300436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AF69FD0C-71BC-53D4-5AB1-7C5D2FD75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6000" y="3300436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0BF56DF8-8E5D-A54C-52FD-8062549BDC52}"/>
              </a:ext>
            </a:extLst>
          </p:cNvPr>
          <p:cNvGrpSpPr/>
          <p:nvPr/>
        </p:nvGrpSpPr>
        <p:grpSpPr>
          <a:xfrm>
            <a:off x="1134295" y="3070200"/>
            <a:ext cx="949348" cy="793565"/>
            <a:chOff x="1524000" y="3525101"/>
            <a:chExt cx="1143000" cy="955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id="{A498966C-A3D3-AD3E-EE97-F96723147204}"/>
                    </a:ext>
                  </a:extLst>
                </p:cNvPr>
                <p:cNvSpPr/>
                <p:nvPr/>
              </p:nvSpPr>
              <p:spPr>
                <a:xfrm>
                  <a:off x="1524000" y="3525101"/>
                  <a:ext cx="1143000" cy="597932"/>
                </a:xfrm>
                <a:prstGeom prst="round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Bool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id="{A498966C-A3D3-AD3E-EE97-F967231472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3525101"/>
                  <a:ext cx="1143000" cy="597932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1E1751EE-775F-E334-F647-949F6B3A3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045" y="4123034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C0123B12-61A6-B732-65DB-F5C981D40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123033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D69F375D-08EB-6021-35AD-E2DAA959C6CE}"/>
              </a:ext>
            </a:extLst>
          </p:cNvPr>
          <p:cNvGrpSpPr/>
          <p:nvPr/>
        </p:nvGrpSpPr>
        <p:grpSpPr>
          <a:xfrm>
            <a:off x="2231403" y="2584168"/>
            <a:ext cx="1374539" cy="1267109"/>
            <a:chOff x="2619518" y="2701098"/>
            <a:chExt cx="1654923" cy="1525579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C15166D8-A3E2-C493-DC06-3FFB3B628595}"/>
                </a:ext>
              </a:extLst>
            </p:cNvPr>
            <p:cNvSpPr/>
            <p:nvPr/>
          </p:nvSpPr>
          <p:spPr>
            <a:xfrm>
              <a:off x="2791235" y="2701098"/>
              <a:ext cx="72061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5247A878-6F8C-8626-093A-C9F59A9C67C1}"/>
                </a:ext>
              </a:extLst>
            </p:cNvPr>
            <p:cNvSpPr/>
            <p:nvPr/>
          </p:nvSpPr>
          <p:spPr>
            <a:xfrm>
              <a:off x="3564649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A2D3AB68-1F65-2CE9-BFE7-E0C3562D14B3}"/>
                </a:ext>
              </a:extLst>
            </p:cNvPr>
            <p:cNvSpPr/>
            <p:nvPr/>
          </p:nvSpPr>
          <p:spPr>
            <a:xfrm>
              <a:off x="2619518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15AC3BBC-B92D-D4CC-B3B1-D79A8D40CAA0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flipH="1" flipV="1">
              <a:off x="2951230" y="3070430"/>
              <a:ext cx="23184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FFC46323-AE8D-943A-2D5A-443553994FC4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3358085" y="3070430"/>
              <a:ext cx="561460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>
              <a:extLst>
                <a:ext uri="{FF2B5EF4-FFF2-40B4-BE49-F238E27FC236}">
                  <a16:creationId xmlns:a16="http://schemas.microsoft.com/office/drawing/2014/main" id="{56352F99-CABE-93A6-868B-EDCC9D2C9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5923" y="3750638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141EA78A-4BA5-CC2E-2A8C-291586AD20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366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9647792E-8FF3-6E70-A99E-5A290F4E9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6972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34D8D2C1-55F2-4A66-F7E1-4F2DBD739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7415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57">
                <a:extLst>
                  <a:ext uri="{FF2B5EF4-FFF2-40B4-BE49-F238E27FC236}">
                    <a16:creationId xmlns:a16="http://schemas.microsoft.com/office/drawing/2014/main" id="{1503D781-4D3B-5342-70D2-A69A1F5FC29E}"/>
                  </a:ext>
                </a:extLst>
              </p:cNvPr>
              <p:cNvSpPr txBox="1"/>
              <p:nvPr/>
            </p:nvSpPr>
            <p:spPr>
              <a:xfrm>
                <a:off x="1135665" y="3849627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5" name="TextBox 57">
                <a:extLst>
                  <a:ext uri="{FF2B5EF4-FFF2-40B4-BE49-F238E27FC236}">
                    <a16:creationId xmlns:a16="http://schemas.microsoft.com/office/drawing/2014/main" id="{1503D781-4D3B-5342-70D2-A69A1F5F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5" y="3849627"/>
                <a:ext cx="287428" cy="317779"/>
              </a:xfrm>
              <a:prstGeom prst="rect">
                <a:avLst/>
              </a:prstGeom>
              <a:blipFill>
                <a:blip r:embed="rId6"/>
                <a:stretch>
                  <a:fillRect l="-21277" t="-3846" r="-2127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2">
                <a:extLst>
                  <a:ext uri="{FF2B5EF4-FFF2-40B4-BE49-F238E27FC236}">
                    <a16:creationId xmlns:a16="http://schemas.microsoft.com/office/drawing/2014/main" id="{5DC6A5D4-3E6D-CF20-E18F-364AB263B888}"/>
                  </a:ext>
                </a:extLst>
              </p:cNvPr>
              <p:cNvSpPr txBox="1"/>
              <p:nvPr/>
            </p:nvSpPr>
            <p:spPr>
              <a:xfrm>
                <a:off x="1431386" y="2788102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6" name="TextBox 12">
                <a:extLst>
                  <a:ext uri="{FF2B5EF4-FFF2-40B4-BE49-F238E27FC236}">
                    <a16:creationId xmlns:a16="http://schemas.microsoft.com/office/drawing/2014/main" id="{5DC6A5D4-3E6D-CF20-E18F-364AB263B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6" y="2788102"/>
                <a:ext cx="3731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68A6E273-0209-D78F-B7C1-0540D3C531E7}"/>
                  </a:ext>
                </a:extLst>
              </p:cNvPr>
              <p:cNvSpPr txBox="1"/>
              <p:nvPr/>
            </p:nvSpPr>
            <p:spPr>
              <a:xfrm>
                <a:off x="1379829" y="359934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68A6E273-0209-D78F-B7C1-0540D3C5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29" y="3599348"/>
                <a:ext cx="3731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12">
                <a:extLst>
                  <a:ext uri="{FF2B5EF4-FFF2-40B4-BE49-F238E27FC236}">
                    <a16:creationId xmlns:a16="http://schemas.microsoft.com/office/drawing/2014/main" id="{4FC92138-B25E-A64D-1CAF-34213F98D8F3}"/>
                  </a:ext>
                </a:extLst>
              </p:cNvPr>
              <p:cNvSpPr txBox="1"/>
              <p:nvPr/>
            </p:nvSpPr>
            <p:spPr>
              <a:xfrm>
                <a:off x="3205292" y="230466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8" name="TextBox 12">
                <a:extLst>
                  <a:ext uri="{FF2B5EF4-FFF2-40B4-BE49-F238E27FC236}">
                    <a16:creationId xmlns:a16="http://schemas.microsoft.com/office/drawing/2014/main" id="{4FC92138-B25E-A64D-1CAF-34213F98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92" y="2304668"/>
                <a:ext cx="3731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12">
                <a:extLst>
                  <a:ext uri="{FF2B5EF4-FFF2-40B4-BE49-F238E27FC236}">
                    <a16:creationId xmlns:a16="http://schemas.microsoft.com/office/drawing/2014/main" id="{2115760D-2499-DB8D-9399-01FDFA93B75F}"/>
                  </a:ext>
                </a:extLst>
              </p:cNvPr>
              <p:cNvSpPr txBox="1"/>
              <p:nvPr/>
            </p:nvSpPr>
            <p:spPr>
              <a:xfrm>
                <a:off x="3181298" y="1513035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9" name="TextBox 12">
                <a:extLst>
                  <a:ext uri="{FF2B5EF4-FFF2-40B4-BE49-F238E27FC236}">
                    <a16:creationId xmlns:a16="http://schemas.microsoft.com/office/drawing/2014/main" id="{2115760D-2499-DB8D-9399-01FDFA93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98" y="1513035"/>
                <a:ext cx="373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57">
                <a:extLst>
                  <a:ext uri="{FF2B5EF4-FFF2-40B4-BE49-F238E27FC236}">
                    <a16:creationId xmlns:a16="http://schemas.microsoft.com/office/drawing/2014/main" id="{2AC09CE5-7255-45EF-57DB-9E637760FD63}"/>
                  </a:ext>
                </a:extLst>
              </p:cNvPr>
              <p:cNvSpPr txBox="1"/>
              <p:nvPr/>
            </p:nvSpPr>
            <p:spPr>
              <a:xfrm>
                <a:off x="1743384" y="3856912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2" name="TextBox 57">
                <a:extLst>
                  <a:ext uri="{FF2B5EF4-FFF2-40B4-BE49-F238E27FC236}">
                    <a16:creationId xmlns:a16="http://schemas.microsoft.com/office/drawing/2014/main" id="{2AC09CE5-7255-45EF-57DB-9E637760F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84" y="3856912"/>
                <a:ext cx="287428" cy="313291"/>
              </a:xfrm>
              <a:prstGeom prst="rect">
                <a:avLst/>
              </a:prstGeom>
              <a:blipFill>
                <a:blip r:embed="rId11"/>
                <a:stretch>
                  <a:fillRect l="-23404" t="-3922" r="-2127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57">
                <a:extLst>
                  <a:ext uri="{FF2B5EF4-FFF2-40B4-BE49-F238E27FC236}">
                    <a16:creationId xmlns:a16="http://schemas.microsoft.com/office/drawing/2014/main" id="{0B8AA69D-F8B1-797E-D16F-B8DD585AF182}"/>
                  </a:ext>
                </a:extLst>
              </p:cNvPr>
              <p:cNvSpPr txBox="1"/>
              <p:nvPr/>
            </p:nvSpPr>
            <p:spPr>
              <a:xfrm>
                <a:off x="2261101" y="3847595"/>
                <a:ext cx="267952" cy="319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3" name="TextBox 57">
                <a:extLst>
                  <a:ext uri="{FF2B5EF4-FFF2-40B4-BE49-F238E27FC236}">
                    <a16:creationId xmlns:a16="http://schemas.microsoft.com/office/drawing/2014/main" id="{0B8AA69D-F8B1-797E-D16F-B8DD585A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01" y="3847595"/>
                <a:ext cx="267952" cy="319255"/>
              </a:xfrm>
              <a:prstGeom prst="rect">
                <a:avLst/>
              </a:prstGeom>
              <a:blipFill>
                <a:blip r:embed="rId12"/>
                <a:stretch>
                  <a:fillRect l="-25000" t="-3774" r="-3181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57">
                <a:extLst>
                  <a:ext uri="{FF2B5EF4-FFF2-40B4-BE49-F238E27FC236}">
                    <a16:creationId xmlns:a16="http://schemas.microsoft.com/office/drawing/2014/main" id="{777B4AB6-4A4B-883A-59C9-ABB730663035}"/>
                  </a:ext>
                </a:extLst>
              </p:cNvPr>
              <p:cNvSpPr txBox="1"/>
              <p:nvPr/>
            </p:nvSpPr>
            <p:spPr>
              <a:xfrm>
                <a:off x="2596049" y="3850935"/>
                <a:ext cx="267952" cy="31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4" name="TextBox 57">
                <a:extLst>
                  <a:ext uri="{FF2B5EF4-FFF2-40B4-BE49-F238E27FC236}">
                    <a16:creationId xmlns:a16="http://schemas.microsoft.com/office/drawing/2014/main" id="{777B4AB6-4A4B-883A-59C9-ABB730663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49" y="3850935"/>
                <a:ext cx="267952" cy="319768"/>
              </a:xfrm>
              <a:prstGeom prst="rect">
                <a:avLst/>
              </a:prstGeom>
              <a:blipFill>
                <a:blip r:embed="rId13"/>
                <a:stretch>
                  <a:fillRect l="-25000" t="-3846" r="-3181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57">
                <a:extLst>
                  <a:ext uri="{FF2B5EF4-FFF2-40B4-BE49-F238E27FC236}">
                    <a16:creationId xmlns:a16="http://schemas.microsoft.com/office/drawing/2014/main" id="{B267FE84-D054-A915-6BA9-C31F10C064A6}"/>
                  </a:ext>
                </a:extLst>
              </p:cNvPr>
              <p:cNvSpPr txBox="1"/>
              <p:nvPr/>
            </p:nvSpPr>
            <p:spPr>
              <a:xfrm>
                <a:off x="3008902" y="3856912"/>
                <a:ext cx="287428" cy="321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5" name="TextBox 57">
                <a:extLst>
                  <a:ext uri="{FF2B5EF4-FFF2-40B4-BE49-F238E27FC236}">
                    <a16:creationId xmlns:a16="http://schemas.microsoft.com/office/drawing/2014/main" id="{B267FE84-D054-A915-6BA9-C31F10C0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02" y="3856912"/>
                <a:ext cx="287428" cy="321370"/>
              </a:xfrm>
              <a:prstGeom prst="rect">
                <a:avLst/>
              </a:prstGeom>
              <a:blipFill>
                <a:blip r:embed="rId14"/>
                <a:stretch>
                  <a:fillRect l="-23404" t="-1923" r="-2340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57">
                <a:extLst>
                  <a:ext uri="{FF2B5EF4-FFF2-40B4-BE49-F238E27FC236}">
                    <a16:creationId xmlns:a16="http://schemas.microsoft.com/office/drawing/2014/main" id="{B08D520A-4C6A-4442-8C2C-9737FE7DCFBE}"/>
                  </a:ext>
                </a:extLst>
              </p:cNvPr>
              <p:cNvSpPr txBox="1"/>
              <p:nvPr/>
            </p:nvSpPr>
            <p:spPr>
              <a:xfrm>
                <a:off x="3343850" y="3860253"/>
                <a:ext cx="287428" cy="318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6" name="TextBox 57">
                <a:extLst>
                  <a:ext uri="{FF2B5EF4-FFF2-40B4-BE49-F238E27FC236}">
                    <a16:creationId xmlns:a16="http://schemas.microsoft.com/office/drawing/2014/main" id="{B08D520A-4C6A-4442-8C2C-9737FE7D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50" y="3860253"/>
                <a:ext cx="287428" cy="318933"/>
              </a:xfrm>
              <a:prstGeom prst="rect">
                <a:avLst/>
              </a:prstGeom>
              <a:blipFill>
                <a:blip r:embed="rId15"/>
                <a:stretch>
                  <a:fillRect l="-23404" t="-3774" r="-2340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57">
                <a:extLst>
                  <a:ext uri="{FF2B5EF4-FFF2-40B4-BE49-F238E27FC236}">
                    <a16:creationId xmlns:a16="http://schemas.microsoft.com/office/drawing/2014/main" id="{4E9F7ECF-23B3-125B-544B-D700E0286BA3}"/>
                  </a:ext>
                </a:extLst>
              </p:cNvPr>
              <p:cNvSpPr txBox="1"/>
              <p:nvPr/>
            </p:nvSpPr>
            <p:spPr>
              <a:xfrm>
                <a:off x="1939929" y="1309790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7" name="TextBox 57">
                <a:extLst>
                  <a:ext uri="{FF2B5EF4-FFF2-40B4-BE49-F238E27FC236}">
                    <a16:creationId xmlns:a16="http://schemas.microsoft.com/office/drawing/2014/main" id="{4E9F7ECF-23B3-125B-544B-D700E028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29" y="1309790"/>
                <a:ext cx="287428" cy="317779"/>
              </a:xfrm>
              <a:prstGeom prst="rect">
                <a:avLst/>
              </a:prstGeom>
              <a:blipFill>
                <a:blip r:embed="rId16"/>
                <a:stretch>
                  <a:fillRect l="-31915" t="-3846" r="-2766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57">
                <a:extLst>
                  <a:ext uri="{FF2B5EF4-FFF2-40B4-BE49-F238E27FC236}">
                    <a16:creationId xmlns:a16="http://schemas.microsoft.com/office/drawing/2014/main" id="{00E50331-1913-C61D-7098-7817D563658B}"/>
                  </a:ext>
                </a:extLst>
              </p:cNvPr>
              <p:cNvSpPr txBox="1"/>
              <p:nvPr/>
            </p:nvSpPr>
            <p:spPr>
              <a:xfrm>
                <a:off x="2972550" y="1314104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8" name="TextBox 57">
                <a:extLst>
                  <a:ext uri="{FF2B5EF4-FFF2-40B4-BE49-F238E27FC236}">
                    <a16:creationId xmlns:a16="http://schemas.microsoft.com/office/drawing/2014/main" id="{00E50331-1913-C61D-7098-7817D5636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50" y="1314104"/>
                <a:ext cx="287428" cy="317779"/>
              </a:xfrm>
              <a:prstGeom prst="rect">
                <a:avLst/>
              </a:prstGeom>
              <a:blipFill>
                <a:blip r:embed="rId17"/>
                <a:stretch>
                  <a:fillRect l="-31915" t="-3846" r="-2553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57">
                <a:extLst>
                  <a:ext uri="{FF2B5EF4-FFF2-40B4-BE49-F238E27FC236}">
                    <a16:creationId xmlns:a16="http://schemas.microsoft.com/office/drawing/2014/main" id="{A8D7ED88-7E71-57C6-EC50-13DA66D60C4C}"/>
                  </a:ext>
                </a:extLst>
              </p:cNvPr>
              <p:cNvSpPr txBox="1"/>
              <p:nvPr/>
            </p:nvSpPr>
            <p:spPr>
              <a:xfrm>
                <a:off x="3579123" y="1316238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9" name="TextBox 57">
                <a:extLst>
                  <a:ext uri="{FF2B5EF4-FFF2-40B4-BE49-F238E27FC236}">
                    <a16:creationId xmlns:a16="http://schemas.microsoft.com/office/drawing/2014/main" id="{A8D7ED88-7E71-57C6-EC50-13DA66D60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23" y="1316238"/>
                <a:ext cx="287428" cy="313291"/>
              </a:xfrm>
              <a:prstGeom prst="rect">
                <a:avLst/>
              </a:prstGeom>
              <a:blipFill>
                <a:blip r:embed="rId18"/>
                <a:stretch>
                  <a:fillRect l="-31915" t="-3922" r="-25532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08066C-F9DB-0D76-C08B-0ECD070C2DC4}"/>
                  </a:ext>
                </a:extLst>
              </p:cNvPr>
              <p:cNvSpPr txBox="1"/>
              <p:nvPr/>
            </p:nvSpPr>
            <p:spPr>
              <a:xfrm>
                <a:off x="5562600" y="3581400"/>
                <a:ext cx="3631019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Assign keys to wires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Boolean wire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Arithmetic wire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08066C-F9DB-0D76-C08B-0ECD070C2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581400"/>
                <a:ext cx="3631019" cy="2400657"/>
              </a:xfrm>
              <a:prstGeom prst="rect">
                <a:avLst/>
              </a:prstGeom>
              <a:blipFill>
                <a:blip r:embed="rId19"/>
                <a:stretch>
                  <a:fillRect l="-3025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95F25B74-1828-EBAC-3A1C-055B695A53E7}"/>
              </a:ext>
            </a:extLst>
          </p:cNvPr>
          <p:cNvGrpSpPr/>
          <p:nvPr/>
        </p:nvGrpSpPr>
        <p:grpSpPr>
          <a:xfrm>
            <a:off x="5298677" y="1468093"/>
            <a:ext cx="3349711" cy="1606251"/>
            <a:chOff x="5298677" y="1468093"/>
            <a:chExt cx="3349711" cy="160625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BF7D620-1C3E-E625-4379-1007B12D6704}"/>
                </a:ext>
              </a:extLst>
            </p:cNvPr>
            <p:cNvGrpSpPr/>
            <p:nvPr/>
          </p:nvGrpSpPr>
          <p:grpSpPr>
            <a:xfrm>
              <a:off x="5298677" y="1468093"/>
              <a:ext cx="3349711" cy="1606251"/>
              <a:chOff x="5298677" y="1468093"/>
              <a:chExt cx="3349711" cy="16062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7">
                    <a:extLst>
                      <a:ext uri="{FF2B5EF4-FFF2-40B4-BE49-F238E27FC236}">
                        <a16:creationId xmlns:a16="http://schemas.microsoft.com/office/drawing/2014/main" id="{AFF809EB-9AB7-7203-D258-D487300E5091}"/>
                      </a:ext>
                    </a:extLst>
                  </p:cNvPr>
                  <p:cNvSpPr txBox="1"/>
                  <p:nvPr/>
                </p:nvSpPr>
                <p:spPr>
                  <a:xfrm>
                    <a:off x="6749515" y="2068811"/>
                    <a:ext cx="1281050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dirty="0" smtClean="0"/>
                            <m:t>BD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.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Garb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11" name="文本框 7">
                    <a:extLst>
                      <a:ext uri="{FF2B5EF4-FFF2-40B4-BE49-F238E27FC236}">
                        <a16:creationId xmlns:a16="http://schemas.microsoft.com/office/drawing/2014/main" id="{AFF809EB-9AB7-7203-D258-D487300E50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9515" y="2068811"/>
                    <a:ext cx="1281050" cy="43088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矩形 54">
                <a:extLst>
                  <a:ext uri="{FF2B5EF4-FFF2-40B4-BE49-F238E27FC236}">
                    <a16:creationId xmlns:a16="http://schemas.microsoft.com/office/drawing/2014/main" id="{936A2DFA-1AE2-4998-967A-5EC9D31BD63A}"/>
                  </a:ext>
                </a:extLst>
              </p:cNvPr>
              <p:cNvSpPr/>
              <p:nvPr/>
            </p:nvSpPr>
            <p:spPr>
              <a:xfrm>
                <a:off x="5298677" y="1468093"/>
                <a:ext cx="1504859" cy="1606251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文本框 4">
                <a:extLst>
                  <a:ext uri="{FF2B5EF4-FFF2-40B4-BE49-F238E27FC236}">
                    <a16:creationId xmlns:a16="http://schemas.microsoft.com/office/drawing/2014/main" id="{69D6A643-C8DB-E040-7303-64F112A5CAB0}"/>
                  </a:ext>
                </a:extLst>
              </p:cNvPr>
              <p:cNvSpPr txBox="1"/>
              <p:nvPr/>
            </p:nvSpPr>
            <p:spPr>
              <a:xfrm>
                <a:off x="7925743" y="2286843"/>
                <a:ext cx="7226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</p:grpSp>
        <p:cxnSp>
          <p:nvCxnSpPr>
            <p:cNvPr id="7" name="直接箭头连接符 5">
              <a:extLst>
                <a:ext uri="{FF2B5EF4-FFF2-40B4-BE49-F238E27FC236}">
                  <a16:creationId xmlns:a16="http://schemas.microsoft.com/office/drawing/2014/main" id="{A1787E83-247F-3B08-D943-666820DFE726}"/>
                </a:ext>
              </a:extLst>
            </p:cNvPr>
            <p:cNvCxnSpPr>
              <a:cxnSpLocks/>
            </p:cNvCxnSpPr>
            <p:nvPr/>
          </p:nvCxnSpPr>
          <p:spPr>
            <a:xfrm>
              <a:off x="6795582" y="2489334"/>
              <a:ext cx="11812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DD55D00-D82B-C025-4900-32B29A94C1B9}"/>
              </a:ext>
            </a:extLst>
          </p:cNvPr>
          <p:cNvGrpSpPr/>
          <p:nvPr/>
        </p:nvGrpSpPr>
        <p:grpSpPr>
          <a:xfrm>
            <a:off x="8686800" y="979301"/>
            <a:ext cx="3118622" cy="2089020"/>
            <a:chOff x="8686800" y="979301"/>
            <a:chExt cx="3118622" cy="2089020"/>
          </a:xfrm>
        </p:grpSpPr>
        <p:cxnSp>
          <p:nvCxnSpPr>
            <p:cNvPr id="20" name="直接箭头连接符 14">
              <a:extLst>
                <a:ext uri="{FF2B5EF4-FFF2-40B4-BE49-F238E27FC236}">
                  <a16:creationId xmlns:a16="http://schemas.microsoft.com/office/drawing/2014/main" id="{34ADDE15-3C5C-C1D3-C84D-29950E62A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5241" y="1800384"/>
              <a:ext cx="0" cy="457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2EE3729-E466-9751-42CD-FEE75481652C}"/>
                </a:ext>
              </a:extLst>
            </p:cNvPr>
            <p:cNvGrpSpPr/>
            <p:nvPr/>
          </p:nvGrpSpPr>
          <p:grpSpPr>
            <a:xfrm>
              <a:off x="8686800" y="979301"/>
              <a:ext cx="3118622" cy="2089020"/>
              <a:chOff x="8686800" y="979301"/>
              <a:chExt cx="3118622" cy="20890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15">
                    <a:extLst>
                      <a:ext uri="{FF2B5EF4-FFF2-40B4-BE49-F238E27FC236}">
                        <a16:creationId xmlns:a16="http://schemas.microsoft.com/office/drawing/2014/main" id="{8164FFB0-BFBD-4EEC-DCCC-4F16DA51910A}"/>
                      </a:ext>
                    </a:extLst>
                  </p:cNvPr>
                  <p:cNvSpPr txBox="1"/>
                  <p:nvPr/>
                </p:nvSpPr>
                <p:spPr>
                  <a:xfrm>
                    <a:off x="9595241" y="1883248"/>
                    <a:ext cx="118467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dirty="0" smtClean="0"/>
                            <m:t>BD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.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Eval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31" name="文本框 15">
                    <a:extLst>
                      <a:ext uri="{FF2B5EF4-FFF2-40B4-BE49-F238E27FC236}">
                        <a16:creationId xmlns:a16="http://schemas.microsoft.com/office/drawing/2014/main" id="{8164FFB0-BFBD-4EEC-DCCC-4F16DA5191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5241" y="1883248"/>
                    <a:ext cx="1184673" cy="43088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5D5AB137-ACBC-4D80-1581-DA4D04ACF63C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800" y="1469739"/>
                    <a:ext cx="2364029" cy="370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5D5AB137-ACBC-4D80-1581-DA4D04ACF6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800" y="1469739"/>
                    <a:ext cx="2364029" cy="37055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矩形 55">
                <a:extLst>
                  <a:ext uri="{FF2B5EF4-FFF2-40B4-BE49-F238E27FC236}">
                    <a16:creationId xmlns:a16="http://schemas.microsoft.com/office/drawing/2014/main" id="{1457BD60-F9D4-D3A3-9152-FA1AFD1BA4A6}"/>
                  </a:ext>
                </a:extLst>
              </p:cNvPr>
              <p:cNvSpPr/>
              <p:nvPr/>
            </p:nvSpPr>
            <p:spPr>
              <a:xfrm>
                <a:off x="9152772" y="2251459"/>
                <a:ext cx="1281050" cy="816862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22">
                    <a:extLst>
                      <a:ext uri="{FF2B5EF4-FFF2-40B4-BE49-F238E27FC236}">
                        <a16:creationId xmlns:a16="http://schemas.microsoft.com/office/drawing/2014/main" id="{D53D821E-C954-EE43-0202-EEC87A4A43AF}"/>
                      </a:ext>
                    </a:extLst>
                  </p:cNvPr>
                  <p:cNvSpPr txBox="1"/>
                  <p:nvPr/>
                </p:nvSpPr>
                <p:spPr>
                  <a:xfrm>
                    <a:off x="9062222" y="979301"/>
                    <a:ext cx="274320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Bits(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)</a:t>
                    </a:r>
                    <a:r>
                      <a: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22">
                    <a:extLst>
                      <a:ext uri="{FF2B5EF4-FFF2-40B4-BE49-F238E27FC236}">
                        <a16:creationId xmlns:a16="http://schemas.microsoft.com/office/drawing/2014/main" id="{D53D821E-C954-EE43-0202-EEC87A4A43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2222" y="979301"/>
                    <a:ext cx="2743200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889" t="-4000" b="-2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12">
                <a:extLst>
                  <a:ext uri="{FF2B5EF4-FFF2-40B4-BE49-F238E27FC236}">
                    <a16:creationId xmlns:a16="http://schemas.microsoft.com/office/drawing/2014/main" id="{28A3AD5D-735A-EF2B-3B05-423D5CFF5704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12">
                <a:extLst>
                  <a:ext uri="{FF2B5EF4-FFF2-40B4-BE49-F238E27FC236}">
                    <a16:creationId xmlns:a16="http://schemas.microsoft.com/office/drawing/2014/main" id="{28A3AD5D-735A-EF2B-3B05-423D5CFF5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24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2">
            <a:extLst>
              <a:ext uri="{FF2B5EF4-FFF2-40B4-BE49-F238E27FC236}">
                <a16:creationId xmlns:a16="http://schemas.microsoft.com/office/drawing/2014/main" id="{2A850A7B-37F0-8DAF-3941-8358F995D3A1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B98D1215-AE33-97FB-F994-8CF430905BB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38" name="Group 24">
              <a:extLst>
                <a:ext uri="{FF2B5EF4-FFF2-40B4-BE49-F238E27FC236}">
                  <a16:creationId xmlns:a16="http://schemas.microsoft.com/office/drawing/2014/main" id="{CAD5F544-110B-F3F6-2A41-2B5672BABD69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49" name="直接箭头连接符 324">
                <a:extLst>
                  <a:ext uri="{FF2B5EF4-FFF2-40B4-BE49-F238E27FC236}">
                    <a16:creationId xmlns:a16="http://schemas.microsoft.com/office/drawing/2014/main" id="{5AA7503B-9F64-B6F2-15D8-A0BE11F993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325">
                <a:extLst>
                  <a:ext uri="{FF2B5EF4-FFF2-40B4-BE49-F238E27FC236}">
                    <a16:creationId xmlns:a16="http://schemas.microsoft.com/office/drawing/2014/main" id="{02FE7C90-5B61-748B-FA61-3471517DB0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9E27608B-5A25-186F-BBE7-C4B1E51D9AA9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40" name="矩形: 圆角 322">
                <a:extLst>
                  <a:ext uri="{FF2B5EF4-FFF2-40B4-BE49-F238E27FC236}">
                    <a16:creationId xmlns:a16="http://schemas.microsoft.com/office/drawing/2014/main" id="{C3C4573E-96EC-E429-AEB3-7AA03C6C1242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41" name="直接箭头连接符 323">
                <a:extLst>
                  <a:ext uri="{FF2B5EF4-FFF2-40B4-BE49-F238E27FC236}">
                    <a16:creationId xmlns:a16="http://schemas.microsoft.com/office/drawing/2014/main" id="{6605EF79-39CD-B9AE-F7CF-7900B9E352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12">
                    <a:extLst>
                      <a:ext uri="{FF2B5EF4-FFF2-40B4-BE49-F238E27FC236}">
                        <a16:creationId xmlns:a16="http://schemas.microsoft.com/office/drawing/2014/main" id="{0FE80F5C-7CCA-0EA2-8637-A06DE6884408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326">
                    <a:extLst>
                      <a:ext uri="{FF2B5EF4-FFF2-40B4-BE49-F238E27FC236}">
                        <a16:creationId xmlns:a16="http://schemas.microsoft.com/office/drawing/2014/main" id="{686CE52C-8177-C033-C7A5-9DFD103B501C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327">
                    <a:extLst>
                      <a:ext uri="{FF2B5EF4-FFF2-40B4-BE49-F238E27FC236}">
                        <a16:creationId xmlns:a16="http://schemas.microsoft.com/office/drawing/2014/main" id="{0E11F139-8BFA-67C6-5BBF-7A5C966C9163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328">
                    <a:extLst>
                      <a:ext uri="{FF2B5EF4-FFF2-40B4-BE49-F238E27FC236}">
                        <a16:creationId xmlns:a16="http://schemas.microsoft.com/office/drawing/2014/main" id="{0838B599-8F04-023F-0292-E21255319B3B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702A7E7-3249-CFB6-1593-AE37DB121521}"/>
                  </a:ext>
                </a:extLst>
              </p:cNvPr>
              <p:cNvSpPr txBox="1"/>
              <p:nvPr/>
            </p:nvSpPr>
            <p:spPr>
              <a:xfrm>
                <a:off x="8534400" y="4365742"/>
                <a:ext cx="1219200" cy="47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702A7E7-3249-CFB6-1593-AE37DB12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365742"/>
                <a:ext cx="1219200" cy="479490"/>
              </a:xfrm>
              <a:prstGeom prst="rect">
                <a:avLst/>
              </a:prstGeom>
              <a:blipFill>
                <a:blip r:embed="rId29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6532C3C-45CA-AB44-975D-5E6B01A4E886}"/>
                  </a:ext>
                </a:extLst>
              </p:cNvPr>
              <p:cNvSpPr txBox="1"/>
              <p:nvPr/>
            </p:nvSpPr>
            <p:spPr>
              <a:xfrm>
                <a:off x="8534400" y="5425355"/>
                <a:ext cx="816464" cy="557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6532C3C-45CA-AB44-975D-5E6B01A4E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425355"/>
                <a:ext cx="816464" cy="55720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箭头: 右弧形 52">
            <a:extLst>
              <a:ext uri="{FF2B5EF4-FFF2-40B4-BE49-F238E27FC236}">
                <a16:creationId xmlns:a16="http://schemas.microsoft.com/office/drawing/2014/main" id="{FB7037AC-E43E-A09E-CF41-261E7CF83339}"/>
              </a:ext>
            </a:extLst>
          </p:cNvPr>
          <p:cNvSpPr/>
          <p:nvPr/>
        </p:nvSpPr>
        <p:spPr>
          <a:xfrm>
            <a:off x="9887265" y="4206155"/>
            <a:ext cx="475935" cy="15240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箭头: 右弧形 53">
            <a:extLst>
              <a:ext uri="{FF2B5EF4-FFF2-40B4-BE49-F238E27FC236}">
                <a16:creationId xmlns:a16="http://schemas.microsoft.com/office/drawing/2014/main" id="{B41C9926-590E-AB48-9671-00B4C8510294}"/>
              </a:ext>
            </a:extLst>
          </p:cNvPr>
          <p:cNvSpPr/>
          <p:nvPr/>
        </p:nvSpPr>
        <p:spPr>
          <a:xfrm rot="10800000" flipH="1">
            <a:off x="10860004" y="4179957"/>
            <a:ext cx="536401" cy="15240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7">
                <a:extLst>
                  <a:ext uri="{FF2B5EF4-FFF2-40B4-BE49-F238E27FC236}">
                    <a16:creationId xmlns:a16="http://schemas.microsoft.com/office/drawing/2014/main" id="{B75CD4BE-D95E-4320-6E5D-FEEB26937B98}"/>
                  </a:ext>
                </a:extLst>
              </p:cNvPr>
              <p:cNvSpPr txBox="1"/>
              <p:nvPr/>
            </p:nvSpPr>
            <p:spPr>
              <a:xfrm>
                <a:off x="10630114" y="4781728"/>
                <a:ext cx="78424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文本框 7">
                <a:extLst>
                  <a:ext uri="{FF2B5EF4-FFF2-40B4-BE49-F238E27FC236}">
                    <a16:creationId xmlns:a16="http://schemas.microsoft.com/office/drawing/2014/main" id="{B75CD4BE-D95E-4320-6E5D-FEEB2693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114" y="4781728"/>
                <a:ext cx="784246" cy="43088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7">
                <a:extLst>
                  <a:ext uri="{FF2B5EF4-FFF2-40B4-BE49-F238E27FC236}">
                    <a16:creationId xmlns:a16="http://schemas.microsoft.com/office/drawing/2014/main" id="{FAC9C3F4-711A-5EBB-4A7B-6360D38D75FB}"/>
                  </a:ext>
                </a:extLst>
              </p:cNvPr>
              <p:cNvSpPr txBox="1"/>
              <p:nvPr/>
            </p:nvSpPr>
            <p:spPr>
              <a:xfrm>
                <a:off x="9640763" y="4781728"/>
                <a:ext cx="78424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BC</m:t>
                      </m:r>
                    </m:oMath>
                  </m:oMathPara>
                </a14:m>
                <a:endParaRPr lang="en-US" sz="2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文本框 7">
                <a:extLst>
                  <a:ext uri="{FF2B5EF4-FFF2-40B4-BE49-F238E27FC236}">
                    <a16:creationId xmlns:a16="http://schemas.microsoft.com/office/drawing/2014/main" id="{FAC9C3F4-711A-5EBB-4A7B-6360D38D7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763" y="4781728"/>
                <a:ext cx="784246" cy="43088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31">
                <a:extLst>
                  <a:ext uri="{FF2B5EF4-FFF2-40B4-BE49-F238E27FC236}">
                    <a16:creationId xmlns:a16="http://schemas.microsoft.com/office/drawing/2014/main" id="{DF09223B-7DF8-80B1-3BEA-586A6D1D43DE}"/>
                  </a:ext>
                </a:extLst>
              </p:cNvPr>
              <p:cNvSpPr/>
              <p:nvPr/>
            </p:nvSpPr>
            <p:spPr>
              <a:xfrm>
                <a:off x="915941" y="4542974"/>
                <a:ext cx="3809996" cy="13392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rgbClr val="0432FF"/>
                    </a:solidFill>
                  </a:rPr>
                  <a:t>Lemma: </a:t>
                </a:r>
                <a:r>
                  <a:rPr lang="en-US" sz="2600" dirty="0">
                    <a:solidFill>
                      <a:schemeClr val="tx1"/>
                    </a:solidFill>
                  </a:rPr>
                  <a:t>Mult gates cost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BD</m:t>
                        </m:r>
                      </m:sub>
                    </m:sSub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BC</m:t>
                        </m:r>
                      </m:sub>
                    </m:sSub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each.</a:t>
                </a:r>
                <a:endParaRPr lang="en-US" sz="2600" dirty="0">
                  <a:solidFill>
                    <a:schemeClr val="tx1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9" name="Rounded Rectangle 31">
                <a:extLst>
                  <a:ext uri="{FF2B5EF4-FFF2-40B4-BE49-F238E27FC236}">
                    <a16:creationId xmlns:a16="http://schemas.microsoft.com/office/drawing/2014/main" id="{DF09223B-7DF8-80B1-3BEA-586A6D1D4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41" y="4542974"/>
                <a:ext cx="3809996" cy="1339282"/>
              </a:xfrm>
              <a:prstGeom prst="roundRect">
                <a:avLst/>
              </a:prstGeom>
              <a:blipFill>
                <a:blip r:embed="rId33"/>
                <a:stretch>
                  <a:fillRect l="-955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2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3" grpId="0" animBg="1"/>
      <p:bldP spid="54" grpId="0" animBg="1"/>
      <p:bldP spid="57" grpId="0"/>
      <p:bldP spid="58" grpId="0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7FBF0517-4882-248A-52A1-BE5C477C1516}"/>
              </a:ext>
            </a:extLst>
          </p:cNvPr>
          <p:cNvSpPr/>
          <p:nvPr/>
        </p:nvSpPr>
        <p:spPr>
          <a:xfrm>
            <a:off x="1033608" y="1876489"/>
            <a:ext cx="3918977" cy="5959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600" dirty="0">
              <a:solidFill>
                <a:schemeClr val="tx1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326">
                <a:extLst>
                  <a:ext uri="{FF2B5EF4-FFF2-40B4-BE49-F238E27FC236}">
                    <a16:creationId xmlns:a16="http://schemas.microsoft.com/office/drawing/2014/main" id="{5F30DC1E-9B20-09CC-88D4-7FA22F99F0CC}"/>
                  </a:ext>
                </a:extLst>
              </p:cNvPr>
              <p:cNvSpPr txBox="1"/>
              <p:nvPr/>
            </p:nvSpPr>
            <p:spPr>
              <a:xfrm>
                <a:off x="1033609" y="1905000"/>
                <a:ext cx="3968800" cy="48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500" b="1" dirty="0"/>
              </a:p>
            </p:txBody>
          </p:sp>
        </mc:Choice>
        <mc:Fallback xmlns="">
          <p:sp>
            <p:nvSpPr>
              <p:cNvPr id="11" name="文本框 326">
                <a:extLst>
                  <a:ext uri="{FF2B5EF4-FFF2-40B4-BE49-F238E27FC236}">
                    <a16:creationId xmlns:a16="http://schemas.microsoft.com/office/drawing/2014/main" id="{5F30DC1E-9B20-09CC-88D4-7FA22F99F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09" y="1905000"/>
                <a:ext cx="3968800" cy="489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15">
                <a:extLst>
                  <a:ext uri="{FF2B5EF4-FFF2-40B4-BE49-F238E27FC236}">
                    <a16:creationId xmlns:a16="http://schemas.microsoft.com/office/drawing/2014/main" id="{9E8AB16F-4300-A83D-B68B-E2D7A7966725}"/>
                  </a:ext>
                </a:extLst>
              </p:cNvPr>
              <p:cNvSpPr txBox="1"/>
              <p:nvPr/>
            </p:nvSpPr>
            <p:spPr>
              <a:xfrm>
                <a:off x="6629400" y="3251476"/>
                <a:ext cx="5444142" cy="2146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BC</m:t>
                    </m:r>
                    <m:r>
                      <m:rPr>
                        <m:nor/>
                      </m:rPr>
                      <a:rPr lang="en-US" sz="2800" dirty="0" smtClean="0"/>
                      <m:t>.</m:t>
                    </m:r>
                    <m:r>
                      <m:rPr>
                        <m:nor/>
                      </m:rPr>
                      <a:rPr lang="en-US" sz="2800" dirty="0" smtClean="0"/>
                      <m:t>Eval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r>
                  <a:rPr lang="en-US" sz="2500" dirty="0"/>
                  <a:t>    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500" dirty="0"/>
                  <a:t> w/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𝐴𝐾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p>
                    </m:sSup>
                    <m:d>
                      <m:d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500" b="0" i="1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dirty="0">
                        <a:solidFill>
                          <a:srgbClr val="0099FF"/>
                        </a:solidFill>
                      </a:rPr>
                      <m:t>mod</m:t>
                    </m:r>
                    <m:r>
                      <a:rPr lang="en-US" sz="2500" dirty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0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500" dirty="0"/>
              </a:p>
              <a:p>
                <a:r>
                  <a:rPr lang="en-US" sz="2500" dirty="0"/>
                  <a:t>    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/>
              </a:p>
              <a:p>
                <a:r>
                  <a:rPr lang="en-US" sz="2500" dirty="0">
                    <a:solidFill>
                      <a:schemeClr val="tx1"/>
                    </a:solidFill>
                  </a:rPr>
                  <a:t>    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𝐴𝐾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50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p>
                        <m:d>
                          <m:dPr>
                            <m:ctrlP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本框 15">
                <a:extLst>
                  <a:ext uri="{FF2B5EF4-FFF2-40B4-BE49-F238E27FC236}">
                    <a16:creationId xmlns:a16="http://schemas.microsoft.com/office/drawing/2014/main" id="{9E8AB16F-4300-A83D-B68B-E2D7A7966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51476"/>
                <a:ext cx="5444142" cy="2146485"/>
              </a:xfrm>
              <a:prstGeom prst="rect">
                <a:avLst/>
              </a:prstGeom>
              <a:blipFill>
                <a:blip r:embed="rId4"/>
                <a:stretch>
                  <a:fillRect t="-2557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4">
                <a:extLst>
                  <a:ext uri="{FF2B5EF4-FFF2-40B4-BE49-F238E27FC236}">
                    <a16:creationId xmlns:a16="http://schemas.microsoft.com/office/drawing/2014/main" id="{E5C7CC4A-25D0-62C5-F1E7-80B1B5C84C4D}"/>
                  </a:ext>
                </a:extLst>
              </p:cNvPr>
              <p:cNvSpPr txBox="1"/>
              <p:nvPr/>
            </p:nvSpPr>
            <p:spPr>
              <a:xfrm>
                <a:off x="1143000" y="3247414"/>
                <a:ext cx="4301142" cy="706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9" name="文本框 4">
                <a:extLst>
                  <a:ext uri="{FF2B5EF4-FFF2-40B4-BE49-F238E27FC236}">
                    <a16:creationId xmlns:a16="http://schemas.microsoft.com/office/drawing/2014/main" id="{E5C7CC4A-25D0-62C5-F1E7-80B1B5C84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47414"/>
                <a:ext cx="4301142" cy="706475"/>
              </a:xfrm>
              <a:prstGeom prst="rect">
                <a:avLst/>
              </a:prstGeom>
              <a:blipFill>
                <a:blip r:embed="rId5"/>
                <a:stretch>
                  <a:fillRect l="-2979" t="-4310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A9A18F14-ADC0-4CEA-4C17-663448825ED0}"/>
              </a:ext>
            </a:extLst>
          </p:cNvPr>
          <p:cNvGrpSpPr/>
          <p:nvPr/>
        </p:nvGrpSpPr>
        <p:grpSpPr>
          <a:xfrm>
            <a:off x="5298677" y="1468093"/>
            <a:ext cx="3349711" cy="1606251"/>
            <a:chOff x="5298677" y="1468093"/>
            <a:chExt cx="3349711" cy="160625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B3EA3C3-E65E-8FAB-4290-17BE9665DA4B}"/>
                </a:ext>
              </a:extLst>
            </p:cNvPr>
            <p:cNvGrpSpPr/>
            <p:nvPr/>
          </p:nvGrpSpPr>
          <p:grpSpPr>
            <a:xfrm>
              <a:off x="5298677" y="1468093"/>
              <a:ext cx="3349711" cy="1606251"/>
              <a:chOff x="5298677" y="1468093"/>
              <a:chExt cx="3349711" cy="16062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7">
                    <a:extLst>
                      <a:ext uri="{FF2B5EF4-FFF2-40B4-BE49-F238E27FC236}">
                        <a16:creationId xmlns:a16="http://schemas.microsoft.com/office/drawing/2014/main" id="{ED5E9AE1-7F30-1487-492E-973B184C2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749515" y="2068811"/>
                    <a:ext cx="1281050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dirty="0" smtClean="0"/>
                            <m:t>BD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.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Garb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14" name="文本框 7">
                    <a:extLst>
                      <a:ext uri="{FF2B5EF4-FFF2-40B4-BE49-F238E27FC236}">
                        <a16:creationId xmlns:a16="http://schemas.microsoft.com/office/drawing/2014/main" id="{ED5E9AE1-7F30-1487-492E-973B184C2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9515" y="2068811"/>
                    <a:ext cx="128105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矩形 54">
                <a:extLst>
                  <a:ext uri="{FF2B5EF4-FFF2-40B4-BE49-F238E27FC236}">
                    <a16:creationId xmlns:a16="http://schemas.microsoft.com/office/drawing/2014/main" id="{D44EE0A9-F2F4-A65E-D2D2-4682CC1ED4B1}"/>
                  </a:ext>
                </a:extLst>
              </p:cNvPr>
              <p:cNvSpPr/>
              <p:nvPr/>
            </p:nvSpPr>
            <p:spPr>
              <a:xfrm>
                <a:off x="5298677" y="1468093"/>
                <a:ext cx="1504859" cy="1606251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文本框 4">
                <a:extLst>
                  <a:ext uri="{FF2B5EF4-FFF2-40B4-BE49-F238E27FC236}">
                    <a16:creationId xmlns:a16="http://schemas.microsoft.com/office/drawing/2014/main" id="{6DA3EACD-83E2-E9B7-CE18-2BE5ACFB4DDF}"/>
                  </a:ext>
                </a:extLst>
              </p:cNvPr>
              <p:cNvSpPr txBox="1"/>
              <p:nvPr/>
            </p:nvSpPr>
            <p:spPr>
              <a:xfrm>
                <a:off x="7925743" y="2286843"/>
                <a:ext cx="7226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</p:grpSp>
        <p:cxnSp>
          <p:nvCxnSpPr>
            <p:cNvPr id="13" name="直接箭头连接符 5">
              <a:extLst>
                <a:ext uri="{FF2B5EF4-FFF2-40B4-BE49-F238E27FC236}">
                  <a16:creationId xmlns:a16="http://schemas.microsoft.com/office/drawing/2014/main" id="{E3E64A76-08BB-5F55-E2A2-DC16A05CCA3A}"/>
                </a:ext>
              </a:extLst>
            </p:cNvPr>
            <p:cNvCxnSpPr>
              <a:cxnSpLocks/>
            </p:cNvCxnSpPr>
            <p:nvPr/>
          </p:nvCxnSpPr>
          <p:spPr>
            <a:xfrm>
              <a:off x="6795582" y="2489334"/>
              <a:ext cx="11812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9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65479ED-E032-0FB4-27F6-64D42EDE0512}"/>
              </a:ext>
            </a:extLst>
          </p:cNvPr>
          <p:cNvGrpSpPr/>
          <p:nvPr/>
        </p:nvGrpSpPr>
        <p:grpSpPr>
          <a:xfrm>
            <a:off x="8686800" y="979301"/>
            <a:ext cx="3118622" cy="2089020"/>
            <a:chOff x="8686800" y="979301"/>
            <a:chExt cx="3118622" cy="2089020"/>
          </a:xfrm>
        </p:grpSpPr>
        <p:cxnSp>
          <p:nvCxnSpPr>
            <p:cNvPr id="16" name="直接箭头连接符 14">
              <a:extLst>
                <a:ext uri="{FF2B5EF4-FFF2-40B4-BE49-F238E27FC236}">
                  <a16:creationId xmlns:a16="http://schemas.microsoft.com/office/drawing/2014/main" id="{1864945A-F1AC-BF72-8ECA-D76DFC7FD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5241" y="1800384"/>
              <a:ext cx="0" cy="457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850AA96-F669-E3F1-9D15-D266FBB2596A}"/>
                </a:ext>
              </a:extLst>
            </p:cNvPr>
            <p:cNvGrpSpPr/>
            <p:nvPr/>
          </p:nvGrpSpPr>
          <p:grpSpPr>
            <a:xfrm>
              <a:off x="8686800" y="979301"/>
              <a:ext cx="3118622" cy="2089020"/>
              <a:chOff x="8686800" y="979301"/>
              <a:chExt cx="3118622" cy="20890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5">
                    <a:extLst>
                      <a:ext uri="{FF2B5EF4-FFF2-40B4-BE49-F238E27FC236}">
                        <a16:creationId xmlns:a16="http://schemas.microsoft.com/office/drawing/2014/main" id="{57A59CB2-3F8C-66E5-EB86-2D436137FA7C}"/>
                      </a:ext>
                    </a:extLst>
                  </p:cNvPr>
                  <p:cNvSpPr txBox="1"/>
                  <p:nvPr/>
                </p:nvSpPr>
                <p:spPr>
                  <a:xfrm>
                    <a:off x="9595241" y="1883248"/>
                    <a:ext cx="118467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dirty="0" smtClean="0"/>
                            <m:t>BD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.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Eval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17" name="文本框 15">
                    <a:extLst>
                      <a:ext uri="{FF2B5EF4-FFF2-40B4-BE49-F238E27FC236}">
                        <a16:creationId xmlns:a16="http://schemas.microsoft.com/office/drawing/2014/main" id="{57A59CB2-3F8C-66E5-EB86-2D436137FA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5241" y="1883248"/>
                    <a:ext cx="1184673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ED6CF5BB-B6EC-9A59-385C-B9E21039CD0E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800" y="1469739"/>
                    <a:ext cx="2364029" cy="370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ED6CF5BB-B6EC-9A59-385C-B9E21039CD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800" y="1469739"/>
                    <a:ext cx="2364029" cy="37055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矩形 55">
                <a:extLst>
                  <a:ext uri="{FF2B5EF4-FFF2-40B4-BE49-F238E27FC236}">
                    <a16:creationId xmlns:a16="http://schemas.microsoft.com/office/drawing/2014/main" id="{07A5C4C3-8F25-B1F4-3370-EFC745C72F02}"/>
                  </a:ext>
                </a:extLst>
              </p:cNvPr>
              <p:cNvSpPr/>
              <p:nvPr/>
            </p:nvSpPr>
            <p:spPr>
              <a:xfrm>
                <a:off x="9152772" y="2251459"/>
                <a:ext cx="1281050" cy="816862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D927B85-89CC-3B71-6733-130ED8890900}"/>
                      </a:ext>
                    </a:extLst>
                  </p:cNvPr>
                  <p:cNvSpPr txBox="1"/>
                  <p:nvPr/>
                </p:nvSpPr>
                <p:spPr>
                  <a:xfrm>
                    <a:off x="9062222" y="979301"/>
                    <a:ext cx="274320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Bits(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)</a:t>
                    </a:r>
                    <a:r>
                      <a: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D927B85-89CC-3B71-6733-130ED88909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2222" y="979301"/>
                    <a:ext cx="274320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89" t="-4000" b="-2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6007458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6007458" cy="755442"/>
              </a:xfrm>
              <a:prstGeom prst="rect">
                <a:avLst/>
              </a:prstGeom>
              <a:blipFill>
                <a:blip r:embed="rId17"/>
                <a:stretch>
                  <a:fillRect l="-3550" t="-15323" r="-2637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26">
                <a:extLst>
                  <a:ext uri="{FF2B5EF4-FFF2-40B4-BE49-F238E27FC236}">
                    <a16:creationId xmlns:a16="http://schemas.microsoft.com/office/drawing/2014/main" id="{4CD854E4-6A66-269D-DAB1-5543FD079AB0}"/>
                  </a:ext>
                </a:extLst>
              </p:cNvPr>
              <p:cNvSpPr txBox="1"/>
              <p:nvPr/>
            </p:nvSpPr>
            <p:spPr>
              <a:xfrm>
                <a:off x="2264197" y="2418546"/>
                <a:ext cx="282867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500" b="1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2500" b="0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rgbClr val="0099FF"/>
                          </a:solidFill>
                        </a:rPr>
                        <m:t>mod</m:t>
                      </m:r>
                      <m:r>
                        <a:rPr lang="en-US" sz="2500" dirty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2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326">
                <a:extLst>
                  <a:ext uri="{FF2B5EF4-FFF2-40B4-BE49-F238E27FC236}">
                    <a16:creationId xmlns:a16="http://schemas.microsoft.com/office/drawing/2014/main" id="{4CD854E4-6A66-269D-DAB1-5543FD0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197" y="2418546"/>
                <a:ext cx="2828674" cy="477054"/>
              </a:xfrm>
              <a:prstGeom prst="rect">
                <a:avLst/>
              </a:prstGeom>
              <a:blipFill>
                <a:blip r:embed="rId18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9587E81C-9EDF-E14E-0E3D-FDECA2305951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CC6B0CD-276E-7166-E0C0-1C900D125A91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28A59C0-6971-AB2D-696D-5C3CE29F1475}"/>
                  </a:ext>
                </a:extLst>
              </p:cNvPr>
              <p:cNvSpPr txBox="1"/>
              <p:nvPr/>
            </p:nvSpPr>
            <p:spPr>
              <a:xfrm>
                <a:off x="1136985" y="4090516"/>
                <a:ext cx="4734922" cy="1282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i="1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5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500" i="1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b="1" i="1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250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rgbClr val="0099FF"/>
                          </a:solidFill>
                        </a:rPr>
                        <m:t>mod</m:t>
                      </m:r>
                      <m:r>
                        <a:rPr lang="en-US" sz="2500" dirty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sz="2500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500" dirty="0"/>
              </a:p>
              <a:p>
                <a:r>
                  <a:rPr lang="en-US" sz="2500" dirty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sz="2500" i="1" dirty="0">
                  <a:latin typeface="Cambria Math" panose="02040503050406030204" pitchFamily="18" charset="0"/>
                </a:endParaRPr>
              </a:p>
              <a:p>
                <a:r>
                  <a:rPr lang="en-US" sz="2500" dirty="0"/>
                  <a:t>	    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𝐴𝐾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28A59C0-6971-AB2D-696D-5C3CE29F1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85" y="4090516"/>
                <a:ext cx="4734922" cy="1282531"/>
              </a:xfrm>
              <a:prstGeom prst="rect">
                <a:avLst/>
              </a:prstGeom>
              <a:blipFill>
                <a:blip r:embed="rId19"/>
                <a:stretch>
                  <a:fillRect l="-129" b="-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26">
            <a:extLst>
              <a:ext uri="{FF2B5EF4-FFF2-40B4-BE49-F238E27FC236}">
                <a16:creationId xmlns:a16="http://schemas.microsoft.com/office/drawing/2014/main" id="{3A70FD05-3151-D559-442A-F1958B30E56F}"/>
              </a:ext>
            </a:extLst>
          </p:cNvPr>
          <p:cNvSpPr txBox="1"/>
          <p:nvPr/>
        </p:nvSpPr>
        <p:spPr>
          <a:xfrm>
            <a:off x="5086856" y="4090516"/>
            <a:ext cx="116686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//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</a:rPr>
              <a:t>sk</a:t>
            </a: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3E27A77-495F-97FB-B58E-97AD70EDC476}"/>
              </a:ext>
            </a:extLst>
          </p:cNvPr>
          <p:cNvGrpSpPr/>
          <p:nvPr/>
        </p:nvGrpSpPr>
        <p:grpSpPr>
          <a:xfrm>
            <a:off x="7315200" y="5409885"/>
            <a:ext cx="4572001" cy="1067115"/>
            <a:chOff x="7315200" y="5544553"/>
            <a:chExt cx="4572001" cy="1067115"/>
          </a:xfrm>
        </p:grpSpPr>
        <p:sp>
          <p:nvSpPr>
            <p:cNvPr id="42" name="右大括号 8">
              <a:extLst>
                <a:ext uri="{FF2B5EF4-FFF2-40B4-BE49-F238E27FC236}">
                  <a16:creationId xmlns:a16="http://schemas.microsoft.com/office/drawing/2014/main" id="{1048552B-343F-165C-C657-7689484A029F}"/>
                </a:ext>
              </a:extLst>
            </p:cNvPr>
            <p:cNvSpPr/>
            <p:nvPr/>
          </p:nvSpPr>
          <p:spPr>
            <a:xfrm rot="5400000">
              <a:off x="9736685" y="4266069"/>
              <a:ext cx="334147" cy="2891116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本框 15">
                  <a:extLst>
                    <a:ext uri="{FF2B5EF4-FFF2-40B4-BE49-F238E27FC236}">
                      <a16:creationId xmlns:a16="http://schemas.microsoft.com/office/drawing/2014/main" id="{CE5E8F93-16DA-00CF-4E05-2105590100C2}"/>
                    </a:ext>
                  </a:extLst>
                </p:cNvPr>
                <p:cNvSpPr txBox="1"/>
                <p:nvPr/>
              </p:nvSpPr>
              <p:spPr>
                <a:xfrm>
                  <a:off x="7315200" y="5943600"/>
                  <a:ext cx="4572001" cy="6680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500" dirty="0"/>
                    <a:t>This is</a:t>
                  </a:r>
                  <a:r>
                    <a:rPr lang="en-US" sz="25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′(⌊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⌋)</m:t>
                      </m:r>
                    </m:oMath>
                  </a14:m>
                  <a:endParaRPr lang="en-US" sz="2500" dirty="0"/>
                </a:p>
              </p:txBody>
            </p:sp>
          </mc:Choice>
          <mc:Fallback>
            <p:sp>
              <p:nvSpPr>
                <p:cNvPr id="43" name="文本框 15">
                  <a:extLst>
                    <a:ext uri="{FF2B5EF4-FFF2-40B4-BE49-F238E27FC236}">
                      <a16:creationId xmlns:a16="http://schemas.microsoft.com/office/drawing/2014/main" id="{CE5E8F93-16DA-00CF-4E05-210559010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5943600"/>
                  <a:ext cx="4572001" cy="668068"/>
                </a:xfrm>
                <a:prstGeom prst="rect">
                  <a:avLst/>
                </a:prstGeom>
                <a:blipFill>
                  <a:blip r:embed="rId20"/>
                  <a:stretch>
                    <a:fillRect l="-2133" b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6666CEAB-8731-7F43-5058-F44F45D150EC}"/>
              </a:ext>
            </a:extLst>
          </p:cNvPr>
          <p:cNvCxnSpPr>
            <a:cxnSpLocks/>
          </p:cNvCxnSpPr>
          <p:nvPr/>
        </p:nvCxnSpPr>
        <p:spPr>
          <a:xfrm>
            <a:off x="5877922" y="4343400"/>
            <a:ext cx="10562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C520D92C-203A-A803-F2E6-52E120AADE58}"/>
              </a:ext>
            </a:extLst>
          </p:cNvPr>
          <p:cNvCxnSpPr>
            <a:cxnSpLocks/>
          </p:cNvCxnSpPr>
          <p:nvPr/>
        </p:nvCxnSpPr>
        <p:spPr>
          <a:xfrm>
            <a:off x="4343400" y="4731781"/>
            <a:ext cx="2614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891E62B7-2752-8BA2-4D06-EEF67E7135F0}"/>
              </a:ext>
            </a:extLst>
          </p:cNvPr>
          <p:cNvCxnSpPr>
            <a:cxnSpLocks/>
          </p:cNvCxnSpPr>
          <p:nvPr/>
        </p:nvCxnSpPr>
        <p:spPr>
          <a:xfrm>
            <a:off x="4038600" y="5190480"/>
            <a:ext cx="29190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AEAC7F9-78B8-D078-FA1D-9C3E45EAFD72}"/>
                  </a:ext>
                </a:extLst>
              </p:cNvPr>
              <p:cNvSpPr txBox="1"/>
              <p:nvPr/>
            </p:nvSpPr>
            <p:spPr>
              <a:xfrm>
                <a:off x="9793297" y="4901165"/>
                <a:ext cx="129590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AEAC7F9-78B8-D078-FA1D-9C3E45EA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297" y="4901165"/>
                <a:ext cx="1295905" cy="477054"/>
              </a:xfrm>
              <a:prstGeom prst="rect">
                <a:avLst/>
              </a:prstGeom>
              <a:blipFill>
                <a:blip r:embed="rId21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4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9" grpId="0"/>
      <p:bldP spid="6" grpId="0"/>
      <p:bldP spid="3" grpId="0" animBg="1"/>
      <p:bldP spid="4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5486400" cy="755442"/>
          </a:xfrm>
        </p:spPr>
        <p:txBody>
          <a:bodyPr>
            <a:normAutofit/>
          </a:bodyPr>
          <a:lstStyle/>
          <a:p>
            <a:r>
              <a:rPr lang="en-US" sz="4000" dirty="0"/>
              <a:t>Boolean Garbling [Yao82]</a:t>
            </a:r>
          </a:p>
        </p:txBody>
      </p: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B976DDD6-034C-E2D7-9017-61513133BD4B}"/>
              </a:ext>
            </a:extLst>
          </p:cNvPr>
          <p:cNvCxnSpPr>
            <a:cxnSpLocks/>
          </p:cNvCxnSpPr>
          <p:nvPr/>
        </p:nvCxnSpPr>
        <p:spPr>
          <a:xfrm>
            <a:off x="3903198" y="2613955"/>
            <a:ext cx="1523999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FE24B3BE-96E0-5165-E1F6-C9C7CDEDF86E}"/>
                  </a:ext>
                </a:extLst>
              </p:cNvPr>
              <p:cNvSpPr txBox="1"/>
              <p:nvPr/>
            </p:nvSpPr>
            <p:spPr>
              <a:xfrm>
                <a:off x="5187357" y="2065939"/>
                <a:ext cx="1855408" cy="10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FE24B3BE-96E0-5165-E1F6-C9C7CDEDF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57" y="2065939"/>
                <a:ext cx="1855408" cy="10313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FC46023F-0C1D-2934-F4BF-82C3D425C466}"/>
                  </a:ext>
                </a:extLst>
              </p:cNvPr>
              <p:cNvSpPr txBox="1"/>
              <p:nvPr/>
            </p:nvSpPr>
            <p:spPr>
              <a:xfrm>
                <a:off x="7190774" y="2702427"/>
                <a:ext cx="3124200" cy="10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FC46023F-0C1D-2934-F4BF-82C3D425C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74" y="2702427"/>
                <a:ext cx="3124200" cy="10313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矩形 138">
            <a:extLst>
              <a:ext uri="{FF2B5EF4-FFF2-40B4-BE49-F238E27FC236}">
                <a16:creationId xmlns:a16="http://schemas.microsoft.com/office/drawing/2014/main" id="{A353EC3A-9D0D-8639-65CB-13585D2027A3}"/>
              </a:ext>
            </a:extLst>
          </p:cNvPr>
          <p:cNvSpPr/>
          <p:nvPr/>
        </p:nvSpPr>
        <p:spPr>
          <a:xfrm>
            <a:off x="7162800" y="2661390"/>
            <a:ext cx="3180151" cy="107241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8F3BD373-7910-FB69-347C-8C0785324FD4}"/>
              </a:ext>
            </a:extLst>
          </p:cNvPr>
          <p:cNvCxnSpPr>
            <a:cxnSpLocks/>
          </p:cNvCxnSpPr>
          <p:nvPr/>
        </p:nvCxnSpPr>
        <p:spPr>
          <a:xfrm flipV="1">
            <a:off x="8752876" y="1906263"/>
            <a:ext cx="0" cy="78899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87C76A7D-D243-4642-79E8-2165ED29A498}"/>
                  </a:ext>
                </a:extLst>
              </p:cNvPr>
              <p:cNvSpPr txBox="1"/>
              <p:nvPr/>
            </p:nvSpPr>
            <p:spPr>
              <a:xfrm>
                <a:off x="7990875" y="1405467"/>
                <a:ext cx="1523999" cy="56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000" i="1" dirty="0"/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87C76A7D-D243-4642-79E8-2165ED29A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875" y="1405467"/>
                <a:ext cx="1523999" cy="5697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5BD1903-A45A-B5C6-EBEB-3D2DB852F779}"/>
                  </a:ext>
                </a:extLst>
              </p:cNvPr>
              <p:cNvSpPr txBox="1"/>
              <p:nvPr/>
            </p:nvSpPr>
            <p:spPr>
              <a:xfrm>
                <a:off x="9372607" y="228600"/>
                <a:ext cx="281939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FF5050"/>
                    </a:solidFill>
                  </a:rPr>
                  <a:t>Evaluator’s view</a:t>
                </a:r>
              </a:p>
              <a:p>
                <a:r>
                  <a:rPr lang="en-US" sz="3000" dirty="0">
                    <a:solidFill>
                      <a:srgbClr val="FF5050"/>
                    </a:solidFill>
                  </a:rPr>
                  <a:t>reveals nothing 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3000" b="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rgbClr val="FF505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5BD1903-A45A-B5C6-EBEB-3D2DB852F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7" y="228600"/>
                <a:ext cx="2819393" cy="1477328"/>
              </a:xfrm>
              <a:prstGeom prst="rect">
                <a:avLst/>
              </a:prstGeom>
              <a:blipFill>
                <a:blip r:embed="rId18"/>
                <a:stretch>
                  <a:fillRect l="-5195" t="-4959" r="-7143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2F76856-9BE5-A648-99FC-048DB93C7ED0}"/>
              </a:ext>
            </a:extLst>
          </p:cNvPr>
          <p:cNvSpPr txBox="1"/>
          <p:nvPr/>
        </p:nvSpPr>
        <p:spPr>
          <a:xfrm>
            <a:off x="4170743" y="2057400"/>
            <a:ext cx="1089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Garb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5221E8-39D1-F33E-A588-5B7A5907036D}"/>
              </a:ext>
            </a:extLst>
          </p:cNvPr>
          <p:cNvSpPr txBox="1"/>
          <p:nvPr/>
        </p:nvSpPr>
        <p:spPr>
          <a:xfrm>
            <a:off x="8825463" y="2057400"/>
            <a:ext cx="9660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Eval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EB4350E-5222-B53F-0888-B21A85E28224}"/>
              </a:ext>
            </a:extLst>
          </p:cNvPr>
          <p:cNvGrpSpPr/>
          <p:nvPr/>
        </p:nvGrpSpPr>
        <p:grpSpPr>
          <a:xfrm>
            <a:off x="769525" y="1117127"/>
            <a:ext cx="3119802" cy="2869396"/>
            <a:chOff x="769525" y="1117127"/>
            <a:chExt cx="3119802" cy="2869396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A76B7568-5E49-8C9A-2C00-D1D068E91575}"/>
                </a:ext>
              </a:extLst>
            </p:cNvPr>
            <p:cNvGrpSpPr/>
            <p:nvPr/>
          </p:nvGrpSpPr>
          <p:grpSpPr>
            <a:xfrm>
              <a:off x="788124" y="1117127"/>
              <a:ext cx="3101203" cy="2869396"/>
              <a:chOff x="792357" y="1161249"/>
              <a:chExt cx="3101203" cy="28693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12">
                    <a:extLst>
                      <a:ext uri="{FF2B5EF4-FFF2-40B4-BE49-F238E27FC236}">
                        <a16:creationId xmlns:a16="http://schemas.microsoft.com/office/drawing/2014/main" id="{01004E65-DBDE-AE3A-CC70-990F68A7A507}"/>
                      </a:ext>
                    </a:extLst>
                  </p:cNvPr>
                  <p:cNvSpPr txBox="1"/>
                  <p:nvPr/>
                </p:nvSpPr>
                <p:spPr>
                  <a:xfrm>
                    <a:off x="3061646" y="2156127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0" name="TextBox 12">
                    <a:extLst>
                      <a:ext uri="{FF2B5EF4-FFF2-40B4-BE49-F238E27FC236}">
                        <a16:creationId xmlns:a16="http://schemas.microsoft.com/office/drawing/2014/main" id="{01004E65-DBDE-AE3A-CC70-990F68A7A5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1646" y="2156127"/>
                    <a:ext cx="373169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6B5DD515-2719-85F5-7B62-0B44C2C75C49}"/>
                  </a:ext>
                </a:extLst>
              </p:cNvPr>
              <p:cNvSpPr/>
              <p:nvPr/>
            </p:nvSpPr>
            <p:spPr>
              <a:xfrm>
                <a:off x="792357" y="1676400"/>
                <a:ext cx="3101203" cy="189869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直接箭头连接符 91">
                <a:extLst>
                  <a:ext uri="{FF2B5EF4-FFF2-40B4-BE49-F238E27FC236}">
                    <a16:creationId xmlns:a16="http://schemas.microsoft.com/office/drawing/2014/main" id="{A17C1CFE-72D2-A024-32E2-9AD9B979E4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82" y="1447800"/>
                <a:ext cx="0" cy="2969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组合 92">
                <a:extLst>
                  <a:ext uri="{FF2B5EF4-FFF2-40B4-BE49-F238E27FC236}">
                    <a16:creationId xmlns:a16="http://schemas.microsoft.com/office/drawing/2014/main" id="{CDCB5C69-00D3-47D3-DFB7-ED72FC78B075}"/>
                  </a:ext>
                </a:extLst>
              </p:cNvPr>
              <p:cNvGrpSpPr/>
              <p:nvPr/>
            </p:nvGrpSpPr>
            <p:grpSpPr>
              <a:xfrm>
                <a:off x="1215628" y="1447800"/>
                <a:ext cx="1309716" cy="1467260"/>
                <a:chOff x="1794871" y="1752600"/>
                <a:chExt cx="1576877" cy="17665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矩形: 圆角 120">
                      <a:extLst>
                        <a:ext uri="{FF2B5EF4-FFF2-40B4-BE49-F238E27FC236}">
                          <a16:creationId xmlns:a16="http://schemas.microsoft.com/office/drawing/2014/main" id="{4E2C4B4E-2B3F-91E3-E232-B0C1DC5B4D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2725" y="2133603"/>
                      <a:ext cx="721251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1" name="矩形: 圆角 120">
                      <a:extLst>
                        <a:ext uri="{FF2B5EF4-FFF2-40B4-BE49-F238E27FC236}">
                          <a16:creationId xmlns:a16="http://schemas.microsoft.com/office/drawing/2014/main" id="{4E2C4B4E-2B3F-91E3-E232-B0C1DC5B4D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2725" y="2133603"/>
                      <a:ext cx="721251" cy="369332"/>
                    </a:xfrm>
                    <a:prstGeom prst="round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矩形: 圆角 121">
                      <a:extLst>
                        <a:ext uri="{FF2B5EF4-FFF2-40B4-BE49-F238E27FC236}">
                          <a16:creationId xmlns:a16="http://schemas.microsoft.com/office/drawing/2014/main" id="{5E5B28FF-D740-7559-AC39-578CEDEAF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4871" y="2937047"/>
                      <a:ext cx="720610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2" name="矩形: 圆角 121">
                      <a:extLst>
                        <a:ext uri="{FF2B5EF4-FFF2-40B4-BE49-F238E27FC236}">
                          <a16:creationId xmlns:a16="http://schemas.microsoft.com/office/drawing/2014/main" id="{5E5B28FF-D740-7559-AC39-578CEDEAF17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4871" y="2937047"/>
                      <a:ext cx="720610" cy="369332"/>
                    </a:xfrm>
                    <a:prstGeom prst="round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4" name="直接箭头连接符 123">
                  <a:extLst>
                    <a:ext uri="{FF2B5EF4-FFF2-40B4-BE49-F238E27FC236}">
                      <a16:creationId xmlns:a16="http://schemas.microsoft.com/office/drawing/2014/main" id="{7AA28C7A-3CF9-6874-F837-5F62A7F8B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36504" y="2505632"/>
                  <a:ext cx="635244" cy="4254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箭头连接符 124">
                  <a:extLst>
                    <a:ext uri="{FF2B5EF4-FFF2-40B4-BE49-F238E27FC236}">
                      <a16:creationId xmlns:a16="http://schemas.microsoft.com/office/drawing/2014/main" id="{CD035E73-8C30-B4B7-43E1-06A10724E348}"/>
                    </a:ext>
                  </a:extLst>
                </p:cNvPr>
                <p:cNvCxnSpPr>
                  <a:cxnSpLocks/>
                  <a:stCxn id="122" idx="0"/>
                </p:cNvCxnSpPr>
                <p:nvPr/>
              </p:nvCxnSpPr>
              <p:spPr>
                <a:xfrm flipV="1">
                  <a:off x="2155176" y="2507749"/>
                  <a:ext cx="287971" cy="4292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箭头连接符 125">
                  <a:extLst>
                    <a:ext uri="{FF2B5EF4-FFF2-40B4-BE49-F238E27FC236}">
                      <a16:creationId xmlns:a16="http://schemas.microsoft.com/office/drawing/2014/main" id="{D0921180-E854-16A8-B3EB-8EFB211DAA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07763" y="1752600"/>
                  <a:ext cx="0" cy="38940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箭头连接符 129">
                  <a:extLst>
                    <a:ext uri="{FF2B5EF4-FFF2-40B4-BE49-F238E27FC236}">
                      <a16:creationId xmlns:a16="http://schemas.microsoft.com/office/drawing/2014/main" id="{F41D05A3-A8BA-71F7-0C6F-F471A6C482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04999" y="3311260"/>
                  <a:ext cx="61937" cy="2078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箭头连接符 130">
                  <a:extLst>
                    <a:ext uri="{FF2B5EF4-FFF2-40B4-BE49-F238E27FC236}">
                      <a16:creationId xmlns:a16="http://schemas.microsoft.com/office/drawing/2014/main" id="{4008D0A4-3D9E-23E9-8B38-1125649CA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286000" y="3300436"/>
                  <a:ext cx="139654" cy="2187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197D709-E11F-453A-3598-0F4B4442EBBB}"/>
                  </a:ext>
                </a:extLst>
              </p:cNvPr>
              <p:cNvGrpSpPr/>
              <p:nvPr/>
            </p:nvGrpSpPr>
            <p:grpSpPr>
              <a:xfrm>
                <a:off x="2087757" y="2435627"/>
                <a:ext cx="1374539" cy="1267109"/>
                <a:chOff x="2619518" y="2701098"/>
                <a:chExt cx="1654923" cy="15255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矩形: 圆角 111">
                      <a:extLst>
                        <a:ext uri="{FF2B5EF4-FFF2-40B4-BE49-F238E27FC236}">
                          <a16:creationId xmlns:a16="http://schemas.microsoft.com/office/drawing/2014/main" id="{B1FC7EDC-9522-29B6-B8FD-4471BB60C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1235" y="2701098"/>
                      <a:ext cx="720612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矩形: 圆角 111">
                      <a:extLst>
                        <a:ext uri="{FF2B5EF4-FFF2-40B4-BE49-F238E27FC236}">
                          <a16:creationId xmlns:a16="http://schemas.microsoft.com/office/drawing/2014/main" id="{B1FC7EDC-9522-29B6-B8FD-4471BB60C31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1235" y="2701098"/>
                      <a:ext cx="720612" cy="369332"/>
                    </a:xfrm>
                    <a:prstGeom prst="roundRect">
                      <a:avLst/>
                    </a:prstGeom>
                    <a:blipFill>
                      <a:blip r:embed="rId5"/>
                      <a:stretch>
                        <a:fillRect b="-13208"/>
                      </a:stretch>
                    </a:blip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矩形: 圆角 112">
                      <a:extLst>
                        <a:ext uri="{FF2B5EF4-FFF2-40B4-BE49-F238E27FC236}">
                          <a16:creationId xmlns:a16="http://schemas.microsoft.com/office/drawing/2014/main" id="{B479536C-A0F0-5EA1-5228-BD15CDA22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4649" y="3381307"/>
                      <a:ext cx="709792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3" name="矩形: 圆角 112">
                      <a:extLst>
                        <a:ext uri="{FF2B5EF4-FFF2-40B4-BE49-F238E27FC236}">
                          <a16:creationId xmlns:a16="http://schemas.microsoft.com/office/drawing/2014/main" id="{B479536C-A0F0-5EA1-5228-BD15CDA226E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4649" y="3381307"/>
                      <a:ext cx="709792" cy="369332"/>
                    </a:xfrm>
                    <a:prstGeom prst="roundRect">
                      <a:avLst/>
                    </a:prstGeom>
                    <a:blipFill>
                      <a:blip r:embed="rId6"/>
                      <a:stretch>
                        <a:fillRect b="-15385"/>
                      </a:stretch>
                    </a:blip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矩形: 圆角 113">
                      <a:extLst>
                        <a:ext uri="{FF2B5EF4-FFF2-40B4-BE49-F238E27FC236}">
                          <a16:creationId xmlns:a16="http://schemas.microsoft.com/office/drawing/2014/main" id="{3CDD2709-D31F-5DF3-063C-2A80C063F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9518" y="3381307"/>
                      <a:ext cx="709792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矩形: 圆角 113">
                      <a:extLst>
                        <a:ext uri="{FF2B5EF4-FFF2-40B4-BE49-F238E27FC236}">
                          <a16:creationId xmlns:a16="http://schemas.microsoft.com/office/drawing/2014/main" id="{3CDD2709-D31F-5DF3-063C-2A80C063F0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9518" y="3381307"/>
                      <a:ext cx="709792" cy="369332"/>
                    </a:xfrm>
                    <a:prstGeom prst="round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5" name="直接箭头连接符 114">
                  <a:extLst>
                    <a:ext uri="{FF2B5EF4-FFF2-40B4-BE49-F238E27FC236}">
                      <a16:creationId xmlns:a16="http://schemas.microsoft.com/office/drawing/2014/main" id="{AC372DF7-7815-34BD-EEDE-1498DAE59F68}"/>
                    </a:ext>
                  </a:extLst>
                </p:cNvPr>
                <p:cNvCxnSpPr>
                  <a:cxnSpLocks/>
                  <a:stCxn id="114" idx="0"/>
                </p:cNvCxnSpPr>
                <p:nvPr/>
              </p:nvCxnSpPr>
              <p:spPr>
                <a:xfrm flipH="1" flipV="1">
                  <a:off x="2951230" y="3070430"/>
                  <a:ext cx="23184" cy="31087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箭头连接符 115">
                  <a:extLst>
                    <a:ext uri="{FF2B5EF4-FFF2-40B4-BE49-F238E27FC236}">
                      <a16:creationId xmlns:a16="http://schemas.microsoft.com/office/drawing/2014/main" id="{45AC6A74-1A29-AE5B-17DD-36C434392882}"/>
                    </a:ext>
                  </a:extLst>
                </p:cNvPr>
                <p:cNvCxnSpPr>
                  <a:cxnSpLocks/>
                  <a:stCxn id="113" idx="0"/>
                </p:cNvCxnSpPr>
                <p:nvPr/>
              </p:nvCxnSpPr>
              <p:spPr>
                <a:xfrm flipH="1" flipV="1">
                  <a:off x="3358085" y="3070430"/>
                  <a:ext cx="561460" cy="31087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箭头连接符 116">
                  <a:extLst>
                    <a:ext uri="{FF2B5EF4-FFF2-40B4-BE49-F238E27FC236}">
                      <a16:creationId xmlns:a16="http://schemas.microsoft.com/office/drawing/2014/main" id="{B5F2979A-921D-AB57-0D36-4E58CAFD0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5923" y="3750638"/>
                  <a:ext cx="0" cy="4760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箭头连接符 117">
                  <a:extLst>
                    <a:ext uri="{FF2B5EF4-FFF2-40B4-BE49-F238E27FC236}">
                      <a16:creationId xmlns:a16="http://schemas.microsoft.com/office/drawing/2014/main" id="{87AF3FFB-2458-BB0C-D3C4-783BF5F5B2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6366" y="3750639"/>
                  <a:ext cx="0" cy="4760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箭头连接符 118">
                  <a:extLst>
                    <a:ext uri="{FF2B5EF4-FFF2-40B4-BE49-F238E27FC236}">
                      <a16:creationId xmlns:a16="http://schemas.microsoft.com/office/drawing/2014/main" id="{55DD5D66-695B-06B7-1639-42CC741F58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6972" y="3750639"/>
                  <a:ext cx="0" cy="4760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箭头连接符 119">
                  <a:extLst>
                    <a:ext uri="{FF2B5EF4-FFF2-40B4-BE49-F238E27FC236}">
                      <a16:creationId xmlns:a16="http://schemas.microsoft.com/office/drawing/2014/main" id="{211A84BC-0552-41EF-5C40-1AB8B0A24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87415" y="3750639"/>
                  <a:ext cx="0" cy="4760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57">
                    <a:extLst>
                      <a:ext uri="{FF2B5EF4-FFF2-40B4-BE49-F238E27FC236}">
                        <a16:creationId xmlns:a16="http://schemas.microsoft.com/office/drawing/2014/main" id="{B763A39B-77D6-8000-3B48-6EE9765FE100}"/>
                      </a:ext>
                    </a:extLst>
                  </p:cNvPr>
                  <p:cNvSpPr txBox="1"/>
                  <p:nvPr/>
                </p:nvSpPr>
                <p:spPr>
                  <a:xfrm>
                    <a:off x="992019" y="3701086"/>
                    <a:ext cx="287428" cy="3177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5" name="TextBox 57">
                    <a:extLst>
                      <a:ext uri="{FF2B5EF4-FFF2-40B4-BE49-F238E27FC236}">
                        <a16:creationId xmlns:a16="http://schemas.microsoft.com/office/drawing/2014/main" id="{B763A39B-77D6-8000-3B48-6EE9765FE1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019" y="3701086"/>
                    <a:ext cx="287428" cy="3177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894" r="-10638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12">
                    <a:extLst>
                      <a:ext uri="{FF2B5EF4-FFF2-40B4-BE49-F238E27FC236}">
                        <a16:creationId xmlns:a16="http://schemas.microsoft.com/office/drawing/2014/main" id="{15111412-508E-5681-7538-D542F33555B6}"/>
                      </a:ext>
                    </a:extLst>
                  </p:cNvPr>
                  <p:cNvSpPr txBox="1"/>
                  <p:nvPr/>
                </p:nvSpPr>
                <p:spPr>
                  <a:xfrm>
                    <a:off x="1250379" y="2953835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6" name="TextBox 12">
                    <a:extLst>
                      <a:ext uri="{FF2B5EF4-FFF2-40B4-BE49-F238E27FC236}">
                        <a16:creationId xmlns:a16="http://schemas.microsoft.com/office/drawing/2014/main" id="{15111412-508E-5681-7538-D542F33555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0379" y="2953835"/>
                    <a:ext cx="37316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12">
                    <a:extLst>
                      <a:ext uri="{FF2B5EF4-FFF2-40B4-BE49-F238E27FC236}">
                        <a16:creationId xmlns:a16="http://schemas.microsoft.com/office/drawing/2014/main" id="{F8948866-0DF4-8B53-62A3-623E05B7A0B2}"/>
                      </a:ext>
                    </a:extLst>
                  </p:cNvPr>
                  <p:cNvSpPr txBox="1"/>
                  <p:nvPr/>
                </p:nvSpPr>
                <p:spPr>
                  <a:xfrm>
                    <a:off x="1236183" y="3450807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7" name="TextBox 12">
                    <a:extLst>
                      <a:ext uri="{FF2B5EF4-FFF2-40B4-BE49-F238E27FC236}">
                        <a16:creationId xmlns:a16="http://schemas.microsoft.com/office/drawing/2014/main" id="{F8948866-0DF4-8B53-62A3-623E05B7A0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6183" y="3450807"/>
                    <a:ext cx="37316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12">
                    <a:extLst>
                      <a:ext uri="{FF2B5EF4-FFF2-40B4-BE49-F238E27FC236}">
                        <a16:creationId xmlns:a16="http://schemas.microsoft.com/office/drawing/2014/main" id="{9C9A61A2-2827-662E-874F-492DBC25EFF2}"/>
                      </a:ext>
                    </a:extLst>
                  </p:cNvPr>
                  <p:cNvSpPr txBox="1"/>
                  <p:nvPr/>
                </p:nvSpPr>
                <p:spPr>
                  <a:xfrm>
                    <a:off x="3037652" y="1364494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8" name="TextBox 12">
                    <a:extLst>
                      <a:ext uri="{FF2B5EF4-FFF2-40B4-BE49-F238E27FC236}">
                        <a16:creationId xmlns:a16="http://schemas.microsoft.com/office/drawing/2014/main" id="{9C9A61A2-2827-662E-874F-492DBC25EF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7652" y="1364494"/>
                    <a:ext cx="37316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57">
                    <a:extLst>
                      <a:ext uri="{FF2B5EF4-FFF2-40B4-BE49-F238E27FC236}">
                        <a16:creationId xmlns:a16="http://schemas.microsoft.com/office/drawing/2014/main" id="{D73A359D-2343-9D40-F993-813FFFD18470}"/>
                      </a:ext>
                    </a:extLst>
                  </p:cNvPr>
                  <p:cNvSpPr txBox="1"/>
                  <p:nvPr/>
                </p:nvSpPr>
                <p:spPr>
                  <a:xfrm>
                    <a:off x="3200204" y="3711712"/>
                    <a:ext cx="287428" cy="31893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9" name="TextBox 57">
                    <a:extLst>
                      <a:ext uri="{FF2B5EF4-FFF2-40B4-BE49-F238E27FC236}">
                        <a16:creationId xmlns:a16="http://schemas.microsoft.com/office/drawing/2014/main" id="{D73A359D-2343-9D40-F993-813FFFD184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204" y="3711712"/>
                    <a:ext cx="287428" cy="31893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7021" r="-10638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57">
                    <a:extLst>
                      <a:ext uri="{FF2B5EF4-FFF2-40B4-BE49-F238E27FC236}">
                        <a16:creationId xmlns:a16="http://schemas.microsoft.com/office/drawing/2014/main" id="{694ABCD1-6BBF-766A-0778-FA49A485C42E}"/>
                      </a:ext>
                    </a:extLst>
                  </p:cNvPr>
                  <p:cNvSpPr txBox="1"/>
                  <p:nvPr/>
                </p:nvSpPr>
                <p:spPr>
                  <a:xfrm>
                    <a:off x="1796283" y="1161249"/>
                    <a:ext cx="287428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57">
                    <a:extLst>
                      <a:ext uri="{FF2B5EF4-FFF2-40B4-BE49-F238E27FC236}">
                        <a16:creationId xmlns:a16="http://schemas.microsoft.com/office/drawing/2014/main" id="{694ABCD1-6BBF-766A-0778-FA49A485C4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6283" y="1161249"/>
                    <a:ext cx="287428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1915" r="-10638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57">
                    <a:extLst>
                      <a:ext uri="{FF2B5EF4-FFF2-40B4-BE49-F238E27FC236}">
                        <a16:creationId xmlns:a16="http://schemas.microsoft.com/office/drawing/2014/main" id="{DD88A4B9-DAC0-6366-1F72-EE6445C42FA9}"/>
                      </a:ext>
                    </a:extLst>
                  </p:cNvPr>
                  <p:cNvSpPr txBox="1"/>
                  <p:nvPr/>
                </p:nvSpPr>
                <p:spPr>
                  <a:xfrm>
                    <a:off x="3435477" y="1167697"/>
                    <a:ext cx="287428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1" name="TextBox 57">
                    <a:extLst>
                      <a:ext uri="{FF2B5EF4-FFF2-40B4-BE49-F238E27FC236}">
                        <a16:creationId xmlns:a16="http://schemas.microsoft.com/office/drawing/2014/main" id="{DD88A4B9-DAC0-6366-1F72-EE6445C42F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5477" y="1167697"/>
                    <a:ext cx="287428" cy="30777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1915" r="-21277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89562DA6-AC7F-D31A-84BE-1356922241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9326" y="3418287"/>
                <a:ext cx="0" cy="2969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箭头连接符 110">
                <a:extLst>
                  <a:ext uri="{FF2B5EF4-FFF2-40B4-BE49-F238E27FC236}">
                    <a16:creationId xmlns:a16="http://schemas.microsoft.com/office/drawing/2014/main" id="{2982E666-9ACB-996E-4A00-70DF7704F953}"/>
                  </a:ext>
                </a:extLst>
              </p:cNvPr>
              <p:cNvCxnSpPr>
                <a:cxnSpLocks/>
                <a:stCxn id="113" idx="0"/>
              </p:cNvCxnSpPr>
              <p:nvPr/>
            </p:nvCxnSpPr>
            <p:spPr>
              <a:xfrm flipV="1">
                <a:off x="3167528" y="2726385"/>
                <a:ext cx="132888" cy="274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C5541FF0-94C6-D252-03BB-DA367DC31B06}"/>
                    </a:ext>
                  </a:extLst>
                </p:cNvPr>
                <p:cNvSpPr txBox="1"/>
                <p:nvPr/>
              </p:nvSpPr>
              <p:spPr>
                <a:xfrm>
                  <a:off x="769525" y="1621857"/>
                  <a:ext cx="589536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C5541FF0-94C6-D252-03BB-DA367DC31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25" y="1621857"/>
                  <a:ext cx="589536" cy="5539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52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 animBg="1"/>
      <p:bldP spid="14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箭头连接符 5">
            <a:extLst>
              <a:ext uri="{FF2B5EF4-FFF2-40B4-BE49-F238E27FC236}">
                <a16:creationId xmlns:a16="http://schemas.microsoft.com/office/drawing/2014/main" id="{E3E64A76-08BB-5F55-E2A2-DC16A05CCA3A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7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1864945A-F1AC-BF72-8ECA-D76DFC7FDEC1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/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54">
            <a:extLst>
              <a:ext uri="{FF2B5EF4-FFF2-40B4-BE49-F238E27FC236}">
                <a16:creationId xmlns:a16="http://schemas.microsoft.com/office/drawing/2014/main" id="{D44EE0A9-F2F4-A65E-D2D2-4682CC1ED4B1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55">
            <a:extLst>
              <a:ext uri="{FF2B5EF4-FFF2-40B4-BE49-F238E27FC236}">
                <a16:creationId xmlns:a16="http://schemas.microsoft.com/office/drawing/2014/main" id="{07A5C4C3-8F25-B1F4-3370-EFC745C72F02}"/>
              </a:ext>
            </a:extLst>
          </p:cNvPr>
          <p:cNvSpPr/>
          <p:nvPr/>
        </p:nvSpPr>
        <p:spPr>
          <a:xfrm>
            <a:off x="9152772" y="2251459"/>
            <a:ext cx="1281050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文本框 4">
            <a:extLst>
              <a:ext uri="{FF2B5EF4-FFF2-40B4-BE49-F238E27FC236}">
                <a16:creationId xmlns:a16="http://schemas.microsoft.com/office/drawing/2014/main" id="{6DA3EACD-83E2-E9B7-CE18-2BE5ACFB4DDF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/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Bits(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blipFill>
                <a:blip r:embed="rId10"/>
                <a:stretch>
                  <a:fillRect l="-2889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  <a:blipFill>
                <a:blip r:embed="rId15"/>
                <a:stretch>
                  <a:fillRect l="-3469" t="-15323" r="-2279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94">
                <a:extLst>
                  <a:ext uri="{FF2B5EF4-FFF2-40B4-BE49-F238E27FC236}">
                    <a16:creationId xmlns:a16="http://schemas.microsoft.com/office/drawing/2014/main" id="{0837325B-0D18-6EF5-1B52-3D6CE7A8A7C0}"/>
                  </a:ext>
                </a:extLst>
              </p:cNvPr>
              <p:cNvSpPr txBox="1"/>
              <p:nvPr/>
            </p:nvSpPr>
            <p:spPr>
              <a:xfrm>
                <a:off x="963709" y="1447800"/>
                <a:ext cx="4193057" cy="91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Cost: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5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5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5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5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1" name="文本框 94">
                <a:extLst>
                  <a:ext uri="{FF2B5EF4-FFF2-40B4-BE49-F238E27FC236}">
                    <a16:creationId xmlns:a16="http://schemas.microsoft.com/office/drawing/2014/main" id="{0837325B-0D18-6EF5-1B52-3D6CE7A8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09" y="1447800"/>
                <a:ext cx="4193057" cy="911275"/>
              </a:xfrm>
              <a:prstGeom prst="rect">
                <a:avLst/>
              </a:prstGeom>
              <a:blipFill>
                <a:blip r:embed="rId17"/>
                <a:stretch>
                  <a:fillRect l="-2326" t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15">
                <a:extLst>
                  <a:ext uri="{FF2B5EF4-FFF2-40B4-BE49-F238E27FC236}">
                    <a16:creationId xmlns:a16="http://schemas.microsoft.com/office/drawing/2014/main" id="{7FBF1ADD-CB01-01EF-68EC-98D9056193B7}"/>
                  </a:ext>
                </a:extLst>
              </p:cNvPr>
              <p:cNvSpPr txBox="1"/>
              <p:nvPr/>
            </p:nvSpPr>
            <p:spPr>
              <a:xfrm>
                <a:off x="6629400" y="3251476"/>
                <a:ext cx="5444142" cy="2146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BC</m:t>
                    </m:r>
                    <m:r>
                      <m:rPr>
                        <m:nor/>
                      </m:rPr>
                      <a:rPr lang="en-US" sz="2800" dirty="0" smtClean="0"/>
                      <m:t>.</m:t>
                    </m:r>
                    <m:r>
                      <m:rPr>
                        <m:nor/>
                      </m:rPr>
                      <a:rPr lang="en-US" sz="2800" dirty="0" smtClean="0"/>
                      <m:t>Eval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r>
                  <a:rPr lang="en-US" sz="2500" dirty="0"/>
                  <a:t>    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 w/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𝐴𝐾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p>
                    </m:sSup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dirty="0">
                        <a:solidFill>
                          <a:schemeClr val="tx1"/>
                        </a:solidFill>
                      </a:rPr>
                      <m:t>mod</m:t>
                    </m:r>
                    <m:r>
                      <a:rPr lang="en-US" sz="25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  <a:p>
                <a:r>
                  <a:rPr lang="en-US" sz="2500" dirty="0"/>
                  <a:t>    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500" b="0" dirty="0">
                  <a:solidFill>
                    <a:schemeClr val="tx1"/>
                  </a:solidFill>
                </a:endParaRPr>
              </a:p>
              <a:p>
                <a:r>
                  <a:rPr lang="en-US" sz="2500" dirty="0">
                    <a:solidFill>
                      <a:schemeClr val="tx1"/>
                    </a:solidFill>
                  </a:rPr>
                  <a:t>    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𝐴𝐾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p>
                        <m:d>
                          <m:d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/2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5" name="文本框 15">
                <a:extLst>
                  <a:ext uri="{FF2B5EF4-FFF2-40B4-BE49-F238E27FC236}">
                    <a16:creationId xmlns:a16="http://schemas.microsoft.com/office/drawing/2014/main" id="{7FBF1ADD-CB01-01EF-68EC-98D905619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51476"/>
                <a:ext cx="5444142" cy="2146485"/>
              </a:xfrm>
              <a:prstGeom prst="rect">
                <a:avLst/>
              </a:prstGeom>
              <a:blipFill>
                <a:blip r:embed="rId18"/>
                <a:stretch>
                  <a:fillRect t="-2557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4">
                <a:extLst>
                  <a:ext uri="{FF2B5EF4-FFF2-40B4-BE49-F238E27FC236}">
                    <a16:creationId xmlns:a16="http://schemas.microsoft.com/office/drawing/2014/main" id="{B5082938-3607-1FCE-66AF-62756E6D2244}"/>
                  </a:ext>
                </a:extLst>
              </p:cNvPr>
              <p:cNvSpPr txBox="1"/>
              <p:nvPr/>
            </p:nvSpPr>
            <p:spPr>
              <a:xfrm>
                <a:off x="1143000" y="3247414"/>
                <a:ext cx="4301142" cy="706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7" name="文本框 4">
                <a:extLst>
                  <a:ext uri="{FF2B5EF4-FFF2-40B4-BE49-F238E27FC236}">
                    <a16:creationId xmlns:a16="http://schemas.microsoft.com/office/drawing/2014/main" id="{B5082938-3607-1FCE-66AF-62756E6D2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47414"/>
                <a:ext cx="4301142" cy="706475"/>
              </a:xfrm>
              <a:prstGeom prst="rect">
                <a:avLst/>
              </a:prstGeom>
              <a:blipFill>
                <a:blip r:embed="rId19"/>
                <a:stretch>
                  <a:fillRect l="-2979" t="-4310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998712C1-68F2-A2CF-F6FE-75AFD0E4863E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0032E0D-D8A2-4E0A-F9AA-5555AC9B32F0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9DFBAA3-23FD-57C0-C1EE-868D7F481891}"/>
              </a:ext>
            </a:extLst>
          </p:cNvPr>
          <p:cNvGrpSpPr/>
          <p:nvPr/>
        </p:nvGrpSpPr>
        <p:grpSpPr>
          <a:xfrm>
            <a:off x="1136985" y="4090516"/>
            <a:ext cx="5116734" cy="1282531"/>
            <a:chOff x="1143000" y="4394817"/>
            <a:chExt cx="5116734" cy="1282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202AB6EC-944D-3FCB-B04D-C011BCA554A4}"/>
                    </a:ext>
                  </a:extLst>
                </p:cNvPr>
                <p:cNvSpPr txBox="1"/>
                <p:nvPr/>
              </p:nvSpPr>
              <p:spPr>
                <a:xfrm>
                  <a:off x="1143000" y="4394817"/>
                  <a:ext cx="4734922" cy="12825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sz="2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chemeClr val="tx1"/>
                            </a:solidFill>
                          </a:rPr>
                          <m:t>mod</m:t>
                        </m:r>
                        <m:r>
                          <a:rPr lang="en-US" sz="25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2,</m:t>
                        </m:r>
                      </m:oMath>
                    </m:oMathPara>
                  </a14:m>
                  <a:endParaRPr lang="en-US" sz="2500" dirty="0">
                    <a:solidFill>
                      <a:schemeClr val="tx1"/>
                    </a:solidFill>
                  </a:endParaRPr>
                </a:p>
                <a:p>
                  <a:r>
                    <a:rPr lang="en-US" sz="2500" dirty="0"/>
                    <a:t>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a14:m>
                  <a:endParaRPr lang="en-US" sz="2500" i="1" dirty="0">
                    <a:latin typeface="Cambria Math" panose="02040503050406030204" pitchFamily="18" charset="0"/>
                  </a:endParaRPr>
                </a:p>
                <a:p>
                  <a:r>
                    <a:rPr lang="en-US" sz="2500" dirty="0"/>
                    <a:t>	         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  <m:d>
                        <m:dPr>
                          <m:ctrlPr>
                            <a:rPr lang="en-US" sz="25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5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202AB6EC-944D-3FCB-B04D-C011BCA55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394817"/>
                  <a:ext cx="4734922" cy="1282531"/>
                </a:xfrm>
                <a:prstGeom prst="rect">
                  <a:avLst/>
                </a:prstGeom>
                <a:blipFill>
                  <a:blip r:embed="rId20"/>
                  <a:stretch>
                    <a:fillRect l="-129" b="-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文本框 326">
              <a:extLst>
                <a:ext uri="{FF2B5EF4-FFF2-40B4-BE49-F238E27FC236}">
                  <a16:creationId xmlns:a16="http://schemas.microsoft.com/office/drawing/2014/main" id="{6DAD2A71-C281-02CF-DB83-4EA6C02D52CE}"/>
                </a:ext>
              </a:extLst>
            </p:cNvPr>
            <p:cNvSpPr txBox="1"/>
            <p:nvPr/>
          </p:nvSpPr>
          <p:spPr>
            <a:xfrm>
              <a:off x="5092871" y="4394817"/>
              <a:ext cx="116686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chemeClr val="bg2">
                      <a:lumMod val="50000"/>
                    </a:schemeClr>
                  </a:solidFill>
                </a:rPr>
                <a:t>// </a:t>
              </a:r>
              <a:r>
                <a:rPr lang="en-US" sz="2500" dirty="0" err="1">
                  <a:solidFill>
                    <a:schemeClr val="bg2">
                      <a:lumMod val="50000"/>
                    </a:schemeClr>
                  </a:solidFill>
                </a:rPr>
                <a:t>sk</a:t>
              </a:r>
              <a:endParaRPr lang="en-US" sz="25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右大括号 8">
            <a:extLst>
              <a:ext uri="{FF2B5EF4-FFF2-40B4-BE49-F238E27FC236}">
                <a16:creationId xmlns:a16="http://schemas.microsoft.com/office/drawing/2014/main" id="{C9691662-A1ED-E6B4-3D05-6F29DF1C3D89}"/>
              </a:ext>
            </a:extLst>
          </p:cNvPr>
          <p:cNvSpPr/>
          <p:nvPr/>
        </p:nvSpPr>
        <p:spPr>
          <a:xfrm rot="5400000">
            <a:off x="9736685" y="4266069"/>
            <a:ext cx="334147" cy="2891116"/>
          </a:xfrm>
          <a:prstGeom prst="rightBrace">
            <a:avLst>
              <a:gd name="adj1" fmla="val 47845"/>
              <a:gd name="adj2" fmla="val 50713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5">
                <a:extLst>
                  <a:ext uri="{FF2B5EF4-FFF2-40B4-BE49-F238E27FC236}">
                    <a16:creationId xmlns:a16="http://schemas.microsoft.com/office/drawing/2014/main" id="{31D2B266-1A01-9E51-07D1-18B607CCFD9B}"/>
                  </a:ext>
                </a:extLst>
              </p:cNvPr>
              <p:cNvSpPr txBox="1"/>
              <p:nvPr/>
            </p:nvSpPr>
            <p:spPr>
              <a:xfrm>
                <a:off x="7467601" y="5943600"/>
                <a:ext cx="4419600" cy="668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/>
                  <a:t>This is</a:t>
                </a:r>
                <a:r>
                  <a:rPr lang="en-US" sz="2500" b="0" dirty="0"/>
                  <a:t>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𝐴𝐾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500" dirty="0"/>
                  <a:t>, then recurse!</a:t>
                </a:r>
              </a:p>
            </p:txBody>
          </p:sp>
        </mc:Choice>
        <mc:Fallback xmlns="">
          <p:sp>
            <p:nvSpPr>
              <p:cNvPr id="41" name="文本框 15">
                <a:extLst>
                  <a:ext uri="{FF2B5EF4-FFF2-40B4-BE49-F238E27FC236}">
                    <a16:creationId xmlns:a16="http://schemas.microsoft.com/office/drawing/2014/main" id="{31D2B266-1A01-9E51-07D1-18B607CC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1" y="5943600"/>
                <a:ext cx="4419600" cy="668068"/>
              </a:xfrm>
              <a:prstGeom prst="rect">
                <a:avLst/>
              </a:prstGeom>
              <a:blipFill>
                <a:blip r:embed="rId21"/>
                <a:stretch>
                  <a:fillRect l="-220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C7DDDC1E-899C-EED0-3349-4C91BF9DE1E7}"/>
              </a:ext>
            </a:extLst>
          </p:cNvPr>
          <p:cNvCxnSpPr>
            <a:cxnSpLocks/>
          </p:cNvCxnSpPr>
          <p:nvPr/>
        </p:nvCxnSpPr>
        <p:spPr>
          <a:xfrm>
            <a:off x="5877922" y="4343400"/>
            <a:ext cx="10562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FE25C1BB-E6E2-108F-0F82-49297A383F53}"/>
              </a:ext>
            </a:extLst>
          </p:cNvPr>
          <p:cNvCxnSpPr>
            <a:cxnSpLocks/>
          </p:cNvCxnSpPr>
          <p:nvPr/>
        </p:nvCxnSpPr>
        <p:spPr>
          <a:xfrm>
            <a:off x="4343400" y="4731781"/>
            <a:ext cx="2614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FAB71CF7-BA34-75ED-AC78-0917AC264F9C}"/>
              </a:ext>
            </a:extLst>
          </p:cNvPr>
          <p:cNvCxnSpPr>
            <a:cxnSpLocks/>
          </p:cNvCxnSpPr>
          <p:nvPr/>
        </p:nvCxnSpPr>
        <p:spPr>
          <a:xfrm>
            <a:off x="4038600" y="5190480"/>
            <a:ext cx="29190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31">
                <a:extLst>
                  <a:ext uri="{FF2B5EF4-FFF2-40B4-BE49-F238E27FC236}">
                    <a16:creationId xmlns:a16="http://schemas.microsoft.com/office/drawing/2014/main" id="{6533B60A-687F-3EAB-0545-10EF911F4495}"/>
                  </a:ext>
                </a:extLst>
              </p:cNvPr>
              <p:cNvSpPr/>
              <p:nvPr/>
            </p:nvSpPr>
            <p:spPr>
              <a:xfrm>
                <a:off x="5156766" y="5544553"/>
                <a:ext cx="6648656" cy="112898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Dominating Cost 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bits) </a:t>
                </a:r>
              </a:p>
              <a:p>
                <a:r>
                  <a:rPr lang="en-US" sz="2800" dirty="0">
                    <a:solidFill>
                      <a:srgbClr val="9133EE"/>
                    </a:solidFill>
                  </a:rPr>
                  <a:t>Enc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𝐴𝐾</m:t>
                    </m:r>
                    <m:d>
                      <m:dPr>
                        <m:ctrlP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ounded Rectangle 31">
                <a:extLst>
                  <a:ext uri="{FF2B5EF4-FFF2-40B4-BE49-F238E27FC236}">
                    <a16:creationId xmlns:a16="http://schemas.microsoft.com/office/drawing/2014/main" id="{6533B60A-687F-3EAB-0545-10EF911F4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66" y="5544553"/>
                <a:ext cx="6648656" cy="1128980"/>
              </a:xfrm>
              <a:prstGeom prst="roundRect">
                <a:avLst/>
              </a:prstGeom>
              <a:blipFill>
                <a:blip r:embed="rId22"/>
                <a:stretch>
                  <a:fillRect l="-1005" t="-1596" b="-6915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31">
                <a:extLst>
                  <a:ext uri="{FF2B5EF4-FFF2-40B4-BE49-F238E27FC236}">
                    <a16:creationId xmlns:a16="http://schemas.microsoft.com/office/drawing/2014/main" id="{9CF6EE38-C759-C71F-4DAF-EC4A2C1F3610}"/>
                  </a:ext>
                </a:extLst>
              </p:cNvPr>
              <p:cNvSpPr/>
              <p:nvPr/>
            </p:nvSpPr>
            <p:spPr>
              <a:xfrm>
                <a:off x="950844" y="2613135"/>
                <a:ext cx="4095641" cy="126229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, w/ optimization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31">
                <a:extLst>
                  <a:ext uri="{FF2B5EF4-FFF2-40B4-BE49-F238E27FC236}">
                    <a16:creationId xmlns:a16="http://schemas.microsoft.com/office/drawing/2014/main" id="{9CF6EE38-C759-C71F-4DAF-EC4A2C1F3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" y="2613135"/>
                <a:ext cx="4095641" cy="1262291"/>
              </a:xfrm>
              <a:prstGeom prst="roundRect">
                <a:avLst/>
              </a:prstGeom>
              <a:blipFill>
                <a:blip r:embed="rId23"/>
                <a:stretch>
                  <a:fillRect l="-1333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7E507B7-11CC-669A-790F-1A0FC2182FA8}"/>
                  </a:ext>
                </a:extLst>
              </p:cNvPr>
              <p:cNvSpPr txBox="1"/>
              <p:nvPr/>
            </p:nvSpPr>
            <p:spPr>
              <a:xfrm>
                <a:off x="9793297" y="4901165"/>
                <a:ext cx="129590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7E507B7-11CC-669A-790F-1A0FC218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297" y="4901165"/>
                <a:ext cx="1295905" cy="477054"/>
              </a:xfrm>
              <a:prstGeom prst="rect">
                <a:avLst/>
              </a:prstGeom>
              <a:blipFill>
                <a:blip r:embed="rId2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0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箭头连接符 5">
            <a:extLst>
              <a:ext uri="{FF2B5EF4-FFF2-40B4-BE49-F238E27FC236}">
                <a16:creationId xmlns:a16="http://schemas.microsoft.com/office/drawing/2014/main" id="{E3E64A76-08BB-5F55-E2A2-DC16A05CCA3A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4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1864945A-F1AC-BF72-8ECA-D76DFC7FDEC1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/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54">
            <a:extLst>
              <a:ext uri="{FF2B5EF4-FFF2-40B4-BE49-F238E27FC236}">
                <a16:creationId xmlns:a16="http://schemas.microsoft.com/office/drawing/2014/main" id="{D44EE0A9-F2F4-A65E-D2D2-4682CC1ED4B1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55">
            <a:extLst>
              <a:ext uri="{FF2B5EF4-FFF2-40B4-BE49-F238E27FC236}">
                <a16:creationId xmlns:a16="http://schemas.microsoft.com/office/drawing/2014/main" id="{07A5C4C3-8F25-B1F4-3370-EFC745C72F02}"/>
              </a:ext>
            </a:extLst>
          </p:cNvPr>
          <p:cNvSpPr/>
          <p:nvPr/>
        </p:nvSpPr>
        <p:spPr>
          <a:xfrm>
            <a:off x="9152772" y="2251459"/>
            <a:ext cx="1281050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文本框 4">
            <a:extLst>
              <a:ext uri="{FF2B5EF4-FFF2-40B4-BE49-F238E27FC236}">
                <a16:creationId xmlns:a16="http://schemas.microsoft.com/office/drawing/2014/main" id="{6DA3EACD-83E2-E9B7-CE18-2BE5ACFB4DDF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/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Bits(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blipFill>
                <a:blip r:embed="rId7"/>
                <a:stretch>
                  <a:fillRect l="-2889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15">
                <a:extLst>
                  <a:ext uri="{FF2B5EF4-FFF2-40B4-BE49-F238E27FC236}">
                    <a16:creationId xmlns:a16="http://schemas.microsoft.com/office/drawing/2014/main" id="{7FBF1ADD-CB01-01EF-68EC-98D9056193B7}"/>
                  </a:ext>
                </a:extLst>
              </p:cNvPr>
              <p:cNvSpPr txBox="1"/>
              <p:nvPr/>
            </p:nvSpPr>
            <p:spPr>
              <a:xfrm>
                <a:off x="6629400" y="3251476"/>
                <a:ext cx="5444142" cy="2286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BC</m:t>
                    </m:r>
                    <m:r>
                      <m:rPr>
                        <m:nor/>
                      </m:rPr>
                      <a:rPr lang="en-US" sz="2800" dirty="0" smtClean="0"/>
                      <m:t>.</m:t>
                    </m:r>
                    <m:r>
                      <m:rPr>
                        <m:nor/>
                      </m:rPr>
                      <a:rPr lang="en-US" sz="2800" dirty="0" smtClean="0"/>
                      <m:t>Eval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r>
                  <a:rPr lang="en-US" sz="2500" dirty="0"/>
                  <a:t>    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 w/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𝐴𝐾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p>
                    </m:sSup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dirty="0">
                        <a:solidFill>
                          <a:schemeClr val="tx1"/>
                        </a:solidFill>
                      </a:rPr>
                      <m:t>mod</m:t>
                    </m:r>
                    <m:r>
                      <a:rPr lang="en-US" sz="25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  <a:p>
                <a:r>
                  <a:rPr lang="en-US" sz="2500" dirty="0"/>
                  <a:t>    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/>
              </a:p>
              <a:p>
                <a:r>
                  <a:rPr lang="en-US" sz="2500" dirty="0">
                    <a:solidFill>
                      <a:schemeClr val="tx1"/>
                    </a:solidFill>
                  </a:rPr>
                  <a:t>    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𝐴𝐾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p>
                        <m:d>
                          <m:d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𝐴𝐾</m:t>
                        </m:r>
                        <m:d>
                          <m:d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15">
                <a:extLst>
                  <a:ext uri="{FF2B5EF4-FFF2-40B4-BE49-F238E27FC236}">
                    <a16:creationId xmlns:a16="http://schemas.microsoft.com/office/drawing/2014/main" id="{7FBF1ADD-CB01-01EF-68EC-98D905619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51476"/>
                <a:ext cx="5444142" cy="2286267"/>
              </a:xfrm>
              <a:prstGeom prst="rect">
                <a:avLst/>
              </a:prstGeom>
              <a:blipFill>
                <a:blip r:embed="rId12"/>
                <a:stretch>
                  <a:fillRect t="-2400" b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4">
                <a:extLst>
                  <a:ext uri="{FF2B5EF4-FFF2-40B4-BE49-F238E27FC236}">
                    <a16:creationId xmlns:a16="http://schemas.microsoft.com/office/drawing/2014/main" id="{B5082938-3607-1FCE-66AF-62756E6D2244}"/>
                  </a:ext>
                </a:extLst>
              </p:cNvPr>
              <p:cNvSpPr txBox="1"/>
              <p:nvPr/>
            </p:nvSpPr>
            <p:spPr>
              <a:xfrm>
                <a:off x="1143000" y="3247414"/>
                <a:ext cx="4301142" cy="706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7" name="文本框 4">
                <a:extLst>
                  <a:ext uri="{FF2B5EF4-FFF2-40B4-BE49-F238E27FC236}">
                    <a16:creationId xmlns:a16="http://schemas.microsoft.com/office/drawing/2014/main" id="{B5082938-3607-1FCE-66AF-62756E6D2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47414"/>
                <a:ext cx="4301142" cy="706475"/>
              </a:xfrm>
              <a:prstGeom prst="rect">
                <a:avLst/>
              </a:prstGeom>
              <a:blipFill>
                <a:blip r:embed="rId13"/>
                <a:stretch>
                  <a:fillRect l="-2979" t="-4310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998712C1-68F2-A2CF-F6FE-75AFD0E4863E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0032E0D-D8A2-4E0A-F9AA-5555AC9B32F0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9DFBAA3-23FD-57C0-C1EE-868D7F481891}"/>
              </a:ext>
            </a:extLst>
          </p:cNvPr>
          <p:cNvGrpSpPr/>
          <p:nvPr/>
        </p:nvGrpSpPr>
        <p:grpSpPr>
          <a:xfrm>
            <a:off x="1136985" y="4090516"/>
            <a:ext cx="5116734" cy="1282531"/>
            <a:chOff x="1143000" y="4394817"/>
            <a:chExt cx="5116734" cy="1282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202AB6EC-944D-3FCB-B04D-C011BCA554A4}"/>
                    </a:ext>
                  </a:extLst>
                </p:cNvPr>
                <p:cNvSpPr txBox="1"/>
                <p:nvPr/>
              </p:nvSpPr>
              <p:spPr>
                <a:xfrm>
                  <a:off x="1143000" y="4394817"/>
                  <a:ext cx="4734922" cy="12825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sz="2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chemeClr val="tx1"/>
                            </a:solidFill>
                          </a:rPr>
                          <m:t>mod</m:t>
                        </m:r>
                        <m:r>
                          <a:rPr lang="en-US" sz="25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2,</m:t>
                        </m:r>
                      </m:oMath>
                    </m:oMathPara>
                  </a14:m>
                  <a:endParaRPr lang="en-US" sz="2500" dirty="0">
                    <a:solidFill>
                      <a:schemeClr val="tx1"/>
                    </a:solidFill>
                  </a:endParaRPr>
                </a:p>
                <a:p>
                  <a:r>
                    <a:rPr lang="en-US" sz="2500" dirty="0"/>
                    <a:t>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a14:m>
                  <a:endParaRPr lang="en-US" sz="2500" i="1" dirty="0">
                    <a:latin typeface="Cambria Math" panose="02040503050406030204" pitchFamily="18" charset="0"/>
                  </a:endParaRPr>
                </a:p>
                <a:p>
                  <a:r>
                    <a:rPr lang="en-US" sz="2500" dirty="0"/>
                    <a:t>	         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  <m:d>
                        <m:dPr>
                          <m:ctrlPr>
                            <a:rPr lang="en-US" sz="25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5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202AB6EC-944D-3FCB-B04D-C011BCA55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394817"/>
                  <a:ext cx="4734922" cy="1282531"/>
                </a:xfrm>
                <a:prstGeom prst="rect">
                  <a:avLst/>
                </a:prstGeom>
                <a:blipFill>
                  <a:blip r:embed="rId14"/>
                  <a:stretch>
                    <a:fillRect l="-129" b="-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文本框 326">
              <a:extLst>
                <a:ext uri="{FF2B5EF4-FFF2-40B4-BE49-F238E27FC236}">
                  <a16:creationId xmlns:a16="http://schemas.microsoft.com/office/drawing/2014/main" id="{6DAD2A71-C281-02CF-DB83-4EA6C02D52CE}"/>
                </a:ext>
              </a:extLst>
            </p:cNvPr>
            <p:cNvSpPr txBox="1"/>
            <p:nvPr/>
          </p:nvSpPr>
          <p:spPr>
            <a:xfrm>
              <a:off x="5092871" y="4394817"/>
              <a:ext cx="116686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chemeClr val="bg2">
                      <a:lumMod val="50000"/>
                    </a:schemeClr>
                  </a:solidFill>
                </a:rPr>
                <a:t>// </a:t>
              </a:r>
              <a:r>
                <a:rPr lang="en-US" sz="2500" dirty="0" err="1">
                  <a:solidFill>
                    <a:schemeClr val="bg2">
                      <a:lumMod val="50000"/>
                    </a:schemeClr>
                  </a:solidFill>
                </a:rPr>
                <a:t>sk</a:t>
              </a:r>
              <a:endParaRPr lang="en-US" sz="25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右大括号 8">
            <a:extLst>
              <a:ext uri="{FF2B5EF4-FFF2-40B4-BE49-F238E27FC236}">
                <a16:creationId xmlns:a16="http://schemas.microsoft.com/office/drawing/2014/main" id="{C9691662-A1ED-E6B4-3D05-6F29DF1C3D89}"/>
              </a:ext>
            </a:extLst>
          </p:cNvPr>
          <p:cNvSpPr/>
          <p:nvPr/>
        </p:nvSpPr>
        <p:spPr>
          <a:xfrm rot="5400000">
            <a:off x="9736685" y="4266069"/>
            <a:ext cx="334147" cy="2891116"/>
          </a:xfrm>
          <a:prstGeom prst="rightBrace">
            <a:avLst>
              <a:gd name="adj1" fmla="val 47845"/>
              <a:gd name="adj2" fmla="val 50713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5">
                <a:extLst>
                  <a:ext uri="{FF2B5EF4-FFF2-40B4-BE49-F238E27FC236}">
                    <a16:creationId xmlns:a16="http://schemas.microsoft.com/office/drawing/2014/main" id="{31D2B266-1A01-9E51-07D1-18B607CCFD9B}"/>
                  </a:ext>
                </a:extLst>
              </p:cNvPr>
              <p:cNvSpPr txBox="1"/>
              <p:nvPr/>
            </p:nvSpPr>
            <p:spPr>
              <a:xfrm>
                <a:off x="7467601" y="5943600"/>
                <a:ext cx="4419600" cy="668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/>
                  <a:t>This is</a:t>
                </a:r>
                <a:r>
                  <a:rPr lang="en-US" sz="2500" b="0" dirty="0"/>
                  <a:t>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𝐴𝐾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500" dirty="0"/>
                  <a:t>, then recurse!</a:t>
                </a:r>
              </a:p>
            </p:txBody>
          </p:sp>
        </mc:Choice>
        <mc:Fallback xmlns="">
          <p:sp>
            <p:nvSpPr>
              <p:cNvPr id="41" name="文本框 15">
                <a:extLst>
                  <a:ext uri="{FF2B5EF4-FFF2-40B4-BE49-F238E27FC236}">
                    <a16:creationId xmlns:a16="http://schemas.microsoft.com/office/drawing/2014/main" id="{31D2B266-1A01-9E51-07D1-18B607CC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1" y="5943600"/>
                <a:ext cx="4419600" cy="668068"/>
              </a:xfrm>
              <a:prstGeom prst="rect">
                <a:avLst/>
              </a:prstGeom>
              <a:blipFill>
                <a:blip r:embed="rId15"/>
                <a:stretch>
                  <a:fillRect l="-220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C7DDDC1E-899C-EED0-3349-4C91BF9DE1E7}"/>
              </a:ext>
            </a:extLst>
          </p:cNvPr>
          <p:cNvCxnSpPr>
            <a:cxnSpLocks/>
          </p:cNvCxnSpPr>
          <p:nvPr/>
        </p:nvCxnSpPr>
        <p:spPr>
          <a:xfrm>
            <a:off x="5877922" y="4343400"/>
            <a:ext cx="10562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FE25C1BB-E6E2-108F-0F82-49297A383F53}"/>
              </a:ext>
            </a:extLst>
          </p:cNvPr>
          <p:cNvCxnSpPr>
            <a:cxnSpLocks/>
          </p:cNvCxnSpPr>
          <p:nvPr/>
        </p:nvCxnSpPr>
        <p:spPr>
          <a:xfrm>
            <a:off x="4343400" y="4731781"/>
            <a:ext cx="26142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FAB71CF7-BA34-75ED-AC78-0917AC264F9C}"/>
              </a:ext>
            </a:extLst>
          </p:cNvPr>
          <p:cNvCxnSpPr>
            <a:cxnSpLocks/>
          </p:cNvCxnSpPr>
          <p:nvPr/>
        </p:nvCxnSpPr>
        <p:spPr>
          <a:xfrm>
            <a:off x="4038600" y="5190480"/>
            <a:ext cx="29190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31">
                <a:extLst>
                  <a:ext uri="{FF2B5EF4-FFF2-40B4-BE49-F238E27FC236}">
                    <a16:creationId xmlns:a16="http://schemas.microsoft.com/office/drawing/2014/main" id="{6533B60A-687F-3EAB-0545-10EF911F4495}"/>
                  </a:ext>
                </a:extLst>
              </p:cNvPr>
              <p:cNvSpPr/>
              <p:nvPr/>
            </p:nvSpPr>
            <p:spPr>
              <a:xfrm>
                <a:off x="5156766" y="5544553"/>
                <a:ext cx="6648656" cy="112898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Dominating Cost 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bits) </a:t>
                </a:r>
              </a:p>
              <a:p>
                <a:r>
                  <a:rPr lang="en-US" sz="2800" dirty="0">
                    <a:solidFill>
                      <a:srgbClr val="9133EE"/>
                    </a:solidFill>
                  </a:rPr>
                  <a:t>Enc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𝐴𝐾</m:t>
                    </m:r>
                    <m:d>
                      <m:dPr>
                        <m:ctrlP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ounded Rectangle 31">
                <a:extLst>
                  <a:ext uri="{FF2B5EF4-FFF2-40B4-BE49-F238E27FC236}">
                    <a16:creationId xmlns:a16="http://schemas.microsoft.com/office/drawing/2014/main" id="{6533B60A-687F-3EAB-0545-10EF911F4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66" y="5544553"/>
                <a:ext cx="6648656" cy="1128980"/>
              </a:xfrm>
              <a:prstGeom prst="roundRect">
                <a:avLst/>
              </a:prstGeom>
              <a:blipFill>
                <a:blip r:embed="rId16"/>
                <a:stretch>
                  <a:fillRect l="-1005" t="-1596" b="-6915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945EC9-3228-AC62-1404-D135E16DC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97274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  <a:r>
                  <a:rPr lang="en-US" sz="4000" dirty="0">
                    <a:solidFill>
                      <a:srgbClr val="FF5050"/>
                    </a:solidFill>
                  </a:rPr>
                  <a:t>and DCR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945EC9-3228-AC62-1404-D135E16DC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9727476" cy="755442"/>
              </a:xfrm>
              <a:prstGeom prst="rect">
                <a:avLst/>
              </a:prstGeom>
              <a:blipFill>
                <a:blip r:embed="rId17"/>
                <a:stretch>
                  <a:fillRect l="-2193" t="-15323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31">
                <a:extLst>
                  <a:ext uri="{FF2B5EF4-FFF2-40B4-BE49-F238E27FC236}">
                    <a16:creationId xmlns:a16="http://schemas.microsoft.com/office/drawing/2014/main" id="{8CC64019-64ED-197E-F889-3621E110121D}"/>
                  </a:ext>
                </a:extLst>
              </p:cNvPr>
              <p:cNvSpPr/>
              <p:nvPr/>
            </p:nvSpPr>
            <p:spPr>
              <a:xfrm>
                <a:off x="661659" y="1371600"/>
                <a:ext cx="4824741" cy="25822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High Level Idea: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9133EE"/>
                    </a:solidFill>
                  </a:rPr>
                  <a:t>Enc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𝐴𝐾</m:t>
                    </m:r>
                    <m:d>
                      <m:dPr>
                        <m:ctrlP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800" i="1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from </a:t>
                </a:r>
                <a:r>
                  <a:rPr lang="en-US" sz="2800" b="0" dirty="0">
                    <a:solidFill>
                      <a:srgbClr val="FF5050"/>
                    </a:solidFill>
                  </a:rPr>
                  <a:t>additive </a:t>
                </a:r>
                <a:r>
                  <a:rPr lang="en-US" sz="2800" b="0" dirty="0" err="1">
                    <a:solidFill>
                      <a:srgbClr val="FF5050"/>
                    </a:solidFill>
                  </a:rPr>
                  <a:t>hom</a:t>
                </a:r>
                <a:r>
                  <a:rPr lang="en-US" sz="2800" b="0" dirty="0">
                    <a:solidFill>
                      <a:srgbClr val="FF5050"/>
                    </a:solidFill>
                  </a:rPr>
                  <a:t>. Enc </a:t>
                </a:r>
                <a:r>
                  <a:rPr lang="en-US" sz="2800" b="0" dirty="0"/>
                  <a:t>of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0" dirty="0"/>
                  <a:t> and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28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Sample Enc of random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5050"/>
                    </a:solidFill>
                  </a:rPr>
                  <a:t>implicitly from R.O.</a:t>
                </a:r>
              </a:p>
            </p:txBody>
          </p:sp>
        </mc:Choice>
        <mc:Fallback xmlns="">
          <p:sp>
            <p:nvSpPr>
              <p:cNvPr id="3" name="Rounded Rectangle 31">
                <a:extLst>
                  <a:ext uri="{FF2B5EF4-FFF2-40B4-BE49-F238E27FC236}">
                    <a16:creationId xmlns:a16="http://schemas.microsoft.com/office/drawing/2014/main" id="{8CC64019-64ED-197E-F889-3621E1101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59" y="1371600"/>
                <a:ext cx="4824741" cy="2582289"/>
              </a:xfrm>
              <a:prstGeom prst="roundRect">
                <a:avLst/>
              </a:prstGeom>
              <a:blipFill>
                <a:blip r:embed="rId18"/>
                <a:stretch>
                  <a:fillRect l="-252" r="-252" b="-468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67B6-B90B-2F4B-8B21-66DE1DA2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New Mixed Garbling Schemes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F375C11-AE7F-6495-33B5-2F77549ABD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988925"/>
                  </p:ext>
                </p:extLst>
              </p:nvPr>
            </p:nvGraphicFramePr>
            <p:xfrm>
              <a:off x="838200" y="1828800"/>
              <a:ext cx="10744200" cy="24945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1.5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5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rgbClr val="FF5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5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Free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DCR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𝐷𝐶𝑅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5050"/>
                              </a:solidFill>
                            </a:rPr>
                            <a:t>Free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𝐷𝐶𝑅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5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99256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F375C11-AE7F-6495-33B5-2F77549ABD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988925"/>
                  </p:ext>
                </p:extLst>
              </p:nvPr>
            </p:nvGraphicFramePr>
            <p:xfrm>
              <a:off x="838200" y="1828800"/>
              <a:ext cx="10744200" cy="24945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1458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39167" r="-218133" b="-4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39167" r="-133714" b="-4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39167" r="-1080" b="-4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DCR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392941" r="-218133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5050"/>
                              </a:solidFill>
                            </a:rPr>
                            <a:t>Free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392941" r="-1080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9256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DE06E5-E697-691D-110C-762A9FA8C5E4}"/>
                  </a:ext>
                </a:extLst>
              </p:cNvPr>
              <p:cNvSpPr txBox="1"/>
              <p:nvPr/>
            </p:nvSpPr>
            <p:spPr>
              <a:xfrm>
                <a:off x="838200" y="4572000"/>
                <a:ext cx="72890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Concurrent Work [Heath24] assuming RO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Lower Mult, Add, BC, BD sizes: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Higher computation costs: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3B2413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000" b="0" i="0" smtClean="0">
                        <a:solidFill>
                          <a:srgbClr val="3B241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000" b="0" i="1" smtClean="0">
                        <a:solidFill>
                          <a:srgbClr val="3B241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DE06E5-E697-691D-110C-762A9FA8C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2000"/>
                <a:ext cx="7289076" cy="1477328"/>
              </a:xfrm>
              <a:prstGeom prst="rect">
                <a:avLst/>
              </a:prstGeom>
              <a:blipFill>
                <a:blip r:embed="rId4"/>
                <a:stretch>
                  <a:fillRect l="-2008" t="-4959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52A3B397-7F47-625A-1D90-E31E7B55120A}"/>
              </a:ext>
            </a:extLst>
          </p:cNvPr>
          <p:cNvSpPr txBox="1">
            <a:spLocks/>
          </p:cNvSpPr>
          <p:nvPr/>
        </p:nvSpPr>
        <p:spPr>
          <a:xfrm>
            <a:off x="9067800" y="4800600"/>
            <a:ext cx="236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129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CEDE-5E47-764C-AC74-29AC13A7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667000"/>
            <a:ext cx="5334000" cy="1325563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4427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6222276" cy="755442"/>
          </a:xfrm>
        </p:spPr>
        <p:txBody>
          <a:bodyPr>
            <a:normAutofit/>
          </a:bodyPr>
          <a:lstStyle/>
          <a:p>
            <a:r>
              <a:rPr lang="en-US" sz="4000" dirty="0"/>
              <a:t>Our Results: Mixed Garbling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8BB92E5-5D7C-ABFD-D52A-D62F28F01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339359"/>
                  </p:ext>
                </p:extLst>
              </p:nvPr>
            </p:nvGraphicFramePr>
            <p:xfrm>
              <a:off x="838200" y="1371600"/>
              <a:ext cx="10744200" cy="3755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RO*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[BMR16]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8255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RO*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1.5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Free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LWE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[AIK11]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𝐿𝑊𝐸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𝐿𝑊𝐸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4272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DCR*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[BLLL23]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𝐷𝐶𝑅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𝐷𝐶𝑅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𝐷𝐶𝑅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2368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DCR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Result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𝐷𝐶𝑅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𝐷𝐶𝑅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9925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8BB92E5-5D7C-ABFD-D52A-D62F28F01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339359"/>
                  </p:ext>
                </p:extLst>
              </p:nvPr>
            </p:nvGraphicFramePr>
            <p:xfrm>
              <a:off x="838200" y="1371600"/>
              <a:ext cx="10744200" cy="3755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RO*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[BMR16]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100000" r="-218133" b="-4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100000" r="-1080" b="-495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825529"/>
                      </a:ext>
                    </a:extLst>
                  </a:tr>
                  <a:tr h="999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RO*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113939" r="-218133" b="-18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113939" r="-133714" b="-18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113939" r="-1080" b="-18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LWE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[AIK11]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375532" r="-218133" b="-22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375532" r="-133714" b="-22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375532" r="-1080" b="-220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427230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DCR*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[BLLL23]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475532" r="-218133" b="-12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475532" r="-133714" b="-12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475532" r="-1080" b="-120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2368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DCR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Result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636471" r="-218133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Free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636471" r="-1080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9256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042188F-FBE2-91A7-A215-651D88B71BF8}"/>
                  </a:ext>
                </a:extLst>
              </p:cNvPr>
              <p:cNvSpPr txBox="1"/>
              <p:nvPr/>
            </p:nvSpPr>
            <p:spPr>
              <a:xfrm>
                <a:off x="818604" y="5228272"/>
                <a:ext cx="72890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Concurrent Work [Heath24] assuming RO*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Mult, Add, BC, BD costs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Computation costs: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3B2413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000" b="0" i="0" smtClean="0">
                        <a:solidFill>
                          <a:srgbClr val="3B241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000" b="0" i="1" smtClean="0">
                        <a:solidFill>
                          <a:srgbClr val="3B241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042188F-FBE2-91A7-A215-651D88B71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4" y="5228272"/>
                <a:ext cx="7289076" cy="1477328"/>
              </a:xfrm>
              <a:prstGeom prst="rect">
                <a:avLst/>
              </a:prstGeom>
              <a:blipFill>
                <a:blip r:embed="rId4"/>
                <a:stretch>
                  <a:fillRect l="-1923" t="-4959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B42163E-EEC2-5D84-3A94-C9510EB9FECF}"/>
                  </a:ext>
                </a:extLst>
              </p:cNvPr>
              <p:cNvSpPr txBox="1"/>
              <p:nvPr/>
            </p:nvSpPr>
            <p:spPr>
              <a:xfrm>
                <a:off x="9296400" y="304748"/>
                <a:ext cx="2621129" cy="1086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over bounded integers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(&lt;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B42163E-EEC2-5D84-3A94-C9510EB9F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304748"/>
                <a:ext cx="2621129" cy="1086067"/>
              </a:xfrm>
              <a:prstGeom prst="rect">
                <a:avLst/>
              </a:prstGeom>
              <a:blipFill>
                <a:blip r:embed="rId5"/>
                <a:stretch>
                  <a:fillRect l="-5349" t="-5056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01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CC3AD67-1D92-B7D0-A8D4-5B91D609E28B}"/>
              </a:ext>
            </a:extLst>
          </p:cNvPr>
          <p:cNvGrpSpPr/>
          <p:nvPr/>
        </p:nvGrpSpPr>
        <p:grpSpPr>
          <a:xfrm>
            <a:off x="5829299" y="4508986"/>
            <a:ext cx="2781302" cy="1372938"/>
            <a:chOff x="6057898" y="4696879"/>
            <a:chExt cx="2781302" cy="1372938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1ED0AF1-9A10-B328-B704-B25306212F24}"/>
                </a:ext>
              </a:extLst>
            </p:cNvPr>
            <p:cNvGrpSpPr/>
            <p:nvPr/>
          </p:nvGrpSpPr>
          <p:grpSpPr>
            <a:xfrm>
              <a:off x="7273012" y="5105400"/>
              <a:ext cx="499388" cy="806315"/>
              <a:chOff x="4648200" y="4520868"/>
              <a:chExt cx="499388" cy="806315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1FF80789-0D10-0AF0-E6B1-DCA752222007}"/>
                  </a:ext>
                </a:extLst>
              </p:cNvPr>
              <p:cNvSpPr/>
              <p:nvPr/>
            </p:nvSpPr>
            <p:spPr>
              <a:xfrm>
                <a:off x="4648200" y="475498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2C84D71D-2E2C-A1DA-03D0-512954C17661}"/>
                  </a:ext>
                </a:extLst>
              </p:cNvPr>
              <p:cNvCxnSpPr>
                <a:cxnSpLocks/>
                <a:endCxn id="40" idx="2"/>
              </p:cNvCxnSpPr>
              <p:nvPr/>
            </p:nvCxnSpPr>
            <p:spPr>
              <a:xfrm flipV="1">
                <a:off x="4809857" y="5061744"/>
                <a:ext cx="88037" cy="2654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8B3ED7FC-F200-11BC-8DC4-27E6664106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2682" y="4520868"/>
                <a:ext cx="0" cy="240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3F6B0109-5EEE-9FB3-2A7E-743F8B33E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59131" y="4520868"/>
                <a:ext cx="0" cy="240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6FC7458-4F34-F3B9-98D1-AE1D90BB2E15}"/>
                </a:ext>
              </a:extLst>
            </p:cNvPr>
            <p:cNvGrpSpPr/>
            <p:nvPr/>
          </p:nvGrpSpPr>
          <p:grpSpPr>
            <a:xfrm>
              <a:off x="7158140" y="5168962"/>
              <a:ext cx="499388" cy="824041"/>
              <a:chOff x="6559053" y="5213625"/>
              <a:chExt cx="499388" cy="824041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5DBDAC83-8B01-B3AB-82B5-39FCA27E15F3}"/>
                  </a:ext>
                </a:extLst>
              </p:cNvPr>
              <p:cNvGrpSpPr/>
              <p:nvPr/>
            </p:nvGrpSpPr>
            <p:grpSpPr>
              <a:xfrm>
                <a:off x="6559053" y="5465469"/>
                <a:ext cx="499388" cy="572197"/>
                <a:chOff x="4648200" y="4754986"/>
                <a:chExt cx="499388" cy="572197"/>
              </a:xfrm>
              <a:solidFill>
                <a:schemeClr val="bg1"/>
              </a:solidFill>
            </p:grpSpPr>
            <p:sp>
              <p:nvSpPr>
                <p:cNvPr id="46" name="矩形: 圆角 45">
                  <a:extLst>
                    <a:ext uri="{FF2B5EF4-FFF2-40B4-BE49-F238E27FC236}">
                      <a16:creationId xmlns:a16="http://schemas.microsoft.com/office/drawing/2014/main" id="{3CCCD65E-EA29-12FE-F56E-88CDCEB00F14}"/>
                    </a:ext>
                  </a:extLst>
                </p:cNvPr>
                <p:cNvSpPr/>
                <p:nvPr/>
              </p:nvSpPr>
              <p:spPr>
                <a:xfrm>
                  <a:off x="4648200" y="4754986"/>
                  <a:ext cx="499388" cy="306758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7" name="直接箭头连接符 46">
                  <a:extLst>
                    <a:ext uri="{FF2B5EF4-FFF2-40B4-BE49-F238E27FC236}">
                      <a16:creationId xmlns:a16="http://schemas.microsoft.com/office/drawing/2014/main" id="{73C9A13B-B39E-D434-27EC-ABC44E94E6FF}"/>
                    </a:ext>
                  </a:extLst>
                </p:cNvPr>
                <p:cNvCxnSpPr>
                  <a:cxnSpLocks/>
                  <a:endCxn id="46" idx="2"/>
                </p:cNvCxnSpPr>
                <p:nvPr/>
              </p:nvCxnSpPr>
              <p:spPr>
                <a:xfrm flipV="1">
                  <a:off x="4809857" y="5061744"/>
                  <a:ext cx="88037" cy="265439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直接箭头连接符 42">
                <a:extLst>
                  <a:ext uri="{FF2B5EF4-FFF2-40B4-BE49-F238E27FC236}">
                    <a16:creationId xmlns:a16="http://schemas.microsoft.com/office/drawing/2014/main" id="{FA66BB09-3DFC-13E7-66EB-A436523C7D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3535" y="5213625"/>
                <a:ext cx="0" cy="240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43">
                <a:extLst>
                  <a:ext uri="{FF2B5EF4-FFF2-40B4-BE49-F238E27FC236}">
                    <a16:creationId xmlns:a16="http://schemas.microsoft.com/office/drawing/2014/main" id="{AB8EF8D9-BC91-B478-6E3E-2BC1872264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9984" y="5213625"/>
                <a:ext cx="0" cy="240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81871DD-EC0C-4503-4F2D-8BE7734B426A}"/>
                    </a:ext>
                  </a:extLst>
                </p:cNvPr>
                <p:cNvSpPr txBox="1"/>
                <p:nvPr/>
              </p:nvSpPr>
              <p:spPr>
                <a:xfrm>
                  <a:off x="6057898" y="4696879"/>
                  <a:ext cx="2781302" cy="4538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200" dirty="0"/>
                    <a:t>Bits(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sz="2200" dirty="0"/>
                    <a:t>), Bits(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sz="2200" dirty="0"/>
                    <a:t>),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81871DD-EC0C-4503-4F2D-8BE7734B4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898" y="4696879"/>
                  <a:ext cx="2781302" cy="453842"/>
                </a:xfrm>
                <a:prstGeom prst="rect">
                  <a:avLst/>
                </a:prstGeom>
                <a:blipFill>
                  <a:blip r:embed="rId6"/>
                  <a:stretch>
                    <a:fillRect l="-2851" t="-4054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945E829-C512-812B-9B39-52415A59DF81}"/>
                </a:ext>
              </a:extLst>
            </p:cNvPr>
            <p:cNvGrpSpPr/>
            <p:nvPr/>
          </p:nvGrpSpPr>
          <p:grpSpPr>
            <a:xfrm>
              <a:off x="7034548" y="5254056"/>
              <a:ext cx="499388" cy="815761"/>
              <a:chOff x="6435461" y="5298719"/>
              <a:chExt cx="499388" cy="815761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55492D0C-081E-2699-C8BA-2EDA6B372654}"/>
                  </a:ext>
                </a:extLst>
              </p:cNvPr>
              <p:cNvGrpSpPr/>
              <p:nvPr/>
            </p:nvGrpSpPr>
            <p:grpSpPr>
              <a:xfrm>
                <a:off x="6435461" y="5298719"/>
                <a:ext cx="499388" cy="815761"/>
                <a:chOff x="4648200" y="4511422"/>
                <a:chExt cx="499388" cy="81576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12">
                      <a:extLst>
                        <a:ext uri="{FF2B5EF4-FFF2-40B4-BE49-F238E27FC236}">
                          <a16:creationId xmlns:a16="http://schemas.microsoft.com/office/drawing/2014/main" id="{C649878B-31E5-D530-2239-7DA6757B6D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31135" y="4511422"/>
                      <a:ext cx="37316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latin typeface="Cambria Math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2400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12">
                      <a:extLst>
                        <a:ext uri="{FF2B5EF4-FFF2-40B4-BE49-F238E27FC236}">
                          <a16:creationId xmlns:a16="http://schemas.microsoft.com/office/drawing/2014/main" id="{C649878B-31E5-D530-2239-7DA6757B6DE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31135" y="4511422"/>
                      <a:ext cx="373169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2" name="矩形: 圆角 51">
                  <a:extLst>
                    <a:ext uri="{FF2B5EF4-FFF2-40B4-BE49-F238E27FC236}">
                      <a16:creationId xmlns:a16="http://schemas.microsoft.com/office/drawing/2014/main" id="{C25988C6-1737-0C31-A20F-7B4D803D9009}"/>
                    </a:ext>
                  </a:extLst>
                </p:cNvPr>
                <p:cNvSpPr/>
                <p:nvPr/>
              </p:nvSpPr>
              <p:spPr>
                <a:xfrm>
                  <a:off x="4648200" y="4754986"/>
                  <a:ext cx="499388" cy="306758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BD</a:t>
                  </a:r>
                </a:p>
              </p:txBody>
            </p:sp>
            <p:cxnSp>
              <p:nvCxnSpPr>
                <p:cNvPr id="53" name="直接箭头连接符 52">
                  <a:extLst>
                    <a:ext uri="{FF2B5EF4-FFF2-40B4-BE49-F238E27FC236}">
                      <a16:creationId xmlns:a16="http://schemas.microsoft.com/office/drawing/2014/main" id="{01E64754-4B2A-1FE7-9DB6-74BB110ED179}"/>
                    </a:ext>
                  </a:extLst>
                </p:cNvPr>
                <p:cNvCxnSpPr>
                  <a:cxnSpLocks/>
                  <a:endCxn id="52" idx="2"/>
                </p:cNvCxnSpPr>
                <p:nvPr/>
              </p:nvCxnSpPr>
              <p:spPr>
                <a:xfrm flipV="1">
                  <a:off x="4809857" y="5061744"/>
                  <a:ext cx="88037" cy="265439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直接箭头连接符 42">
                <a:extLst>
                  <a:ext uri="{FF2B5EF4-FFF2-40B4-BE49-F238E27FC236}">
                    <a16:creationId xmlns:a16="http://schemas.microsoft.com/office/drawing/2014/main" id="{C4725BB4-4D93-2542-69D4-F2C2FA35D7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1478" y="5310996"/>
                <a:ext cx="0" cy="240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箭头连接符 43">
                <a:extLst>
                  <a:ext uri="{FF2B5EF4-FFF2-40B4-BE49-F238E27FC236}">
                    <a16:creationId xmlns:a16="http://schemas.microsoft.com/office/drawing/2014/main" id="{B2B4DAA6-5916-8F0B-67F0-2AE08189D9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7927" y="5310996"/>
                <a:ext cx="0" cy="240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EB84900-5A84-72AD-29F8-DCFA9E846471}"/>
              </a:ext>
            </a:extLst>
          </p:cNvPr>
          <p:cNvGrpSpPr/>
          <p:nvPr/>
        </p:nvGrpSpPr>
        <p:grpSpPr>
          <a:xfrm>
            <a:off x="7057394" y="1828800"/>
            <a:ext cx="972622" cy="1295930"/>
            <a:chOff x="7285993" y="2016693"/>
            <a:chExt cx="972622" cy="129593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5892217-C35E-55D6-B8D9-9C114D477742}"/>
                </a:ext>
              </a:extLst>
            </p:cNvPr>
            <p:cNvGrpSpPr/>
            <p:nvPr/>
          </p:nvGrpSpPr>
          <p:grpSpPr>
            <a:xfrm>
              <a:off x="7467600" y="2362200"/>
              <a:ext cx="499388" cy="950423"/>
              <a:chOff x="6435461" y="5164057"/>
              <a:chExt cx="499388" cy="950423"/>
            </a:xfrm>
          </p:grpSpPr>
          <p:grpSp>
            <p:nvGrpSpPr>
              <p:cNvPr id="103" name="组合 49">
                <a:extLst>
                  <a:ext uri="{FF2B5EF4-FFF2-40B4-BE49-F238E27FC236}">
                    <a16:creationId xmlns:a16="http://schemas.microsoft.com/office/drawing/2014/main" id="{2A7F5ED7-E87E-791D-BADB-09AE7DC5E209}"/>
                  </a:ext>
                </a:extLst>
              </p:cNvPr>
              <p:cNvGrpSpPr/>
              <p:nvPr/>
            </p:nvGrpSpPr>
            <p:grpSpPr>
              <a:xfrm>
                <a:off x="6435461" y="5298719"/>
                <a:ext cx="499388" cy="815761"/>
                <a:chOff x="4648200" y="4511422"/>
                <a:chExt cx="499388" cy="81576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2">
                      <a:extLst>
                        <a:ext uri="{FF2B5EF4-FFF2-40B4-BE49-F238E27FC236}">
                          <a16:creationId xmlns:a16="http://schemas.microsoft.com/office/drawing/2014/main" id="{1102EA64-98DC-3AF8-3947-DF99C776C3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31135" y="4511422"/>
                      <a:ext cx="37316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latin typeface="Cambria Math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2400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06" name="TextBox 12">
                      <a:extLst>
                        <a:ext uri="{FF2B5EF4-FFF2-40B4-BE49-F238E27FC236}">
                          <a16:creationId xmlns:a16="http://schemas.microsoft.com/office/drawing/2014/main" id="{1102EA64-98DC-3AF8-3947-DF99C776C39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31135" y="4511422"/>
                      <a:ext cx="373169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7" name="矩形: 圆角 51">
                  <a:extLst>
                    <a:ext uri="{FF2B5EF4-FFF2-40B4-BE49-F238E27FC236}">
                      <a16:creationId xmlns:a16="http://schemas.microsoft.com/office/drawing/2014/main" id="{FFA44625-E6FF-DE9E-0041-489C5054E673}"/>
                    </a:ext>
                  </a:extLst>
                </p:cNvPr>
                <p:cNvSpPr/>
                <p:nvPr/>
              </p:nvSpPr>
              <p:spPr>
                <a:xfrm>
                  <a:off x="4648200" y="4754986"/>
                  <a:ext cx="499388" cy="306758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BD</a:t>
                  </a:r>
                </a:p>
              </p:txBody>
            </p:sp>
            <p:cxnSp>
              <p:nvCxnSpPr>
                <p:cNvPr id="108" name="直接箭头连接符 52">
                  <a:extLst>
                    <a:ext uri="{FF2B5EF4-FFF2-40B4-BE49-F238E27FC236}">
                      <a16:creationId xmlns:a16="http://schemas.microsoft.com/office/drawing/2014/main" id="{8B0D8F25-4734-0600-BFF9-407B70FD91BB}"/>
                    </a:ext>
                  </a:extLst>
                </p:cNvPr>
                <p:cNvCxnSpPr>
                  <a:cxnSpLocks/>
                  <a:endCxn id="107" idx="2"/>
                </p:cNvCxnSpPr>
                <p:nvPr/>
              </p:nvCxnSpPr>
              <p:spPr>
                <a:xfrm flipV="1">
                  <a:off x="4809857" y="5061744"/>
                  <a:ext cx="88037" cy="265439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直接箭头连接符 42">
                <a:extLst>
                  <a:ext uri="{FF2B5EF4-FFF2-40B4-BE49-F238E27FC236}">
                    <a16:creationId xmlns:a16="http://schemas.microsoft.com/office/drawing/2014/main" id="{656A67D1-D1DE-267D-1C37-2724C0FA71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18396" y="5164057"/>
                <a:ext cx="3082" cy="387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箭头连接符 43">
                <a:extLst>
                  <a:ext uri="{FF2B5EF4-FFF2-40B4-BE49-F238E27FC236}">
                    <a16:creationId xmlns:a16="http://schemas.microsoft.com/office/drawing/2014/main" id="{26540B03-DDDC-740E-3CB1-92286A2311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7927" y="5164057"/>
                <a:ext cx="0" cy="387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1125DA9-4A99-4053-29B7-35E05D6A6C7D}"/>
                    </a:ext>
                  </a:extLst>
                </p:cNvPr>
                <p:cNvSpPr txBox="1"/>
                <p:nvPr/>
              </p:nvSpPr>
              <p:spPr>
                <a:xfrm>
                  <a:off x="7285993" y="2016693"/>
                  <a:ext cx="972622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200" dirty="0"/>
                    <a:t>Bits(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200" dirty="0"/>
                    <a:t>)</a:t>
                  </a: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1125DA9-4A99-4053-29B7-35E05D6A6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5993" y="2016693"/>
                  <a:ext cx="972622" cy="430887"/>
                </a:xfrm>
                <a:prstGeom prst="rect">
                  <a:avLst/>
                </a:prstGeom>
                <a:blipFill>
                  <a:blip r:embed="rId9"/>
                  <a:stretch>
                    <a:fillRect l="-8125" t="-9859" r="-3750" b="-267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" name="矩形: 圆角 6">
            <a:extLst>
              <a:ext uri="{FF2B5EF4-FFF2-40B4-BE49-F238E27FC236}">
                <a16:creationId xmlns:a16="http://schemas.microsoft.com/office/drawing/2014/main" id="{59E48D8E-B4A0-61C8-0732-5C2574D12452}"/>
              </a:ext>
            </a:extLst>
          </p:cNvPr>
          <p:cNvSpPr/>
          <p:nvPr/>
        </p:nvSpPr>
        <p:spPr>
          <a:xfrm>
            <a:off x="5791200" y="2358251"/>
            <a:ext cx="2781303" cy="347279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77B3AC3E-57D1-ABCC-634F-C230819ECD91}"/>
              </a:ext>
            </a:extLst>
          </p:cNvPr>
          <p:cNvSpPr txBox="1">
            <a:spLocks/>
          </p:cNvSpPr>
          <p:nvPr/>
        </p:nvSpPr>
        <p:spPr>
          <a:xfrm>
            <a:off x="788124" y="470061"/>
            <a:ext cx="9498876" cy="7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Bit Decomposition w/ CRT</a:t>
            </a:r>
          </a:p>
        </p:txBody>
      </p:sp>
      <p:sp>
        <p:nvSpPr>
          <p:cNvPr id="119" name="右大括号 8">
            <a:extLst>
              <a:ext uri="{FF2B5EF4-FFF2-40B4-BE49-F238E27FC236}">
                <a16:creationId xmlns:a16="http://schemas.microsoft.com/office/drawing/2014/main" id="{E06A9369-4BFD-4F6E-144A-2BF3A0A83D56}"/>
              </a:ext>
            </a:extLst>
          </p:cNvPr>
          <p:cNvSpPr/>
          <p:nvPr/>
        </p:nvSpPr>
        <p:spPr>
          <a:xfrm>
            <a:off x="8286126" y="5147738"/>
            <a:ext cx="203770" cy="496664"/>
          </a:xfrm>
          <a:prstGeom prst="rightBrace">
            <a:avLst>
              <a:gd name="adj1" fmla="val 47845"/>
              <a:gd name="adj2" fmla="val 50713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右大括号 8">
            <a:extLst>
              <a:ext uri="{FF2B5EF4-FFF2-40B4-BE49-F238E27FC236}">
                <a16:creationId xmlns:a16="http://schemas.microsoft.com/office/drawing/2014/main" id="{7549B4F0-9CD0-CFB4-7986-73B14FF1CC86}"/>
              </a:ext>
            </a:extLst>
          </p:cNvPr>
          <p:cNvSpPr/>
          <p:nvPr/>
        </p:nvSpPr>
        <p:spPr>
          <a:xfrm>
            <a:off x="8292041" y="3704887"/>
            <a:ext cx="203770" cy="914400"/>
          </a:xfrm>
          <a:prstGeom prst="rightBrace">
            <a:avLst>
              <a:gd name="adj1" fmla="val 47845"/>
              <a:gd name="adj2" fmla="val 50713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右大括号 8">
            <a:extLst>
              <a:ext uri="{FF2B5EF4-FFF2-40B4-BE49-F238E27FC236}">
                <a16:creationId xmlns:a16="http://schemas.microsoft.com/office/drawing/2014/main" id="{AB34144B-3224-4F66-44B0-9FB721CA4475}"/>
              </a:ext>
            </a:extLst>
          </p:cNvPr>
          <p:cNvSpPr/>
          <p:nvPr/>
        </p:nvSpPr>
        <p:spPr>
          <a:xfrm>
            <a:off x="8294650" y="2456815"/>
            <a:ext cx="203770" cy="615573"/>
          </a:xfrm>
          <a:prstGeom prst="rightBrace">
            <a:avLst>
              <a:gd name="adj1" fmla="val 47845"/>
              <a:gd name="adj2" fmla="val 50713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1E9D771-5626-C6E3-D5BB-6A9D98EE50EB}"/>
              </a:ext>
            </a:extLst>
          </p:cNvPr>
          <p:cNvGrpSpPr/>
          <p:nvPr/>
        </p:nvGrpSpPr>
        <p:grpSpPr>
          <a:xfrm>
            <a:off x="914400" y="1447800"/>
            <a:ext cx="4495800" cy="1828800"/>
            <a:chOff x="914400" y="1447800"/>
            <a:chExt cx="4495800" cy="1828800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42CA130-9730-F75C-D70C-80C4EF6D5A15}"/>
                </a:ext>
              </a:extLst>
            </p:cNvPr>
            <p:cNvGrpSpPr/>
            <p:nvPr/>
          </p:nvGrpSpPr>
          <p:grpSpPr>
            <a:xfrm>
              <a:off x="914400" y="1447800"/>
              <a:ext cx="4495800" cy="1828800"/>
              <a:chOff x="914400" y="1447800"/>
              <a:chExt cx="4495800" cy="1828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ounded Rectangle 31">
                    <a:extLst>
                      <a:ext uri="{FF2B5EF4-FFF2-40B4-BE49-F238E27FC236}">
                        <a16:creationId xmlns:a16="http://schemas.microsoft.com/office/drawing/2014/main" id="{06E32BA9-516F-2405-D2F1-CA8D7EC3B8C8}"/>
                      </a:ext>
                    </a:extLst>
                  </p:cNvPr>
                  <p:cNvSpPr/>
                  <p:nvPr/>
                </p:nvSpPr>
                <p:spPr>
                  <a:xfrm>
                    <a:off x="914400" y="1447800"/>
                    <a:ext cx="4419600" cy="1828800"/>
                  </a:xfrm>
                  <a:prstGeom prst="roundRect">
                    <a:avLst/>
                  </a:prstGeom>
                  <a:noFill/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10000"/>
                      </a:lnSpc>
                    </a:pPr>
                    <a:r>
                      <a:rPr lang="en-US" sz="2600" dirty="0">
                        <a:solidFill>
                          <a:schemeClr val="tx1"/>
                        </a:solidFill>
                      </a:rPr>
                      <a:t>For </a:t>
                    </a:r>
                    <a14:m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a14:m>
                    <a:r>
                      <a:rPr lang="en-US" sz="2600" dirty="0">
                        <a:solidFill>
                          <a:schemeClr val="tx1"/>
                        </a:solidFill>
                      </a:rPr>
                      <a:t>,</a:t>
                    </a:r>
                  </a:p>
                  <a:p>
                    <a:pPr marL="457200" indent="-457200">
                      <a:lnSpc>
                        <a:spcPct val="11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sz="2600" dirty="0">
                        <a:solidFill>
                          <a:schemeClr val="tx1"/>
                        </a:solidFill>
                      </a:rPr>
                      <a:t>Add:</a:t>
                    </a:r>
                  </a:p>
                  <a:p>
                    <a:pPr marL="457200" indent="-457200">
                      <a:lnSpc>
                        <a:spcPct val="11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sz="2600" dirty="0">
                        <a:solidFill>
                          <a:schemeClr val="tx1"/>
                        </a:solidFill>
                      </a:rPr>
                      <a:t>Mult: </a:t>
                    </a:r>
                  </a:p>
                  <a:p>
                    <a:pPr marL="457200" indent="-457200">
                      <a:lnSpc>
                        <a:spcPct val="11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sz="2600" dirty="0">
                        <a:solidFill>
                          <a:schemeClr val="tx1"/>
                        </a:solidFill>
                        <a:sym typeface="Wingdings" pitchFamily="2" charset="2"/>
                      </a:rPr>
                      <a:t>BD,BC:</a:t>
                    </a:r>
                    <a:endParaRPr lang="en-US" sz="2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3" name="Rounded Rectangle 31">
                    <a:extLst>
                      <a:ext uri="{FF2B5EF4-FFF2-40B4-BE49-F238E27FC236}">
                        <a16:creationId xmlns:a16="http://schemas.microsoft.com/office/drawing/2014/main" id="{06E32BA9-516F-2405-D2F1-CA8D7EC3B8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" y="1447800"/>
                    <a:ext cx="4419600" cy="1828800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 l="-275" t="-990" b="-7591"/>
                    </a:stretch>
                  </a:blipFill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文本框 2">
                <a:extLst>
                  <a:ext uri="{FF2B5EF4-FFF2-40B4-BE49-F238E27FC236}">
                    <a16:creationId xmlns:a16="http://schemas.microsoft.com/office/drawing/2014/main" id="{6902D416-B7B7-54E3-C76D-7A0019B2A5FA}"/>
                  </a:ext>
                </a:extLst>
              </p:cNvPr>
              <p:cNvSpPr txBox="1"/>
              <p:nvPr/>
            </p:nvSpPr>
            <p:spPr>
              <a:xfrm>
                <a:off x="2446866" y="1905000"/>
                <a:ext cx="2887133" cy="510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/>
                  <a:t>Free</a:t>
                </a:r>
                <a:endParaRPr lang="en-US" sz="2600" b="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文本框 9">
                    <a:extLst>
                      <a:ext uri="{FF2B5EF4-FFF2-40B4-BE49-F238E27FC236}">
                        <a16:creationId xmlns:a16="http://schemas.microsoft.com/office/drawing/2014/main" id="{1FF34639-EE96-8233-5C6C-31BDB6B6AC9F}"/>
                      </a:ext>
                    </a:extLst>
                  </p:cNvPr>
                  <p:cNvSpPr txBox="1"/>
                  <p:nvPr/>
                </p:nvSpPr>
                <p:spPr>
                  <a:xfrm>
                    <a:off x="2895600" y="2561710"/>
                    <a:ext cx="1828800" cy="6054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125" name="文本框 9">
                    <a:extLst>
                      <a:ext uri="{FF2B5EF4-FFF2-40B4-BE49-F238E27FC236}">
                        <a16:creationId xmlns:a16="http://schemas.microsoft.com/office/drawing/2014/main" id="{1FF34639-EE96-8233-5C6C-31BDB6B6AC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2561710"/>
                    <a:ext cx="1828800" cy="60548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7E06E04C-9C83-E520-C13B-E01C427D51DA}"/>
                      </a:ext>
                    </a:extLst>
                  </p:cNvPr>
                  <p:cNvSpPr txBox="1"/>
                  <p:nvPr/>
                </p:nvSpPr>
                <p:spPr>
                  <a:xfrm>
                    <a:off x="3229662" y="2221685"/>
                    <a:ext cx="2180538" cy="4453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:r>
                      <a: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(assuming </a:t>
                    </a:r>
                    <a14:m>
                      <m:oMath xmlns:m="http://schemas.openxmlformats.org/officeDocument/2006/math">
                        <m: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r>
                      <a: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7E06E04C-9C83-E520-C13B-E01C427D51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9662" y="2221685"/>
                    <a:ext cx="2180538" cy="44531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631" t="-5405" r="-3073" b="-256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8" name="右大括号 8">
              <a:extLst>
                <a:ext uri="{FF2B5EF4-FFF2-40B4-BE49-F238E27FC236}">
                  <a16:creationId xmlns:a16="http://schemas.microsoft.com/office/drawing/2014/main" id="{F69024AF-81EA-65F4-D55D-C10647CAD313}"/>
                </a:ext>
              </a:extLst>
            </p:cNvPr>
            <p:cNvSpPr/>
            <p:nvPr/>
          </p:nvSpPr>
          <p:spPr>
            <a:xfrm>
              <a:off x="2590800" y="2514599"/>
              <a:ext cx="304800" cy="625423"/>
            </a:xfrm>
            <a:prstGeom prst="rightBrace">
              <a:avLst>
                <a:gd name="adj1" fmla="val 47845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8B74D12-1C7E-6821-E910-7AFEDD54DAE3}"/>
              </a:ext>
            </a:extLst>
          </p:cNvPr>
          <p:cNvGrpSpPr/>
          <p:nvPr/>
        </p:nvGrpSpPr>
        <p:grpSpPr>
          <a:xfrm>
            <a:off x="6620736" y="3046158"/>
            <a:ext cx="1665672" cy="1553360"/>
            <a:chOff x="6849335" y="3234051"/>
            <a:chExt cx="1665672" cy="1553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矩形: 圆角 55">
                  <a:extLst>
                    <a:ext uri="{FF2B5EF4-FFF2-40B4-BE49-F238E27FC236}">
                      <a16:creationId xmlns:a16="http://schemas.microsoft.com/office/drawing/2014/main" id="{A4EE9144-CAEF-55BD-7AE5-F19871BF9B1D}"/>
                    </a:ext>
                  </a:extLst>
                </p:cNvPr>
                <p:cNvSpPr/>
                <p:nvPr/>
              </p:nvSpPr>
              <p:spPr>
                <a:xfrm>
                  <a:off x="6849335" y="3962404"/>
                  <a:ext cx="1447797" cy="49092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Linear Comb mod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矩形: 圆角 55">
                  <a:extLst>
                    <a:ext uri="{FF2B5EF4-FFF2-40B4-BE49-F238E27FC236}">
                      <a16:creationId xmlns:a16="http://schemas.microsoft.com/office/drawing/2014/main" id="{A4EE9144-CAEF-55BD-7AE5-F19871BF9B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335" y="3962404"/>
                  <a:ext cx="1447797" cy="490927"/>
                </a:xfrm>
                <a:prstGeom prst="roundRect">
                  <a:avLst/>
                </a:prstGeom>
                <a:blipFill>
                  <a:blip r:embed="rId15"/>
                  <a:stretch>
                    <a:fillRect t="-20482" r="-3333" b="-32530"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EEEA1C6C-EE2C-6A70-E577-911D40DF3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3593" y="4453331"/>
              <a:ext cx="0" cy="252825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DFD94369-BECA-0EE9-C67C-98F1D2010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5993" y="4453331"/>
              <a:ext cx="0" cy="252825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26D1835F-A6B0-EF4C-D242-A51C4A3166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4193" y="4453331"/>
              <a:ext cx="0" cy="252825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AB2DEEB-BB63-0A5A-187E-3C7A3E1E80F9}"/>
                    </a:ext>
                  </a:extLst>
                </p:cNvPr>
                <p:cNvSpPr txBox="1"/>
                <p:nvPr/>
              </p:nvSpPr>
              <p:spPr>
                <a:xfrm>
                  <a:off x="7084856" y="3234051"/>
                  <a:ext cx="1430151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AB2DEEB-BB63-0A5A-187E-3C7A3E1E8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856" y="3234051"/>
                  <a:ext cx="1430151" cy="430887"/>
                </a:xfrm>
                <a:prstGeom prst="rect">
                  <a:avLst/>
                </a:prstGeom>
                <a:blipFill>
                  <a:blip r:embed="rId16"/>
                  <a:stretch>
                    <a:fillRect b="-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直接箭头连接符 58">
              <a:extLst>
                <a:ext uri="{FF2B5EF4-FFF2-40B4-BE49-F238E27FC236}">
                  <a16:creationId xmlns:a16="http://schemas.microsoft.com/office/drawing/2014/main" id="{4512235E-6FA4-5F04-B3F9-28E44CBD2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3463" y="3704185"/>
              <a:ext cx="0" cy="252825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2">
                  <a:extLst>
                    <a:ext uri="{FF2B5EF4-FFF2-40B4-BE49-F238E27FC236}">
                      <a16:creationId xmlns:a16="http://schemas.microsoft.com/office/drawing/2014/main" id="{87AE8218-A1B0-838C-B3AB-E27A697F5695}"/>
                    </a:ext>
                  </a:extLst>
                </p:cNvPr>
                <p:cNvSpPr txBox="1"/>
                <p:nvPr/>
              </p:nvSpPr>
              <p:spPr>
                <a:xfrm>
                  <a:off x="7474969" y="4418079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1" name="TextBox 12">
                  <a:extLst>
                    <a:ext uri="{FF2B5EF4-FFF2-40B4-BE49-F238E27FC236}">
                      <a16:creationId xmlns:a16="http://schemas.microsoft.com/office/drawing/2014/main" id="{87AE8218-A1B0-838C-B3AB-E27A697F5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969" y="4418079"/>
                  <a:ext cx="37316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94">
                <a:extLst>
                  <a:ext uri="{FF2B5EF4-FFF2-40B4-BE49-F238E27FC236}">
                    <a16:creationId xmlns:a16="http://schemas.microsoft.com/office/drawing/2014/main" id="{758B9366-81FB-73C0-F61E-5D9F60A69AF2}"/>
                  </a:ext>
                </a:extLst>
              </p:cNvPr>
              <p:cNvSpPr txBox="1"/>
              <p:nvPr/>
            </p:nvSpPr>
            <p:spPr>
              <a:xfrm>
                <a:off x="8762999" y="5048465"/>
                <a:ext cx="3200398" cy="1377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BD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 Costs: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文本框 94">
                <a:extLst>
                  <a:ext uri="{FF2B5EF4-FFF2-40B4-BE49-F238E27FC236}">
                    <a16:creationId xmlns:a16="http://schemas.microsoft.com/office/drawing/2014/main" id="{758B9366-81FB-73C0-F61E-5D9F60A69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99" y="5048465"/>
                <a:ext cx="3200398" cy="1377172"/>
              </a:xfrm>
              <a:prstGeom prst="rect">
                <a:avLst/>
              </a:prstGeom>
              <a:blipFill>
                <a:blip r:embed="rId18"/>
                <a:stretch>
                  <a:fillRect l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E0F635F-DE0C-82D8-BCA6-8395B92FFC7D}"/>
                  </a:ext>
                </a:extLst>
              </p:cNvPr>
              <p:cNvSpPr txBox="1"/>
              <p:nvPr/>
            </p:nvSpPr>
            <p:spPr>
              <a:xfrm>
                <a:off x="5931765" y="5893255"/>
                <a:ext cx="1951993" cy="453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E0F635F-DE0C-82D8-BCA6-8395B92FF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765" y="5893255"/>
                <a:ext cx="1951993" cy="4538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本框 94">
                <a:extLst>
                  <a:ext uri="{FF2B5EF4-FFF2-40B4-BE49-F238E27FC236}">
                    <a16:creationId xmlns:a16="http://schemas.microsoft.com/office/drawing/2014/main" id="{C8D6D9E8-18E0-2109-2210-B8A3C38C24C2}"/>
                  </a:ext>
                </a:extLst>
              </p:cNvPr>
              <p:cNvSpPr txBox="1"/>
              <p:nvPr/>
            </p:nvSpPr>
            <p:spPr>
              <a:xfrm>
                <a:off x="8762999" y="3733800"/>
                <a:ext cx="3200399" cy="131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Emulate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/>
                  <a:t> Costs: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func>
                            <m:func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文本框 94">
                <a:extLst>
                  <a:ext uri="{FF2B5EF4-FFF2-40B4-BE49-F238E27FC236}">
                    <a16:creationId xmlns:a16="http://schemas.microsoft.com/office/drawing/2014/main" id="{C8D6D9E8-18E0-2109-2210-B8A3C38C2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99" y="3733800"/>
                <a:ext cx="3200399" cy="1312219"/>
              </a:xfrm>
              <a:prstGeom prst="rect">
                <a:avLst/>
              </a:prstGeom>
              <a:blipFill>
                <a:blip r:embed="rId20"/>
                <a:stretch>
                  <a:fillRect l="-3048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本框 94">
                <a:extLst>
                  <a:ext uri="{FF2B5EF4-FFF2-40B4-BE49-F238E27FC236}">
                    <a16:creationId xmlns:a16="http://schemas.microsoft.com/office/drawing/2014/main" id="{49A2A68E-3D44-A56B-CBF4-29C01EFDF296}"/>
                  </a:ext>
                </a:extLst>
              </p:cNvPr>
              <p:cNvSpPr txBox="1"/>
              <p:nvPr/>
            </p:nvSpPr>
            <p:spPr>
              <a:xfrm>
                <a:off x="8762999" y="2362200"/>
                <a:ext cx="3200401" cy="1302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Emulate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/>
                  <a:t> Costs: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func>
                            <m:func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文本框 94">
                <a:extLst>
                  <a:ext uri="{FF2B5EF4-FFF2-40B4-BE49-F238E27FC236}">
                    <a16:creationId xmlns:a16="http://schemas.microsoft.com/office/drawing/2014/main" id="{49A2A68E-3D44-A56B-CBF4-29C01EFDF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99" y="2362200"/>
                <a:ext cx="3200401" cy="1302857"/>
              </a:xfrm>
              <a:prstGeom prst="rect">
                <a:avLst/>
              </a:prstGeom>
              <a:blipFill>
                <a:blip r:embed="rId21"/>
                <a:stretch>
                  <a:fillRect l="-3042" t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31">
                <a:extLst>
                  <a:ext uri="{FF2B5EF4-FFF2-40B4-BE49-F238E27FC236}">
                    <a16:creationId xmlns:a16="http://schemas.microsoft.com/office/drawing/2014/main" id="{99FA613E-09CE-F251-CD6B-9FA449080C1E}"/>
                  </a:ext>
                </a:extLst>
              </p:cNvPr>
              <p:cNvSpPr/>
              <p:nvPr/>
            </p:nvSpPr>
            <p:spPr>
              <a:xfrm>
                <a:off x="914400" y="4191000"/>
                <a:ext cx="4656578" cy="14645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500" b="0" dirty="0"/>
                  <a:t>Chinese Remainder Theorem: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5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Linear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>
                    <a:solidFill>
                      <a:schemeClr val="tx1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500" i="1" dirty="0"/>
              </a:p>
            </p:txBody>
          </p:sp>
        </mc:Choice>
        <mc:Fallback xmlns="">
          <p:sp>
            <p:nvSpPr>
              <p:cNvPr id="2" name="Rounded Rectangle 31">
                <a:extLst>
                  <a:ext uri="{FF2B5EF4-FFF2-40B4-BE49-F238E27FC236}">
                    <a16:creationId xmlns:a16="http://schemas.microsoft.com/office/drawing/2014/main" id="{99FA613E-09CE-F251-CD6B-9FA449080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91000"/>
                <a:ext cx="4656578" cy="1464589"/>
              </a:xfrm>
              <a:prstGeom prst="roundRect">
                <a:avLst/>
              </a:prstGeom>
              <a:blipFill>
                <a:blip r:embed="rId22"/>
                <a:stretch>
                  <a:fillRect l="-522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62">
            <a:extLst>
              <a:ext uri="{FF2B5EF4-FFF2-40B4-BE49-F238E27FC236}">
                <a16:creationId xmlns:a16="http://schemas.microsoft.com/office/drawing/2014/main" id="{D8A51329-73AC-632C-A793-D7572A22E407}"/>
              </a:ext>
            </a:extLst>
          </p:cNvPr>
          <p:cNvGrpSpPr/>
          <p:nvPr/>
        </p:nvGrpSpPr>
        <p:grpSpPr>
          <a:xfrm>
            <a:off x="2063318" y="5539364"/>
            <a:ext cx="2155955" cy="701444"/>
            <a:chOff x="8095160" y="5261417"/>
            <a:chExt cx="2155955" cy="701444"/>
          </a:xfrm>
        </p:grpSpPr>
        <p:sp>
          <p:nvSpPr>
            <p:cNvPr id="4" name="右大括号 8">
              <a:extLst>
                <a:ext uri="{FF2B5EF4-FFF2-40B4-BE49-F238E27FC236}">
                  <a16:creationId xmlns:a16="http://schemas.microsoft.com/office/drawing/2014/main" id="{B68FF3F5-FFAB-CB8E-ED47-2A86FE2226BC}"/>
                </a:ext>
              </a:extLst>
            </p:cNvPr>
            <p:cNvSpPr/>
            <p:nvPr/>
          </p:nvSpPr>
          <p:spPr>
            <a:xfrm rot="5400000">
              <a:off x="8392526" y="4964051"/>
              <a:ext cx="202582" cy="797313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右大括号 8">
              <a:extLst>
                <a:ext uri="{FF2B5EF4-FFF2-40B4-BE49-F238E27FC236}">
                  <a16:creationId xmlns:a16="http://schemas.microsoft.com/office/drawing/2014/main" id="{E793D3FE-4A74-15C6-29A4-2E4B63263A75}"/>
                </a:ext>
              </a:extLst>
            </p:cNvPr>
            <p:cNvSpPr/>
            <p:nvPr/>
          </p:nvSpPr>
          <p:spPr>
            <a:xfrm rot="5400000">
              <a:off x="9382822" y="4964635"/>
              <a:ext cx="202582" cy="797313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E8B4150E-EC8C-EF92-8D14-877F696FA784}"/>
                    </a:ext>
                  </a:extLst>
                </p:cNvPr>
                <p:cNvSpPr txBox="1"/>
                <p:nvPr/>
              </p:nvSpPr>
              <p:spPr>
                <a:xfrm>
                  <a:off x="8116251" y="5459710"/>
                  <a:ext cx="758567" cy="503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926429-33DE-BD79-6AE0-1F8D4B55A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6251" y="5459710"/>
                  <a:ext cx="758567" cy="50315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0">
                  <a:extLst>
                    <a:ext uri="{FF2B5EF4-FFF2-40B4-BE49-F238E27FC236}">
                      <a16:creationId xmlns:a16="http://schemas.microsoft.com/office/drawing/2014/main" id="{FBD8EE06-8805-7F5F-A7AC-B503C378E9A7}"/>
                    </a:ext>
                  </a:extLst>
                </p:cNvPr>
                <p:cNvSpPr txBox="1"/>
                <p:nvPr/>
              </p:nvSpPr>
              <p:spPr>
                <a:xfrm>
                  <a:off x="8997005" y="5459710"/>
                  <a:ext cx="758567" cy="503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2296151-8B8F-B501-6285-79DDA3D7F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005" y="5459710"/>
                  <a:ext cx="758567" cy="50315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61">
                  <a:extLst>
                    <a:ext uri="{FF2B5EF4-FFF2-40B4-BE49-F238E27FC236}">
                      <a16:creationId xmlns:a16="http://schemas.microsoft.com/office/drawing/2014/main" id="{71E84C42-7E87-5C11-E089-60D73EC306CF}"/>
                    </a:ext>
                  </a:extLst>
                </p:cNvPr>
                <p:cNvSpPr txBox="1"/>
                <p:nvPr/>
              </p:nvSpPr>
              <p:spPr>
                <a:xfrm>
                  <a:off x="9895355" y="5434700"/>
                  <a:ext cx="355760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4AB2639-6B8E-57C6-6C7A-28D1CF54C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5355" y="5434700"/>
                  <a:ext cx="355760" cy="47705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B1F00B7-58F2-79DF-1F0D-FE6F709F40AE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B1F00B7-58F2-79DF-1F0D-FE6F709F4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571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8051076" cy="755442"/>
          </a:xfrm>
        </p:spPr>
        <p:txBody>
          <a:bodyPr>
            <a:normAutofit/>
          </a:bodyPr>
          <a:lstStyle/>
          <a:p>
            <a:r>
              <a:rPr lang="en-US" sz="4000" dirty="0"/>
              <a:t>Mixed Garbling w/ CRT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2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31">
                <a:extLst>
                  <a:ext uri="{FF2B5EF4-FFF2-40B4-BE49-F238E27FC236}">
                    <a16:creationId xmlns:a16="http://schemas.microsoft.com/office/drawing/2014/main" id="{77095FA2-5E03-79AA-AD79-EB77D2E3732A}"/>
                  </a:ext>
                </a:extLst>
              </p:cNvPr>
              <p:cNvSpPr/>
              <p:nvPr/>
            </p:nvSpPr>
            <p:spPr>
              <a:xfrm>
                <a:off x="6857999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</a:p>
            </p:txBody>
          </p:sp>
        </mc:Choice>
        <mc:Fallback xmlns="">
          <p:sp>
            <p:nvSpPr>
              <p:cNvPr id="89" name="Rounded Rectangle 31">
                <a:extLst>
                  <a:ext uri="{FF2B5EF4-FFF2-40B4-BE49-F238E27FC236}">
                    <a16:creationId xmlns:a16="http://schemas.microsoft.com/office/drawing/2014/main" id="{77095FA2-5E03-79AA-AD79-EB77D2E37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9" y="1447800"/>
                <a:ext cx="4419600" cy="1828800"/>
              </a:xfrm>
              <a:prstGeom prst="roundRect">
                <a:avLst/>
              </a:prstGeom>
              <a:blipFill>
                <a:blip r:embed="rId3"/>
                <a:stretch>
                  <a:fillRect l="-275" b="-990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>
            <a:extLst>
              <a:ext uri="{FF2B5EF4-FFF2-40B4-BE49-F238E27FC236}">
                <a16:creationId xmlns:a16="http://schemas.microsoft.com/office/drawing/2014/main" id="{6C207ACF-9B49-CE6B-B531-327CB3EFEE58}"/>
              </a:ext>
            </a:extLst>
          </p:cNvPr>
          <p:cNvSpPr txBox="1"/>
          <p:nvPr/>
        </p:nvSpPr>
        <p:spPr>
          <a:xfrm>
            <a:off x="5638797" y="1808202"/>
            <a:ext cx="838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CRT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802373-CE4D-D723-45C7-204F4ED40A39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73B25E7-2FA9-CE17-C5A6-2EF6009F4B85}"/>
                  </a:ext>
                </a:extLst>
              </p:cNvPr>
              <p:cNvSpPr txBox="1"/>
              <p:nvPr/>
            </p:nvSpPr>
            <p:spPr>
              <a:xfrm>
                <a:off x="8458200" y="1905000"/>
                <a:ext cx="2887133" cy="1417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/>
                  <a:t>Free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2600" i="1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505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73B25E7-2FA9-CE17-C5A6-2EF6009F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905000"/>
                <a:ext cx="2887133" cy="1417632"/>
              </a:xfrm>
              <a:prstGeom prst="rect">
                <a:avLst/>
              </a:prstGeom>
              <a:blipFill>
                <a:blip r:embed="rId4"/>
                <a:stretch>
                  <a:fillRect l="-3805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大括号 8">
            <a:extLst>
              <a:ext uri="{FF2B5EF4-FFF2-40B4-BE49-F238E27FC236}">
                <a16:creationId xmlns:a16="http://schemas.microsoft.com/office/drawing/2014/main" id="{0F634C68-CB1B-EFDD-7882-0440A13818C7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31">
                <a:extLst>
                  <a:ext uri="{FF2B5EF4-FFF2-40B4-BE49-F238E27FC236}">
                    <a16:creationId xmlns:a16="http://schemas.microsoft.com/office/drawing/2014/main" id="{96C22CF4-8479-1652-B750-3D2000430A9A}"/>
                  </a:ext>
                </a:extLst>
              </p:cNvPr>
              <p:cNvSpPr/>
              <p:nvPr/>
            </p:nvSpPr>
            <p:spPr>
              <a:xfrm>
                <a:off x="914400" y="4191000"/>
                <a:ext cx="4656578" cy="14645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500" b="0" dirty="0"/>
                  <a:t>Chinese Remainder Theorem: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5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Linear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sz="2500" dirty="0"/>
                  <a:t> mod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500" i="1" dirty="0"/>
              </a:p>
            </p:txBody>
          </p:sp>
        </mc:Choice>
        <mc:Fallback xmlns="">
          <p:sp>
            <p:nvSpPr>
              <p:cNvPr id="6" name="Rounded Rectangle 31">
                <a:extLst>
                  <a:ext uri="{FF2B5EF4-FFF2-40B4-BE49-F238E27FC236}">
                    <a16:creationId xmlns:a16="http://schemas.microsoft.com/office/drawing/2014/main" id="{96C22CF4-8479-1652-B750-3D2000430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91000"/>
                <a:ext cx="4656578" cy="1464589"/>
              </a:xfrm>
              <a:prstGeom prst="roundRect">
                <a:avLst/>
              </a:prstGeom>
              <a:blipFill>
                <a:blip r:embed="rId5"/>
                <a:stretch>
                  <a:fillRect l="-522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73781EF-B65C-4D2E-78D9-6D124623C0F0}"/>
              </a:ext>
            </a:extLst>
          </p:cNvPr>
          <p:cNvGrpSpPr/>
          <p:nvPr/>
        </p:nvGrpSpPr>
        <p:grpSpPr>
          <a:xfrm>
            <a:off x="2063318" y="5539364"/>
            <a:ext cx="2155955" cy="701444"/>
            <a:chOff x="8095160" y="5261417"/>
            <a:chExt cx="2155955" cy="701444"/>
          </a:xfrm>
        </p:grpSpPr>
        <p:sp>
          <p:nvSpPr>
            <p:cNvPr id="7" name="右大括号 8">
              <a:extLst>
                <a:ext uri="{FF2B5EF4-FFF2-40B4-BE49-F238E27FC236}">
                  <a16:creationId xmlns:a16="http://schemas.microsoft.com/office/drawing/2014/main" id="{B7D4446B-B20E-D189-C48C-29B321F4F237}"/>
                </a:ext>
              </a:extLst>
            </p:cNvPr>
            <p:cNvSpPr/>
            <p:nvPr/>
          </p:nvSpPr>
          <p:spPr>
            <a:xfrm rot="5400000">
              <a:off x="8392526" y="4964051"/>
              <a:ext cx="202582" cy="797313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右大括号 8">
              <a:extLst>
                <a:ext uri="{FF2B5EF4-FFF2-40B4-BE49-F238E27FC236}">
                  <a16:creationId xmlns:a16="http://schemas.microsoft.com/office/drawing/2014/main" id="{AD36CBC9-A682-DB58-4514-E1B751186B95}"/>
                </a:ext>
              </a:extLst>
            </p:cNvPr>
            <p:cNvSpPr/>
            <p:nvPr/>
          </p:nvSpPr>
          <p:spPr>
            <a:xfrm rot="5400000">
              <a:off x="9382822" y="4964635"/>
              <a:ext cx="202582" cy="797313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926429-33DE-BD79-6AE0-1F8D4B55A9E9}"/>
                    </a:ext>
                  </a:extLst>
                </p:cNvPr>
                <p:cNvSpPr txBox="1"/>
                <p:nvPr/>
              </p:nvSpPr>
              <p:spPr>
                <a:xfrm>
                  <a:off x="8116251" y="5459710"/>
                  <a:ext cx="758567" cy="503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926429-33DE-BD79-6AE0-1F8D4B55A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6251" y="5459710"/>
                  <a:ext cx="758567" cy="5031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2296151-8B8F-B501-6285-79DDA3D7FE58}"/>
                    </a:ext>
                  </a:extLst>
                </p:cNvPr>
                <p:cNvSpPr txBox="1"/>
                <p:nvPr/>
              </p:nvSpPr>
              <p:spPr>
                <a:xfrm>
                  <a:off x="8997005" y="5459710"/>
                  <a:ext cx="758567" cy="503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2296151-8B8F-B501-6285-79DDA3D7F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005" y="5459710"/>
                  <a:ext cx="758567" cy="50315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4AB2639-6B8E-57C6-6C7A-28D1CF54C160}"/>
                    </a:ext>
                  </a:extLst>
                </p:cNvPr>
                <p:cNvSpPr txBox="1"/>
                <p:nvPr/>
              </p:nvSpPr>
              <p:spPr>
                <a:xfrm>
                  <a:off x="9895355" y="5434700"/>
                  <a:ext cx="355760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4AB2639-6B8E-57C6-6C7A-28D1CF54C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5355" y="5434700"/>
                  <a:ext cx="355760" cy="4770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9">
                <a:extLst>
                  <a:ext uri="{FF2B5EF4-FFF2-40B4-BE49-F238E27FC236}">
                    <a16:creationId xmlns:a16="http://schemas.microsoft.com/office/drawing/2014/main" id="{47C32C01-613B-3AAE-EA53-369E335F174D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2" name="文本框 9">
                <a:extLst>
                  <a:ext uri="{FF2B5EF4-FFF2-40B4-BE49-F238E27FC236}">
                    <a16:creationId xmlns:a16="http://schemas.microsoft.com/office/drawing/2014/main" id="{47C32C01-613B-3AAE-EA53-369E335F1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blipFill>
                <a:blip r:embed="rId9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504881-0FF4-CEF2-F4FD-49CFA5434B3D}"/>
                  </a:ext>
                </a:extLst>
              </p:cNvPr>
              <p:cNvSpPr txBox="1"/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504881-0FF4-CEF2-F4FD-49CFA543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blipFill>
                <a:blip r:embed="rId10"/>
                <a:stretch>
                  <a:fillRect l="-3631" t="-5405" r="-3073"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AD7AD57-295D-0380-3F77-CF2DEA083DC5}"/>
              </a:ext>
            </a:extLst>
          </p:cNvPr>
          <p:cNvCxnSpPr>
            <a:cxnSpLocks/>
          </p:cNvCxnSpPr>
          <p:nvPr/>
        </p:nvCxnSpPr>
        <p:spPr>
          <a:xfrm>
            <a:off x="5334000" y="2362200"/>
            <a:ext cx="15239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51B418-47A6-82B7-4F53-C04F04649E30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51B418-47A6-82B7-4F53-C04F04649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963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7670076" cy="755442"/>
          </a:xfrm>
        </p:spPr>
        <p:txBody>
          <a:bodyPr>
            <a:normAutofit/>
          </a:bodyPr>
          <a:lstStyle/>
          <a:p>
            <a:r>
              <a:rPr lang="en-US" sz="4000" dirty="0" err="1"/>
              <a:t>Trunc</a:t>
            </a:r>
            <a:r>
              <a:rPr lang="en-US" sz="4000" dirty="0"/>
              <a:t>-by-N from </a:t>
            </a:r>
            <a:r>
              <a:rPr lang="en-US" sz="4000" dirty="0" err="1"/>
              <a:t>Trunc</a:t>
            </a:r>
            <a:r>
              <a:rPr lang="en-US" sz="4000" dirty="0"/>
              <a:t>-by-p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/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600" dirty="0">
                    <a:solidFill>
                      <a:srgbClr val="FF5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</a:p>
            </p:txBody>
          </p:sp>
        </mc:Choice>
        <mc:Fallback xmlns="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blipFill>
                <a:blip r:embed="rId4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本框 96">
            <a:extLst>
              <a:ext uri="{FF2B5EF4-FFF2-40B4-BE49-F238E27FC236}">
                <a16:creationId xmlns:a16="http://schemas.microsoft.com/office/drawing/2014/main" id="{48F287D7-8742-EC46-5D75-47958AB1FAD0}"/>
              </a:ext>
            </a:extLst>
          </p:cNvPr>
          <p:cNvSpPr txBox="1"/>
          <p:nvPr/>
        </p:nvSpPr>
        <p:spPr>
          <a:xfrm>
            <a:off x="3145374" y="3456496"/>
            <a:ext cx="1845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1BF17D-3789-7387-2B40-01484BD96F11}"/>
                  </a:ext>
                </a:extLst>
              </p:cNvPr>
              <p:cNvSpPr txBox="1"/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1BF17D-3789-7387-2B40-01484BD96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90789"/>
                <a:ext cx="2234838" cy="532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括号 6">
            <a:extLst>
              <a:ext uri="{FF2B5EF4-FFF2-40B4-BE49-F238E27FC236}">
                <a16:creationId xmlns:a16="http://schemas.microsoft.com/office/drawing/2014/main" id="{A512E33E-E62A-5BA6-2429-EB216AD65F87}"/>
              </a:ext>
            </a:extLst>
          </p:cNvPr>
          <p:cNvSpPr/>
          <p:nvPr/>
        </p:nvSpPr>
        <p:spPr>
          <a:xfrm>
            <a:off x="2590800" y="4876800"/>
            <a:ext cx="304800" cy="990600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31">
                <a:extLst>
                  <a:ext uri="{FF2B5EF4-FFF2-40B4-BE49-F238E27FC236}">
                    <a16:creationId xmlns:a16="http://schemas.microsoft.com/office/drawing/2014/main" id="{FE8BFE95-CF61-822B-3B94-E7B6E91D456A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le 31">
                <a:extLst>
                  <a:ext uri="{FF2B5EF4-FFF2-40B4-BE49-F238E27FC236}">
                    <a16:creationId xmlns:a16="http://schemas.microsoft.com/office/drawing/2014/main" id="{FE8BFE95-CF61-822B-3B94-E7B6E91D4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6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8">
            <a:extLst>
              <a:ext uri="{FF2B5EF4-FFF2-40B4-BE49-F238E27FC236}">
                <a16:creationId xmlns:a16="http://schemas.microsoft.com/office/drawing/2014/main" id="{31B07AC8-B8C0-9BEB-E450-E943764FDEAC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9">
                <a:extLst>
                  <a:ext uri="{FF2B5EF4-FFF2-40B4-BE49-F238E27FC236}">
                    <a16:creationId xmlns:a16="http://schemas.microsoft.com/office/drawing/2014/main" id="{3133910E-5E92-6A07-45DE-6460B21DC13B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文本框 9">
                <a:extLst>
                  <a:ext uri="{FF2B5EF4-FFF2-40B4-BE49-F238E27FC236}">
                    <a16:creationId xmlns:a16="http://schemas.microsoft.com/office/drawing/2014/main" id="{3133910E-5E92-6A07-45DE-6460B21DC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blipFill>
                <a:blip r:embed="rId7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3FEBB9-0ED0-368D-F8B7-6988080CEA8A}"/>
                  </a:ext>
                </a:extLst>
              </p:cNvPr>
              <p:cNvSpPr txBox="1"/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3FEBB9-0ED0-368D-F8B7-6988080C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blipFill>
                <a:blip r:embed="rId8"/>
                <a:stretch>
                  <a:fillRect l="-3631" t="-5405" r="-3073"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2">
            <a:extLst>
              <a:ext uri="{FF2B5EF4-FFF2-40B4-BE49-F238E27FC236}">
                <a16:creationId xmlns:a16="http://schemas.microsoft.com/office/drawing/2014/main" id="{60C2A90B-F389-66BD-B6C3-CA0FD86F4086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ounded Rectangle 31">
                <a:extLst>
                  <a:ext uri="{FF2B5EF4-FFF2-40B4-BE49-F238E27FC236}">
                    <a16:creationId xmlns:a16="http://schemas.microsoft.com/office/drawing/2014/main" id="{E150E8F4-0C81-CE16-633E-2EF529519427}"/>
                  </a:ext>
                </a:extLst>
              </p:cNvPr>
              <p:cNvSpPr/>
              <p:nvPr/>
            </p:nvSpPr>
            <p:spPr>
              <a:xfrm>
                <a:off x="5867400" y="4186767"/>
                <a:ext cx="4343398" cy="136264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500" dirty="0"/>
                  <a:t>Claim: setting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 suffices.</a:t>
                </a:r>
              </a:p>
            </p:txBody>
          </p:sp>
        </mc:Choice>
        <mc:Fallback xmlns="">
          <p:sp>
            <p:nvSpPr>
              <p:cNvPr id="153" name="Rounded Rectangle 31">
                <a:extLst>
                  <a:ext uri="{FF2B5EF4-FFF2-40B4-BE49-F238E27FC236}">
                    <a16:creationId xmlns:a16="http://schemas.microsoft.com/office/drawing/2014/main" id="{E150E8F4-0C81-CE16-633E-2EF529519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86767"/>
                <a:ext cx="4343398" cy="1362645"/>
              </a:xfrm>
              <a:prstGeom prst="roundRect">
                <a:avLst/>
              </a:prstGeom>
              <a:blipFill>
                <a:blip r:embed="rId9"/>
                <a:stretch>
                  <a:fillRect l="-699" b="-3097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F4E335B1-8440-F1B1-07E1-9B0B3C9124F2}"/>
              </a:ext>
            </a:extLst>
          </p:cNvPr>
          <p:cNvCxnSpPr>
            <a:cxnSpLocks/>
          </p:cNvCxnSpPr>
          <p:nvPr/>
        </p:nvCxnSpPr>
        <p:spPr>
          <a:xfrm>
            <a:off x="3124200" y="3276600"/>
            <a:ext cx="0" cy="910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A607A9C-E91A-5361-38DA-14C1FE394658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A607A9C-E91A-5361-38DA-14C1FE394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4">
                <a:extLst>
                  <a:ext uri="{FF2B5EF4-FFF2-40B4-BE49-F238E27FC236}">
                    <a16:creationId xmlns:a16="http://schemas.microsoft.com/office/drawing/2014/main" id="{935CC404-45A0-8E82-76D7-A2B62599785E}"/>
                  </a:ext>
                </a:extLst>
              </p:cNvPr>
              <p:cNvSpPr txBox="1"/>
              <p:nvPr/>
            </p:nvSpPr>
            <p:spPr>
              <a:xfrm>
                <a:off x="5867400" y="2589913"/>
                <a:ext cx="4647085" cy="1331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Idea: find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s.t.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0" name="文本框 94">
                <a:extLst>
                  <a:ext uri="{FF2B5EF4-FFF2-40B4-BE49-F238E27FC236}">
                    <a16:creationId xmlns:a16="http://schemas.microsoft.com/office/drawing/2014/main" id="{935CC404-45A0-8E82-76D7-A2B62599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589913"/>
                <a:ext cx="4647085" cy="1331711"/>
              </a:xfrm>
              <a:prstGeom prst="rect">
                <a:avLst/>
              </a:prstGeom>
              <a:blipFill>
                <a:blip r:embed="rId19"/>
                <a:stretch>
                  <a:fillRect l="-2231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94">
                <a:extLst>
                  <a:ext uri="{FF2B5EF4-FFF2-40B4-BE49-F238E27FC236}">
                    <a16:creationId xmlns:a16="http://schemas.microsoft.com/office/drawing/2014/main" id="{89C00703-FC64-01D9-2760-CB14738F17BB}"/>
                  </a:ext>
                </a:extLst>
              </p:cNvPr>
              <p:cNvSpPr txBox="1"/>
              <p:nvPr/>
            </p:nvSpPr>
            <p:spPr>
              <a:xfrm>
                <a:off x="5867400" y="1490408"/>
                <a:ext cx="576951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Observation: </a:t>
                </a:r>
                <a:r>
                  <a:rPr lang="en-US" sz="2500" dirty="0" err="1"/>
                  <a:t>Trunc</a:t>
                </a:r>
                <a:r>
                  <a:rPr lang="en-US" sz="2500" dirty="0"/>
                  <a:t>-by-p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500" dirty="0"/>
                  <a:t> </a:t>
                </a:r>
              </a:p>
              <a:p>
                <a:r>
                  <a:rPr lang="en-US" sz="2500" dirty="0"/>
                  <a:t>Bit Decompose (BD) +throw away last digit. </a:t>
                </a:r>
                <a:endParaRPr lang="en-US" sz="2500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14" name="文本框 94">
                <a:extLst>
                  <a:ext uri="{FF2B5EF4-FFF2-40B4-BE49-F238E27FC236}">
                    <a16:creationId xmlns:a16="http://schemas.microsoft.com/office/drawing/2014/main" id="{89C00703-FC64-01D9-2760-CB14738F1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90408"/>
                <a:ext cx="5769511" cy="861774"/>
              </a:xfrm>
              <a:prstGeom prst="rect">
                <a:avLst/>
              </a:prstGeom>
              <a:blipFill>
                <a:blip r:embed="rId20"/>
                <a:stretch>
                  <a:fillRect l="-1797" t="-4930" r="-2537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90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/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</a:p>
            </p:txBody>
          </p:sp>
        </mc:Choice>
        <mc:Fallback xmlns="">
          <p:sp>
            <p:nvSpPr>
              <p:cNvPr id="87" name="Rounded Rectangle 31">
                <a:extLst>
                  <a:ext uri="{FF2B5EF4-FFF2-40B4-BE49-F238E27FC236}">
                    <a16:creationId xmlns:a16="http://schemas.microsoft.com/office/drawing/2014/main" id="{95F0595B-2AD3-9E5A-5FFF-E6790D59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86767"/>
                <a:ext cx="4419599" cy="1828800"/>
              </a:xfrm>
              <a:prstGeom prst="roundRect">
                <a:avLst/>
              </a:prstGeom>
              <a:blipFill>
                <a:blip r:embed="rId3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1BF17D-3789-7387-2B40-01484BD96F11}"/>
                  </a:ext>
                </a:extLst>
              </p:cNvPr>
              <p:cNvSpPr txBox="1"/>
              <p:nvPr/>
            </p:nvSpPr>
            <p:spPr>
              <a:xfrm>
                <a:off x="2895601" y="4760386"/>
                <a:ext cx="2438398" cy="1090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600" b="0" i="0" smtClean="0">
                                              <a:solidFill>
                                                <a:srgbClr val="00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2600" i="1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600" b="0" i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1BF17D-3789-7387-2B40-01484BD96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4760386"/>
                <a:ext cx="2438398" cy="1090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括号 6">
            <a:extLst>
              <a:ext uri="{FF2B5EF4-FFF2-40B4-BE49-F238E27FC236}">
                <a16:creationId xmlns:a16="http://schemas.microsoft.com/office/drawing/2014/main" id="{A512E33E-E62A-5BA6-2429-EB216AD65F87}"/>
              </a:ext>
            </a:extLst>
          </p:cNvPr>
          <p:cNvSpPr/>
          <p:nvPr/>
        </p:nvSpPr>
        <p:spPr>
          <a:xfrm>
            <a:off x="2590800" y="4876800"/>
            <a:ext cx="304800" cy="990600"/>
          </a:xfrm>
          <a:prstGeom prst="rightBrace">
            <a:avLst>
              <a:gd name="adj1" fmla="val 47845"/>
              <a:gd name="adj2" fmla="val 50000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94">
                <a:extLst>
                  <a:ext uri="{FF2B5EF4-FFF2-40B4-BE49-F238E27FC236}">
                    <a16:creationId xmlns:a16="http://schemas.microsoft.com/office/drawing/2014/main" id="{9D1C1683-7380-47CB-3C49-1C1C9EC1CB73}"/>
                  </a:ext>
                </a:extLst>
              </p:cNvPr>
              <p:cNvSpPr txBox="1"/>
              <p:nvPr/>
            </p:nvSpPr>
            <p:spPr>
              <a:xfrm>
                <a:off x="6248400" y="2022723"/>
                <a:ext cx="5367080" cy="18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Mul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 Costs: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500" dirty="0"/>
                                <m:t>Primes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500" i="1" smtClean="0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500" b="0" i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500" b="0" i="1" smtClean="0">
                                              <a:solidFill>
                                                <a:srgbClr val="00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500" i="1">
                                                  <a:solidFill>
                                                    <a:srgbClr val="0099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500">
                                                  <a:solidFill>
                                                    <a:srgbClr val="0099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500" i="1">
                                                  <a:solidFill>
                                                    <a:srgbClr val="0099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500" b="0" i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500" i="1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50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500" i="1">
                                              <a:solidFill>
                                                <a:srgbClr val="00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500">
                                              <a:solidFill>
                                                <a:srgbClr val="00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srgbClr val="00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func>
                                    </m:e>
                                  </m:func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5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5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25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b="0" i="0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5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25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6" name="文本框 94">
                <a:extLst>
                  <a:ext uri="{FF2B5EF4-FFF2-40B4-BE49-F238E27FC236}">
                    <a16:creationId xmlns:a16="http://schemas.microsoft.com/office/drawing/2014/main" id="{9D1C1683-7380-47CB-3C49-1C1C9EC1C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022723"/>
                <a:ext cx="5367080" cy="1852495"/>
              </a:xfrm>
              <a:prstGeom prst="rect">
                <a:avLst/>
              </a:prstGeom>
              <a:blipFill>
                <a:blip r:embed="rId5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94">
                <a:extLst>
                  <a:ext uri="{FF2B5EF4-FFF2-40B4-BE49-F238E27FC236}">
                    <a16:creationId xmlns:a16="http://schemas.microsoft.com/office/drawing/2014/main" id="{76D6597C-2090-9AC6-B0E5-EE349196DC27}"/>
                  </a:ext>
                </a:extLst>
              </p:cNvPr>
              <p:cNvSpPr txBox="1"/>
              <p:nvPr/>
            </p:nvSpPr>
            <p:spPr>
              <a:xfrm>
                <a:off x="1524000" y="2034605"/>
                <a:ext cx="3258432" cy="1343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Setting: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2500" b="0" i="0" dirty="0" smtClean="0"/>
                      <m:t>Primes</m:t>
                    </m:r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9" name="文本框 94">
                <a:extLst>
                  <a:ext uri="{FF2B5EF4-FFF2-40B4-BE49-F238E27FC236}">
                    <a16:creationId xmlns:a16="http://schemas.microsoft.com/office/drawing/2014/main" id="{76D6597C-2090-9AC6-B0E5-EE349196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034605"/>
                <a:ext cx="3258432" cy="1343060"/>
              </a:xfrm>
              <a:prstGeom prst="rect">
                <a:avLst/>
              </a:prstGeom>
              <a:blipFill>
                <a:blip r:embed="rId6"/>
                <a:stretch>
                  <a:fillRect l="-2991" t="-3636" r="-187" b="-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EEF54DA-D770-18D9-1785-58915EDEB58A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EEF54DA-D770-18D9-1785-58915EDEB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7AF061-4986-F463-A090-76A9E3B8F567}"/>
                  </a:ext>
                </a:extLst>
              </p:cNvPr>
              <p:cNvSpPr txBox="1"/>
              <p:nvPr/>
            </p:nvSpPr>
            <p:spPr>
              <a:xfrm>
                <a:off x="2362200" y="4137980"/>
                <a:ext cx="937074" cy="57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7AF061-4986-F463-A090-76A9E3B8F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37980"/>
                <a:ext cx="937074" cy="573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D34457DB-C1F0-B16B-88ED-D4AD384545A9}"/>
              </a:ext>
            </a:extLst>
          </p:cNvPr>
          <p:cNvSpPr txBox="1">
            <a:spLocks/>
          </p:cNvSpPr>
          <p:nvPr/>
        </p:nvSpPr>
        <p:spPr>
          <a:xfrm>
            <a:off x="788124" y="470061"/>
            <a:ext cx="8051076" cy="7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Mixed Garbling w/ CRT</a:t>
            </a:r>
            <a:endParaRPr lang="en-US" sz="40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1A7F250-4D32-D4C9-E598-B37783215F2F}"/>
              </a:ext>
            </a:extLst>
          </p:cNvPr>
          <p:cNvGrpSpPr/>
          <p:nvPr/>
        </p:nvGrpSpPr>
        <p:grpSpPr>
          <a:xfrm>
            <a:off x="5333999" y="4183748"/>
            <a:ext cx="6102348" cy="1897012"/>
            <a:chOff x="5333999" y="4183748"/>
            <a:chExt cx="6102348" cy="1897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A9411BB-F741-236F-33E1-76482B852961}"/>
                    </a:ext>
                  </a:extLst>
                </p:cNvPr>
                <p:cNvSpPr txBox="1"/>
                <p:nvPr/>
              </p:nvSpPr>
              <p:spPr>
                <a:xfrm>
                  <a:off x="8458200" y="5532120"/>
                  <a:ext cx="2209799" cy="548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A9411BB-F741-236F-33E1-76482B85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532120"/>
                  <a:ext cx="2209799" cy="5486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40E027D-55C9-1C75-2544-DFB2CF4679EF}"/>
                </a:ext>
              </a:extLst>
            </p:cNvPr>
            <p:cNvGrpSpPr/>
            <p:nvPr/>
          </p:nvGrpSpPr>
          <p:grpSpPr>
            <a:xfrm>
              <a:off x="5333999" y="4183748"/>
              <a:ext cx="6102348" cy="1831819"/>
              <a:chOff x="5333999" y="4183748"/>
              <a:chExt cx="6102348" cy="1831819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7A04CC9-CC1C-03E3-9265-3ACD5B0067B0}"/>
                  </a:ext>
                </a:extLst>
              </p:cNvPr>
              <p:cNvGrpSpPr/>
              <p:nvPr/>
            </p:nvGrpSpPr>
            <p:grpSpPr>
              <a:xfrm>
                <a:off x="5333999" y="4186767"/>
                <a:ext cx="5943600" cy="1828800"/>
                <a:chOff x="5333999" y="4186767"/>
                <a:chExt cx="5943600" cy="18288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Rounded Rectangle 31">
                      <a:extLst>
                        <a:ext uri="{FF2B5EF4-FFF2-40B4-BE49-F238E27FC236}">
                          <a16:creationId xmlns:a16="http://schemas.microsoft.com/office/drawing/2014/main" id="{FCBAD7E0-40C3-21F3-2ACC-65579E8DA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7999" y="4186767"/>
                      <a:ext cx="4419600" cy="1828800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For </a:t>
                      </a:r>
                      <a14:m>
                        <m:oMath xmlns:m="http://schemas.openxmlformats.org/officeDocument/2006/math"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a14:m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Add: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Mult:</a:t>
                      </a: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BD,BC:</a:t>
                      </a:r>
                    </a:p>
                  </p:txBody>
                </p:sp>
              </mc:Choice>
              <mc:Fallback xmlns="">
                <p:sp>
                  <p:nvSpPr>
                    <p:cNvPr id="18" name="Rounded Rectangle 31">
                      <a:extLst>
                        <a:ext uri="{FF2B5EF4-FFF2-40B4-BE49-F238E27FC236}">
                          <a16:creationId xmlns:a16="http://schemas.microsoft.com/office/drawing/2014/main" id="{FCBAD7E0-40C3-21F3-2ACC-65579E8DA70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7999" y="4186767"/>
                      <a:ext cx="4419600" cy="1828800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 l="-275" b="-9901"/>
                      </a:stretch>
                    </a:blipFill>
                    <a:ln w="1905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直接箭头连接符 19">
                  <a:extLst>
                    <a:ext uri="{FF2B5EF4-FFF2-40B4-BE49-F238E27FC236}">
                      <a16:creationId xmlns:a16="http://schemas.microsoft.com/office/drawing/2014/main" id="{D8F83B6B-A54F-3A39-084F-0F05D41AD210}"/>
                    </a:ext>
                  </a:extLst>
                </p:cNvPr>
                <p:cNvCxnSpPr>
                  <a:cxnSpLocks/>
                  <a:endCxn id="18" idx="1"/>
                </p:cNvCxnSpPr>
                <p:nvPr/>
              </p:nvCxnSpPr>
              <p:spPr>
                <a:xfrm>
                  <a:off x="5333999" y="5101167"/>
                  <a:ext cx="15240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6A818F4-7F07-6414-9FF5-56E808C71D20}"/>
                    </a:ext>
                  </a:extLst>
                </p:cNvPr>
                <p:cNvSpPr txBox="1"/>
                <p:nvPr/>
              </p:nvSpPr>
              <p:spPr>
                <a:xfrm>
                  <a:off x="5638798" y="4547169"/>
                  <a:ext cx="83820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/>
                    <a:t>CRT</a:t>
                  </a:r>
                </a:p>
              </p:txBody>
            </p:sp>
            <p:sp>
              <p:nvSpPr>
                <p:cNvPr id="22" name="右大括号 21">
                  <a:extLst>
                    <a:ext uri="{FF2B5EF4-FFF2-40B4-BE49-F238E27FC236}">
                      <a16:creationId xmlns:a16="http://schemas.microsoft.com/office/drawing/2014/main" id="{5BDA6308-52A5-6245-E2B8-7E63F5F287D9}"/>
                    </a:ext>
                  </a:extLst>
                </p:cNvPr>
                <p:cNvSpPr/>
                <p:nvPr/>
              </p:nvSpPr>
              <p:spPr>
                <a:xfrm>
                  <a:off x="8381999" y="4881099"/>
                  <a:ext cx="304800" cy="625423"/>
                </a:xfrm>
                <a:prstGeom prst="rightBrace">
                  <a:avLst>
                    <a:gd name="adj1" fmla="val 47845"/>
                    <a:gd name="adj2" fmla="val 50000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文本框 22">
                      <a:extLst>
                        <a:ext uri="{FF2B5EF4-FFF2-40B4-BE49-F238E27FC236}">
                          <a16:creationId xmlns:a16="http://schemas.microsoft.com/office/drawing/2014/main" id="{4664F491-C470-1265-61EF-AB8FF98C70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86800" y="4909139"/>
                      <a:ext cx="2209799" cy="5486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1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6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6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6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func>
                              <m:funcPr>
                                <m:ctrlPr>
                                  <a:rPr lang="en-US" sz="2600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600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  <m:r>
                              <a:rPr lang="en-US" sz="26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600" dirty="0">
                        <a:solidFill>
                          <a:srgbClr val="FF5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文本框 22">
                      <a:extLst>
                        <a:ext uri="{FF2B5EF4-FFF2-40B4-BE49-F238E27FC236}">
                          <a16:creationId xmlns:a16="http://schemas.microsoft.com/office/drawing/2014/main" id="{4664F491-C470-1265-61EF-AB8FF98C700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86800" y="4909139"/>
                      <a:ext cx="2209799" cy="54864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67AEDFE-7A6E-ECAC-D159-3916A3586B85}"/>
                  </a:ext>
                </a:extLst>
              </p:cNvPr>
              <p:cNvSpPr txBox="1"/>
              <p:nvPr/>
            </p:nvSpPr>
            <p:spPr>
              <a:xfrm>
                <a:off x="9607547" y="4183748"/>
                <a:ext cx="18288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b="1" dirty="0"/>
                  <a:t>Result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7355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/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ounded Rectangle 31">
                <a:extLst>
                  <a:ext uri="{FF2B5EF4-FFF2-40B4-BE49-F238E27FC236}">
                    <a16:creationId xmlns:a16="http://schemas.microsoft.com/office/drawing/2014/main" id="{EE790D8D-BB11-53F6-50D4-DB72B560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419600" cy="1828800"/>
              </a:xfrm>
              <a:prstGeom prst="roundRect">
                <a:avLst/>
              </a:prstGeom>
              <a:blipFill>
                <a:blip r:embed="rId3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A1802373-CE4D-D723-45C7-204F4ED40A39}"/>
              </a:ext>
            </a:extLst>
          </p:cNvPr>
          <p:cNvSpPr txBox="1"/>
          <p:nvPr/>
        </p:nvSpPr>
        <p:spPr>
          <a:xfrm>
            <a:off x="2446866" y="1905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0F634C68-CB1B-EFDD-7882-0440A13818C7}"/>
              </a:ext>
            </a:extLst>
          </p:cNvPr>
          <p:cNvSpPr/>
          <p:nvPr/>
        </p:nvSpPr>
        <p:spPr>
          <a:xfrm>
            <a:off x="2590800" y="2514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60F11C-FCC6-7D10-1B68-DC3BBC4AFE34}"/>
                  </a:ext>
                </a:extLst>
              </p:cNvPr>
              <p:cNvSpPr txBox="1"/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60F11C-FCC6-7D10-1B68-DC3BBC4A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61710"/>
                <a:ext cx="1828800" cy="605487"/>
              </a:xfrm>
              <a:prstGeom prst="rect">
                <a:avLst/>
              </a:prstGeom>
              <a:blipFill>
                <a:blip r:embed="rId4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2D348-B20C-821A-00A0-95529E411D70}"/>
                  </a:ext>
                </a:extLst>
              </p:cNvPr>
              <p:cNvSpPr txBox="1"/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2D348-B20C-821A-00A0-95529E41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62" y="2221685"/>
                <a:ext cx="2180538" cy="445315"/>
              </a:xfrm>
              <a:prstGeom prst="rect">
                <a:avLst/>
              </a:prstGeom>
              <a:blipFill>
                <a:blip r:embed="rId5"/>
                <a:stretch>
                  <a:fillRect l="-3631" t="-5405" r="-3073"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FB672D-02B6-A09D-3EA9-11E2A903ED0E}"/>
                  </a:ext>
                </a:extLst>
              </p:cNvPr>
              <p:cNvSpPr txBox="1"/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FB672D-02B6-A09D-3EA9-11E2A903E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09600"/>
                <a:ext cx="218053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31">
                <a:extLst>
                  <a:ext uri="{FF2B5EF4-FFF2-40B4-BE49-F238E27FC236}">
                    <a16:creationId xmlns:a16="http://schemas.microsoft.com/office/drawing/2014/main" id="{787D16DC-940A-4255-B962-B51967DC6D59}"/>
                  </a:ext>
                </a:extLst>
              </p:cNvPr>
              <p:cNvSpPr/>
              <p:nvPr/>
            </p:nvSpPr>
            <p:spPr>
              <a:xfrm>
                <a:off x="914399" y="4114800"/>
                <a:ext cx="4419600" cy="182880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Add: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Mult:</a:t>
                </a:r>
                <a:endParaRPr lang="en-US" sz="2600" dirty="0">
                  <a:solidFill>
                    <a:srgbClr val="FF5050"/>
                  </a:solidFill>
                </a:endParaRP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Wingdings" pitchFamily="2" charset="2"/>
                  </a:rPr>
                  <a:t>BD,BC: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31">
                <a:extLst>
                  <a:ext uri="{FF2B5EF4-FFF2-40B4-BE49-F238E27FC236}">
                    <a16:creationId xmlns:a16="http://schemas.microsoft.com/office/drawing/2014/main" id="{787D16DC-940A-4255-B962-B51967DC6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114800"/>
                <a:ext cx="4419600" cy="1828800"/>
              </a:xfrm>
              <a:prstGeom prst="roundRect">
                <a:avLst/>
              </a:prstGeom>
              <a:blipFill>
                <a:blip r:embed="rId7"/>
                <a:stretch>
                  <a:fillRect l="-275" t="-990" b="-75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24F2EA7C-A90F-9A59-0095-B190A9E1ABF0}"/>
              </a:ext>
            </a:extLst>
          </p:cNvPr>
          <p:cNvSpPr txBox="1"/>
          <p:nvPr/>
        </p:nvSpPr>
        <p:spPr>
          <a:xfrm>
            <a:off x="5562599" y="4191000"/>
            <a:ext cx="2438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assuming DCR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34133A1-5A00-A27A-5431-1565D1B652DF}"/>
              </a:ext>
            </a:extLst>
          </p:cNvPr>
          <p:cNvSpPr txBox="1"/>
          <p:nvPr/>
        </p:nvSpPr>
        <p:spPr>
          <a:xfrm>
            <a:off x="2446865" y="4572000"/>
            <a:ext cx="2887133" cy="5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Free</a:t>
            </a:r>
            <a:endParaRPr lang="en-US" sz="26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6037C87-77BD-72E3-30B1-D8633077B896}"/>
                  </a:ext>
                </a:extLst>
              </p:cNvPr>
              <p:cNvSpPr txBox="1"/>
              <p:nvPr/>
            </p:nvSpPr>
            <p:spPr>
              <a:xfrm>
                <a:off x="2895599" y="5228710"/>
                <a:ext cx="2234838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𝐷𝐶𝑅</m:t>
                          </m:r>
                        </m:sub>
                      </m:sSub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6037C87-77BD-72E3-30B1-D8633077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99" y="5228710"/>
                <a:ext cx="2234838" cy="532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右大括号 22">
            <a:extLst>
              <a:ext uri="{FF2B5EF4-FFF2-40B4-BE49-F238E27FC236}">
                <a16:creationId xmlns:a16="http://schemas.microsoft.com/office/drawing/2014/main" id="{0BAFA232-D974-CAFB-8DA9-8C5FCC9C46D7}"/>
              </a:ext>
            </a:extLst>
          </p:cNvPr>
          <p:cNvSpPr/>
          <p:nvPr/>
        </p:nvSpPr>
        <p:spPr>
          <a:xfrm>
            <a:off x="2590799" y="5181599"/>
            <a:ext cx="304800" cy="625423"/>
          </a:xfrm>
          <a:prstGeom prst="rightBrace">
            <a:avLst>
              <a:gd name="adj1" fmla="val 4784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5E2020A-DFC8-DF93-B4F6-BA25E6CDC2FB}"/>
              </a:ext>
            </a:extLst>
          </p:cNvPr>
          <p:cNvSpPr txBox="1">
            <a:spLocks/>
          </p:cNvSpPr>
          <p:nvPr/>
        </p:nvSpPr>
        <p:spPr>
          <a:xfrm>
            <a:off x="788124" y="470061"/>
            <a:ext cx="10489475" cy="7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Summary: Remains to Construct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1F7FB85-1942-49D5-5ACC-46354471E1A7}"/>
              </a:ext>
            </a:extLst>
          </p:cNvPr>
          <p:cNvSpPr txBox="1"/>
          <p:nvPr/>
        </p:nvSpPr>
        <p:spPr>
          <a:xfrm>
            <a:off x="2566554" y="3355369"/>
            <a:ext cx="838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1006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5486400" cy="755442"/>
          </a:xfrm>
        </p:spPr>
        <p:txBody>
          <a:bodyPr>
            <a:normAutofit/>
          </a:bodyPr>
          <a:lstStyle/>
          <a:p>
            <a:r>
              <a:rPr lang="en-US" sz="4000" dirty="0"/>
              <a:t>Boolean Garbling [Yao82]</a:t>
            </a:r>
          </a:p>
        </p:txBody>
      </p: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B976DDD6-034C-E2D7-9017-61513133BD4B}"/>
              </a:ext>
            </a:extLst>
          </p:cNvPr>
          <p:cNvCxnSpPr>
            <a:cxnSpLocks/>
          </p:cNvCxnSpPr>
          <p:nvPr/>
        </p:nvCxnSpPr>
        <p:spPr>
          <a:xfrm>
            <a:off x="3903198" y="2613955"/>
            <a:ext cx="1523999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FE24B3BE-96E0-5165-E1F6-C9C7CDEDF86E}"/>
                  </a:ext>
                </a:extLst>
              </p:cNvPr>
              <p:cNvSpPr txBox="1"/>
              <p:nvPr/>
            </p:nvSpPr>
            <p:spPr>
              <a:xfrm>
                <a:off x="5187357" y="2065939"/>
                <a:ext cx="1855408" cy="10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FE24B3BE-96E0-5165-E1F6-C9C7CDEDF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57" y="2065939"/>
                <a:ext cx="1855408" cy="1031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FC46023F-0C1D-2934-F4BF-82C3D425C466}"/>
                  </a:ext>
                </a:extLst>
              </p:cNvPr>
              <p:cNvSpPr txBox="1"/>
              <p:nvPr/>
            </p:nvSpPr>
            <p:spPr>
              <a:xfrm>
                <a:off x="7190774" y="2702427"/>
                <a:ext cx="3124200" cy="10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FC46023F-0C1D-2934-F4BF-82C3D425C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74" y="2702427"/>
                <a:ext cx="3124200" cy="1031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矩形 138">
            <a:extLst>
              <a:ext uri="{FF2B5EF4-FFF2-40B4-BE49-F238E27FC236}">
                <a16:creationId xmlns:a16="http://schemas.microsoft.com/office/drawing/2014/main" id="{A353EC3A-9D0D-8639-65CB-13585D2027A3}"/>
              </a:ext>
            </a:extLst>
          </p:cNvPr>
          <p:cNvSpPr/>
          <p:nvPr/>
        </p:nvSpPr>
        <p:spPr>
          <a:xfrm>
            <a:off x="7162800" y="2661390"/>
            <a:ext cx="3180151" cy="107241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8F3BD373-7910-FB69-347C-8C0785324FD4}"/>
              </a:ext>
            </a:extLst>
          </p:cNvPr>
          <p:cNvCxnSpPr>
            <a:cxnSpLocks/>
          </p:cNvCxnSpPr>
          <p:nvPr/>
        </p:nvCxnSpPr>
        <p:spPr>
          <a:xfrm flipV="1">
            <a:off x="8752876" y="1906263"/>
            <a:ext cx="0" cy="78899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87C76A7D-D243-4642-79E8-2165ED29A498}"/>
                  </a:ext>
                </a:extLst>
              </p:cNvPr>
              <p:cNvSpPr txBox="1"/>
              <p:nvPr/>
            </p:nvSpPr>
            <p:spPr>
              <a:xfrm>
                <a:off x="7990875" y="1405467"/>
                <a:ext cx="1523999" cy="56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i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000" i="1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87C76A7D-D243-4642-79E8-2165ED29A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875" y="1405467"/>
                <a:ext cx="1523999" cy="569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2F76856-9BE5-A648-99FC-048DB93C7ED0}"/>
              </a:ext>
            </a:extLst>
          </p:cNvPr>
          <p:cNvSpPr txBox="1"/>
          <p:nvPr/>
        </p:nvSpPr>
        <p:spPr>
          <a:xfrm>
            <a:off x="4170743" y="2057400"/>
            <a:ext cx="1089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Garb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5221E8-39D1-F33E-A588-5B7A5907036D}"/>
              </a:ext>
            </a:extLst>
          </p:cNvPr>
          <p:cNvSpPr txBox="1"/>
          <p:nvPr/>
        </p:nvSpPr>
        <p:spPr>
          <a:xfrm>
            <a:off x="8825463" y="2057400"/>
            <a:ext cx="9660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Eval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F6FD53-45B7-48AD-ADD6-11FD4ADCEE16}"/>
              </a:ext>
            </a:extLst>
          </p:cNvPr>
          <p:cNvSpPr txBox="1"/>
          <p:nvPr/>
        </p:nvSpPr>
        <p:spPr>
          <a:xfrm>
            <a:off x="3171533" y="4195809"/>
            <a:ext cx="1089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Alice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2893F1-53ED-3E20-3E79-FBD585D51955}"/>
              </a:ext>
            </a:extLst>
          </p:cNvPr>
          <p:cNvSpPr txBox="1"/>
          <p:nvPr/>
        </p:nvSpPr>
        <p:spPr>
          <a:xfrm>
            <a:off x="8206836" y="4191000"/>
            <a:ext cx="1089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Bob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C06FA6-0A96-B805-05B7-6AE5927F7826}"/>
              </a:ext>
            </a:extLst>
          </p:cNvPr>
          <p:cNvSpPr/>
          <p:nvPr/>
        </p:nvSpPr>
        <p:spPr>
          <a:xfrm>
            <a:off x="5989811" y="5241272"/>
            <a:ext cx="843957" cy="630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OT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ECE9264-11D1-B2FE-85A3-86F447E48A11}"/>
              </a:ext>
            </a:extLst>
          </p:cNvPr>
          <p:cNvCxnSpPr>
            <a:cxnSpLocks/>
          </p:cNvCxnSpPr>
          <p:nvPr/>
        </p:nvCxnSpPr>
        <p:spPr>
          <a:xfrm>
            <a:off x="6833768" y="5335761"/>
            <a:ext cx="1523999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7">
                <a:extLst>
                  <a:ext uri="{FF2B5EF4-FFF2-40B4-BE49-F238E27FC236}">
                    <a16:creationId xmlns:a16="http://schemas.microsoft.com/office/drawing/2014/main" id="{E528482B-637C-F3CB-6204-D7C1051C9776}"/>
                  </a:ext>
                </a:extLst>
              </p:cNvPr>
              <p:cNvSpPr txBox="1"/>
              <p:nvPr/>
            </p:nvSpPr>
            <p:spPr>
              <a:xfrm>
                <a:off x="7198381" y="4885513"/>
                <a:ext cx="1365844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1" name="TextBox 57">
                <a:extLst>
                  <a:ext uri="{FF2B5EF4-FFF2-40B4-BE49-F238E27FC236}">
                    <a16:creationId xmlns:a16="http://schemas.microsoft.com/office/drawing/2014/main" id="{E528482B-637C-F3CB-6204-D7C1051C9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81" y="4885513"/>
                <a:ext cx="1365844" cy="384721"/>
              </a:xfrm>
              <a:prstGeom prst="rect">
                <a:avLst/>
              </a:prstGeom>
              <a:blipFill>
                <a:blip r:embed="rId6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7">
                <a:extLst>
                  <a:ext uri="{FF2B5EF4-FFF2-40B4-BE49-F238E27FC236}">
                    <a16:creationId xmlns:a16="http://schemas.microsoft.com/office/drawing/2014/main" id="{FC0E34A9-4A5A-D687-9705-540EDE095D81}"/>
                  </a:ext>
                </a:extLst>
              </p:cNvPr>
              <p:cNvSpPr txBox="1"/>
              <p:nvPr/>
            </p:nvSpPr>
            <p:spPr>
              <a:xfrm>
                <a:off x="3729660" y="4981905"/>
                <a:ext cx="2204265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(0)…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2" name="TextBox 57">
                <a:extLst>
                  <a:ext uri="{FF2B5EF4-FFF2-40B4-BE49-F238E27FC236}">
                    <a16:creationId xmlns:a16="http://schemas.microsoft.com/office/drawing/2014/main" id="{FC0E34A9-4A5A-D687-9705-540EDE09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660" y="4981905"/>
                <a:ext cx="2204265" cy="384721"/>
              </a:xfrm>
              <a:prstGeom prst="rect">
                <a:avLst/>
              </a:prstGeom>
              <a:blipFill>
                <a:blip r:embed="rId7"/>
                <a:stretch>
                  <a:fillRect r="-831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5B97930-F534-DEC6-26B7-204E6B1C9EA1}"/>
              </a:ext>
            </a:extLst>
          </p:cNvPr>
          <p:cNvCxnSpPr>
            <a:cxnSpLocks/>
          </p:cNvCxnSpPr>
          <p:nvPr/>
        </p:nvCxnSpPr>
        <p:spPr>
          <a:xfrm>
            <a:off x="4465763" y="5448529"/>
            <a:ext cx="1523999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7">
                <a:extLst>
                  <a:ext uri="{FF2B5EF4-FFF2-40B4-BE49-F238E27FC236}">
                    <a16:creationId xmlns:a16="http://schemas.microsoft.com/office/drawing/2014/main" id="{C29FA813-7D4D-1AA4-ABD5-27ACFF76E062}"/>
                  </a:ext>
                </a:extLst>
              </p:cNvPr>
              <p:cNvSpPr txBox="1"/>
              <p:nvPr/>
            </p:nvSpPr>
            <p:spPr>
              <a:xfrm>
                <a:off x="3743068" y="5461249"/>
                <a:ext cx="2204265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(1)…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4" name="TextBox 57">
                <a:extLst>
                  <a:ext uri="{FF2B5EF4-FFF2-40B4-BE49-F238E27FC236}">
                    <a16:creationId xmlns:a16="http://schemas.microsoft.com/office/drawing/2014/main" id="{C29FA813-7D4D-1AA4-ABD5-27ACFF76E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068" y="5461249"/>
                <a:ext cx="2204265" cy="384721"/>
              </a:xfrm>
              <a:prstGeom prst="rect">
                <a:avLst/>
              </a:prstGeom>
              <a:blipFill>
                <a:blip r:embed="rId8"/>
                <a:stretch>
                  <a:fillRect t="-1587" r="-8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012C40A-9AE8-7256-6108-099A6B185596}"/>
              </a:ext>
            </a:extLst>
          </p:cNvPr>
          <p:cNvCxnSpPr>
            <a:cxnSpLocks/>
          </p:cNvCxnSpPr>
          <p:nvPr/>
        </p:nvCxnSpPr>
        <p:spPr>
          <a:xfrm>
            <a:off x="6822890" y="5814970"/>
            <a:ext cx="1523999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57">
                <a:extLst>
                  <a:ext uri="{FF2B5EF4-FFF2-40B4-BE49-F238E27FC236}">
                    <a16:creationId xmlns:a16="http://schemas.microsoft.com/office/drawing/2014/main" id="{266075B8-067F-73E9-9C50-4E1E3C1A3C33}"/>
                  </a:ext>
                </a:extLst>
              </p:cNvPr>
              <p:cNvSpPr txBox="1"/>
              <p:nvPr/>
            </p:nvSpPr>
            <p:spPr>
              <a:xfrm>
                <a:off x="7042495" y="5415009"/>
                <a:ext cx="2204265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8" name="TextBox 57">
                <a:extLst>
                  <a:ext uri="{FF2B5EF4-FFF2-40B4-BE49-F238E27FC236}">
                    <a16:creationId xmlns:a16="http://schemas.microsoft.com/office/drawing/2014/main" id="{266075B8-067F-73E9-9C50-4E1E3C1A3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495" y="5415009"/>
                <a:ext cx="2204265" cy="384721"/>
              </a:xfrm>
              <a:prstGeom prst="rect">
                <a:avLst/>
              </a:prstGeom>
              <a:blipFill>
                <a:blip r:embed="rId9"/>
                <a:stretch>
                  <a:fillRect l="-4972" r="-7182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E2C3BEA-241F-5B7D-D5B0-80EB25EB3CFD}"/>
              </a:ext>
            </a:extLst>
          </p:cNvPr>
          <p:cNvCxnSpPr>
            <a:cxnSpLocks/>
          </p:cNvCxnSpPr>
          <p:nvPr/>
        </p:nvCxnSpPr>
        <p:spPr>
          <a:xfrm>
            <a:off x="4346485" y="6405609"/>
            <a:ext cx="4011282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7">
                <a:extLst>
                  <a:ext uri="{FF2B5EF4-FFF2-40B4-BE49-F238E27FC236}">
                    <a16:creationId xmlns:a16="http://schemas.microsoft.com/office/drawing/2014/main" id="{329A28D0-C4E5-02BA-D168-37007E639EF1}"/>
                  </a:ext>
                </a:extLst>
              </p:cNvPr>
              <p:cNvSpPr txBox="1"/>
              <p:nvPr/>
            </p:nvSpPr>
            <p:spPr>
              <a:xfrm>
                <a:off x="6065421" y="6038288"/>
                <a:ext cx="693591" cy="397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22" name="TextBox 57">
                <a:extLst>
                  <a:ext uri="{FF2B5EF4-FFF2-40B4-BE49-F238E27FC236}">
                    <a16:creationId xmlns:a16="http://schemas.microsoft.com/office/drawing/2014/main" id="{329A28D0-C4E5-02BA-D168-37007E63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421" y="6038288"/>
                <a:ext cx="693591" cy="397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BEB4350E-5222-B53F-0888-B21A85E28224}"/>
              </a:ext>
            </a:extLst>
          </p:cNvPr>
          <p:cNvGrpSpPr/>
          <p:nvPr/>
        </p:nvGrpSpPr>
        <p:grpSpPr>
          <a:xfrm>
            <a:off x="769525" y="1117127"/>
            <a:ext cx="3119802" cy="2869396"/>
            <a:chOff x="769525" y="1117127"/>
            <a:chExt cx="3119802" cy="2869396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A76B7568-5E49-8C9A-2C00-D1D068E91575}"/>
                </a:ext>
              </a:extLst>
            </p:cNvPr>
            <p:cNvGrpSpPr/>
            <p:nvPr/>
          </p:nvGrpSpPr>
          <p:grpSpPr>
            <a:xfrm>
              <a:off x="788124" y="1117127"/>
              <a:ext cx="3101203" cy="2869396"/>
              <a:chOff x="792357" y="1161249"/>
              <a:chExt cx="3101203" cy="28693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12">
                    <a:extLst>
                      <a:ext uri="{FF2B5EF4-FFF2-40B4-BE49-F238E27FC236}">
                        <a16:creationId xmlns:a16="http://schemas.microsoft.com/office/drawing/2014/main" id="{01004E65-DBDE-AE3A-CC70-990F68A7A507}"/>
                      </a:ext>
                    </a:extLst>
                  </p:cNvPr>
                  <p:cNvSpPr txBox="1"/>
                  <p:nvPr/>
                </p:nvSpPr>
                <p:spPr>
                  <a:xfrm>
                    <a:off x="3061646" y="2156127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0" name="TextBox 12">
                    <a:extLst>
                      <a:ext uri="{FF2B5EF4-FFF2-40B4-BE49-F238E27FC236}">
                        <a16:creationId xmlns:a16="http://schemas.microsoft.com/office/drawing/2014/main" id="{01004E65-DBDE-AE3A-CC70-990F68A7A5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1646" y="2156127"/>
                    <a:ext cx="37316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6B5DD515-2719-85F5-7B62-0B44C2C75C49}"/>
                  </a:ext>
                </a:extLst>
              </p:cNvPr>
              <p:cNvSpPr/>
              <p:nvPr/>
            </p:nvSpPr>
            <p:spPr>
              <a:xfrm>
                <a:off x="792357" y="1676400"/>
                <a:ext cx="3101203" cy="1898696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直接箭头连接符 91">
                <a:extLst>
                  <a:ext uri="{FF2B5EF4-FFF2-40B4-BE49-F238E27FC236}">
                    <a16:creationId xmlns:a16="http://schemas.microsoft.com/office/drawing/2014/main" id="{A17C1CFE-72D2-A024-32E2-9AD9B979E4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82" y="1447800"/>
                <a:ext cx="0" cy="296937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组合 92">
                <a:extLst>
                  <a:ext uri="{FF2B5EF4-FFF2-40B4-BE49-F238E27FC236}">
                    <a16:creationId xmlns:a16="http://schemas.microsoft.com/office/drawing/2014/main" id="{CDCB5C69-00D3-47D3-DFB7-ED72FC78B075}"/>
                  </a:ext>
                </a:extLst>
              </p:cNvPr>
              <p:cNvGrpSpPr/>
              <p:nvPr/>
            </p:nvGrpSpPr>
            <p:grpSpPr>
              <a:xfrm>
                <a:off x="1215628" y="1447800"/>
                <a:ext cx="1309716" cy="1467260"/>
                <a:chOff x="1794871" y="1752600"/>
                <a:chExt cx="1576877" cy="17665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矩形: 圆角 120">
                      <a:extLst>
                        <a:ext uri="{FF2B5EF4-FFF2-40B4-BE49-F238E27FC236}">
                          <a16:creationId xmlns:a16="http://schemas.microsoft.com/office/drawing/2014/main" id="{4E2C4B4E-2B3F-91E3-E232-B0C1DC5B4D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2725" y="2133603"/>
                      <a:ext cx="721251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1" name="矩形: 圆角 120">
                      <a:extLst>
                        <a:ext uri="{FF2B5EF4-FFF2-40B4-BE49-F238E27FC236}">
                          <a16:creationId xmlns:a16="http://schemas.microsoft.com/office/drawing/2014/main" id="{4E2C4B4E-2B3F-91E3-E232-B0C1DC5B4D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2725" y="2133603"/>
                      <a:ext cx="721251" cy="369332"/>
                    </a:xfrm>
                    <a:prstGeom prst="round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矩形: 圆角 121">
                      <a:extLst>
                        <a:ext uri="{FF2B5EF4-FFF2-40B4-BE49-F238E27FC236}">
                          <a16:creationId xmlns:a16="http://schemas.microsoft.com/office/drawing/2014/main" id="{5E5B28FF-D740-7559-AC39-578CEDEAF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4871" y="2937047"/>
                      <a:ext cx="720610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2" name="矩形: 圆角 121">
                      <a:extLst>
                        <a:ext uri="{FF2B5EF4-FFF2-40B4-BE49-F238E27FC236}">
                          <a16:creationId xmlns:a16="http://schemas.microsoft.com/office/drawing/2014/main" id="{5E5B28FF-D740-7559-AC39-578CEDEAF17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4871" y="2937047"/>
                      <a:ext cx="720610" cy="369332"/>
                    </a:xfrm>
                    <a:prstGeom prst="round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4" name="直接箭头连接符 123">
                  <a:extLst>
                    <a:ext uri="{FF2B5EF4-FFF2-40B4-BE49-F238E27FC236}">
                      <a16:creationId xmlns:a16="http://schemas.microsoft.com/office/drawing/2014/main" id="{7AA28C7A-3CF9-6874-F837-5F62A7F8B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36504" y="2505632"/>
                  <a:ext cx="635244" cy="42547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箭头连接符 124">
                  <a:extLst>
                    <a:ext uri="{FF2B5EF4-FFF2-40B4-BE49-F238E27FC236}">
                      <a16:creationId xmlns:a16="http://schemas.microsoft.com/office/drawing/2014/main" id="{CD035E73-8C30-B4B7-43E1-06A10724E348}"/>
                    </a:ext>
                  </a:extLst>
                </p:cNvPr>
                <p:cNvCxnSpPr>
                  <a:cxnSpLocks/>
                  <a:stCxn id="122" idx="0"/>
                </p:cNvCxnSpPr>
                <p:nvPr/>
              </p:nvCxnSpPr>
              <p:spPr>
                <a:xfrm flipV="1">
                  <a:off x="2155176" y="2507749"/>
                  <a:ext cx="287971" cy="429299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箭头连接符 125">
                  <a:extLst>
                    <a:ext uri="{FF2B5EF4-FFF2-40B4-BE49-F238E27FC236}">
                      <a16:creationId xmlns:a16="http://schemas.microsoft.com/office/drawing/2014/main" id="{D0921180-E854-16A8-B3EB-8EFB211DAA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07763" y="1752600"/>
                  <a:ext cx="0" cy="389403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箭头连接符 129">
                  <a:extLst>
                    <a:ext uri="{FF2B5EF4-FFF2-40B4-BE49-F238E27FC236}">
                      <a16:creationId xmlns:a16="http://schemas.microsoft.com/office/drawing/2014/main" id="{F41D05A3-A8BA-71F7-0C6F-F471A6C482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04999" y="3311260"/>
                  <a:ext cx="61937" cy="207898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箭头连接符 130">
                  <a:extLst>
                    <a:ext uri="{FF2B5EF4-FFF2-40B4-BE49-F238E27FC236}">
                      <a16:creationId xmlns:a16="http://schemas.microsoft.com/office/drawing/2014/main" id="{4008D0A4-3D9E-23E9-8B38-1125649CA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286000" y="3300436"/>
                  <a:ext cx="139654" cy="21872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197D709-E11F-453A-3598-0F4B4442EBBB}"/>
                  </a:ext>
                </a:extLst>
              </p:cNvPr>
              <p:cNvGrpSpPr/>
              <p:nvPr/>
            </p:nvGrpSpPr>
            <p:grpSpPr>
              <a:xfrm>
                <a:off x="2087757" y="2435626"/>
                <a:ext cx="1374539" cy="1267108"/>
                <a:chOff x="2619518" y="2701098"/>
                <a:chExt cx="1654923" cy="152557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矩形: 圆角 111">
                      <a:extLst>
                        <a:ext uri="{FF2B5EF4-FFF2-40B4-BE49-F238E27FC236}">
                          <a16:creationId xmlns:a16="http://schemas.microsoft.com/office/drawing/2014/main" id="{B1FC7EDC-9522-29B6-B8FD-4471BB60C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1235" y="2701098"/>
                      <a:ext cx="720612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矩形: 圆角 111">
                      <a:extLst>
                        <a:ext uri="{FF2B5EF4-FFF2-40B4-BE49-F238E27FC236}">
                          <a16:creationId xmlns:a16="http://schemas.microsoft.com/office/drawing/2014/main" id="{B1FC7EDC-9522-29B6-B8FD-4471BB60C31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1235" y="2701098"/>
                      <a:ext cx="720612" cy="369332"/>
                    </a:xfrm>
                    <a:prstGeom prst="roundRect">
                      <a:avLst/>
                    </a:prstGeom>
                    <a:blipFill>
                      <a:blip r:embed="rId14"/>
                      <a:stretch>
                        <a:fillRect b="-13208"/>
                      </a:stretch>
                    </a:blip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矩形: 圆角 112">
                      <a:extLst>
                        <a:ext uri="{FF2B5EF4-FFF2-40B4-BE49-F238E27FC236}">
                          <a16:creationId xmlns:a16="http://schemas.microsoft.com/office/drawing/2014/main" id="{B479536C-A0F0-5EA1-5228-BD15CDA22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4649" y="3381307"/>
                      <a:ext cx="709792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3" name="矩形: 圆角 112">
                      <a:extLst>
                        <a:ext uri="{FF2B5EF4-FFF2-40B4-BE49-F238E27FC236}">
                          <a16:creationId xmlns:a16="http://schemas.microsoft.com/office/drawing/2014/main" id="{B479536C-A0F0-5EA1-5228-BD15CDA226E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4649" y="3381307"/>
                      <a:ext cx="709792" cy="369332"/>
                    </a:xfrm>
                    <a:prstGeom prst="roundRect">
                      <a:avLst/>
                    </a:prstGeom>
                    <a:blipFill>
                      <a:blip r:embed="rId15"/>
                      <a:stretch>
                        <a:fillRect b="-15385"/>
                      </a:stretch>
                    </a:blip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矩形: 圆角 113">
                      <a:extLst>
                        <a:ext uri="{FF2B5EF4-FFF2-40B4-BE49-F238E27FC236}">
                          <a16:creationId xmlns:a16="http://schemas.microsoft.com/office/drawing/2014/main" id="{3CDD2709-D31F-5DF3-063C-2A80C063F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9518" y="3381307"/>
                      <a:ext cx="709792" cy="36933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矩形: 圆角 113">
                      <a:extLst>
                        <a:ext uri="{FF2B5EF4-FFF2-40B4-BE49-F238E27FC236}">
                          <a16:creationId xmlns:a16="http://schemas.microsoft.com/office/drawing/2014/main" id="{3CDD2709-D31F-5DF3-063C-2A80C063F0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9518" y="3381307"/>
                      <a:ext cx="709792" cy="369332"/>
                    </a:xfrm>
                    <a:prstGeom prst="round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5" name="直接箭头连接符 114">
                  <a:extLst>
                    <a:ext uri="{FF2B5EF4-FFF2-40B4-BE49-F238E27FC236}">
                      <a16:creationId xmlns:a16="http://schemas.microsoft.com/office/drawing/2014/main" id="{AC372DF7-7815-34BD-EEDE-1498DAE59F68}"/>
                    </a:ext>
                  </a:extLst>
                </p:cNvPr>
                <p:cNvCxnSpPr>
                  <a:cxnSpLocks/>
                  <a:stCxn id="114" idx="0"/>
                </p:cNvCxnSpPr>
                <p:nvPr/>
              </p:nvCxnSpPr>
              <p:spPr>
                <a:xfrm flipH="1" flipV="1">
                  <a:off x="2951230" y="3070430"/>
                  <a:ext cx="23184" cy="310877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箭头连接符 115">
                  <a:extLst>
                    <a:ext uri="{FF2B5EF4-FFF2-40B4-BE49-F238E27FC236}">
                      <a16:creationId xmlns:a16="http://schemas.microsoft.com/office/drawing/2014/main" id="{45AC6A74-1A29-AE5B-17DD-36C434392882}"/>
                    </a:ext>
                  </a:extLst>
                </p:cNvPr>
                <p:cNvCxnSpPr>
                  <a:cxnSpLocks/>
                  <a:stCxn id="113" idx="0"/>
                </p:cNvCxnSpPr>
                <p:nvPr/>
              </p:nvCxnSpPr>
              <p:spPr>
                <a:xfrm flipH="1" flipV="1">
                  <a:off x="3358085" y="3070430"/>
                  <a:ext cx="561460" cy="310877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箭头连接符 116">
                  <a:extLst>
                    <a:ext uri="{FF2B5EF4-FFF2-40B4-BE49-F238E27FC236}">
                      <a16:creationId xmlns:a16="http://schemas.microsoft.com/office/drawing/2014/main" id="{B5F2979A-921D-AB57-0D36-4E58CAFD0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5923" y="3750638"/>
                  <a:ext cx="0" cy="476038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箭头连接符 117">
                  <a:extLst>
                    <a:ext uri="{FF2B5EF4-FFF2-40B4-BE49-F238E27FC236}">
                      <a16:creationId xmlns:a16="http://schemas.microsoft.com/office/drawing/2014/main" id="{87AF3FFB-2458-BB0C-D3C4-783BF5F5B2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6366" y="3750638"/>
                  <a:ext cx="0" cy="476038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箭头连接符 118">
                  <a:extLst>
                    <a:ext uri="{FF2B5EF4-FFF2-40B4-BE49-F238E27FC236}">
                      <a16:creationId xmlns:a16="http://schemas.microsoft.com/office/drawing/2014/main" id="{55DD5D66-695B-06B7-1639-42CC741F58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6972" y="3750638"/>
                  <a:ext cx="0" cy="476038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箭头连接符 119">
                  <a:extLst>
                    <a:ext uri="{FF2B5EF4-FFF2-40B4-BE49-F238E27FC236}">
                      <a16:creationId xmlns:a16="http://schemas.microsoft.com/office/drawing/2014/main" id="{211A84BC-0552-41EF-5C40-1AB8B0A24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87415" y="3750638"/>
                  <a:ext cx="0" cy="476038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57">
                    <a:extLst>
                      <a:ext uri="{FF2B5EF4-FFF2-40B4-BE49-F238E27FC236}">
                        <a16:creationId xmlns:a16="http://schemas.microsoft.com/office/drawing/2014/main" id="{B763A39B-77D6-8000-3B48-6EE9765FE100}"/>
                      </a:ext>
                    </a:extLst>
                  </p:cNvPr>
                  <p:cNvSpPr txBox="1"/>
                  <p:nvPr/>
                </p:nvSpPr>
                <p:spPr>
                  <a:xfrm>
                    <a:off x="992019" y="3701086"/>
                    <a:ext cx="287428" cy="3177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Box 57">
                    <a:extLst>
                      <a:ext uri="{FF2B5EF4-FFF2-40B4-BE49-F238E27FC236}">
                        <a16:creationId xmlns:a16="http://schemas.microsoft.com/office/drawing/2014/main" id="{B763A39B-77D6-8000-3B48-6EE9765FE1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019" y="3701086"/>
                    <a:ext cx="287428" cy="31777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4894" r="-10638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12">
                    <a:extLst>
                      <a:ext uri="{FF2B5EF4-FFF2-40B4-BE49-F238E27FC236}">
                        <a16:creationId xmlns:a16="http://schemas.microsoft.com/office/drawing/2014/main" id="{15111412-508E-5681-7538-D542F33555B6}"/>
                      </a:ext>
                    </a:extLst>
                  </p:cNvPr>
                  <p:cNvSpPr txBox="1"/>
                  <p:nvPr/>
                </p:nvSpPr>
                <p:spPr>
                  <a:xfrm>
                    <a:off x="1250379" y="2953835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6" name="TextBox 12">
                    <a:extLst>
                      <a:ext uri="{FF2B5EF4-FFF2-40B4-BE49-F238E27FC236}">
                        <a16:creationId xmlns:a16="http://schemas.microsoft.com/office/drawing/2014/main" id="{15111412-508E-5681-7538-D542F33555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0379" y="2953835"/>
                    <a:ext cx="373169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12">
                    <a:extLst>
                      <a:ext uri="{FF2B5EF4-FFF2-40B4-BE49-F238E27FC236}">
                        <a16:creationId xmlns:a16="http://schemas.microsoft.com/office/drawing/2014/main" id="{F8948866-0DF4-8B53-62A3-623E05B7A0B2}"/>
                      </a:ext>
                    </a:extLst>
                  </p:cNvPr>
                  <p:cNvSpPr txBox="1"/>
                  <p:nvPr/>
                </p:nvSpPr>
                <p:spPr>
                  <a:xfrm>
                    <a:off x="1236183" y="3450807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7" name="TextBox 12">
                    <a:extLst>
                      <a:ext uri="{FF2B5EF4-FFF2-40B4-BE49-F238E27FC236}">
                        <a16:creationId xmlns:a16="http://schemas.microsoft.com/office/drawing/2014/main" id="{F8948866-0DF4-8B53-62A3-623E05B7A0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6183" y="3450807"/>
                    <a:ext cx="373169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12">
                    <a:extLst>
                      <a:ext uri="{FF2B5EF4-FFF2-40B4-BE49-F238E27FC236}">
                        <a16:creationId xmlns:a16="http://schemas.microsoft.com/office/drawing/2014/main" id="{9C9A61A2-2827-662E-874F-492DBC25EFF2}"/>
                      </a:ext>
                    </a:extLst>
                  </p:cNvPr>
                  <p:cNvSpPr txBox="1"/>
                  <p:nvPr/>
                </p:nvSpPr>
                <p:spPr>
                  <a:xfrm>
                    <a:off x="3037652" y="1364494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8" name="TextBox 12">
                    <a:extLst>
                      <a:ext uri="{FF2B5EF4-FFF2-40B4-BE49-F238E27FC236}">
                        <a16:creationId xmlns:a16="http://schemas.microsoft.com/office/drawing/2014/main" id="{9C9A61A2-2827-662E-874F-492DBC25EF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7652" y="1364494"/>
                    <a:ext cx="373169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57">
                    <a:extLst>
                      <a:ext uri="{FF2B5EF4-FFF2-40B4-BE49-F238E27FC236}">
                        <a16:creationId xmlns:a16="http://schemas.microsoft.com/office/drawing/2014/main" id="{D73A359D-2343-9D40-F993-813FFFD18470}"/>
                      </a:ext>
                    </a:extLst>
                  </p:cNvPr>
                  <p:cNvSpPr txBox="1"/>
                  <p:nvPr/>
                </p:nvSpPr>
                <p:spPr>
                  <a:xfrm>
                    <a:off x="3200204" y="3711712"/>
                    <a:ext cx="287428" cy="31893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9" name="TextBox 57">
                    <a:extLst>
                      <a:ext uri="{FF2B5EF4-FFF2-40B4-BE49-F238E27FC236}">
                        <a16:creationId xmlns:a16="http://schemas.microsoft.com/office/drawing/2014/main" id="{D73A359D-2343-9D40-F993-813FFFD184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204" y="3711712"/>
                    <a:ext cx="287428" cy="318933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7021" r="-10638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57">
                    <a:extLst>
                      <a:ext uri="{FF2B5EF4-FFF2-40B4-BE49-F238E27FC236}">
                        <a16:creationId xmlns:a16="http://schemas.microsoft.com/office/drawing/2014/main" id="{694ABCD1-6BBF-766A-0778-FA49A485C42E}"/>
                      </a:ext>
                    </a:extLst>
                  </p:cNvPr>
                  <p:cNvSpPr txBox="1"/>
                  <p:nvPr/>
                </p:nvSpPr>
                <p:spPr>
                  <a:xfrm>
                    <a:off x="1796283" y="1161249"/>
                    <a:ext cx="287428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Box 57">
                    <a:extLst>
                      <a:ext uri="{FF2B5EF4-FFF2-40B4-BE49-F238E27FC236}">
                        <a16:creationId xmlns:a16="http://schemas.microsoft.com/office/drawing/2014/main" id="{694ABCD1-6BBF-766A-0778-FA49A485C4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6283" y="1161249"/>
                    <a:ext cx="287428" cy="30777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1915" r="-10638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57">
                    <a:extLst>
                      <a:ext uri="{FF2B5EF4-FFF2-40B4-BE49-F238E27FC236}">
                        <a16:creationId xmlns:a16="http://schemas.microsoft.com/office/drawing/2014/main" id="{DD88A4B9-DAC0-6366-1F72-EE6445C42FA9}"/>
                      </a:ext>
                    </a:extLst>
                  </p:cNvPr>
                  <p:cNvSpPr txBox="1"/>
                  <p:nvPr/>
                </p:nvSpPr>
                <p:spPr>
                  <a:xfrm>
                    <a:off x="3435477" y="1167697"/>
                    <a:ext cx="287428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TextBox 57">
                    <a:extLst>
                      <a:ext uri="{FF2B5EF4-FFF2-40B4-BE49-F238E27FC236}">
                        <a16:creationId xmlns:a16="http://schemas.microsoft.com/office/drawing/2014/main" id="{DD88A4B9-DAC0-6366-1F72-EE6445C42F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5477" y="1167697"/>
                    <a:ext cx="287428" cy="30777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1915" r="-21277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89562DA6-AC7F-D31A-84BE-1356922241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9326" y="3418287"/>
                <a:ext cx="0" cy="296937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箭头连接符 110">
                <a:extLst>
                  <a:ext uri="{FF2B5EF4-FFF2-40B4-BE49-F238E27FC236}">
                    <a16:creationId xmlns:a16="http://schemas.microsoft.com/office/drawing/2014/main" id="{2982E666-9ACB-996E-4A00-70DF7704F953}"/>
                  </a:ext>
                </a:extLst>
              </p:cNvPr>
              <p:cNvCxnSpPr>
                <a:cxnSpLocks/>
                <a:stCxn id="113" idx="0"/>
              </p:cNvCxnSpPr>
              <p:nvPr/>
            </p:nvCxnSpPr>
            <p:spPr>
              <a:xfrm flipV="1">
                <a:off x="3167528" y="2726385"/>
                <a:ext cx="132888" cy="274207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C5541FF0-94C6-D252-03BB-DA367DC31B06}"/>
                    </a:ext>
                  </a:extLst>
                </p:cNvPr>
                <p:cNvSpPr txBox="1"/>
                <p:nvPr/>
              </p:nvSpPr>
              <p:spPr>
                <a:xfrm>
                  <a:off x="769525" y="1621857"/>
                  <a:ext cx="589536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C5541FF0-94C6-D252-03BB-DA367DC31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25" y="1621857"/>
                  <a:ext cx="589536" cy="5539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5A2D251-510E-B792-6728-26C9F1A63CCE}"/>
              </a:ext>
            </a:extLst>
          </p:cNvPr>
          <p:cNvSpPr txBox="1"/>
          <p:nvPr/>
        </p:nvSpPr>
        <p:spPr>
          <a:xfrm>
            <a:off x="1129069" y="4154780"/>
            <a:ext cx="208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Natural Application to 2PC: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CC46955-3C25-C3D9-CAC1-80841033D42E}"/>
                  </a:ext>
                </a:extLst>
              </p:cNvPr>
              <p:cNvSpPr txBox="1"/>
              <p:nvPr/>
            </p:nvSpPr>
            <p:spPr>
              <a:xfrm>
                <a:off x="9875682" y="4647295"/>
                <a:ext cx="2087718" cy="1524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9133EE"/>
                    </a:solidFill>
                  </a:rPr>
                  <a:t>Bottleneck: comm. Size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sz="30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CC46955-3C25-C3D9-CAC1-80841033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682" y="4647295"/>
                <a:ext cx="2087718" cy="1524905"/>
              </a:xfrm>
              <a:prstGeom prst="rect">
                <a:avLst/>
              </a:prstGeom>
              <a:blipFill>
                <a:blip r:embed="rId25"/>
                <a:stretch>
                  <a:fillRect l="-6706" t="-4781" r="-3790" b="-10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80AAF963-D5A3-5909-B38F-5B5B97140739}"/>
              </a:ext>
            </a:extLst>
          </p:cNvPr>
          <p:cNvSpPr/>
          <p:nvPr/>
        </p:nvSpPr>
        <p:spPr>
          <a:xfrm>
            <a:off x="833459" y="4141676"/>
            <a:ext cx="8843941" cy="2487715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2F8D3CC-02C0-07C7-5262-987FB8A7A61F}"/>
                  </a:ext>
                </a:extLst>
              </p:cNvPr>
              <p:cNvSpPr txBox="1"/>
              <p:nvPr/>
            </p:nvSpPr>
            <p:spPr>
              <a:xfrm>
                <a:off x="4156271" y="4290086"/>
                <a:ext cx="58953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2F8D3CC-02C0-07C7-5262-987FB8A7A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71" y="4290086"/>
                <a:ext cx="589536" cy="477054"/>
              </a:xfrm>
              <a:prstGeom prst="rect">
                <a:avLst/>
              </a:prstGeom>
              <a:blipFill>
                <a:blip r:embed="rId26"/>
                <a:stretch>
                  <a:fillRect l="-10309" r="-1958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7">
                <a:extLst>
                  <a:ext uri="{FF2B5EF4-FFF2-40B4-BE49-F238E27FC236}">
                    <a16:creationId xmlns:a16="http://schemas.microsoft.com/office/drawing/2014/main" id="{9A5FADAE-D567-307F-B881-F82DA4D2097F}"/>
                  </a:ext>
                </a:extLst>
              </p:cNvPr>
              <p:cNvSpPr txBox="1"/>
              <p:nvPr/>
            </p:nvSpPr>
            <p:spPr>
              <a:xfrm>
                <a:off x="9108622" y="4304541"/>
                <a:ext cx="1365844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6" name="TextBox 57">
                <a:extLst>
                  <a:ext uri="{FF2B5EF4-FFF2-40B4-BE49-F238E27FC236}">
                    <a16:creationId xmlns:a16="http://schemas.microsoft.com/office/drawing/2014/main" id="{9A5FADAE-D567-307F-B881-F82DA4D20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622" y="4304541"/>
                <a:ext cx="1365844" cy="384721"/>
              </a:xfrm>
              <a:prstGeom prst="rect">
                <a:avLst/>
              </a:prstGeom>
              <a:blipFill>
                <a:blip r:embed="rId27"/>
                <a:stretch>
                  <a:fillRect l="-6250" r="-714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4" grpId="0"/>
      <p:bldP spid="18" grpId="0"/>
      <p:bldP spid="22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DE92B810-7BA1-70FC-6437-B488884EDDE5}"/>
              </a:ext>
            </a:extLst>
          </p:cNvPr>
          <p:cNvSpPr/>
          <p:nvPr/>
        </p:nvSpPr>
        <p:spPr>
          <a:xfrm>
            <a:off x="936003" y="1824941"/>
            <a:ext cx="3101203" cy="18986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3DFB788B-D02C-6D4D-DD82-1DD003C8828D}"/>
              </a:ext>
            </a:extLst>
          </p:cNvPr>
          <p:cNvGrpSpPr/>
          <p:nvPr/>
        </p:nvGrpSpPr>
        <p:grpSpPr>
          <a:xfrm>
            <a:off x="2917203" y="1596341"/>
            <a:ext cx="949348" cy="1552792"/>
            <a:chOff x="3797543" y="1752599"/>
            <a:chExt cx="1143000" cy="186953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771A4644-FA41-4FBF-63F5-D1191ADB17F9}"/>
                </a:ext>
              </a:extLst>
            </p:cNvPr>
            <p:cNvSpPr/>
            <p:nvPr/>
          </p:nvSpPr>
          <p:spPr>
            <a:xfrm>
              <a:off x="4077245" y="2933220"/>
              <a:ext cx="601255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: 圆角 63">
                  <a:extLst>
                    <a:ext uri="{FF2B5EF4-FFF2-40B4-BE49-F238E27FC236}">
                      <a16:creationId xmlns:a16="http://schemas.microsoft.com/office/drawing/2014/main" id="{5E5B5A9C-265A-05F2-A468-58F9512690AC}"/>
                    </a:ext>
                  </a:extLst>
                </p:cNvPr>
                <p:cNvSpPr/>
                <p:nvPr/>
              </p:nvSpPr>
              <p:spPr>
                <a:xfrm>
                  <a:off x="3797543" y="2110107"/>
                  <a:ext cx="1143000" cy="597932"/>
                </a:xfrm>
                <a:prstGeom prst="round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Bool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矩形: 圆角 63">
                  <a:extLst>
                    <a:ext uri="{FF2B5EF4-FFF2-40B4-BE49-F238E27FC236}">
                      <a16:creationId xmlns:a16="http://schemas.microsoft.com/office/drawing/2014/main" id="{5E5B5A9C-265A-05F2-A468-58F9512690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543" y="2110107"/>
                  <a:ext cx="1143000" cy="597932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45DB04F2-942A-F575-C2FF-B2E117D46C6C}"/>
                </a:ext>
              </a:extLst>
            </p:cNvPr>
            <p:cNvCxnSpPr>
              <a:cxnSpLocks/>
              <a:stCxn id="65" idx="0"/>
              <a:endCxn id="60" idx="2"/>
            </p:cNvCxnSpPr>
            <p:nvPr/>
          </p:nvCxnSpPr>
          <p:spPr>
            <a:xfrm flipV="1">
              <a:off x="4271878" y="3302552"/>
              <a:ext cx="105995" cy="319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74D73D4A-4979-3B9D-44D9-A94231285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000" y="2722277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A59C0C12-0345-BE4D-2A02-BCAAE6E83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2722277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8582D7CA-C1F7-F031-3DDB-1125FD713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1045" y="1752600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31CE737F-B788-C387-0F58-8E9021058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1752599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D040ECB5-E70D-EC4B-4582-E8F9B520DD3E}"/>
              </a:ext>
            </a:extLst>
          </p:cNvPr>
          <p:cNvGrpSpPr/>
          <p:nvPr/>
        </p:nvGrpSpPr>
        <p:grpSpPr>
          <a:xfrm>
            <a:off x="1359275" y="1596341"/>
            <a:ext cx="1309715" cy="1467260"/>
            <a:chOff x="1794872" y="1752600"/>
            <a:chExt cx="1576876" cy="1766558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2583C24C-102C-E59D-F3BF-1EDA7C655254}"/>
                </a:ext>
              </a:extLst>
            </p:cNvPr>
            <p:cNvSpPr/>
            <p:nvPr/>
          </p:nvSpPr>
          <p:spPr>
            <a:xfrm>
              <a:off x="2242725" y="2133603"/>
              <a:ext cx="721251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9711770-4241-A4BC-4A2F-FCA78980259C}"/>
                </a:ext>
              </a:extLst>
            </p:cNvPr>
            <p:cNvSpPr/>
            <p:nvPr/>
          </p:nvSpPr>
          <p:spPr>
            <a:xfrm>
              <a:off x="1794872" y="2937047"/>
              <a:ext cx="601255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BC</a:t>
              </a:r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56910D82-234D-C2AC-9C72-B9B704B4E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04" y="2505632"/>
              <a:ext cx="635244" cy="425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AC6F37A4-2B87-33B9-3185-D22B73A08797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V="1">
              <a:off x="2095500" y="2507748"/>
              <a:ext cx="347648" cy="429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795F5C4B-288D-28C5-B1E3-2CA08CD444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63" y="1752600"/>
              <a:ext cx="0" cy="38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45FF1F25-43DB-79F0-A01F-5E3E6C131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300436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AF69FD0C-71BC-53D4-5AB1-7C5D2FD75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6000" y="3300436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0BF56DF8-8E5D-A54C-52FD-8062549BDC52}"/>
              </a:ext>
            </a:extLst>
          </p:cNvPr>
          <p:cNvGrpSpPr/>
          <p:nvPr/>
        </p:nvGrpSpPr>
        <p:grpSpPr>
          <a:xfrm>
            <a:off x="1134295" y="3070200"/>
            <a:ext cx="949348" cy="793565"/>
            <a:chOff x="1524000" y="3525101"/>
            <a:chExt cx="1143000" cy="955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id="{A498966C-A3D3-AD3E-EE97-F96723147204}"/>
                    </a:ext>
                  </a:extLst>
                </p:cNvPr>
                <p:cNvSpPr/>
                <p:nvPr/>
              </p:nvSpPr>
              <p:spPr>
                <a:xfrm>
                  <a:off x="1524000" y="3525101"/>
                  <a:ext cx="1143000" cy="597932"/>
                </a:xfrm>
                <a:prstGeom prst="round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Bool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id="{A498966C-A3D3-AD3E-EE97-F967231472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3525101"/>
                  <a:ext cx="1143000" cy="597932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1E1751EE-775F-E334-F647-949F6B3A3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045" y="4123034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C0123B12-61A6-B732-65DB-F5C981D40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123033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D69F375D-08EB-6021-35AD-E2DAA959C6CE}"/>
              </a:ext>
            </a:extLst>
          </p:cNvPr>
          <p:cNvGrpSpPr/>
          <p:nvPr/>
        </p:nvGrpSpPr>
        <p:grpSpPr>
          <a:xfrm>
            <a:off x="2231403" y="2584168"/>
            <a:ext cx="1374539" cy="1267109"/>
            <a:chOff x="2619518" y="2701098"/>
            <a:chExt cx="1654923" cy="1525579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C15166D8-A3E2-C493-DC06-3FFB3B628595}"/>
                </a:ext>
              </a:extLst>
            </p:cNvPr>
            <p:cNvSpPr/>
            <p:nvPr/>
          </p:nvSpPr>
          <p:spPr>
            <a:xfrm>
              <a:off x="2791235" y="2701098"/>
              <a:ext cx="72061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5247A878-6F8C-8626-093A-C9F59A9C67C1}"/>
                </a:ext>
              </a:extLst>
            </p:cNvPr>
            <p:cNvSpPr/>
            <p:nvPr/>
          </p:nvSpPr>
          <p:spPr>
            <a:xfrm>
              <a:off x="3564649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A2D3AB68-1F65-2CE9-BFE7-E0C3562D14B3}"/>
                </a:ext>
              </a:extLst>
            </p:cNvPr>
            <p:cNvSpPr/>
            <p:nvPr/>
          </p:nvSpPr>
          <p:spPr>
            <a:xfrm>
              <a:off x="2619518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15AC3BBC-B92D-D4CC-B3B1-D79A8D40CAA0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flipH="1" flipV="1">
              <a:off x="2951230" y="3070430"/>
              <a:ext cx="23184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FFC46323-AE8D-943A-2D5A-443553994FC4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3358085" y="3070430"/>
              <a:ext cx="561460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>
              <a:extLst>
                <a:ext uri="{FF2B5EF4-FFF2-40B4-BE49-F238E27FC236}">
                  <a16:creationId xmlns:a16="http://schemas.microsoft.com/office/drawing/2014/main" id="{56352F99-CABE-93A6-868B-EDCC9D2C9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5923" y="3750638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141EA78A-4BA5-CC2E-2A8C-291586AD20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366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9647792E-8FF3-6E70-A99E-5A290F4E9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6972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34D8D2C1-55F2-4A66-F7E1-4F2DBD739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7415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57">
                <a:extLst>
                  <a:ext uri="{FF2B5EF4-FFF2-40B4-BE49-F238E27FC236}">
                    <a16:creationId xmlns:a16="http://schemas.microsoft.com/office/drawing/2014/main" id="{1503D781-4D3B-5342-70D2-A69A1F5FC29E}"/>
                  </a:ext>
                </a:extLst>
              </p:cNvPr>
              <p:cNvSpPr txBox="1"/>
              <p:nvPr/>
            </p:nvSpPr>
            <p:spPr>
              <a:xfrm>
                <a:off x="1135665" y="3849627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5" name="TextBox 57">
                <a:extLst>
                  <a:ext uri="{FF2B5EF4-FFF2-40B4-BE49-F238E27FC236}">
                    <a16:creationId xmlns:a16="http://schemas.microsoft.com/office/drawing/2014/main" id="{1503D781-4D3B-5342-70D2-A69A1F5F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5" y="3849627"/>
                <a:ext cx="287428" cy="317779"/>
              </a:xfrm>
              <a:prstGeom prst="rect">
                <a:avLst/>
              </a:prstGeom>
              <a:blipFill>
                <a:blip r:embed="rId5"/>
                <a:stretch>
                  <a:fillRect l="-21277" t="-3846" r="-2127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2">
                <a:extLst>
                  <a:ext uri="{FF2B5EF4-FFF2-40B4-BE49-F238E27FC236}">
                    <a16:creationId xmlns:a16="http://schemas.microsoft.com/office/drawing/2014/main" id="{5DC6A5D4-3E6D-CF20-E18F-364AB263B888}"/>
                  </a:ext>
                </a:extLst>
              </p:cNvPr>
              <p:cNvSpPr txBox="1"/>
              <p:nvPr/>
            </p:nvSpPr>
            <p:spPr>
              <a:xfrm>
                <a:off x="1431386" y="2788102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6" name="TextBox 12">
                <a:extLst>
                  <a:ext uri="{FF2B5EF4-FFF2-40B4-BE49-F238E27FC236}">
                    <a16:creationId xmlns:a16="http://schemas.microsoft.com/office/drawing/2014/main" id="{5DC6A5D4-3E6D-CF20-E18F-364AB263B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6" y="2788102"/>
                <a:ext cx="3731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68A6E273-0209-D78F-B7C1-0540D3C531E7}"/>
                  </a:ext>
                </a:extLst>
              </p:cNvPr>
              <p:cNvSpPr txBox="1"/>
              <p:nvPr/>
            </p:nvSpPr>
            <p:spPr>
              <a:xfrm>
                <a:off x="1379829" y="359934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68A6E273-0209-D78F-B7C1-0540D3C5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29" y="3599348"/>
                <a:ext cx="3731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12">
                <a:extLst>
                  <a:ext uri="{FF2B5EF4-FFF2-40B4-BE49-F238E27FC236}">
                    <a16:creationId xmlns:a16="http://schemas.microsoft.com/office/drawing/2014/main" id="{4FC92138-B25E-A64D-1CAF-34213F98D8F3}"/>
                  </a:ext>
                </a:extLst>
              </p:cNvPr>
              <p:cNvSpPr txBox="1"/>
              <p:nvPr/>
            </p:nvSpPr>
            <p:spPr>
              <a:xfrm>
                <a:off x="3205292" y="230466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8" name="TextBox 12">
                <a:extLst>
                  <a:ext uri="{FF2B5EF4-FFF2-40B4-BE49-F238E27FC236}">
                    <a16:creationId xmlns:a16="http://schemas.microsoft.com/office/drawing/2014/main" id="{4FC92138-B25E-A64D-1CAF-34213F98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92" y="2304668"/>
                <a:ext cx="3731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12">
                <a:extLst>
                  <a:ext uri="{FF2B5EF4-FFF2-40B4-BE49-F238E27FC236}">
                    <a16:creationId xmlns:a16="http://schemas.microsoft.com/office/drawing/2014/main" id="{2115760D-2499-DB8D-9399-01FDFA93B75F}"/>
                  </a:ext>
                </a:extLst>
              </p:cNvPr>
              <p:cNvSpPr txBox="1"/>
              <p:nvPr/>
            </p:nvSpPr>
            <p:spPr>
              <a:xfrm>
                <a:off x="3181298" y="1513035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9" name="TextBox 12">
                <a:extLst>
                  <a:ext uri="{FF2B5EF4-FFF2-40B4-BE49-F238E27FC236}">
                    <a16:creationId xmlns:a16="http://schemas.microsoft.com/office/drawing/2014/main" id="{2115760D-2499-DB8D-9399-01FDFA93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98" y="1513035"/>
                <a:ext cx="3731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57">
                <a:extLst>
                  <a:ext uri="{FF2B5EF4-FFF2-40B4-BE49-F238E27FC236}">
                    <a16:creationId xmlns:a16="http://schemas.microsoft.com/office/drawing/2014/main" id="{2AC09CE5-7255-45EF-57DB-9E637760FD63}"/>
                  </a:ext>
                </a:extLst>
              </p:cNvPr>
              <p:cNvSpPr txBox="1"/>
              <p:nvPr/>
            </p:nvSpPr>
            <p:spPr>
              <a:xfrm>
                <a:off x="1743384" y="3856912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2" name="TextBox 57">
                <a:extLst>
                  <a:ext uri="{FF2B5EF4-FFF2-40B4-BE49-F238E27FC236}">
                    <a16:creationId xmlns:a16="http://schemas.microsoft.com/office/drawing/2014/main" id="{2AC09CE5-7255-45EF-57DB-9E637760F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84" y="3856912"/>
                <a:ext cx="287428" cy="313291"/>
              </a:xfrm>
              <a:prstGeom prst="rect">
                <a:avLst/>
              </a:prstGeom>
              <a:blipFill>
                <a:blip r:embed="rId10"/>
                <a:stretch>
                  <a:fillRect l="-23404" t="-3922" r="-2127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57">
                <a:extLst>
                  <a:ext uri="{FF2B5EF4-FFF2-40B4-BE49-F238E27FC236}">
                    <a16:creationId xmlns:a16="http://schemas.microsoft.com/office/drawing/2014/main" id="{0B8AA69D-F8B1-797E-D16F-B8DD585AF182}"/>
                  </a:ext>
                </a:extLst>
              </p:cNvPr>
              <p:cNvSpPr txBox="1"/>
              <p:nvPr/>
            </p:nvSpPr>
            <p:spPr>
              <a:xfrm>
                <a:off x="2261101" y="3847595"/>
                <a:ext cx="267952" cy="319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3" name="TextBox 57">
                <a:extLst>
                  <a:ext uri="{FF2B5EF4-FFF2-40B4-BE49-F238E27FC236}">
                    <a16:creationId xmlns:a16="http://schemas.microsoft.com/office/drawing/2014/main" id="{0B8AA69D-F8B1-797E-D16F-B8DD585A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01" y="3847595"/>
                <a:ext cx="267952" cy="319255"/>
              </a:xfrm>
              <a:prstGeom prst="rect">
                <a:avLst/>
              </a:prstGeom>
              <a:blipFill>
                <a:blip r:embed="rId11"/>
                <a:stretch>
                  <a:fillRect l="-25000" t="-3774" r="-3181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57">
                <a:extLst>
                  <a:ext uri="{FF2B5EF4-FFF2-40B4-BE49-F238E27FC236}">
                    <a16:creationId xmlns:a16="http://schemas.microsoft.com/office/drawing/2014/main" id="{777B4AB6-4A4B-883A-59C9-ABB730663035}"/>
                  </a:ext>
                </a:extLst>
              </p:cNvPr>
              <p:cNvSpPr txBox="1"/>
              <p:nvPr/>
            </p:nvSpPr>
            <p:spPr>
              <a:xfrm>
                <a:off x="2596049" y="3850935"/>
                <a:ext cx="267952" cy="31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4" name="TextBox 57">
                <a:extLst>
                  <a:ext uri="{FF2B5EF4-FFF2-40B4-BE49-F238E27FC236}">
                    <a16:creationId xmlns:a16="http://schemas.microsoft.com/office/drawing/2014/main" id="{777B4AB6-4A4B-883A-59C9-ABB730663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49" y="3850935"/>
                <a:ext cx="267952" cy="319768"/>
              </a:xfrm>
              <a:prstGeom prst="rect">
                <a:avLst/>
              </a:prstGeom>
              <a:blipFill>
                <a:blip r:embed="rId12"/>
                <a:stretch>
                  <a:fillRect l="-25000" t="-3846" r="-3181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57">
                <a:extLst>
                  <a:ext uri="{FF2B5EF4-FFF2-40B4-BE49-F238E27FC236}">
                    <a16:creationId xmlns:a16="http://schemas.microsoft.com/office/drawing/2014/main" id="{B267FE84-D054-A915-6BA9-C31F10C064A6}"/>
                  </a:ext>
                </a:extLst>
              </p:cNvPr>
              <p:cNvSpPr txBox="1"/>
              <p:nvPr/>
            </p:nvSpPr>
            <p:spPr>
              <a:xfrm>
                <a:off x="3008902" y="3856912"/>
                <a:ext cx="287428" cy="321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5" name="TextBox 57">
                <a:extLst>
                  <a:ext uri="{FF2B5EF4-FFF2-40B4-BE49-F238E27FC236}">
                    <a16:creationId xmlns:a16="http://schemas.microsoft.com/office/drawing/2014/main" id="{B267FE84-D054-A915-6BA9-C31F10C0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02" y="3856912"/>
                <a:ext cx="287428" cy="321370"/>
              </a:xfrm>
              <a:prstGeom prst="rect">
                <a:avLst/>
              </a:prstGeom>
              <a:blipFill>
                <a:blip r:embed="rId13"/>
                <a:stretch>
                  <a:fillRect l="-23404" t="-1923" r="-2340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57">
                <a:extLst>
                  <a:ext uri="{FF2B5EF4-FFF2-40B4-BE49-F238E27FC236}">
                    <a16:creationId xmlns:a16="http://schemas.microsoft.com/office/drawing/2014/main" id="{B08D520A-4C6A-4442-8C2C-9737FE7DCFBE}"/>
                  </a:ext>
                </a:extLst>
              </p:cNvPr>
              <p:cNvSpPr txBox="1"/>
              <p:nvPr/>
            </p:nvSpPr>
            <p:spPr>
              <a:xfrm>
                <a:off x="3343850" y="3860253"/>
                <a:ext cx="287428" cy="318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6" name="TextBox 57">
                <a:extLst>
                  <a:ext uri="{FF2B5EF4-FFF2-40B4-BE49-F238E27FC236}">
                    <a16:creationId xmlns:a16="http://schemas.microsoft.com/office/drawing/2014/main" id="{B08D520A-4C6A-4442-8C2C-9737FE7D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50" y="3860253"/>
                <a:ext cx="287428" cy="318933"/>
              </a:xfrm>
              <a:prstGeom prst="rect">
                <a:avLst/>
              </a:prstGeom>
              <a:blipFill>
                <a:blip r:embed="rId14"/>
                <a:stretch>
                  <a:fillRect l="-23404" t="-3774" r="-2340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57">
                <a:extLst>
                  <a:ext uri="{FF2B5EF4-FFF2-40B4-BE49-F238E27FC236}">
                    <a16:creationId xmlns:a16="http://schemas.microsoft.com/office/drawing/2014/main" id="{4E9F7ECF-23B3-125B-544B-D700E0286BA3}"/>
                  </a:ext>
                </a:extLst>
              </p:cNvPr>
              <p:cNvSpPr txBox="1"/>
              <p:nvPr/>
            </p:nvSpPr>
            <p:spPr>
              <a:xfrm>
                <a:off x="1939929" y="1309790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7" name="TextBox 57">
                <a:extLst>
                  <a:ext uri="{FF2B5EF4-FFF2-40B4-BE49-F238E27FC236}">
                    <a16:creationId xmlns:a16="http://schemas.microsoft.com/office/drawing/2014/main" id="{4E9F7ECF-23B3-125B-544B-D700E028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29" y="1309790"/>
                <a:ext cx="287428" cy="317779"/>
              </a:xfrm>
              <a:prstGeom prst="rect">
                <a:avLst/>
              </a:prstGeom>
              <a:blipFill>
                <a:blip r:embed="rId15"/>
                <a:stretch>
                  <a:fillRect l="-31915" t="-3846" r="-2766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57">
                <a:extLst>
                  <a:ext uri="{FF2B5EF4-FFF2-40B4-BE49-F238E27FC236}">
                    <a16:creationId xmlns:a16="http://schemas.microsoft.com/office/drawing/2014/main" id="{00E50331-1913-C61D-7098-7817D563658B}"/>
                  </a:ext>
                </a:extLst>
              </p:cNvPr>
              <p:cNvSpPr txBox="1"/>
              <p:nvPr/>
            </p:nvSpPr>
            <p:spPr>
              <a:xfrm>
                <a:off x="2972550" y="1314104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8" name="TextBox 57">
                <a:extLst>
                  <a:ext uri="{FF2B5EF4-FFF2-40B4-BE49-F238E27FC236}">
                    <a16:creationId xmlns:a16="http://schemas.microsoft.com/office/drawing/2014/main" id="{00E50331-1913-C61D-7098-7817D5636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50" y="1314104"/>
                <a:ext cx="287428" cy="317779"/>
              </a:xfrm>
              <a:prstGeom prst="rect">
                <a:avLst/>
              </a:prstGeom>
              <a:blipFill>
                <a:blip r:embed="rId16"/>
                <a:stretch>
                  <a:fillRect l="-31915" t="-3846" r="-2553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57">
                <a:extLst>
                  <a:ext uri="{FF2B5EF4-FFF2-40B4-BE49-F238E27FC236}">
                    <a16:creationId xmlns:a16="http://schemas.microsoft.com/office/drawing/2014/main" id="{A8D7ED88-7E71-57C6-EC50-13DA66D60C4C}"/>
                  </a:ext>
                </a:extLst>
              </p:cNvPr>
              <p:cNvSpPr txBox="1"/>
              <p:nvPr/>
            </p:nvSpPr>
            <p:spPr>
              <a:xfrm>
                <a:off x="3579123" y="1316238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9" name="TextBox 57">
                <a:extLst>
                  <a:ext uri="{FF2B5EF4-FFF2-40B4-BE49-F238E27FC236}">
                    <a16:creationId xmlns:a16="http://schemas.microsoft.com/office/drawing/2014/main" id="{A8D7ED88-7E71-57C6-EC50-13DA66D60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23" y="1316238"/>
                <a:ext cx="287428" cy="313291"/>
              </a:xfrm>
              <a:prstGeom prst="rect">
                <a:avLst/>
              </a:prstGeom>
              <a:blipFill>
                <a:blip r:embed="rId17"/>
                <a:stretch>
                  <a:fillRect l="-31915" t="-3922" r="-25532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DB4405-5C24-9129-F973-9A2610620CB9}"/>
                  </a:ext>
                </a:extLst>
              </p:cNvPr>
              <p:cNvSpPr txBox="1"/>
              <p:nvPr/>
            </p:nvSpPr>
            <p:spPr>
              <a:xfrm>
                <a:off x="3962400" y="3871045"/>
                <a:ext cx="365760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1. Assign keys to wires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Boolean wire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Arithmetic wire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DB4405-5C24-9129-F973-9A2610620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871045"/>
                <a:ext cx="3657600" cy="2369880"/>
              </a:xfrm>
              <a:prstGeom prst="rect">
                <a:avLst/>
              </a:prstGeom>
              <a:blipFill>
                <a:blip r:embed="rId18"/>
                <a:stretch>
                  <a:fillRect l="-3333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6312BA-FEE6-BE7D-B431-76E20FF00FCF}"/>
                  </a:ext>
                </a:extLst>
              </p:cNvPr>
              <p:cNvSpPr txBox="1"/>
              <p:nvPr/>
            </p:nvSpPr>
            <p:spPr>
              <a:xfrm>
                <a:off x="7543800" y="3866852"/>
                <a:ext cx="4469610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Garble each gate by gadget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Mult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Garb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Mult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Eval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BC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Garb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BC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Eval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BD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Garb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BD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Eval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Yao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Garb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Yao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Eval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6312BA-FEE6-BE7D-B431-76E20FF00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866852"/>
                <a:ext cx="4469610" cy="2000548"/>
              </a:xfrm>
              <a:prstGeom prst="rect">
                <a:avLst/>
              </a:prstGeom>
              <a:blipFill>
                <a:blip r:embed="rId22"/>
                <a:stretch>
                  <a:fillRect l="-2865" t="-2736" r="-2046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BCCA4CD1-B7CD-753B-77E9-0DC095A01FB1}"/>
              </a:ext>
            </a:extLst>
          </p:cNvPr>
          <p:cNvGrpSpPr/>
          <p:nvPr/>
        </p:nvGrpSpPr>
        <p:grpSpPr>
          <a:xfrm>
            <a:off x="8818124" y="1469739"/>
            <a:ext cx="2197660" cy="1598582"/>
            <a:chOff x="8818124" y="1469739"/>
            <a:chExt cx="2197660" cy="159858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5C221F1-DB69-80B6-916B-1ECC3552CB63}"/>
                </a:ext>
              </a:extLst>
            </p:cNvPr>
            <p:cNvSpPr txBox="1"/>
            <p:nvPr/>
          </p:nvSpPr>
          <p:spPr>
            <a:xfrm>
              <a:off x="9252342" y="2286843"/>
              <a:ext cx="7603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Table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544A8CB-E535-12EA-BD72-2CC92A31CAC8}"/>
                    </a:ext>
                  </a:extLst>
                </p:cNvPr>
                <p:cNvSpPr txBox="1"/>
                <p:nvPr/>
              </p:nvSpPr>
              <p:spPr>
                <a:xfrm>
                  <a:off x="8818124" y="2666564"/>
                  <a:ext cx="1107316" cy="3822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544A8CB-E535-12EA-BD72-2CC92A31C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124" y="2666564"/>
                  <a:ext cx="1107316" cy="382284"/>
                </a:xfrm>
                <a:prstGeom prst="rect">
                  <a:avLst/>
                </a:prstGeom>
                <a:blipFill>
                  <a:blip r:embed="rId23"/>
                  <a:stretch>
                    <a:fillRect r="-1105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9E7D8316-9AA9-B3D1-E203-0A3A44C115A8}"/>
                    </a:ext>
                  </a:extLst>
                </p:cNvPr>
                <p:cNvSpPr txBox="1"/>
                <p:nvPr/>
              </p:nvSpPr>
              <p:spPr>
                <a:xfrm>
                  <a:off x="9908468" y="2670849"/>
                  <a:ext cx="1107316" cy="3827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9E7D8316-9AA9-B3D1-E203-0A3A44C115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8468" y="2670849"/>
                  <a:ext cx="1107316" cy="382797"/>
                </a:xfrm>
                <a:prstGeom prst="rect">
                  <a:avLst/>
                </a:prstGeom>
                <a:blipFill>
                  <a:blip r:embed="rId24"/>
                  <a:stretch>
                    <a:fillRect r="-109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3525391C-EF26-B90D-3DCD-952838B396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5241" y="1800384"/>
              <a:ext cx="0" cy="457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571CA5E-868D-0632-5270-3C2270A87D24}"/>
                    </a:ext>
                  </a:extLst>
                </p:cNvPr>
                <p:cNvSpPr txBox="1"/>
                <p:nvPr/>
              </p:nvSpPr>
              <p:spPr>
                <a:xfrm>
                  <a:off x="9595241" y="1883248"/>
                  <a:ext cx="1184673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200" dirty="0" smtClean="0"/>
                          <m:t>Mult</m:t>
                        </m:r>
                        <m:r>
                          <m:rPr>
                            <m:nor/>
                          </m:rPr>
                          <a:rPr lang="en-US" sz="2200" b="0" i="0" dirty="0" smtClean="0"/>
                          <m:t>.</m:t>
                        </m:r>
                        <m:r>
                          <m:rPr>
                            <m:nor/>
                          </m:rPr>
                          <a:rPr lang="en-US" sz="2200" b="0" i="0" dirty="0" smtClean="0"/>
                          <m:t>Eval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571CA5E-868D-0632-5270-3C2270A87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5241" y="1883248"/>
                  <a:ext cx="1184673" cy="430887"/>
                </a:xfrm>
                <a:prstGeom prst="rect">
                  <a:avLst/>
                </a:prstGeom>
                <a:blipFill>
                  <a:blip r:embed="rId25"/>
                  <a:stretch>
                    <a:fillRect l="-1031" r="-7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B1C5B50-4E48-F480-C802-692E984D00AD}"/>
                    </a:ext>
                  </a:extLst>
                </p:cNvPr>
                <p:cNvSpPr txBox="1"/>
                <p:nvPr/>
              </p:nvSpPr>
              <p:spPr>
                <a:xfrm>
                  <a:off x="9065971" y="1469739"/>
                  <a:ext cx="162861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𝐴𝐾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B1C5B50-4E48-F480-C802-692E984D00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5971" y="1469739"/>
                  <a:ext cx="1628615" cy="369332"/>
                </a:xfrm>
                <a:prstGeom prst="rect">
                  <a:avLst/>
                </a:prstGeom>
                <a:blipFill>
                  <a:blip r:embed="rId2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1738532-4619-23F0-311B-BD99585F6621}"/>
                </a:ext>
              </a:extLst>
            </p:cNvPr>
            <p:cNvSpPr/>
            <p:nvPr/>
          </p:nvSpPr>
          <p:spPr>
            <a:xfrm>
              <a:off x="8839445" y="2251459"/>
              <a:ext cx="2131525" cy="816862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CBB00107-0D7B-3439-04AB-BC3C6354F1CF}"/>
                  </a:ext>
                </a:extLst>
              </p:cNvPr>
              <p:cNvSpPr txBox="1"/>
              <p:nvPr/>
            </p:nvSpPr>
            <p:spPr>
              <a:xfrm>
                <a:off x="8305800" y="5786735"/>
                <a:ext cx="27709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>
                    <a:solidFill>
                      <a:srgbClr val="FF5050"/>
                    </a:solidFill>
                  </a:rPr>
                  <a:t>, Add are Free!</a:t>
                </a: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CBB00107-0D7B-3439-04AB-BC3C6354F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786735"/>
                <a:ext cx="2770967" cy="461665"/>
              </a:xfrm>
              <a:prstGeom prst="rect">
                <a:avLst/>
              </a:prstGeom>
              <a:blipFill>
                <a:blip r:embed="rId28"/>
                <a:stretch>
                  <a:fillRect l="-154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B73303EA-DAAC-59A4-9A16-A10248D76741}"/>
              </a:ext>
            </a:extLst>
          </p:cNvPr>
          <p:cNvGrpSpPr/>
          <p:nvPr/>
        </p:nvGrpSpPr>
        <p:grpSpPr>
          <a:xfrm>
            <a:off x="5240968" y="1468093"/>
            <a:ext cx="3407420" cy="1606251"/>
            <a:chOff x="5240968" y="1468093"/>
            <a:chExt cx="3407420" cy="160625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2A669F4-6C01-F42E-D341-EA2ACB54F71C}"/>
                </a:ext>
              </a:extLst>
            </p:cNvPr>
            <p:cNvGrpSpPr/>
            <p:nvPr/>
          </p:nvGrpSpPr>
          <p:grpSpPr>
            <a:xfrm>
              <a:off x="5240968" y="1468093"/>
              <a:ext cx="1638769" cy="1585525"/>
              <a:chOff x="9321761" y="2438988"/>
              <a:chExt cx="1638769" cy="1585525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4B7F826E-30F8-EA91-C8A1-7835FDDF07DE}"/>
                  </a:ext>
                </a:extLst>
              </p:cNvPr>
              <p:cNvGrpSpPr/>
              <p:nvPr/>
            </p:nvGrpSpPr>
            <p:grpSpPr>
              <a:xfrm>
                <a:off x="9715395" y="2739864"/>
                <a:ext cx="852500" cy="983773"/>
                <a:chOff x="2095500" y="1752600"/>
                <a:chExt cx="1026397" cy="1184447"/>
              </a:xfrm>
            </p:grpSpPr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9062A001-54D5-B96A-F184-A46A238A3A0B}"/>
                    </a:ext>
                  </a:extLst>
                </p:cNvPr>
                <p:cNvSpPr/>
                <p:nvPr/>
              </p:nvSpPr>
              <p:spPr>
                <a:xfrm>
                  <a:off x="2242725" y="2133603"/>
                  <a:ext cx="721251" cy="369332"/>
                </a:xfrm>
                <a:prstGeom prst="round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Mul</a:t>
                  </a:r>
                </a:p>
              </p:txBody>
            </p:sp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89C3DCC1-5C0D-1D6F-9DC9-6C26A3009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36504" y="2505632"/>
                  <a:ext cx="385393" cy="4314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AFF5142C-3CA7-924E-EBFF-5782FEBE3D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5500" y="2507748"/>
                  <a:ext cx="347648" cy="4292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箭头连接符 29">
                  <a:extLst>
                    <a:ext uri="{FF2B5EF4-FFF2-40B4-BE49-F238E27FC236}">
                      <a16:creationId xmlns:a16="http://schemas.microsoft.com/office/drawing/2014/main" id="{430987AA-3E46-A3D2-7B91-525748482B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07763" y="1752600"/>
                  <a:ext cx="0" cy="38940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69F3E623-D507-DD4B-1E1C-096188987A1E}"/>
                      </a:ext>
                    </a:extLst>
                  </p:cNvPr>
                  <p:cNvSpPr txBox="1"/>
                  <p:nvPr/>
                </p:nvSpPr>
                <p:spPr>
                  <a:xfrm>
                    <a:off x="9321761" y="3640177"/>
                    <a:ext cx="712733" cy="38375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69F3E623-D507-DD4B-1E1C-096188987A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21761" y="3640177"/>
                    <a:ext cx="712733" cy="38375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4CDB4DF0-F284-4CA8-D25A-908E5720F961}"/>
                      </a:ext>
                    </a:extLst>
                  </p:cNvPr>
                  <p:cNvSpPr txBox="1"/>
                  <p:nvPr/>
                </p:nvSpPr>
                <p:spPr>
                  <a:xfrm>
                    <a:off x="10247797" y="3640177"/>
                    <a:ext cx="712733" cy="3843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4CDB4DF0-F284-4CA8-D25A-908E5720F9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7797" y="3640177"/>
                    <a:ext cx="712733" cy="38433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7866E23D-5581-A902-F750-FEDA51291B8A}"/>
                      </a:ext>
                    </a:extLst>
                  </p:cNvPr>
                  <p:cNvSpPr txBox="1"/>
                  <p:nvPr/>
                </p:nvSpPr>
                <p:spPr>
                  <a:xfrm>
                    <a:off x="9820743" y="2438988"/>
                    <a:ext cx="7127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7866E23D-5581-A902-F750-FEDA51291B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0743" y="2438988"/>
                    <a:ext cx="71273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34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2E772A9A-D5E5-095F-3CF4-2AFE0825F059}"/>
                </a:ext>
              </a:extLst>
            </p:cNvPr>
            <p:cNvCxnSpPr>
              <a:cxnSpLocks/>
            </p:cNvCxnSpPr>
            <p:nvPr/>
          </p:nvCxnSpPr>
          <p:spPr>
            <a:xfrm>
              <a:off x="6795582" y="2489334"/>
              <a:ext cx="11812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F9617E2C-C504-8BB2-A23B-E834397AB5E2}"/>
                    </a:ext>
                  </a:extLst>
                </p:cNvPr>
                <p:cNvSpPr txBox="1"/>
                <p:nvPr/>
              </p:nvSpPr>
              <p:spPr>
                <a:xfrm>
                  <a:off x="6749515" y="2068811"/>
                  <a:ext cx="1281050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200" dirty="0" smtClean="0"/>
                          <m:t>Mult</m:t>
                        </m:r>
                        <m:r>
                          <m:rPr>
                            <m:nor/>
                          </m:rPr>
                          <a:rPr lang="en-US" sz="2200" b="0" i="0" dirty="0" smtClean="0"/>
                          <m:t>.</m:t>
                        </m:r>
                        <m:r>
                          <m:rPr>
                            <m:nor/>
                          </m:rPr>
                          <a:rPr lang="en-US" sz="2200" b="0" i="0" dirty="0" smtClean="0"/>
                          <m:t>Garb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F9617E2C-C504-8BB2-A23B-E834397AB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515" y="2068811"/>
                  <a:ext cx="1281050" cy="430887"/>
                </a:xfrm>
                <a:prstGeom prst="rect">
                  <a:avLst/>
                </a:prstGeom>
                <a:blipFill>
                  <a:blip r:embed="rId29"/>
                  <a:stretch>
                    <a:fillRect l="-952"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242542A7-5B45-E07E-EA6B-5065F87E9BF3}"/>
                </a:ext>
              </a:extLst>
            </p:cNvPr>
            <p:cNvSpPr/>
            <p:nvPr/>
          </p:nvSpPr>
          <p:spPr>
            <a:xfrm>
              <a:off x="5298677" y="1468093"/>
              <a:ext cx="1504859" cy="1606251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418290C-FEF8-77B4-4623-7559BFC4DC6C}"/>
                </a:ext>
              </a:extLst>
            </p:cNvPr>
            <p:cNvSpPr txBox="1"/>
            <p:nvPr/>
          </p:nvSpPr>
          <p:spPr>
            <a:xfrm>
              <a:off x="7925743" y="2286843"/>
              <a:ext cx="7226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2F703D3E-4A1A-E8C1-BA33-7A63D53958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10489475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Mixed Garbling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, from Gadgets</a:t>
                </a: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2F703D3E-4A1A-E8C1-BA33-7A63D5395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10489475" cy="755442"/>
              </a:xfrm>
              <a:prstGeom prst="rect">
                <a:avLst/>
              </a:prstGeom>
              <a:blipFill>
                <a:blip r:embed="rId30"/>
                <a:stretch>
                  <a:fillRect l="-2034" t="-20968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D75B94-6DDD-22DC-2DCD-9D9459B8E333}"/>
                  </a:ext>
                </a:extLst>
              </p:cNvPr>
              <p:cNvSpPr txBox="1"/>
              <p:nvPr/>
            </p:nvSpPr>
            <p:spPr>
              <a:xfrm>
                <a:off x="6167004" y="4920965"/>
                <a:ext cx="1219200" cy="47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D75B94-6DDD-22DC-2DCD-9D9459B8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04" y="4920965"/>
                <a:ext cx="1219200" cy="479490"/>
              </a:xfrm>
              <a:prstGeom prst="rect">
                <a:avLst/>
              </a:prstGeom>
              <a:blipFill>
                <a:blip r:embed="rId31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1E1D400-AC3F-0E99-29EC-E6B55507CD2D}"/>
                  </a:ext>
                </a:extLst>
              </p:cNvPr>
              <p:cNvSpPr txBox="1"/>
              <p:nvPr/>
            </p:nvSpPr>
            <p:spPr>
              <a:xfrm>
                <a:off x="6422536" y="6030267"/>
                <a:ext cx="816464" cy="595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1E1D400-AC3F-0E99-29EC-E6B55507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36" y="6030267"/>
                <a:ext cx="816464" cy="5953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7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4FF8C666-4FD4-9C42-BDD8-9C60C83193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8124" y="470061"/>
                <a:ext cx="9803676" cy="7554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Mixed Garbling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from BC, BD Gadgets </a:t>
                </a:r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4FF8C666-4FD4-9C42-BDD8-9C60C8319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8124" y="470061"/>
                <a:ext cx="9803676" cy="755442"/>
              </a:xfrm>
              <a:blipFill>
                <a:blip r:embed="rId3"/>
                <a:stretch>
                  <a:fillRect l="-2175" t="-20968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DE92B810-7BA1-70FC-6437-B488884EDDE5}"/>
              </a:ext>
            </a:extLst>
          </p:cNvPr>
          <p:cNvSpPr/>
          <p:nvPr/>
        </p:nvSpPr>
        <p:spPr>
          <a:xfrm>
            <a:off x="936003" y="1824941"/>
            <a:ext cx="3101203" cy="18986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3DFB788B-D02C-6D4D-DD82-1DD003C8828D}"/>
              </a:ext>
            </a:extLst>
          </p:cNvPr>
          <p:cNvGrpSpPr/>
          <p:nvPr/>
        </p:nvGrpSpPr>
        <p:grpSpPr>
          <a:xfrm>
            <a:off x="2917203" y="1596341"/>
            <a:ext cx="949348" cy="1552792"/>
            <a:chOff x="3797543" y="1752599"/>
            <a:chExt cx="1143000" cy="186953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771A4644-FA41-4FBF-63F5-D1191ADB17F9}"/>
                </a:ext>
              </a:extLst>
            </p:cNvPr>
            <p:cNvSpPr/>
            <p:nvPr/>
          </p:nvSpPr>
          <p:spPr>
            <a:xfrm>
              <a:off x="4077245" y="2933220"/>
              <a:ext cx="601255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: 圆角 63">
                  <a:extLst>
                    <a:ext uri="{FF2B5EF4-FFF2-40B4-BE49-F238E27FC236}">
                      <a16:creationId xmlns:a16="http://schemas.microsoft.com/office/drawing/2014/main" id="{5E5B5A9C-265A-05F2-A468-58F9512690AC}"/>
                    </a:ext>
                  </a:extLst>
                </p:cNvPr>
                <p:cNvSpPr/>
                <p:nvPr/>
              </p:nvSpPr>
              <p:spPr>
                <a:xfrm>
                  <a:off x="3797543" y="2110107"/>
                  <a:ext cx="1143000" cy="597932"/>
                </a:xfrm>
                <a:prstGeom prst="round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Bool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矩形: 圆角 63">
                  <a:extLst>
                    <a:ext uri="{FF2B5EF4-FFF2-40B4-BE49-F238E27FC236}">
                      <a16:creationId xmlns:a16="http://schemas.microsoft.com/office/drawing/2014/main" id="{5E5B5A9C-265A-05F2-A468-58F9512690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543" y="2110107"/>
                  <a:ext cx="1143000" cy="597932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45DB04F2-942A-F575-C2FF-B2E117D46C6C}"/>
                </a:ext>
              </a:extLst>
            </p:cNvPr>
            <p:cNvCxnSpPr>
              <a:cxnSpLocks/>
              <a:stCxn id="65" idx="0"/>
              <a:endCxn id="60" idx="2"/>
            </p:cNvCxnSpPr>
            <p:nvPr/>
          </p:nvCxnSpPr>
          <p:spPr>
            <a:xfrm flipV="1">
              <a:off x="4271878" y="3302552"/>
              <a:ext cx="105995" cy="319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74D73D4A-4979-3B9D-44D9-A94231285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000" y="2722277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A59C0C12-0345-BE4D-2A02-BCAAE6E83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2722277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8582D7CA-C1F7-F031-3DDB-1125FD713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1045" y="1752600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31CE737F-B788-C387-0F58-8E9021058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1752599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D040ECB5-E70D-EC4B-4582-E8F9B520DD3E}"/>
              </a:ext>
            </a:extLst>
          </p:cNvPr>
          <p:cNvGrpSpPr/>
          <p:nvPr/>
        </p:nvGrpSpPr>
        <p:grpSpPr>
          <a:xfrm>
            <a:off x="1359275" y="1596341"/>
            <a:ext cx="1309715" cy="1467260"/>
            <a:chOff x="1794872" y="1752600"/>
            <a:chExt cx="1576876" cy="1766558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2583C24C-102C-E59D-F3BF-1EDA7C655254}"/>
                </a:ext>
              </a:extLst>
            </p:cNvPr>
            <p:cNvSpPr/>
            <p:nvPr/>
          </p:nvSpPr>
          <p:spPr>
            <a:xfrm>
              <a:off x="2242725" y="2133603"/>
              <a:ext cx="721251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9711770-4241-A4BC-4A2F-FCA78980259C}"/>
                </a:ext>
              </a:extLst>
            </p:cNvPr>
            <p:cNvSpPr/>
            <p:nvPr/>
          </p:nvSpPr>
          <p:spPr>
            <a:xfrm>
              <a:off x="1794872" y="2937047"/>
              <a:ext cx="601255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BC</a:t>
              </a:r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56910D82-234D-C2AC-9C72-B9B704B4E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04" y="2505632"/>
              <a:ext cx="635244" cy="425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AC6F37A4-2B87-33B9-3185-D22B73A08797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V="1">
              <a:off x="2095500" y="2507748"/>
              <a:ext cx="347648" cy="429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795F5C4B-288D-28C5-B1E3-2CA08CD444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63" y="1752600"/>
              <a:ext cx="0" cy="38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45FF1F25-43DB-79F0-A01F-5E3E6C131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300436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AF69FD0C-71BC-53D4-5AB1-7C5D2FD75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6000" y="3300436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0BF56DF8-8E5D-A54C-52FD-8062549BDC52}"/>
              </a:ext>
            </a:extLst>
          </p:cNvPr>
          <p:cNvGrpSpPr/>
          <p:nvPr/>
        </p:nvGrpSpPr>
        <p:grpSpPr>
          <a:xfrm>
            <a:off x="1134295" y="3070200"/>
            <a:ext cx="949348" cy="793565"/>
            <a:chOff x="1524000" y="3525101"/>
            <a:chExt cx="1143000" cy="955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id="{A498966C-A3D3-AD3E-EE97-F96723147204}"/>
                    </a:ext>
                  </a:extLst>
                </p:cNvPr>
                <p:cNvSpPr/>
                <p:nvPr/>
              </p:nvSpPr>
              <p:spPr>
                <a:xfrm>
                  <a:off x="1524000" y="3525101"/>
                  <a:ext cx="1143000" cy="597932"/>
                </a:xfrm>
                <a:prstGeom prst="round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Bool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id="{A498966C-A3D3-AD3E-EE97-F967231472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3525101"/>
                  <a:ext cx="1143000" cy="597932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1E1751EE-775F-E334-F647-949F6B3A3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045" y="4123034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C0123B12-61A6-B732-65DB-F5C981D40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123033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D69F375D-08EB-6021-35AD-E2DAA959C6CE}"/>
              </a:ext>
            </a:extLst>
          </p:cNvPr>
          <p:cNvGrpSpPr/>
          <p:nvPr/>
        </p:nvGrpSpPr>
        <p:grpSpPr>
          <a:xfrm>
            <a:off x="2231403" y="2584168"/>
            <a:ext cx="1374539" cy="1267109"/>
            <a:chOff x="2619518" y="2701098"/>
            <a:chExt cx="1654923" cy="1525579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C15166D8-A3E2-C493-DC06-3FFB3B628595}"/>
                </a:ext>
              </a:extLst>
            </p:cNvPr>
            <p:cNvSpPr/>
            <p:nvPr/>
          </p:nvSpPr>
          <p:spPr>
            <a:xfrm>
              <a:off x="2791235" y="2701098"/>
              <a:ext cx="72061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5247A878-6F8C-8626-093A-C9F59A9C67C1}"/>
                </a:ext>
              </a:extLst>
            </p:cNvPr>
            <p:cNvSpPr/>
            <p:nvPr/>
          </p:nvSpPr>
          <p:spPr>
            <a:xfrm>
              <a:off x="3564649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A2D3AB68-1F65-2CE9-BFE7-E0C3562D14B3}"/>
                </a:ext>
              </a:extLst>
            </p:cNvPr>
            <p:cNvSpPr/>
            <p:nvPr/>
          </p:nvSpPr>
          <p:spPr>
            <a:xfrm>
              <a:off x="2619518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15AC3BBC-B92D-D4CC-B3B1-D79A8D40CAA0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flipH="1" flipV="1">
              <a:off x="2951230" y="3070430"/>
              <a:ext cx="23184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FFC46323-AE8D-943A-2D5A-443553994FC4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3358085" y="3070430"/>
              <a:ext cx="561460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>
              <a:extLst>
                <a:ext uri="{FF2B5EF4-FFF2-40B4-BE49-F238E27FC236}">
                  <a16:creationId xmlns:a16="http://schemas.microsoft.com/office/drawing/2014/main" id="{56352F99-CABE-93A6-868B-EDCC9D2C9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5923" y="3750638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141EA78A-4BA5-CC2E-2A8C-291586AD20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366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9647792E-8FF3-6E70-A99E-5A290F4E9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6972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34D8D2C1-55F2-4A66-F7E1-4F2DBD739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7415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57">
                <a:extLst>
                  <a:ext uri="{FF2B5EF4-FFF2-40B4-BE49-F238E27FC236}">
                    <a16:creationId xmlns:a16="http://schemas.microsoft.com/office/drawing/2014/main" id="{1503D781-4D3B-5342-70D2-A69A1F5FC29E}"/>
                  </a:ext>
                </a:extLst>
              </p:cNvPr>
              <p:cNvSpPr txBox="1"/>
              <p:nvPr/>
            </p:nvSpPr>
            <p:spPr>
              <a:xfrm>
                <a:off x="1135665" y="3849627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5" name="TextBox 57">
                <a:extLst>
                  <a:ext uri="{FF2B5EF4-FFF2-40B4-BE49-F238E27FC236}">
                    <a16:creationId xmlns:a16="http://schemas.microsoft.com/office/drawing/2014/main" id="{1503D781-4D3B-5342-70D2-A69A1F5F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5" y="3849627"/>
                <a:ext cx="287428" cy="317779"/>
              </a:xfrm>
              <a:prstGeom prst="rect">
                <a:avLst/>
              </a:prstGeom>
              <a:blipFill>
                <a:blip r:embed="rId6"/>
                <a:stretch>
                  <a:fillRect l="-21277" t="-3846" r="-2127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2">
                <a:extLst>
                  <a:ext uri="{FF2B5EF4-FFF2-40B4-BE49-F238E27FC236}">
                    <a16:creationId xmlns:a16="http://schemas.microsoft.com/office/drawing/2014/main" id="{5DC6A5D4-3E6D-CF20-E18F-364AB263B888}"/>
                  </a:ext>
                </a:extLst>
              </p:cNvPr>
              <p:cNvSpPr txBox="1"/>
              <p:nvPr/>
            </p:nvSpPr>
            <p:spPr>
              <a:xfrm>
                <a:off x="1431386" y="2788102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6" name="TextBox 12">
                <a:extLst>
                  <a:ext uri="{FF2B5EF4-FFF2-40B4-BE49-F238E27FC236}">
                    <a16:creationId xmlns:a16="http://schemas.microsoft.com/office/drawing/2014/main" id="{5DC6A5D4-3E6D-CF20-E18F-364AB263B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6" y="2788102"/>
                <a:ext cx="3731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68A6E273-0209-D78F-B7C1-0540D3C531E7}"/>
                  </a:ext>
                </a:extLst>
              </p:cNvPr>
              <p:cNvSpPr txBox="1"/>
              <p:nvPr/>
            </p:nvSpPr>
            <p:spPr>
              <a:xfrm>
                <a:off x="1379829" y="359934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68A6E273-0209-D78F-B7C1-0540D3C5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29" y="3599348"/>
                <a:ext cx="3731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12">
                <a:extLst>
                  <a:ext uri="{FF2B5EF4-FFF2-40B4-BE49-F238E27FC236}">
                    <a16:creationId xmlns:a16="http://schemas.microsoft.com/office/drawing/2014/main" id="{4FC92138-B25E-A64D-1CAF-34213F98D8F3}"/>
                  </a:ext>
                </a:extLst>
              </p:cNvPr>
              <p:cNvSpPr txBox="1"/>
              <p:nvPr/>
            </p:nvSpPr>
            <p:spPr>
              <a:xfrm>
                <a:off x="3205292" y="230466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8" name="TextBox 12">
                <a:extLst>
                  <a:ext uri="{FF2B5EF4-FFF2-40B4-BE49-F238E27FC236}">
                    <a16:creationId xmlns:a16="http://schemas.microsoft.com/office/drawing/2014/main" id="{4FC92138-B25E-A64D-1CAF-34213F98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92" y="2304668"/>
                <a:ext cx="3731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12">
                <a:extLst>
                  <a:ext uri="{FF2B5EF4-FFF2-40B4-BE49-F238E27FC236}">
                    <a16:creationId xmlns:a16="http://schemas.microsoft.com/office/drawing/2014/main" id="{2115760D-2499-DB8D-9399-01FDFA93B75F}"/>
                  </a:ext>
                </a:extLst>
              </p:cNvPr>
              <p:cNvSpPr txBox="1"/>
              <p:nvPr/>
            </p:nvSpPr>
            <p:spPr>
              <a:xfrm>
                <a:off x="3181298" y="1513035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9" name="TextBox 12">
                <a:extLst>
                  <a:ext uri="{FF2B5EF4-FFF2-40B4-BE49-F238E27FC236}">
                    <a16:creationId xmlns:a16="http://schemas.microsoft.com/office/drawing/2014/main" id="{2115760D-2499-DB8D-9399-01FDFA93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98" y="1513035"/>
                <a:ext cx="373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57">
                <a:extLst>
                  <a:ext uri="{FF2B5EF4-FFF2-40B4-BE49-F238E27FC236}">
                    <a16:creationId xmlns:a16="http://schemas.microsoft.com/office/drawing/2014/main" id="{2AC09CE5-7255-45EF-57DB-9E637760FD63}"/>
                  </a:ext>
                </a:extLst>
              </p:cNvPr>
              <p:cNvSpPr txBox="1"/>
              <p:nvPr/>
            </p:nvSpPr>
            <p:spPr>
              <a:xfrm>
                <a:off x="1743384" y="3856912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2" name="TextBox 57">
                <a:extLst>
                  <a:ext uri="{FF2B5EF4-FFF2-40B4-BE49-F238E27FC236}">
                    <a16:creationId xmlns:a16="http://schemas.microsoft.com/office/drawing/2014/main" id="{2AC09CE5-7255-45EF-57DB-9E637760F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84" y="3856912"/>
                <a:ext cx="287428" cy="313291"/>
              </a:xfrm>
              <a:prstGeom prst="rect">
                <a:avLst/>
              </a:prstGeom>
              <a:blipFill>
                <a:blip r:embed="rId11"/>
                <a:stretch>
                  <a:fillRect l="-23404" t="-3922" r="-2127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57">
                <a:extLst>
                  <a:ext uri="{FF2B5EF4-FFF2-40B4-BE49-F238E27FC236}">
                    <a16:creationId xmlns:a16="http://schemas.microsoft.com/office/drawing/2014/main" id="{0B8AA69D-F8B1-797E-D16F-B8DD585AF182}"/>
                  </a:ext>
                </a:extLst>
              </p:cNvPr>
              <p:cNvSpPr txBox="1"/>
              <p:nvPr/>
            </p:nvSpPr>
            <p:spPr>
              <a:xfrm>
                <a:off x="2261101" y="3847595"/>
                <a:ext cx="267952" cy="319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3" name="TextBox 57">
                <a:extLst>
                  <a:ext uri="{FF2B5EF4-FFF2-40B4-BE49-F238E27FC236}">
                    <a16:creationId xmlns:a16="http://schemas.microsoft.com/office/drawing/2014/main" id="{0B8AA69D-F8B1-797E-D16F-B8DD585A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01" y="3847595"/>
                <a:ext cx="267952" cy="319255"/>
              </a:xfrm>
              <a:prstGeom prst="rect">
                <a:avLst/>
              </a:prstGeom>
              <a:blipFill>
                <a:blip r:embed="rId12"/>
                <a:stretch>
                  <a:fillRect l="-25000" t="-3774" r="-3181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57">
                <a:extLst>
                  <a:ext uri="{FF2B5EF4-FFF2-40B4-BE49-F238E27FC236}">
                    <a16:creationId xmlns:a16="http://schemas.microsoft.com/office/drawing/2014/main" id="{777B4AB6-4A4B-883A-59C9-ABB730663035}"/>
                  </a:ext>
                </a:extLst>
              </p:cNvPr>
              <p:cNvSpPr txBox="1"/>
              <p:nvPr/>
            </p:nvSpPr>
            <p:spPr>
              <a:xfrm>
                <a:off x="2596049" y="3850935"/>
                <a:ext cx="267952" cy="31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4" name="TextBox 57">
                <a:extLst>
                  <a:ext uri="{FF2B5EF4-FFF2-40B4-BE49-F238E27FC236}">
                    <a16:creationId xmlns:a16="http://schemas.microsoft.com/office/drawing/2014/main" id="{777B4AB6-4A4B-883A-59C9-ABB730663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49" y="3850935"/>
                <a:ext cx="267952" cy="319768"/>
              </a:xfrm>
              <a:prstGeom prst="rect">
                <a:avLst/>
              </a:prstGeom>
              <a:blipFill>
                <a:blip r:embed="rId13"/>
                <a:stretch>
                  <a:fillRect l="-25000" t="-3846" r="-3181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57">
                <a:extLst>
                  <a:ext uri="{FF2B5EF4-FFF2-40B4-BE49-F238E27FC236}">
                    <a16:creationId xmlns:a16="http://schemas.microsoft.com/office/drawing/2014/main" id="{B267FE84-D054-A915-6BA9-C31F10C064A6}"/>
                  </a:ext>
                </a:extLst>
              </p:cNvPr>
              <p:cNvSpPr txBox="1"/>
              <p:nvPr/>
            </p:nvSpPr>
            <p:spPr>
              <a:xfrm>
                <a:off x="3008902" y="3856912"/>
                <a:ext cx="287428" cy="321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5" name="TextBox 57">
                <a:extLst>
                  <a:ext uri="{FF2B5EF4-FFF2-40B4-BE49-F238E27FC236}">
                    <a16:creationId xmlns:a16="http://schemas.microsoft.com/office/drawing/2014/main" id="{B267FE84-D054-A915-6BA9-C31F10C0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02" y="3856912"/>
                <a:ext cx="287428" cy="321370"/>
              </a:xfrm>
              <a:prstGeom prst="rect">
                <a:avLst/>
              </a:prstGeom>
              <a:blipFill>
                <a:blip r:embed="rId14"/>
                <a:stretch>
                  <a:fillRect l="-23404" t="-1923" r="-2340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57">
                <a:extLst>
                  <a:ext uri="{FF2B5EF4-FFF2-40B4-BE49-F238E27FC236}">
                    <a16:creationId xmlns:a16="http://schemas.microsoft.com/office/drawing/2014/main" id="{B08D520A-4C6A-4442-8C2C-9737FE7DCFBE}"/>
                  </a:ext>
                </a:extLst>
              </p:cNvPr>
              <p:cNvSpPr txBox="1"/>
              <p:nvPr/>
            </p:nvSpPr>
            <p:spPr>
              <a:xfrm>
                <a:off x="3343850" y="3860253"/>
                <a:ext cx="287428" cy="318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6" name="TextBox 57">
                <a:extLst>
                  <a:ext uri="{FF2B5EF4-FFF2-40B4-BE49-F238E27FC236}">
                    <a16:creationId xmlns:a16="http://schemas.microsoft.com/office/drawing/2014/main" id="{B08D520A-4C6A-4442-8C2C-9737FE7D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50" y="3860253"/>
                <a:ext cx="287428" cy="318933"/>
              </a:xfrm>
              <a:prstGeom prst="rect">
                <a:avLst/>
              </a:prstGeom>
              <a:blipFill>
                <a:blip r:embed="rId15"/>
                <a:stretch>
                  <a:fillRect l="-23404" t="-3774" r="-2340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57">
                <a:extLst>
                  <a:ext uri="{FF2B5EF4-FFF2-40B4-BE49-F238E27FC236}">
                    <a16:creationId xmlns:a16="http://schemas.microsoft.com/office/drawing/2014/main" id="{4E9F7ECF-23B3-125B-544B-D700E0286BA3}"/>
                  </a:ext>
                </a:extLst>
              </p:cNvPr>
              <p:cNvSpPr txBox="1"/>
              <p:nvPr/>
            </p:nvSpPr>
            <p:spPr>
              <a:xfrm>
                <a:off x="1939929" y="1309790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7" name="TextBox 57">
                <a:extLst>
                  <a:ext uri="{FF2B5EF4-FFF2-40B4-BE49-F238E27FC236}">
                    <a16:creationId xmlns:a16="http://schemas.microsoft.com/office/drawing/2014/main" id="{4E9F7ECF-23B3-125B-544B-D700E028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29" y="1309790"/>
                <a:ext cx="287428" cy="317779"/>
              </a:xfrm>
              <a:prstGeom prst="rect">
                <a:avLst/>
              </a:prstGeom>
              <a:blipFill>
                <a:blip r:embed="rId16"/>
                <a:stretch>
                  <a:fillRect l="-31915" t="-3846" r="-2766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57">
                <a:extLst>
                  <a:ext uri="{FF2B5EF4-FFF2-40B4-BE49-F238E27FC236}">
                    <a16:creationId xmlns:a16="http://schemas.microsoft.com/office/drawing/2014/main" id="{00E50331-1913-C61D-7098-7817D563658B}"/>
                  </a:ext>
                </a:extLst>
              </p:cNvPr>
              <p:cNvSpPr txBox="1"/>
              <p:nvPr/>
            </p:nvSpPr>
            <p:spPr>
              <a:xfrm>
                <a:off x="2972550" y="1314104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8" name="TextBox 57">
                <a:extLst>
                  <a:ext uri="{FF2B5EF4-FFF2-40B4-BE49-F238E27FC236}">
                    <a16:creationId xmlns:a16="http://schemas.microsoft.com/office/drawing/2014/main" id="{00E50331-1913-C61D-7098-7817D5636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50" y="1314104"/>
                <a:ext cx="287428" cy="317779"/>
              </a:xfrm>
              <a:prstGeom prst="rect">
                <a:avLst/>
              </a:prstGeom>
              <a:blipFill>
                <a:blip r:embed="rId17"/>
                <a:stretch>
                  <a:fillRect l="-31915" t="-3846" r="-2553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57">
                <a:extLst>
                  <a:ext uri="{FF2B5EF4-FFF2-40B4-BE49-F238E27FC236}">
                    <a16:creationId xmlns:a16="http://schemas.microsoft.com/office/drawing/2014/main" id="{A8D7ED88-7E71-57C6-EC50-13DA66D60C4C}"/>
                  </a:ext>
                </a:extLst>
              </p:cNvPr>
              <p:cNvSpPr txBox="1"/>
              <p:nvPr/>
            </p:nvSpPr>
            <p:spPr>
              <a:xfrm>
                <a:off x="3579123" y="1316238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9" name="TextBox 57">
                <a:extLst>
                  <a:ext uri="{FF2B5EF4-FFF2-40B4-BE49-F238E27FC236}">
                    <a16:creationId xmlns:a16="http://schemas.microsoft.com/office/drawing/2014/main" id="{A8D7ED88-7E71-57C6-EC50-13DA66D60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23" y="1316238"/>
                <a:ext cx="287428" cy="313291"/>
              </a:xfrm>
              <a:prstGeom prst="rect">
                <a:avLst/>
              </a:prstGeom>
              <a:blipFill>
                <a:blip r:embed="rId18"/>
                <a:stretch>
                  <a:fillRect l="-31915" t="-3922" r="-25532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08066C-F9DB-0D76-C08B-0ECD070C2DC4}"/>
                  </a:ext>
                </a:extLst>
              </p:cNvPr>
              <p:cNvSpPr txBox="1"/>
              <p:nvPr/>
            </p:nvSpPr>
            <p:spPr>
              <a:xfrm>
                <a:off x="3962400" y="3871045"/>
                <a:ext cx="3631019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Assign keys to wires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Boolean wire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Arithmetic wire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08066C-F9DB-0D76-C08B-0ECD070C2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871045"/>
                <a:ext cx="3631019" cy="2400657"/>
              </a:xfrm>
              <a:prstGeom prst="rect">
                <a:avLst/>
              </a:prstGeom>
              <a:blipFill>
                <a:blip r:embed="rId19"/>
                <a:stretch>
                  <a:fillRect l="-3020" t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238470-550A-6E8B-4414-21469BECCAB4}"/>
                  </a:ext>
                </a:extLst>
              </p:cNvPr>
              <p:cNvSpPr txBox="1"/>
              <p:nvPr/>
            </p:nvSpPr>
            <p:spPr>
              <a:xfrm>
                <a:off x="7543800" y="3866852"/>
                <a:ext cx="4469610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Garble each gate by gadget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Mult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Garb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Mult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Eval</m:t>
                    </m:r>
                  </m:oMath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BC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Garb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BC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Eval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BD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Garb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BD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Eval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Yao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Garb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Yao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Eval</m:t>
                    </m:r>
                  </m:oMath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238470-550A-6E8B-4414-21469BECC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866852"/>
                <a:ext cx="4469610" cy="2000548"/>
              </a:xfrm>
              <a:prstGeom prst="rect">
                <a:avLst/>
              </a:prstGeom>
              <a:blipFill>
                <a:blip r:embed="rId20"/>
                <a:stretch>
                  <a:fillRect l="-2865" t="-2736" r="-2046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31">
                <a:extLst>
                  <a:ext uri="{FF2B5EF4-FFF2-40B4-BE49-F238E27FC236}">
                    <a16:creationId xmlns:a16="http://schemas.microsoft.com/office/drawing/2014/main" id="{3294F02C-9A84-E195-B526-159EFA4E7F17}"/>
                  </a:ext>
                </a:extLst>
              </p:cNvPr>
              <p:cNvSpPr/>
              <p:nvPr/>
            </p:nvSpPr>
            <p:spPr>
              <a:xfrm>
                <a:off x="838200" y="3706205"/>
                <a:ext cx="6705600" cy="24783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rgbClr val="0432FF"/>
                    </a:solidFill>
                  </a:rPr>
                  <a:t>Lemma: </a:t>
                </a:r>
                <a:r>
                  <a:rPr lang="en-US" sz="2600" dirty="0">
                    <a:solidFill>
                      <a:schemeClr val="tx1"/>
                    </a:solidFill>
                  </a:rPr>
                  <a:t>Assuming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BD, BC gadgets with table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BD</m:t>
                        </m:r>
                      </m:sub>
                    </m:sSub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BC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There is a mixed GC, where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Add gates are free; 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Mult gates cost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BD</m:t>
                        </m:r>
                      </m:sub>
                    </m:sSub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BC</m:t>
                        </m:r>
                      </m:sub>
                    </m:sSub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each.</a:t>
                </a:r>
                <a:endParaRPr lang="en-US" sz="2600" dirty="0">
                  <a:solidFill>
                    <a:schemeClr val="tx1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73" name="Rounded Rectangle 31">
                <a:extLst>
                  <a:ext uri="{FF2B5EF4-FFF2-40B4-BE49-F238E27FC236}">
                    <a16:creationId xmlns:a16="http://schemas.microsoft.com/office/drawing/2014/main" id="{3294F02C-9A84-E195-B526-159EFA4E7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06205"/>
                <a:ext cx="6705600" cy="2478310"/>
              </a:xfrm>
              <a:prstGeom prst="roundRect">
                <a:avLst/>
              </a:prstGeom>
              <a:blipFill>
                <a:blip r:embed="rId21"/>
                <a:stretch>
                  <a:fillRect b="-1220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95F25B74-1828-EBAC-3A1C-055B695A53E7}"/>
              </a:ext>
            </a:extLst>
          </p:cNvPr>
          <p:cNvGrpSpPr/>
          <p:nvPr/>
        </p:nvGrpSpPr>
        <p:grpSpPr>
          <a:xfrm>
            <a:off x="5298677" y="1468093"/>
            <a:ext cx="3349711" cy="1606251"/>
            <a:chOff x="5298677" y="1468093"/>
            <a:chExt cx="3349711" cy="160625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BF7D620-1C3E-E625-4379-1007B12D6704}"/>
                </a:ext>
              </a:extLst>
            </p:cNvPr>
            <p:cNvGrpSpPr/>
            <p:nvPr/>
          </p:nvGrpSpPr>
          <p:grpSpPr>
            <a:xfrm>
              <a:off x="5298677" y="1468093"/>
              <a:ext cx="3349711" cy="1606251"/>
              <a:chOff x="5298677" y="1468093"/>
              <a:chExt cx="3349711" cy="16062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7">
                    <a:extLst>
                      <a:ext uri="{FF2B5EF4-FFF2-40B4-BE49-F238E27FC236}">
                        <a16:creationId xmlns:a16="http://schemas.microsoft.com/office/drawing/2014/main" id="{AFF809EB-9AB7-7203-D258-D487300E5091}"/>
                      </a:ext>
                    </a:extLst>
                  </p:cNvPr>
                  <p:cNvSpPr txBox="1"/>
                  <p:nvPr/>
                </p:nvSpPr>
                <p:spPr>
                  <a:xfrm>
                    <a:off x="6749515" y="2068811"/>
                    <a:ext cx="1281050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dirty="0" smtClean="0"/>
                            <m:t>BD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.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Garb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11" name="文本框 7">
                    <a:extLst>
                      <a:ext uri="{FF2B5EF4-FFF2-40B4-BE49-F238E27FC236}">
                        <a16:creationId xmlns:a16="http://schemas.microsoft.com/office/drawing/2014/main" id="{AFF809EB-9AB7-7203-D258-D487300E50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9515" y="2068811"/>
                    <a:ext cx="1281050" cy="43088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矩形 54">
                <a:extLst>
                  <a:ext uri="{FF2B5EF4-FFF2-40B4-BE49-F238E27FC236}">
                    <a16:creationId xmlns:a16="http://schemas.microsoft.com/office/drawing/2014/main" id="{936A2DFA-1AE2-4998-967A-5EC9D31BD63A}"/>
                  </a:ext>
                </a:extLst>
              </p:cNvPr>
              <p:cNvSpPr/>
              <p:nvPr/>
            </p:nvSpPr>
            <p:spPr>
              <a:xfrm>
                <a:off x="5298677" y="1468093"/>
                <a:ext cx="1504859" cy="1606251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文本框 4">
                <a:extLst>
                  <a:ext uri="{FF2B5EF4-FFF2-40B4-BE49-F238E27FC236}">
                    <a16:creationId xmlns:a16="http://schemas.microsoft.com/office/drawing/2014/main" id="{69D6A643-C8DB-E040-7303-64F112A5CAB0}"/>
                  </a:ext>
                </a:extLst>
              </p:cNvPr>
              <p:cNvSpPr txBox="1"/>
              <p:nvPr/>
            </p:nvSpPr>
            <p:spPr>
              <a:xfrm>
                <a:off x="7925743" y="2286843"/>
                <a:ext cx="7226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</p:grpSp>
        <p:cxnSp>
          <p:nvCxnSpPr>
            <p:cNvPr id="7" name="直接箭头连接符 5">
              <a:extLst>
                <a:ext uri="{FF2B5EF4-FFF2-40B4-BE49-F238E27FC236}">
                  <a16:creationId xmlns:a16="http://schemas.microsoft.com/office/drawing/2014/main" id="{A1787E83-247F-3B08-D943-666820DFE726}"/>
                </a:ext>
              </a:extLst>
            </p:cNvPr>
            <p:cNvCxnSpPr>
              <a:cxnSpLocks/>
            </p:cNvCxnSpPr>
            <p:nvPr/>
          </p:nvCxnSpPr>
          <p:spPr>
            <a:xfrm>
              <a:off x="6795582" y="2489334"/>
              <a:ext cx="11812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DD55D00-D82B-C025-4900-32B29A94C1B9}"/>
              </a:ext>
            </a:extLst>
          </p:cNvPr>
          <p:cNvGrpSpPr/>
          <p:nvPr/>
        </p:nvGrpSpPr>
        <p:grpSpPr>
          <a:xfrm>
            <a:off x="8686800" y="979301"/>
            <a:ext cx="3118622" cy="2089020"/>
            <a:chOff x="8686800" y="979301"/>
            <a:chExt cx="3118622" cy="2089020"/>
          </a:xfrm>
        </p:grpSpPr>
        <p:cxnSp>
          <p:nvCxnSpPr>
            <p:cNvPr id="20" name="直接箭头连接符 14">
              <a:extLst>
                <a:ext uri="{FF2B5EF4-FFF2-40B4-BE49-F238E27FC236}">
                  <a16:creationId xmlns:a16="http://schemas.microsoft.com/office/drawing/2014/main" id="{34ADDE15-3C5C-C1D3-C84D-29950E62A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5241" y="1800384"/>
              <a:ext cx="0" cy="457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2EE3729-E466-9751-42CD-FEE75481652C}"/>
                </a:ext>
              </a:extLst>
            </p:cNvPr>
            <p:cNvGrpSpPr/>
            <p:nvPr/>
          </p:nvGrpSpPr>
          <p:grpSpPr>
            <a:xfrm>
              <a:off x="8686800" y="979301"/>
              <a:ext cx="3118622" cy="2089020"/>
              <a:chOff x="8686800" y="979301"/>
              <a:chExt cx="3118622" cy="20890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15">
                    <a:extLst>
                      <a:ext uri="{FF2B5EF4-FFF2-40B4-BE49-F238E27FC236}">
                        <a16:creationId xmlns:a16="http://schemas.microsoft.com/office/drawing/2014/main" id="{8164FFB0-BFBD-4EEC-DCCC-4F16DA51910A}"/>
                      </a:ext>
                    </a:extLst>
                  </p:cNvPr>
                  <p:cNvSpPr txBox="1"/>
                  <p:nvPr/>
                </p:nvSpPr>
                <p:spPr>
                  <a:xfrm>
                    <a:off x="9595241" y="1883248"/>
                    <a:ext cx="118467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dirty="0" smtClean="0"/>
                            <m:t>BD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.</m:t>
                          </m:r>
                          <m:r>
                            <m:rPr>
                              <m:nor/>
                            </m:rPr>
                            <a:rPr lang="en-US" sz="2200" b="0" i="0" dirty="0" smtClean="0"/>
                            <m:t>Eval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31" name="文本框 15">
                    <a:extLst>
                      <a:ext uri="{FF2B5EF4-FFF2-40B4-BE49-F238E27FC236}">
                        <a16:creationId xmlns:a16="http://schemas.microsoft.com/office/drawing/2014/main" id="{8164FFB0-BFBD-4EEC-DCCC-4F16DA5191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5241" y="1883248"/>
                    <a:ext cx="1184673" cy="43088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5D5AB137-ACBC-4D80-1581-DA4D04ACF63C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800" y="1469739"/>
                    <a:ext cx="2364029" cy="370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5D5AB137-ACBC-4D80-1581-DA4D04ACF6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800" y="1469739"/>
                    <a:ext cx="2364029" cy="37055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矩形 55">
                <a:extLst>
                  <a:ext uri="{FF2B5EF4-FFF2-40B4-BE49-F238E27FC236}">
                    <a16:creationId xmlns:a16="http://schemas.microsoft.com/office/drawing/2014/main" id="{1457BD60-F9D4-D3A3-9152-FA1AFD1BA4A6}"/>
                  </a:ext>
                </a:extLst>
              </p:cNvPr>
              <p:cNvSpPr/>
              <p:nvPr/>
            </p:nvSpPr>
            <p:spPr>
              <a:xfrm>
                <a:off x="9152772" y="2251459"/>
                <a:ext cx="1281050" cy="816862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22">
                    <a:extLst>
                      <a:ext uri="{FF2B5EF4-FFF2-40B4-BE49-F238E27FC236}">
                        <a16:creationId xmlns:a16="http://schemas.microsoft.com/office/drawing/2014/main" id="{D53D821E-C954-EE43-0202-EEC87A4A43AF}"/>
                      </a:ext>
                    </a:extLst>
                  </p:cNvPr>
                  <p:cNvSpPr txBox="1"/>
                  <p:nvPr/>
                </p:nvSpPr>
                <p:spPr>
                  <a:xfrm>
                    <a:off x="9062222" y="979301"/>
                    <a:ext cx="274320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Bits(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)</a:t>
                    </a:r>
                    <a:r>
                      <a: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22">
                    <a:extLst>
                      <a:ext uri="{FF2B5EF4-FFF2-40B4-BE49-F238E27FC236}">
                        <a16:creationId xmlns:a16="http://schemas.microsoft.com/office/drawing/2014/main" id="{D53D821E-C954-EE43-0202-EEC87A4A43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2222" y="979301"/>
                    <a:ext cx="2743200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889" t="-4000" b="-2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12">
                <a:extLst>
                  <a:ext uri="{FF2B5EF4-FFF2-40B4-BE49-F238E27FC236}">
                    <a16:creationId xmlns:a16="http://schemas.microsoft.com/office/drawing/2014/main" id="{28A3AD5D-735A-EF2B-3B05-423D5CFF5704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12">
                <a:extLst>
                  <a:ext uri="{FF2B5EF4-FFF2-40B4-BE49-F238E27FC236}">
                    <a16:creationId xmlns:a16="http://schemas.microsoft.com/office/drawing/2014/main" id="{28A3AD5D-735A-EF2B-3B05-423D5CFF5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26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2">
            <a:extLst>
              <a:ext uri="{FF2B5EF4-FFF2-40B4-BE49-F238E27FC236}">
                <a16:creationId xmlns:a16="http://schemas.microsoft.com/office/drawing/2014/main" id="{2A850A7B-37F0-8DAF-3941-8358F995D3A1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B98D1215-AE33-97FB-F994-8CF430905BB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38" name="Group 24">
              <a:extLst>
                <a:ext uri="{FF2B5EF4-FFF2-40B4-BE49-F238E27FC236}">
                  <a16:creationId xmlns:a16="http://schemas.microsoft.com/office/drawing/2014/main" id="{CAD5F544-110B-F3F6-2A41-2B5672BABD69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49" name="直接箭头连接符 324">
                <a:extLst>
                  <a:ext uri="{FF2B5EF4-FFF2-40B4-BE49-F238E27FC236}">
                    <a16:creationId xmlns:a16="http://schemas.microsoft.com/office/drawing/2014/main" id="{5AA7503B-9F64-B6F2-15D8-A0BE11F993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325">
                <a:extLst>
                  <a:ext uri="{FF2B5EF4-FFF2-40B4-BE49-F238E27FC236}">
                    <a16:creationId xmlns:a16="http://schemas.microsoft.com/office/drawing/2014/main" id="{02FE7C90-5B61-748B-FA61-3471517DB0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9E27608B-5A25-186F-BBE7-C4B1E51D9AA9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40" name="矩形: 圆角 322">
                <a:extLst>
                  <a:ext uri="{FF2B5EF4-FFF2-40B4-BE49-F238E27FC236}">
                    <a16:creationId xmlns:a16="http://schemas.microsoft.com/office/drawing/2014/main" id="{C3C4573E-96EC-E429-AEB3-7AA03C6C1242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41" name="直接箭头连接符 323">
                <a:extLst>
                  <a:ext uri="{FF2B5EF4-FFF2-40B4-BE49-F238E27FC236}">
                    <a16:creationId xmlns:a16="http://schemas.microsoft.com/office/drawing/2014/main" id="{6605EF79-39CD-B9AE-F7CF-7900B9E352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12">
                    <a:extLst>
                      <a:ext uri="{FF2B5EF4-FFF2-40B4-BE49-F238E27FC236}">
                        <a16:creationId xmlns:a16="http://schemas.microsoft.com/office/drawing/2014/main" id="{0FE80F5C-7CCA-0EA2-8637-A06DE6884408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43" name="TextBox 12">
                    <a:extLst>
                      <a:ext uri="{FF2B5EF4-FFF2-40B4-BE49-F238E27FC236}">
                        <a16:creationId xmlns:a16="http://schemas.microsoft.com/office/drawing/2014/main" id="{0FE80F5C-7CCA-0EA2-8637-A06DE68844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326">
                    <a:extLst>
                      <a:ext uri="{FF2B5EF4-FFF2-40B4-BE49-F238E27FC236}">
                        <a16:creationId xmlns:a16="http://schemas.microsoft.com/office/drawing/2014/main" id="{686CE52C-8177-C033-C7A5-9DFD103B501C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文本框 326">
                    <a:extLst>
                      <a:ext uri="{FF2B5EF4-FFF2-40B4-BE49-F238E27FC236}">
                        <a16:creationId xmlns:a16="http://schemas.microsoft.com/office/drawing/2014/main" id="{686CE52C-8177-C033-C7A5-9DFD103B50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327">
                    <a:extLst>
                      <a:ext uri="{FF2B5EF4-FFF2-40B4-BE49-F238E27FC236}">
                        <a16:creationId xmlns:a16="http://schemas.microsoft.com/office/drawing/2014/main" id="{0E11F139-8BFA-67C6-5BBF-7A5C966C9163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文本框 327">
                    <a:extLst>
                      <a:ext uri="{FF2B5EF4-FFF2-40B4-BE49-F238E27FC236}">
                        <a16:creationId xmlns:a16="http://schemas.microsoft.com/office/drawing/2014/main" id="{0E11F139-8BFA-67C6-5BBF-7A5C966C91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328">
                    <a:extLst>
                      <a:ext uri="{FF2B5EF4-FFF2-40B4-BE49-F238E27FC236}">
                        <a16:creationId xmlns:a16="http://schemas.microsoft.com/office/drawing/2014/main" id="{0838B599-8F04-023F-0292-E21255319B3B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文本框 328">
                    <a:extLst>
                      <a:ext uri="{FF2B5EF4-FFF2-40B4-BE49-F238E27FC236}">
                        <a16:creationId xmlns:a16="http://schemas.microsoft.com/office/drawing/2014/main" id="{0838B599-8F04-023F-0292-E21255319B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04702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4FF8C666-4FD4-9C42-BDD8-9C60C83193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8124" y="470061"/>
                <a:ext cx="5841276" cy="7554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BC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from R.O </a:t>
                </a:r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4FF8C666-4FD4-9C42-BDD8-9C60C8319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8124" y="470061"/>
                <a:ext cx="5841276" cy="755442"/>
              </a:xfrm>
              <a:blipFill>
                <a:blip r:embed="rId2"/>
                <a:stretch>
                  <a:fillRect l="-3650" t="-15323" r="-5005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5">
            <a:extLst>
              <a:ext uri="{FF2B5EF4-FFF2-40B4-BE49-F238E27FC236}">
                <a16:creationId xmlns:a16="http://schemas.microsoft.com/office/drawing/2014/main" id="{1A95E9B3-5943-F910-B5AD-13BE15857AD0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7">
                <a:extLst>
                  <a:ext uri="{FF2B5EF4-FFF2-40B4-BE49-F238E27FC236}">
                    <a16:creationId xmlns:a16="http://schemas.microsoft.com/office/drawing/2014/main" id="{3D9AE127-DC9A-EC9A-B76A-D2A113C470B7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BC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文本框 7">
                <a:extLst>
                  <a:ext uri="{FF2B5EF4-FFF2-40B4-BE49-F238E27FC236}">
                    <a16:creationId xmlns:a16="http://schemas.microsoft.com/office/drawing/2014/main" id="{3D9AE127-DC9A-EC9A-B76A-D2A113C47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2">
                <a:extLst>
                  <a:ext uri="{FF2B5EF4-FFF2-40B4-BE49-F238E27FC236}">
                    <a16:creationId xmlns:a16="http://schemas.microsoft.com/office/drawing/2014/main" id="{C7FDD6EF-4792-AC93-4E48-AD88544BABDB}"/>
                  </a:ext>
                </a:extLst>
              </p:cNvPr>
              <p:cNvSpPr txBox="1"/>
              <p:nvPr/>
            </p:nvSpPr>
            <p:spPr>
              <a:xfrm>
                <a:off x="8796714" y="2670458"/>
                <a:ext cx="2014914" cy="38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文本框 12">
                <a:extLst>
                  <a:ext uri="{FF2B5EF4-FFF2-40B4-BE49-F238E27FC236}">
                    <a16:creationId xmlns:a16="http://schemas.microsoft.com/office/drawing/2014/main" id="{C7FDD6EF-4792-AC93-4E48-AD88544BA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714" y="2670458"/>
                <a:ext cx="2014914" cy="383759"/>
              </a:xfrm>
              <a:prstGeom prst="rect">
                <a:avLst/>
              </a:prstGeom>
              <a:blipFill>
                <a:blip r:embed="rId4"/>
                <a:stretch>
                  <a:fillRect r="-483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接箭头连接符 14">
            <a:extLst>
              <a:ext uri="{FF2B5EF4-FFF2-40B4-BE49-F238E27FC236}">
                <a16:creationId xmlns:a16="http://schemas.microsoft.com/office/drawing/2014/main" id="{821E3601-A0B0-64C7-C98E-D38AAD697BAC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5">
                <a:extLst>
                  <a:ext uri="{FF2B5EF4-FFF2-40B4-BE49-F238E27FC236}">
                    <a16:creationId xmlns:a16="http://schemas.microsoft.com/office/drawing/2014/main" id="{98617007-7D27-399E-A266-C651B21E935E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BC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文本框 15">
                <a:extLst>
                  <a:ext uri="{FF2B5EF4-FFF2-40B4-BE49-F238E27FC236}">
                    <a16:creationId xmlns:a16="http://schemas.microsoft.com/office/drawing/2014/main" id="{98617007-7D27-399E-A266-C651B21E9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7">
                <a:extLst>
                  <a:ext uri="{FF2B5EF4-FFF2-40B4-BE49-F238E27FC236}">
                    <a16:creationId xmlns:a16="http://schemas.microsoft.com/office/drawing/2014/main" id="{67D1BC4E-5AAB-7CF8-C473-7B2F3691FBC9}"/>
                  </a:ext>
                </a:extLst>
              </p:cNvPr>
              <p:cNvSpPr txBox="1"/>
              <p:nvPr/>
            </p:nvSpPr>
            <p:spPr>
              <a:xfrm>
                <a:off x="9102327" y="1468093"/>
                <a:ext cx="11846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46" name="文本框 17">
                <a:extLst>
                  <a:ext uri="{FF2B5EF4-FFF2-40B4-BE49-F238E27FC236}">
                    <a16:creationId xmlns:a16="http://schemas.microsoft.com/office/drawing/2014/main" id="{67D1BC4E-5AAB-7CF8-C473-7B2F3691F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327" y="1468093"/>
                <a:ext cx="118467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54">
            <a:extLst>
              <a:ext uri="{FF2B5EF4-FFF2-40B4-BE49-F238E27FC236}">
                <a16:creationId xmlns:a16="http://schemas.microsoft.com/office/drawing/2014/main" id="{FD6992B3-3014-57F9-B959-056C8BA05F22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55">
            <a:extLst>
              <a:ext uri="{FF2B5EF4-FFF2-40B4-BE49-F238E27FC236}">
                <a16:creationId xmlns:a16="http://schemas.microsoft.com/office/drawing/2014/main" id="{2AC626EE-0FEA-C22D-9A6A-C4D8550BE914}"/>
              </a:ext>
            </a:extLst>
          </p:cNvPr>
          <p:cNvSpPr/>
          <p:nvPr/>
        </p:nvSpPr>
        <p:spPr>
          <a:xfrm>
            <a:off x="8695572" y="2251459"/>
            <a:ext cx="2201028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文本框 2">
            <a:extLst>
              <a:ext uri="{FF2B5EF4-FFF2-40B4-BE49-F238E27FC236}">
                <a16:creationId xmlns:a16="http://schemas.microsoft.com/office/drawing/2014/main" id="{DEE95549-E52B-4D82-80FE-B442BCA6BFFA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50" name="文本框 4">
            <a:extLst>
              <a:ext uri="{FF2B5EF4-FFF2-40B4-BE49-F238E27FC236}">
                <a16:creationId xmlns:a16="http://schemas.microsoft.com/office/drawing/2014/main" id="{E1B0EC69-86EB-BF51-31F2-A296541B264B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48018C-4522-A45D-7AA7-0E99BE2BA853}"/>
                  </a:ext>
                </a:extLst>
              </p:cNvPr>
              <p:cNvSpPr txBox="1"/>
              <p:nvPr/>
            </p:nvSpPr>
            <p:spPr>
              <a:xfrm>
                <a:off x="8977504" y="1002430"/>
                <a:ext cx="2784594" cy="42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48018C-4522-A45D-7AA7-0E99BE2BA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504" y="1002430"/>
                <a:ext cx="2784594" cy="428964"/>
              </a:xfrm>
              <a:prstGeom prst="rect">
                <a:avLst/>
              </a:prstGeom>
              <a:blipFill>
                <a:blip r:embed="rId7"/>
                <a:stretch>
                  <a:fillRect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73D0EBD8-725A-0720-97AB-7034F3D5B999}"/>
              </a:ext>
            </a:extLst>
          </p:cNvPr>
          <p:cNvGrpSpPr/>
          <p:nvPr/>
        </p:nvGrpSpPr>
        <p:grpSpPr>
          <a:xfrm>
            <a:off x="5554280" y="1484614"/>
            <a:ext cx="939632" cy="1593792"/>
            <a:chOff x="5526719" y="1466366"/>
            <a:chExt cx="939632" cy="1593792"/>
          </a:xfrm>
        </p:grpSpPr>
        <p:grpSp>
          <p:nvGrpSpPr>
            <p:cNvPr id="55" name="组合 315">
              <a:extLst>
                <a:ext uri="{FF2B5EF4-FFF2-40B4-BE49-F238E27FC236}">
                  <a16:creationId xmlns:a16="http://schemas.microsoft.com/office/drawing/2014/main" id="{EB4E0523-3352-2C03-4087-CB5428C9B0D4}"/>
                </a:ext>
              </a:extLst>
            </p:cNvPr>
            <p:cNvGrpSpPr/>
            <p:nvPr/>
          </p:nvGrpSpPr>
          <p:grpSpPr>
            <a:xfrm>
              <a:off x="5770513" y="1752019"/>
              <a:ext cx="499388" cy="975171"/>
              <a:chOff x="3450603" y="4800599"/>
              <a:chExt cx="499388" cy="975171"/>
            </a:xfrm>
          </p:grpSpPr>
          <p:grpSp>
            <p:nvGrpSpPr>
              <p:cNvPr id="56" name="组合 303">
                <a:extLst>
                  <a:ext uri="{FF2B5EF4-FFF2-40B4-BE49-F238E27FC236}">
                    <a16:creationId xmlns:a16="http://schemas.microsoft.com/office/drawing/2014/main" id="{BBC5AB47-CA10-D678-C2B6-7DECFCC8DFE3}"/>
                  </a:ext>
                </a:extLst>
              </p:cNvPr>
              <p:cNvGrpSpPr/>
              <p:nvPr/>
            </p:nvGrpSpPr>
            <p:grpSpPr>
              <a:xfrm>
                <a:off x="3450603" y="4800599"/>
                <a:ext cx="499388" cy="914399"/>
                <a:chOff x="1794872" y="2551548"/>
                <a:chExt cx="601255" cy="1100923"/>
              </a:xfrm>
            </p:grpSpPr>
            <p:sp>
              <p:nvSpPr>
                <p:cNvPr id="58" name="矩形: 圆角 305">
                  <a:extLst>
                    <a:ext uri="{FF2B5EF4-FFF2-40B4-BE49-F238E27FC236}">
                      <a16:creationId xmlns:a16="http://schemas.microsoft.com/office/drawing/2014/main" id="{653878C2-D7DC-B8B6-12D6-EE9FF12A3B2B}"/>
                    </a:ext>
                  </a:extLst>
                </p:cNvPr>
                <p:cNvSpPr/>
                <p:nvPr/>
              </p:nvSpPr>
              <p:spPr>
                <a:xfrm>
                  <a:off x="1794872" y="2937047"/>
                  <a:ext cx="601255" cy="369332"/>
                </a:xfrm>
                <a:prstGeom prst="round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BC</a:t>
                  </a:r>
                </a:p>
              </p:txBody>
            </p:sp>
            <p:cxnSp>
              <p:nvCxnSpPr>
                <p:cNvPr id="59" name="直接箭头连接符 307">
                  <a:extLst>
                    <a:ext uri="{FF2B5EF4-FFF2-40B4-BE49-F238E27FC236}">
                      <a16:creationId xmlns:a16="http://schemas.microsoft.com/office/drawing/2014/main" id="{B2E61935-8895-8ED3-FB6F-3852BE325425}"/>
                    </a:ext>
                  </a:extLst>
                </p:cNvPr>
                <p:cNvCxnSpPr>
                  <a:cxnSpLocks/>
                  <a:stCxn id="58" idx="0"/>
                </p:cNvCxnSpPr>
                <p:nvPr/>
              </p:nvCxnSpPr>
              <p:spPr>
                <a:xfrm flipV="1">
                  <a:off x="2095499" y="2551548"/>
                  <a:ext cx="0" cy="3854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箭头连接符 309">
                  <a:extLst>
                    <a:ext uri="{FF2B5EF4-FFF2-40B4-BE49-F238E27FC236}">
                      <a16:creationId xmlns:a16="http://schemas.microsoft.com/office/drawing/2014/main" id="{9725D1A7-2325-6540-5B48-398B237DE2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05000" y="3300436"/>
                  <a:ext cx="0" cy="35203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箭头连接符 310">
                  <a:extLst>
                    <a:ext uri="{FF2B5EF4-FFF2-40B4-BE49-F238E27FC236}">
                      <a16:creationId xmlns:a16="http://schemas.microsoft.com/office/drawing/2014/main" id="{600A445F-C83A-3D46-19F5-93238559A9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286000" y="3300437"/>
                  <a:ext cx="9667" cy="3520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12">
                    <a:extLst>
                      <a:ext uri="{FF2B5EF4-FFF2-40B4-BE49-F238E27FC236}">
                        <a16:creationId xmlns:a16="http://schemas.microsoft.com/office/drawing/2014/main" id="{D1E8B8E3-35A0-9439-9CB5-0B0B32805905}"/>
                      </a:ext>
                    </a:extLst>
                  </p:cNvPr>
                  <p:cNvSpPr txBox="1"/>
                  <p:nvPr/>
                </p:nvSpPr>
                <p:spPr>
                  <a:xfrm>
                    <a:off x="3513712" y="5406438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15" name="TextBox 12">
                    <a:extLst>
                      <a:ext uri="{FF2B5EF4-FFF2-40B4-BE49-F238E27FC236}">
                        <a16:creationId xmlns:a16="http://schemas.microsoft.com/office/drawing/2014/main" id="{38F8E2DB-00C9-CDAB-A4CE-BB5C0380A2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3712" y="5406438"/>
                    <a:ext cx="373169" cy="369332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316">
                  <a:extLst>
                    <a:ext uri="{FF2B5EF4-FFF2-40B4-BE49-F238E27FC236}">
                      <a16:creationId xmlns:a16="http://schemas.microsoft.com/office/drawing/2014/main" id="{0444B7A0-F75A-92C2-1E17-6F4F68305120}"/>
                    </a:ext>
                  </a:extLst>
                </p:cNvPr>
                <p:cNvSpPr txBox="1"/>
                <p:nvPr/>
              </p:nvSpPr>
              <p:spPr>
                <a:xfrm>
                  <a:off x="5710930" y="1466366"/>
                  <a:ext cx="71273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𝐴𝐾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文本框 316">
                  <a:extLst>
                    <a:ext uri="{FF2B5EF4-FFF2-40B4-BE49-F238E27FC236}">
                      <a16:creationId xmlns:a16="http://schemas.microsoft.com/office/drawing/2014/main" id="{0444B7A0-F75A-92C2-1E17-6F4F683051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930" y="1466366"/>
                  <a:ext cx="712733" cy="369332"/>
                </a:xfrm>
                <a:prstGeom prst="rect">
                  <a:avLst/>
                </a:prstGeom>
                <a:blipFill>
                  <a:blip r:embed="rId36"/>
                  <a:stretch>
                    <a:fillRect r="-3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317">
                  <a:extLst>
                    <a:ext uri="{FF2B5EF4-FFF2-40B4-BE49-F238E27FC236}">
                      <a16:creationId xmlns:a16="http://schemas.microsoft.com/office/drawing/2014/main" id="{0057EA49-A7EE-C70E-6C27-20CE679B0529}"/>
                    </a:ext>
                  </a:extLst>
                </p:cNvPr>
                <p:cNvSpPr txBox="1"/>
                <p:nvPr/>
              </p:nvSpPr>
              <p:spPr>
                <a:xfrm>
                  <a:off x="5526719" y="2670115"/>
                  <a:ext cx="480188" cy="3837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文本框 317">
                  <a:extLst>
                    <a:ext uri="{FF2B5EF4-FFF2-40B4-BE49-F238E27FC236}">
                      <a16:creationId xmlns:a16="http://schemas.microsoft.com/office/drawing/2014/main" id="{0057EA49-A7EE-C70E-6C27-20CE679B0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719" y="2670115"/>
                  <a:ext cx="480188" cy="383759"/>
                </a:xfrm>
                <a:prstGeom prst="rect">
                  <a:avLst/>
                </a:prstGeom>
                <a:blipFill>
                  <a:blip r:embed="rId37"/>
                  <a:stretch>
                    <a:fillRect r="-2532" b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318">
                  <a:extLst>
                    <a:ext uri="{FF2B5EF4-FFF2-40B4-BE49-F238E27FC236}">
                      <a16:creationId xmlns:a16="http://schemas.microsoft.com/office/drawing/2014/main" id="{81FFBF57-1B29-8BAF-9B38-E5966B14715F}"/>
                    </a:ext>
                  </a:extLst>
                </p:cNvPr>
                <p:cNvSpPr txBox="1"/>
                <p:nvPr/>
              </p:nvSpPr>
              <p:spPr>
                <a:xfrm>
                  <a:off x="5986163" y="2670115"/>
                  <a:ext cx="480188" cy="3900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文本框 318">
                  <a:extLst>
                    <a:ext uri="{FF2B5EF4-FFF2-40B4-BE49-F238E27FC236}">
                      <a16:creationId xmlns:a16="http://schemas.microsoft.com/office/drawing/2014/main" id="{81FFBF57-1B29-8BAF-9B38-E5966B147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163" y="2670115"/>
                  <a:ext cx="480188" cy="390043"/>
                </a:xfrm>
                <a:prstGeom prst="rect">
                  <a:avLst/>
                </a:prstGeom>
                <a:blipFill>
                  <a:blip r:embed="rId38"/>
                  <a:stretch>
                    <a:fillRect r="-2564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A77738A-2CFF-D736-1273-3471D95D4B8B}"/>
                  </a:ext>
                </a:extLst>
              </p:cNvPr>
              <p:cNvSpPr txBox="1"/>
              <p:nvPr/>
            </p:nvSpPr>
            <p:spPr>
              <a:xfrm>
                <a:off x="1066800" y="5715000"/>
                <a:ext cx="2325623" cy="83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random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</a:rPr>
                  <a:t>s.t.</a:t>
                </a: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m:t>od</m:t>
                      </m:r>
                      <m:r>
                        <a:rPr lang="en-US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A77738A-2CFF-D736-1273-3471D95D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15000"/>
                <a:ext cx="2325623" cy="837537"/>
              </a:xfrm>
              <a:prstGeom prst="rect">
                <a:avLst/>
              </a:prstGeom>
              <a:blipFill>
                <a:blip r:embed="rId39"/>
                <a:stretch>
                  <a:fillRect l="-2100" t="-5839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15">
                <a:extLst>
                  <a:ext uri="{FF2B5EF4-FFF2-40B4-BE49-F238E27FC236}">
                    <a16:creationId xmlns:a16="http://schemas.microsoft.com/office/drawing/2014/main" id="{8CD351B3-9383-9EF6-08A1-E82ECC21D2A8}"/>
                  </a:ext>
                </a:extLst>
              </p:cNvPr>
              <p:cNvSpPr txBox="1"/>
              <p:nvPr/>
            </p:nvSpPr>
            <p:spPr>
              <a:xfrm>
                <a:off x="6629400" y="3252339"/>
                <a:ext cx="5444142" cy="2496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/>
                      <m:t>BC</m:t>
                    </m:r>
                    <m:r>
                      <m:rPr>
                        <m:nor/>
                      </m:rPr>
                      <a:rPr lang="en-US" sz="2800" b="0" i="0" dirty="0" smtClean="0"/>
                      <m:t>.</m:t>
                    </m:r>
                    <m:r>
                      <m:rPr>
                        <m:nor/>
                      </m:rPr>
                      <a:rPr lang="en-US" sz="2800" b="0" i="0" dirty="0" smtClean="0"/>
                      <m:t>Eval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Decrypt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5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endParaRPr lang="en-US" sz="2500" dirty="0"/>
              </a:p>
              <a:p>
                <a:endParaRPr lang="en-US" sz="25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Compute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∑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500" b="0" i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</m:sup>
                        </m:sSup>
                        <m:d>
                          <m:dPr>
                            <m:ctrlP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80" name="文本框 15">
                <a:extLst>
                  <a:ext uri="{FF2B5EF4-FFF2-40B4-BE49-F238E27FC236}">
                    <a16:creationId xmlns:a16="http://schemas.microsoft.com/office/drawing/2014/main" id="{8CD351B3-9383-9EF6-08A1-E82ECC21D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52339"/>
                <a:ext cx="5444142" cy="2496324"/>
              </a:xfrm>
              <a:prstGeom prst="rect">
                <a:avLst/>
              </a:prstGeom>
              <a:blipFill>
                <a:blip r:embed="rId40"/>
                <a:stretch>
                  <a:fillRect l="-1680" t="-2445" b="-4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7457082-FA64-3D97-42D2-A491558DA245}"/>
                  </a:ext>
                </a:extLst>
              </p:cNvPr>
              <p:cNvSpPr txBox="1"/>
              <p:nvPr/>
            </p:nvSpPr>
            <p:spPr>
              <a:xfrm>
                <a:off x="8183892" y="5622045"/>
                <a:ext cx="3657600" cy="526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p>
                    <m:d>
                      <m:dPr>
                        <m:ctrlP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5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7457082-FA64-3D97-42D2-A491558DA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92" y="5622045"/>
                <a:ext cx="3657600" cy="52655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5661013-CA26-0E59-AB0F-6AD72075BB5B}"/>
              </a:ext>
            </a:extLst>
          </p:cNvPr>
          <p:cNvGrpSpPr/>
          <p:nvPr/>
        </p:nvGrpSpPr>
        <p:grpSpPr>
          <a:xfrm>
            <a:off x="9720379" y="6106453"/>
            <a:ext cx="2062465" cy="675347"/>
            <a:chOff x="8191614" y="5241650"/>
            <a:chExt cx="2062465" cy="675347"/>
          </a:xfrm>
        </p:grpSpPr>
        <p:sp>
          <p:nvSpPr>
            <p:cNvPr id="84" name="右大括号 8">
              <a:extLst>
                <a:ext uri="{FF2B5EF4-FFF2-40B4-BE49-F238E27FC236}">
                  <a16:creationId xmlns:a16="http://schemas.microsoft.com/office/drawing/2014/main" id="{2A051A24-22B1-B780-A24D-554836366B8E}"/>
                </a:ext>
              </a:extLst>
            </p:cNvPr>
            <p:cNvSpPr/>
            <p:nvPr/>
          </p:nvSpPr>
          <p:spPr>
            <a:xfrm rot="5400000">
              <a:off x="8488980" y="4944284"/>
              <a:ext cx="202582" cy="797313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右大括号 8">
              <a:extLst>
                <a:ext uri="{FF2B5EF4-FFF2-40B4-BE49-F238E27FC236}">
                  <a16:creationId xmlns:a16="http://schemas.microsoft.com/office/drawing/2014/main" id="{C3CF809D-3405-415C-2FA5-52E6E2283F8F}"/>
                </a:ext>
              </a:extLst>
            </p:cNvPr>
            <p:cNvSpPr/>
            <p:nvPr/>
          </p:nvSpPr>
          <p:spPr>
            <a:xfrm rot="5400000">
              <a:off x="9754132" y="4944868"/>
              <a:ext cx="202582" cy="797313"/>
            </a:xfrm>
            <a:prstGeom prst="rightBrace">
              <a:avLst>
                <a:gd name="adj1" fmla="val 47845"/>
                <a:gd name="adj2" fmla="val 5071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502412C-7C2E-A8E8-3DCB-576BABE93FFC}"/>
                    </a:ext>
                  </a:extLst>
                </p:cNvPr>
                <p:cNvSpPr txBox="1"/>
                <p:nvPr/>
              </p:nvSpPr>
              <p:spPr>
                <a:xfrm>
                  <a:off x="8212705" y="5439943"/>
                  <a:ext cx="758567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502412C-7C2E-A8E8-3DCB-576BABE93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705" y="5439943"/>
                  <a:ext cx="758567" cy="477054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89434FF-9480-3E27-1211-E29E97EF152B}"/>
                    </a:ext>
                  </a:extLst>
                </p:cNvPr>
                <p:cNvSpPr txBox="1"/>
                <p:nvPr/>
              </p:nvSpPr>
              <p:spPr>
                <a:xfrm>
                  <a:off x="9577052" y="5439943"/>
                  <a:ext cx="549830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89434FF-9480-3E27-1211-E29E97EF1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7052" y="5439943"/>
                  <a:ext cx="549830" cy="477054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4">
                <a:extLst>
                  <a:ext uri="{FF2B5EF4-FFF2-40B4-BE49-F238E27FC236}">
                    <a16:creationId xmlns:a16="http://schemas.microsoft.com/office/drawing/2014/main" id="{43CE4C43-1203-AFB6-1835-D8ED167E1658}"/>
                  </a:ext>
                </a:extLst>
              </p:cNvPr>
              <p:cNvSpPr txBox="1"/>
              <p:nvPr/>
            </p:nvSpPr>
            <p:spPr>
              <a:xfrm>
                <a:off x="1143000" y="3248277"/>
                <a:ext cx="4301142" cy="691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2" name="文本框 4">
                <a:extLst>
                  <a:ext uri="{FF2B5EF4-FFF2-40B4-BE49-F238E27FC236}">
                    <a16:creationId xmlns:a16="http://schemas.microsoft.com/office/drawing/2014/main" id="{43CE4C43-1203-AFB6-1835-D8ED167E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48277"/>
                <a:ext cx="4301142" cy="691343"/>
              </a:xfrm>
              <a:prstGeom prst="rect">
                <a:avLst/>
              </a:prstGeom>
              <a:blipFill>
                <a:blip r:embed="rId45"/>
                <a:stretch>
                  <a:fillRect l="-2979"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032BFC-943A-09A1-4F9B-504A2EA4488F}"/>
                  </a:ext>
                </a:extLst>
              </p:cNvPr>
              <p:cNvSpPr txBox="1"/>
              <p:nvPr/>
            </p:nvSpPr>
            <p:spPr>
              <a:xfrm>
                <a:off x="1466690" y="4018212"/>
                <a:ext cx="4629310" cy="1832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500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500" b="0" dirty="0">
                  <a:solidFill>
                    <a:schemeClr val="tx1"/>
                  </a:solidFill>
                </a:endParaRPr>
              </a:p>
              <a:p>
                <a:r>
                  <a:rPr lang="en-US" sz="2500" dirty="0"/>
                  <a:t>	         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p>
                    <m:d>
                      <m:d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0⋅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500" i="1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500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500" dirty="0"/>
              </a:p>
              <a:p>
                <a:r>
                  <a:rPr lang="en-US" sz="2500" dirty="0"/>
                  <a:t>	         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p>
                    <m:d>
                      <m:d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1⋅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500" i="1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032BFC-943A-09A1-4F9B-504A2EA44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90" y="4018212"/>
                <a:ext cx="4629310" cy="1832296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857A8FB-C41B-66CE-EB83-84EDD050686C}"/>
                  </a:ext>
                </a:extLst>
              </p:cNvPr>
              <p:cNvSpPr txBox="1"/>
              <p:nvPr/>
            </p:nvSpPr>
            <p:spPr>
              <a:xfrm>
                <a:off x="7116149" y="4079311"/>
                <a:ext cx="3704251" cy="1102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50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>
                                  <a:latin typeface="Cambria Math" panose="02040503050406030204" pitchFamily="18" charset="0"/>
                                </a:rPr>
                                <m:t>ct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5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500" i="1" dirty="0">
                  <a:latin typeface="Cambria Math" panose="02040503050406030204" pitchFamily="18" charset="0"/>
                </a:endParaRPr>
              </a:p>
              <a:p>
                <a:r>
                  <a:rPr lang="en-US" sz="2500" dirty="0"/>
                  <a:t>	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p>
                    <m:d>
                      <m:d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500" i="1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857A8FB-C41B-66CE-EB83-84EDD0506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149" y="4079311"/>
                <a:ext cx="3704251" cy="1102289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4B70BA76-B899-D5F7-38E0-090619F98E09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37CFCB-5CCD-8373-5262-57C7E544576A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3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29F9C4F7-22B0-3EE0-1DAD-39A33E4B685F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65414CB-41E5-C0E4-6575-9066182830BB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5">
            <a:extLst>
              <a:ext uri="{FF2B5EF4-FFF2-40B4-BE49-F238E27FC236}">
                <a16:creationId xmlns:a16="http://schemas.microsoft.com/office/drawing/2014/main" id="{E3E64A76-08BB-5F55-E2A2-DC16A05CCA3A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4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1864945A-F1AC-BF72-8ECA-D76DFC7FDEC1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/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…,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54">
            <a:extLst>
              <a:ext uri="{FF2B5EF4-FFF2-40B4-BE49-F238E27FC236}">
                <a16:creationId xmlns:a16="http://schemas.microsoft.com/office/drawing/2014/main" id="{D44EE0A9-F2F4-A65E-D2D2-4682CC1ED4B1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55">
            <a:extLst>
              <a:ext uri="{FF2B5EF4-FFF2-40B4-BE49-F238E27FC236}">
                <a16:creationId xmlns:a16="http://schemas.microsoft.com/office/drawing/2014/main" id="{07A5C4C3-8F25-B1F4-3370-EFC745C72F02}"/>
              </a:ext>
            </a:extLst>
          </p:cNvPr>
          <p:cNvSpPr/>
          <p:nvPr/>
        </p:nvSpPr>
        <p:spPr>
          <a:xfrm>
            <a:off x="9152772" y="2251459"/>
            <a:ext cx="1281050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文本框 4">
            <a:extLst>
              <a:ext uri="{FF2B5EF4-FFF2-40B4-BE49-F238E27FC236}">
                <a16:creationId xmlns:a16="http://schemas.microsoft.com/office/drawing/2014/main" id="{6DA3EACD-83E2-E9B7-CE18-2BE5ACFB4DDF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/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Bits(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blipFill>
                <a:blip r:embed="rId7"/>
                <a:stretch>
                  <a:fillRect l="-2889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  <a:blipFill>
                <a:blip r:embed="rId7"/>
                <a:stretch>
                  <a:fillRect l="-3469" t="-15323" r="-297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4A2B4DBD-7B26-D75E-3CF1-4CDD8CE3258D}"/>
              </a:ext>
            </a:extLst>
          </p:cNvPr>
          <p:cNvSpPr/>
          <p:nvPr/>
        </p:nvSpPr>
        <p:spPr>
          <a:xfrm>
            <a:off x="5389637" y="5655337"/>
            <a:ext cx="5887963" cy="1050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Set                               s.t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C3C8D-65A9-E1E1-B9C7-1B8E15285805}"/>
                  </a:ext>
                </a:extLst>
              </p:cNvPr>
              <p:cNvSpPr txBox="1"/>
              <p:nvPr/>
            </p:nvSpPr>
            <p:spPr>
              <a:xfrm>
                <a:off x="5716759" y="5751930"/>
                <a:ext cx="2795314" cy="798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b="1" i="0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1" i="0" dirty="0">
                  <a:solidFill>
                    <a:srgbClr val="FF5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200" b="1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200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C3C8D-65A9-E1E1-B9C7-1B8E1528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59" y="5751930"/>
                <a:ext cx="2795314" cy="7984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1CAB03-EF3D-562D-3446-4F24C2C30872}"/>
                  </a:ext>
                </a:extLst>
              </p:cNvPr>
              <p:cNvSpPr txBox="1"/>
              <p:nvPr/>
            </p:nvSpPr>
            <p:spPr>
              <a:xfrm>
                <a:off x="8651391" y="5730097"/>
                <a:ext cx="2546485" cy="842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</a:rPr>
                      <m:t>mod</m:t>
                    </m:r>
                    <m:r>
                      <a:rPr lang="en-US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1CAB03-EF3D-562D-3446-4F24C2C30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91" y="5730097"/>
                <a:ext cx="2546485" cy="842154"/>
              </a:xfrm>
              <a:prstGeom prst="rect">
                <a:avLst/>
              </a:prstGeom>
              <a:blipFill>
                <a:blip r:embed="rId13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1">
            <a:extLst>
              <a:ext uri="{FF2B5EF4-FFF2-40B4-BE49-F238E27FC236}">
                <a16:creationId xmlns:a16="http://schemas.microsoft.com/office/drawing/2014/main" id="{9D9B7F41-B4B3-1663-7B96-E0AF09A7B5F8}"/>
              </a:ext>
            </a:extLst>
          </p:cNvPr>
          <p:cNvSpPr/>
          <p:nvPr/>
        </p:nvSpPr>
        <p:spPr>
          <a:xfrm>
            <a:off x="1033608" y="1876489"/>
            <a:ext cx="3918977" cy="5959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600" dirty="0">
              <a:solidFill>
                <a:schemeClr val="tx1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26">
                <a:extLst>
                  <a:ext uri="{FF2B5EF4-FFF2-40B4-BE49-F238E27FC236}">
                    <a16:creationId xmlns:a16="http://schemas.microsoft.com/office/drawing/2014/main" id="{0C071A49-5DFB-FE05-ED3A-82AB786A68E2}"/>
                  </a:ext>
                </a:extLst>
              </p:cNvPr>
              <p:cNvSpPr txBox="1"/>
              <p:nvPr/>
            </p:nvSpPr>
            <p:spPr>
              <a:xfrm>
                <a:off x="1033609" y="1848615"/>
                <a:ext cx="3968800" cy="595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500" b="1" dirty="0"/>
              </a:p>
            </p:txBody>
          </p:sp>
        </mc:Choice>
        <mc:Fallback xmlns="">
          <p:sp>
            <p:nvSpPr>
              <p:cNvPr id="37" name="文本框 326">
                <a:extLst>
                  <a:ext uri="{FF2B5EF4-FFF2-40B4-BE49-F238E27FC236}">
                    <a16:creationId xmlns:a16="http://schemas.microsoft.com/office/drawing/2014/main" id="{0C071A49-5DFB-FE05-ED3A-82AB786A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09" y="1848615"/>
                <a:ext cx="3968800" cy="595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EE5964CB-10EC-93BF-C769-1210FA9F63CD}"/>
              </a:ext>
            </a:extLst>
          </p:cNvPr>
          <p:cNvGrpSpPr/>
          <p:nvPr/>
        </p:nvGrpSpPr>
        <p:grpSpPr>
          <a:xfrm>
            <a:off x="1143000" y="3248277"/>
            <a:ext cx="10930542" cy="2488012"/>
            <a:chOff x="1143000" y="3248277"/>
            <a:chExt cx="10930542" cy="2488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15">
                  <a:extLst>
                    <a:ext uri="{FF2B5EF4-FFF2-40B4-BE49-F238E27FC236}">
                      <a16:creationId xmlns:a16="http://schemas.microsoft.com/office/drawing/2014/main" id="{4BF6B740-97F9-0889-C81E-12AD9A872C9B}"/>
                    </a:ext>
                  </a:extLst>
                </p:cNvPr>
                <p:cNvSpPr txBox="1"/>
                <p:nvPr/>
              </p:nvSpPr>
              <p:spPr>
                <a:xfrm>
                  <a:off x="6629400" y="3252339"/>
                  <a:ext cx="5444142" cy="24839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/>
                        <m:t>BC</m:t>
                      </m:r>
                      <m:r>
                        <m:rPr>
                          <m:nor/>
                        </m:rPr>
                        <a:rPr lang="en-US" sz="2800" dirty="0" smtClean="0"/>
                        <m:t>.</m:t>
                      </m:r>
                      <m:r>
                        <m:rPr>
                          <m:nor/>
                        </m:rPr>
                        <a:rPr lang="en-US" sz="2800" dirty="0" smtClean="0"/>
                        <m:t>Eval</m:t>
                      </m:r>
                    </m:oMath>
                  </a14:m>
                  <a:r>
                    <a:rPr lang="en-US" sz="2800" dirty="0"/>
                    <a:t>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500" dirty="0"/>
                    <a:t>Decrypt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sz="2500" dirty="0"/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500" dirty="0"/>
                    <a:t>Derive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500" i="1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5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5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5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3" name="文本框 15">
                  <a:extLst>
                    <a:ext uri="{FF2B5EF4-FFF2-40B4-BE49-F238E27FC236}">
                      <a16:creationId xmlns:a16="http://schemas.microsoft.com/office/drawing/2014/main" id="{4BF6B740-97F9-0889-C81E-12AD9A872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252339"/>
                  <a:ext cx="5444142" cy="2483950"/>
                </a:xfrm>
                <a:prstGeom prst="rect">
                  <a:avLst/>
                </a:prstGeom>
                <a:blipFill>
                  <a:blip r:embed="rId18"/>
                  <a:stretch>
                    <a:fillRect l="-1680" t="-2457" b="-1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BBE79EE-9A04-96F4-4BDB-9CDEDCF568B1}"/>
                    </a:ext>
                  </a:extLst>
                </p:cNvPr>
                <p:cNvSpPr txBox="1"/>
                <p:nvPr/>
              </p:nvSpPr>
              <p:spPr>
                <a:xfrm>
                  <a:off x="7116149" y="4082644"/>
                  <a:ext cx="3704251" cy="10956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5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5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5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5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en-US" sz="2500" dirty="0">
                                <a:solidFill>
                                  <a:schemeClr val="tx1"/>
                                </a:solidFill>
                              </a:rPr>
                              <m:t>mod</m:t>
                            </m:r>
                            <m:r>
                              <a:rPr lang="en-US" sz="25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</m:e>
                        </m:d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dirty="0"/>
                    <a:t>              </a:t>
                  </a:r>
                  <a14:m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BBE79EE-9A04-96F4-4BDB-9CDEDCF56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49" y="4082644"/>
                  <a:ext cx="3704251" cy="109562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">
                  <a:extLst>
                    <a:ext uri="{FF2B5EF4-FFF2-40B4-BE49-F238E27FC236}">
                      <a16:creationId xmlns:a16="http://schemas.microsoft.com/office/drawing/2014/main" id="{47468D30-6B15-7C9C-4528-5D9511AC5960}"/>
                    </a:ext>
                  </a:extLst>
                </p:cNvPr>
                <p:cNvSpPr txBox="1"/>
                <p:nvPr/>
              </p:nvSpPr>
              <p:spPr>
                <a:xfrm>
                  <a:off x="1143000" y="3248277"/>
                  <a:ext cx="4301142" cy="6913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Table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r>
                    <a:rPr lang="en-US" sz="2800" dirty="0"/>
                    <a:t>,</a:t>
                  </a:r>
                </a:p>
              </p:txBody>
            </p:sp>
          </mc:Choice>
          <mc:Fallback xmlns="">
            <p:sp>
              <p:nvSpPr>
                <p:cNvPr id="46" name="文本框 4">
                  <a:extLst>
                    <a:ext uri="{FF2B5EF4-FFF2-40B4-BE49-F238E27FC236}">
                      <a16:creationId xmlns:a16="http://schemas.microsoft.com/office/drawing/2014/main" id="{47468D30-6B15-7C9C-4528-5D9511AC5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3248277"/>
                  <a:ext cx="4301142" cy="691343"/>
                </a:xfrm>
                <a:prstGeom prst="rect">
                  <a:avLst/>
                </a:prstGeom>
                <a:blipFill>
                  <a:blip r:embed="rId21"/>
                  <a:stretch>
                    <a:fillRect l="-2979" t="-4425" b="-5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DA04442-8630-4D7A-89DF-96310CCA830E}"/>
                  </a:ext>
                </a:extLst>
              </p:cNvPr>
              <p:cNvSpPr txBox="1"/>
              <p:nvPr/>
            </p:nvSpPr>
            <p:spPr>
              <a:xfrm>
                <a:off x="1465003" y="4090516"/>
                <a:ext cx="4629310" cy="171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⋅0+</m:t>
                      </m:r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tx1"/>
                          </a:solidFill>
                        </a:rPr>
                        <m:t>mod</m:t>
                      </m:r>
                      <m:r>
                        <a:rPr lang="en-US" sz="25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sz="2500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500" dirty="0"/>
              </a:p>
              <a:p>
                <a:r>
                  <a:rPr lang="en-US" sz="2500" dirty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⋅1+</m:t>
                      </m:r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tx1"/>
                          </a:solidFill>
                        </a:rPr>
                        <m:t>mod</m:t>
                      </m:r>
                      <m:r>
                        <a:rPr lang="en-US" sz="25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sz="2500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500" dirty="0"/>
              </a:p>
              <a:p>
                <a:r>
                  <a:rPr lang="en-US" sz="2500" dirty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DA04442-8630-4D7A-89DF-96310CCA8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003" y="4090516"/>
                <a:ext cx="4629310" cy="1718291"/>
              </a:xfrm>
              <a:prstGeom prst="rect">
                <a:avLst/>
              </a:prstGeom>
              <a:blipFill>
                <a:blip r:embed="rId22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36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29F9C4F7-22B0-3EE0-1DAD-39A33E4B685F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65414CB-41E5-C0E4-6575-9066182830BB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5">
            <a:extLst>
              <a:ext uri="{FF2B5EF4-FFF2-40B4-BE49-F238E27FC236}">
                <a16:creationId xmlns:a16="http://schemas.microsoft.com/office/drawing/2014/main" id="{E3E64A76-08BB-5F55-E2A2-DC16A05CCA3A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4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1864945A-F1AC-BF72-8ECA-D76DFC7FDEC1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/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…,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54">
            <a:extLst>
              <a:ext uri="{FF2B5EF4-FFF2-40B4-BE49-F238E27FC236}">
                <a16:creationId xmlns:a16="http://schemas.microsoft.com/office/drawing/2014/main" id="{D44EE0A9-F2F4-A65E-D2D2-4682CC1ED4B1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55">
            <a:extLst>
              <a:ext uri="{FF2B5EF4-FFF2-40B4-BE49-F238E27FC236}">
                <a16:creationId xmlns:a16="http://schemas.microsoft.com/office/drawing/2014/main" id="{07A5C4C3-8F25-B1F4-3370-EFC745C72F02}"/>
              </a:ext>
            </a:extLst>
          </p:cNvPr>
          <p:cNvSpPr/>
          <p:nvPr/>
        </p:nvSpPr>
        <p:spPr>
          <a:xfrm>
            <a:off x="9152772" y="2251459"/>
            <a:ext cx="1281050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文本框 4">
            <a:extLst>
              <a:ext uri="{FF2B5EF4-FFF2-40B4-BE49-F238E27FC236}">
                <a16:creationId xmlns:a16="http://schemas.microsoft.com/office/drawing/2014/main" id="{6DA3EACD-83E2-E9B7-CE18-2BE5ACFB4DDF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/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Bits(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blipFill>
                <a:blip r:embed="rId7"/>
                <a:stretch>
                  <a:fillRect l="-2889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  <a:blipFill>
                <a:blip r:embed="rId12"/>
                <a:stretch>
                  <a:fillRect l="-3469" t="-15323" r="-2279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1">
            <a:extLst>
              <a:ext uri="{FF2B5EF4-FFF2-40B4-BE49-F238E27FC236}">
                <a16:creationId xmlns:a16="http://schemas.microsoft.com/office/drawing/2014/main" id="{9D9B7F41-B4B3-1663-7B96-E0AF09A7B5F8}"/>
              </a:ext>
            </a:extLst>
          </p:cNvPr>
          <p:cNvSpPr/>
          <p:nvPr/>
        </p:nvSpPr>
        <p:spPr>
          <a:xfrm>
            <a:off x="1033608" y="1876489"/>
            <a:ext cx="3918977" cy="5959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600" dirty="0">
              <a:solidFill>
                <a:schemeClr val="tx1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26">
                <a:extLst>
                  <a:ext uri="{FF2B5EF4-FFF2-40B4-BE49-F238E27FC236}">
                    <a16:creationId xmlns:a16="http://schemas.microsoft.com/office/drawing/2014/main" id="{0C071A49-5DFB-FE05-ED3A-82AB786A68E2}"/>
                  </a:ext>
                </a:extLst>
              </p:cNvPr>
              <p:cNvSpPr txBox="1"/>
              <p:nvPr/>
            </p:nvSpPr>
            <p:spPr>
              <a:xfrm>
                <a:off x="1033609" y="1848615"/>
                <a:ext cx="3968800" cy="595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500" b="1" dirty="0"/>
              </a:p>
            </p:txBody>
          </p:sp>
        </mc:Choice>
        <mc:Fallback xmlns="">
          <p:sp>
            <p:nvSpPr>
              <p:cNvPr id="37" name="文本框 326">
                <a:extLst>
                  <a:ext uri="{FF2B5EF4-FFF2-40B4-BE49-F238E27FC236}">
                    <a16:creationId xmlns:a16="http://schemas.microsoft.com/office/drawing/2014/main" id="{0C071A49-5DFB-FE05-ED3A-82AB786A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09" y="1848615"/>
                <a:ext cx="3968800" cy="595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EE5964CB-10EC-93BF-C769-1210FA9F63CD}"/>
              </a:ext>
            </a:extLst>
          </p:cNvPr>
          <p:cNvGrpSpPr/>
          <p:nvPr/>
        </p:nvGrpSpPr>
        <p:grpSpPr>
          <a:xfrm>
            <a:off x="1143000" y="3248277"/>
            <a:ext cx="10930542" cy="2566945"/>
            <a:chOff x="1143000" y="3248277"/>
            <a:chExt cx="10930542" cy="2566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15">
                  <a:extLst>
                    <a:ext uri="{FF2B5EF4-FFF2-40B4-BE49-F238E27FC236}">
                      <a16:creationId xmlns:a16="http://schemas.microsoft.com/office/drawing/2014/main" id="{4BF6B740-97F9-0889-C81E-12AD9A872C9B}"/>
                    </a:ext>
                  </a:extLst>
                </p:cNvPr>
                <p:cNvSpPr txBox="1"/>
                <p:nvPr/>
              </p:nvSpPr>
              <p:spPr>
                <a:xfrm>
                  <a:off x="6629400" y="3252339"/>
                  <a:ext cx="5444142" cy="24839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/>
                        <m:t>BC</m:t>
                      </m:r>
                      <m:r>
                        <m:rPr>
                          <m:nor/>
                        </m:rPr>
                        <a:rPr lang="en-US" sz="2800" dirty="0" smtClean="0"/>
                        <m:t>.</m:t>
                      </m:r>
                      <m:r>
                        <m:rPr>
                          <m:nor/>
                        </m:rPr>
                        <a:rPr lang="en-US" sz="2800" dirty="0" smtClean="0"/>
                        <m:t>Eval</m:t>
                      </m:r>
                    </m:oMath>
                  </a14:m>
                  <a:r>
                    <a:rPr lang="en-US" sz="2800" dirty="0"/>
                    <a:t>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500" dirty="0"/>
                    <a:t>Decrypt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sz="2500" dirty="0"/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500" dirty="0"/>
                    <a:t>Derive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5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500" i="1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5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5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5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5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3" name="文本框 15">
                  <a:extLst>
                    <a:ext uri="{FF2B5EF4-FFF2-40B4-BE49-F238E27FC236}">
                      <a16:creationId xmlns:a16="http://schemas.microsoft.com/office/drawing/2014/main" id="{4BF6B740-97F9-0889-C81E-12AD9A872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252339"/>
                  <a:ext cx="5444142" cy="2483950"/>
                </a:xfrm>
                <a:prstGeom prst="rect">
                  <a:avLst/>
                </a:prstGeom>
                <a:blipFill>
                  <a:blip r:embed="rId14"/>
                  <a:stretch>
                    <a:fillRect l="-1680" t="-2457" b="-1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7308E34-36FF-EA22-E7BB-B030E74B67A6}"/>
                    </a:ext>
                  </a:extLst>
                </p:cNvPr>
                <p:cNvSpPr txBox="1"/>
                <p:nvPr/>
              </p:nvSpPr>
              <p:spPr>
                <a:xfrm>
                  <a:off x="1460240" y="4096931"/>
                  <a:ext cx="4629310" cy="17182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sz="2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500" b="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00" b="1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500" b="1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0099FF"/>
                            </a:solidFill>
                          </a:rPr>
                          <m:t>mod</m:t>
                        </m:r>
                        <m:r>
                          <a:rPr lang="en-US" sz="25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sz="2500" dirty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dirty="0"/>
                    <a:t>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5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sz="2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⋅1+</m:t>
                        </m:r>
                        <m:sSup>
                          <m:sSupPr>
                            <m:ctrlPr>
                              <a:rPr lang="en-US" sz="2500" b="1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500" b="1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0099FF"/>
                            </a:solidFill>
                          </a:rPr>
                          <m:t>mod</m:t>
                        </m:r>
                        <m:r>
                          <a:rPr lang="en-US" sz="25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sz="2500" dirty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dirty="0"/>
                    <a:t>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7308E34-36FF-EA22-E7BB-B030E74B6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240" y="4096931"/>
                  <a:ext cx="4629310" cy="1718291"/>
                </a:xfrm>
                <a:prstGeom prst="rect">
                  <a:avLst/>
                </a:prstGeom>
                <a:blipFill>
                  <a:blip r:embed="rId15"/>
                  <a:stretch>
                    <a:fillRect l="-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">
                  <a:extLst>
                    <a:ext uri="{FF2B5EF4-FFF2-40B4-BE49-F238E27FC236}">
                      <a16:creationId xmlns:a16="http://schemas.microsoft.com/office/drawing/2014/main" id="{47468D30-6B15-7C9C-4528-5D9511AC5960}"/>
                    </a:ext>
                  </a:extLst>
                </p:cNvPr>
                <p:cNvSpPr txBox="1"/>
                <p:nvPr/>
              </p:nvSpPr>
              <p:spPr>
                <a:xfrm>
                  <a:off x="1143000" y="3248277"/>
                  <a:ext cx="4301142" cy="6913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Table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r>
                    <a:rPr lang="en-US" sz="2800" dirty="0"/>
                    <a:t>,</a:t>
                  </a:r>
                </a:p>
              </p:txBody>
            </p:sp>
          </mc:Choice>
          <mc:Fallback xmlns="">
            <p:sp>
              <p:nvSpPr>
                <p:cNvPr id="46" name="文本框 4">
                  <a:extLst>
                    <a:ext uri="{FF2B5EF4-FFF2-40B4-BE49-F238E27FC236}">
                      <a16:creationId xmlns:a16="http://schemas.microsoft.com/office/drawing/2014/main" id="{47468D30-6B15-7C9C-4528-5D9511AC5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3248277"/>
                  <a:ext cx="4301142" cy="691343"/>
                </a:xfrm>
                <a:prstGeom prst="rect">
                  <a:avLst/>
                </a:prstGeom>
                <a:blipFill>
                  <a:blip r:embed="rId16"/>
                  <a:stretch>
                    <a:fillRect l="-2979" t="-4425" b="-5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ed Rectangle 31">
            <a:extLst>
              <a:ext uri="{FF2B5EF4-FFF2-40B4-BE49-F238E27FC236}">
                <a16:creationId xmlns:a16="http://schemas.microsoft.com/office/drawing/2014/main" id="{69FDE7CC-4792-6A31-14AF-8022FCBF7C63}"/>
              </a:ext>
            </a:extLst>
          </p:cNvPr>
          <p:cNvSpPr/>
          <p:nvPr/>
        </p:nvSpPr>
        <p:spPr>
          <a:xfrm>
            <a:off x="5389637" y="5655337"/>
            <a:ext cx="5887963" cy="1050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Set                               s.t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7">
                <a:extLst>
                  <a:ext uri="{FF2B5EF4-FFF2-40B4-BE49-F238E27FC236}">
                    <a16:creationId xmlns:a16="http://schemas.microsoft.com/office/drawing/2014/main" id="{2697FD01-1C82-F8C8-82D6-E7BD1973C63B}"/>
                  </a:ext>
                </a:extLst>
              </p:cNvPr>
              <p:cNvSpPr txBox="1"/>
              <p:nvPr/>
            </p:nvSpPr>
            <p:spPr>
              <a:xfrm>
                <a:off x="5716759" y="5751930"/>
                <a:ext cx="2795314" cy="798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7">
                <a:extLst>
                  <a:ext uri="{FF2B5EF4-FFF2-40B4-BE49-F238E27FC236}">
                    <a16:creationId xmlns:a16="http://schemas.microsoft.com/office/drawing/2014/main" id="{2697FD01-1C82-F8C8-82D6-E7BD1973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59" y="5751930"/>
                <a:ext cx="2795314" cy="7984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BD23CFC7-AB6A-8C73-16C5-5EFCD63A1F23}"/>
                  </a:ext>
                </a:extLst>
              </p:cNvPr>
              <p:cNvSpPr txBox="1"/>
              <p:nvPr/>
            </p:nvSpPr>
            <p:spPr>
              <a:xfrm>
                <a:off x="8651391" y="5730097"/>
                <a:ext cx="2546485" cy="842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200" b="1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1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200" b="0" i="1" dirty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200" b="0" i="1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200" b="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>
                    <a:solidFill>
                      <a:srgbClr val="0099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99FF"/>
                        </a:solidFill>
                      </a:rPr>
                      <m:t>mod</m:t>
                    </m:r>
                    <m:r>
                      <a:rPr lang="en-US" sz="2200" dirty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sz="22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BD23CFC7-AB6A-8C73-16C5-5EFCD63A1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91" y="5730097"/>
                <a:ext cx="2546485" cy="842154"/>
              </a:xfrm>
              <a:prstGeom prst="rect">
                <a:avLst/>
              </a:prstGeom>
              <a:blipFill>
                <a:blip r:embed="rId18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F15415-5FDC-1F22-0998-ADFB1B09CDB9}"/>
                  </a:ext>
                </a:extLst>
              </p:cNvPr>
              <p:cNvSpPr txBox="1"/>
              <p:nvPr/>
            </p:nvSpPr>
            <p:spPr>
              <a:xfrm>
                <a:off x="7116149" y="4082644"/>
                <a:ext cx="3704251" cy="10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50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2500" dirty="0">
                              <a:solidFill>
                                <a:schemeClr val="tx1"/>
                              </a:solidFill>
                            </a:rPr>
                            <m:t>mod</m:t>
                          </m:r>
                          <m:r>
                            <a:rPr lang="en-US" sz="2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d>
                    </m:oMath>
                  </m:oMathPara>
                </a14:m>
                <a:endParaRPr lang="en-US" sz="2500" dirty="0"/>
              </a:p>
              <a:p>
                <a:r>
                  <a:rPr lang="en-US" sz="2500" dirty="0"/>
                  <a:t>             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F15415-5FDC-1F22-0998-ADFB1B09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149" y="4082644"/>
                <a:ext cx="3704251" cy="10956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272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29F9C4F7-22B0-3EE0-1DAD-39A33E4B685F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65414CB-41E5-C0E4-6575-9066182830BB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5">
            <a:extLst>
              <a:ext uri="{FF2B5EF4-FFF2-40B4-BE49-F238E27FC236}">
                <a16:creationId xmlns:a16="http://schemas.microsoft.com/office/drawing/2014/main" id="{E3E64A76-08BB-5F55-E2A2-DC16A05CCA3A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4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1864945A-F1AC-BF72-8ECA-D76DFC7FDEC1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/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…,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54">
            <a:extLst>
              <a:ext uri="{FF2B5EF4-FFF2-40B4-BE49-F238E27FC236}">
                <a16:creationId xmlns:a16="http://schemas.microsoft.com/office/drawing/2014/main" id="{D44EE0A9-F2F4-A65E-D2D2-4682CC1ED4B1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55">
            <a:extLst>
              <a:ext uri="{FF2B5EF4-FFF2-40B4-BE49-F238E27FC236}">
                <a16:creationId xmlns:a16="http://schemas.microsoft.com/office/drawing/2014/main" id="{07A5C4C3-8F25-B1F4-3370-EFC745C72F02}"/>
              </a:ext>
            </a:extLst>
          </p:cNvPr>
          <p:cNvSpPr/>
          <p:nvPr/>
        </p:nvSpPr>
        <p:spPr>
          <a:xfrm>
            <a:off x="9152772" y="2251459"/>
            <a:ext cx="1281050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文本框 4">
            <a:extLst>
              <a:ext uri="{FF2B5EF4-FFF2-40B4-BE49-F238E27FC236}">
                <a16:creationId xmlns:a16="http://schemas.microsoft.com/office/drawing/2014/main" id="{6DA3EACD-83E2-E9B7-CE18-2BE5ACFB4DDF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/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Bits(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blipFill>
                <a:blip r:embed="rId7"/>
                <a:stretch>
                  <a:fillRect l="-2889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  <a:blipFill>
                <a:blip r:embed="rId12"/>
                <a:stretch>
                  <a:fillRect l="-3469" t="-15323" r="-2279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1">
            <a:extLst>
              <a:ext uri="{FF2B5EF4-FFF2-40B4-BE49-F238E27FC236}">
                <a16:creationId xmlns:a16="http://schemas.microsoft.com/office/drawing/2014/main" id="{9D9B7F41-B4B3-1663-7B96-E0AF09A7B5F8}"/>
              </a:ext>
            </a:extLst>
          </p:cNvPr>
          <p:cNvSpPr/>
          <p:nvPr/>
        </p:nvSpPr>
        <p:spPr>
          <a:xfrm>
            <a:off x="1033608" y="1876489"/>
            <a:ext cx="3918977" cy="5959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600" dirty="0">
              <a:solidFill>
                <a:schemeClr val="tx1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26">
                <a:extLst>
                  <a:ext uri="{FF2B5EF4-FFF2-40B4-BE49-F238E27FC236}">
                    <a16:creationId xmlns:a16="http://schemas.microsoft.com/office/drawing/2014/main" id="{0C071A49-5DFB-FE05-ED3A-82AB786A68E2}"/>
                  </a:ext>
                </a:extLst>
              </p:cNvPr>
              <p:cNvSpPr txBox="1"/>
              <p:nvPr/>
            </p:nvSpPr>
            <p:spPr>
              <a:xfrm>
                <a:off x="1033609" y="1848615"/>
                <a:ext cx="3968800" cy="595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500" b="1" dirty="0"/>
              </a:p>
            </p:txBody>
          </p:sp>
        </mc:Choice>
        <mc:Fallback xmlns="">
          <p:sp>
            <p:nvSpPr>
              <p:cNvPr id="37" name="文本框 326">
                <a:extLst>
                  <a:ext uri="{FF2B5EF4-FFF2-40B4-BE49-F238E27FC236}">
                    <a16:creationId xmlns:a16="http://schemas.microsoft.com/office/drawing/2014/main" id="{0C071A49-5DFB-FE05-ED3A-82AB786A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09" y="1848615"/>
                <a:ext cx="3968800" cy="595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EE5964CB-10EC-93BF-C769-1210FA9F63CD}"/>
              </a:ext>
            </a:extLst>
          </p:cNvPr>
          <p:cNvGrpSpPr/>
          <p:nvPr/>
        </p:nvGrpSpPr>
        <p:grpSpPr>
          <a:xfrm>
            <a:off x="1143000" y="3248277"/>
            <a:ext cx="10930542" cy="2566945"/>
            <a:chOff x="1143000" y="3248277"/>
            <a:chExt cx="10930542" cy="2566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15">
                  <a:extLst>
                    <a:ext uri="{FF2B5EF4-FFF2-40B4-BE49-F238E27FC236}">
                      <a16:creationId xmlns:a16="http://schemas.microsoft.com/office/drawing/2014/main" id="{4BF6B740-97F9-0889-C81E-12AD9A872C9B}"/>
                    </a:ext>
                  </a:extLst>
                </p:cNvPr>
                <p:cNvSpPr txBox="1"/>
                <p:nvPr/>
              </p:nvSpPr>
              <p:spPr>
                <a:xfrm>
                  <a:off x="6629400" y="3252339"/>
                  <a:ext cx="5444142" cy="24049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/>
                        <m:t>BC</m:t>
                      </m:r>
                      <m:r>
                        <m:rPr>
                          <m:nor/>
                        </m:rPr>
                        <a:rPr lang="en-US" sz="2800" dirty="0" smtClean="0"/>
                        <m:t>.</m:t>
                      </m:r>
                      <m:r>
                        <m:rPr>
                          <m:nor/>
                        </m:rPr>
                        <a:rPr lang="en-US" sz="2800" dirty="0" smtClean="0"/>
                        <m:t>Eval</m:t>
                      </m:r>
                    </m:oMath>
                  </a14:m>
                  <a:r>
                    <a:rPr lang="en-US" sz="2800" dirty="0"/>
                    <a:t>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500" dirty="0"/>
                    <a:t>Decrypt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sz="2500" dirty="0"/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500" dirty="0"/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500" i="1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5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3" name="文本框 15">
                  <a:extLst>
                    <a:ext uri="{FF2B5EF4-FFF2-40B4-BE49-F238E27FC236}">
                      <a16:creationId xmlns:a16="http://schemas.microsoft.com/office/drawing/2014/main" id="{4BF6B740-97F9-0889-C81E-12AD9A872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252339"/>
                  <a:ext cx="5444142" cy="2404954"/>
                </a:xfrm>
                <a:prstGeom prst="rect">
                  <a:avLst/>
                </a:prstGeom>
                <a:blipFill>
                  <a:blip r:embed="rId14"/>
                  <a:stretch>
                    <a:fillRect l="-1680" t="-2538" b="-4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7308E34-36FF-EA22-E7BB-B030E74B67A6}"/>
                    </a:ext>
                  </a:extLst>
                </p:cNvPr>
                <p:cNvSpPr txBox="1"/>
                <p:nvPr/>
              </p:nvSpPr>
              <p:spPr>
                <a:xfrm>
                  <a:off x="1460240" y="4096931"/>
                  <a:ext cx="4629310" cy="17182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sz="2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500" b="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00" b="1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500" b="1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0099FF"/>
                            </a:solidFill>
                          </a:rPr>
                          <m:t>mod</m:t>
                        </m:r>
                        <m:r>
                          <a:rPr lang="en-US" sz="25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sz="2500" dirty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dirty="0"/>
                    <a:t>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5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sz="2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5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⋅1+</m:t>
                        </m:r>
                        <m:sSup>
                          <m:sSupPr>
                            <m:ctrlPr>
                              <a:rPr lang="en-US" sz="2500" b="1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500" b="1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0099FF"/>
                            </a:solidFill>
                          </a:rPr>
                          <m:t>mod</m:t>
                        </m:r>
                        <m:r>
                          <a:rPr lang="en-US" sz="25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sz="2500" dirty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dirty="0"/>
                    <a:t>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7308E34-36FF-EA22-E7BB-B030E74B6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240" y="4096931"/>
                  <a:ext cx="4629310" cy="1718291"/>
                </a:xfrm>
                <a:prstGeom prst="rect">
                  <a:avLst/>
                </a:prstGeom>
                <a:blipFill>
                  <a:blip r:embed="rId15"/>
                  <a:stretch>
                    <a:fillRect l="-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BBE79EE-9A04-96F4-4BDB-9CDEDCF568B1}"/>
                    </a:ext>
                  </a:extLst>
                </p:cNvPr>
                <p:cNvSpPr txBox="1"/>
                <p:nvPr/>
              </p:nvSpPr>
              <p:spPr>
                <a:xfrm>
                  <a:off x="7116149" y="4082644"/>
                  <a:ext cx="3704251" cy="10956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500" smtClean="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500" b="1" i="1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500" b="1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500" b="1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b="0" i="1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500" b="1" i="1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en-US" sz="2500" dirty="0">
                                <a:solidFill>
                                  <a:srgbClr val="0099FF"/>
                                </a:solidFill>
                              </a:rPr>
                              <m:t>mod</m:t>
                            </m:r>
                            <m:r>
                              <a:rPr lang="en-US" sz="2500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500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dirty="0"/>
                    <a:t>              </a:t>
                  </a:r>
                  <a14:m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5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BBE79EE-9A04-96F4-4BDB-9CDEDCF56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49" y="4082644"/>
                  <a:ext cx="3704251" cy="109562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">
                  <a:extLst>
                    <a:ext uri="{FF2B5EF4-FFF2-40B4-BE49-F238E27FC236}">
                      <a16:creationId xmlns:a16="http://schemas.microsoft.com/office/drawing/2014/main" id="{47468D30-6B15-7C9C-4528-5D9511AC5960}"/>
                    </a:ext>
                  </a:extLst>
                </p:cNvPr>
                <p:cNvSpPr txBox="1"/>
                <p:nvPr/>
              </p:nvSpPr>
              <p:spPr>
                <a:xfrm>
                  <a:off x="1143000" y="3248277"/>
                  <a:ext cx="4301142" cy="6913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Table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r>
                    <a:rPr lang="en-US" sz="2800" dirty="0"/>
                    <a:t>,</a:t>
                  </a:r>
                </a:p>
              </p:txBody>
            </p:sp>
          </mc:Choice>
          <mc:Fallback xmlns="">
            <p:sp>
              <p:nvSpPr>
                <p:cNvPr id="46" name="文本框 4">
                  <a:extLst>
                    <a:ext uri="{FF2B5EF4-FFF2-40B4-BE49-F238E27FC236}">
                      <a16:creationId xmlns:a16="http://schemas.microsoft.com/office/drawing/2014/main" id="{47468D30-6B15-7C9C-4528-5D9511AC5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3248277"/>
                  <a:ext cx="4301142" cy="691343"/>
                </a:xfrm>
                <a:prstGeom prst="rect">
                  <a:avLst/>
                </a:prstGeom>
                <a:blipFill>
                  <a:blip r:embed="rId17"/>
                  <a:stretch>
                    <a:fillRect l="-2979" t="-4425" b="-5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ed Rectangle 31">
            <a:extLst>
              <a:ext uri="{FF2B5EF4-FFF2-40B4-BE49-F238E27FC236}">
                <a16:creationId xmlns:a16="http://schemas.microsoft.com/office/drawing/2014/main" id="{69FDE7CC-4792-6A31-14AF-8022FCBF7C63}"/>
              </a:ext>
            </a:extLst>
          </p:cNvPr>
          <p:cNvSpPr/>
          <p:nvPr/>
        </p:nvSpPr>
        <p:spPr>
          <a:xfrm>
            <a:off x="5389637" y="5655337"/>
            <a:ext cx="5887963" cy="1050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Set                               s.t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7">
                <a:extLst>
                  <a:ext uri="{FF2B5EF4-FFF2-40B4-BE49-F238E27FC236}">
                    <a16:creationId xmlns:a16="http://schemas.microsoft.com/office/drawing/2014/main" id="{2697FD01-1C82-F8C8-82D6-E7BD1973C63B}"/>
                  </a:ext>
                </a:extLst>
              </p:cNvPr>
              <p:cNvSpPr txBox="1"/>
              <p:nvPr/>
            </p:nvSpPr>
            <p:spPr>
              <a:xfrm>
                <a:off x="5716759" y="5751930"/>
                <a:ext cx="2795314" cy="798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7">
                <a:extLst>
                  <a:ext uri="{FF2B5EF4-FFF2-40B4-BE49-F238E27FC236}">
                    <a16:creationId xmlns:a16="http://schemas.microsoft.com/office/drawing/2014/main" id="{2697FD01-1C82-F8C8-82D6-E7BD1973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59" y="5751930"/>
                <a:ext cx="2795314" cy="7984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BD23CFC7-AB6A-8C73-16C5-5EFCD63A1F23}"/>
                  </a:ext>
                </a:extLst>
              </p:cNvPr>
              <p:cNvSpPr txBox="1"/>
              <p:nvPr/>
            </p:nvSpPr>
            <p:spPr>
              <a:xfrm>
                <a:off x="8651391" y="5730097"/>
                <a:ext cx="2546485" cy="842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</a:rPr>
                      <m:t>mod</m:t>
                    </m:r>
                    <m:r>
                      <a:rPr lang="en-US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BD23CFC7-AB6A-8C73-16C5-5EFCD63A1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91" y="5730097"/>
                <a:ext cx="2546485" cy="842154"/>
              </a:xfrm>
              <a:prstGeom prst="rect">
                <a:avLst/>
              </a:prstGeom>
              <a:blipFill>
                <a:blip r:embed="rId19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0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箭头连接符 5">
            <a:extLst>
              <a:ext uri="{FF2B5EF4-FFF2-40B4-BE49-F238E27FC236}">
                <a16:creationId xmlns:a16="http://schemas.microsoft.com/office/drawing/2014/main" id="{E3E64A76-08BB-5F55-E2A2-DC16A05CCA3A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3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1864945A-F1AC-BF72-8ECA-D76DFC7FDEC1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/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), 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54">
            <a:extLst>
              <a:ext uri="{FF2B5EF4-FFF2-40B4-BE49-F238E27FC236}">
                <a16:creationId xmlns:a16="http://schemas.microsoft.com/office/drawing/2014/main" id="{D44EE0A9-F2F4-A65E-D2D2-4682CC1ED4B1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55">
            <a:extLst>
              <a:ext uri="{FF2B5EF4-FFF2-40B4-BE49-F238E27FC236}">
                <a16:creationId xmlns:a16="http://schemas.microsoft.com/office/drawing/2014/main" id="{07A5C4C3-8F25-B1F4-3370-EFC745C72F02}"/>
              </a:ext>
            </a:extLst>
          </p:cNvPr>
          <p:cNvSpPr/>
          <p:nvPr/>
        </p:nvSpPr>
        <p:spPr>
          <a:xfrm>
            <a:off x="9152772" y="2251459"/>
            <a:ext cx="1281050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文本框 4">
            <a:extLst>
              <a:ext uri="{FF2B5EF4-FFF2-40B4-BE49-F238E27FC236}">
                <a16:creationId xmlns:a16="http://schemas.microsoft.com/office/drawing/2014/main" id="{6DA3EACD-83E2-E9B7-CE18-2BE5ACFB4DDF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/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Bits(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blipFill>
                <a:blip r:embed="rId6"/>
                <a:stretch>
                  <a:fillRect l="-2889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  <a:blipFill>
                <a:blip r:embed="rId11"/>
                <a:stretch>
                  <a:fillRect l="-3469" t="-15323" r="-2279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485CDFF8-F5D1-DE47-3FFC-235FE0E9DD7C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711EE7-C4A8-C820-C138-F2340F11BF8E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1E6483C-FFF5-B411-B708-23B09C392D6C}"/>
              </a:ext>
            </a:extLst>
          </p:cNvPr>
          <p:cNvGrpSpPr/>
          <p:nvPr/>
        </p:nvGrpSpPr>
        <p:grpSpPr>
          <a:xfrm>
            <a:off x="1143000" y="3248277"/>
            <a:ext cx="10930542" cy="2566945"/>
            <a:chOff x="1143000" y="3292697"/>
            <a:chExt cx="10930542" cy="2566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15">
                  <a:extLst>
                    <a:ext uri="{FF2B5EF4-FFF2-40B4-BE49-F238E27FC236}">
                      <a16:creationId xmlns:a16="http://schemas.microsoft.com/office/drawing/2014/main" id="{211AE862-EFE7-8AF3-31E1-8D01203C465E}"/>
                    </a:ext>
                  </a:extLst>
                </p:cNvPr>
                <p:cNvSpPr txBox="1"/>
                <p:nvPr/>
              </p:nvSpPr>
              <p:spPr>
                <a:xfrm>
                  <a:off x="6629400" y="3296759"/>
                  <a:ext cx="5444142" cy="24839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/>
                        <m:t>BC</m:t>
                      </m:r>
                      <m:r>
                        <m:rPr>
                          <m:nor/>
                        </m:rPr>
                        <a:rPr lang="en-US" sz="2800" dirty="0"/>
                        <m:t>.</m:t>
                      </m:r>
                      <m:r>
                        <m:rPr>
                          <m:nor/>
                        </m:rPr>
                        <a:rPr lang="en-US" sz="2800" dirty="0"/>
                        <m:t>Eval</m:t>
                      </m:r>
                    </m:oMath>
                  </a14:m>
                  <a:r>
                    <a:rPr lang="en-US" sz="2800" dirty="0"/>
                    <a:t>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500" dirty="0"/>
                    <a:t>Decrypt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5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500" dirty="0"/>
                    <a:t> </a:t>
                  </a:r>
                </a:p>
                <a:p>
                  <a:r>
                    <a:rPr lang="en-US" sz="2500" dirty="0"/>
                    <a:t>	</a:t>
                  </a:r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500" dirty="0"/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500" i="1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0" name="文本框 15">
                  <a:extLst>
                    <a:ext uri="{FF2B5EF4-FFF2-40B4-BE49-F238E27FC236}">
                      <a16:creationId xmlns:a16="http://schemas.microsoft.com/office/drawing/2014/main" id="{211AE862-EFE7-8AF3-31E1-8D01203C4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296759"/>
                  <a:ext cx="5444142" cy="2483950"/>
                </a:xfrm>
                <a:prstGeom prst="rect">
                  <a:avLst/>
                </a:prstGeom>
                <a:blipFill>
                  <a:blip r:embed="rId12"/>
                  <a:stretch>
                    <a:fillRect l="-1680" t="-2457" b="-1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BC44922A-3A26-EC0D-B2CA-24ED61B746DB}"/>
                    </a:ext>
                  </a:extLst>
                </p:cNvPr>
                <p:cNvSpPr txBox="1"/>
                <p:nvPr/>
              </p:nvSpPr>
              <p:spPr>
                <a:xfrm>
                  <a:off x="1460240" y="4141351"/>
                  <a:ext cx="4301142" cy="17182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sz="2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sz="25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chemeClr val="tx1"/>
                            </a:solidFill>
                          </a:rPr>
                          <m:t>mod</m:t>
                        </m:r>
                        <m:r>
                          <a:rPr lang="en-US" sz="25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sz="2500" dirty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dirty="0"/>
                    <a:t>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5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sz="2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sz="25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5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500" dirty="0"/>
                          <m:t>mod</m:t>
                        </m:r>
                        <m:r>
                          <a:rPr lang="en-US" sz="2500" dirty="0">
                            <a:latin typeface="Cambria Math" panose="02040503050406030204" pitchFamily="18" charset="0"/>
                          </a:rPr>
                          <m:t> 2,</m:t>
                        </m:r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dirty="0"/>
                    <a:t>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BC44922A-3A26-EC0D-B2CA-24ED61B74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240" y="4141351"/>
                  <a:ext cx="4301142" cy="1718291"/>
                </a:xfrm>
                <a:prstGeom prst="rect">
                  <a:avLst/>
                </a:prstGeom>
                <a:blipFill>
                  <a:blip r:embed="rId13"/>
                  <a:stretch>
                    <a:fillRect l="-1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C76863DA-D729-DA61-A066-5985CADDD53E}"/>
                    </a:ext>
                  </a:extLst>
                </p:cNvPr>
                <p:cNvSpPr txBox="1"/>
                <p:nvPr/>
              </p:nvSpPr>
              <p:spPr>
                <a:xfrm>
                  <a:off x="7116149" y="4118857"/>
                  <a:ext cx="3704251" cy="11071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500" smtClean="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5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en-US" sz="25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500" dirty="0">
                                <a:solidFill>
                                  <a:schemeClr val="tx1"/>
                                </a:solidFill>
                              </a:rPr>
                              <m:t>mod</m:t>
                            </m:r>
                            <m:r>
                              <a:rPr lang="en-US" sz="25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m:rPr>
                                <m:nor/>
                              </m:rPr>
                              <a:rPr lang="en-US" sz="25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500" dirty="0"/>
                </a:p>
                <a:p>
                  <a:r>
                    <a:rPr lang="en-US" sz="2500" b="0" dirty="0"/>
                    <a:t>             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5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500" b="0" i="0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d>
                        <m:dPr>
                          <m:ctrlPr>
                            <a:rPr lang="en-US" sz="25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C76863DA-D729-DA61-A066-5985CADDD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49" y="4118857"/>
                  <a:ext cx="3704251" cy="11071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">
                  <a:extLst>
                    <a:ext uri="{FF2B5EF4-FFF2-40B4-BE49-F238E27FC236}">
                      <a16:creationId xmlns:a16="http://schemas.microsoft.com/office/drawing/2014/main" id="{E7FADDF8-9590-F127-CA92-2D92D4C4186C}"/>
                    </a:ext>
                  </a:extLst>
                </p:cNvPr>
                <p:cNvSpPr txBox="1"/>
                <p:nvPr/>
              </p:nvSpPr>
              <p:spPr>
                <a:xfrm>
                  <a:off x="1143000" y="3292697"/>
                  <a:ext cx="4301142" cy="6913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Table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r>
                    <a:rPr lang="en-US" sz="2800" dirty="0"/>
                    <a:t>,</a:t>
                  </a:r>
                </a:p>
              </p:txBody>
            </p:sp>
          </mc:Choice>
          <mc:Fallback xmlns="">
            <p:sp>
              <p:nvSpPr>
                <p:cNvPr id="43" name="文本框 4">
                  <a:extLst>
                    <a:ext uri="{FF2B5EF4-FFF2-40B4-BE49-F238E27FC236}">
                      <a16:creationId xmlns:a16="http://schemas.microsoft.com/office/drawing/2014/main" id="{E7FADDF8-9590-F127-CA92-2D92D4C418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3292697"/>
                  <a:ext cx="4301142" cy="691343"/>
                </a:xfrm>
                <a:prstGeom prst="rect">
                  <a:avLst/>
                </a:prstGeom>
                <a:blipFill>
                  <a:blip r:embed="rId15"/>
                  <a:stretch>
                    <a:fillRect l="-2979" t="-4425" b="-5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8901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4">
                <a:extLst>
                  <a:ext uri="{FF2B5EF4-FFF2-40B4-BE49-F238E27FC236}">
                    <a16:creationId xmlns:a16="http://schemas.microsoft.com/office/drawing/2014/main" id="{A8D5D94D-9778-71DE-149A-3DBB2281B17E}"/>
                  </a:ext>
                </a:extLst>
              </p:cNvPr>
              <p:cNvSpPr txBox="1"/>
              <p:nvPr/>
            </p:nvSpPr>
            <p:spPr>
              <a:xfrm>
                <a:off x="1143000" y="3248277"/>
                <a:ext cx="4301142" cy="691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6" name="文本框 4">
                <a:extLst>
                  <a:ext uri="{FF2B5EF4-FFF2-40B4-BE49-F238E27FC236}">
                    <a16:creationId xmlns:a16="http://schemas.microsoft.com/office/drawing/2014/main" id="{A8D5D94D-9778-71DE-149A-3DBB2281B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48277"/>
                <a:ext cx="4301142" cy="691343"/>
              </a:xfrm>
              <a:prstGeom prst="rect">
                <a:avLst/>
              </a:prstGeom>
              <a:blipFill>
                <a:blip r:embed="rId3"/>
                <a:stretch>
                  <a:fillRect l="-2979"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4731B1D-86FA-58B9-B390-B5086B8E9BED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80F119-2F49-8CC8-A0E9-1F4444254DB7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5">
            <a:extLst>
              <a:ext uri="{FF2B5EF4-FFF2-40B4-BE49-F238E27FC236}">
                <a16:creationId xmlns:a16="http://schemas.microsoft.com/office/drawing/2014/main" id="{E3E64A76-08BB-5F55-E2A2-DC16A05CCA3A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5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1864945A-F1AC-BF72-8ECA-D76DFC7FDEC1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/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54">
            <a:extLst>
              <a:ext uri="{FF2B5EF4-FFF2-40B4-BE49-F238E27FC236}">
                <a16:creationId xmlns:a16="http://schemas.microsoft.com/office/drawing/2014/main" id="{D44EE0A9-F2F4-A65E-D2D2-4682CC1ED4B1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55">
            <a:extLst>
              <a:ext uri="{FF2B5EF4-FFF2-40B4-BE49-F238E27FC236}">
                <a16:creationId xmlns:a16="http://schemas.microsoft.com/office/drawing/2014/main" id="{07A5C4C3-8F25-B1F4-3370-EFC745C72F02}"/>
              </a:ext>
            </a:extLst>
          </p:cNvPr>
          <p:cNvSpPr/>
          <p:nvPr/>
        </p:nvSpPr>
        <p:spPr>
          <a:xfrm>
            <a:off x="9152772" y="2251459"/>
            <a:ext cx="1281050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文本框 4">
            <a:extLst>
              <a:ext uri="{FF2B5EF4-FFF2-40B4-BE49-F238E27FC236}">
                <a16:creationId xmlns:a16="http://schemas.microsoft.com/office/drawing/2014/main" id="{6DA3EACD-83E2-E9B7-CE18-2BE5ACFB4DDF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/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Bits(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blipFill>
                <a:blip r:embed="rId8"/>
                <a:stretch>
                  <a:fillRect l="-2889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D61B619-F267-39ED-CCCF-0DD1BBC6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6146076" cy="755442"/>
              </a:xfrm>
              <a:prstGeom prst="rect">
                <a:avLst/>
              </a:prstGeom>
              <a:blipFill>
                <a:blip r:embed="rId13"/>
                <a:stretch>
                  <a:fillRect l="-3469" t="-15323" r="-2279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31">
                <a:extLst>
                  <a:ext uri="{FF2B5EF4-FFF2-40B4-BE49-F238E27FC236}">
                    <a16:creationId xmlns:a16="http://schemas.microsoft.com/office/drawing/2014/main" id="{D52A38BD-EE4E-EC55-DEF1-54CA91064075}"/>
                  </a:ext>
                </a:extLst>
              </p:cNvPr>
              <p:cNvSpPr/>
              <p:nvPr/>
            </p:nvSpPr>
            <p:spPr>
              <a:xfrm>
                <a:off x="5156766" y="5632341"/>
                <a:ext cx="6273234" cy="104119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Dominating Cost 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bits) </a:t>
                </a:r>
              </a:p>
              <a:p>
                <a:r>
                  <a:rPr lang="en-US" sz="2800" dirty="0">
                    <a:solidFill>
                      <a:srgbClr val="9133EE"/>
                    </a:solidFill>
                  </a:rPr>
                  <a:t>Enc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9133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9133E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9133E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31">
                <a:extLst>
                  <a:ext uri="{FF2B5EF4-FFF2-40B4-BE49-F238E27FC236}">
                    <a16:creationId xmlns:a16="http://schemas.microsoft.com/office/drawing/2014/main" id="{D52A38BD-EE4E-EC55-DEF1-54CA91064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66" y="5632341"/>
                <a:ext cx="6273234" cy="1041192"/>
              </a:xfrm>
              <a:prstGeom prst="roundRect">
                <a:avLst/>
              </a:prstGeom>
              <a:blipFill>
                <a:blip r:embed="rId14"/>
                <a:stretch>
                  <a:fillRect l="-1066" t="-4023" b="-10920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94">
                <a:extLst>
                  <a:ext uri="{FF2B5EF4-FFF2-40B4-BE49-F238E27FC236}">
                    <a16:creationId xmlns:a16="http://schemas.microsoft.com/office/drawing/2014/main" id="{0837325B-0D18-6EF5-1B52-3D6CE7A8A7C0}"/>
                  </a:ext>
                </a:extLst>
              </p:cNvPr>
              <p:cNvSpPr txBox="1"/>
              <p:nvPr/>
            </p:nvSpPr>
            <p:spPr>
              <a:xfrm>
                <a:off x="963709" y="1447800"/>
                <a:ext cx="4193057" cy="91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Cost: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5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5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5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5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1" name="文本框 94">
                <a:extLst>
                  <a:ext uri="{FF2B5EF4-FFF2-40B4-BE49-F238E27FC236}">
                    <a16:creationId xmlns:a16="http://schemas.microsoft.com/office/drawing/2014/main" id="{0837325B-0D18-6EF5-1B52-3D6CE7A8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09" y="1447800"/>
                <a:ext cx="4193057" cy="911275"/>
              </a:xfrm>
              <a:prstGeom prst="rect">
                <a:avLst/>
              </a:prstGeom>
              <a:blipFill>
                <a:blip r:embed="rId15"/>
                <a:stretch>
                  <a:fillRect l="-2326" t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31">
                <a:extLst>
                  <a:ext uri="{FF2B5EF4-FFF2-40B4-BE49-F238E27FC236}">
                    <a16:creationId xmlns:a16="http://schemas.microsoft.com/office/drawing/2014/main" id="{983A9FD4-C42E-E063-47E0-BFA5241D4B72}"/>
                  </a:ext>
                </a:extLst>
              </p:cNvPr>
              <p:cNvSpPr/>
              <p:nvPr/>
            </p:nvSpPr>
            <p:spPr>
              <a:xfrm>
                <a:off x="950844" y="2613135"/>
                <a:ext cx="4095641" cy="126229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, w/ optimization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31">
                <a:extLst>
                  <a:ext uri="{FF2B5EF4-FFF2-40B4-BE49-F238E27FC236}">
                    <a16:creationId xmlns:a16="http://schemas.microsoft.com/office/drawing/2014/main" id="{983A9FD4-C42E-E063-47E0-BFA5241D4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" y="2613135"/>
                <a:ext cx="4095641" cy="1262291"/>
              </a:xfrm>
              <a:prstGeom prst="roundRect">
                <a:avLst/>
              </a:prstGeom>
              <a:blipFill>
                <a:blip r:embed="rId16"/>
                <a:stretch>
                  <a:fillRect l="-1333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5062673-E7EB-0828-103D-47B4032CAFEB}"/>
                  </a:ext>
                </a:extLst>
              </p:cNvPr>
              <p:cNvSpPr txBox="1"/>
              <p:nvPr/>
            </p:nvSpPr>
            <p:spPr>
              <a:xfrm>
                <a:off x="1460240" y="4096931"/>
                <a:ext cx="4629310" cy="171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tx1"/>
                          </a:solidFill>
                        </a:rPr>
                        <m:t>mod</m:t>
                      </m:r>
                      <m:r>
                        <a:rPr lang="en-US" sz="25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2,</m:t>
                      </m:r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</a:endParaRPr>
              </a:p>
              <a:p>
                <a:r>
                  <a:rPr lang="en-US" sz="2500" dirty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⋅1+</m:t>
                      </m:r>
                      <m:sSup>
                        <m:sSupPr>
                          <m:ctrlPr>
                            <a:rPr lang="en-US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tx1"/>
                          </a:solidFill>
                        </a:rPr>
                        <m:t>mod</m:t>
                      </m:r>
                      <m:r>
                        <a:rPr lang="en-US" sz="25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2,</m:t>
                      </m:r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</a:endParaRPr>
              </a:p>
              <a:p>
                <a:r>
                  <a:rPr lang="en-US" sz="2500" dirty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5062673-E7EB-0828-103D-47B4032CA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40" y="4096931"/>
                <a:ext cx="4629310" cy="1718291"/>
              </a:xfrm>
              <a:prstGeom prst="rect">
                <a:avLst/>
              </a:prstGeom>
              <a:blipFill>
                <a:blip r:embed="rId17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15">
                <a:extLst>
                  <a:ext uri="{FF2B5EF4-FFF2-40B4-BE49-F238E27FC236}">
                    <a16:creationId xmlns:a16="http://schemas.microsoft.com/office/drawing/2014/main" id="{630A8DB8-6580-36CA-1920-9E6C2C7D3BDD}"/>
                  </a:ext>
                </a:extLst>
              </p:cNvPr>
              <p:cNvSpPr txBox="1"/>
              <p:nvPr/>
            </p:nvSpPr>
            <p:spPr>
              <a:xfrm>
                <a:off x="6629400" y="3252339"/>
                <a:ext cx="5444142" cy="2483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BC</m:t>
                    </m:r>
                    <m:r>
                      <m:rPr>
                        <m:nor/>
                      </m:rPr>
                      <a:rPr lang="en-US" sz="2800" dirty="0" smtClean="0"/>
                      <m:t>.</m:t>
                    </m:r>
                    <m:r>
                      <m:rPr>
                        <m:nor/>
                      </m:rPr>
                      <a:rPr lang="en-US" sz="2800" dirty="0" smtClean="0"/>
                      <m:t>Eval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Decrypt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Derive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5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25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500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5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5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文本框 15">
                <a:extLst>
                  <a:ext uri="{FF2B5EF4-FFF2-40B4-BE49-F238E27FC236}">
                    <a16:creationId xmlns:a16="http://schemas.microsoft.com/office/drawing/2014/main" id="{630A8DB8-6580-36CA-1920-9E6C2C7D3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52339"/>
                <a:ext cx="5444142" cy="2483950"/>
              </a:xfrm>
              <a:prstGeom prst="rect">
                <a:avLst/>
              </a:prstGeom>
              <a:blipFill>
                <a:blip r:embed="rId18"/>
                <a:stretch>
                  <a:fillRect l="-1680" t="-2457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29A764-60B2-C120-A0FD-5184356438DE}"/>
                  </a:ext>
                </a:extLst>
              </p:cNvPr>
              <p:cNvSpPr txBox="1"/>
              <p:nvPr/>
            </p:nvSpPr>
            <p:spPr>
              <a:xfrm>
                <a:off x="7116149" y="4082644"/>
                <a:ext cx="3704251" cy="10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50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2500" dirty="0">
                              <a:solidFill>
                                <a:schemeClr val="tx1"/>
                              </a:solidFill>
                            </a:rPr>
                            <m:t>mod</m:t>
                          </m:r>
                          <m:r>
                            <a:rPr lang="en-US" sz="2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d>
                    </m:oMath>
                  </m:oMathPara>
                </a14:m>
                <a:endParaRPr lang="en-US" sz="2500" dirty="0"/>
              </a:p>
              <a:p>
                <a:r>
                  <a:rPr lang="en-US" sz="2500" dirty="0"/>
                  <a:t>             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29A764-60B2-C120-A0FD-518435643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149" y="4082644"/>
                <a:ext cx="3704251" cy="10956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5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4">
                <a:extLst>
                  <a:ext uri="{FF2B5EF4-FFF2-40B4-BE49-F238E27FC236}">
                    <a16:creationId xmlns:a16="http://schemas.microsoft.com/office/drawing/2014/main" id="{5B36E87B-D9FC-08E3-50B3-0D1EB5A40C57}"/>
                  </a:ext>
                </a:extLst>
              </p:cNvPr>
              <p:cNvSpPr txBox="1"/>
              <p:nvPr/>
            </p:nvSpPr>
            <p:spPr>
              <a:xfrm>
                <a:off x="1143000" y="3248277"/>
                <a:ext cx="4301142" cy="691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ct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39" name="文本框 4">
                <a:extLst>
                  <a:ext uri="{FF2B5EF4-FFF2-40B4-BE49-F238E27FC236}">
                    <a16:creationId xmlns:a16="http://schemas.microsoft.com/office/drawing/2014/main" id="{5B36E87B-D9FC-08E3-50B3-0D1EB5A40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48277"/>
                <a:ext cx="4301142" cy="691343"/>
              </a:xfrm>
              <a:prstGeom prst="rect">
                <a:avLst/>
              </a:prstGeom>
              <a:blipFill>
                <a:blip r:embed="rId2"/>
                <a:stretch>
                  <a:fillRect l="-2979"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E3FA5641-1032-D0B7-64D2-351DE18D7EA2}"/>
              </a:ext>
            </a:extLst>
          </p:cNvPr>
          <p:cNvSpPr/>
          <p:nvPr/>
        </p:nvSpPr>
        <p:spPr>
          <a:xfrm>
            <a:off x="981196" y="3226103"/>
            <a:ext cx="4962404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C0D1C9-D5E3-4DC4-E719-260A93A88C1E}"/>
              </a:ext>
            </a:extLst>
          </p:cNvPr>
          <p:cNvSpPr/>
          <p:nvPr/>
        </p:nvSpPr>
        <p:spPr>
          <a:xfrm>
            <a:off x="6563838" y="3244666"/>
            <a:ext cx="5328103" cy="341651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5">
            <a:extLst>
              <a:ext uri="{FF2B5EF4-FFF2-40B4-BE49-F238E27FC236}">
                <a16:creationId xmlns:a16="http://schemas.microsoft.com/office/drawing/2014/main" id="{E3E64A76-08BB-5F55-E2A2-DC16A05CCA3A}"/>
              </a:ext>
            </a:extLst>
          </p:cNvPr>
          <p:cNvCxnSpPr>
            <a:cxnSpLocks/>
          </p:cNvCxnSpPr>
          <p:nvPr/>
        </p:nvCxnSpPr>
        <p:spPr>
          <a:xfrm>
            <a:off x="6795582" y="2489334"/>
            <a:ext cx="11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/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Garb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文本框 7">
                <a:extLst>
                  <a:ext uri="{FF2B5EF4-FFF2-40B4-BE49-F238E27FC236}">
                    <a16:creationId xmlns:a16="http://schemas.microsoft.com/office/drawing/2014/main" id="{ED5E9AE1-7F30-1487-492E-973B184C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15" y="2068811"/>
                <a:ext cx="128105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/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2">
                <a:extLst>
                  <a:ext uri="{FF2B5EF4-FFF2-40B4-BE49-F238E27FC236}">
                    <a16:creationId xmlns:a16="http://schemas.microsoft.com/office/drawing/2014/main" id="{A6876186-C77C-287E-B6E5-43EF42B5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6" y="2670458"/>
                <a:ext cx="981828" cy="392993"/>
              </a:xfrm>
              <a:prstGeom prst="rect">
                <a:avLst/>
              </a:prstGeom>
              <a:blipFill>
                <a:blip r:embed="rId7"/>
                <a:stretch>
                  <a:fillRect r="-80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1864945A-F1AC-BF72-8ECA-D76DFC7FDEC1}"/>
              </a:ext>
            </a:extLst>
          </p:cNvPr>
          <p:cNvCxnSpPr>
            <a:cxnSpLocks/>
          </p:cNvCxnSpPr>
          <p:nvPr/>
        </p:nvCxnSpPr>
        <p:spPr>
          <a:xfrm flipV="1">
            <a:off x="9595241" y="1800384"/>
            <a:ext cx="0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/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/>
                        <m:t>BD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Eval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文本框 15">
                <a:extLst>
                  <a:ext uri="{FF2B5EF4-FFF2-40B4-BE49-F238E27FC236}">
                    <a16:creationId xmlns:a16="http://schemas.microsoft.com/office/drawing/2014/main" id="{57A59CB2-3F8C-66E5-EB86-2D436137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41" y="1883248"/>
                <a:ext cx="11846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/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…,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D6CF5BB-B6EC-9A59-385C-B9E21039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69739"/>
                <a:ext cx="2364029" cy="370551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54">
            <a:extLst>
              <a:ext uri="{FF2B5EF4-FFF2-40B4-BE49-F238E27FC236}">
                <a16:creationId xmlns:a16="http://schemas.microsoft.com/office/drawing/2014/main" id="{D44EE0A9-F2F4-A65E-D2D2-4682CC1ED4B1}"/>
              </a:ext>
            </a:extLst>
          </p:cNvPr>
          <p:cNvSpPr/>
          <p:nvPr/>
        </p:nvSpPr>
        <p:spPr>
          <a:xfrm>
            <a:off x="5298677" y="1468093"/>
            <a:ext cx="1504859" cy="16062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55">
            <a:extLst>
              <a:ext uri="{FF2B5EF4-FFF2-40B4-BE49-F238E27FC236}">
                <a16:creationId xmlns:a16="http://schemas.microsoft.com/office/drawing/2014/main" id="{07A5C4C3-8F25-B1F4-3370-EFC745C72F02}"/>
              </a:ext>
            </a:extLst>
          </p:cNvPr>
          <p:cNvSpPr/>
          <p:nvPr/>
        </p:nvSpPr>
        <p:spPr>
          <a:xfrm>
            <a:off x="9152772" y="2251459"/>
            <a:ext cx="1281050" cy="81686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CF774A48-8B88-1963-19FD-BB7ACAFB8880}"/>
              </a:ext>
            </a:extLst>
          </p:cNvPr>
          <p:cNvSpPr txBox="1"/>
          <p:nvPr/>
        </p:nvSpPr>
        <p:spPr>
          <a:xfrm>
            <a:off x="9252342" y="2286843"/>
            <a:ext cx="76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文本框 4">
            <a:extLst>
              <a:ext uri="{FF2B5EF4-FFF2-40B4-BE49-F238E27FC236}">
                <a16:creationId xmlns:a16="http://schemas.microsoft.com/office/drawing/2014/main" id="{6DA3EACD-83E2-E9B7-CE18-2BE5ACFB4DDF}"/>
              </a:ext>
            </a:extLst>
          </p:cNvPr>
          <p:cNvSpPr txBox="1"/>
          <p:nvPr/>
        </p:nvSpPr>
        <p:spPr>
          <a:xfrm>
            <a:off x="7925743" y="2286843"/>
            <a:ext cx="72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/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Bits(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927B85-89CC-3B71-6733-130ED889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22" y="979301"/>
                <a:ext cx="2743200" cy="461665"/>
              </a:xfrm>
              <a:prstGeom prst="rect">
                <a:avLst/>
              </a:prstGeom>
              <a:blipFill>
                <a:blip r:embed="rId10"/>
                <a:stretch>
                  <a:fillRect l="-2889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17DEB-65E9-521A-CBD1-636CFAAF7E74}"/>
              </a:ext>
            </a:extLst>
          </p:cNvPr>
          <p:cNvGrpSpPr/>
          <p:nvPr/>
        </p:nvGrpSpPr>
        <p:grpSpPr>
          <a:xfrm>
            <a:off x="5554280" y="1490233"/>
            <a:ext cx="976340" cy="1587808"/>
            <a:chOff x="5576860" y="1476280"/>
            <a:chExt cx="976340" cy="15878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F53A5D-856A-EA47-F240-A1F7C5C2EDC3}"/>
                </a:ext>
              </a:extLst>
            </p:cNvPr>
            <p:cNvGrpSpPr/>
            <p:nvPr/>
          </p:nvGrpSpPr>
          <p:grpSpPr>
            <a:xfrm>
              <a:off x="5923922" y="1776141"/>
              <a:ext cx="324478" cy="292391"/>
              <a:chOff x="5867593" y="1776141"/>
              <a:chExt cx="324478" cy="292391"/>
            </a:xfrm>
          </p:grpSpPr>
          <p:cxnSp>
            <p:nvCxnSpPr>
              <p:cNvPr id="33" name="直接箭头连接符 324">
                <a:extLst>
                  <a:ext uri="{FF2B5EF4-FFF2-40B4-BE49-F238E27FC236}">
                    <a16:creationId xmlns:a16="http://schemas.microsoft.com/office/drawing/2014/main" id="{7B20FEB6-64FA-070A-AB8D-9ECEAA30D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593" y="1776141"/>
                <a:ext cx="0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25">
                <a:extLst>
                  <a:ext uri="{FF2B5EF4-FFF2-40B4-BE49-F238E27FC236}">
                    <a16:creationId xmlns:a16="http://schemas.microsoft.com/office/drawing/2014/main" id="{DCB414AA-AA77-3A1E-2ABF-638FDBAE0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84042" y="1776141"/>
                <a:ext cx="8029" cy="292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83DC26-C5DE-9943-9346-E474C549B815}"/>
                </a:ext>
              </a:extLst>
            </p:cNvPr>
            <p:cNvGrpSpPr/>
            <p:nvPr/>
          </p:nvGrpSpPr>
          <p:grpSpPr>
            <a:xfrm>
              <a:off x="5576860" y="1476280"/>
              <a:ext cx="976340" cy="1587808"/>
              <a:chOff x="5537162" y="1476280"/>
              <a:chExt cx="976340" cy="1587808"/>
            </a:xfrm>
          </p:grpSpPr>
          <p:sp>
            <p:nvSpPr>
              <p:cNvPr id="27" name="矩形: 圆角 322">
                <a:extLst>
                  <a:ext uri="{FF2B5EF4-FFF2-40B4-BE49-F238E27FC236}">
                    <a16:creationId xmlns:a16="http://schemas.microsoft.com/office/drawing/2014/main" id="{B5728E88-360F-C9CB-6343-2E0D281A1B99}"/>
                  </a:ext>
                </a:extLst>
              </p:cNvPr>
              <p:cNvSpPr/>
              <p:nvPr/>
            </p:nvSpPr>
            <p:spPr>
              <a:xfrm>
                <a:off x="5780956" y="2073506"/>
                <a:ext cx="499388" cy="30675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BD</a:t>
                </a:r>
              </a:p>
            </p:txBody>
          </p:sp>
          <p:cxnSp>
            <p:nvCxnSpPr>
              <p:cNvPr id="28" name="直接箭头连接符 323">
                <a:extLst>
                  <a:ext uri="{FF2B5EF4-FFF2-40B4-BE49-F238E27FC236}">
                    <a16:creationId xmlns:a16="http://schemas.microsoft.com/office/drawing/2014/main" id="{81BF2BC0-5FC2-9F44-2172-4A36E058C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7350" y="2375328"/>
                <a:ext cx="0" cy="3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9" name="TextBox 12">
                    <a:extLst>
                      <a:ext uri="{FF2B5EF4-FFF2-40B4-BE49-F238E27FC236}">
                        <a16:creationId xmlns:a16="http://schemas.microsoft.com/office/drawing/2014/main" id="{ECD19AC7-D362-8F8C-7640-B7FAB6C7D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65" y="1748151"/>
                    <a:ext cx="37316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文本框 326">
                    <a:extLst>
                      <a:ext uri="{FF2B5EF4-FFF2-40B4-BE49-F238E27FC236}">
                        <a16:creationId xmlns:a16="http://schemas.microsoft.com/office/drawing/2014/main" id="{7715DC9F-42FB-FBF0-14D7-5AE293BF46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529" y="2685843"/>
                    <a:ext cx="712733" cy="37824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文本框 327">
                    <a:extLst>
                      <a:ext uri="{FF2B5EF4-FFF2-40B4-BE49-F238E27FC236}">
                        <a16:creationId xmlns:a16="http://schemas.microsoft.com/office/drawing/2014/main" id="{BB25C56D-86C0-C6A6-FDA8-089A2AAE9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7162" y="1481362"/>
                    <a:ext cx="48018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22785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文本框 328">
                    <a:extLst>
                      <a:ext uri="{FF2B5EF4-FFF2-40B4-BE49-F238E27FC236}">
                        <a16:creationId xmlns:a16="http://schemas.microsoft.com/office/drawing/2014/main" id="{E7309D46-4860-FF59-B9EF-05C4A8C28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314" y="1476280"/>
                    <a:ext cx="480188" cy="37837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4359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37AD9C7-99FD-4EE0-C25E-DA59064C58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124" y="470061"/>
                <a:ext cx="9727476" cy="755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BD Gadget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/>
                  <a:t> from R.O. </a:t>
                </a:r>
                <a:r>
                  <a:rPr lang="en-US" sz="4000" dirty="0">
                    <a:solidFill>
                      <a:srgbClr val="FF5050"/>
                    </a:solidFill>
                  </a:rPr>
                  <a:t>and DCR</a:t>
                </a: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37AD9C7-99FD-4EE0-C25E-DA59064C5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" y="470061"/>
                <a:ext cx="9727476" cy="755442"/>
              </a:xfrm>
              <a:prstGeom prst="rect">
                <a:avLst/>
              </a:prstGeom>
              <a:blipFill>
                <a:blip r:embed="rId15"/>
                <a:stretch>
                  <a:fillRect l="-2193" t="-15323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31">
                <a:extLst>
                  <a:ext uri="{FF2B5EF4-FFF2-40B4-BE49-F238E27FC236}">
                    <a16:creationId xmlns:a16="http://schemas.microsoft.com/office/drawing/2014/main" id="{A41F126D-506C-EB17-290E-7082961778FC}"/>
                  </a:ext>
                </a:extLst>
              </p:cNvPr>
              <p:cNvSpPr/>
              <p:nvPr/>
            </p:nvSpPr>
            <p:spPr>
              <a:xfrm>
                <a:off x="848633" y="1371600"/>
                <a:ext cx="4485367" cy="245035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dirty="0"/>
                  <a:t>High Level Idea: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solidFill>
                      <a:srgbClr val="9133EE"/>
                    </a:solidFill>
                  </a:rPr>
                  <a:t>Enc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rgbClr val="9133EE"/>
                    </a:solidFill>
                  </a:rPr>
                  <a:t> </a:t>
                </a:r>
                <a:r>
                  <a:rPr lang="en-US" sz="2800" b="0" dirty="0"/>
                  <a:t>from </a:t>
                </a:r>
                <a:r>
                  <a:rPr lang="en-US" sz="2800" b="0" dirty="0">
                    <a:solidFill>
                      <a:srgbClr val="FF5050"/>
                    </a:solidFill>
                  </a:rPr>
                  <a:t>additive </a:t>
                </a:r>
                <a:r>
                  <a:rPr lang="en-US" sz="2800" b="0" dirty="0" err="1">
                    <a:solidFill>
                      <a:srgbClr val="FF5050"/>
                    </a:solidFill>
                  </a:rPr>
                  <a:t>hom</a:t>
                </a:r>
                <a:r>
                  <a:rPr lang="en-US" sz="2800" b="0" dirty="0">
                    <a:solidFill>
                      <a:srgbClr val="FF5050"/>
                    </a:solidFill>
                  </a:rPr>
                  <a:t>. Enc </a:t>
                </a:r>
                <a:r>
                  <a:rPr lang="en-US" sz="2800" b="0" dirty="0"/>
                  <a:t>of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Sample Enc of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5050"/>
                    </a:solidFill>
                  </a:rPr>
                  <a:t>implicitly from R.O.</a:t>
                </a:r>
              </a:p>
            </p:txBody>
          </p:sp>
        </mc:Choice>
        <mc:Fallback xmlns="">
          <p:sp>
            <p:nvSpPr>
              <p:cNvPr id="7" name="Rounded Rectangle 31">
                <a:extLst>
                  <a:ext uri="{FF2B5EF4-FFF2-40B4-BE49-F238E27FC236}">
                    <a16:creationId xmlns:a16="http://schemas.microsoft.com/office/drawing/2014/main" id="{A41F126D-506C-EB17-290E-70829617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3" y="1371600"/>
                <a:ext cx="4485367" cy="2450351"/>
              </a:xfrm>
              <a:prstGeom prst="roundRect">
                <a:avLst/>
              </a:prstGeom>
              <a:blipFill>
                <a:blip r:embed="rId16"/>
                <a:stretch>
                  <a:fillRect l="-677" t="-1235" r="-2300" b="-4938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315152-C7BA-6A94-F278-8F9201C17334}"/>
                  </a:ext>
                </a:extLst>
              </p:cNvPr>
              <p:cNvSpPr txBox="1"/>
              <p:nvPr/>
            </p:nvSpPr>
            <p:spPr>
              <a:xfrm>
                <a:off x="1460240" y="4096931"/>
                <a:ext cx="4629310" cy="171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tx1"/>
                          </a:solidFill>
                        </a:rPr>
                        <m:t>mod</m:t>
                      </m:r>
                      <m:r>
                        <a:rPr lang="en-US" sz="25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2,</m:t>
                      </m:r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</a:endParaRPr>
              </a:p>
              <a:p>
                <a:r>
                  <a:rPr lang="en-US" sz="2500" dirty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⋅1+</m:t>
                      </m:r>
                      <m:sSup>
                        <m:sSupPr>
                          <m:ctrlPr>
                            <a:rPr lang="en-US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tx1"/>
                          </a:solidFill>
                        </a:rPr>
                        <m:t>mod</m:t>
                      </m:r>
                      <m:r>
                        <a:rPr lang="en-US" sz="25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2,</m:t>
                      </m:r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</a:endParaRPr>
              </a:p>
              <a:p>
                <a:r>
                  <a:rPr lang="en-US" sz="2500" dirty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315152-C7BA-6A94-F278-8F9201C17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40" y="4096931"/>
                <a:ext cx="4629310" cy="1718291"/>
              </a:xfrm>
              <a:prstGeom prst="rect">
                <a:avLst/>
              </a:prstGeom>
              <a:blipFill>
                <a:blip r:embed="rId17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15">
                <a:extLst>
                  <a:ext uri="{FF2B5EF4-FFF2-40B4-BE49-F238E27FC236}">
                    <a16:creationId xmlns:a16="http://schemas.microsoft.com/office/drawing/2014/main" id="{3FCBFC3E-C6AB-E51D-82B0-E8465A064523}"/>
                  </a:ext>
                </a:extLst>
              </p:cNvPr>
              <p:cNvSpPr txBox="1"/>
              <p:nvPr/>
            </p:nvSpPr>
            <p:spPr>
              <a:xfrm>
                <a:off x="6629400" y="3252339"/>
                <a:ext cx="5444142" cy="2483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BC</m:t>
                    </m:r>
                    <m:r>
                      <m:rPr>
                        <m:nor/>
                      </m:rPr>
                      <a:rPr lang="en-US" sz="2800" dirty="0" smtClean="0"/>
                      <m:t>.</m:t>
                    </m:r>
                    <m:r>
                      <m:rPr>
                        <m:nor/>
                      </m:rPr>
                      <a:rPr lang="en-US" sz="2800" dirty="0" smtClean="0"/>
                      <m:t>Eval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Decrypt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Derive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5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25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500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5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5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5" name="文本框 15">
                <a:extLst>
                  <a:ext uri="{FF2B5EF4-FFF2-40B4-BE49-F238E27FC236}">
                    <a16:creationId xmlns:a16="http://schemas.microsoft.com/office/drawing/2014/main" id="{3FCBFC3E-C6AB-E51D-82B0-E8465A064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52339"/>
                <a:ext cx="5444142" cy="2483950"/>
              </a:xfrm>
              <a:prstGeom prst="rect">
                <a:avLst/>
              </a:prstGeom>
              <a:blipFill>
                <a:blip r:embed="rId16"/>
                <a:stretch>
                  <a:fillRect l="-1680" t="-2457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8ABC07-4268-E116-1379-1EAA340947A6}"/>
                  </a:ext>
                </a:extLst>
              </p:cNvPr>
              <p:cNvSpPr txBox="1"/>
              <p:nvPr/>
            </p:nvSpPr>
            <p:spPr>
              <a:xfrm>
                <a:off x="7116149" y="4082644"/>
                <a:ext cx="3704251" cy="10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50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2500" dirty="0">
                              <a:solidFill>
                                <a:schemeClr val="tx1"/>
                              </a:solidFill>
                            </a:rPr>
                            <m:t>mod</m:t>
                          </m:r>
                          <m:r>
                            <a:rPr lang="en-US" sz="2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d>
                    </m:oMath>
                  </m:oMathPara>
                </a14:m>
                <a:endParaRPr lang="en-US" sz="2500" dirty="0"/>
              </a:p>
              <a:p>
                <a:r>
                  <a:rPr lang="en-US" sz="2500" dirty="0"/>
                  <a:t>             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8ABC07-4268-E116-1379-1EAA34094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149" y="4082644"/>
                <a:ext cx="3704251" cy="10956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31">
                <a:extLst>
                  <a:ext uri="{FF2B5EF4-FFF2-40B4-BE49-F238E27FC236}">
                    <a16:creationId xmlns:a16="http://schemas.microsoft.com/office/drawing/2014/main" id="{F1EA6108-EE4E-AD7A-5584-B64638919A24}"/>
                  </a:ext>
                </a:extLst>
              </p:cNvPr>
              <p:cNvSpPr/>
              <p:nvPr/>
            </p:nvSpPr>
            <p:spPr>
              <a:xfrm>
                <a:off x="5156766" y="5632341"/>
                <a:ext cx="6273234" cy="104119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Dominating Cost 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bits) </a:t>
                </a:r>
              </a:p>
              <a:p>
                <a:r>
                  <a:rPr lang="en-US" sz="2800" dirty="0">
                    <a:solidFill>
                      <a:srgbClr val="9133EE"/>
                    </a:solidFill>
                  </a:rPr>
                  <a:t>Enc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9133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9133E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9133E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31">
                <a:extLst>
                  <a:ext uri="{FF2B5EF4-FFF2-40B4-BE49-F238E27FC236}">
                    <a16:creationId xmlns:a16="http://schemas.microsoft.com/office/drawing/2014/main" id="{F1EA6108-EE4E-AD7A-5584-B64638919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66" y="5632341"/>
                <a:ext cx="6273234" cy="1041192"/>
              </a:xfrm>
              <a:prstGeom prst="roundRect">
                <a:avLst/>
              </a:prstGeom>
              <a:blipFill>
                <a:blip r:embed="rId19"/>
                <a:stretch>
                  <a:fillRect l="-1066" t="-4023" b="-10920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520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5486400" cy="755442"/>
          </a:xfrm>
        </p:spPr>
        <p:txBody>
          <a:bodyPr/>
          <a:lstStyle/>
          <a:p>
            <a:r>
              <a:rPr lang="en-US" dirty="0"/>
              <a:t>Gate-by-Gate Garbling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DE92B810-7BA1-70FC-6437-B488884EDDE5}"/>
              </a:ext>
            </a:extLst>
          </p:cNvPr>
          <p:cNvSpPr/>
          <p:nvPr/>
        </p:nvSpPr>
        <p:spPr>
          <a:xfrm>
            <a:off x="936003" y="1824941"/>
            <a:ext cx="3101203" cy="18986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3DFB788B-D02C-6D4D-DD82-1DD003C8828D}"/>
              </a:ext>
            </a:extLst>
          </p:cNvPr>
          <p:cNvGrpSpPr/>
          <p:nvPr/>
        </p:nvGrpSpPr>
        <p:grpSpPr>
          <a:xfrm>
            <a:off x="2917203" y="1596341"/>
            <a:ext cx="949348" cy="1552792"/>
            <a:chOff x="3797543" y="1752599"/>
            <a:chExt cx="1143000" cy="186953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771A4644-FA41-4FBF-63F5-D1191ADB17F9}"/>
                </a:ext>
              </a:extLst>
            </p:cNvPr>
            <p:cNvSpPr/>
            <p:nvPr/>
          </p:nvSpPr>
          <p:spPr>
            <a:xfrm>
              <a:off x="4077245" y="2933220"/>
              <a:ext cx="601255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: 圆角 63">
                  <a:extLst>
                    <a:ext uri="{FF2B5EF4-FFF2-40B4-BE49-F238E27FC236}">
                      <a16:creationId xmlns:a16="http://schemas.microsoft.com/office/drawing/2014/main" id="{5E5B5A9C-265A-05F2-A468-58F9512690AC}"/>
                    </a:ext>
                  </a:extLst>
                </p:cNvPr>
                <p:cNvSpPr/>
                <p:nvPr/>
              </p:nvSpPr>
              <p:spPr>
                <a:xfrm>
                  <a:off x="3797543" y="2110107"/>
                  <a:ext cx="1143000" cy="597932"/>
                </a:xfrm>
                <a:prstGeom prst="round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Bool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矩形: 圆角 63">
                  <a:extLst>
                    <a:ext uri="{FF2B5EF4-FFF2-40B4-BE49-F238E27FC236}">
                      <a16:creationId xmlns:a16="http://schemas.microsoft.com/office/drawing/2014/main" id="{5E5B5A9C-265A-05F2-A468-58F9512690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543" y="2110107"/>
                  <a:ext cx="1143000" cy="597932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45DB04F2-942A-F575-C2FF-B2E117D46C6C}"/>
                </a:ext>
              </a:extLst>
            </p:cNvPr>
            <p:cNvCxnSpPr>
              <a:cxnSpLocks/>
              <a:stCxn id="65" idx="0"/>
              <a:endCxn id="60" idx="2"/>
            </p:cNvCxnSpPr>
            <p:nvPr/>
          </p:nvCxnSpPr>
          <p:spPr>
            <a:xfrm flipV="1">
              <a:off x="4271878" y="3302552"/>
              <a:ext cx="105995" cy="319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74D73D4A-4979-3B9D-44D9-A94231285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000" y="2722277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A59C0C12-0345-BE4D-2A02-BCAAE6E83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2722277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8582D7CA-C1F7-F031-3DDB-1125FD713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1045" y="1752600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31CE737F-B788-C387-0F58-8E9021058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1752599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D040ECB5-E70D-EC4B-4582-E8F9B520DD3E}"/>
              </a:ext>
            </a:extLst>
          </p:cNvPr>
          <p:cNvGrpSpPr/>
          <p:nvPr/>
        </p:nvGrpSpPr>
        <p:grpSpPr>
          <a:xfrm>
            <a:off x="1359275" y="1596341"/>
            <a:ext cx="1309715" cy="1467260"/>
            <a:chOff x="1794872" y="1752600"/>
            <a:chExt cx="1576876" cy="1766558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2583C24C-102C-E59D-F3BF-1EDA7C655254}"/>
                </a:ext>
              </a:extLst>
            </p:cNvPr>
            <p:cNvSpPr/>
            <p:nvPr/>
          </p:nvSpPr>
          <p:spPr>
            <a:xfrm>
              <a:off x="2242725" y="2133603"/>
              <a:ext cx="721251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9711770-4241-A4BC-4A2F-FCA78980259C}"/>
                </a:ext>
              </a:extLst>
            </p:cNvPr>
            <p:cNvSpPr/>
            <p:nvPr/>
          </p:nvSpPr>
          <p:spPr>
            <a:xfrm>
              <a:off x="1794872" y="2937047"/>
              <a:ext cx="601255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BC</a:t>
              </a:r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56910D82-234D-C2AC-9C72-B9B704B4E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04" y="2505632"/>
              <a:ext cx="635244" cy="425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AC6F37A4-2B87-33B9-3185-D22B73A08797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V="1">
              <a:off x="2095500" y="2507748"/>
              <a:ext cx="347648" cy="429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795F5C4B-288D-28C5-B1E3-2CA08CD444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63" y="1752600"/>
              <a:ext cx="0" cy="38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45FF1F25-43DB-79F0-A01F-5E3E6C131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300436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AF69FD0C-71BC-53D4-5AB1-7C5D2FD75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6000" y="3300436"/>
              <a:ext cx="0" cy="218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0BF56DF8-8E5D-A54C-52FD-8062549BDC52}"/>
              </a:ext>
            </a:extLst>
          </p:cNvPr>
          <p:cNvGrpSpPr/>
          <p:nvPr/>
        </p:nvGrpSpPr>
        <p:grpSpPr>
          <a:xfrm>
            <a:off x="1134295" y="3070200"/>
            <a:ext cx="949348" cy="793565"/>
            <a:chOff x="1524000" y="3525101"/>
            <a:chExt cx="1143000" cy="955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id="{A498966C-A3D3-AD3E-EE97-F96723147204}"/>
                    </a:ext>
                  </a:extLst>
                </p:cNvPr>
                <p:cNvSpPr/>
                <p:nvPr/>
              </p:nvSpPr>
              <p:spPr>
                <a:xfrm>
                  <a:off x="1524000" y="3525101"/>
                  <a:ext cx="1143000" cy="597932"/>
                </a:xfrm>
                <a:prstGeom prst="round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Bool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id="{A498966C-A3D3-AD3E-EE97-F967231472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3525101"/>
                  <a:ext cx="1143000" cy="597932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1E1751EE-775F-E334-F647-949F6B3A3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045" y="4123034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C0123B12-61A6-B732-65DB-F5C981D40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123033"/>
              <a:ext cx="0" cy="3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D69F375D-08EB-6021-35AD-E2DAA959C6CE}"/>
              </a:ext>
            </a:extLst>
          </p:cNvPr>
          <p:cNvGrpSpPr/>
          <p:nvPr/>
        </p:nvGrpSpPr>
        <p:grpSpPr>
          <a:xfrm>
            <a:off x="2231403" y="2584168"/>
            <a:ext cx="1374539" cy="1267109"/>
            <a:chOff x="2619518" y="2701098"/>
            <a:chExt cx="1654923" cy="1525579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C15166D8-A3E2-C493-DC06-3FFB3B628595}"/>
                </a:ext>
              </a:extLst>
            </p:cNvPr>
            <p:cNvSpPr/>
            <p:nvPr/>
          </p:nvSpPr>
          <p:spPr>
            <a:xfrm>
              <a:off x="2791235" y="2701098"/>
              <a:ext cx="72061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5247A878-6F8C-8626-093A-C9F59A9C67C1}"/>
                </a:ext>
              </a:extLst>
            </p:cNvPr>
            <p:cNvSpPr/>
            <p:nvPr/>
          </p:nvSpPr>
          <p:spPr>
            <a:xfrm>
              <a:off x="3564649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A2D3AB68-1F65-2CE9-BFE7-E0C3562D14B3}"/>
                </a:ext>
              </a:extLst>
            </p:cNvPr>
            <p:cNvSpPr/>
            <p:nvPr/>
          </p:nvSpPr>
          <p:spPr>
            <a:xfrm>
              <a:off x="2619518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15AC3BBC-B92D-D4CC-B3B1-D79A8D40CAA0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flipH="1" flipV="1">
              <a:off x="2951230" y="3070430"/>
              <a:ext cx="23184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FFC46323-AE8D-943A-2D5A-443553994FC4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3358085" y="3070430"/>
              <a:ext cx="561460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>
              <a:extLst>
                <a:ext uri="{FF2B5EF4-FFF2-40B4-BE49-F238E27FC236}">
                  <a16:creationId xmlns:a16="http://schemas.microsoft.com/office/drawing/2014/main" id="{56352F99-CABE-93A6-868B-EDCC9D2C9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5923" y="3750638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141EA78A-4BA5-CC2E-2A8C-291586AD20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366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9647792E-8FF3-6E70-A99E-5A290F4E9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6972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34D8D2C1-55F2-4A66-F7E1-4F2DBD739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7415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矩形: 圆角 228">
            <a:extLst>
              <a:ext uri="{FF2B5EF4-FFF2-40B4-BE49-F238E27FC236}">
                <a16:creationId xmlns:a16="http://schemas.microsoft.com/office/drawing/2014/main" id="{DD2E9509-8374-9B7D-46A7-5901B98A59B6}"/>
              </a:ext>
            </a:extLst>
          </p:cNvPr>
          <p:cNvSpPr/>
          <p:nvPr/>
        </p:nvSpPr>
        <p:spPr>
          <a:xfrm>
            <a:off x="4998363" y="1824941"/>
            <a:ext cx="3101203" cy="18986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矩形: 圆角 230">
                <a:extLst>
                  <a:ext uri="{FF2B5EF4-FFF2-40B4-BE49-F238E27FC236}">
                    <a16:creationId xmlns:a16="http://schemas.microsoft.com/office/drawing/2014/main" id="{32DB8809-187E-5881-D67F-CD364D327AF4}"/>
                  </a:ext>
                </a:extLst>
              </p:cNvPr>
              <p:cNvSpPr/>
              <p:nvPr/>
            </p:nvSpPr>
            <p:spPr>
              <a:xfrm>
                <a:off x="7211877" y="2576936"/>
                <a:ext cx="499388" cy="30675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BD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1" name="矩形: 圆角 230">
                <a:extLst>
                  <a:ext uri="{FF2B5EF4-FFF2-40B4-BE49-F238E27FC236}">
                    <a16:creationId xmlns:a16="http://schemas.microsoft.com/office/drawing/2014/main" id="{32DB8809-187E-5881-D67F-CD364D327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77" y="2576936"/>
                <a:ext cx="499388" cy="306758"/>
              </a:xfrm>
              <a:prstGeom prst="roundRect">
                <a:avLst/>
              </a:prstGeom>
              <a:blipFill>
                <a:blip r:embed="rId4"/>
                <a:stretch>
                  <a:fillRect t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矩形: 圆角 231">
                <a:extLst>
                  <a:ext uri="{FF2B5EF4-FFF2-40B4-BE49-F238E27FC236}">
                    <a16:creationId xmlns:a16="http://schemas.microsoft.com/office/drawing/2014/main" id="{5E7044BB-C0C2-1C8C-F7E4-344BE4A071BC}"/>
                  </a:ext>
                </a:extLst>
              </p:cNvPr>
              <p:cNvSpPr/>
              <p:nvPr/>
            </p:nvSpPr>
            <p:spPr>
              <a:xfrm>
                <a:off x="6979563" y="1893278"/>
                <a:ext cx="949348" cy="4966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2" name="矩形: 圆角 231">
                <a:extLst>
                  <a:ext uri="{FF2B5EF4-FFF2-40B4-BE49-F238E27FC236}">
                    <a16:creationId xmlns:a16="http://schemas.microsoft.com/office/drawing/2014/main" id="{5E7044BB-C0C2-1C8C-F7E4-344BE4A0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63" y="1893278"/>
                <a:ext cx="949348" cy="4966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矩形: 圆角 240">
                <a:extLst>
                  <a:ext uri="{FF2B5EF4-FFF2-40B4-BE49-F238E27FC236}">
                    <a16:creationId xmlns:a16="http://schemas.microsoft.com/office/drawing/2014/main" id="{D9556424-50F5-AC64-3859-FF84E7E95E8B}"/>
                  </a:ext>
                </a:extLst>
              </p:cNvPr>
              <p:cNvSpPr/>
              <p:nvPr/>
            </p:nvSpPr>
            <p:spPr>
              <a:xfrm>
                <a:off x="5793611" y="1912793"/>
                <a:ext cx="599054" cy="30675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Mul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1" name="矩形: 圆角 240">
                <a:extLst>
                  <a:ext uri="{FF2B5EF4-FFF2-40B4-BE49-F238E27FC236}">
                    <a16:creationId xmlns:a16="http://schemas.microsoft.com/office/drawing/2014/main" id="{D9556424-50F5-AC64-3859-FF84E7E95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611" y="1912793"/>
                <a:ext cx="599054" cy="306758"/>
              </a:xfrm>
              <a:prstGeom prst="roundRect">
                <a:avLst/>
              </a:prstGeom>
              <a:blipFill>
                <a:blip r:embed="rId6"/>
                <a:stretch>
                  <a:fillRect t="-14000" r="-1010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矩形: 圆角 241">
                <a:extLst>
                  <a:ext uri="{FF2B5EF4-FFF2-40B4-BE49-F238E27FC236}">
                    <a16:creationId xmlns:a16="http://schemas.microsoft.com/office/drawing/2014/main" id="{33396841-C9F7-2163-79D9-98F81E701205}"/>
                  </a:ext>
                </a:extLst>
              </p:cNvPr>
              <p:cNvSpPr/>
              <p:nvPr/>
            </p:nvSpPr>
            <p:spPr>
              <a:xfrm>
                <a:off x="5421635" y="2580114"/>
                <a:ext cx="499388" cy="30675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BC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2" name="矩形: 圆角 241">
                <a:extLst>
                  <a:ext uri="{FF2B5EF4-FFF2-40B4-BE49-F238E27FC236}">
                    <a16:creationId xmlns:a16="http://schemas.microsoft.com/office/drawing/2014/main" id="{33396841-C9F7-2163-79D9-98F81E701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635" y="2580114"/>
                <a:ext cx="499388" cy="306758"/>
              </a:xfrm>
              <a:prstGeom prst="roundRect">
                <a:avLst/>
              </a:prstGeom>
              <a:blipFill>
                <a:blip r:embed="rId7"/>
                <a:stretch>
                  <a:fillRect t="-11765"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矩形: 圆角 249">
                <a:extLst>
                  <a:ext uri="{FF2B5EF4-FFF2-40B4-BE49-F238E27FC236}">
                    <a16:creationId xmlns:a16="http://schemas.microsoft.com/office/drawing/2014/main" id="{7996B93D-0E4E-EF34-AF33-82C5CD443F29}"/>
                  </a:ext>
                </a:extLst>
              </p:cNvPr>
              <p:cNvSpPr/>
              <p:nvPr/>
            </p:nvSpPr>
            <p:spPr>
              <a:xfrm>
                <a:off x="5196655" y="3070200"/>
                <a:ext cx="949348" cy="4966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0" name="矩形: 圆角 249">
                <a:extLst>
                  <a:ext uri="{FF2B5EF4-FFF2-40B4-BE49-F238E27FC236}">
                    <a16:creationId xmlns:a16="http://schemas.microsoft.com/office/drawing/2014/main" id="{7996B93D-0E4E-EF34-AF33-82C5CD443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655" y="3070200"/>
                <a:ext cx="949348" cy="49662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矩形: 圆角 254">
                <a:extLst>
                  <a:ext uri="{FF2B5EF4-FFF2-40B4-BE49-F238E27FC236}">
                    <a16:creationId xmlns:a16="http://schemas.microsoft.com/office/drawing/2014/main" id="{F37D6F34-6FEB-DCCF-88DD-ED9D53C5A69B}"/>
                  </a:ext>
                </a:extLst>
              </p:cNvPr>
              <p:cNvSpPr/>
              <p:nvPr/>
            </p:nvSpPr>
            <p:spPr>
              <a:xfrm>
                <a:off x="6436387" y="2584168"/>
                <a:ext cx="598523" cy="30675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ADD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5" name="矩形: 圆角 254">
                <a:extLst>
                  <a:ext uri="{FF2B5EF4-FFF2-40B4-BE49-F238E27FC236}">
                    <a16:creationId xmlns:a16="http://schemas.microsoft.com/office/drawing/2014/main" id="{F37D6F34-6FEB-DCCF-88DD-ED9D53C5A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87" y="2584168"/>
                <a:ext cx="598523" cy="306758"/>
              </a:xfrm>
              <a:prstGeom prst="roundRect">
                <a:avLst/>
              </a:prstGeom>
              <a:blipFill>
                <a:blip r:embed="rId9"/>
                <a:stretch>
                  <a:fillRect l="-2041" t="-14000"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矩形: 圆角 255">
                <a:extLst>
                  <a:ext uri="{FF2B5EF4-FFF2-40B4-BE49-F238E27FC236}">
                    <a16:creationId xmlns:a16="http://schemas.microsoft.com/office/drawing/2014/main" id="{85CE8B23-E0BA-FAB6-8C61-5583C3C01872}"/>
                  </a:ext>
                </a:extLst>
              </p:cNvPr>
              <p:cNvSpPr/>
              <p:nvPr/>
            </p:nvSpPr>
            <p:spPr>
              <a:xfrm>
                <a:off x="7078766" y="3149133"/>
                <a:ext cx="589536" cy="30675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ADD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6" name="矩形: 圆角 255">
                <a:extLst>
                  <a:ext uri="{FF2B5EF4-FFF2-40B4-BE49-F238E27FC236}">
                    <a16:creationId xmlns:a16="http://schemas.microsoft.com/office/drawing/2014/main" id="{85CE8B23-E0BA-FAB6-8C61-5583C3C01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766" y="3149133"/>
                <a:ext cx="589536" cy="306758"/>
              </a:xfrm>
              <a:prstGeom prst="roundRect">
                <a:avLst/>
              </a:prstGeom>
              <a:blipFill>
                <a:blip r:embed="rId10"/>
                <a:stretch>
                  <a:fillRect l="-3093" t="-1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矩形: 圆角 256">
                <a:extLst>
                  <a:ext uri="{FF2B5EF4-FFF2-40B4-BE49-F238E27FC236}">
                    <a16:creationId xmlns:a16="http://schemas.microsoft.com/office/drawing/2014/main" id="{D355FEA9-6CA6-A7BD-867B-4AD4C43F22F4}"/>
                  </a:ext>
                </a:extLst>
              </p:cNvPr>
              <p:cNvSpPr/>
              <p:nvPr/>
            </p:nvSpPr>
            <p:spPr>
              <a:xfrm>
                <a:off x="6293763" y="3149133"/>
                <a:ext cx="589536" cy="30675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Mul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7" name="矩形: 圆角 256">
                <a:extLst>
                  <a:ext uri="{FF2B5EF4-FFF2-40B4-BE49-F238E27FC236}">
                    <a16:creationId xmlns:a16="http://schemas.microsoft.com/office/drawing/2014/main" id="{D355FEA9-6CA6-A7BD-867B-4AD4C43F2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763" y="3149133"/>
                <a:ext cx="589536" cy="306758"/>
              </a:xfrm>
              <a:prstGeom prst="roundRect">
                <a:avLst/>
              </a:prstGeom>
              <a:blipFill>
                <a:blip r:embed="rId11"/>
                <a:stretch>
                  <a:fillRect t="-14000" r="-2062"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57">
                <a:extLst>
                  <a:ext uri="{FF2B5EF4-FFF2-40B4-BE49-F238E27FC236}">
                    <a16:creationId xmlns:a16="http://schemas.microsoft.com/office/drawing/2014/main" id="{1503D781-4D3B-5342-70D2-A69A1F5FC29E}"/>
                  </a:ext>
                </a:extLst>
              </p:cNvPr>
              <p:cNvSpPr txBox="1"/>
              <p:nvPr/>
            </p:nvSpPr>
            <p:spPr>
              <a:xfrm>
                <a:off x="1135665" y="3849627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5" name="TextBox 57">
                <a:extLst>
                  <a:ext uri="{FF2B5EF4-FFF2-40B4-BE49-F238E27FC236}">
                    <a16:creationId xmlns:a16="http://schemas.microsoft.com/office/drawing/2014/main" id="{1503D781-4D3B-5342-70D2-A69A1F5F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5" y="3849627"/>
                <a:ext cx="287428" cy="317779"/>
              </a:xfrm>
              <a:prstGeom prst="rect">
                <a:avLst/>
              </a:prstGeom>
              <a:blipFill>
                <a:blip r:embed="rId12"/>
                <a:stretch>
                  <a:fillRect l="-21277" t="-3846" r="-2127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2">
                <a:extLst>
                  <a:ext uri="{FF2B5EF4-FFF2-40B4-BE49-F238E27FC236}">
                    <a16:creationId xmlns:a16="http://schemas.microsoft.com/office/drawing/2014/main" id="{5DC6A5D4-3E6D-CF20-E18F-364AB263B888}"/>
                  </a:ext>
                </a:extLst>
              </p:cNvPr>
              <p:cNvSpPr txBox="1"/>
              <p:nvPr/>
            </p:nvSpPr>
            <p:spPr>
              <a:xfrm>
                <a:off x="1431386" y="2788102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6" name="TextBox 12">
                <a:extLst>
                  <a:ext uri="{FF2B5EF4-FFF2-40B4-BE49-F238E27FC236}">
                    <a16:creationId xmlns:a16="http://schemas.microsoft.com/office/drawing/2014/main" id="{5DC6A5D4-3E6D-CF20-E18F-364AB263B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6" y="2788102"/>
                <a:ext cx="37316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68A6E273-0209-D78F-B7C1-0540D3C531E7}"/>
                  </a:ext>
                </a:extLst>
              </p:cNvPr>
              <p:cNvSpPr txBox="1"/>
              <p:nvPr/>
            </p:nvSpPr>
            <p:spPr>
              <a:xfrm>
                <a:off x="1379829" y="359934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68A6E273-0209-D78F-B7C1-0540D3C5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29" y="3599348"/>
                <a:ext cx="37316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12">
                <a:extLst>
                  <a:ext uri="{FF2B5EF4-FFF2-40B4-BE49-F238E27FC236}">
                    <a16:creationId xmlns:a16="http://schemas.microsoft.com/office/drawing/2014/main" id="{4FC92138-B25E-A64D-1CAF-34213F98D8F3}"/>
                  </a:ext>
                </a:extLst>
              </p:cNvPr>
              <p:cNvSpPr txBox="1"/>
              <p:nvPr/>
            </p:nvSpPr>
            <p:spPr>
              <a:xfrm>
                <a:off x="3205292" y="230466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8" name="TextBox 12">
                <a:extLst>
                  <a:ext uri="{FF2B5EF4-FFF2-40B4-BE49-F238E27FC236}">
                    <a16:creationId xmlns:a16="http://schemas.microsoft.com/office/drawing/2014/main" id="{4FC92138-B25E-A64D-1CAF-34213F98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92" y="2304668"/>
                <a:ext cx="37316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12">
                <a:extLst>
                  <a:ext uri="{FF2B5EF4-FFF2-40B4-BE49-F238E27FC236}">
                    <a16:creationId xmlns:a16="http://schemas.microsoft.com/office/drawing/2014/main" id="{2115760D-2499-DB8D-9399-01FDFA93B75F}"/>
                  </a:ext>
                </a:extLst>
              </p:cNvPr>
              <p:cNvSpPr txBox="1"/>
              <p:nvPr/>
            </p:nvSpPr>
            <p:spPr>
              <a:xfrm>
                <a:off x="3181298" y="1513035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9" name="TextBox 12">
                <a:extLst>
                  <a:ext uri="{FF2B5EF4-FFF2-40B4-BE49-F238E27FC236}">
                    <a16:creationId xmlns:a16="http://schemas.microsoft.com/office/drawing/2014/main" id="{2115760D-2499-DB8D-9399-01FDFA93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98" y="1513035"/>
                <a:ext cx="37316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57">
                <a:extLst>
                  <a:ext uri="{FF2B5EF4-FFF2-40B4-BE49-F238E27FC236}">
                    <a16:creationId xmlns:a16="http://schemas.microsoft.com/office/drawing/2014/main" id="{2AC09CE5-7255-45EF-57DB-9E637760FD63}"/>
                  </a:ext>
                </a:extLst>
              </p:cNvPr>
              <p:cNvSpPr txBox="1"/>
              <p:nvPr/>
            </p:nvSpPr>
            <p:spPr>
              <a:xfrm>
                <a:off x="1743384" y="3856912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2" name="TextBox 57">
                <a:extLst>
                  <a:ext uri="{FF2B5EF4-FFF2-40B4-BE49-F238E27FC236}">
                    <a16:creationId xmlns:a16="http://schemas.microsoft.com/office/drawing/2014/main" id="{2AC09CE5-7255-45EF-57DB-9E637760F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84" y="3856912"/>
                <a:ext cx="287428" cy="313291"/>
              </a:xfrm>
              <a:prstGeom prst="rect">
                <a:avLst/>
              </a:prstGeom>
              <a:blipFill>
                <a:blip r:embed="rId17"/>
                <a:stretch>
                  <a:fillRect l="-23404" t="-3922" r="-2127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57">
                <a:extLst>
                  <a:ext uri="{FF2B5EF4-FFF2-40B4-BE49-F238E27FC236}">
                    <a16:creationId xmlns:a16="http://schemas.microsoft.com/office/drawing/2014/main" id="{0B8AA69D-F8B1-797E-D16F-B8DD585AF182}"/>
                  </a:ext>
                </a:extLst>
              </p:cNvPr>
              <p:cNvSpPr txBox="1"/>
              <p:nvPr/>
            </p:nvSpPr>
            <p:spPr>
              <a:xfrm>
                <a:off x="2261101" y="3847595"/>
                <a:ext cx="267952" cy="319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3" name="TextBox 57">
                <a:extLst>
                  <a:ext uri="{FF2B5EF4-FFF2-40B4-BE49-F238E27FC236}">
                    <a16:creationId xmlns:a16="http://schemas.microsoft.com/office/drawing/2014/main" id="{0B8AA69D-F8B1-797E-D16F-B8DD585A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01" y="3847595"/>
                <a:ext cx="267952" cy="319255"/>
              </a:xfrm>
              <a:prstGeom prst="rect">
                <a:avLst/>
              </a:prstGeom>
              <a:blipFill>
                <a:blip r:embed="rId18"/>
                <a:stretch>
                  <a:fillRect l="-25000" t="-3774" r="-3181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57">
                <a:extLst>
                  <a:ext uri="{FF2B5EF4-FFF2-40B4-BE49-F238E27FC236}">
                    <a16:creationId xmlns:a16="http://schemas.microsoft.com/office/drawing/2014/main" id="{777B4AB6-4A4B-883A-59C9-ABB730663035}"/>
                  </a:ext>
                </a:extLst>
              </p:cNvPr>
              <p:cNvSpPr txBox="1"/>
              <p:nvPr/>
            </p:nvSpPr>
            <p:spPr>
              <a:xfrm>
                <a:off x="2596049" y="3850935"/>
                <a:ext cx="267952" cy="31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4" name="TextBox 57">
                <a:extLst>
                  <a:ext uri="{FF2B5EF4-FFF2-40B4-BE49-F238E27FC236}">
                    <a16:creationId xmlns:a16="http://schemas.microsoft.com/office/drawing/2014/main" id="{777B4AB6-4A4B-883A-59C9-ABB730663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49" y="3850935"/>
                <a:ext cx="267952" cy="319768"/>
              </a:xfrm>
              <a:prstGeom prst="rect">
                <a:avLst/>
              </a:prstGeom>
              <a:blipFill>
                <a:blip r:embed="rId19"/>
                <a:stretch>
                  <a:fillRect l="-25000" t="-3846" r="-3181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57">
                <a:extLst>
                  <a:ext uri="{FF2B5EF4-FFF2-40B4-BE49-F238E27FC236}">
                    <a16:creationId xmlns:a16="http://schemas.microsoft.com/office/drawing/2014/main" id="{B267FE84-D054-A915-6BA9-C31F10C064A6}"/>
                  </a:ext>
                </a:extLst>
              </p:cNvPr>
              <p:cNvSpPr txBox="1"/>
              <p:nvPr/>
            </p:nvSpPr>
            <p:spPr>
              <a:xfrm>
                <a:off x="3008902" y="3856912"/>
                <a:ext cx="287428" cy="321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5" name="TextBox 57">
                <a:extLst>
                  <a:ext uri="{FF2B5EF4-FFF2-40B4-BE49-F238E27FC236}">
                    <a16:creationId xmlns:a16="http://schemas.microsoft.com/office/drawing/2014/main" id="{B267FE84-D054-A915-6BA9-C31F10C0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02" y="3856912"/>
                <a:ext cx="287428" cy="321370"/>
              </a:xfrm>
              <a:prstGeom prst="rect">
                <a:avLst/>
              </a:prstGeom>
              <a:blipFill>
                <a:blip r:embed="rId20"/>
                <a:stretch>
                  <a:fillRect l="-23404" t="-1923" r="-2340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57">
                <a:extLst>
                  <a:ext uri="{FF2B5EF4-FFF2-40B4-BE49-F238E27FC236}">
                    <a16:creationId xmlns:a16="http://schemas.microsoft.com/office/drawing/2014/main" id="{B08D520A-4C6A-4442-8C2C-9737FE7DCFBE}"/>
                  </a:ext>
                </a:extLst>
              </p:cNvPr>
              <p:cNvSpPr txBox="1"/>
              <p:nvPr/>
            </p:nvSpPr>
            <p:spPr>
              <a:xfrm>
                <a:off x="3343850" y="3860253"/>
                <a:ext cx="287428" cy="318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6" name="TextBox 57">
                <a:extLst>
                  <a:ext uri="{FF2B5EF4-FFF2-40B4-BE49-F238E27FC236}">
                    <a16:creationId xmlns:a16="http://schemas.microsoft.com/office/drawing/2014/main" id="{B08D520A-4C6A-4442-8C2C-9737FE7D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50" y="3860253"/>
                <a:ext cx="287428" cy="318933"/>
              </a:xfrm>
              <a:prstGeom prst="rect">
                <a:avLst/>
              </a:prstGeom>
              <a:blipFill>
                <a:blip r:embed="rId21"/>
                <a:stretch>
                  <a:fillRect l="-23404" t="-3774" r="-2340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57">
                <a:extLst>
                  <a:ext uri="{FF2B5EF4-FFF2-40B4-BE49-F238E27FC236}">
                    <a16:creationId xmlns:a16="http://schemas.microsoft.com/office/drawing/2014/main" id="{4E9F7ECF-23B3-125B-544B-D700E0286BA3}"/>
                  </a:ext>
                </a:extLst>
              </p:cNvPr>
              <p:cNvSpPr txBox="1"/>
              <p:nvPr/>
            </p:nvSpPr>
            <p:spPr>
              <a:xfrm>
                <a:off x="1939929" y="1309790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7" name="TextBox 57">
                <a:extLst>
                  <a:ext uri="{FF2B5EF4-FFF2-40B4-BE49-F238E27FC236}">
                    <a16:creationId xmlns:a16="http://schemas.microsoft.com/office/drawing/2014/main" id="{4E9F7ECF-23B3-125B-544B-D700E028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29" y="1309790"/>
                <a:ext cx="287428" cy="317779"/>
              </a:xfrm>
              <a:prstGeom prst="rect">
                <a:avLst/>
              </a:prstGeom>
              <a:blipFill>
                <a:blip r:embed="rId22"/>
                <a:stretch>
                  <a:fillRect l="-31915" t="-3846" r="-2766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57">
                <a:extLst>
                  <a:ext uri="{FF2B5EF4-FFF2-40B4-BE49-F238E27FC236}">
                    <a16:creationId xmlns:a16="http://schemas.microsoft.com/office/drawing/2014/main" id="{00E50331-1913-C61D-7098-7817D563658B}"/>
                  </a:ext>
                </a:extLst>
              </p:cNvPr>
              <p:cNvSpPr txBox="1"/>
              <p:nvPr/>
            </p:nvSpPr>
            <p:spPr>
              <a:xfrm>
                <a:off x="2972550" y="1314104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8" name="TextBox 57">
                <a:extLst>
                  <a:ext uri="{FF2B5EF4-FFF2-40B4-BE49-F238E27FC236}">
                    <a16:creationId xmlns:a16="http://schemas.microsoft.com/office/drawing/2014/main" id="{00E50331-1913-C61D-7098-7817D5636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50" y="1314104"/>
                <a:ext cx="287428" cy="317779"/>
              </a:xfrm>
              <a:prstGeom prst="rect">
                <a:avLst/>
              </a:prstGeom>
              <a:blipFill>
                <a:blip r:embed="rId23"/>
                <a:stretch>
                  <a:fillRect l="-31915" t="-3846" r="-2553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57">
                <a:extLst>
                  <a:ext uri="{FF2B5EF4-FFF2-40B4-BE49-F238E27FC236}">
                    <a16:creationId xmlns:a16="http://schemas.microsoft.com/office/drawing/2014/main" id="{A8D7ED88-7E71-57C6-EC50-13DA66D60C4C}"/>
                  </a:ext>
                </a:extLst>
              </p:cNvPr>
              <p:cNvSpPr txBox="1"/>
              <p:nvPr/>
            </p:nvSpPr>
            <p:spPr>
              <a:xfrm>
                <a:off x="3579123" y="1316238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9" name="TextBox 57">
                <a:extLst>
                  <a:ext uri="{FF2B5EF4-FFF2-40B4-BE49-F238E27FC236}">
                    <a16:creationId xmlns:a16="http://schemas.microsoft.com/office/drawing/2014/main" id="{A8D7ED88-7E71-57C6-EC50-13DA66D60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23" y="1316238"/>
                <a:ext cx="287428" cy="313291"/>
              </a:xfrm>
              <a:prstGeom prst="rect">
                <a:avLst/>
              </a:prstGeom>
              <a:blipFill>
                <a:blip r:embed="rId24"/>
                <a:stretch>
                  <a:fillRect l="-31915" t="-3922" r="-25532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57">
                <a:extLst>
                  <a:ext uri="{FF2B5EF4-FFF2-40B4-BE49-F238E27FC236}">
                    <a16:creationId xmlns:a16="http://schemas.microsoft.com/office/drawing/2014/main" id="{988E1232-EB70-557A-5B0D-825F1BA35111}"/>
                  </a:ext>
                </a:extLst>
              </p:cNvPr>
              <p:cNvSpPr txBox="1"/>
              <p:nvPr/>
            </p:nvSpPr>
            <p:spPr>
              <a:xfrm>
                <a:off x="5100919" y="3882401"/>
                <a:ext cx="287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0" name="TextBox 57">
                <a:extLst>
                  <a:ext uri="{FF2B5EF4-FFF2-40B4-BE49-F238E27FC236}">
                    <a16:creationId xmlns:a16="http://schemas.microsoft.com/office/drawing/2014/main" id="{988E1232-EB70-557A-5B0D-825F1BA35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919" y="3882401"/>
                <a:ext cx="287428" cy="307777"/>
              </a:xfrm>
              <a:prstGeom prst="rect">
                <a:avLst/>
              </a:prstGeom>
              <a:blipFill>
                <a:blip r:embed="rId25"/>
                <a:stretch>
                  <a:fillRect l="-29787" r="-1489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57">
                <a:extLst>
                  <a:ext uri="{FF2B5EF4-FFF2-40B4-BE49-F238E27FC236}">
                    <a16:creationId xmlns:a16="http://schemas.microsoft.com/office/drawing/2014/main" id="{6724FE7F-114E-7193-7F1C-E133B9D1014F}"/>
                  </a:ext>
                </a:extLst>
              </p:cNvPr>
              <p:cNvSpPr txBox="1"/>
              <p:nvPr/>
            </p:nvSpPr>
            <p:spPr>
              <a:xfrm>
                <a:off x="5708638" y="3889686"/>
                <a:ext cx="287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1" name="TextBox 57">
                <a:extLst>
                  <a:ext uri="{FF2B5EF4-FFF2-40B4-BE49-F238E27FC236}">
                    <a16:creationId xmlns:a16="http://schemas.microsoft.com/office/drawing/2014/main" id="{6724FE7F-114E-7193-7F1C-E133B9D10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38" y="3889686"/>
                <a:ext cx="287428" cy="313291"/>
              </a:xfrm>
              <a:prstGeom prst="rect">
                <a:avLst/>
              </a:prstGeom>
              <a:blipFill>
                <a:blip r:embed="rId26"/>
                <a:stretch>
                  <a:fillRect l="-29167" r="-125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57">
                <a:extLst>
                  <a:ext uri="{FF2B5EF4-FFF2-40B4-BE49-F238E27FC236}">
                    <a16:creationId xmlns:a16="http://schemas.microsoft.com/office/drawing/2014/main" id="{EA2973A9-0C7B-D6EF-F58F-D3ACE315798B}"/>
                  </a:ext>
                </a:extLst>
              </p:cNvPr>
              <p:cNvSpPr txBox="1"/>
              <p:nvPr/>
            </p:nvSpPr>
            <p:spPr>
              <a:xfrm>
                <a:off x="6166104" y="3877749"/>
                <a:ext cx="417425" cy="319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2" name="TextBox 57">
                <a:extLst>
                  <a:ext uri="{FF2B5EF4-FFF2-40B4-BE49-F238E27FC236}">
                    <a16:creationId xmlns:a16="http://schemas.microsoft.com/office/drawing/2014/main" id="{EA2973A9-0C7B-D6EF-F58F-D3ACE3157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04" y="3877749"/>
                <a:ext cx="417425" cy="319255"/>
              </a:xfrm>
              <a:prstGeom prst="rect">
                <a:avLst/>
              </a:prstGeom>
              <a:blipFill>
                <a:blip r:embed="rId27"/>
                <a:stretch>
                  <a:fillRect l="-22059" r="-1617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57">
                <a:extLst>
                  <a:ext uri="{FF2B5EF4-FFF2-40B4-BE49-F238E27FC236}">
                    <a16:creationId xmlns:a16="http://schemas.microsoft.com/office/drawing/2014/main" id="{47C9435E-F835-2937-32F2-C55624A568A7}"/>
                  </a:ext>
                </a:extLst>
              </p:cNvPr>
              <p:cNvSpPr txBox="1"/>
              <p:nvPr/>
            </p:nvSpPr>
            <p:spPr>
              <a:xfrm>
                <a:off x="6659745" y="3874280"/>
                <a:ext cx="417421" cy="31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3" name="TextBox 57">
                <a:extLst>
                  <a:ext uri="{FF2B5EF4-FFF2-40B4-BE49-F238E27FC236}">
                    <a16:creationId xmlns:a16="http://schemas.microsoft.com/office/drawing/2014/main" id="{47C9435E-F835-2937-32F2-C55624A56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45" y="3874280"/>
                <a:ext cx="417421" cy="319768"/>
              </a:xfrm>
              <a:prstGeom prst="rect">
                <a:avLst/>
              </a:prstGeom>
              <a:blipFill>
                <a:blip r:embed="rId28"/>
                <a:stretch>
                  <a:fillRect l="-20290" r="-1884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57">
                <a:extLst>
                  <a:ext uri="{FF2B5EF4-FFF2-40B4-BE49-F238E27FC236}">
                    <a16:creationId xmlns:a16="http://schemas.microsoft.com/office/drawing/2014/main" id="{6F1259FC-E85F-DD67-F060-F882C22F4764}"/>
                  </a:ext>
                </a:extLst>
              </p:cNvPr>
              <p:cNvSpPr txBox="1"/>
              <p:nvPr/>
            </p:nvSpPr>
            <p:spPr>
              <a:xfrm>
                <a:off x="7168360" y="3880275"/>
                <a:ext cx="41742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4" name="TextBox 57">
                <a:extLst>
                  <a:ext uri="{FF2B5EF4-FFF2-40B4-BE49-F238E27FC236}">
                    <a16:creationId xmlns:a16="http://schemas.microsoft.com/office/drawing/2014/main" id="{6F1259FC-E85F-DD67-F060-F882C22F4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360" y="3880275"/>
                <a:ext cx="417424" cy="307777"/>
              </a:xfrm>
              <a:prstGeom prst="rect">
                <a:avLst/>
              </a:prstGeom>
              <a:blipFill>
                <a:blip r:embed="rId29"/>
                <a:stretch>
                  <a:fillRect l="-22059" r="-1911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57">
                <a:extLst>
                  <a:ext uri="{FF2B5EF4-FFF2-40B4-BE49-F238E27FC236}">
                    <a16:creationId xmlns:a16="http://schemas.microsoft.com/office/drawing/2014/main" id="{E0834EEB-401C-D190-875C-A366C06482F4}"/>
                  </a:ext>
                </a:extLst>
              </p:cNvPr>
              <p:cNvSpPr txBox="1"/>
              <p:nvPr/>
            </p:nvSpPr>
            <p:spPr>
              <a:xfrm>
                <a:off x="7668302" y="3875576"/>
                <a:ext cx="417424" cy="318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5" name="TextBox 57">
                <a:extLst>
                  <a:ext uri="{FF2B5EF4-FFF2-40B4-BE49-F238E27FC236}">
                    <a16:creationId xmlns:a16="http://schemas.microsoft.com/office/drawing/2014/main" id="{E0834EEB-401C-D190-875C-A366C0648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02" y="3875576"/>
                <a:ext cx="417424" cy="318933"/>
              </a:xfrm>
              <a:prstGeom prst="rect">
                <a:avLst/>
              </a:prstGeom>
              <a:blipFill>
                <a:blip r:embed="rId30"/>
                <a:stretch>
                  <a:fillRect l="-22059" r="-1911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Box 12">
                <a:extLst>
                  <a:ext uri="{FF2B5EF4-FFF2-40B4-BE49-F238E27FC236}">
                    <a16:creationId xmlns:a16="http://schemas.microsoft.com/office/drawing/2014/main" id="{348F7339-B03A-D331-3B2A-D569C5DBC959}"/>
                  </a:ext>
                </a:extLst>
              </p:cNvPr>
              <p:cNvSpPr txBox="1"/>
              <p:nvPr/>
            </p:nvSpPr>
            <p:spPr>
              <a:xfrm>
                <a:off x="5342547" y="3848358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4" name="TextBox 12">
                <a:extLst>
                  <a:ext uri="{FF2B5EF4-FFF2-40B4-BE49-F238E27FC236}">
                    <a16:creationId xmlns:a16="http://schemas.microsoft.com/office/drawing/2014/main" id="{348F7339-B03A-D331-3B2A-D569C5DBC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547" y="3848358"/>
                <a:ext cx="373169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5" name="组合 294">
            <a:extLst>
              <a:ext uri="{FF2B5EF4-FFF2-40B4-BE49-F238E27FC236}">
                <a16:creationId xmlns:a16="http://schemas.microsoft.com/office/drawing/2014/main" id="{F0D72104-9487-53DC-AE89-F5EFC93DB067}"/>
              </a:ext>
            </a:extLst>
          </p:cNvPr>
          <p:cNvGrpSpPr/>
          <p:nvPr/>
        </p:nvGrpSpPr>
        <p:grpSpPr>
          <a:xfrm>
            <a:off x="933613" y="4574286"/>
            <a:ext cx="1638769" cy="1585525"/>
            <a:chOff x="9321761" y="2438988"/>
            <a:chExt cx="1638769" cy="1585525"/>
          </a:xfrm>
        </p:grpSpPr>
        <p:grpSp>
          <p:nvGrpSpPr>
            <p:cNvPr id="296" name="组合 295">
              <a:extLst>
                <a:ext uri="{FF2B5EF4-FFF2-40B4-BE49-F238E27FC236}">
                  <a16:creationId xmlns:a16="http://schemas.microsoft.com/office/drawing/2014/main" id="{9B260F85-C771-2B7A-4F35-C113F89021E3}"/>
                </a:ext>
              </a:extLst>
            </p:cNvPr>
            <p:cNvGrpSpPr/>
            <p:nvPr/>
          </p:nvGrpSpPr>
          <p:grpSpPr>
            <a:xfrm>
              <a:off x="9715395" y="2739864"/>
              <a:ext cx="852500" cy="983773"/>
              <a:chOff x="2095500" y="1752600"/>
              <a:chExt cx="1026397" cy="1184447"/>
            </a:xfrm>
          </p:grpSpPr>
          <p:sp>
            <p:nvSpPr>
              <p:cNvPr id="300" name="矩形: 圆角 299">
                <a:extLst>
                  <a:ext uri="{FF2B5EF4-FFF2-40B4-BE49-F238E27FC236}">
                    <a16:creationId xmlns:a16="http://schemas.microsoft.com/office/drawing/2014/main" id="{1E0C166C-043C-291D-6F04-8C43585C53BD}"/>
                  </a:ext>
                </a:extLst>
              </p:cNvPr>
              <p:cNvSpPr/>
              <p:nvPr/>
            </p:nvSpPr>
            <p:spPr>
              <a:xfrm>
                <a:off x="2242725" y="2133603"/>
                <a:ext cx="721251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Mul</a:t>
                </a:r>
              </a:p>
            </p:txBody>
          </p:sp>
          <p:cxnSp>
            <p:nvCxnSpPr>
              <p:cNvPr id="301" name="直接箭头连接符 300">
                <a:extLst>
                  <a:ext uri="{FF2B5EF4-FFF2-40B4-BE49-F238E27FC236}">
                    <a16:creationId xmlns:a16="http://schemas.microsoft.com/office/drawing/2014/main" id="{11C8340E-6C7B-2DF8-FBA9-263C2CD73E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36504" y="2505632"/>
                <a:ext cx="385393" cy="4314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箭头连接符 301">
                <a:extLst>
                  <a:ext uri="{FF2B5EF4-FFF2-40B4-BE49-F238E27FC236}">
                    <a16:creationId xmlns:a16="http://schemas.microsoft.com/office/drawing/2014/main" id="{BD74DFE8-7B88-0215-9E5B-8B0850AA4F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95500" y="2507748"/>
                <a:ext cx="347648" cy="4292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箭头连接符 302">
                <a:extLst>
                  <a:ext uri="{FF2B5EF4-FFF2-40B4-BE49-F238E27FC236}">
                    <a16:creationId xmlns:a16="http://schemas.microsoft.com/office/drawing/2014/main" id="{C6E362FA-3DA4-C12B-956D-46593091FA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7763" y="1752600"/>
                <a:ext cx="0" cy="3894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文本框 296">
                  <a:extLst>
                    <a:ext uri="{FF2B5EF4-FFF2-40B4-BE49-F238E27FC236}">
                      <a16:creationId xmlns:a16="http://schemas.microsoft.com/office/drawing/2014/main" id="{01C9AD38-5056-DF03-3ACD-137EEAA7593C}"/>
                    </a:ext>
                  </a:extLst>
                </p:cNvPr>
                <p:cNvSpPr txBox="1"/>
                <p:nvPr/>
              </p:nvSpPr>
              <p:spPr>
                <a:xfrm>
                  <a:off x="9321761" y="3640177"/>
                  <a:ext cx="712733" cy="3837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7" name="文本框 296">
                  <a:extLst>
                    <a:ext uri="{FF2B5EF4-FFF2-40B4-BE49-F238E27FC236}">
                      <a16:creationId xmlns:a16="http://schemas.microsoft.com/office/drawing/2014/main" id="{01C9AD38-5056-DF03-3ACD-137EEAA75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761" y="3640177"/>
                  <a:ext cx="712733" cy="383759"/>
                </a:xfrm>
                <a:prstGeom prst="rect">
                  <a:avLst/>
                </a:prstGeom>
                <a:blipFill>
                  <a:blip r:embed="rId32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文本框 297">
                  <a:extLst>
                    <a:ext uri="{FF2B5EF4-FFF2-40B4-BE49-F238E27FC236}">
                      <a16:creationId xmlns:a16="http://schemas.microsoft.com/office/drawing/2014/main" id="{B65AD4A6-BBD8-C051-E8B6-F03BDE34CCC9}"/>
                    </a:ext>
                  </a:extLst>
                </p:cNvPr>
                <p:cNvSpPr txBox="1"/>
                <p:nvPr/>
              </p:nvSpPr>
              <p:spPr>
                <a:xfrm>
                  <a:off x="10247797" y="3640177"/>
                  <a:ext cx="712733" cy="384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8" name="文本框 297">
                  <a:extLst>
                    <a:ext uri="{FF2B5EF4-FFF2-40B4-BE49-F238E27FC236}">
                      <a16:creationId xmlns:a16="http://schemas.microsoft.com/office/drawing/2014/main" id="{B65AD4A6-BBD8-C051-E8B6-F03BDE34C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7797" y="3640177"/>
                  <a:ext cx="712733" cy="384336"/>
                </a:xfrm>
                <a:prstGeom prst="rect">
                  <a:avLst/>
                </a:prstGeom>
                <a:blipFill>
                  <a:blip r:embed="rId33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文本框 298">
                  <a:extLst>
                    <a:ext uri="{FF2B5EF4-FFF2-40B4-BE49-F238E27FC236}">
                      <a16:creationId xmlns:a16="http://schemas.microsoft.com/office/drawing/2014/main" id="{C8394552-9CD0-C7BF-FFB6-DA8A3BCFB515}"/>
                    </a:ext>
                  </a:extLst>
                </p:cNvPr>
                <p:cNvSpPr txBox="1"/>
                <p:nvPr/>
              </p:nvSpPr>
              <p:spPr>
                <a:xfrm>
                  <a:off x="9820743" y="2438988"/>
                  <a:ext cx="71273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𝐴𝐾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9" name="文本框 298">
                  <a:extLst>
                    <a:ext uri="{FF2B5EF4-FFF2-40B4-BE49-F238E27FC236}">
                      <a16:creationId xmlns:a16="http://schemas.microsoft.com/office/drawing/2014/main" id="{C8394552-9CD0-C7BF-FFB6-DA8A3BCFB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0743" y="2438988"/>
                  <a:ext cx="712733" cy="369332"/>
                </a:xfrm>
                <a:prstGeom prst="rect">
                  <a:avLst/>
                </a:prstGeom>
                <a:blipFill>
                  <a:blip r:embed="rId34"/>
                  <a:stretch>
                    <a:fillRect r="-3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6" name="组合 315">
            <a:extLst>
              <a:ext uri="{FF2B5EF4-FFF2-40B4-BE49-F238E27FC236}">
                <a16:creationId xmlns:a16="http://schemas.microsoft.com/office/drawing/2014/main" id="{F379992B-151B-3C94-9517-8E53732BECD0}"/>
              </a:ext>
            </a:extLst>
          </p:cNvPr>
          <p:cNvGrpSpPr/>
          <p:nvPr/>
        </p:nvGrpSpPr>
        <p:grpSpPr>
          <a:xfrm>
            <a:off x="3380908" y="4857379"/>
            <a:ext cx="499388" cy="975171"/>
            <a:chOff x="3450603" y="4800599"/>
            <a:chExt cx="499388" cy="975171"/>
          </a:xfrm>
        </p:grpSpPr>
        <p:grpSp>
          <p:nvGrpSpPr>
            <p:cNvPr id="304" name="组合 303">
              <a:extLst>
                <a:ext uri="{FF2B5EF4-FFF2-40B4-BE49-F238E27FC236}">
                  <a16:creationId xmlns:a16="http://schemas.microsoft.com/office/drawing/2014/main" id="{A1A41E7F-C690-C040-53F3-A2898027E523}"/>
                </a:ext>
              </a:extLst>
            </p:cNvPr>
            <p:cNvGrpSpPr/>
            <p:nvPr/>
          </p:nvGrpSpPr>
          <p:grpSpPr>
            <a:xfrm>
              <a:off x="3450603" y="4800599"/>
              <a:ext cx="499388" cy="914399"/>
              <a:chOff x="1794872" y="2551548"/>
              <a:chExt cx="601255" cy="1100923"/>
            </a:xfrm>
          </p:grpSpPr>
          <p:sp>
            <p:nvSpPr>
              <p:cNvPr id="306" name="矩形: 圆角 305">
                <a:extLst>
                  <a:ext uri="{FF2B5EF4-FFF2-40B4-BE49-F238E27FC236}">
                    <a16:creationId xmlns:a16="http://schemas.microsoft.com/office/drawing/2014/main" id="{F5751915-7ADF-E399-2FFD-7C99AB6C4A73}"/>
                  </a:ext>
                </a:extLst>
              </p:cNvPr>
              <p:cNvSpPr/>
              <p:nvPr/>
            </p:nvSpPr>
            <p:spPr>
              <a:xfrm>
                <a:off x="1794872" y="2937047"/>
                <a:ext cx="601255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BC</a:t>
                </a:r>
              </a:p>
            </p:txBody>
          </p:sp>
          <p:cxnSp>
            <p:nvCxnSpPr>
              <p:cNvPr id="308" name="直接箭头连接符 307">
                <a:extLst>
                  <a:ext uri="{FF2B5EF4-FFF2-40B4-BE49-F238E27FC236}">
                    <a16:creationId xmlns:a16="http://schemas.microsoft.com/office/drawing/2014/main" id="{3F0A1CE4-E4CC-E481-66C6-E87C78C14931}"/>
                  </a:ext>
                </a:extLst>
              </p:cNvPr>
              <p:cNvCxnSpPr>
                <a:cxnSpLocks/>
                <a:stCxn id="306" idx="0"/>
              </p:cNvCxnSpPr>
              <p:nvPr/>
            </p:nvCxnSpPr>
            <p:spPr>
              <a:xfrm flipV="1">
                <a:off x="2095499" y="2551548"/>
                <a:ext cx="0" cy="3854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箭头连接符 309">
                <a:extLst>
                  <a:ext uri="{FF2B5EF4-FFF2-40B4-BE49-F238E27FC236}">
                    <a16:creationId xmlns:a16="http://schemas.microsoft.com/office/drawing/2014/main" id="{D9ACAA5D-780D-A02E-D17A-C1523CCF35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3300436"/>
                <a:ext cx="0" cy="3520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箭头连接符 310">
                <a:extLst>
                  <a:ext uri="{FF2B5EF4-FFF2-40B4-BE49-F238E27FC236}">
                    <a16:creationId xmlns:a16="http://schemas.microsoft.com/office/drawing/2014/main" id="{3185038C-3213-A045-3103-8C1BA2A05A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86000" y="3300437"/>
                <a:ext cx="9667" cy="3520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12">
                  <a:extLst>
                    <a:ext uri="{FF2B5EF4-FFF2-40B4-BE49-F238E27FC236}">
                      <a16:creationId xmlns:a16="http://schemas.microsoft.com/office/drawing/2014/main" id="{38F8E2DB-00C9-CDAB-A4CE-BB5C0380A243}"/>
                    </a:ext>
                  </a:extLst>
                </p:cNvPr>
                <p:cNvSpPr txBox="1"/>
                <p:nvPr/>
              </p:nvSpPr>
              <p:spPr>
                <a:xfrm>
                  <a:off x="3513712" y="5406438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5" name="TextBox 12">
                  <a:extLst>
                    <a:ext uri="{FF2B5EF4-FFF2-40B4-BE49-F238E27FC236}">
                      <a16:creationId xmlns:a16="http://schemas.microsoft.com/office/drawing/2014/main" id="{38F8E2DB-00C9-CDAB-A4CE-BB5C0380A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712" y="5406438"/>
                  <a:ext cx="373169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文本框 316">
                <a:extLst>
                  <a:ext uri="{FF2B5EF4-FFF2-40B4-BE49-F238E27FC236}">
                    <a16:creationId xmlns:a16="http://schemas.microsoft.com/office/drawing/2014/main" id="{688862E7-1DE9-922A-1C4A-45812C0927B1}"/>
                  </a:ext>
                </a:extLst>
              </p:cNvPr>
              <p:cNvSpPr txBox="1"/>
              <p:nvPr/>
            </p:nvSpPr>
            <p:spPr>
              <a:xfrm>
                <a:off x="3321325" y="4571726"/>
                <a:ext cx="7127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7" name="文本框 316">
                <a:extLst>
                  <a:ext uri="{FF2B5EF4-FFF2-40B4-BE49-F238E27FC236}">
                    <a16:creationId xmlns:a16="http://schemas.microsoft.com/office/drawing/2014/main" id="{688862E7-1DE9-922A-1C4A-45812C092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25" y="4571726"/>
                <a:ext cx="712733" cy="369332"/>
              </a:xfrm>
              <a:prstGeom prst="rect">
                <a:avLst/>
              </a:prstGeom>
              <a:blipFill>
                <a:blip r:embed="rId36"/>
                <a:stretch>
                  <a:fillRect r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文本框 317">
                <a:extLst>
                  <a:ext uri="{FF2B5EF4-FFF2-40B4-BE49-F238E27FC236}">
                    <a16:creationId xmlns:a16="http://schemas.microsoft.com/office/drawing/2014/main" id="{41AF7238-D35F-649E-0839-6815260A912B}"/>
                  </a:ext>
                </a:extLst>
              </p:cNvPr>
              <p:cNvSpPr txBox="1"/>
              <p:nvPr/>
            </p:nvSpPr>
            <p:spPr>
              <a:xfrm>
                <a:off x="3137114" y="5775475"/>
                <a:ext cx="480188" cy="38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8" name="文本框 317">
                <a:extLst>
                  <a:ext uri="{FF2B5EF4-FFF2-40B4-BE49-F238E27FC236}">
                    <a16:creationId xmlns:a16="http://schemas.microsoft.com/office/drawing/2014/main" id="{41AF7238-D35F-649E-0839-6815260A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14" y="5775475"/>
                <a:ext cx="480188" cy="383759"/>
              </a:xfrm>
              <a:prstGeom prst="rect">
                <a:avLst/>
              </a:prstGeom>
              <a:blipFill>
                <a:blip r:embed="rId37"/>
                <a:stretch>
                  <a:fillRect r="-256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文本框 318">
                <a:extLst>
                  <a:ext uri="{FF2B5EF4-FFF2-40B4-BE49-F238E27FC236}">
                    <a16:creationId xmlns:a16="http://schemas.microsoft.com/office/drawing/2014/main" id="{94739101-F58C-1628-84E7-E125761F0C99}"/>
                  </a:ext>
                </a:extLst>
              </p:cNvPr>
              <p:cNvSpPr txBox="1"/>
              <p:nvPr/>
            </p:nvSpPr>
            <p:spPr>
              <a:xfrm>
                <a:off x="3596558" y="5775475"/>
                <a:ext cx="480188" cy="390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9" name="文本框 318">
                <a:extLst>
                  <a:ext uri="{FF2B5EF4-FFF2-40B4-BE49-F238E27FC236}">
                    <a16:creationId xmlns:a16="http://schemas.microsoft.com/office/drawing/2014/main" id="{94739101-F58C-1628-84E7-E125761F0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58" y="5775475"/>
                <a:ext cx="480188" cy="390043"/>
              </a:xfrm>
              <a:prstGeom prst="rect">
                <a:avLst/>
              </a:prstGeom>
              <a:blipFill>
                <a:blip r:embed="rId38"/>
                <a:stretch>
                  <a:fillRect r="-126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" name="矩形: 圆角 322">
            <a:extLst>
              <a:ext uri="{FF2B5EF4-FFF2-40B4-BE49-F238E27FC236}">
                <a16:creationId xmlns:a16="http://schemas.microsoft.com/office/drawing/2014/main" id="{E3777397-ABF5-A2BD-57E5-CE274A188B12}"/>
              </a:ext>
            </a:extLst>
          </p:cNvPr>
          <p:cNvSpPr/>
          <p:nvPr/>
        </p:nvSpPr>
        <p:spPr>
          <a:xfrm>
            <a:off x="4798940" y="5177565"/>
            <a:ext cx="499388" cy="30675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</a:t>
            </a:r>
          </a:p>
        </p:txBody>
      </p:sp>
      <p:cxnSp>
        <p:nvCxnSpPr>
          <p:cNvPr id="324" name="直接箭头连接符 323">
            <a:extLst>
              <a:ext uri="{FF2B5EF4-FFF2-40B4-BE49-F238E27FC236}">
                <a16:creationId xmlns:a16="http://schemas.microsoft.com/office/drawing/2014/main" id="{FDE54617-161E-C73A-C390-B0ADA51D8639}"/>
              </a:ext>
            </a:extLst>
          </p:cNvPr>
          <p:cNvCxnSpPr>
            <a:cxnSpLocks/>
          </p:cNvCxnSpPr>
          <p:nvPr/>
        </p:nvCxnSpPr>
        <p:spPr>
          <a:xfrm flipV="1">
            <a:off x="5035334" y="5479387"/>
            <a:ext cx="0" cy="32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接箭头连接符 324">
            <a:extLst>
              <a:ext uri="{FF2B5EF4-FFF2-40B4-BE49-F238E27FC236}">
                <a16:creationId xmlns:a16="http://schemas.microsoft.com/office/drawing/2014/main" id="{60F76421-855B-0034-4951-6A3A8C0B2FB1}"/>
              </a:ext>
            </a:extLst>
          </p:cNvPr>
          <p:cNvCxnSpPr>
            <a:cxnSpLocks/>
          </p:cNvCxnSpPr>
          <p:nvPr/>
        </p:nvCxnSpPr>
        <p:spPr>
          <a:xfrm flipV="1">
            <a:off x="4885577" y="4880200"/>
            <a:ext cx="0" cy="292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接箭头连接符 325">
            <a:extLst>
              <a:ext uri="{FF2B5EF4-FFF2-40B4-BE49-F238E27FC236}">
                <a16:creationId xmlns:a16="http://schemas.microsoft.com/office/drawing/2014/main" id="{390C9352-6AB5-076C-6F23-15842DB00168}"/>
              </a:ext>
            </a:extLst>
          </p:cNvPr>
          <p:cNvCxnSpPr>
            <a:cxnSpLocks/>
          </p:cNvCxnSpPr>
          <p:nvPr/>
        </p:nvCxnSpPr>
        <p:spPr>
          <a:xfrm flipH="1" flipV="1">
            <a:off x="5202026" y="4880200"/>
            <a:ext cx="8029" cy="292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12">
                <a:extLst>
                  <a:ext uri="{FF2B5EF4-FFF2-40B4-BE49-F238E27FC236}">
                    <a16:creationId xmlns:a16="http://schemas.microsoft.com/office/drawing/2014/main" id="{F8260D5B-27D5-3401-5AF5-ABC60A46D5C5}"/>
                  </a:ext>
                </a:extLst>
              </p:cNvPr>
              <p:cNvSpPr txBox="1"/>
              <p:nvPr/>
            </p:nvSpPr>
            <p:spPr>
              <a:xfrm>
                <a:off x="4862049" y="4852210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22" name="TextBox 12">
                <a:extLst>
                  <a:ext uri="{FF2B5EF4-FFF2-40B4-BE49-F238E27FC236}">
                    <a16:creationId xmlns:a16="http://schemas.microsoft.com/office/drawing/2014/main" id="{F8260D5B-27D5-3401-5AF5-ABC60A46D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49" y="4852210"/>
                <a:ext cx="373169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文本框 326">
                <a:extLst>
                  <a:ext uri="{FF2B5EF4-FFF2-40B4-BE49-F238E27FC236}">
                    <a16:creationId xmlns:a16="http://schemas.microsoft.com/office/drawing/2014/main" id="{50F0C8A1-0889-A324-A0B3-7442BF7B54F7}"/>
                  </a:ext>
                </a:extLst>
              </p:cNvPr>
              <p:cNvSpPr txBox="1"/>
              <p:nvPr/>
            </p:nvSpPr>
            <p:spPr>
              <a:xfrm>
                <a:off x="4751513" y="5789902"/>
                <a:ext cx="712733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7" name="文本框 326">
                <a:extLst>
                  <a:ext uri="{FF2B5EF4-FFF2-40B4-BE49-F238E27FC236}">
                    <a16:creationId xmlns:a16="http://schemas.microsoft.com/office/drawing/2014/main" id="{50F0C8A1-0889-A324-A0B3-7442BF7B5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13" y="5789902"/>
                <a:ext cx="712733" cy="37824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文本框 327">
                <a:extLst>
                  <a:ext uri="{FF2B5EF4-FFF2-40B4-BE49-F238E27FC236}">
                    <a16:creationId xmlns:a16="http://schemas.microsoft.com/office/drawing/2014/main" id="{1D27B9FF-B0EE-7E8A-6AFB-61A8FEFD024D}"/>
                  </a:ext>
                </a:extLst>
              </p:cNvPr>
              <p:cNvSpPr txBox="1"/>
              <p:nvPr/>
            </p:nvSpPr>
            <p:spPr>
              <a:xfrm>
                <a:off x="4555146" y="4585421"/>
                <a:ext cx="4801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8" name="文本框 327">
                <a:extLst>
                  <a:ext uri="{FF2B5EF4-FFF2-40B4-BE49-F238E27FC236}">
                    <a16:creationId xmlns:a16="http://schemas.microsoft.com/office/drawing/2014/main" id="{1D27B9FF-B0EE-7E8A-6AFB-61A8FEFD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146" y="4585421"/>
                <a:ext cx="480188" cy="369332"/>
              </a:xfrm>
              <a:prstGeom prst="rect">
                <a:avLst/>
              </a:prstGeom>
              <a:blipFill>
                <a:blip r:embed="rId41"/>
                <a:stretch>
                  <a:fillRect r="-22785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文本框 328">
                <a:extLst>
                  <a:ext uri="{FF2B5EF4-FFF2-40B4-BE49-F238E27FC236}">
                    <a16:creationId xmlns:a16="http://schemas.microsoft.com/office/drawing/2014/main" id="{808F3A39-3DE7-B8B6-8A88-EF70F2D73976}"/>
                  </a:ext>
                </a:extLst>
              </p:cNvPr>
              <p:cNvSpPr txBox="1"/>
              <p:nvPr/>
            </p:nvSpPr>
            <p:spPr>
              <a:xfrm>
                <a:off x="5051298" y="4580339"/>
                <a:ext cx="480188" cy="378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9" name="文本框 328">
                <a:extLst>
                  <a:ext uri="{FF2B5EF4-FFF2-40B4-BE49-F238E27FC236}">
                    <a16:creationId xmlns:a16="http://schemas.microsoft.com/office/drawing/2014/main" id="{808F3A39-3DE7-B8B6-8A88-EF70F2D73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298" y="4580339"/>
                <a:ext cx="480188" cy="378373"/>
              </a:xfrm>
              <a:prstGeom prst="rect">
                <a:avLst/>
              </a:prstGeom>
              <a:blipFill>
                <a:blip r:embed="rId42"/>
                <a:stretch>
                  <a:fillRect r="-2435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56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8826692-9648-299B-3607-8EB98C6F136C}"/>
                  </a:ext>
                </a:extLst>
              </p:cNvPr>
              <p:cNvSpPr txBox="1"/>
              <p:nvPr/>
            </p:nvSpPr>
            <p:spPr>
              <a:xfrm>
                <a:off x="762000" y="4114800"/>
                <a:ext cx="9760305" cy="1075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(highly optimized) Boolean</a:t>
                </a:r>
                <a:r>
                  <a:rPr lang="en-US" sz="3000" dirty="0">
                    <a:solidFill>
                      <a:schemeClr val="tx1"/>
                    </a:solidFill>
                  </a:rPr>
                  <a:t> Garbling Costs</a:t>
                </a:r>
                <a:endParaRPr lang="en-US" sz="30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[RR21]: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⋅#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sz="30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3000" dirty="0">
                        <a:solidFill>
                          <a:schemeClr val="tx1"/>
                        </a:solidFill>
                      </a:rPr>
                      <m:t>gates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8826692-9648-299B-3607-8EB98C6F1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14800"/>
                <a:ext cx="9760305" cy="1075103"/>
              </a:xfrm>
              <a:prstGeom prst="rect">
                <a:avLst/>
              </a:prstGeom>
              <a:blipFill>
                <a:blip r:embed="rId3"/>
                <a:stretch>
                  <a:fillRect l="-1249" t="-6818" b="-15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组合 88">
            <a:extLst>
              <a:ext uri="{FF2B5EF4-FFF2-40B4-BE49-F238E27FC236}">
                <a16:creationId xmlns:a16="http://schemas.microsoft.com/office/drawing/2014/main" id="{A76B7568-5E49-8C9A-2C00-D1D068E91575}"/>
              </a:ext>
            </a:extLst>
          </p:cNvPr>
          <p:cNvGrpSpPr/>
          <p:nvPr/>
        </p:nvGrpSpPr>
        <p:grpSpPr>
          <a:xfrm>
            <a:off x="788124" y="1117127"/>
            <a:ext cx="3101203" cy="2869396"/>
            <a:chOff x="792357" y="1161249"/>
            <a:chExt cx="3101203" cy="28693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12">
                  <a:extLst>
                    <a:ext uri="{FF2B5EF4-FFF2-40B4-BE49-F238E27FC236}">
                      <a16:creationId xmlns:a16="http://schemas.microsoft.com/office/drawing/2014/main" id="{01004E65-DBDE-AE3A-CC70-990F68A7A507}"/>
                    </a:ext>
                  </a:extLst>
                </p:cNvPr>
                <p:cNvSpPr txBox="1"/>
                <p:nvPr/>
              </p:nvSpPr>
              <p:spPr>
                <a:xfrm>
                  <a:off x="3061646" y="2156127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0" name="TextBox 12">
                  <a:extLst>
                    <a:ext uri="{FF2B5EF4-FFF2-40B4-BE49-F238E27FC236}">
                      <a16:creationId xmlns:a16="http://schemas.microsoft.com/office/drawing/2014/main" id="{01004E65-DBDE-AE3A-CC70-990F68A7A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646" y="2156127"/>
                  <a:ext cx="3731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矩形: 圆角 90">
              <a:extLst>
                <a:ext uri="{FF2B5EF4-FFF2-40B4-BE49-F238E27FC236}">
                  <a16:creationId xmlns:a16="http://schemas.microsoft.com/office/drawing/2014/main" id="{6B5DD515-2719-85F5-7B62-0B44C2C75C49}"/>
                </a:ext>
              </a:extLst>
            </p:cNvPr>
            <p:cNvSpPr/>
            <p:nvPr/>
          </p:nvSpPr>
          <p:spPr>
            <a:xfrm>
              <a:off x="792357" y="1676400"/>
              <a:ext cx="3101203" cy="18986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A17C1CFE-72D2-A024-32E2-9AD9B979E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3382" y="1447800"/>
              <a:ext cx="0" cy="296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CDCB5C69-00D3-47D3-DFB7-ED72FC78B075}"/>
                </a:ext>
              </a:extLst>
            </p:cNvPr>
            <p:cNvGrpSpPr/>
            <p:nvPr/>
          </p:nvGrpSpPr>
          <p:grpSpPr>
            <a:xfrm>
              <a:off x="1215628" y="1447800"/>
              <a:ext cx="1309716" cy="1467260"/>
              <a:chOff x="1794871" y="1752600"/>
              <a:chExt cx="1576877" cy="17665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矩形: 圆角 120">
                    <a:extLst>
                      <a:ext uri="{FF2B5EF4-FFF2-40B4-BE49-F238E27FC236}">
                        <a16:creationId xmlns:a16="http://schemas.microsoft.com/office/drawing/2014/main" id="{4E2C4B4E-2B3F-91E3-E232-B0C1DC5B4D10}"/>
                      </a:ext>
                    </a:extLst>
                  </p:cNvPr>
                  <p:cNvSpPr/>
                  <p:nvPr/>
                </p:nvSpPr>
                <p:spPr>
                  <a:xfrm>
                    <a:off x="2242725" y="2133603"/>
                    <a:ext cx="721251" cy="369332"/>
                  </a:xfrm>
                  <a:prstGeom prst="round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矩形: 圆角 120">
                    <a:extLst>
                      <a:ext uri="{FF2B5EF4-FFF2-40B4-BE49-F238E27FC236}">
                        <a16:creationId xmlns:a16="http://schemas.microsoft.com/office/drawing/2014/main" id="{4E2C4B4E-2B3F-91E3-E232-B0C1DC5B4D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2725" y="2133603"/>
                    <a:ext cx="721251" cy="369332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矩形: 圆角 121">
                    <a:extLst>
                      <a:ext uri="{FF2B5EF4-FFF2-40B4-BE49-F238E27FC236}">
                        <a16:creationId xmlns:a16="http://schemas.microsoft.com/office/drawing/2014/main" id="{5E5B28FF-D740-7559-AC39-578CEDEAF17C}"/>
                      </a:ext>
                    </a:extLst>
                  </p:cNvPr>
                  <p:cNvSpPr/>
                  <p:nvPr/>
                </p:nvSpPr>
                <p:spPr>
                  <a:xfrm>
                    <a:off x="1794871" y="2937047"/>
                    <a:ext cx="720610" cy="369332"/>
                  </a:xfrm>
                  <a:prstGeom prst="round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2" name="矩形: 圆角 121">
                    <a:extLst>
                      <a:ext uri="{FF2B5EF4-FFF2-40B4-BE49-F238E27FC236}">
                        <a16:creationId xmlns:a16="http://schemas.microsoft.com/office/drawing/2014/main" id="{5E5B28FF-D740-7559-AC39-578CEDEAF1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4871" y="2937047"/>
                    <a:ext cx="720610" cy="369332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4" name="直接箭头连接符 123">
                <a:extLst>
                  <a:ext uri="{FF2B5EF4-FFF2-40B4-BE49-F238E27FC236}">
                    <a16:creationId xmlns:a16="http://schemas.microsoft.com/office/drawing/2014/main" id="{7AA28C7A-3CF9-6874-F837-5F62A7F8B2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36504" y="2505632"/>
                <a:ext cx="635244" cy="4254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箭头连接符 124">
                <a:extLst>
                  <a:ext uri="{FF2B5EF4-FFF2-40B4-BE49-F238E27FC236}">
                    <a16:creationId xmlns:a16="http://schemas.microsoft.com/office/drawing/2014/main" id="{CD035E73-8C30-B4B7-43E1-06A10724E348}"/>
                  </a:ext>
                </a:extLst>
              </p:cNvPr>
              <p:cNvCxnSpPr>
                <a:cxnSpLocks/>
                <a:stCxn id="122" idx="0"/>
              </p:cNvCxnSpPr>
              <p:nvPr/>
            </p:nvCxnSpPr>
            <p:spPr>
              <a:xfrm flipV="1">
                <a:off x="2155176" y="2507749"/>
                <a:ext cx="287971" cy="4292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箭头连接符 125">
                <a:extLst>
                  <a:ext uri="{FF2B5EF4-FFF2-40B4-BE49-F238E27FC236}">
                    <a16:creationId xmlns:a16="http://schemas.microsoft.com/office/drawing/2014/main" id="{D0921180-E854-16A8-B3EB-8EFB211DAA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7763" y="1752600"/>
                <a:ext cx="0" cy="3894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箭头连接符 129">
                <a:extLst>
                  <a:ext uri="{FF2B5EF4-FFF2-40B4-BE49-F238E27FC236}">
                    <a16:creationId xmlns:a16="http://schemas.microsoft.com/office/drawing/2014/main" id="{F41D05A3-A8BA-71F7-0C6F-F471A6C482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4999" y="3311260"/>
                <a:ext cx="61937" cy="2078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箭头连接符 130">
                <a:extLst>
                  <a:ext uri="{FF2B5EF4-FFF2-40B4-BE49-F238E27FC236}">
                    <a16:creationId xmlns:a16="http://schemas.microsoft.com/office/drawing/2014/main" id="{4008D0A4-3D9E-23E9-8B38-1125649CA3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86000" y="3300436"/>
                <a:ext cx="139654" cy="218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2197D709-E11F-453A-3598-0F4B4442EBBB}"/>
                </a:ext>
              </a:extLst>
            </p:cNvPr>
            <p:cNvGrpSpPr/>
            <p:nvPr/>
          </p:nvGrpSpPr>
          <p:grpSpPr>
            <a:xfrm>
              <a:off x="2087757" y="2435627"/>
              <a:ext cx="1374539" cy="1267109"/>
              <a:chOff x="2619518" y="2701098"/>
              <a:chExt cx="1654923" cy="1525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矩形: 圆角 111">
                    <a:extLst>
                      <a:ext uri="{FF2B5EF4-FFF2-40B4-BE49-F238E27FC236}">
                        <a16:creationId xmlns:a16="http://schemas.microsoft.com/office/drawing/2014/main" id="{B1FC7EDC-9522-29B6-B8FD-4471BB60C312}"/>
                      </a:ext>
                    </a:extLst>
                  </p:cNvPr>
                  <p:cNvSpPr/>
                  <p:nvPr/>
                </p:nvSpPr>
                <p:spPr>
                  <a:xfrm>
                    <a:off x="2791235" y="2701098"/>
                    <a:ext cx="720612" cy="369332"/>
                  </a:xfrm>
                  <a:prstGeom prst="round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矩形: 圆角 111">
                    <a:extLst>
                      <a:ext uri="{FF2B5EF4-FFF2-40B4-BE49-F238E27FC236}">
                        <a16:creationId xmlns:a16="http://schemas.microsoft.com/office/drawing/2014/main" id="{B1FC7EDC-9522-29B6-B8FD-4471BB60C3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235" y="2701098"/>
                    <a:ext cx="720612" cy="369332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 b="-13208"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矩形: 圆角 112">
                    <a:extLst>
                      <a:ext uri="{FF2B5EF4-FFF2-40B4-BE49-F238E27FC236}">
                        <a16:creationId xmlns:a16="http://schemas.microsoft.com/office/drawing/2014/main" id="{B479536C-A0F0-5EA1-5228-BD15CDA226E5}"/>
                      </a:ext>
                    </a:extLst>
                  </p:cNvPr>
                  <p:cNvSpPr/>
                  <p:nvPr/>
                </p:nvSpPr>
                <p:spPr>
                  <a:xfrm>
                    <a:off x="3564649" y="3381307"/>
                    <a:ext cx="709792" cy="369332"/>
                  </a:xfrm>
                  <a:prstGeom prst="round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3" name="矩形: 圆角 112">
                    <a:extLst>
                      <a:ext uri="{FF2B5EF4-FFF2-40B4-BE49-F238E27FC236}">
                        <a16:creationId xmlns:a16="http://schemas.microsoft.com/office/drawing/2014/main" id="{B479536C-A0F0-5EA1-5228-BD15CDA226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4649" y="3381307"/>
                    <a:ext cx="709792" cy="369332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 b="-15385"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矩形: 圆角 113">
                    <a:extLst>
                      <a:ext uri="{FF2B5EF4-FFF2-40B4-BE49-F238E27FC236}">
                        <a16:creationId xmlns:a16="http://schemas.microsoft.com/office/drawing/2014/main" id="{3CDD2709-D31F-5DF3-063C-2A80C063F09A}"/>
                      </a:ext>
                    </a:extLst>
                  </p:cNvPr>
                  <p:cNvSpPr/>
                  <p:nvPr/>
                </p:nvSpPr>
                <p:spPr>
                  <a:xfrm>
                    <a:off x="2619518" y="3381307"/>
                    <a:ext cx="709792" cy="369332"/>
                  </a:xfrm>
                  <a:prstGeom prst="round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4" name="矩形: 圆角 113">
                    <a:extLst>
                      <a:ext uri="{FF2B5EF4-FFF2-40B4-BE49-F238E27FC236}">
                        <a16:creationId xmlns:a16="http://schemas.microsoft.com/office/drawing/2014/main" id="{3CDD2709-D31F-5DF3-063C-2A80C063F0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518" y="3381307"/>
                    <a:ext cx="709792" cy="369332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5" name="直接箭头连接符 114">
                <a:extLst>
                  <a:ext uri="{FF2B5EF4-FFF2-40B4-BE49-F238E27FC236}">
                    <a16:creationId xmlns:a16="http://schemas.microsoft.com/office/drawing/2014/main" id="{AC372DF7-7815-34BD-EEDE-1498DAE59F68}"/>
                  </a:ext>
                </a:extLst>
              </p:cNvPr>
              <p:cNvCxnSpPr>
                <a:cxnSpLocks/>
                <a:stCxn id="114" idx="0"/>
              </p:cNvCxnSpPr>
              <p:nvPr/>
            </p:nvCxnSpPr>
            <p:spPr>
              <a:xfrm flipH="1" flipV="1">
                <a:off x="2951230" y="3070430"/>
                <a:ext cx="23184" cy="3108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箭头连接符 115">
                <a:extLst>
                  <a:ext uri="{FF2B5EF4-FFF2-40B4-BE49-F238E27FC236}">
                    <a16:creationId xmlns:a16="http://schemas.microsoft.com/office/drawing/2014/main" id="{45AC6A74-1A29-AE5B-17DD-36C434392882}"/>
                  </a:ext>
                </a:extLst>
              </p:cNvPr>
              <p:cNvCxnSpPr>
                <a:cxnSpLocks/>
                <a:stCxn id="113" idx="0"/>
              </p:cNvCxnSpPr>
              <p:nvPr/>
            </p:nvCxnSpPr>
            <p:spPr>
              <a:xfrm flipH="1" flipV="1">
                <a:off x="3358085" y="3070430"/>
                <a:ext cx="561460" cy="3108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箭头连接符 116">
                <a:extLst>
                  <a:ext uri="{FF2B5EF4-FFF2-40B4-BE49-F238E27FC236}">
                    <a16:creationId xmlns:a16="http://schemas.microsoft.com/office/drawing/2014/main" id="{B5F2979A-921D-AB57-0D36-4E58CAFD0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5923" y="3750638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箭头连接符 117">
                <a:extLst>
                  <a:ext uri="{FF2B5EF4-FFF2-40B4-BE49-F238E27FC236}">
                    <a16:creationId xmlns:a16="http://schemas.microsoft.com/office/drawing/2014/main" id="{87AF3FFB-2458-BB0C-D3C4-783BF5F5B2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6366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箭头连接符 118">
                <a:extLst>
                  <a:ext uri="{FF2B5EF4-FFF2-40B4-BE49-F238E27FC236}">
                    <a16:creationId xmlns:a16="http://schemas.microsoft.com/office/drawing/2014/main" id="{55DD5D66-695B-06B7-1639-42CC741F58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972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箭头连接符 119">
                <a:extLst>
                  <a:ext uri="{FF2B5EF4-FFF2-40B4-BE49-F238E27FC236}">
                    <a16:creationId xmlns:a16="http://schemas.microsoft.com/office/drawing/2014/main" id="{211A84BC-0552-41EF-5C40-1AB8B0A249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7415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57">
                  <a:extLst>
                    <a:ext uri="{FF2B5EF4-FFF2-40B4-BE49-F238E27FC236}">
                      <a16:creationId xmlns:a16="http://schemas.microsoft.com/office/drawing/2014/main" id="{B763A39B-77D6-8000-3B48-6EE9765FE100}"/>
                    </a:ext>
                  </a:extLst>
                </p:cNvPr>
                <p:cNvSpPr txBox="1"/>
                <p:nvPr/>
              </p:nvSpPr>
              <p:spPr>
                <a:xfrm>
                  <a:off x="992019" y="3701086"/>
                  <a:ext cx="287428" cy="3177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TextBox 57">
                  <a:extLst>
                    <a:ext uri="{FF2B5EF4-FFF2-40B4-BE49-F238E27FC236}">
                      <a16:creationId xmlns:a16="http://schemas.microsoft.com/office/drawing/2014/main" id="{B763A39B-77D6-8000-3B48-6EE9765FE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19" y="3701086"/>
                  <a:ext cx="287428" cy="317779"/>
                </a:xfrm>
                <a:prstGeom prst="rect">
                  <a:avLst/>
                </a:prstGeom>
                <a:blipFill>
                  <a:blip r:embed="rId10"/>
                  <a:stretch>
                    <a:fillRect l="-14894" r="-10638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12">
                  <a:extLst>
                    <a:ext uri="{FF2B5EF4-FFF2-40B4-BE49-F238E27FC236}">
                      <a16:creationId xmlns:a16="http://schemas.microsoft.com/office/drawing/2014/main" id="{15111412-508E-5681-7538-D542F33555B6}"/>
                    </a:ext>
                  </a:extLst>
                </p:cNvPr>
                <p:cNvSpPr txBox="1"/>
                <p:nvPr/>
              </p:nvSpPr>
              <p:spPr>
                <a:xfrm>
                  <a:off x="1250379" y="2953835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6" name="TextBox 12">
                  <a:extLst>
                    <a:ext uri="{FF2B5EF4-FFF2-40B4-BE49-F238E27FC236}">
                      <a16:creationId xmlns:a16="http://schemas.microsoft.com/office/drawing/2014/main" id="{15111412-508E-5681-7538-D542F33555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379" y="2953835"/>
                  <a:ext cx="37316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12">
                  <a:extLst>
                    <a:ext uri="{FF2B5EF4-FFF2-40B4-BE49-F238E27FC236}">
                      <a16:creationId xmlns:a16="http://schemas.microsoft.com/office/drawing/2014/main" id="{F8948866-0DF4-8B53-62A3-623E05B7A0B2}"/>
                    </a:ext>
                  </a:extLst>
                </p:cNvPr>
                <p:cNvSpPr txBox="1"/>
                <p:nvPr/>
              </p:nvSpPr>
              <p:spPr>
                <a:xfrm>
                  <a:off x="1236183" y="3450807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7" name="TextBox 12">
                  <a:extLst>
                    <a:ext uri="{FF2B5EF4-FFF2-40B4-BE49-F238E27FC236}">
                      <a16:creationId xmlns:a16="http://schemas.microsoft.com/office/drawing/2014/main" id="{F8948866-0DF4-8B53-62A3-623E05B7A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6183" y="3450807"/>
                  <a:ext cx="37316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12">
                  <a:extLst>
                    <a:ext uri="{FF2B5EF4-FFF2-40B4-BE49-F238E27FC236}">
                      <a16:creationId xmlns:a16="http://schemas.microsoft.com/office/drawing/2014/main" id="{9C9A61A2-2827-662E-874F-492DBC25EFF2}"/>
                    </a:ext>
                  </a:extLst>
                </p:cNvPr>
                <p:cNvSpPr txBox="1"/>
                <p:nvPr/>
              </p:nvSpPr>
              <p:spPr>
                <a:xfrm>
                  <a:off x="3037652" y="1364494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8" name="TextBox 12">
                  <a:extLst>
                    <a:ext uri="{FF2B5EF4-FFF2-40B4-BE49-F238E27FC236}">
                      <a16:creationId xmlns:a16="http://schemas.microsoft.com/office/drawing/2014/main" id="{9C9A61A2-2827-662E-874F-492DBC25EF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652" y="1364494"/>
                  <a:ext cx="37316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57">
                  <a:extLst>
                    <a:ext uri="{FF2B5EF4-FFF2-40B4-BE49-F238E27FC236}">
                      <a16:creationId xmlns:a16="http://schemas.microsoft.com/office/drawing/2014/main" id="{D73A359D-2343-9D40-F993-813FFFD18470}"/>
                    </a:ext>
                  </a:extLst>
                </p:cNvPr>
                <p:cNvSpPr txBox="1"/>
                <p:nvPr/>
              </p:nvSpPr>
              <p:spPr>
                <a:xfrm>
                  <a:off x="3200204" y="3711712"/>
                  <a:ext cx="287428" cy="3189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9" name="TextBox 57">
                  <a:extLst>
                    <a:ext uri="{FF2B5EF4-FFF2-40B4-BE49-F238E27FC236}">
                      <a16:creationId xmlns:a16="http://schemas.microsoft.com/office/drawing/2014/main" id="{D73A359D-2343-9D40-F993-813FFFD184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204" y="3711712"/>
                  <a:ext cx="287428" cy="318933"/>
                </a:xfrm>
                <a:prstGeom prst="rect">
                  <a:avLst/>
                </a:prstGeom>
                <a:blipFill>
                  <a:blip r:embed="rId14"/>
                  <a:stretch>
                    <a:fillRect l="-17021" r="-10638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57">
                  <a:extLst>
                    <a:ext uri="{FF2B5EF4-FFF2-40B4-BE49-F238E27FC236}">
                      <a16:creationId xmlns:a16="http://schemas.microsoft.com/office/drawing/2014/main" id="{694ABCD1-6BBF-766A-0778-FA49A485C42E}"/>
                    </a:ext>
                  </a:extLst>
                </p:cNvPr>
                <p:cNvSpPr txBox="1"/>
                <p:nvPr/>
              </p:nvSpPr>
              <p:spPr>
                <a:xfrm>
                  <a:off x="1796283" y="1161249"/>
                  <a:ext cx="28742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57">
                  <a:extLst>
                    <a:ext uri="{FF2B5EF4-FFF2-40B4-BE49-F238E27FC236}">
                      <a16:creationId xmlns:a16="http://schemas.microsoft.com/office/drawing/2014/main" id="{694ABCD1-6BBF-766A-0778-FA49A485C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283" y="1161249"/>
                  <a:ext cx="287428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31915" r="-10638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57">
                  <a:extLst>
                    <a:ext uri="{FF2B5EF4-FFF2-40B4-BE49-F238E27FC236}">
                      <a16:creationId xmlns:a16="http://schemas.microsoft.com/office/drawing/2014/main" id="{DD88A4B9-DAC0-6366-1F72-EE6445C42FA9}"/>
                    </a:ext>
                  </a:extLst>
                </p:cNvPr>
                <p:cNvSpPr txBox="1"/>
                <p:nvPr/>
              </p:nvSpPr>
              <p:spPr>
                <a:xfrm>
                  <a:off x="3435477" y="1167697"/>
                  <a:ext cx="28742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1" name="TextBox 57">
                  <a:extLst>
                    <a:ext uri="{FF2B5EF4-FFF2-40B4-BE49-F238E27FC236}">
                      <a16:creationId xmlns:a16="http://schemas.microsoft.com/office/drawing/2014/main" id="{DD88A4B9-DAC0-6366-1F72-EE6445C42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5477" y="1167697"/>
                  <a:ext cx="287428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31915" r="-2127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89562DA6-AC7F-D31A-84BE-1356922241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326" y="3418287"/>
              <a:ext cx="0" cy="296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2982E666-9ACB-996E-4A00-70DF7704F953}"/>
                </a:ext>
              </a:extLst>
            </p:cNvPr>
            <p:cNvCxnSpPr>
              <a:cxnSpLocks/>
              <a:stCxn id="113" idx="0"/>
            </p:cNvCxnSpPr>
            <p:nvPr/>
          </p:nvCxnSpPr>
          <p:spPr>
            <a:xfrm flipV="1">
              <a:off x="3167528" y="2726385"/>
              <a:ext cx="132888" cy="2742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FE24B3BE-96E0-5165-E1F6-C9C7CDEDF86E}"/>
                  </a:ext>
                </a:extLst>
              </p:cNvPr>
              <p:cNvSpPr txBox="1"/>
              <p:nvPr/>
            </p:nvSpPr>
            <p:spPr>
              <a:xfrm>
                <a:off x="5187357" y="2065939"/>
                <a:ext cx="1855408" cy="10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FE24B3BE-96E0-5165-E1F6-C9C7CDEDF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57" y="2065939"/>
                <a:ext cx="1855408" cy="10313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FC46023F-0C1D-2934-F4BF-82C3D425C466}"/>
                  </a:ext>
                </a:extLst>
              </p:cNvPr>
              <p:cNvSpPr txBox="1"/>
              <p:nvPr/>
            </p:nvSpPr>
            <p:spPr>
              <a:xfrm>
                <a:off x="7190774" y="2702427"/>
                <a:ext cx="3124200" cy="10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FC46023F-0C1D-2934-F4BF-82C3D425C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74" y="2702427"/>
                <a:ext cx="3124200" cy="103137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矩形 138">
            <a:extLst>
              <a:ext uri="{FF2B5EF4-FFF2-40B4-BE49-F238E27FC236}">
                <a16:creationId xmlns:a16="http://schemas.microsoft.com/office/drawing/2014/main" id="{A353EC3A-9D0D-8639-65CB-13585D2027A3}"/>
              </a:ext>
            </a:extLst>
          </p:cNvPr>
          <p:cNvSpPr/>
          <p:nvPr/>
        </p:nvSpPr>
        <p:spPr>
          <a:xfrm>
            <a:off x="7162800" y="2661390"/>
            <a:ext cx="3180151" cy="107241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8F3BD373-7910-FB69-347C-8C0785324FD4}"/>
              </a:ext>
            </a:extLst>
          </p:cNvPr>
          <p:cNvCxnSpPr>
            <a:cxnSpLocks/>
          </p:cNvCxnSpPr>
          <p:nvPr/>
        </p:nvCxnSpPr>
        <p:spPr>
          <a:xfrm flipV="1">
            <a:off x="8752876" y="1906263"/>
            <a:ext cx="0" cy="78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87C76A7D-D243-4642-79E8-2165ED29A498}"/>
                  </a:ext>
                </a:extLst>
              </p:cNvPr>
              <p:cNvSpPr txBox="1"/>
              <p:nvPr/>
            </p:nvSpPr>
            <p:spPr>
              <a:xfrm>
                <a:off x="7990875" y="1405467"/>
                <a:ext cx="1523999" cy="56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87C76A7D-D243-4642-79E8-2165ED29A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875" y="1405467"/>
                <a:ext cx="1523999" cy="5697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2F76856-9BE5-A648-99FC-048DB93C7ED0}"/>
              </a:ext>
            </a:extLst>
          </p:cNvPr>
          <p:cNvSpPr txBox="1"/>
          <p:nvPr/>
        </p:nvSpPr>
        <p:spPr>
          <a:xfrm>
            <a:off x="4170743" y="2057400"/>
            <a:ext cx="1089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Garb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5221E8-39D1-F33E-A588-5B7A5907036D}"/>
              </a:ext>
            </a:extLst>
          </p:cNvPr>
          <p:cNvSpPr txBox="1"/>
          <p:nvPr/>
        </p:nvSpPr>
        <p:spPr>
          <a:xfrm>
            <a:off x="8825463" y="2057400"/>
            <a:ext cx="9660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5541FF0-94C6-D252-03BB-DA367DC31B06}"/>
                  </a:ext>
                </a:extLst>
              </p:cNvPr>
              <p:cNvSpPr txBox="1"/>
              <p:nvPr/>
            </p:nvSpPr>
            <p:spPr>
              <a:xfrm>
                <a:off x="769525" y="1621857"/>
                <a:ext cx="58953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5541FF0-94C6-D252-03BB-DA367DC31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5" y="1621857"/>
                <a:ext cx="589536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24ECEDFD-E174-08D5-9797-BC6F9D103827}"/>
              </a:ext>
            </a:extLst>
          </p:cNvPr>
          <p:cNvSpPr txBox="1">
            <a:spLocks/>
          </p:cNvSpPr>
          <p:nvPr/>
        </p:nvSpPr>
        <p:spPr>
          <a:xfrm>
            <a:off x="788124" y="470061"/>
            <a:ext cx="5486400" cy="7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Boolean Garbling [Yao82]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CADD61-3BDC-B84E-1A70-1DCC6CAD637F}"/>
                  </a:ext>
                </a:extLst>
              </p:cNvPr>
              <p:cNvSpPr txBox="1"/>
              <p:nvPr/>
            </p:nvSpPr>
            <p:spPr>
              <a:xfrm>
                <a:off x="7086600" y="4648200"/>
                <a:ext cx="20574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0" dirty="0">
                    <a:solidFill>
                      <a:schemeClr val="bg2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</a:rPr>
                  <a:t> gates free)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CADD61-3BDC-B84E-1A70-1DCC6CAD6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48200"/>
                <a:ext cx="2057400" cy="477054"/>
              </a:xfrm>
              <a:prstGeom prst="rect">
                <a:avLst/>
              </a:prstGeom>
              <a:blipFill>
                <a:blip r:embed="rId21"/>
                <a:stretch>
                  <a:fillRect l="-5045" t="-10256" r="-3858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C152FFF-1F75-D9A9-0F6A-65FE95DF8AD8}"/>
                  </a:ext>
                </a:extLst>
              </p:cNvPr>
              <p:cNvSpPr txBox="1"/>
              <p:nvPr/>
            </p:nvSpPr>
            <p:spPr>
              <a:xfrm>
                <a:off x="9875682" y="4647295"/>
                <a:ext cx="2087718" cy="1524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9133EE"/>
                    </a:solidFill>
                  </a:rPr>
                  <a:t>Bottleneck: comm. Size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sz="30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C152FFF-1F75-D9A9-0F6A-65FE95DF8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682" y="4647295"/>
                <a:ext cx="2087718" cy="1524905"/>
              </a:xfrm>
              <a:prstGeom prst="rect">
                <a:avLst/>
              </a:prstGeom>
              <a:blipFill>
                <a:blip r:embed="rId22"/>
                <a:stretch>
                  <a:fillRect l="-6706" t="-4781" r="-3790" b="-10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8010041C-5432-42FC-B719-F07C051649E6}"/>
              </a:ext>
            </a:extLst>
          </p:cNvPr>
          <p:cNvSpPr txBox="1"/>
          <p:nvPr/>
        </p:nvSpPr>
        <p:spPr>
          <a:xfrm>
            <a:off x="788124" y="5618202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050"/>
                </a:solidFill>
              </a:rPr>
              <a:t>Q: Beyond Boolean Circuits?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62ED2C78-B62F-83A2-35BE-6FEC087FDFE6}"/>
              </a:ext>
            </a:extLst>
          </p:cNvPr>
          <p:cNvCxnSpPr>
            <a:cxnSpLocks/>
          </p:cNvCxnSpPr>
          <p:nvPr/>
        </p:nvCxnSpPr>
        <p:spPr>
          <a:xfrm>
            <a:off x="3903198" y="2613955"/>
            <a:ext cx="1523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6298476" cy="755442"/>
          </a:xfrm>
        </p:spPr>
        <p:txBody>
          <a:bodyPr>
            <a:noAutofit/>
          </a:bodyPr>
          <a:lstStyle/>
          <a:p>
            <a:r>
              <a:rPr lang="en-US" sz="4000" dirty="0"/>
              <a:t>Arithmetic Garbling [AIK11]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CC8FDAFC-A2DE-E8B0-8743-CE93A6AF6254}"/>
                  </a:ext>
                </a:extLst>
              </p:cNvPr>
              <p:cNvSpPr txBox="1"/>
              <p:nvPr/>
            </p:nvSpPr>
            <p:spPr>
              <a:xfrm>
                <a:off x="3057978" y="2105557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CC8FDAFC-A2DE-E8B0-8743-CE93A6AF6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78" y="2105557"/>
                <a:ext cx="3731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5FBCF90B-2A16-1202-DAA8-D55C94735597}"/>
              </a:ext>
            </a:extLst>
          </p:cNvPr>
          <p:cNvSpPr/>
          <p:nvPr/>
        </p:nvSpPr>
        <p:spPr>
          <a:xfrm>
            <a:off x="788689" y="1625830"/>
            <a:ext cx="3101203" cy="18986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867A762F-1DA2-7204-5806-A181B59E84AB}"/>
              </a:ext>
            </a:extLst>
          </p:cNvPr>
          <p:cNvCxnSpPr>
            <a:cxnSpLocks/>
          </p:cNvCxnSpPr>
          <p:nvPr/>
        </p:nvCxnSpPr>
        <p:spPr>
          <a:xfrm flipV="1">
            <a:off x="3539714" y="1397230"/>
            <a:ext cx="0" cy="296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322F310-625B-ED77-4FB7-189B919A7D44}"/>
              </a:ext>
            </a:extLst>
          </p:cNvPr>
          <p:cNvGrpSpPr/>
          <p:nvPr/>
        </p:nvGrpSpPr>
        <p:grpSpPr>
          <a:xfrm>
            <a:off x="1211960" y="1397230"/>
            <a:ext cx="1309716" cy="1290531"/>
            <a:chOff x="1794871" y="1752600"/>
            <a:chExt cx="1576877" cy="155377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D8C98161-0558-6535-2A1F-743A50FC04D8}"/>
                </a:ext>
              </a:extLst>
            </p:cNvPr>
            <p:cNvSpPr/>
            <p:nvPr/>
          </p:nvSpPr>
          <p:spPr>
            <a:xfrm>
              <a:off x="2242725" y="2133603"/>
              <a:ext cx="721251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3527E0B9-D246-DDE4-0AA6-A5BB139DFC64}"/>
                </a:ext>
              </a:extLst>
            </p:cNvPr>
            <p:cNvSpPr/>
            <p:nvPr/>
          </p:nvSpPr>
          <p:spPr>
            <a:xfrm>
              <a:off x="1794871" y="2937047"/>
              <a:ext cx="720610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04732300-2F4E-19C2-0DF7-2D14ACFFC8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04" y="2505632"/>
              <a:ext cx="635244" cy="425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279B456-368C-927E-ECA0-B55E233AEC92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2155176" y="2507749"/>
              <a:ext cx="287971" cy="429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32846547-C374-EC10-F4AC-4602F90FD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63" y="1752600"/>
              <a:ext cx="0" cy="38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7F64430-5CFD-ACAB-3363-6BD70DAA3B2C}"/>
              </a:ext>
            </a:extLst>
          </p:cNvPr>
          <p:cNvGrpSpPr/>
          <p:nvPr/>
        </p:nvGrpSpPr>
        <p:grpSpPr>
          <a:xfrm>
            <a:off x="2084089" y="2385057"/>
            <a:ext cx="1374539" cy="1267109"/>
            <a:chOff x="2619518" y="2701098"/>
            <a:chExt cx="1654923" cy="1525579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E94A6AB0-CA61-4A7A-9609-1C2A4147435E}"/>
                </a:ext>
              </a:extLst>
            </p:cNvPr>
            <p:cNvSpPr/>
            <p:nvPr/>
          </p:nvSpPr>
          <p:spPr>
            <a:xfrm>
              <a:off x="2791235" y="2701098"/>
              <a:ext cx="72061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5EA08FDC-3570-67A1-B2FB-2F1FA9219F12}"/>
                </a:ext>
              </a:extLst>
            </p:cNvPr>
            <p:cNvSpPr/>
            <p:nvPr/>
          </p:nvSpPr>
          <p:spPr>
            <a:xfrm>
              <a:off x="3564649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D763A1A3-D773-BA7F-466C-BCF2552916BE}"/>
                </a:ext>
              </a:extLst>
            </p:cNvPr>
            <p:cNvSpPr/>
            <p:nvPr/>
          </p:nvSpPr>
          <p:spPr>
            <a:xfrm>
              <a:off x="2619518" y="3381307"/>
              <a:ext cx="709792" cy="36933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Mul</a:t>
              </a: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4C660A36-0638-83D1-65DD-B423AF723F42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H="1" flipV="1">
              <a:off x="2951230" y="3070430"/>
              <a:ext cx="23184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C61F7DCB-07A3-F1DF-C834-2691CA3820C1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 flipV="1">
              <a:off x="3358085" y="3070430"/>
              <a:ext cx="561460" cy="31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D78802AA-1D28-1515-C712-7DC7256DF5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5923" y="3750638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82B7B024-6E3C-DC42-DF8B-C097E1B1D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366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0A9E354E-9579-24A5-9EB9-1573A0BF4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6972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3BE9D540-E73E-02FB-B7D3-AF8B66ED1F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7415" y="3750639"/>
              <a:ext cx="0" cy="47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7">
                <a:extLst>
                  <a:ext uri="{FF2B5EF4-FFF2-40B4-BE49-F238E27FC236}">
                    <a16:creationId xmlns:a16="http://schemas.microsoft.com/office/drawing/2014/main" id="{53F034AB-02E5-D77F-CBBD-6D4B1F6B37F4}"/>
                  </a:ext>
                </a:extLst>
              </p:cNvPr>
              <p:cNvSpPr txBox="1"/>
              <p:nvPr/>
            </p:nvSpPr>
            <p:spPr>
              <a:xfrm>
                <a:off x="988351" y="3650516"/>
                <a:ext cx="287428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7">
                <a:extLst>
                  <a:ext uri="{FF2B5EF4-FFF2-40B4-BE49-F238E27FC236}">
                    <a16:creationId xmlns:a16="http://schemas.microsoft.com/office/drawing/2014/main" id="{53F034AB-02E5-D77F-CBBD-6D4B1F6B3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51" y="3650516"/>
                <a:ext cx="287428" cy="317779"/>
              </a:xfrm>
              <a:prstGeom prst="rect">
                <a:avLst/>
              </a:prstGeom>
              <a:blipFill>
                <a:blip r:embed="rId4"/>
                <a:stretch>
                  <a:fillRect l="-17021" r="-1063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2">
                <a:extLst>
                  <a:ext uri="{FF2B5EF4-FFF2-40B4-BE49-F238E27FC236}">
                    <a16:creationId xmlns:a16="http://schemas.microsoft.com/office/drawing/2014/main" id="{BE2B0B58-B978-31B0-8A49-D2A921A98089}"/>
                  </a:ext>
                </a:extLst>
              </p:cNvPr>
              <p:cNvSpPr txBox="1"/>
              <p:nvPr/>
            </p:nvSpPr>
            <p:spPr>
              <a:xfrm>
                <a:off x="1246711" y="2903265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Box 12">
                <a:extLst>
                  <a:ext uri="{FF2B5EF4-FFF2-40B4-BE49-F238E27FC236}">
                    <a16:creationId xmlns:a16="http://schemas.microsoft.com/office/drawing/2014/main" id="{BE2B0B58-B978-31B0-8A49-D2A921A9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11" y="2903265"/>
                <a:ext cx="3731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55B0DA5E-14CF-23D2-1C69-936F5C661248}"/>
                  </a:ext>
                </a:extLst>
              </p:cNvPr>
              <p:cNvSpPr txBox="1"/>
              <p:nvPr/>
            </p:nvSpPr>
            <p:spPr>
              <a:xfrm>
                <a:off x="1232515" y="3400237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55B0DA5E-14CF-23D2-1C69-936F5C661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15" y="3400237"/>
                <a:ext cx="3731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2">
                <a:extLst>
                  <a:ext uri="{FF2B5EF4-FFF2-40B4-BE49-F238E27FC236}">
                    <a16:creationId xmlns:a16="http://schemas.microsoft.com/office/drawing/2014/main" id="{43E4B701-D4A6-CA4B-FF40-8A9FB44CFC27}"/>
                  </a:ext>
                </a:extLst>
              </p:cNvPr>
              <p:cNvSpPr txBox="1"/>
              <p:nvPr/>
            </p:nvSpPr>
            <p:spPr>
              <a:xfrm>
                <a:off x="3033984" y="1313924"/>
                <a:ext cx="373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TextBox 12">
                <a:extLst>
                  <a:ext uri="{FF2B5EF4-FFF2-40B4-BE49-F238E27FC236}">
                    <a16:creationId xmlns:a16="http://schemas.microsoft.com/office/drawing/2014/main" id="{43E4B701-D4A6-CA4B-FF40-8A9FB44CF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84" y="1313924"/>
                <a:ext cx="3731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57">
                <a:extLst>
                  <a:ext uri="{FF2B5EF4-FFF2-40B4-BE49-F238E27FC236}">
                    <a16:creationId xmlns:a16="http://schemas.microsoft.com/office/drawing/2014/main" id="{B71D16C7-F40A-A899-F327-3ADAB393F875}"/>
                  </a:ext>
                </a:extLst>
              </p:cNvPr>
              <p:cNvSpPr txBox="1"/>
              <p:nvPr/>
            </p:nvSpPr>
            <p:spPr>
              <a:xfrm>
                <a:off x="3196536" y="3661142"/>
                <a:ext cx="287428" cy="318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57">
                <a:extLst>
                  <a:ext uri="{FF2B5EF4-FFF2-40B4-BE49-F238E27FC236}">
                    <a16:creationId xmlns:a16="http://schemas.microsoft.com/office/drawing/2014/main" id="{B71D16C7-F40A-A899-F327-3ADAB393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36" y="3661142"/>
                <a:ext cx="287428" cy="318933"/>
              </a:xfrm>
              <a:prstGeom prst="rect">
                <a:avLst/>
              </a:prstGeom>
              <a:blipFill>
                <a:blip r:embed="rId8"/>
                <a:stretch>
                  <a:fillRect l="-16667" r="-833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57">
                <a:extLst>
                  <a:ext uri="{FF2B5EF4-FFF2-40B4-BE49-F238E27FC236}">
                    <a16:creationId xmlns:a16="http://schemas.microsoft.com/office/drawing/2014/main" id="{00FB7199-8F0B-3921-8FBB-C74DD8734CAE}"/>
                  </a:ext>
                </a:extLst>
              </p:cNvPr>
              <p:cNvSpPr txBox="1"/>
              <p:nvPr/>
            </p:nvSpPr>
            <p:spPr>
              <a:xfrm>
                <a:off x="1792615" y="1110679"/>
                <a:ext cx="287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57">
                <a:extLst>
                  <a:ext uri="{FF2B5EF4-FFF2-40B4-BE49-F238E27FC236}">
                    <a16:creationId xmlns:a16="http://schemas.microsoft.com/office/drawing/2014/main" id="{00FB7199-8F0B-3921-8FBB-C74DD873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5" y="1110679"/>
                <a:ext cx="287428" cy="307777"/>
              </a:xfrm>
              <a:prstGeom prst="rect">
                <a:avLst/>
              </a:prstGeom>
              <a:blipFill>
                <a:blip r:embed="rId9"/>
                <a:stretch>
                  <a:fillRect l="-31915" r="-10638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57">
                <a:extLst>
                  <a:ext uri="{FF2B5EF4-FFF2-40B4-BE49-F238E27FC236}">
                    <a16:creationId xmlns:a16="http://schemas.microsoft.com/office/drawing/2014/main" id="{356444D4-6DD2-740B-ED7A-6E7DC8E710B1}"/>
                  </a:ext>
                </a:extLst>
              </p:cNvPr>
              <p:cNvSpPr txBox="1"/>
              <p:nvPr/>
            </p:nvSpPr>
            <p:spPr>
              <a:xfrm>
                <a:off x="3431809" y="1117127"/>
                <a:ext cx="287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57">
                <a:extLst>
                  <a:ext uri="{FF2B5EF4-FFF2-40B4-BE49-F238E27FC236}">
                    <a16:creationId xmlns:a16="http://schemas.microsoft.com/office/drawing/2014/main" id="{356444D4-6DD2-740B-ED7A-6E7DC8E71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809" y="1117127"/>
                <a:ext cx="287428" cy="307777"/>
              </a:xfrm>
              <a:prstGeom prst="rect">
                <a:avLst/>
              </a:prstGeom>
              <a:blipFill>
                <a:blip r:embed="rId10"/>
                <a:stretch>
                  <a:fillRect l="-31915" r="-21277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6F0F5C89-0A6D-AF2D-E68E-CA4A83E45A1C}"/>
              </a:ext>
            </a:extLst>
          </p:cNvPr>
          <p:cNvCxnSpPr>
            <a:cxnSpLocks/>
          </p:cNvCxnSpPr>
          <p:nvPr/>
        </p:nvCxnSpPr>
        <p:spPr>
          <a:xfrm flipV="1">
            <a:off x="1145658" y="3367717"/>
            <a:ext cx="0" cy="296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89BBBFE6-3A3A-4A57-A01E-ED197E9D42F7}"/>
              </a:ext>
            </a:extLst>
          </p:cNvPr>
          <p:cNvCxnSpPr>
            <a:cxnSpLocks/>
          </p:cNvCxnSpPr>
          <p:nvPr/>
        </p:nvCxnSpPr>
        <p:spPr>
          <a:xfrm flipV="1">
            <a:off x="3163860" y="2683814"/>
            <a:ext cx="132888" cy="274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B7EAA13D-25DD-A27E-68A2-C0E1701503F5}"/>
              </a:ext>
            </a:extLst>
          </p:cNvPr>
          <p:cNvCxnSpPr>
            <a:cxnSpLocks/>
          </p:cNvCxnSpPr>
          <p:nvPr/>
        </p:nvCxnSpPr>
        <p:spPr>
          <a:xfrm flipV="1">
            <a:off x="1300753" y="2691815"/>
            <a:ext cx="51443" cy="172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626D3157-FD98-C4EE-3124-D172FC969449}"/>
              </a:ext>
            </a:extLst>
          </p:cNvPr>
          <p:cNvCxnSpPr>
            <a:cxnSpLocks/>
          </p:cNvCxnSpPr>
          <p:nvPr/>
        </p:nvCxnSpPr>
        <p:spPr>
          <a:xfrm flipH="1" flipV="1">
            <a:off x="1617203" y="2682825"/>
            <a:ext cx="115993" cy="18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E964C57A-E036-8247-2AA6-85C11C24E05A}"/>
              </a:ext>
            </a:extLst>
          </p:cNvPr>
          <p:cNvSpPr txBox="1"/>
          <p:nvPr/>
        </p:nvSpPr>
        <p:spPr>
          <a:xfrm>
            <a:off x="4170743" y="2057400"/>
            <a:ext cx="1089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Garb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367C611-3268-6017-B803-643F577E4844}"/>
                  </a:ext>
                </a:extLst>
              </p:cNvPr>
              <p:cNvSpPr txBox="1"/>
              <p:nvPr/>
            </p:nvSpPr>
            <p:spPr>
              <a:xfrm>
                <a:off x="7190773" y="2702427"/>
                <a:ext cx="3279882" cy="10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367C611-3268-6017-B803-643F577E4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73" y="2702427"/>
                <a:ext cx="3279882" cy="10313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0DD5B27A-FCEB-BC33-AC22-6A8D109C4028}"/>
              </a:ext>
            </a:extLst>
          </p:cNvPr>
          <p:cNvSpPr/>
          <p:nvPr/>
        </p:nvSpPr>
        <p:spPr>
          <a:xfrm>
            <a:off x="7162800" y="2661390"/>
            <a:ext cx="3307853" cy="107241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F6DF2A6-3B5E-D020-86E5-1F16E13CAC78}"/>
              </a:ext>
            </a:extLst>
          </p:cNvPr>
          <p:cNvCxnSpPr>
            <a:cxnSpLocks/>
          </p:cNvCxnSpPr>
          <p:nvPr/>
        </p:nvCxnSpPr>
        <p:spPr>
          <a:xfrm flipV="1">
            <a:off x="8752876" y="1906263"/>
            <a:ext cx="0" cy="78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5F34A43-A186-C6DB-4C8D-A665A6481C6A}"/>
              </a:ext>
            </a:extLst>
          </p:cNvPr>
          <p:cNvSpPr txBox="1"/>
          <p:nvPr/>
        </p:nvSpPr>
        <p:spPr>
          <a:xfrm>
            <a:off x="8825463" y="2057400"/>
            <a:ext cx="9660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694304-7AD9-35DE-8AC8-22427A963754}"/>
                  </a:ext>
                </a:extLst>
              </p:cNvPr>
              <p:cNvSpPr txBox="1"/>
              <p:nvPr/>
            </p:nvSpPr>
            <p:spPr>
              <a:xfrm>
                <a:off x="7990875" y="1405467"/>
                <a:ext cx="1523999" cy="56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694304-7AD9-35DE-8AC8-22427A963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875" y="1405467"/>
                <a:ext cx="1523999" cy="5697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AC48914-AA5F-E168-25BE-7C0E9E874B07}"/>
                  </a:ext>
                </a:extLst>
              </p:cNvPr>
              <p:cNvSpPr txBox="1"/>
              <p:nvPr/>
            </p:nvSpPr>
            <p:spPr>
              <a:xfrm>
                <a:off x="5187357" y="2065939"/>
                <a:ext cx="1855408" cy="10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AC48914-AA5F-E168-25BE-7C0E9E874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57" y="2065939"/>
                <a:ext cx="1855408" cy="10313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10105A9-B638-C76E-D38D-EBEE83C840D3}"/>
                  </a:ext>
                </a:extLst>
              </p:cNvPr>
              <p:cNvSpPr txBox="1"/>
              <p:nvPr/>
            </p:nvSpPr>
            <p:spPr>
              <a:xfrm>
                <a:off x="769525" y="1621857"/>
                <a:ext cx="58953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10105A9-B638-C76E-D38D-EBEE83C84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5" y="1621857"/>
                <a:ext cx="58953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BCB73BF-4CB6-2DB9-AB27-09BC6BD8A367}"/>
                  </a:ext>
                </a:extLst>
              </p:cNvPr>
              <p:cNvSpPr txBox="1"/>
              <p:nvPr/>
            </p:nvSpPr>
            <p:spPr>
              <a:xfrm>
                <a:off x="762000" y="4114800"/>
                <a:ext cx="9760305" cy="2578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Arithmetic Garbling Costs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Small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 dirty="0"/>
                  <a:t> [BMR16]: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Mul</m:t>
                    </m:r>
                    <m:r>
                      <m:rPr>
                        <m:nor/>
                      </m:rPr>
                      <a:rPr lang="en-US" sz="3000" dirty="0"/>
                      <m:t>−</m:t>
                    </m:r>
                    <m:r>
                      <m:rPr>
                        <m:nor/>
                      </m:rPr>
                      <a:rPr lang="en-US" sz="3000" dirty="0"/>
                      <m:t>gate</m:t>
                    </m:r>
                  </m:oMath>
                </a14:m>
                <a:endParaRPr lang="en-US" sz="3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Large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 dirty="0"/>
                  <a:t> [BLLL23]: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𝐷𝐶𝑅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3000" dirty="0"/>
                      <m:t>gate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Baseline: Boolean Garbling: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1.58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⋅#</m:t>
                      </m:r>
                      <m:r>
                        <m:rPr>
                          <m:nor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Mul</m:t>
                      </m:r>
                      <m:r>
                        <m:rPr>
                          <m:nor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dirty="0"/>
                        <m:t>gate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BCB73BF-4CB6-2DB9-AB27-09BC6BD8A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14800"/>
                <a:ext cx="9760305" cy="2578976"/>
              </a:xfrm>
              <a:prstGeom prst="rect">
                <a:avLst/>
              </a:prstGeom>
              <a:blipFill>
                <a:blip r:embed="rId14"/>
                <a:stretch>
                  <a:fillRect l="-1249" t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780828E-BEF7-EA58-C4AF-B14E83568D40}"/>
              </a:ext>
            </a:extLst>
          </p:cNvPr>
          <p:cNvSpPr txBox="1"/>
          <p:nvPr/>
        </p:nvSpPr>
        <p:spPr>
          <a:xfrm>
            <a:off x="9871147" y="4636728"/>
            <a:ext cx="228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dirty="0">
                <a:solidFill>
                  <a:schemeClr val="bg2">
                    <a:lumMod val="50000"/>
                  </a:schemeClr>
                </a:solidFill>
              </a:rPr>
              <a:t>(Add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gates free)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0A000ABE-B0BC-6B73-98D2-0D8468E86CC8}"/>
              </a:ext>
            </a:extLst>
          </p:cNvPr>
          <p:cNvCxnSpPr>
            <a:cxnSpLocks/>
          </p:cNvCxnSpPr>
          <p:nvPr/>
        </p:nvCxnSpPr>
        <p:spPr>
          <a:xfrm>
            <a:off x="3903198" y="2613955"/>
            <a:ext cx="1523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85B1043-C5E4-517A-98F7-F1DAB51B40ED}"/>
                  </a:ext>
                </a:extLst>
              </p:cNvPr>
              <p:cNvSpPr txBox="1"/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over modulus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85B1043-C5E4-517A-98F7-F1DAB51B4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blipFill>
                <a:blip r:embed="rId15"/>
                <a:stretch>
                  <a:fillRect l="-3846" t="-842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4D762AC-6E79-C63E-D567-AC0370B2267A}"/>
                  </a:ext>
                </a:extLst>
              </p:cNvPr>
              <p:cNvSpPr txBox="1"/>
              <p:nvPr/>
            </p:nvSpPr>
            <p:spPr>
              <a:xfrm>
                <a:off x="8919254" y="5187034"/>
                <a:ext cx="2434545" cy="920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</a:rPr>
                  <a:t>(over bounded integers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4D762AC-6E79-C63E-D567-AC0370B2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54" y="5187034"/>
                <a:ext cx="2434545" cy="920445"/>
              </a:xfrm>
              <a:prstGeom prst="rect">
                <a:avLst/>
              </a:prstGeom>
              <a:blipFill>
                <a:blip r:embed="rId16"/>
                <a:stretch>
                  <a:fillRect l="-4010" t="-3311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3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3" y="470061"/>
            <a:ext cx="3860077" cy="75544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5050"/>
                </a:solidFill>
              </a:rPr>
              <a:t>Mixed</a:t>
            </a:r>
            <a:r>
              <a:rPr lang="en-US" sz="4000" dirty="0"/>
              <a:t> Garbling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84C047-65F2-1170-7BBD-BDA59343771D}"/>
              </a:ext>
            </a:extLst>
          </p:cNvPr>
          <p:cNvGrpSpPr/>
          <p:nvPr/>
        </p:nvGrpSpPr>
        <p:grpSpPr>
          <a:xfrm>
            <a:off x="788124" y="1110679"/>
            <a:ext cx="3101203" cy="2869396"/>
            <a:chOff x="936003" y="1309790"/>
            <a:chExt cx="3101203" cy="28693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2">
                  <a:extLst>
                    <a:ext uri="{FF2B5EF4-FFF2-40B4-BE49-F238E27FC236}">
                      <a16:creationId xmlns:a16="http://schemas.microsoft.com/office/drawing/2014/main" id="{AB0486C0-E231-030B-A061-2D23F656E055}"/>
                    </a:ext>
                  </a:extLst>
                </p:cNvPr>
                <p:cNvSpPr txBox="1"/>
                <p:nvPr/>
              </p:nvSpPr>
              <p:spPr>
                <a:xfrm>
                  <a:off x="3205292" y="2304668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TextBox 12">
                  <a:extLst>
                    <a:ext uri="{FF2B5EF4-FFF2-40B4-BE49-F238E27FC236}">
                      <a16:creationId xmlns:a16="http://schemas.microsoft.com/office/drawing/2014/main" id="{AB0486C0-E231-030B-A061-2D23F656E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292" y="2304668"/>
                  <a:ext cx="3731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6B0F688-4109-5363-1EF6-EA32F5C6446C}"/>
                </a:ext>
              </a:extLst>
            </p:cNvPr>
            <p:cNvSpPr/>
            <p:nvPr/>
          </p:nvSpPr>
          <p:spPr>
            <a:xfrm>
              <a:off x="936003" y="1824941"/>
              <a:ext cx="3101203" cy="18986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FECD541-9BC9-F431-E792-11FDC40C7239}"/>
                </a:ext>
              </a:extLst>
            </p:cNvPr>
            <p:cNvGrpSpPr/>
            <p:nvPr/>
          </p:nvGrpSpPr>
          <p:grpSpPr>
            <a:xfrm>
              <a:off x="2917203" y="1596341"/>
              <a:ext cx="949348" cy="1552792"/>
              <a:chOff x="3797543" y="1752599"/>
              <a:chExt cx="1143000" cy="1869537"/>
            </a:xfrm>
          </p:grpSpPr>
          <p:sp>
            <p:nvSpPr>
              <p:cNvPr id="76" name="矩形: 圆角 75">
                <a:extLst>
                  <a:ext uri="{FF2B5EF4-FFF2-40B4-BE49-F238E27FC236}">
                    <a16:creationId xmlns:a16="http://schemas.microsoft.com/office/drawing/2014/main" id="{EDEABD09-E7A0-6AFA-97E1-65210A317F71}"/>
                  </a:ext>
                </a:extLst>
              </p:cNvPr>
              <p:cNvSpPr/>
              <p:nvPr/>
            </p:nvSpPr>
            <p:spPr>
              <a:xfrm>
                <a:off x="4077245" y="2933220"/>
                <a:ext cx="601255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5050"/>
                    </a:solidFill>
                  </a:rPr>
                  <a:t>BD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矩形: 圆角 76">
                    <a:extLst>
                      <a:ext uri="{FF2B5EF4-FFF2-40B4-BE49-F238E27FC236}">
                        <a16:creationId xmlns:a16="http://schemas.microsoft.com/office/drawing/2014/main" id="{D30615B1-B7A4-03DB-F288-878CDFDF3EDE}"/>
                      </a:ext>
                    </a:extLst>
                  </p:cNvPr>
                  <p:cNvSpPr/>
                  <p:nvPr/>
                </p:nvSpPr>
                <p:spPr>
                  <a:xfrm>
                    <a:off x="3797543" y="2110107"/>
                    <a:ext cx="1143000" cy="597932"/>
                  </a:xfrm>
                  <a:prstGeom prst="roundRect">
                    <a:avLst/>
                  </a:prstGeom>
                  <a:no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矩形: 圆角 76">
                    <a:extLst>
                      <a:ext uri="{FF2B5EF4-FFF2-40B4-BE49-F238E27FC236}">
                        <a16:creationId xmlns:a16="http://schemas.microsoft.com/office/drawing/2014/main" id="{D30615B1-B7A4-03DB-F288-878CDFDF3E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7543" y="2110107"/>
                    <a:ext cx="1143000" cy="597932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BBA14DEE-1035-ABDD-334E-9CA276E61324}"/>
                  </a:ext>
                </a:extLst>
              </p:cNvPr>
              <p:cNvCxnSpPr>
                <a:cxnSpLocks/>
                <a:stCxn id="43" idx="0"/>
                <a:endCxn id="76" idx="2"/>
              </p:cNvCxnSpPr>
              <p:nvPr/>
            </p:nvCxnSpPr>
            <p:spPr>
              <a:xfrm flipV="1">
                <a:off x="4271878" y="3302552"/>
                <a:ext cx="105995" cy="3195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16CFBDE2-E806-FAA2-A0BE-0E7F5E60BB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1000" y="2722277"/>
                <a:ext cx="0" cy="218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BA9CEB20-4133-3683-2BF4-8C68EA8D04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2000" y="2722277"/>
                <a:ext cx="0" cy="218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箭头连接符 82">
                <a:extLst>
                  <a:ext uri="{FF2B5EF4-FFF2-40B4-BE49-F238E27FC236}">
                    <a16:creationId xmlns:a16="http://schemas.microsoft.com/office/drawing/2014/main" id="{E4CE8214-B25B-DA0F-EEED-C2C0FFE62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1045" y="1752600"/>
                <a:ext cx="0" cy="357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>
                <a:extLst>
                  <a:ext uri="{FF2B5EF4-FFF2-40B4-BE49-F238E27FC236}">
                    <a16:creationId xmlns:a16="http://schemas.microsoft.com/office/drawing/2014/main" id="{CE11D7DF-4CA4-108F-245B-D859F59FD9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4400" y="1752599"/>
                <a:ext cx="0" cy="357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772A232-458D-A42F-1544-EA1791ADBA28}"/>
                </a:ext>
              </a:extLst>
            </p:cNvPr>
            <p:cNvGrpSpPr/>
            <p:nvPr/>
          </p:nvGrpSpPr>
          <p:grpSpPr>
            <a:xfrm>
              <a:off x="1359275" y="1596341"/>
              <a:ext cx="1309715" cy="1467260"/>
              <a:chOff x="1794872" y="1752600"/>
              <a:chExt cx="1576876" cy="1766558"/>
            </a:xfrm>
          </p:grpSpPr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id="{B057CFCC-9E17-069A-4951-8FB91DE17811}"/>
                  </a:ext>
                </a:extLst>
              </p:cNvPr>
              <p:cNvSpPr/>
              <p:nvPr/>
            </p:nvSpPr>
            <p:spPr>
              <a:xfrm>
                <a:off x="2242725" y="2133603"/>
                <a:ext cx="721251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Mul</a:t>
                </a:r>
              </a:p>
            </p:txBody>
          </p:sp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73CD7289-026B-01FE-759A-F4974DF9837B}"/>
                  </a:ext>
                </a:extLst>
              </p:cNvPr>
              <p:cNvSpPr/>
              <p:nvPr/>
            </p:nvSpPr>
            <p:spPr>
              <a:xfrm>
                <a:off x="1794872" y="2937047"/>
                <a:ext cx="601255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5050"/>
                    </a:solidFill>
                  </a:rPr>
                  <a:t>BC</a:t>
                </a:r>
              </a:p>
            </p:txBody>
          </p: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60EC3B50-0C4C-A84B-3EB6-BEFC0009B2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36504" y="2505632"/>
                <a:ext cx="635244" cy="4254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13157861-A85F-3EF3-6564-F62137DF4EB5}"/>
                  </a:ext>
                </a:extLst>
              </p:cNvPr>
              <p:cNvCxnSpPr>
                <a:cxnSpLocks/>
                <a:stCxn id="66" idx="0"/>
              </p:cNvCxnSpPr>
              <p:nvPr/>
            </p:nvCxnSpPr>
            <p:spPr>
              <a:xfrm flipV="1">
                <a:off x="2095500" y="2507748"/>
                <a:ext cx="347648" cy="4292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A761422D-882A-A86C-46FC-2EBFB56B35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7763" y="1752600"/>
                <a:ext cx="0" cy="3894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E1A82B7D-9C2C-CD45-369A-73CCD118DE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3300436"/>
                <a:ext cx="0" cy="218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4014057F-1308-DD44-CEFB-C9E7DEE33B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6000" y="3300436"/>
                <a:ext cx="0" cy="218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DA7EFA-1392-09DD-997C-59AA092E385B}"/>
                </a:ext>
              </a:extLst>
            </p:cNvPr>
            <p:cNvGrpSpPr/>
            <p:nvPr/>
          </p:nvGrpSpPr>
          <p:grpSpPr>
            <a:xfrm>
              <a:off x="1134295" y="3070200"/>
              <a:ext cx="949348" cy="793565"/>
              <a:chOff x="1524000" y="3525101"/>
              <a:chExt cx="1143000" cy="9554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矩形: 圆角 52">
                    <a:extLst>
                      <a:ext uri="{FF2B5EF4-FFF2-40B4-BE49-F238E27FC236}">
                        <a16:creationId xmlns:a16="http://schemas.microsoft.com/office/drawing/2014/main" id="{A4BFF4AB-FE37-7FA9-DC77-34758827B2BC}"/>
                      </a:ext>
                    </a:extLst>
                  </p:cNvPr>
                  <p:cNvSpPr/>
                  <p:nvPr/>
                </p:nvSpPr>
                <p:spPr>
                  <a:xfrm>
                    <a:off x="1524000" y="3525101"/>
                    <a:ext cx="1143000" cy="597932"/>
                  </a:xfrm>
                  <a:prstGeom prst="roundRect">
                    <a:avLst/>
                  </a:prstGeom>
                  <a:no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矩形: 圆角 52">
                    <a:extLst>
                      <a:ext uri="{FF2B5EF4-FFF2-40B4-BE49-F238E27FC236}">
                        <a16:creationId xmlns:a16="http://schemas.microsoft.com/office/drawing/2014/main" id="{A4BFF4AB-FE37-7FA9-DC77-34758827B2B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0" y="3525101"/>
                    <a:ext cx="1143000" cy="597932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0F9CEF54-EF6F-2965-674A-31D0FEB216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5045" y="4123034"/>
                <a:ext cx="0" cy="357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6EBD2CA1-CFE2-B823-9E08-24A0FB7E80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8400" y="4123033"/>
                <a:ext cx="0" cy="357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9DCA2AC-CE10-0DD5-138C-75EF0E07A4F2}"/>
                </a:ext>
              </a:extLst>
            </p:cNvPr>
            <p:cNvGrpSpPr/>
            <p:nvPr/>
          </p:nvGrpSpPr>
          <p:grpSpPr>
            <a:xfrm>
              <a:off x="2231403" y="2584168"/>
              <a:ext cx="1374539" cy="1267109"/>
              <a:chOff x="2619518" y="2701098"/>
              <a:chExt cx="1654923" cy="1525579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0EF9A7E4-B735-353D-25AA-993CD3A0ACFA}"/>
                  </a:ext>
                </a:extLst>
              </p:cNvPr>
              <p:cNvSpPr/>
              <p:nvPr/>
            </p:nvSpPr>
            <p:spPr>
              <a:xfrm>
                <a:off x="2791235" y="2701098"/>
                <a:ext cx="720612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Add</a:t>
                </a: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687BF27D-4BB7-613D-4BD1-19A47545E6FE}"/>
                  </a:ext>
                </a:extLst>
              </p:cNvPr>
              <p:cNvSpPr/>
              <p:nvPr/>
            </p:nvSpPr>
            <p:spPr>
              <a:xfrm>
                <a:off x="3564649" y="3381307"/>
                <a:ext cx="709792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Add</a:t>
                </a:r>
              </a:p>
            </p:txBody>
          </p:sp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5FD3F0A3-5A79-80E4-315D-216761E674D7}"/>
                  </a:ext>
                </a:extLst>
              </p:cNvPr>
              <p:cNvSpPr/>
              <p:nvPr/>
            </p:nvSpPr>
            <p:spPr>
              <a:xfrm>
                <a:off x="2619518" y="3381307"/>
                <a:ext cx="709792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Mul</a:t>
                </a:r>
              </a:p>
            </p:txBody>
          </p: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863DD89A-2249-CD6F-B562-3ADE990E6A30}"/>
                  </a:ext>
                </a:extLst>
              </p:cNvPr>
              <p:cNvCxnSpPr>
                <a:cxnSpLocks/>
                <a:stCxn id="44" idx="0"/>
              </p:cNvCxnSpPr>
              <p:nvPr/>
            </p:nvCxnSpPr>
            <p:spPr>
              <a:xfrm flipH="1" flipV="1">
                <a:off x="2951230" y="3070430"/>
                <a:ext cx="23184" cy="3108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80B23190-41E0-E825-FA4C-A0F5B3992985}"/>
                  </a:ext>
                </a:extLst>
              </p:cNvPr>
              <p:cNvCxnSpPr>
                <a:cxnSpLocks/>
                <a:stCxn id="43" idx="0"/>
              </p:cNvCxnSpPr>
              <p:nvPr/>
            </p:nvCxnSpPr>
            <p:spPr>
              <a:xfrm flipH="1" flipV="1">
                <a:off x="3358085" y="3070430"/>
                <a:ext cx="561460" cy="3108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4CFD9756-9593-AF6F-6C6A-6859BFF44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5923" y="3750638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1C59A0F5-8674-A263-8121-F2BBAA2ECA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6366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BC3DBBFA-CE5B-6726-E6FC-7F8E95952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972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F32AAC2D-9996-2227-D698-2E19FEDF8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7415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57">
                  <a:extLst>
                    <a:ext uri="{FF2B5EF4-FFF2-40B4-BE49-F238E27FC236}">
                      <a16:creationId xmlns:a16="http://schemas.microsoft.com/office/drawing/2014/main" id="{CDA71665-D92A-14DC-1C36-A6676ECD80A2}"/>
                    </a:ext>
                  </a:extLst>
                </p:cNvPr>
                <p:cNvSpPr txBox="1"/>
                <p:nvPr/>
              </p:nvSpPr>
              <p:spPr>
                <a:xfrm>
                  <a:off x="1135665" y="3849627"/>
                  <a:ext cx="287428" cy="3177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57">
                  <a:extLst>
                    <a:ext uri="{FF2B5EF4-FFF2-40B4-BE49-F238E27FC236}">
                      <a16:creationId xmlns:a16="http://schemas.microsoft.com/office/drawing/2014/main" id="{CDA71665-D92A-14DC-1C36-A6676ECD8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665" y="3849627"/>
                  <a:ext cx="287428" cy="317779"/>
                </a:xfrm>
                <a:prstGeom prst="rect">
                  <a:avLst/>
                </a:prstGeom>
                <a:blipFill>
                  <a:blip r:embed="rId6"/>
                  <a:stretch>
                    <a:fillRect l="-21277" t="-3846" r="-21277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2">
                  <a:extLst>
                    <a:ext uri="{FF2B5EF4-FFF2-40B4-BE49-F238E27FC236}">
                      <a16:creationId xmlns:a16="http://schemas.microsoft.com/office/drawing/2014/main" id="{1017B8AF-A5E0-A8DE-72B9-4DC75005C97E}"/>
                    </a:ext>
                  </a:extLst>
                </p:cNvPr>
                <p:cNvSpPr txBox="1"/>
                <p:nvPr/>
              </p:nvSpPr>
              <p:spPr>
                <a:xfrm>
                  <a:off x="1431386" y="2788102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2">
                  <a:extLst>
                    <a:ext uri="{FF2B5EF4-FFF2-40B4-BE49-F238E27FC236}">
                      <a16:creationId xmlns:a16="http://schemas.microsoft.com/office/drawing/2014/main" id="{1017B8AF-A5E0-A8DE-72B9-4DC75005C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86" y="2788102"/>
                  <a:ext cx="3731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2">
                  <a:extLst>
                    <a:ext uri="{FF2B5EF4-FFF2-40B4-BE49-F238E27FC236}">
                      <a16:creationId xmlns:a16="http://schemas.microsoft.com/office/drawing/2014/main" id="{BCC87A1D-8698-D759-5B5E-AB97EC08E57C}"/>
                    </a:ext>
                  </a:extLst>
                </p:cNvPr>
                <p:cNvSpPr txBox="1"/>
                <p:nvPr/>
              </p:nvSpPr>
              <p:spPr>
                <a:xfrm>
                  <a:off x="1379829" y="3599348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Box 12">
                  <a:extLst>
                    <a:ext uri="{FF2B5EF4-FFF2-40B4-BE49-F238E27FC236}">
                      <a16:creationId xmlns:a16="http://schemas.microsoft.com/office/drawing/2014/main" id="{BCC87A1D-8698-D759-5B5E-AB97EC08E5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829" y="3599348"/>
                  <a:ext cx="3731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2">
                  <a:extLst>
                    <a:ext uri="{FF2B5EF4-FFF2-40B4-BE49-F238E27FC236}">
                      <a16:creationId xmlns:a16="http://schemas.microsoft.com/office/drawing/2014/main" id="{ACE2D4BE-804D-0424-EBBD-D191E8B590DB}"/>
                    </a:ext>
                  </a:extLst>
                </p:cNvPr>
                <p:cNvSpPr txBox="1"/>
                <p:nvPr/>
              </p:nvSpPr>
              <p:spPr>
                <a:xfrm>
                  <a:off x="3181298" y="1513035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2" name="TextBox 12">
                  <a:extLst>
                    <a:ext uri="{FF2B5EF4-FFF2-40B4-BE49-F238E27FC236}">
                      <a16:creationId xmlns:a16="http://schemas.microsoft.com/office/drawing/2014/main" id="{ACE2D4BE-804D-0424-EBBD-D191E8B590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1298" y="1513035"/>
                  <a:ext cx="37316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57">
                  <a:extLst>
                    <a:ext uri="{FF2B5EF4-FFF2-40B4-BE49-F238E27FC236}">
                      <a16:creationId xmlns:a16="http://schemas.microsoft.com/office/drawing/2014/main" id="{C1DD7D69-542B-8EDE-79FA-BD470A0A6DC3}"/>
                    </a:ext>
                  </a:extLst>
                </p:cNvPr>
                <p:cNvSpPr txBox="1"/>
                <p:nvPr/>
              </p:nvSpPr>
              <p:spPr>
                <a:xfrm>
                  <a:off x="1743384" y="3856912"/>
                  <a:ext cx="287428" cy="3132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57">
                  <a:extLst>
                    <a:ext uri="{FF2B5EF4-FFF2-40B4-BE49-F238E27FC236}">
                      <a16:creationId xmlns:a16="http://schemas.microsoft.com/office/drawing/2014/main" id="{C1DD7D69-542B-8EDE-79FA-BD470A0A6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384" y="3856912"/>
                  <a:ext cx="287428" cy="313291"/>
                </a:xfrm>
                <a:prstGeom prst="rect">
                  <a:avLst/>
                </a:prstGeom>
                <a:blipFill>
                  <a:blip r:embed="rId10"/>
                  <a:stretch>
                    <a:fillRect l="-23404" t="-3922" r="-21277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57">
                  <a:extLst>
                    <a:ext uri="{FF2B5EF4-FFF2-40B4-BE49-F238E27FC236}">
                      <a16:creationId xmlns:a16="http://schemas.microsoft.com/office/drawing/2014/main" id="{49A59B56-F971-83CC-3E81-4A5AC643010B}"/>
                    </a:ext>
                  </a:extLst>
                </p:cNvPr>
                <p:cNvSpPr txBox="1"/>
                <p:nvPr/>
              </p:nvSpPr>
              <p:spPr>
                <a:xfrm>
                  <a:off x="2261101" y="3847595"/>
                  <a:ext cx="267952" cy="3192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TextBox 57">
                  <a:extLst>
                    <a:ext uri="{FF2B5EF4-FFF2-40B4-BE49-F238E27FC236}">
                      <a16:creationId xmlns:a16="http://schemas.microsoft.com/office/drawing/2014/main" id="{49A59B56-F971-83CC-3E81-4A5AC6430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101" y="3847595"/>
                  <a:ext cx="267952" cy="319255"/>
                </a:xfrm>
                <a:prstGeom prst="rect">
                  <a:avLst/>
                </a:prstGeom>
                <a:blipFill>
                  <a:blip r:embed="rId11"/>
                  <a:stretch>
                    <a:fillRect l="-25000" t="-3846" r="-31818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57">
                  <a:extLst>
                    <a:ext uri="{FF2B5EF4-FFF2-40B4-BE49-F238E27FC236}">
                      <a16:creationId xmlns:a16="http://schemas.microsoft.com/office/drawing/2014/main" id="{D152E8CE-5943-15AB-5538-D9B46E41B30A}"/>
                    </a:ext>
                  </a:extLst>
                </p:cNvPr>
                <p:cNvSpPr txBox="1"/>
                <p:nvPr/>
              </p:nvSpPr>
              <p:spPr>
                <a:xfrm>
                  <a:off x="2596049" y="3850935"/>
                  <a:ext cx="267952" cy="3197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57">
                  <a:extLst>
                    <a:ext uri="{FF2B5EF4-FFF2-40B4-BE49-F238E27FC236}">
                      <a16:creationId xmlns:a16="http://schemas.microsoft.com/office/drawing/2014/main" id="{D152E8CE-5943-15AB-5538-D9B46E41B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049" y="3850935"/>
                  <a:ext cx="267952" cy="319768"/>
                </a:xfrm>
                <a:prstGeom prst="rect">
                  <a:avLst/>
                </a:prstGeom>
                <a:blipFill>
                  <a:blip r:embed="rId12"/>
                  <a:stretch>
                    <a:fillRect l="-25000" t="-3774" r="-31818" b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57">
                  <a:extLst>
                    <a:ext uri="{FF2B5EF4-FFF2-40B4-BE49-F238E27FC236}">
                      <a16:creationId xmlns:a16="http://schemas.microsoft.com/office/drawing/2014/main" id="{5421DF12-5518-24A8-4963-0CFCB001F439}"/>
                    </a:ext>
                  </a:extLst>
                </p:cNvPr>
                <p:cNvSpPr txBox="1"/>
                <p:nvPr/>
              </p:nvSpPr>
              <p:spPr>
                <a:xfrm>
                  <a:off x="3008902" y="3856912"/>
                  <a:ext cx="287428" cy="321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Box 57">
                  <a:extLst>
                    <a:ext uri="{FF2B5EF4-FFF2-40B4-BE49-F238E27FC236}">
                      <a16:creationId xmlns:a16="http://schemas.microsoft.com/office/drawing/2014/main" id="{5421DF12-5518-24A8-4963-0CFCB001F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902" y="3856912"/>
                  <a:ext cx="287428" cy="321370"/>
                </a:xfrm>
                <a:prstGeom prst="rect">
                  <a:avLst/>
                </a:prstGeom>
                <a:blipFill>
                  <a:blip r:embed="rId13"/>
                  <a:stretch>
                    <a:fillRect l="-21277" t="-1887" r="-23404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57">
                  <a:extLst>
                    <a:ext uri="{FF2B5EF4-FFF2-40B4-BE49-F238E27FC236}">
                      <a16:creationId xmlns:a16="http://schemas.microsoft.com/office/drawing/2014/main" id="{255EE0AA-7398-11AB-D824-0397A8DE3357}"/>
                    </a:ext>
                  </a:extLst>
                </p:cNvPr>
                <p:cNvSpPr txBox="1"/>
                <p:nvPr/>
              </p:nvSpPr>
              <p:spPr>
                <a:xfrm>
                  <a:off x="3343850" y="3860253"/>
                  <a:ext cx="287428" cy="3189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57">
                  <a:extLst>
                    <a:ext uri="{FF2B5EF4-FFF2-40B4-BE49-F238E27FC236}">
                      <a16:creationId xmlns:a16="http://schemas.microsoft.com/office/drawing/2014/main" id="{255EE0AA-7398-11AB-D824-0397A8DE3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850" y="3860253"/>
                  <a:ext cx="287428" cy="318933"/>
                </a:xfrm>
                <a:prstGeom prst="rect">
                  <a:avLst/>
                </a:prstGeom>
                <a:blipFill>
                  <a:blip r:embed="rId14"/>
                  <a:stretch>
                    <a:fillRect l="-21277" t="-3846" r="-23404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57">
                  <a:extLst>
                    <a:ext uri="{FF2B5EF4-FFF2-40B4-BE49-F238E27FC236}">
                      <a16:creationId xmlns:a16="http://schemas.microsoft.com/office/drawing/2014/main" id="{D2F736D4-AC72-86D9-9047-79E94815F710}"/>
                    </a:ext>
                  </a:extLst>
                </p:cNvPr>
                <p:cNvSpPr txBox="1"/>
                <p:nvPr/>
              </p:nvSpPr>
              <p:spPr>
                <a:xfrm>
                  <a:off x="1939929" y="1309790"/>
                  <a:ext cx="287428" cy="3177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57">
                  <a:extLst>
                    <a:ext uri="{FF2B5EF4-FFF2-40B4-BE49-F238E27FC236}">
                      <a16:creationId xmlns:a16="http://schemas.microsoft.com/office/drawing/2014/main" id="{D2F736D4-AC72-86D9-9047-79E94815F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929" y="1309790"/>
                  <a:ext cx="287428" cy="317779"/>
                </a:xfrm>
                <a:prstGeom prst="rect">
                  <a:avLst/>
                </a:prstGeom>
                <a:blipFill>
                  <a:blip r:embed="rId15"/>
                  <a:stretch>
                    <a:fillRect l="-31915" t="-3846" r="-2766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57">
                  <a:extLst>
                    <a:ext uri="{FF2B5EF4-FFF2-40B4-BE49-F238E27FC236}">
                      <a16:creationId xmlns:a16="http://schemas.microsoft.com/office/drawing/2014/main" id="{DFD65D1E-257A-2A4E-B508-06227987CE9F}"/>
                    </a:ext>
                  </a:extLst>
                </p:cNvPr>
                <p:cNvSpPr txBox="1"/>
                <p:nvPr/>
              </p:nvSpPr>
              <p:spPr>
                <a:xfrm>
                  <a:off x="2972550" y="1314104"/>
                  <a:ext cx="287428" cy="3177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57">
                  <a:extLst>
                    <a:ext uri="{FF2B5EF4-FFF2-40B4-BE49-F238E27FC236}">
                      <a16:creationId xmlns:a16="http://schemas.microsoft.com/office/drawing/2014/main" id="{DFD65D1E-257A-2A4E-B508-06227987C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50" y="1314104"/>
                  <a:ext cx="287428" cy="317779"/>
                </a:xfrm>
                <a:prstGeom prst="rect">
                  <a:avLst/>
                </a:prstGeom>
                <a:blipFill>
                  <a:blip r:embed="rId16"/>
                  <a:stretch>
                    <a:fillRect l="-31250" t="-3846" r="-2291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57">
                  <a:extLst>
                    <a:ext uri="{FF2B5EF4-FFF2-40B4-BE49-F238E27FC236}">
                      <a16:creationId xmlns:a16="http://schemas.microsoft.com/office/drawing/2014/main" id="{D8E03496-2BD2-1B53-7C8A-9D50D680FDAD}"/>
                    </a:ext>
                  </a:extLst>
                </p:cNvPr>
                <p:cNvSpPr txBox="1"/>
                <p:nvPr/>
              </p:nvSpPr>
              <p:spPr>
                <a:xfrm>
                  <a:off x="3579123" y="1316238"/>
                  <a:ext cx="287428" cy="3132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57">
                  <a:extLst>
                    <a:ext uri="{FF2B5EF4-FFF2-40B4-BE49-F238E27FC236}">
                      <a16:creationId xmlns:a16="http://schemas.microsoft.com/office/drawing/2014/main" id="{D8E03496-2BD2-1B53-7C8A-9D50D680FD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123" y="1316238"/>
                  <a:ext cx="287428" cy="313291"/>
                </a:xfrm>
                <a:prstGeom prst="rect">
                  <a:avLst/>
                </a:prstGeom>
                <a:blipFill>
                  <a:blip r:embed="rId17"/>
                  <a:stretch>
                    <a:fillRect l="-31915" t="-1923" r="-29787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29AD5D9-10E8-13B2-3564-143E6678CA3F}"/>
                  </a:ext>
                </a:extLst>
              </p:cNvPr>
              <p:cNvSpPr txBox="1"/>
              <p:nvPr/>
            </p:nvSpPr>
            <p:spPr>
              <a:xfrm>
                <a:off x="769525" y="1621857"/>
                <a:ext cx="58953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29AD5D9-10E8-13B2-3564-143E6678C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5" y="1621857"/>
                <a:ext cx="589536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9F424F20-0F3F-327E-A8D6-339E57D41359}"/>
              </a:ext>
            </a:extLst>
          </p:cNvPr>
          <p:cNvCxnSpPr>
            <a:cxnSpLocks/>
          </p:cNvCxnSpPr>
          <p:nvPr/>
        </p:nvCxnSpPr>
        <p:spPr>
          <a:xfrm>
            <a:off x="3903198" y="2613955"/>
            <a:ext cx="1523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4A147-6850-CDDB-12B6-D50B34DE7B7F}"/>
                  </a:ext>
                </a:extLst>
              </p:cNvPr>
              <p:cNvSpPr txBox="1"/>
              <p:nvPr/>
            </p:nvSpPr>
            <p:spPr>
              <a:xfrm>
                <a:off x="5187357" y="2065939"/>
                <a:ext cx="1855408" cy="1493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4A147-6850-CDDB-12B6-D50B34DE7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57" y="2065939"/>
                <a:ext cx="1855408" cy="14930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9AF4D4-8B0D-E5BF-74B5-E2626D6E2A03}"/>
                  </a:ext>
                </a:extLst>
              </p:cNvPr>
              <p:cNvSpPr txBox="1"/>
              <p:nvPr/>
            </p:nvSpPr>
            <p:spPr>
              <a:xfrm>
                <a:off x="7190773" y="2702427"/>
                <a:ext cx="3405721" cy="161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bSup>
                        </m:e>
                      </m:d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p>
                          </m:sSubSup>
                        </m:e>
                      </m:d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p>
                          </m:sSubSup>
                        </m:e>
                      </m:d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9AF4D4-8B0D-E5BF-74B5-E2626D6E2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73" y="2702427"/>
                <a:ext cx="3405721" cy="16119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D2F32DAB-CA12-1ADF-F727-6AB7C6BCE169}"/>
              </a:ext>
            </a:extLst>
          </p:cNvPr>
          <p:cNvSpPr/>
          <p:nvPr/>
        </p:nvSpPr>
        <p:spPr>
          <a:xfrm>
            <a:off x="7162800" y="2661390"/>
            <a:ext cx="3409882" cy="163980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CD10F9A-1A01-D3FE-2AFC-361F9998A85C}"/>
              </a:ext>
            </a:extLst>
          </p:cNvPr>
          <p:cNvCxnSpPr>
            <a:cxnSpLocks/>
          </p:cNvCxnSpPr>
          <p:nvPr/>
        </p:nvCxnSpPr>
        <p:spPr>
          <a:xfrm flipV="1">
            <a:off x="8752876" y="1906263"/>
            <a:ext cx="0" cy="78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7888EB2-8CA4-FA5D-1DB6-95CB7E92B664}"/>
                  </a:ext>
                </a:extLst>
              </p:cNvPr>
              <p:cNvSpPr txBox="1"/>
              <p:nvPr/>
            </p:nvSpPr>
            <p:spPr>
              <a:xfrm>
                <a:off x="7300014" y="1413160"/>
                <a:ext cx="2905724" cy="57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7888EB2-8CA4-FA5D-1DB6-95CB7E92B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014" y="1413160"/>
                <a:ext cx="2905724" cy="571247"/>
              </a:xfrm>
              <a:prstGeom prst="rect">
                <a:avLst/>
              </a:prstGeom>
              <a:blipFill>
                <a:blip r:embed="rId21"/>
                <a:stretch>
                  <a:fillRect r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905A3ED5-C14F-A452-D1F4-BA5924AD4454}"/>
              </a:ext>
            </a:extLst>
          </p:cNvPr>
          <p:cNvSpPr txBox="1"/>
          <p:nvPr/>
        </p:nvSpPr>
        <p:spPr>
          <a:xfrm>
            <a:off x="4170743" y="2057400"/>
            <a:ext cx="1089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Garb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1057D7-3F5F-B81A-2317-795C8789D41F}"/>
              </a:ext>
            </a:extLst>
          </p:cNvPr>
          <p:cNvSpPr txBox="1"/>
          <p:nvPr/>
        </p:nvSpPr>
        <p:spPr>
          <a:xfrm>
            <a:off x="8825463" y="2057400"/>
            <a:ext cx="9660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F6DB123-A4A5-4ACA-160F-980B80748B89}"/>
                  </a:ext>
                </a:extLst>
              </p:cNvPr>
              <p:cNvSpPr txBox="1"/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over modulus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F6DB123-A4A5-4ACA-160F-980B80748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blipFill>
                <a:blip r:embed="rId7"/>
                <a:stretch>
                  <a:fillRect l="-3846" t="-842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3" y="470061"/>
            <a:ext cx="3860077" cy="75544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5050"/>
                </a:solidFill>
              </a:rPr>
              <a:t>Mixed</a:t>
            </a:r>
            <a:r>
              <a:rPr lang="en-US" sz="4000" dirty="0"/>
              <a:t> Garbling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84C047-65F2-1170-7BBD-BDA59343771D}"/>
              </a:ext>
            </a:extLst>
          </p:cNvPr>
          <p:cNvGrpSpPr/>
          <p:nvPr/>
        </p:nvGrpSpPr>
        <p:grpSpPr>
          <a:xfrm>
            <a:off x="788124" y="1110679"/>
            <a:ext cx="3101203" cy="2869396"/>
            <a:chOff x="936003" y="1309790"/>
            <a:chExt cx="3101203" cy="28693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2">
                  <a:extLst>
                    <a:ext uri="{FF2B5EF4-FFF2-40B4-BE49-F238E27FC236}">
                      <a16:creationId xmlns:a16="http://schemas.microsoft.com/office/drawing/2014/main" id="{1017B8AF-A5E0-A8DE-72B9-4DC75005C97E}"/>
                    </a:ext>
                  </a:extLst>
                </p:cNvPr>
                <p:cNvSpPr txBox="1"/>
                <p:nvPr/>
              </p:nvSpPr>
              <p:spPr>
                <a:xfrm>
                  <a:off x="1431386" y="2788102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0" name="TextBox 12">
                  <a:extLst>
                    <a:ext uri="{FF2B5EF4-FFF2-40B4-BE49-F238E27FC236}">
                      <a16:creationId xmlns:a16="http://schemas.microsoft.com/office/drawing/2014/main" id="{1017B8AF-A5E0-A8DE-72B9-4DC75005C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86" y="2788102"/>
                  <a:ext cx="3731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12">
                  <a:extLst>
                    <a:ext uri="{FF2B5EF4-FFF2-40B4-BE49-F238E27FC236}">
                      <a16:creationId xmlns:a16="http://schemas.microsoft.com/office/drawing/2014/main" id="{AB0486C0-E231-030B-A061-2D23F656E055}"/>
                    </a:ext>
                  </a:extLst>
                </p:cNvPr>
                <p:cNvSpPr txBox="1"/>
                <p:nvPr/>
              </p:nvSpPr>
              <p:spPr>
                <a:xfrm>
                  <a:off x="3205292" y="2304668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31" name="TextBox 12">
                  <a:extLst>
                    <a:ext uri="{FF2B5EF4-FFF2-40B4-BE49-F238E27FC236}">
                      <a16:creationId xmlns:a16="http://schemas.microsoft.com/office/drawing/2014/main" id="{AB0486C0-E231-030B-A061-2D23F656E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292" y="2304668"/>
                  <a:ext cx="3731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6B0F688-4109-5363-1EF6-EA32F5C6446C}"/>
                </a:ext>
              </a:extLst>
            </p:cNvPr>
            <p:cNvSpPr/>
            <p:nvPr/>
          </p:nvSpPr>
          <p:spPr>
            <a:xfrm>
              <a:off x="936003" y="1824941"/>
              <a:ext cx="3101203" cy="18986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FECD541-9BC9-F431-E792-11FDC40C7239}"/>
                </a:ext>
              </a:extLst>
            </p:cNvPr>
            <p:cNvGrpSpPr/>
            <p:nvPr/>
          </p:nvGrpSpPr>
          <p:grpSpPr>
            <a:xfrm>
              <a:off x="2917203" y="1596341"/>
              <a:ext cx="949348" cy="1552792"/>
              <a:chOff x="3797543" y="1752599"/>
              <a:chExt cx="1143000" cy="1869537"/>
            </a:xfrm>
          </p:grpSpPr>
          <p:sp>
            <p:nvSpPr>
              <p:cNvPr id="76" name="矩形: 圆角 75">
                <a:extLst>
                  <a:ext uri="{FF2B5EF4-FFF2-40B4-BE49-F238E27FC236}">
                    <a16:creationId xmlns:a16="http://schemas.microsoft.com/office/drawing/2014/main" id="{EDEABD09-E7A0-6AFA-97E1-65210A317F71}"/>
                  </a:ext>
                </a:extLst>
              </p:cNvPr>
              <p:cNvSpPr/>
              <p:nvPr/>
            </p:nvSpPr>
            <p:spPr>
              <a:xfrm>
                <a:off x="4077245" y="2933220"/>
                <a:ext cx="601255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5050"/>
                    </a:solidFill>
                  </a:rPr>
                  <a:t>BD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7" name="矩形: 圆角 76">
                    <a:extLst>
                      <a:ext uri="{FF2B5EF4-FFF2-40B4-BE49-F238E27FC236}">
                        <a16:creationId xmlns:a16="http://schemas.microsoft.com/office/drawing/2014/main" id="{D30615B1-B7A4-03DB-F288-878CDFDF3EDE}"/>
                      </a:ext>
                    </a:extLst>
                  </p:cNvPr>
                  <p:cNvSpPr/>
                  <p:nvPr/>
                </p:nvSpPr>
                <p:spPr>
                  <a:xfrm>
                    <a:off x="3797543" y="2110107"/>
                    <a:ext cx="1143000" cy="597932"/>
                  </a:xfrm>
                  <a:prstGeom prst="roundRect">
                    <a:avLst/>
                  </a:prstGeom>
                  <a:noFill/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400" b="0" i="1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7" name="矩形: 圆角 76">
                    <a:extLst>
                      <a:ext uri="{FF2B5EF4-FFF2-40B4-BE49-F238E27FC236}">
                        <a16:creationId xmlns:a16="http://schemas.microsoft.com/office/drawing/2014/main" id="{D30615B1-B7A4-03DB-F288-878CDFDF3E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7543" y="2110107"/>
                    <a:ext cx="1143000" cy="597932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BBA14DEE-1035-ABDD-334E-9CA276E61324}"/>
                  </a:ext>
                </a:extLst>
              </p:cNvPr>
              <p:cNvCxnSpPr>
                <a:cxnSpLocks/>
                <a:stCxn id="43" idx="0"/>
                <a:endCxn id="76" idx="2"/>
              </p:cNvCxnSpPr>
              <p:nvPr/>
            </p:nvCxnSpPr>
            <p:spPr>
              <a:xfrm flipV="1">
                <a:off x="4271878" y="3302552"/>
                <a:ext cx="105995" cy="3195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16CFBDE2-E806-FAA2-A0BE-0E7F5E60BB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1000" y="2722277"/>
                <a:ext cx="0" cy="2187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BA9CEB20-4133-3683-2BF4-8C68EA8D04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2000" y="2722277"/>
                <a:ext cx="0" cy="2187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箭头连接符 82">
                <a:extLst>
                  <a:ext uri="{FF2B5EF4-FFF2-40B4-BE49-F238E27FC236}">
                    <a16:creationId xmlns:a16="http://schemas.microsoft.com/office/drawing/2014/main" id="{E4CE8214-B25B-DA0F-EEED-C2C0FFE62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1045" y="1752600"/>
                <a:ext cx="0" cy="357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>
                <a:extLst>
                  <a:ext uri="{FF2B5EF4-FFF2-40B4-BE49-F238E27FC236}">
                    <a16:creationId xmlns:a16="http://schemas.microsoft.com/office/drawing/2014/main" id="{CE11D7DF-4CA4-108F-245B-D859F59FD9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4400" y="1752599"/>
                <a:ext cx="0" cy="357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772A232-458D-A42F-1544-EA1791ADBA28}"/>
                </a:ext>
              </a:extLst>
            </p:cNvPr>
            <p:cNvGrpSpPr/>
            <p:nvPr/>
          </p:nvGrpSpPr>
          <p:grpSpPr>
            <a:xfrm>
              <a:off x="1359275" y="1596341"/>
              <a:ext cx="1309715" cy="1467260"/>
              <a:chOff x="1794872" y="1752600"/>
              <a:chExt cx="1576876" cy="1766558"/>
            </a:xfrm>
          </p:grpSpPr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id="{B057CFCC-9E17-069A-4951-8FB91DE17811}"/>
                  </a:ext>
                </a:extLst>
              </p:cNvPr>
              <p:cNvSpPr/>
              <p:nvPr/>
            </p:nvSpPr>
            <p:spPr>
              <a:xfrm>
                <a:off x="2242725" y="2133603"/>
                <a:ext cx="721251" cy="369332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Mul</a:t>
                </a:r>
              </a:p>
            </p:txBody>
          </p:sp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73CD7289-026B-01FE-759A-F4974DF9837B}"/>
                  </a:ext>
                </a:extLst>
              </p:cNvPr>
              <p:cNvSpPr/>
              <p:nvPr/>
            </p:nvSpPr>
            <p:spPr>
              <a:xfrm>
                <a:off x="1794872" y="2937047"/>
                <a:ext cx="601255" cy="369332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5050"/>
                    </a:solidFill>
                  </a:rPr>
                  <a:t>BC</a:t>
                </a:r>
              </a:p>
            </p:txBody>
          </p: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60EC3B50-0C4C-A84B-3EB6-BEFC0009B2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36504" y="2505632"/>
                <a:ext cx="635244" cy="425472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13157861-A85F-3EF3-6564-F62137DF4EB5}"/>
                  </a:ext>
                </a:extLst>
              </p:cNvPr>
              <p:cNvCxnSpPr>
                <a:cxnSpLocks/>
                <a:stCxn id="66" idx="0"/>
              </p:cNvCxnSpPr>
              <p:nvPr/>
            </p:nvCxnSpPr>
            <p:spPr>
              <a:xfrm flipV="1">
                <a:off x="2095500" y="2507748"/>
                <a:ext cx="347648" cy="4292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A761422D-882A-A86C-46FC-2EBFB56B35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7763" y="1752600"/>
                <a:ext cx="0" cy="3894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E1A82B7D-9C2C-CD45-369A-73CCD118DE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3300436"/>
                <a:ext cx="0" cy="2187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4014057F-1308-DD44-CEFB-C9E7DEE33B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6000" y="3300436"/>
                <a:ext cx="0" cy="2187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DA7EFA-1392-09DD-997C-59AA092E385B}"/>
                </a:ext>
              </a:extLst>
            </p:cNvPr>
            <p:cNvGrpSpPr/>
            <p:nvPr/>
          </p:nvGrpSpPr>
          <p:grpSpPr>
            <a:xfrm>
              <a:off x="1134295" y="3070200"/>
              <a:ext cx="949348" cy="793565"/>
              <a:chOff x="1524000" y="3525101"/>
              <a:chExt cx="1143000" cy="95544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矩形: 圆角 52">
                    <a:extLst>
                      <a:ext uri="{FF2B5EF4-FFF2-40B4-BE49-F238E27FC236}">
                        <a16:creationId xmlns:a16="http://schemas.microsoft.com/office/drawing/2014/main" id="{A4BFF4AB-FE37-7FA9-DC77-34758827B2BC}"/>
                      </a:ext>
                    </a:extLst>
                  </p:cNvPr>
                  <p:cNvSpPr/>
                  <p:nvPr/>
                </p:nvSpPr>
                <p:spPr>
                  <a:xfrm>
                    <a:off x="1524000" y="3525101"/>
                    <a:ext cx="1143000" cy="597932"/>
                  </a:xfrm>
                  <a:prstGeom prst="roundRect">
                    <a:avLst/>
                  </a:prstGeom>
                  <a:noFill/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400" b="0" i="1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3" name="矩形: 圆角 52">
                    <a:extLst>
                      <a:ext uri="{FF2B5EF4-FFF2-40B4-BE49-F238E27FC236}">
                        <a16:creationId xmlns:a16="http://schemas.microsoft.com/office/drawing/2014/main" id="{A4BFF4AB-FE37-7FA9-DC77-34758827B2B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0" y="3525101"/>
                    <a:ext cx="1143000" cy="597932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0F9CEF54-EF6F-2965-674A-31D0FEB216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5045" y="4123034"/>
                <a:ext cx="0" cy="357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6EBD2CA1-CFE2-B823-9E08-24A0FB7E80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8400" y="4123033"/>
                <a:ext cx="0" cy="357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9DCA2AC-CE10-0DD5-138C-75EF0E07A4F2}"/>
                </a:ext>
              </a:extLst>
            </p:cNvPr>
            <p:cNvGrpSpPr/>
            <p:nvPr/>
          </p:nvGrpSpPr>
          <p:grpSpPr>
            <a:xfrm>
              <a:off x="2231403" y="2584168"/>
              <a:ext cx="1374539" cy="1267109"/>
              <a:chOff x="2619518" y="2701098"/>
              <a:chExt cx="1654923" cy="1525579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0EF9A7E4-B735-353D-25AA-993CD3A0ACFA}"/>
                  </a:ext>
                </a:extLst>
              </p:cNvPr>
              <p:cNvSpPr/>
              <p:nvPr/>
            </p:nvSpPr>
            <p:spPr>
              <a:xfrm>
                <a:off x="2791235" y="2701098"/>
                <a:ext cx="720612" cy="369332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Add</a:t>
                </a: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687BF27D-4BB7-613D-4BD1-19A47545E6FE}"/>
                  </a:ext>
                </a:extLst>
              </p:cNvPr>
              <p:cNvSpPr/>
              <p:nvPr/>
            </p:nvSpPr>
            <p:spPr>
              <a:xfrm>
                <a:off x="3564649" y="3381307"/>
                <a:ext cx="709792" cy="369332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Add</a:t>
                </a:r>
              </a:p>
            </p:txBody>
          </p:sp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5FD3F0A3-5A79-80E4-315D-216761E674D7}"/>
                  </a:ext>
                </a:extLst>
              </p:cNvPr>
              <p:cNvSpPr/>
              <p:nvPr/>
            </p:nvSpPr>
            <p:spPr>
              <a:xfrm>
                <a:off x="2619518" y="3381307"/>
                <a:ext cx="709792" cy="369332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Mul</a:t>
                </a:r>
              </a:p>
            </p:txBody>
          </p: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863DD89A-2249-CD6F-B562-3ADE990E6A30}"/>
                  </a:ext>
                </a:extLst>
              </p:cNvPr>
              <p:cNvCxnSpPr>
                <a:cxnSpLocks/>
                <a:stCxn id="44" idx="0"/>
              </p:cNvCxnSpPr>
              <p:nvPr/>
            </p:nvCxnSpPr>
            <p:spPr>
              <a:xfrm flipH="1" flipV="1">
                <a:off x="2951230" y="3070430"/>
                <a:ext cx="23184" cy="310877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80B23190-41E0-E825-FA4C-A0F5B3992985}"/>
                  </a:ext>
                </a:extLst>
              </p:cNvPr>
              <p:cNvCxnSpPr>
                <a:cxnSpLocks/>
                <a:stCxn id="43" idx="0"/>
              </p:cNvCxnSpPr>
              <p:nvPr/>
            </p:nvCxnSpPr>
            <p:spPr>
              <a:xfrm flipH="1" flipV="1">
                <a:off x="3358085" y="3070430"/>
                <a:ext cx="561460" cy="310877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4CFD9756-9593-AF6F-6C6A-6859BFF44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5923" y="3750638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1C59A0F5-8674-A263-8121-F2BBAA2ECA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6366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BC3DBBFA-CE5B-6726-E6FC-7F8E95952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972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F32AAC2D-9996-2227-D698-2E19FEDF8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7415" y="3750639"/>
                <a:ext cx="0" cy="476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57">
                  <a:extLst>
                    <a:ext uri="{FF2B5EF4-FFF2-40B4-BE49-F238E27FC236}">
                      <a16:creationId xmlns:a16="http://schemas.microsoft.com/office/drawing/2014/main" id="{CDA71665-D92A-14DC-1C36-A6676ECD80A2}"/>
                    </a:ext>
                  </a:extLst>
                </p:cNvPr>
                <p:cNvSpPr txBox="1"/>
                <p:nvPr/>
              </p:nvSpPr>
              <p:spPr>
                <a:xfrm>
                  <a:off x="1135665" y="3849627"/>
                  <a:ext cx="287428" cy="3177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9" name="TextBox 57">
                  <a:extLst>
                    <a:ext uri="{FF2B5EF4-FFF2-40B4-BE49-F238E27FC236}">
                      <a16:creationId xmlns:a16="http://schemas.microsoft.com/office/drawing/2014/main" id="{CDA71665-D92A-14DC-1C36-A6676ECD8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665" y="3849627"/>
                  <a:ext cx="287428" cy="317779"/>
                </a:xfrm>
                <a:prstGeom prst="rect">
                  <a:avLst/>
                </a:prstGeom>
                <a:blipFill>
                  <a:blip r:embed="rId7"/>
                  <a:stretch>
                    <a:fillRect l="-21277" t="-3846" r="-21277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12">
                  <a:extLst>
                    <a:ext uri="{FF2B5EF4-FFF2-40B4-BE49-F238E27FC236}">
                      <a16:creationId xmlns:a16="http://schemas.microsoft.com/office/drawing/2014/main" id="{BCC87A1D-8698-D759-5B5E-AB97EC08E57C}"/>
                    </a:ext>
                  </a:extLst>
                </p:cNvPr>
                <p:cNvSpPr txBox="1"/>
                <p:nvPr/>
              </p:nvSpPr>
              <p:spPr>
                <a:xfrm>
                  <a:off x="1379829" y="3599348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1" name="TextBox 12">
                  <a:extLst>
                    <a:ext uri="{FF2B5EF4-FFF2-40B4-BE49-F238E27FC236}">
                      <a16:creationId xmlns:a16="http://schemas.microsoft.com/office/drawing/2014/main" id="{BCC87A1D-8698-D759-5B5E-AB97EC08E5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829" y="3599348"/>
                  <a:ext cx="3731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12">
                  <a:extLst>
                    <a:ext uri="{FF2B5EF4-FFF2-40B4-BE49-F238E27FC236}">
                      <a16:creationId xmlns:a16="http://schemas.microsoft.com/office/drawing/2014/main" id="{ACE2D4BE-804D-0424-EBBD-D191E8B590DB}"/>
                    </a:ext>
                  </a:extLst>
                </p:cNvPr>
                <p:cNvSpPr txBox="1"/>
                <p:nvPr/>
              </p:nvSpPr>
              <p:spPr>
                <a:xfrm>
                  <a:off x="3181298" y="1513035"/>
                  <a:ext cx="37316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32" name="TextBox 12">
                  <a:extLst>
                    <a:ext uri="{FF2B5EF4-FFF2-40B4-BE49-F238E27FC236}">
                      <a16:creationId xmlns:a16="http://schemas.microsoft.com/office/drawing/2014/main" id="{ACE2D4BE-804D-0424-EBBD-D191E8B590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1298" y="1513035"/>
                  <a:ext cx="37316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57">
                  <a:extLst>
                    <a:ext uri="{FF2B5EF4-FFF2-40B4-BE49-F238E27FC236}">
                      <a16:creationId xmlns:a16="http://schemas.microsoft.com/office/drawing/2014/main" id="{C1DD7D69-542B-8EDE-79FA-BD470A0A6DC3}"/>
                    </a:ext>
                  </a:extLst>
                </p:cNvPr>
                <p:cNvSpPr txBox="1"/>
                <p:nvPr/>
              </p:nvSpPr>
              <p:spPr>
                <a:xfrm>
                  <a:off x="1743384" y="3856912"/>
                  <a:ext cx="287428" cy="3132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3" name="TextBox 57">
                  <a:extLst>
                    <a:ext uri="{FF2B5EF4-FFF2-40B4-BE49-F238E27FC236}">
                      <a16:creationId xmlns:a16="http://schemas.microsoft.com/office/drawing/2014/main" id="{C1DD7D69-542B-8EDE-79FA-BD470A0A6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384" y="3856912"/>
                  <a:ext cx="287428" cy="313291"/>
                </a:xfrm>
                <a:prstGeom prst="rect">
                  <a:avLst/>
                </a:prstGeom>
                <a:blipFill>
                  <a:blip r:embed="rId10"/>
                  <a:stretch>
                    <a:fillRect l="-23404" t="-3922" r="-21277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57">
                  <a:extLst>
                    <a:ext uri="{FF2B5EF4-FFF2-40B4-BE49-F238E27FC236}">
                      <a16:creationId xmlns:a16="http://schemas.microsoft.com/office/drawing/2014/main" id="{49A59B56-F971-83CC-3E81-4A5AC643010B}"/>
                    </a:ext>
                  </a:extLst>
                </p:cNvPr>
                <p:cNvSpPr txBox="1"/>
                <p:nvPr/>
              </p:nvSpPr>
              <p:spPr>
                <a:xfrm>
                  <a:off x="2261101" y="3847595"/>
                  <a:ext cx="267952" cy="3192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4" name="TextBox 57">
                  <a:extLst>
                    <a:ext uri="{FF2B5EF4-FFF2-40B4-BE49-F238E27FC236}">
                      <a16:creationId xmlns:a16="http://schemas.microsoft.com/office/drawing/2014/main" id="{49A59B56-F971-83CC-3E81-4A5AC6430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101" y="3847595"/>
                  <a:ext cx="267952" cy="319255"/>
                </a:xfrm>
                <a:prstGeom prst="rect">
                  <a:avLst/>
                </a:prstGeom>
                <a:blipFill>
                  <a:blip r:embed="rId11"/>
                  <a:stretch>
                    <a:fillRect l="-25000" t="-3846" r="-31818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57">
                  <a:extLst>
                    <a:ext uri="{FF2B5EF4-FFF2-40B4-BE49-F238E27FC236}">
                      <a16:creationId xmlns:a16="http://schemas.microsoft.com/office/drawing/2014/main" id="{D152E8CE-5943-15AB-5538-D9B46E41B30A}"/>
                    </a:ext>
                  </a:extLst>
                </p:cNvPr>
                <p:cNvSpPr txBox="1"/>
                <p:nvPr/>
              </p:nvSpPr>
              <p:spPr>
                <a:xfrm>
                  <a:off x="2596049" y="3850935"/>
                  <a:ext cx="267952" cy="3197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5" name="TextBox 57">
                  <a:extLst>
                    <a:ext uri="{FF2B5EF4-FFF2-40B4-BE49-F238E27FC236}">
                      <a16:creationId xmlns:a16="http://schemas.microsoft.com/office/drawing/2014/main" id="{D152E8CE-5943-15AB-5538-D9B46E41B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049" y="3850935"/>
                  <a:ext cx="267952" cy="319768"/>
                </a:xfrm>
                <a:prstGeom prst="rect">
                  <a:avLst/>
                </a:prstGeom>
                <a:blipFill>
                  <a:blip r:embed="rId12"/>
                  <a:stretch>
                    <a:fillRect l="-25000" t="-3774" r="-31818" b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57">
                  <a:extLst>
                    <a:ext uri="{FF2B5EF4-FFF2-40B4-BE49-F238E27FC236}">
                      <a16:creationId xmlns:a16="http://schemas.microsoft.com/office/drawing/2014/main" id="{5421DF12-5518-24A8-4963-0CFCB001F439}"/>
                    </a:ext>
                  </a:extLst>
                </p:cNvPr>
                <p:cNvSpPr txBox="1"/>
                <p:nvPr/>
              </p:nvSpPr>
              <p:spPr>
                <a:xfrm>
                  <a:off x="3008902" y="3856912"/>
                  <a:ext cx="287428" cy="321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6" name="TextBox 57">
                  <a:extLst>
                    <a:ext uri="{FF2B5EF4-FFF2-40B4-BE49-F238E27FC236}">
                      <a16:creationId xmlns:a16="http://schemas.microsoft.com/office/drawing/2014/main" id="{5421DF12-5518-24A8-4963-0CFCB001F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902" y="3856912"/>
                  <a:ext cx="287428" cy="321370"/>
                </a:xfrm>
                <a:prstGeom prst="rect">
                  <a:avLst/>
                </a:prstGeom>
                <a:blipFill>
                  <a:blip r:embed="rId13"/>
                  <a:stretch>
                    <a:fillRect l="-21277" t="-1887" r="-23404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57">
                  <a:extLst>
                    <a:ext uri="{FF2B5EF4-FFF2-40B4-BE49-F238E27FC236}">
                      <a16:creationId xmlns:a16="http://schemas.microsoft.com/office/drawing/2014/main" id="{255EE0AA-7398-11AB-D824-0397A8DE3357}"/>
                    </a:ext>
                  </a:extLst>
                </p:cNvPr>
                <p:cNvSpPr txBox="1"/>
                <p:nvPr/>
              </p:nvSpPr>
              <p:spPr>
                <a:xfrm>
                  <a:off x="3343850" y="3860253"/>
                  <a:ext cx="287428" cy="3189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7" name="TextBox 57">
                  <a:extLst>
                    <a:ext uri="{FF2B5EF4-FFF2-40B4-BE49-F238E27FC236}">
                      <a16:creationId xmlns:a16="http://schemas.microsoft.com/office/drawing/2014/main" id="{255EE0AA-7398-11AB-D824-0397A8DE3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850" y="3860253"/>
                  <a:ext cx="287428" cy="318933"/>
                </a:xfrm>
                <a:prstGeom prst="rect">
                  <a:avLst/>
                </a:prstGeom>
                <a:blipFill>
                  <a:blip r:embed="rId14"/>
                  <a:stretch>
                    <a:fillRect l="-21277" t="-3846" r="-23404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57">
                  <a:extLst>
                    <a:ext uri="{FF2B5EF4-FFF2-40B4-BE49-F238E27FC236}">
                      <a16:creationId xmlns:a16="http://schemas.microsoft.com/office/drawing/2014/main" id="{D2F736D4-AC72-86D9-9047-79E94815F710}"/>
                    </a:ext>
                  </a:extLst>
                </p:cNvPr>
                <p:cNvSpPr txBox="1"/>
                <p:nvPr/>
              </p:nvSpPr>
              <p:spPr>
                <a:xfrm>
                  <a:off x="1939929" y="1309790"/>
                  <a:ext cx="287428" cy="3177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8" name="TextBox 57">
                  <a:extLst>
                    <a:ext uri="{FF2B5EF4-FFF2-40B4-BE49-F238E27FC236}">
                      <a16:creationId xmlns:a16="http://schemas.microsoft.com/office/drawing/2014/main" id="{D2F736D4-AC72-86D9-9047-79E94815F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929" y="1309790"/>
                  <a:ext cx="287428" cy="317779"/>
                </a:xfrm>
                <a:prstGeom prst="rect">
                  <a:avLst/>
                </a:prstGeom>
                <a:blipFill>
                  <a:blip r:embed="rId15"/>
                  <a:stretch>
                    <a:fillRect l="-31915" t="-3846" r="-2766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57">
                  <a:extLst>
                    <a:ext uri="{FF2B5EF4-FFF2-40B4-BE49-F238E27FC236}">
                      <a16:creationId xmlns:a16="http://schemas.microsoft.com/office/drawing/2014/main" id="{DFD65D1E-257A-2A4E-B508-06227987CE9F}"/>
                    </a:ext>
                  </a:extLst>
                </p:cNvPr>
                <p:cNvSpPr txBox="1"/>
                <p:nvPr/>
              </p:nvSpPr>
              <p:spPr>
                <a:xfrm>
                  <a:off x="2972550" y="1314104"/>
                  <a:ext cx="287428" cy="3177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9" name="TextBox 57">
                  <a:extLst>
                    <a:ext uri="{FF2B5EF4-FFF2-40B4-BE49-F238E27FC236}">
                      <a16:creationId xmlns:a16="http://schemas.microsoft.com/office/drawing/2014/main" id="{DFD65D1E-257A-2A4E-B508-06227987C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50" y="1314104"/>
                  <a:ext cx="287428" cy="317779"/>
                </a:xfrm>
                <a:prstGeom prst="rect">
                  <a:avLst/>
                </a:prstGeom>
                <a:blipFill>
                  <a:blip r:embed="rId16"/>
                  <a:stretch>
                    <a:fillRect l="-31250" t="-3846" r="-2291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57">
                  <a:extLst>
                    <a:ext uri="{FF2B5EF4-FFF2-40B4-BE49-F238E27FC236}">
                      <a16:creationId xmlns:a16="http://schemas.microsoft.com/office/drawing/2014/main" id="{D8E03496-2BD2-1B53-7C8A-9D50D680FDAD}"/>
                    </a:ext>
                  </a:extLst>
                </p:cNvPr>
                <p:cNvSpPr txBox="1"/>
                <p:nvPr/>
              </p:nvSpPr>
              <p:spPr>
                <a:xfrm>
                  <a:off x="3579123" y="1316238"/>
                  <a:ext cx="287428" cy="3132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0" name="TextBox 57">
                  <a:extLst>
                    <a:ext uri="{FF2B5EF4-FFF2-40B4-BE49-F238E27FC236}">
                      <a16:creationId xmlns:a16="http://schemas.microsoft.com/office/drawing/2014/main" id="{D8E03496-2BD2-1B53-7C8A-9D50D680FD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123" y="1316238"/>
                  <a:ext cx="287428" cy="313291"/>
                </a:xfrm>
                <a:prstGeom prst="rect">
                  <a:avLst/>
                </a:prstGeom>
                <a:blipFill>
                  <a:blip r:embed="rId17"/>
                  <a:stretch>
                    <a:fillRect l="-31915" t="-1923" r="-29787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29AD5D9-10E8-13B2-3564-143E6678CA3F}"/>
                  </a:ext>
                </a:extLst>
              </p:cNvPr>
              <p:cNvSpPr txBox="1"/>
              <p:nvPr/>
            </p:nvSpPr>
            <p:spPr>
              <a:xfrm>
                <a:off x="769525" y="1621857"/>
                <a:ext cx="58953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29AD5D9-10E8-13B2-3564-143E6678C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5" y="1621857"/>
                <a:ext cx="589536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B40BF1B-F7EE-82D7-4BBA-EED1E905C279}"/>
              </a:ext>
            </a:extLst>
          </p:cNvPr>
          <p:cNvSpPr txBox="1"/>
          <p:nvPr/>
        </p:nvSpPr>
        <p:spPr>
          <a:xfrm>
            <a:off x="9875682" y="4646429"/>
            <a:ext cx="2171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9133EE"/>
                </a:solidFill>
              </a:rPr>
              <a:t>Bottleneck: “interfacing” Boolean and Arithmetic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9F424F20-0F3F-327E-A8D6-339E57D41359}"/>
              </a:ext>
            </a:extLst>
          </p:cNvPr>
          <p:cNvCxnSpPr>
            <a:cxnSpLocks/>
          </p:cNvCxnSpPr>
          <p:nvPr/>
        </p:nvCxnSpPr>
        <p:spPr>
          <a:xfrm>
            <a:off x="3903198" y="2613955"/>
            <a:ext cx="1523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4A147-6850-CDDB-12B6-D50B34DE7B7F}"/>
                  </a:ext>
                </a:extLst>
              </p:cNvPr>
              <p:cNvSpPr txBox="1"/>
              <p:nvPr/>
            </p:nvSpPr>
            <p:spPr>
              <a:xfrm>
                <a:off x="5187357" y="2065939"/>
                <a:ext cx="1855408" cy="1493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4A147-6850-CDDB-12B6-D50B34DE7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57" y="2065939"/>
                <a:ext cx="1855408" cy="14930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9AF4D4-8B0D-E5BF-74B5-E2626D6E2A03}"/>
                  </a:ext>
                </a:extLst>
              </p:cNvPr>
              <p:cNvSpPr txBox="1"/>
              <p:nvPr/>
            </p:nvSpPr>
            <p:spPr>
              <a:xfrm>
                <a:off x="7190773" y="2702427"/>
                <a:ext cx="3405721" cy="161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bSup>
                        </m:e>
                      </m:d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p>
                          </m:sSubSup>
                        </m:e>
                      </m:d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p>
                          </m:sSubSup>
                        </m:e>
                      </m:d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9AF4D4-8B0D-E5BF-74B5-E2626D6E2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73" y="2702427"/>
                <a:ext cx="3405721" cy="16119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D2F32DAB-CA12-1ADF-F727-6AB7C6BCE169}"/>
              </a:ext>
            </a:extLst>
          </p:cNvPr>
          <p:cNvSpPr/>
          <p:nvPr/>
        </p:nvSpPr>
        <p:spPr>
          <a:xfrm>
            <a:off x="7162800" y="2661390"/>
            <a:ext cx="3409882" cy="163980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CD10F9A-1A01-D3FE-2AFC-361F9998A85C}"/>
              </a:ext>
            </a:extLst>
          </p:cNvPr>
          <p:cNvCxnSpPr>
            <a:cxnSpLocks/>
          </p:cNvCxnSpPr>
          <p:nvPr/>
        </p:nvCxnSpPr>
        <p:spPr>
          <a:xfrm flipV="1">
            <a:off x="8752876" y="1906263"/>
            <a:ext cx="0" cy="78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7888EB2-8CA4-FA5D-1DB6-95CB7E92B664}"/>
                  </a:ext>
                </a:extLst>
              </p:cNvPr>
              <p:cNvSpPr txBox="1"/>
              <p:nvPr/>
            </p:nvSpPr>
            <p:spPr>
              <a:xfrm>
                <a:off x="7300014" y="1413160"/>
                <a:ext cx="2905724" cy="57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7888EB2-8CA4-FA5D-1DB6-95CB7E92B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014" y="1413160"/>
                <a:ext cx="2905724" cy="571247"/>
              </a:xfrm>
              <a:prstGeom prst="rect">
                <a:avLst/>
              </a:prstGeom>
              <a:blipFill>
                <a:blip r:embed="rId21"/>
                <a:stretch>
                  <a:fillRect r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905A3ED5-C14F-A452-D1F4-BA5924AD4454}"/>
              </a:ext>
            </a:extLst>
          </p:cNvPr>
          <p:cNvSpPr txBox="1"/>
          <p:nvPr/>
        </p:nvSpPr>
        <p:spPr>
          <a:xfrm>
            <a:off x="4170743" y="2057400"/>
            <a:ext cx="1089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Garb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1057D7-3F5F-B81A-2317-795C8789D41F}"/>
              </a:ext>
            </a:extLst>
          </p:cNvPr>
          <p:cNvSpPr txBox="1"/>
          <p:nvPr/>
        </p:nvSpPr>
        <p:spPr>
          <a:xfrm>
            <a:off x="8825463" y="2057400"/>
            <a:ext cx="9660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Eval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EDBC2F9-13AB-DD85-2BEC-BE526EB891E6}"/>
                  </a:ext>
                </a:extLst>
              </p:cNvPr>
              <p:cNvSpPr txBox="1"/>
              <p:nvPr/>
            </p:nvSpPr>
            <p:spPr>
              <a:xfrm>
                <a:off x="762000" y="4114800"/>
                <a:ext cx="9760305" cy="2117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Bit Decomposition (BD) Costs: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[AIK11]: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3000" dirty="0">
                  <a:solidFill>
                    <a:srgbClr val="9133EE"/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[BMR16]:	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</a:rPr>
                  <a:t>[BLLL23]: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𝐷𝐶𝑅</m:t>
                                    </m:r>
                                  </m:sub>
                                </m:sSub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EDBC2F9-13AB-DD85-2BEC-BE526EB89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14800"/>
                <a:ext cx="9760305" cy="2117311"/>
              </a:xfrm>
              <a:prstGeom prst="rect">
                <a:avLst/>
              </a:prstGeom>
              <a:blipFill>
                <a:blip r:embed="rId22"/>
                <a:stretch>
                  <a:fillRect l="-1249" t="-3458" b="-7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F6DB123-A4A5-4ACA-160F-980B80748B89}"/>
                  </a:ext>
                </a:extLst>
              </p:cNvPr>
              <p:cNvSpPr txBox="1"/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over modulus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F6DB123-A4A5-4ACA-160F-980B80748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blipFill>
                <a:blip r:embed="rId23"/>
                <a:stretch>
                  <a:fillRect l="-3846" t="-842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4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6222276" cy="755442"/>
          </a:xfrm>
        </p:spPr>
        <p:txBody>
          <a:bodyPr>
            <a:normAutofit/>
          </a:bodyPr>
          <a:lstStyle/>
          <a:p>
            <a:r>
              <a:rPr lang="en-US" sz="4000" dirty="0"/>
              <a:t>Our Results: Mixed Garbling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8BB92E5-5D7C-ABFD-D52A-D62F28F01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7394947"/>
                  </p:ext>
                </p:extLst>
              </p:nvPr>
            </p:nvGraphicFramePr>
            <p:xfrm>
              <a:off x="838200" y="1219200"/>
              <a:ext cx="10744200" cy="261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Baseline</a:t>
                          </a:r>
                        </a:p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1.58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Free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7418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[BMR16]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8255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Result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1.5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FF5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8BB92E5-5D7C-ABFD-D52A-D62F28F01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7394947"/>
                  </p:ext>
                </p:extLst>
              </p:nvPr>
            </p:nvGraphicFramePr>
            <p:xfrm>
              <a:off x="838200" y="1219200"/>
              <a:ext cx="10744200" cy="261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949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Baseline</a:t>
                          </a:r>
                        </a:p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60256" r="-218133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60256" r="-133714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Free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7418106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[BMR16]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265957" r="-218133" b="-1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265957" r="-1080" b="-12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825529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Result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365957" r="-218133" b="-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365957" r="-1080" b="-2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00723F-480E-BB96-9BAA-63CCC590DE1D}"/>
                  </a:ext>
                </a:extLst>
              </p:cNvPr>
              <p:cNvSpPr txBox="1"/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over modulus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00723F-480E-BB96-9BAA-63CCC590D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blipFill>
                <a:blip r:embed="rId4"/>
                <a:stretch>
                  <a:fillRect l="-3846" t="-842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45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4" y="470061"/>
            <a:ext cx="6222276" cy="755442"/>
          </a:xfrm>
        </p:spPr>
        <p:txBody>
          <a:bodyPr>
            <a:normAutofit/>
          </a:bodyPr>
          <a:lstStyle/>
          <a:p>
            <a:r>
              <a:rPr lang="en-US" sz="4000" dirty="0"/>
              <a:t>Our Results: Mixed Garbling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8BB92E5-5D7C-ABFD-D52A-D62F28F01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102465"/>
                  </p:ext>
                </p:extLst>
              </p:nvPr>
            </p:nvGraphicFramePr>
            <p:xfrm>
              <a:off x="838200" y="1219200"/>
              <a:ext cx="10744200" cy="3499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Baseline</a:t>
                          </a:r>
                        </a:p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1.58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Free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4030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[BMR16]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8255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1.5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FF5050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rgbClr val="FF5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5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rgbClr val="FF5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5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Free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8BB92E5-5D7C-ABFD-D52A-D62F28F01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102465"/>
                  </p:ext>
                </p:extLst>
              </p:nvPr>
            </p:nvGraphicFramePr>
            <p:xfrm>
              <a:off x="838200" y="1219200"/>
              <a:ext cx="10744200" cy="3499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595714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9835687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9109206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321127598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5645484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BC,BD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364647"/>
                      </a:ext>
                    </a:extLst>
                  </a:tr>
                  <a:tr h="949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Baseline</a:t>
                          </a:r>
                        </a:p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60256" r="-218133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60256" r="-133714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Free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403092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[BMR16]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265957" r="-218133" b="-2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265957" r="-1080" b="-25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825529"/>
                      </a:ext>
                    </a:extLst>
                  </a:tr>
                  <a:tr h="1458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/>
                            <a:t>Result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3600" t="-143333" r="-218133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1714" t="-143333" r="-133714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994" t="-143333" r="-1080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6676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78AD4F-9810-20B0-F9A2-AC1F1956A07F}"/>
                  </a:ext>
                </a:extLst>
              </p:cNvPr>
              <p:cNvSpPr txBox="1"/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>
                    <a:solidFill>
                      <a:schemeClr val="bg2">
                        <a:lumMod val="50000"/>
                      </a:schemeClr>
                    </a:solidFill>
                  </a:rPr>
                  <a:t>over modulus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78AD4F-9810-20B0-F9A2-AC1F1956A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55" y="304748"/>
                <a:ext cx="3806145" cy="578235"/>
              </a:xfrm>
              <a:prstGeom prst="rect">
                <a:avLst/>
              </a:prstGeom>
              <a:blipFill>
                <a:blip r:embed="rId4"/>
                <a:stretch>
                  <a:fillRect l="-3846" t="-842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9323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13131</TotalTime>
  <Words>6652</Words>
  <Application>Microsoft Office PowerPoint</Application>
  <PresentationFormat>宽屏</PresentationFormat>
  <Paragraphs>1329</Paragraphs>
  <Slides>39</Slides>
  <Notes>33</Notes>
  <HiddenSlides>16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Arial</vt:lpstr>
      <vt:lpstr>Calibri</vt:lpstr>
      <vt:lpstr>Wingdings</vt:lpstr>
      <vt:lpstr>Cambria Math</vt:lpstr>
      <vt:lpstr>Calibri Light</vt:lpstr>
      <vt:lpstr>1_Office Theme</vt:lpstr>
      <vt:lpstr>2_Office Theme</vt:lpstr>
      <vt:lpstr>How to Garble Mixed Circuits  that Combine Boolean and Arithmetic Computations</vt:lpstr>
      <vt:lpstr>Boolean Garbling [Yao82]</vt:lpstr>
      <vt:lpstr>Boolean Garbling [Yao82]</vt:lpstr>
      <vt:lpstr>PowerPoint 演示文稿</vt:lpstr>
      <vt:lpstr>Arithmetic Garbling [AIK11]</vt:lpstr>
      <vt:lpstr>Mixed Garbling</vt:lpstr>
      <vt:lpstr>Mixed Garbling</vt:lpstr>
      <vt:lpstr>Our Results: Mixed Garbling</vt:lpstr>
      <vt:lpstr>Our Results: Mixed Garbling</vt:lpstr>
      <vt:lpstr>Our Results: Mixed Garbling</vt:lpstr>
      <vt:lpstr>Our Results: Mixed Garbling for Z_N</vt:lpstr>
      <vt:lpstr>PowerPoint 演示文稿</vt:lpstr>
      <vt:lpstr>Arithmetic Gates w/ CRT</vt:lpstr>
      <vt:lpstr>Emulating Arithmetic Gates</vt:lpstr>
      <vt:lpstr>PowerPoint 演示文稿</vt:lpstr>
      <vt:lpstr>Summary:</vt:lpstr>
      <vt:lpstr>PowerPoint 演示文稿</vt:lpstr>
      <vt:lpstr>Mixed Garbling for Z_(2^b ), from BC, BD Gadgets </vt:lpstr>
      <vt:lpstr>PowerPoint 演示文稿</vt:lpstr>
      <vt:lpstr>PowerPoint 演示文稿</vt:lpstr>
      <vt:lpstr>PowerPoint 演示文稿</vt:lpstr>
      <vt:lpstr>Summary: New Mixed Garbling Schemes</vt:lpstr>
      <vt:lpstr>Thank you!</vt:lpstr>
      <vt:lpstr>Our Results: Mixed Garbling</vt:lpstr>
      <vt:lpstr>PowerPoint 演示文稿</vt:lpstr>
      <vt:lpstr>Mixed Garbling w/ CRT</vt:lpstr>
      <vt:lpstr>Trunc-by-N from Trunc-by-p</vt:lpstr>
      <vt:lpstr>PowerPoint 演示文稿</vt:lpstr>
      <vt:lpstr>PowerPoint 演示文稿</vt:lpstr>
      <vt:lpstr>PowerPoint 演示文稿</vt:lpstr>
      <vt:lpstr>Mixed Garbling for Z_(p^k ), from BC, BD Gadgets </vt:lpstr>
      <vt:lpstr>BC Gadget for Z_(2^b ) from R.O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Gate-by-Gate Garbling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New Ways to Garble Arithmetic Circuits  </dc:title>
  <dc:creator>huijial</dc:creator>
  <cp:lastModifiedBy>Hanjun Li</cp:lastModifiedBy>
  <cp:revision>94</cp:revision>
  <dcterms:created xsi:type="dcterms:W3CDTF">2022-11-15T02:35:46Z</dcterms:created>
  <dcterms:modified xsi:type="dcterms:W3CDTF">2024-05-28T21:38:33Z</dcterms:modified>
</cp:coreProperties>
</file>