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2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4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8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9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5" r:id="rId2"/>
    <p:sldMasterId id="2147483662" r:id="rId3"/>
    <p:sldMasterId id="2147483669" r:id="rId4"/>
  </p:sldMasterIdLst>
  <p:notesMasterIdLst>
    <p:notesMasterId r:id="rId27"/>
  </p:notesMasterIdLst>
  <p:sldIdLst>
    <p:sldId id="259" r:id="rId5"/>
    <p:sldId id="264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85" r:id="rId15"/>
    <p:sldId id="275" r:id="rId16"/>
    <p:sldId id="276" r:id="rId17"/>
    <p:sldId id="277" r:id="rId18"/>
    <p:sldId id="278" r:id="rId19"/>
    <p:sldId id="279" r:id="rId20"/>
    <p:sldId id="280" r:id="rId21"/>
    <p:sldId id="286" r:id="rId22"/>
    <p:sldId id="281" r:id="rId23"/>
    <p:sldId id="284" r:id="rId24"/>
    <p:sldId id="283" r:id="rId25"/>
    <p:sldId id="28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8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CAF553-0935-49DB-854F-44CDC30C8404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D5830-5ED6-4EE4-93A2-FB3FE70C03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506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7319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49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28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25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6155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586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9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186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9442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70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1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266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934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74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86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90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26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8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491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671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D5830-5ED6-4EE4-93A2-FB3FE70C03A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98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CDFFD-8420-DD3C-AAEA-433B74A2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1005840"/>
            <a:ext cx="11887200" cy="2377440"/>
          </a:xfrm>
        </p:spPr>
        <p:txBody>
          <a:bodyPr anchor="b"/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DD71AF5-1AC3-2FF7-B571-1C7AA91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83680"/>
            <a:ext cx="2743200" cy="274320"/>
          </a:xfrm>
        </p:spPr>
        <p:txBody>
          <a:bodyPr/>
          <a:lstStyle/>
          <a:p>
            <a:fld id="{33639637-A6E8-452D-98B2-51C8A29CC287}" type="datetime1">
              <a:rPr lang="en-US" smtClean="0"/>
              <a:t>5/27/2024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DFDA877D-6069-8C07-DA58-96AFF212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8" y="6583680"/>
            <a:ext cx="45720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9623009-302D-9819-0CF5-98D8D87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92" y="6583680"/>
            <a:ext cx="2743200" cy="274320"/>
          </a:xfrm>
        </p:spPr>
        <p:txBody>
          <a:bodyPr/>
          <a:lstStyle/>
          <a:p>
            <a:r>
              <a:rPr lang="en-US"/>
              <a:t>Use macro for slide numbers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61378-C083-D497-81E2-C44FA692D369}"/>
              </a:ext>
            </a:extLst>
          </p:cNvPr>
          <p:cNvSpPr/>
          <p:nvPr userDrawn="1"/>
        </p:nvSpPr>
        <p:spPr>
          <a:xfrm>
            <a:off x="0" y="0"/>
            <a:ext cx="155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6B6EAE-C869-79BE-1872-3EB3A054F7DA}"/>
              </a:ext>
            </a:extLst>
          </p:cNvPr>
          <p:cNvSpPr/>
          <p:nvPr userDrawn="1"/>
        </p:nvSpPr>
        <p:spPr>
          <a:xfrm>
            <a:off x="12033504" y="0"/>
            <a:ext cx="155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365456-DD93-C052-880C-E4F8F4562D64}"/>
              </a:ext>
            </a:extLst>
          </p:cNvPr>
          <p:cNvSpPr/>
          <p:nvPr userDrawn="1"/>
        </p:nvSpPr>
        <p:spPr>
          <a:xfrm>
            <a:off x="0" y="0"/>
            <a:ext cx="12188952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B04A12-0CD2-D19E-4333-9E13354CF974}"/>
              </a:ext>
            </a:extLst>
          </p:cNvPr>
          <p:cNvSpPr/>
          <p:nvPr userDrawn="1"/>
        </p:nvSpPr>
        <p:spPr>
          <a:xfrm>
            <a:off x="3048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849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BE6-0596-4FA3-AE63-51DA245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57432" cy="73152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ACF9-5D1D-4DBF-ABEA-93C42033C8AC}" type="datetime1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63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C59-926E-44D2-B63C-57B70178FAAA}" type="datetime1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bg1"/>
                </a:solidFill>
              </a:rPr>
              <a:t>This layout is “Ink Blank”. Use “Blank” for non-draft slides.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67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0F97EDC7-29FD-8D09-6B62-559E535D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315200"/>
            <a:ext cx="11457432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15C-B564-43D1-81E8-3A51D4599FB9}" type="datetime1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79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CDFFD-8420-DD3C-AAEA-433B74A2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1005840"/>
            <a:ext cx="11887200" cy="2377440"/>
          </a:xfrm>
        </p:spPr>
        <p:txBody>
          <a:bodyPr anchor="b"/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DD71AF5-1AC3-2FF7-B571-1C7AA91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83680"/>
            <a:ext cx="2743200" cy="274320"/>
          </a:xfrm>
        </p:spPr>
        <p:txBody>
          <a:bodyPr/>
          <a:lstStyle/>
          <a:p>
            <a:fld id="{33639637-A6E8-452D-98B2-51C8A29CC287}" type="datetime1">
              <a:rPr lang="en-US" smtClean="0"/>
              <a:t>5/27/2024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DFDA877D-6069-8C07-DA58-96AFF212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8" y="6583680"/>
            <a:ext cx="45720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9623009-302D-9819-0CF5-98D8D87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92" y="6583680"/>
            <a:ext cx="2743200" cy="274320"/>
          </a:xfrm>
        </p:spPr>
        <p:txBody>
          <a:bodyPr/>
          <a:lstStyle/>
          <a:p>
            <a:r>
              <a:rPr lang="en-US"/>
              <a:t>Use macro for slide numbers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D61378-C083-D497-81E2-C44FA692D369}"/>
              </a:ext>
            </a:extLst>
          </p:cNvPr>
          <p:cNvSpPr/>
          <p:nvPr userDrawn="1"/>
        </p:nvSpPr>
        <p:spPr>
          <a:xfrm>
            <a:off x="0" y="0"/>
            <a:ext cx="155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6B6EAE-C869-79BE-1872-3EB3A054F7DA}"/>
              </a:ext>
            </a:extLst>
          </p:cNvPr>
          <p:cNvSpPr/>
          <p:nvPr userDrawn="1"/>
        </p:nvSpPr>
        <p:spPr>
          <a:xfrm>
            <a:off x="12033504" y="0"/>
            <a:ext cx="155448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365456-DD93-C052-880C-E4F8F4562D64}"/>
              </a:ext>
            </a:extLst>
          </p:cNvPr>
          <p:cNvSpPr/>
          <p:nvPr userDrawn="1"/>
        </p:nvSpPr>
        <p:spPr>
          <a:xfrm>
            <a:off x="0" y="0"/>
            <a:ext cx="12188952" cy="10058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B04A12-0CD2-D19E-4333-9E13354CF974}"/>
              </a:ext>
            </a:extLst>
          </p:cNvPr>
          <p:cNvSpPr/>
          <p:nvPr userDrawn="1"/>
        </p:nvSpPr>
        <p:spPr>
          <a:xfrm>
            <a:off x="3048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16DE371-CEB7-5486-D840-45AEE5B2D190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35896717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473-E22B-4738-84E9-D795A7C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09EC-14E8-428D-B76F-9288597E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9B8A-D4E6-4EC3-9198-2E7DA53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1670-9DD0-459B-977E-B405486FFF41}" type="datetime1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6A66-E0E2-4906-B260-52C3A77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8114-1B49-4B22-A972-97C85CA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908B6-A7FD-4400-8647-90855E6A9E74}"/>
              </a:ext>
            </a:extLst>
          </p:cNvPr>
          <p:cNvSpPr/>
          <p:nvPr userDrawn="1"/>
        </p:nvSpPr>
        <p:spPr>
          <a:xfrm>
            <a:off x="0" y="0"/>
            <a:ext cx="832104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ED34E-5142-4A48-8F5B-3284EAEF9E42}"/>
              </a:ext>
            </a:extLst>
          </p:cNvPr>
          <p:cNvSpPr/>
          <p:nvPr userDrawn="1"/>
        </p:nvSpPr>
        <p:spPr>
          <a:xfrm>
            <a:off x="11347704" y="0"/>
            <a:ext cx="841248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EC8D2-5D9D-4506-B3D8-1A05793591C6}"/>
              </a:ext>
            </a:extLst>
          </p:cNvPr>
          <p:cNvSpPr/>
          <p:nvPr userDrawn="1"/>
        </p:nvSpPr>
        <p:spPr>
          <a:xfrm>
            <a:off x="0" y="0"/>
            <a:ext cx="12188952" cy="17099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7ABE9-2DF8-43AA-9621-A3A87A19CE9C}"/>
              </a:ext>
            </a:extLst>
          </p:cNvPr>
          <p:cNvSpPr/>
          <p:nvPr userDrawn="1"/>
        </p:nvSpPr>
        <p:spPr>
          <a:xfrm>
            <a:off x="0" y="6089650"/>
            <a:ext cx="12188952" cy="494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1B3328-2B5B-3D12-5867-41FCF3CFECDB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2318036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6E4-BD1F-46AE-B11D-82FA519AC7FB}" type="datetime1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This layout is “Ink Title Only”. Use “Title Only” for non-draft slides.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B9DD9-FA79-4E5C-8111-FED366D11BE4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670316-BA24-F42A-860C-22F16A46130D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514344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BE6-0596-4FA3-AE63-51DA245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57432" cy="73152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ACF9-5D1D-4DBF-ABEA-93C42033C8AC}" type="datetime1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185287-8A40-4288-B195-FD688BA34B9B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1770E3-8930-DBC7-B586-5EAAC4106DA0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562201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C59-926E-44D2-B63C-57B70178FAAA}" type="datetime1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1"/>
                </a:solidFill>
              </a:rPr>
              <a:t>This layout is “Ink Blank”. Use “Blank” for non-draft slides.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07CB7B-F5C7-F542-2802-611637E983F4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1073544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42674B-7827-96D0-DB1B-DA0196C88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315200"/>
            <a:ext cx="11457432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15C-B564-43D1-81E8-3A51D4599FB9}" type="datetime1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The title placeholder is for accessibility.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8FB80F-6C18-DC39-0646-FB5AEDBFA624}"/>
              </a:ext>
            </a:extLst>
          </p:cNvPr>
          <p:cNvSpPr/>
          <p:nvPr userDrawn="1"/>
        </p:nvSpPr>
        <p:spPr>
          <a:xfrm>
            <a:off x="10143744" y="0"/>
            <a:ext cx="2048256" cy="11521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Speaker Video Placeholder</a:t>
            </a:r>
          </a:p>
        </p:txBody>
      </p:sp>
    </p:spTree>
    <p:extLst>
      <p:ext uri="{BB962C8B-B14F-4D97-AF65-F5344CB8AC3E}">
        <p14:creationId xmlns:p14="http://schemas.microsoft.com/office/powerpoint/2010/main" val="2972826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CDFFD-8420-DD3C-AAEA-433B74A2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1005840"/>
            <a:ext cx="11887200" cy="2377440"/>
          </a:xfrm>
        </p:spPr>
        <p:txBody>
          <a:bodyPr anchor="b"/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DD71AF5-1AC3-2FF7-B571-1C7AA91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83680"/>
            <a:ext cx="2743200" cy="274320"/>
          </a:xfrm>
        </p:spPr>
        <p:txBody>
          <a:bodyPr/>
          <a:lstStyle/>
          <a:p>
            <a:fld id="{33639637-A6E8-452D-98B2-51C8A29CC287}" type="datetime1">
              <a:rPr lang="en-US" smtClean="0"/>
              <a:t>5/27/2024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DFDA877D-6069-8C07-DA58-96AFF212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8" y="6583680"/>
            <a:ext cx="45720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9623009-302D-9819-0CF5-98D8D87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92" y="6583680"/>
            <a:ext cx="2743200" cy="274320"/>
          </a:xfrm>
        </p:spPr>
        <p:txBody>
          <a:bodyPr/>
          <a:lstStyle/>
          <a:p>
            <a:r>
              <a:rPr lang="en-US"/>
              <a:t>Use macro for slide numbers</a:t>
            </a:r>
            <a:endParaRPr lang="en-US" dirty="0"/>
          </a:p>
        </p:txBody>
      </p:sp>
      <p:pic>
        <p:nvPicPr>
          <p:cNvPr id="2" name="Camera 1">
            <a:extLst>
              <a:ext uri="{FF2B5EF4-FFF2-40B4-BE49-F238E27FC236}">
                <a16:creationId xmlns:a16="http://schemas.microsoft.com/office/drawing/2014/main" id="{A74A307E-ABDB-A2BC-99DA-86E59AFD3F27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3639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473-E22B-4738-84E9-D795A7C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09EC-14E8-428D-B76F-9288597E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9B8A-D4E6-4EC3-9198-2E7DA53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1670-9DD0-459B-977E-B405486FFF41}" type="datetime1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6A66-E0E2-4906-B260-52C3A77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8114-1B49-4B22-A972-97C85CA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8908B6-A7FD-4400-8647-90855E6A9E74}"/>
              </a:ext>
            </a:extLst>
          </p:cNvPr>
          <p:cNvSpPr/>
          <p:nvPr userDrawn="1"/>
        </p:nvSpPr>
        <p:spPr>
          <a:xfrm>
            <a:off x="0" y="0"/>
            <a:ext cx="832104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88ED34E-5142-4A48-8F5B-3284EAEF9E42}"/>
              </a:ext>
            </a:extLst>
          </p:cNvPr>
          <p:cNvSpPr/>
          <p:nvPr userDrawn="1"/>
        </p:nvSpPr>
        <p:spPr>
          <a:xfrm>
            <a:off x="11347704" y="0"/>
            <a:ext cx="841248" cy="6400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4EC8D2-5D9D-4506-B3D8-1A05793591C6}"/>
              </a:ext>
            </a:extLst>
          </p:cNvPr>
          <p:cNvSpPr/>
          <p:nvPr userDrawn="1"/>
        </p:nvSpPr>
        <p:spPr>
          <a:xfrm>
            <a:off x="0" y="0"/>
            <a:ext cx="12188952" cy="170992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97ABE9-2DF8-43AA-9621-A3A87A19CE9C}"/>
              </a:ext>
            </a:extLst>
          </p:cNvPr>
          <p:cNvSpPr/>
          <p:nvPr userDrawn="1"/>
        </p:nvSpPr>
        <p:spPr>
          <a:xfrm>
            <a:off x="0" y="6089650"/>
            <a:ext cx="12188952" cy="494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0225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473-E22B-4738-84E9-D795A7C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09EC-14E8-428D-B76F-9288597E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9B8A-D4E6-4EC3-9198-2E7DA53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1670-9DD0-459B-977E-B405486FFF41}" type="datetime1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6A66-E0E2-4906-B260-52C3A77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8114-1B49-4B22-A972-97C85CA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pic>
        <p:nvPicPr>
          <p:cNvPr id="7" name="Camera 6">
            <a:extLst>
              <a:ext uri="{FF2B5EF4-FFF2-40B4-BE49-F238E27FC236}">
                <a16:creationId xmlns:a16="http://schemas.microsoft.com/office/drawing/2014/main" id="{55BCD405-B07D-A9B3-6093-C347CE45C3C5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1824736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6E4-BD1F-46AE-B11D-82FA519AC7FB}" type="datetime1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This layout is “Ink Title Only”. Use “Title Only” for non-draft slides.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B9DD9-FA79-4E5C-8111-FED366D11BE4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amera 9">
            <a:extLst>
              <a:ext uri="{FF2B5EF4-FFF2-40B4-BE49-F238E27FC236}">
                <a16:creationId xmlns:a16="http://schemas.microsoft.com/office/drawing/2014/main" id="{E2C9FB00-9014-A182-8118-DBC6F8E6B58E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3689416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BE6-0596-4FA3-AE63-51DA245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57432" cy="73152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ACF9-5D1D-4DBF-ABEA-93C42033C8AC}" type="datetime1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43B1F615-B513-0DE5-43E1-B8BDCCF91E8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39412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C59-926E-44D2-B63C-57B70178FAAA}" type="datetime1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bg1"/>
                </a:solidFill>
              </a:rPr>
              <a:t>This layout is “Ink Blank”. Use “Blank” for non-draft slides.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Camera 8">
            <a:extLst>
              <a:ext uri="{FF2B5EF4-FFF2-40B4-BE49-F238E27FC236}">
                <a16:creationId xmlns:a16="http://schemas.microsoft.com/office/drawing/2014/main" id="{AD40876A-EDF7-D70A-ED1A-65206322D934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986884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8">
            <a:extLst>
              <a:ext uri="{FF2B5EF4-FFF2-40B4-BE49-F238E27FC236}">
                <a16:creationId xmlns:a16="http://schemas.microsoft.com/office/drawing/2014/main" id="{0F97EDC7-29FD-8D09-6B62-559E535D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315200"/>
            <a:ext cx="11457432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15C-B564-43D1-81E8-3A51D4599FB9}" type="datetime1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pic>
        <p:nvPicPr>
          <p:cNvPr id="6" name="Camera 5">
            <a:extLst>
              <a:ext uri="{FF2B5EF4-FFF2-40B4-BE49-F238E27FC236}">
                <a16:creationId xmlns:a16="http://schemas.microsoft.com/office/drawing/2014/main" id="{DFB2EC49-EB45-A72A-CFC4-76CE320FEBD9}"/>
              </a:ext>
            </a:extLst>
          </p:cNvPr>
          <p:cNvPicPr>
            <a:picLocks noChangeAspect="1"/>
            <a:extLst>
              <a:ext uri="{51228E76-BA90-4043-B771-695A4F85340A}">
                <alf:liveFeedProps xmlns:alf="http://schemas.microsoft.com/office/drawing/2021/livefeed" xmlns=""/>
              </a:ext>
            </a:extLst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3744" y="0"/>
            <a:ext cx="2048256" cy="1152144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10245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6E4-BD1F-46AE-B11D-82FA519AC7FB}" type="datetime1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This layout is “Ink Title Only”. Use “Title Only” for non-draft slides.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B9DD9-FA79-4E5C-8111-FED366D11BE4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711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4ABE6-0596-4FA3-AE63-51DA2452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182880"/>
            <a:ext cx="11457432" cy="73152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0ACF9-5D1D-4DBF-ABEA-93C42033C8AC}" type="datetime1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185287-8A40-4288-B195-FD688BA34B9B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651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Ink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3C59-926E-44D2-B63C-57B70178FAAA}" type="datetime1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i="1" dirty="0">
                <a:solidFill>
                  <a:schemeClr val="tx1"/>
                </a:solidFill>
              </a:rPr>
              <a:t>This layout is “Ink Blank”. Use “Blank” for non-draft slides.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C42674B-7827-96D0-DB1B-DA0196C88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7315200"/>
            <a:ext cx="11457432" cy="731520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20D2F5-42B6-4E6C-A06D-559DDA171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C615C-B564-43D1-81E8-3A51D4599FB9}" type="datetime1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15E2BF-4647-4E69-94C1-555CF168C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B1EE9-1A51-466E-A9B5-A5F0B668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8D170-E73F-4DEA-92ED-F9015A1DBA6F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7FC346-0E37-488B-A67A-40813A55CC5A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D0060C-1956-49D3-A600-85DFFC2552C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tx1"/>
                </a:solidFill>
              </a:rPr>
              <a:t>The title placeholder is for accessibility.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414544-3FD2-4D2C-BAD3-03D3D274F4C4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27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3DCDFFD-8420-DD3C-AAEA-433B74A2AB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448" y="1005840"/>
            <a:ext cx="11887200" cy="2377440"/>
          </a:xfrm>
        </p:spPr>
        <p:txBody>
          <a:bodyPr anchor="b"/>
          <a:lstStyle>
            <a:lvl1pPr algn="ctr">
              <a:lnSpc>
                <a:spcPct val="120000"/>
              </a:lnSpc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DD71AF5-1AC3-2FF7-B571-1C7AA917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5760" y="6583680"/>
            <a:ext cx="2743200" cy="274320"/>
          </a:xfrm>
        </p:spPr>
        <p:txBody>
          <a:bodyPr/>
          <a:lstStyle/>
          <a:p>
            <a:fld id="{33639637-A6E8-452D-98B2-51C8A29CC287}" type="datetime1">
              <a:rPr lang="en-US" smtClean="0"/>
              <a:t>5/27/2024</a:t>
            </a:fld>
            <a:endParaRPr lang="en-US"/>
          </a:p>
        </p:txBody>
      </p:sp>
      <p:sp>
        <p:nvSpPr>
          <p:cNvPr id="15" name="Footer Placeholder 12">
            <a:extLst>
              <a:ext uri="{FF2B5EF4-FFF2-40B4-BE49-F238E27FC236}">
                <a16:creationId xmlns:a16="http://schemas.microsoft.com/office/drawing/2014/main" id="{DFDA877D-6069-8C07-DA58-96AFF2122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13048" y="6583680"/>
            <a:ext cx="45720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59623009-302D-9819-0CF5-98D8D8796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79992" y="6583680"/>
            <a:ext cx="2743200" cy="274320"/>
          </a:xfrm>
        </p:spPr>
        <p:txBody>
          <a:bodyPr/>
          <a:lstStyle/>
          <a:p>
            <a:r>
              <a:rPr lang="en-US"/>
              <a:t>Use macro for slide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3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24473-E22B-4738-84E9-D795A7C2B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4209EC-14E8-428D-B76F-9288597E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99B8A-D4E6-4EC3-9198-2E7DA53C1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1670-9DD0-459B-977E-B405486FFF41}" type="datetime1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D36A66-E0E2-4906-B260-52C3A7724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58114-1B49-4B22-A972-97C85CAB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59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k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30F81C-3038-4574-9254-560E7017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046E4-BD1F-46AE-B11D-82FA519AC7FB}" type="datetime1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FCA42B-1094-4E4F-9D87-05E02057B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06A1EA-16F2-4878-A658-660470A02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Use macro for slide numbers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9A037-6059-4CE8-AA52-8350F80CE04A}"/>
              </a:ext>
            </a:extLst>
          </p:cNvPr>
          <p:cNvSpPr/>
          <p:nvPr userDrawn="1"/>
        </p:nvSpPr>
        <p:spPr>
          <a:xfrm>
            <a:off x="0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3F7691-78B2-48BD-8A6F-3F75E8AD77A4}"/>
              </a:ext>
            </a:extLst>
          </p:cNvPr>
          <p:cNvSpPr/>
          <p:nvPr userDrawn="1"/>
        </p:nvSpPr>
        <p:spPr>
          <a:xfrm>
            <a:off x="11823192" y="0"/>
            <a:ext cx="365760" cy="6858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DD7FBC-7BAB-4918-BF54-B8EBAFD9CD55}"/>
              </a:ext>
            </a:extLst>
          </p:cNvPr>
          <p:cNvSpPr/>
          <p:nvPr userDrawn="1"/>
        </p:nvSpPr>
        <p:spPr>
          <a:xfrm>
            <a:off x="0" y="0"/>
            <a:ext cx="12188952" cy="2743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</a:rPr>
              <a:t>This layout is “Ink Title Only”. Use “Title Only” for non-draft slides.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E33D18-58AE-4B01-BF6D-FAB091124370}"/>
              </a:ext>
            </a:extLst>
          </p:cNvPr>
          <p:cNvSpPr/>
          <p:nvPr userDrawn="1"/>
        </p:nvSpPr>
        <p:spPr>
          <a:xfrm>
            <a:off x="0" y="640080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87B9DD9-FA79-4E5C-8111-FED366D11BE4}"/>
              </a:ext>
            </a:extLst>
          </p:cNvPr>
          <p:cNvSpPr/>
          <p:nvPr userDrawn="1"/>
        </p:nvSpPr>
        <p:spPr>
          <a:xfrm>
            <a:off x="0" y="822960"/>
            <a:ext cx="12188952" cy="1828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5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AA27B7-8463-EB4D-D842-A290E1C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309BAD-4439-7A4A-E153-03E5C280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88720"/>
            <a:ext cx="11457432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DEF974-3F32-68AE-003B-9F43607C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7A0E-B73F-47A5-93F2-3016E1DE3045}" type="datetime1">
              <a:rPr lang="en-US" smtClean="0"/>
              <a:t>5/27/2024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2890E9-61CC-8554-80BF-5B65D71A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048" y="6583680"/>
            <a:ext cx="4572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C5713-4A3C-EDD2-3EE3-D3A21F85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9992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macro for slide numbers</a:t>
            </a:r>
          </a:p>
        </p:txBody>
      </p:sp>
    </p:spTree>
    <p:extLst>
      <p:ext uri="{BB962C8B-B14F-4D97-AF65-F5344CB8AC3E}">
        <p14:creationId xmlns:p14="http://schemas.microsoft.com/office/powerpoint/2010/main" val="126455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AA27B7-8463-EB4D-D842-A290E1C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309BAD-4439-7A4A-E153-03E5C280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88720"/>
            <a:ext cx="11457432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DEF974-3F32-68AE-003B-9F43607C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7A0E-B73F-47A5-93F2-3016E1DE3045}" type="datetime1">
              <a:rPr lang="en-US" smtClean="0"/>
              <a:t>5/27/2024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2890E9-61CC-8554-80BF-5B65D71A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048" y="6583680"/>
            <a:ext cx="4572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C5713-4A3C-EDD2-3EE3-D3A21F85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9992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macro for slide numbers</a:t>
            </a:r>
          </a:p>
        </p:txBody>
      </p:sp>
    </p:spTree>
    <p:extLst>
      <p:ext uri="{BB962C8B-B14F-4D97-AF65-F5344CB8AC3E}">
        <p14:creationId xmlns:p14="http://schemas.microsoft.com/office/powerpoint/2010/main" val="4534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AA27B7-8463-EB4D-D842-A290E1C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309BAD-4439-7A4A-E153-03E5C280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88720"/>
            <a:ext cx="11457432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DEF974-3F32-68AE-003B-9F43607C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7A0E-B73F-47A5-93F2-3016E1DE3045}" type="datetime1">
              <a:rPr lang="en-US" smtClean="0"/>
              <a:t>5/27/2024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2890E9-61CC-8554-80BF-5B65D71A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048" y="6583680"/>
            <a:ext cx="4572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C5713-4A3C-EDD2-3EE3-D3A21F85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9992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macro for slide numbers</a:t>
            </a:r>
          </a:p>
        </p:txBody>
      </p:sp>
    </p:spTree>
    <p:extLst>
      <p:ext uri="{BB962C8B-B14F-4D97-AF65-F5344CB8AC3E}">
        <p14:creationId xmlns:p14="http://schemas.microsoft.com/office/powerpoint/2010/main" val="114606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47AA27B7-8463-EB4D-D842-A290E1C5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74320"/>
            <a:ext cx="11457432" cy="73152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A309BAD-4439-7A4A-E153-03E5C280F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5760" y="1188720"/>
            <a:ext cx="11457432" cy="5120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D3DEF974-3F32-68AE-003B-9F43607C9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5760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7A0E-B73F-47A5-93F2-3016E1DE3045}" type="datetime1">
              <a:rPr lang="en-US" smtClean="0"/>
              <a:t>5/27/2024</a:t>
            </a:fld>
            <a:endParaRPr lang="en-US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82890E9-61CC-8554-80BF-5B65D71AE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3048" y="6583680"/>
            <a:ext cx="45720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57C5713-4A3C-EDD2-3EE3-D3A21F85DE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79992" y="658368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Use macro for slide numbers</a:t>
            </a:r>
          </a:p>
        </p:txBody>
      </p:sp>
    </p:spTree>
    <p:extLst>
      <p:ext uri="{BB962C8B-B14F-4D97-AF65-F5344CB8AC3E}">
        <p14:creationId xmlns:p14="http://schemas.microsoft.com/office/powerpoint/2010/main" val="173701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1.png"/><Relationship Id="rId5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26" Type="http://schemas.openxmlformats.org/officeDocument/2006/relationships/image" Target="../media/image80.png"/><Relationship Id="rId3" Type="http://schemas.openxmlformats.org/officeDocument/2006/relationships/tags" Target="../tags/tag23.xml"/><Relationship Id="rId34" Type="http://schemas.openxmlformats.org/officeDocument/2006/relationships/image" Target="../media/image29.png"/><Relationship Id="rId7" Type="http://schemas.openxmlformats.org/officeDocument/2006/relationships/slideLayout" Target="../slideLayouts/slideLayout10.xml"/><Relationship Id="rId33" Type="http://schemas.openxmlformats.org/officeDocument/2006/relationships/image" Target="../media/image7.svg"/><Relationship Id="rId2" Type="http://schemas.openxmlformats.org/officeDocument/2006/relationships/tags" Target="../tags/tag22.xml"/><Relationship Id="rId29" Type="http://schemas.openxmlformats.org/officeDocument/2006/relationships/image" Target="../media/image11.sv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32" Type="http://schemas.openxmlformats.org/officeDocument/2006/relationships/image" Target="../media/image6.png"/><Relationship Id="rId37" Type="http://schemas.openxmlformats.org/officeDocument/2006/relationships/image" Target="../media/image32.png"/><Relationship Id="rId5" Type="http://schemas.openxmlformats.org/officeDocument/2006/relationships/tags" Target="../tags/tag25.xml"/><Relationship Id="rId28" Type="http://schemas.openxmlformats.org/officeDocument/2006/relationships/image" Target="../media/image10.png"/><Relationship Id="rId36" Type="http://schemas.openxmlformats.org/officeDocument/2006/relationships/image" Target="../media/image31.png"/><Relationship Id="rId31" Type="http://schemas.openxmlformats.org/officeDocument/2006/relationships/image" Target="../media/image28.png"/><Relationship Id="rId4" Type="http://schemas.openxmlformats.org/officeDocument/2006/relationships/tags" Target="../tags/tag24.xml"/><Relationship Id="rId27" Type="http://schemas.openxmlformats.org/officeDocument/2006/relationships/image" Target="../media/image81.png"/><Relationship Id="rId30" Type="http://schemas.openxmlformats.org/officeDocument/2006/relationships/image" Target="../media/image27.png"/><Relationship Id="rId35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8.png"/><Relationship Id="rId18" Type="http://schemas.openxmlformats.org/officeDocument/2006/relationships/image" Target="../media/image30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../media/image27.png"/><Relationship Id="rId17" Type="http://schemas.openxmlformats.org/officeDocument/2006/relationships/image" Target="../media/image33.png"/><Relationship Id="rId2" Type="http://schemas.openxmlformats.org/officeDocument/2006/relationships/tags" Target="../tags/tag28.xml"/><Relationship Id="rId16" Type="http://schemas.openxmlformats.org/officeDocument/2006/relationships/image" Target="../media/image29.png"/><Relationship Id="rId20" Type="http://schemas.openxmlformats.org/officeDocument/2006/relationships/image" Target="../media/image32.png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11.svg"/><Relationship Id="rId5" Type="http://schemas.openxmlformats.org/officeDocument/2006/relationships/tags" Target="../tags/tag31.xml"/><Relationship Id="rId15" Type="http://schemas.openxmlformats.org/officeDocument/2006/relationships/image" Target="../media/image7.svg"/><Relationship Id="rId10" Type="http://schemas.openxmlformats.org/officeDocument/2006/relationships/image" Target="../media/image10.png"/><Relationship Id="rId19" Type="http://schemas.openxmlformats.org/officeDocument/2006/relationships/image" Target="../media/image31.png"/><Relationship Id="rId4" Type="http://schemas.openxmlformats.org/officeDocument/2006/relationships/tags" Target="../tags/tag30.xml"/><Relationship Id="rId9" Type="http://schemas.openxmlformats.org/officeDocument/2006/relationships/notesSlide" Target="../notesSlides/notesSlide13.xml"/><Relationship Id="rId1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28.png"/><Relationship Id="rId18" Type="http://schemas.openxmlformats.org/officeDocument/2006/relationships/image" Target="../media/image35.png"/><Relationship Id="rId3" Type="http://schemas.openxmlformats.org/officeDocument/2006/relationships/tags" Target="../tags/tag36.xml"/><Relationship Id="rId21" Type="http://schemas.openxmlformats.org/officeDocument/2006/relationships/image" Target="../media/image32.png"/><Relationship Id="rId7" Type="http://schemas.openxmlformats.org/officeDocument/2006/relationships/tags" Target="../tags/tag40.xml"/><Relationship Id="rId12" Type="http://schemas.openxmlformats.org/officeDocument/2006/relationships/image" Target="../media/image27.png"/><Relationship Id="rId17" Type="http://schemas.openxmlformats.org/officeDocument/2006/relationships/image" Target="../media/image34.png"/><Relationship Id="rId2" Type="http://schemas.openxmlformats.org/officeDocument/2006/relationships/tags" Target="../tags/tag35.xml"/><Relationship Id="rId16" Type="http://schemas.openxmlformats.org/officeDocument/2006/relationships/image" Target="../media/image29.png"/><Relationship Id="rId20" Type="http://schemas.openxmlformats.org/officeDocument/2006/relationships/image" Target="../media/image31.png"/><Relationship Id="rId1" Type="http://schemas.openxmlformats.org/officeDocument/2006/relationships/tags" Target="../tags/tag34.xml"/><Relationship Id="rId6" Type="http://schemas.openxmlformats.org/officeDocument/2006/relationships/tags" Target="../tags/tag39.xml"/><Relationship Id="rId11" Type="http://schemas.openxmlformats.org/officeDocument/2006/relationships/image" Target="../media/image11.svg"/><Relationship Id="rId5" Type="http://schemas.openxmlformats.org/officeDocument/2006/relationships/tags" Target="../tags/tag38.xml"/><Relationship Id="rId15" Type="http://schemas.openxmlformats.org/officeDocument/2006/relationships/image" Target="../media/image7.svg"/><Relationship Id="rId10" Type="http://schemas.openxmlformats.org/officeDocument/2006/relationships/image" Target="../media/image10.png"/><Relationship Id="rId19" Type="http://schemas.openxmlformats.org/officeDocument/2006/relationships/image" Target="../media/image30.png"/><Relationship Id="rId4" Type="http://schemas.openxmlformats.org/officeDocument/2006/relationships/tags" Target="../tags/tag37.xml"/><Relationship Id="rId9" Type="http://schemas.openxmlformats.org/officeDocument/2006/relationships/notesSlide" Target="../notesSlides/notesSlide14.xml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13" Type="http://schemas.openxmlformats.org/officeDocument/2006/relationships/image" Target="../media/image36.png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image" Target="../media/image30.png"/><Relationship Id="rId17" Type="http://schemas.openxmlformats.org/officeDocument/2006/relationships/image" Target="../media/image40.png"/><Relationship Id="rId2" Type="http://schemas.openxmlformats.org/officeDocument/2006/relationships/tags" Target="../tags/tag42.xml"/><Relationship Id="rId16" Type="http://schemas.openxmlformats.org/officeDocument/2006/relationships/image" Target="../media/image39.png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31.png"/><Relationship Id="rId5" Type="http://schemas.openxmlformats.org/officeDocument/2006/relationships/tags" Target="../tags/tag45.xml"/><Relationship Id="rId15" Type="http://schemas.openxmlformats.org/officeDocument/2006/relationships/image" Target="../media/image38.png"/><Relationship Id="rId10" Type="http://schemas.openxmlformats.org/officeDocument/2006/relationships/notesSlide" Target="../notesSlides/notesSlide15.xml"/><Relationship Id="rId4" Type="http://schemas.openxmlformats.org/officeDocument/2006/relationships/tags" Target="../tags/tag44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43.pn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notesSlide" Target="../notesSlides/notesSlide17.xml"/><Relationship Id="rId9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21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3.pn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47.png"/><Relationship Id="rId12" Type="http://schemas.openxmlformats.org/officeDocument/2006/relationships/image" Target="../media/image48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6.png"/><Relationship Id="rId11" Type="http://schemas.openxmlformats.org/officeDocument/2006/relationships/image" Target="../media/image65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5.png"/><Relationship Id="rId26" Type="http://schemas.openxmlformats.org/officeDocument/2006/relationships/image" Target="../media/image13.png"/><Relationship Id="rId3" Type="http://schemas.openxmlformats.org/officeDocument/2006/relationships/tags" Target="../tags/tag3.xml"/><Relationship Id="rId21" Type="http://schemas.openxmlformats.org/officeDocument/2006/relationships/image" Target="../media/image8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.png"/><Relationship Id="rId25" Type="http://schemas.openxmlformats.org/officeDocument/2006/relationships/image" Target="../media/image12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7.svg"/><Relationship Id="rId29" Type="http://schemas.openxmlformats.org/officeDocument/2006/relationships/image" Target="../media/image16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1.svg"/><Relationship Id="rId32" Type="http://schemas.openxmlformats.org/officeDocument/2006/relationships/image" Target="../media/image19.svg"/><Relationship Id="rId5" Type="http://schemas.openxmlformats.org/officeDocument/2006/relationships/tags" Target="../tags/tag5.xml"/><Relationship Id="rId15" Type="http://schemas.openxmlformats.org/officeDocument/2006/relationships/slideLayout" Target="../slideLayouts/slideLayout10.xml"/><Relationship Id="rId23" Type="http://schemas.openxmlformats.org/officeDocument/2006/relationships/image" Target="../media/image10.png"/><Relationship Id="rId28" Type="http://schemas.openxmlformats.org/officeDocument/2006/relationships/image" Target="../media/image15.png"/><Relationship Id="rId10" Type="http://schemas.openxmlformats.org/officeDocument/2006/relationships/tags" Target="../tags/tag10.xml"/><Relationship Id="rId19" Type="http://schemas.openxmlformats.org/officeDocument/2006/relationships/image" Target="../media/image6.png"/><Relationship Id="rId31" Type="http://schemas.openxmlformats.org/officeDocument/2006/relationships/image" Target="../media/image18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9.png"/><Relationship Id="rId27" Type="http://schemas.openxmlformats.org/officeDocument/2006/relationships/image" Target="../media/image14.png"/><Relationship Id="rId30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tags" Target="../tags/tag60.xml"/><Relationship Id="rId7" Type="http://schemas.openxmlformats.org/officeDocument/2006/relationships/image" Target="../media/image49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51.png"/><Relationship Id="rId4" Type="http://schemas.openxmlformats.org/officeDocument/2006/relationships/tags" Target="../tags/tag61.xml"/><Relationship Id="rId9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eprint.iacr.org/2024/821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tags" Target="../tags/tag17.xml"/><Relationship Id="rId7" Type="http://schemas.openxmlformats.org/officeDocument/2006/relationships/image" Target="../media/image11.svg"/><Relationship Id="rId12" Type="http://schemas.openxmlformats.org/officeDocument/2006/relationships/image" Target="../media/image8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0.png"/><Relationship Id="rId11" Type="http://schemas.openxmlformats.org/officeDocument/2006/relationships/image" Target="../media/image7.svg"/><Relationship Id="rId5" Type="http://schemas.openxmlformats.org/officeDocument/2006/relationships/notesSlide" Target="../notesSlides/notesSlide3.xml"/><Relationship Id="rId15" Type="http://schemas.openxmlformats.org/officeDocument/2006/relationships/image" Target="../media/image77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5.png"/><Relationship Id="rId14" Type="http://schemas.openxmlformats.org/officeDocument/2006/relationships/image" Target="../media/image7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tags" Target="../tags/tag20.xml"/><Relationship Id="rId7" Type="http://schemas.openxmlformats.org/officeDocument/2006/relationships/image" Target="../media/image24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openxmlformats.org/officeDocument/2006/relationships/image" Target="../media/image8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96495-E40E-4594-A87D-D3B40540603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A General Framework for Lattice-Based ABE</a:t>
            </a:r>
            <a:br>
              <a:rPr lang="en-US" sz="4000" dirty="0"/>
            </a:br>
            <a:r>
              <a:rPr lang="en-US" sz="4000" dirty="0"/>
              <a:t>Using Evasive Inner-Product Functional Encryption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501B422-8921-455C-9AD1-B703B0FBDA1D}"/>
              </a:ext>
            </a:extLst>
          </p:cNvPr>
          <p:cNvGrpSpPr/>
          <p:nvPr/>
        </p:nvGrpSpPr>
        <p:grpSpPr>
          <a:xfrm>
            <a:off x="2255520" y="4073913"/>
            <a:ext cx="7676296" cy="552956"/>
            <a:chOff x="1650381" y="4007005"/>
            <a:chExt cx="7676296" cy="55295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7BADDD-E58E-480C-8B78-8F7EC1E34A23}"/>
                </a:ext>
              </a:extLst>
            </p:cNvPr>
            <p:cNvSpPr txBox="1"/>
            <p:nvPr/>
          </p:nvSpPr>
          <p:spPr>
            <a:xfrm>
              <a:off x="1650381" y="4036741"/>
              <a:ext cx="26205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u="sng" dirty="0"/>
                <a:t>Yao-Ching Hsieh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FFE93C8-1267-4066-AAC4-CFA5CDD275AC}"/>
                </a:ext>
              </a:extLst>
            </p:cNvPr>
            <p:cNvSpPr txBox="1"/>
            <p:nvPr/>
          </p:nvSpPr>
          <p:spPr>
            <a:xfrm>
              <a:off x="4819595" y="4007005"/>
              <a:ext cx="28985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Huijia</a:t>
              </a:r>
              <a:r>
                <a:rPr lang="en-US" sz="2800" dirty="0"/>
                <a:t> (Rachel) Lin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67FDAC7-5EA2-464C-9B37-DB2CA07A7BCB}"/>
                </a:ext>
              </a:extLst>
            </p:cNvPr>
            <p:cNvSpPr txBox="1"/>
            <p:nvPr/>
          </p:nvSpPr>
          <p:spPr>
            <a:xfrm>
              <a:off x="8266771" y="4007005"/>
              <a:ext cx="105990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Ji Luo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668FB2C-928C-47AE-9389-A36FE252C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081" y="5264095"/>
            <a:ext cx="5575734" cy="58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242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2D469EF-67EB-4630-9D1C-697D3FBD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Our ABE framework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A9D9AF16-D01C-4284-A0E6-D4061F125DAA}"/>
              </a:ext>
            </a:extLst>
          </p:cNvPr>
          <p:cNvSpPr/>
          <p:nvPr/>
        </p:nvSpPr>
        <p:spPr>
          <a:xfrm>
            <a:off x="4468949" y="2815196"/>
            <a:ext cx="2428549" cy="7744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Evasive IPFE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D8D2880E-4113-49B7-8875-2F2E13D10BB0}"/>
                  </a:ext>
                </a:extLst>
              </p:cNvPr>
              <p:cNvSpPr/>
              <p:nvPr/>
            </p:nvSpPr>
            <p:spPr>
              <a:xfrm>
                <a:off x="3806043" y="4087119"/>
                <a:ext cx="3144484" cy="774441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Noisy LSSS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D8D2880E-4113-49B7-8875-2F2E13D10B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043" y="4087119"/>
                <a:ext cx="3144484" cy="77444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0847BFD-9298-4024-BCB9-521D1CD290FA}"/>
              </a:ext>
            </a:extLst>
          </p:cNvPr>
          <p:cNvSpPr/>
          <p:nvPr/>
        </p:nvSpPr>
        <p:spPr>
          <a:xfrm>
            <a:off x="1266993" y="2815195"/>
            <a:ext cx="2428549" cy="7744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Evasive LWE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6621CE4-5263-4D60-AE3A-664A677BA1A1}"/>
                  </a:ext>
                </a:extLst>
              </p:cNvPr>
              <p:cNvSpPr/>
              <p:nvPr/>
            </p:nvSpPr>
            <p:spPr>
              <a:xfrm>
                <a:off x="8380520" y="3367151"/>
                <a:ext cx="2428549" cy="774441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KP/CP-ABE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E6621CE4-5263-4D60-AE3A-664A677BA1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520" y="3367151"/>
                <a:ext cx="2428549" cy="774441"/>
              </a:xfrm>
              <a:prstGeom prst="roundRect">
                <a:avLst/>
              </a:prstGeom>
              <a:blipFill>
                <a:blip r:embed="rId6"/>
                <a:stretch>
                  <a:fillRect l="-7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rrow: Right 31">
            <a:extLst>
              <a:ext uri="{FF2B5EF4-FFF2-40B4-BE49-F238E27FC236}">
                <a16:creationId xmlns:a16="http://schemas.microsoft.com/office/drawing/2014/main" id="{BA25E9C4-C9BD-472A-A949-9D6D5B84E527}"/>
              </a:ext>
            </a:extLst>
          </p:cNvPr>
          <p:cNvSpPr/>
          <p:nvPr/>
        </p:nvSpPr>
        <p:spPr>
          <a:xfrm>
            <a:off x="3770768" y="3115259"/>
            <a:ext cx="622954" cy="256664"/>
          </a:xfrm>
          <a:prstGeom prst="rightArrow">
            <a:avLst>
              <a:gd name="adj1" fmla="val 50000"/>
              <a:gd name="adj2" fmla="val 5563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4FB3AD-8B3C-4A90-84C3-D8E07F4F4FE3}"/>
              </a:ext>
            </a:extLst>
          </p:cNvPr>
          <p:cNvGrpSpPr/>
          <p:nvPr/>
        </p:nvGrpSpPr>
        <p:grpSpPr>
          <a:xfrm>
            <a:off x="6985795" y="3022604"/>
            <a:ext cx="1264161" cy="1651654"/>
            <a:chOff x="7299295" y="3749270"/>
            <a:chExt cx="1264161" cy="1651654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318FE73-06FA-46A3-AAB6-CDA9860D232E}"/>
                </a:ext>
              </a:extLst>
            </p:cNvPr>
            <p:cNvGrpSpPr/>
            <p:nvPr/>
          </p:nvGrpSpPr>
          <p:grpSpPr>
            <a:xfrm>
              <a:off x="7299295" y="3749270"/>
              <a:ext cx="706890" cy="1651654"/>
              <a:chOff x="1034598" y="3008916"/>
              <a:chExt cx="977700" cy="2826035"/>
            </a:xfrm>
          </p:grpSpPr>
          <p:sp>
            <p:nvSpPr>
              <p:cNvPr id="36" name="Arrow: Bent 35">
                <a:extLst>
                  <a:ext uri="{FF2B5EF4-FFF2-40B4-BE49-F238E27FC236}">
                    <a16:creationId xmlns:a16="http://schemas.microsoft.com/office/drawing/2014/main" id="{55F22D07-6E05-4E37-8B90-B11E7F766768}"/>
                  </a:ext>
                </a:extLst>
              </p:cNvPr>
              <p:cNvSpPr/>
              <p:nvPr/>
            </p:nvSpPr>
            <p:spPr>
              <a:xfrm rot="5400000">
                <a:off x="761448" y="3282066"/>
                <a:ext cx="1524000" cy="977700"/>
              </a:xfrm>
              <a:prstGeom prst="bentArrow">
                <a:avLst>
                  <a:gd name="adj1" fmla="val 25000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Arrow: Bent 36">
                <a:extLst>
                  <a:ext uri="{FF2B5EF4-FFF2-40B4-BE49-F238E27FC236}">
                    <a16:creationId xmlns:a16="http://schemas.microsoft.com/office/drawing/2014/main" id="{96C6707D-F6A4-489C-8B5E-67D4A66AC444}"/>
                  </a:ext>
                </a:extLst>
              </p:cNvPr>
              <p:cNvSpPr/>
              <p:nvPr/>
            </p:nvSpPr>
            <p:spPr>
              <a:xfrm rot="5400000" flipH="1">
                <a:off x="792086" y="4614740"/>
                <a:ext cx="1462723" cy="977700"/>
              </a:xfrm>
              <a:prstGeom prst="bentArrow">
                <a:avLst>
                  <a:gd name="adj1" fmla="val 25000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id="{091A67BE-3B0B-4FF4-BDDF-D67197572693}"/>
                </a:ext>
              </a:extLst>
            </p:cNvPr>
            <p:cNvSpPr/>
            <p:nvPr/>
          </p:nvSpPr>
          <p:spPr>
            <a:xfrm>
              <a:off x="7790049" y="4383670"/>
              <a:ext cx="773407" cy="324754"/>
            </a:xfrm>
            <a:prstGeom prst="rightArrow">
              <a:avLst>
                <a:gd name="adj1" fmla="val 50000"/>
                <a:gd name="adj2" fmla="val 8433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2661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5AAD1-F1A3-4604-A958-0E70A3826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– Our ABE framework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154B812-C8E0-4CBB-B749-512D141CEB78}"/>
              </a:ext>
            </a:extLst>
          </p:cNvPr>
          <p:cNvSpPr/>
          <p:nvPr/>
        </p:nvSpPr>
        <p:spPr>
          <a:xfrm>
            <a:off x="4468949" y="2815196"/>
            <a:ext cx="2428549" cy="7744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(Standard) IPFE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A4B162A-972B-45D6-ABB6-E3C9BDBB0E84}"/>
                  </a:ext>
                </a:extLst>
              </p:cNvPr>
              <p:cNvSpPr/>
              <p:nvPr/>
            </p:nvSpPr>
            <p:spPr>
              <a:xfrm>
                <a:off x="3806043" y="4087119"/>
                <a:ext cx="3144484" cy="774441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(Noiseless) LSSS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8A4B162A-972B-45D6-ABB6-E3C9BDBB0E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6043" y="4087119"/>
                <a:ext cx="3144484" cy="774441"/>
              </a:xfrm>
              <a:prstGeom prst="roundRect">
                <a:avLst/>
              </a:prstGeom>
              <a:blipFill>
                <a:blip r:embed="rId3"/>
                <a:stretch>
                  <a:fillRect l="-96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065A6C-0AF3-4669-AE9B-DBF9D4EA6C71}"/>
              </a:ext>
            </a:extLst>
          </p:cNvPr>
          <p:cNvSpPr/>
          <p:nvPr/>
        </p:nvSpPr>
        <p:spPr>
          <a:xfrm>
            <a:off x="1266993" y="2815195"/>
            <a:ext cx="2428549" cy="7744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Pairing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6488333-ADC1-4062-9124-EA36D58CA42E}"/>
                  </a:ext>
                </a:extLst>
              </p:cNvPr>
              <p:cNvSpPr/>
              <p:nvPr/>
            </p:nvSpPr>
            <p:spPr>
              <a:xfrm>
                <a:off x="8380520" y="3367151"/>
                <a:ext cx="2428549" cy="774441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KP/CP-ABE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6488333-ADC1-4062-9124-EA36D58CA4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520" y="3367151"/>
                <a:ext cx="2428549" cy="774441"/>
              </a:xfrm>
              <a:prstGeom prst="roundRect">
                <a:avLst/>
              </a:prstGeom>
              <a:blipFill>
                <a:blip r:embed="rId4"/>
                <a:stretch>
                  <a:fillRect l="-7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59EC263B-EDC0-4218-A96B-A3B7A30FE7A6}"/>
              </a:ext>
            </a:extLst>
          </p:cNvPr>
          <p:cNvSpPr/>
          <p:nvPr/>
        </p:nvSpPr>
        <p:spPr>
          <a:xfrm>
            <a:off x="3770768" y="3115259"/>
            <a:ext cx="622954" cy="256664"/>
          </a:xfrm>
          <a:prstGeom prst="rightArrow">
            <a:avLst>
              <a:gd name="adj1" fmla="val 50000"/>
              <a:gd name="adj2" fmla="val 5563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6FE41F-A2B1-485D-8ADB-2FC81139BEF7}"/>
              </a:ext>
            </a:extLst>
          </p:cNvPr>
          <p:cNvGrpSpPr/>
          <p:nvPr/>
        </p:nvGrpSpPr>
        <p:grpSpPr>
          <a:xfrm>
            <a:off x="6985795" y="3022604"/>
            <a:ext cx="1264161" cy="1651654"/>
            <a:chOff x="7299295" y="3749270"/>
            <a:chExt cx="1264161" cy="165165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3B616D-211F-4FCF-8AA3-BAE1B03590E4}"/>
                </a:ext>
              </a:extLst>
            </p:cNvPr>
            <p:cNvGrpSpPr/>
            <p:nvPr/>
          </p:nvGrpSpPr>
          <p:grpSpPr>
            <a:xfrm>
              <a:off x="7299295" y="3749270"/>
              <a:ext cx="706890" cy="1651654"/>
              <a:chOff x="1034598" y="3008916"/>
              <a:chExt cx="977700" cy="2826035"/>
            </a:xfrm>
          </p:grpSpPr>
          <p:sp>
            <p:nvSpPr>
              <p:cNvPr id="11" name="Arrow: Bent 10">
                <a:extLst>
                  <a:ext uri="{FF2B5EF4-FFF2-40B4-BE49-F238E27FC236}">
                    <a16:creationId xmlns:a16="http://schemas.microsoft.com/office/drawing/2014/main" id="{F5CF251A-9565-4D33-B0B7-CBBCF809EBC4}"/>
                  </a:ext>
                </a:extLst>
              </p:cNvPr>
              <p:cNvSpPr/>
              <p:nvPr/>
            </p:nvSpPr>
            <p:spPr>
              <a:xfrm rot="5400000">
                <a:off x="761448" y="3282066"/>
                <a:ext cx="1524000" cy="977700"/>
              </a:xfrm>
              <a:prstGeom prst="bentArrow">
                <a:avLst>
                  <a:gd name="adj1" fmla="val 25000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Arrow: Bent 11">
                <a:extLst>
                  <a:ext uri="{FF2B5EF4-FFF2-40B4-BE49-F238E27FC236}">
                    <a16:creationId xmlns:a16="http://schemas.microsoft.com/office/drawing/2014/main" id="{A022ED2B-4AED-48FA-B281-7D7A67184144}"/>
                  </a:ext>
                </a:extLst>
              </p:cNvPr>
              <p:cNvSpPr/>
              <p:nvPr/>
            </p:nvSpPr>
            <p:spPr>
              <a:xfrm rot="5400000" flipH="1">
                <a:off x="792086" y="4614740"/>
                <a:ext cx="1462723" cy="977700"/>
              </a:xfrm>
              <a:prstGeom prst="bentArrow">
                <a:avLst>
                  <a:gd name="adj1" fmla="val 25000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Arrow: Right 9">
              <a:extLst>
                <a:ext uri="{FF2B5EF4-FFF2-40B4-BE49-F238E27FC236}">
                  <a16:creationId xmlns:a16="http://schemas.microsoft.com/office/drawing/2014/main" id="{42FE42B7-D192-421D-862A-D345EC571FBB}"/>
                </a:ext>
              </a:extLst>
            </p:cNvPr>
            <p:cNvSpPr/>
            <p:nvPr/>
          </p:nvSpPr>
          <p:spPr>
            <a:xfrm>
              <a:off x="7790049" y="4383670"/>
              <a:ext cx="773407" cy="324754"/>
            </a:xfrm>
            <a:prstGeom prst="rightArrow">
              <a:avLst>
                <a:gd name="adj1" fmla="val 50000"/>
                <a:gd name="adj2" fmla="val 8433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248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8928-D5AE-474A-B08C-91FE5C22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pairing-based ABE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3B826A-1822-40FE-A6C3-EDCDDE33B6BE}"/>
              </a:ext>
            </a:extLst>
          </p:cNvPr>
          <p:cNvSpPr/>
          <p:nvPr/>
        </p:nvSpPr>
        <p:spPr>
          <a:xfrm>
            <a:off x="4804229" y="1382636"/>
            <a:ext cx="2428549" cy="7744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(Standard) IPFE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CF6F17E-31AA-4159-B159-0D057ED89C1E}"/>
                  </a:ext>
                </a:extLst>
              </p:cNvPr>
              <p:cNvSpPr/>
              <p:nvPr/>
            </p:nvSpPr>
            <p:spPr>
              <a:xfrm>
                <a:off x="4141323" y="2654559"/>
                <a:ext cx="3144484" cy="774441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(Noiseless) LSSS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CCF6F17E-31AA-4159-B159-0D057ED89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323" y="2654559"/>
                <a:ext cx="3144484" cy="774441"/>
              </a:xfrm>
              <a:prstGeom prst="roundRect">
                <a:avLst/>
              </a:prstGeom>
              <a:blipFill>
                <a:blip r:embed="rId26"/>
                <a:stretch>
                  <a:fillRect l="-965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F75E9FA-1256-40E7-AB15-6F27B476375C}"/>
              </a:ext>
            </a:extLst>
          </p:cNvPr>
          <p:cNvSpPr/>
          <p:nvPr/>
        </p:nvSpPr>
        <p:spPr>
          <a:xfrm>
            <a:off x="1602273" y="1382635"/>
            <a:ext cx="2428549" cy="77444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Pairing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9DA7CC3-AD94-4BB2-887C-9E662F7AB767}"/>
                  </a:ext>
                </a:extLst>
              </p:cNvPr>
              <p:cNvSpPr/>
              <p:nvPr/>
            </p:nvSpPr>
            <p:spPr>
              <a:xfrm>
                <a:off x="8715800" y="1934591"/>
                <a:ext cx="2428549" cy="774441"/>
              </a:xfrm>
              <a:prstGeom prst="roundRect">
                <a:avLst/>
              </a:prstGeom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KP/CP-ABE for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9DA7CC3-AD94-4BB2-887C-9E662F7AB7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5800" y="1934591"/>
                <a:ext cx="2428549" cy="774441"/>
              </a:xfrm>
              <a:prstGeom prst="roundRect">
                <a:avLst/>
              </a:prstGeom>
              <a:blipFill>
                <a:blip r:embed="rId27"/>
                <a:stretch>
                  <a:fillRect l="-7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4A7C5B-D74C-4D20-A876-4D5742BCEFE3}"/>
              </a:ext>
            </a:extLst>
          </p:cNvPr>
          <p:cNvCxnSpPr>
            <a:cxnSpLocks/>
          </p:cNvCxnSpPr>
          <p:nvPr/>
        </p:nvCxnSpPr>
        <p:spPr>
          <a:xfrm>
            <a:off x="5713565" y="3624549"/>
            <a:ext cx="1" cy="30029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21AC49-8690-4BF6-8F0A-EAA94CA93592}"/>
              </a:ext>
            </a:extLst>
          </p:cNvPr>
          <p:cNvCxnSpPr>
            <a:cxnSpLocks/>
          </p:cNvCxnSpPr>
          <p:nvPr/>
        </p:nvCxnSpPr>
        <p:spPr>
          <a:xfrm>
            <a:off x="365760" y="3587468"/>
            <a:ext cx="11457432" cy="3708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CB2A68-E823-4EC0-BFFB-3E63918534B8}"/>
              </a:ext>
            </a:extLst>
          </p:cNvPr>
          <p:cNvSpPr txBox="1"/>
          <p:nvPr/>
        </p:nvSpPr>
        <p:spPr>
          <a:xfrm>
            <a:off x="457201" y="3670453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Inner Product Functional Encryption: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75EEB-25D9-426B-9BA9-40A252868661}"/>
              </a:ext>
            </a:extLst>
          </p:cNvPr>
          <p:cNvSpPr txBox="1"/>
          <p:nvPr/>
        </p:nvSpPr>
        <p:spPr>
          <a:xfrm>
            <a:off x="5899805" y="3670453"/>
            <a:ext cx="403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Linear secret sharing scheme:</a:t>
            </a:r>
          </a:p>
        </p:txBody>
      </p:sp>
      <p:pic>
        <p:nvPicPr>
          <p:cNvPr id="18" name="Graphic 17" descr="Key">
            <a:extLst>
              <a:ext uri="{FF2B5EF4-FFF2-40B4-BE49-F238E27FC236}">
                <a16:creationId xmlns:a16="http://schemas.microsoft.com/office/drawing/2014/main" id="{4FEA9C3A-D861-406F-9C6A-6FB418870A2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36020" y="4198288"/>
            <a:ext cx="914400" cy="914400"/>
          </a:xfrm>
          <a:prstGeom prst="rect">
            <a:avLst/>
          </a:prstGeom>
        </p:spPr>
      </p:pic>
      <p:pic>
        <p:nvPicPr>
          <p:cNvPr id="37" name="Picture 36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vu{{\mathbf{u}}}&#10;\def\vv{{\mathbf{v}}}&#10;\def\doubleN{{\mathbb{N}}}&#10;\def\doubleZ{{\mathbb{Z}}}&#10;\def\poly{{\mathsf{poly}}}&#10;\def\negl{{\mathsf{negl}}}&#10;\pagestyle{empty}&#10;\begin{document}&#10;\[&#10;\vv&#10;\]&#10;\end{document}" title="IguanaTex Bitmap Display">
            <a:extLst>
              <a:ext uri="{FF2B5EF4-FFF2-40B4-BE49-F238E27FC236}">
                <a16:creationId xmlns:a16="http://schemas.microsoft.com/office/drawing/2014/main" id="{7ADAC5EF-6BEE-4DAF-AE2D-251BE39689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52" y="4597583"/>
            <a:ext cx="141714" cy="11428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358818A-ABB3-4033-93A8-65B78B435953}"/>
              </a:ext>
            </a:extLst>
          </p:cNvPr>
          <p:cNvGrpSpPr/>
          <p:nvPr/>
        </p:nvGrpSpPr>
        <p:grpSpPr>
          <a:xfrm>
            <a:off x="1010934" y="5054941"/>
            <a:ext cx="458201" cy="436751"/>
            <a:chOff x="1010934" y="5054941"/>
            <a:chExt cx="458201" cy="43675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4309A4D-D668-4BC0-8AFB-7BAA9416D80D}"/>
                </a:ext>
              </a:extLst>
            </p:cNvPr>
            <p:cNvSpPr/>
            <p:nvPr/>
          </p:nvSpPr>
          <p:spPr>
            <a:xfrm>
              <a:off x="1010934" y="5054941"/>
              <a:ext cx="458201" cy="43675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39" descr="\documentclass{article}&#10;\usepackage{amsmath}&#10;\def\transpose{{\mathsmaller{\mathsf{T}}}}&#10;\pagestyle{empty}&#10;\begin{document}&#10;\[&#10;\mathbf{u}&#10;\]&#10;\end{document}" title="IguanaTex Bitmap Display">
              <a:extLst>
                <a:ext uri="{FF2B5EF4-FFF2-40B4-BE49-F238E27FC236}">
                  <a16:creationId xmlns:a16="http://schemas.microsoft.com/office/drawing/2014/main" id="{932C713E-F296-4502-96AB-8010CF10D636}"/>
                </a:ext>
              </a:extLst>
            </p:cNvPr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679" y="5198587"/>
              <a:ext cx="147733" cy="116955"/>
            </a:xfrm>
            <a:prstGeom prst="rect">
              <a:avLst/>
            </a:prstGeom>
          </p:spPr>
        </p:pic>
      </p:grpSp>
      <p:pic>
        <p:nvPicPr>
          <p:cNvPr id="25" name="Graphic 24" descr="Lock">
            <a:extLst>
              <a:ext uri="{FF2B5EF4-FFF2-40B4-BE49-F238E27FC236}">
                <a16:creationId xmlns:a16="http://schemas.microsoft.com/office/drawing/2014/main" id="{5081BAEE-E687-4D13-B447-9D9F72A5F78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236236" y="5112688"/>
            <a:ext cx="529801" cy="52980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rcases*}&#10;\mathsf{isk}(\vv)\\&#10;\mathsf{ict}(\vu^\transpose)&#10;\end{rcases*}&#10;\rightarrow \vu^\transpose\vv&#10;\]&#10;\end{document}" title="IguanaTex Bitmap Display">
            <a:extLst>
              <a:ext uri="{FF2B5EF4-FFF2-40B4-BE49-F238E27FC236}">
                <a16:creationId xmlns:a16="http://schemas.microsoft.com/office/drawing/2014/main" id="{283A6612-A0EE-4F2B-A88E-D48AB52793F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61" y="4441267"/>
            <a:ext cx="2408533" cy="106240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C25E63B9-A466-4B90-B5E3-098DB76991D9}"/>
              </a:ext>
            </a:extLst>
          </p:cNvPr>
          <p:cNvGrpSpPr/>
          <p:nvPr/>
        </p:nvGrpSpPr>
        <p:grpSpPr>
          <a:xfrm>
            <a:off x="2114531" y="5491692"/>
            <a:ext cx="1152939" cy="381308"/>
            <a:chOff x="2114531" y="5491692"/>
            <a:chExt cx="1152939" cy="381308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03D77F51-381D-4139-8B02-4E7748AAA022}"/>
                </a:ext>
              </a:extLst>
            </p:cNvPr>
            <p:cNvCxnSpPr/>
            <p:nvPr/>
          </p:nvCxnSpPr>
          <p:spPr>
            <a:xfrm>
              <a:off x="2114531" y="5491692"/>
              <a:ext cx="1152939" cy="0"/>
            </a:xfrm>
            <a:prstGeom prst="line">
              <a:avLst/>
            </a:prstGeom>
            <a:ln w="31750"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F9FA34A-37EB-4E25-8015-516036896E18}"/>
                </a:ext>
              </a:extLst>
            </p:cNvPr>
            <p:cNvSpPr txBox="1"/>
            <p:nvPr/>
          </p:nvSpPr>
          <p:spPr>
            <a:xfrm>
              <a:off x="2137478" y="5503668"/>
              <a:ext cx="9589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Hides </a:t>
              </a:r>
              <a:r>
                <a:rPr lang="en-US" b="1" dirty="0">
                  <a:solidFill>
                    <a:srgbClr val="FF0000"/>
                  </a:solidFill>
                </a:rPr>
                <a:t>u</a:t>
              </a:r>
              <a:r>
                <a:rPr lang="en-US" dirty="0">
                  <a:solidFill>
                    <a:srgbClr val="FF0000"/>
                  </a:solidFill>
                </a:rPr>
                <a:t>.</a:t>
              </a:r>
            </a:p>
          </p:txBody>
        </p:sp>
      </p:grpSp>
      <p:pic>
        <p:nvPicPr>
          <p:cNvPr id="16" name="Picture 15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w{{\mathbf{w}}}&#10;\def\vW{{\mathbf{W}}}&#10;\def\vs{{\mathbf{s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&#10;\[&#10;F\rightarrow(\vW,\vz),\quad \vx\rightarrow L_\vx\textup{ (linear)}&#10;\]&#10;&#10;\end{document}" title="IguanaTex Bitmap Display">
            <a:extLst>
              <a:ext uri="{FF2B5EF4-FFF2-40B4-BE49-F238E27FC236}">
                <a16:creationId xmlns:a16="http://schemas.microsoft.com/office/drawing/2014/main" id="{0ED40787-1EF3-41CF-B984-A3EDFF75BA7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67" y="4278439"/>
            <a:ext cx="4185735" cy="311644"/>
          </a:xfrm>
          <a:prstGeom prst="rect">
            <a:avLst/>
          </a:prstGeom>
        </p:spPr>
      </p:pic>
      <p:pic>
        <p:nvPicPr>
          <p:cNvPr id="21" name="Picture 20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mathsf{share} = \vs^\transpose L_\vx(\vW),\quad\mathsf{secret}=\vs^\transpose\vz&#10;\]&#10;\end{document}" title="IguanaTex Bitmap Display">
            <a:extLst>
              <a:ext uri="{FF2B5EF4-FFF2-40B4-BE49-F238E27FC236}">
                <a16:creationId xmlns:a16="http://schemas.microsoft.com/office/drawing/2014/main" id="{8C19ED2F-2BD8-4F68-B886-496AA914098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67" y="4763443"/>
            <a:ext cx="4346226" cy="315377"/>
          </a:xfrm>
          <a:prstGeom prst="rect">
            <a:avLst/>
          </a:prstGeom>
        </p:spPr>
      </p:pic>
      <p:pic>
        <p:nvPicPr>
          <p:cNvPr id="60" name="Picture 59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cases*}&#10;\textup{if }F(\vx)=1,\quad \mathsf{share}\implies\mathsf{secret}\\&#10;\textup{if }F(\vx)=0,\quad \mathsf{secret}\approx \$&#10;\end{cases*}&#10;\]&#10;\end{document}" title="IguanaTex Bitmap Display">
            <a:extLst>
              <a:ext uri="{FF2B5EF4-FFF2-40B4-BE49-F238E27FC236}">
                <a16:creationId xmlns:a16="http://schemas.microsoft.com/office/drawing/2014/main" id="{34301C06-9E23-49E5-ACF9-CCF1CE7EFF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48443"/>
            <a:ext cx="4426467" cy="929334"/>
          </a:xfrm>
          <a:prstGeom prst="rect">
            <a:avLst/>
          </a:prstGeom>
        </p:spPr>
      </p:pic>
      <p:sp>
        <p:nvSpPr>
          <p:cNvPr id="61" name="Arrow: Right 60">
            <a:extLst>
              <a:ext uri="{FF2B5EF4-FFF2-40B4-BE49-F238E27FC236}">
                <a16:creationId xmlns:a16="http://schemas.microsoft.com/office/drawing/2014/main" id="{EEEB2A3F-7FDB-4203-8DBC-6BA40719D5A2}"/>
              </a:ext>
            </a:extLst>
          </p:cNvPr>
          <p:cNvSpPr/>
          <p:nvPr/>
        </p:nvSpPr>
        <p:spPr>
          <a:xfrm>
            <a:off x="4106048" y="1682699"/>
            <a:ext cx="622954" cy="256664"/>
          </a:xfrm>
          <a:prstGeom prst="rightArrow">
            <a:avLst>
              <a:gd name="adj1" fmla="val 50000"/>
              <a:gd name="adj2" fmla="val 5563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10F449E-BF3A-489C-AE17-ED84CD6D4721}"/>
              </a:ext>
            </a:extLst>
          </p:cNvPr>
          <p:cNvGrpSpPr/>
          <p:nvPr/>
        </p:nvGrpSpPr>
        <p:grpSpPr>
          <a:xfrm>
            <a:off x="7321075" y="1590044"/>
            <a:ext cx="1264161" cy="1651654"/>
            <a:chOff x="7299295" y="3749270"/>
            <a:chExt cx="1264161" cy="1651654"/>
          </a:xfrm>
        </p:grpSpPr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0EE83F26-076C-45D9-8F58-738CDB5A0069}"/>
                </a:ext>
              </a:extLst>
            </p:cNvPr>
            <p:cNvGrpSpPr/>
            <p:nvPr/>
          </p:nvGrpSpPr>
          <p:grpSpPr>
            <a:xfrm>
              <a:off x="7299295" y="3749270"/>
              <a:ext cx="706890" cy="1651654"/>
              <a:chOff x="1034598" y="3008916"/>
              <a:chExt cx="977700" cy="2826035"/>
            </a:xfrm>
          </p:grpSpPr>
          <p:sp>
            <p:nvSpPr>
              <p:cNvPr id="70" name="Arrow: Bent 69">
                <a:extLst>
                  <a:ext uri="{FF2B5EF4-FFF2-40B4-BE49-F238E27FC236}">
                    <a16:creationId xmlns:a16="http://schemas.microsoft.com/office/drawing/2014/main" id="{E392AE67-59D6-448F-AA59-A04B5E569D50}"/>
                  </a:ext>
                </a:extLst>
              </p:cNvPr>
              <p:cNvSpPr/>
              <p:nvPr/>
            </p:nvSpPr>
            <p:spPr>
              <a:xfrm rot="5400000">
                <a:off x="761448" y="3282066"/>
                <a:ext cx="1524000" cy="977700"/>
              </a:xfrm>
              <a:prstGeom prst="bentArrow">
                <a:avLst>
                  <a:gd name="adj1" fmla="val 25000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Arrow: Bent 70">
                <a:extLst>
                  <a:ext uri="{FF2B5EF4-FFF2-40B4-BE49-F238E27FC236}">
                    <a16:creationId xmlns:a16="http://schemas.microsoft.com/office/drawing/2014/main" id="{12475C06-6A78-4A75-B4E0-6C09266F0F39}"/>
                  </a:ext>
                </a:extLst>
              </p:cNvPr>
              <p:cNvSpPr/>
              <p:nvPr/>
            </p:nvSpPr>
            <p:spPr>
              <a:xfrm rot="5400000" flipH="1">
                <a:off x="792086" y="4614740"/>
                <a:ext cx="1462723" cy="977700"/>
              </a:xfrm>
              <a:prstGeom prst="bentArrow">
                <a:avLst>
                  <a:gd name="adj1" fmla="val 25000"/>
                  <a:gd name="adj2" fmla="val 25000"/>
                  <a:gd name="adj3" fmla="val 0"/>
                  <a:gd name="adj4" fmla="val 43750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9" name="Arrow: Right 68">
              <a:extLst>
                <a:ext uri="{FF2B5EF4-FFF2-40B4-BE49-F238E27FC236}">
                  <a16:creationId xmlns:a16="http://schemas.microsoft.com/office/drawing/2014/main" id="{A142521D-4EF0-4C60-A9EE-871977CA5415}"/>
                </a:ext>
              </a:extLst>
            </p:cNvPr>
            <p:cNvSpPr/>
            <p:nvPr/>
          </p:nvSpPr>
          <p:spPr>
            <a:xfrm>
              <a:off x="7790049" y="4383670"/>
              <a:ext cx="773407" cy="324754"/>
            </a:xfrm>
            <a:prstGeom prst="rightArrow">
              <a:avLst>
                <a:gd name="adj1" fmla="val 50000"/>
                <a:gd name="adj2" fmla="val 84337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208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8928-D5AE-474A-B08C-91FE5C22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pairing-based ABE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4A7C5B-D74C-4D20-A876-4D5742BCEFE3}"/>
              </a:ext>
            </a:extLst>
          </p:cNvPr>
          <p:cNvCxnSpPr>
            <a:cxnSpLocks/>
          </p:cNvCxnSpPr>
          <p:nvPr/>
        </p:nvCxnSpPr>
        <p:spPr>
          <a:xfrm>
            <a:off x="5713565" y="3624549"/>
            <a:ext cx="1" cy="30029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21AC49-8690-4BF6-8F0A-EAA94CA93592}"/>
              </a:ext>
            </a:extLst>
          </p:cNvPr>
          <p:cNvCxnSpPr>
            <a:cxnSpLocks/>
          </p:cNvCxnSpPr>
          <p:nvPr/>
        </p:nvCxnSpPr>
        <p:spPr>
          <a:xfrm>
            <a:off x="365760" y="3587468"/>
            <a:ext cx="11457432" cy="3708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CB2A68-E823-4EC0-BFFB-3E63918534B8}"/>
              </a:ext>
            </a:extLst>
          </p:cNvPr>
          <p:cNvSpPr txBox="1"/>
          <p:nvPr/>
        </p:nvSpPr>
        <p:spPr>
          <a:xfrm>
            <a:off x="457201" y="3670453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Inner Product Functional Encryption: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75EEB-25D9-426B-9BA9-40A252868661}"/>
              </a:ext>
            </a:extLst>
          </p:cNvPr>
          <p:cNvSpPr txBox="1"/>
          <p:nvPr/>
        </p:nvSpPr>
        <p:spPr>
          <a:xfrm>
            <a:off x="5899805" y="3670453"/>
            <a:ext cx="403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Linear secret sharing scheme:</a:t>
            </a:r>
          </a:p>
        </p:txBody>
      </p:sp>
      <p:pic>
        <p:nvPicPr>
          <p:cNvPr id="18" name="Graphic 17" descr="Key">
            <a:extLst>
              <a:ext uri="{FF2B5EF4-FFF2-40B4-BE49-F238E27FC236}">
                <a16:creationId xmlns:a16="http://schemas.microsoft.com/office/drawing/2014/main" id="{4FEA9C3A-D861-406F-9C6A-6FB418870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020" y="4198288"/>
            <a:ext cx="914400" cy="914400"/>
          </a:xfrm>
          <a:prstGeom prst="rect">
            <a:avLst/>
          </a:prstGeom>
        </p:spPr>
      </p:pic>
      <p:pic>
        <p:nvPicPr>
          <p:cNvPr id="37" name="Picture 36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vu{{\mathbf{u}}}&#10;\def\vv{{\mathbf{v}}}&#10;\def\doubleN{{\mathbb{N}}}&#10;\def\doubleZ{{\mathbb{Z}}}&#10;\def\poly{{\mathsf{poly}}}&#10;\def\negl{{\mathsf{negl}}}&#10;\pagestyle{empty}&#10;\begin{document}&#10;\[&#10;\vv&#10;\]&#10;\end{document}" title="IguanaTex Bitmap Display">
            <a:extLst>
              <a:ext uri="{FF2B5EF4-FFF2-40B4-BE49-F238E27FC236}">
                <a16:creationId xmlns:a16="http://schemas.microsoft.com/office/drawing/2014/main" id="{7ADAC5EF-6BEE-4DAF-AE2D-251BE39689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52" y="4597583"/>
            <a:ext cx="141714" cy="11428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358818A-ABB3-4033-93A8-65B78B435953}"/>
              </a:ext>
            </a:extLst>
          </p:cNvPr>
          <p:cNvGrpSpPr/>
          <p:nvPr/>
        </p:nvGrpSpPr>
        <p:grpSpPr>
          <a:xfrm>
            <a:off x="1010934" y="5054941"/>
            <a:ext cx="458201" cy="436751"/>
            <a:chOff x="1010934" y="5054941"/>
            <a:chExt cx="458201" cy="43675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4309A4D-D668-4BC0-8AFB-7BAA9416D80D}"/>
                </a:ext>
              </a:extLst>
            </p:cNvPr>
            <p:cNvSpPr/>
            <p:nvPr/>
          </p:nvSpPr>
          <p:spPr>
            <a:xfrm>
              <a:off x="1010934" y="5054941"/>
              <a:ext cx="458201" cy="43675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39" descr="\documentclass{article}&#10;\usepackage{amsmath}&#10;\def\transpose{{\mathsmaller{\mathsf{T}}}}&#10;\pagestyle{empty}&#10;\begin{document}&#10;\[&#10;\mathbf{u}&#10;\]&#10;\end{document}" title="IguanaTex Bitmap Display">
              <a:extLst>
                <a:ext uri="{FF2B5EF4-FFF2-40B4-BE49-F238E27FC236}">
                  <a16:creationId xmlns:a16="http://schemas.microsoft.com/office/drawing/2014/main" id="{932C713E-F296-4502-96AB-8010CF10D63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679" y="5198587"/>
              <a:ext cx="147733" cy="116955"/>
            </a:xfrm>
            <a:prstGeom prst="rect">
              <a:avLst/>
            </a:prstGeom>
          </p:spPr>
        </p:pic>
      </p:grpSp>
      <p:pic>
        <p:nvPicPr>
          <p:cNvPr id="25" name="Graphic 24" descr="Lock">
            <a:extLst>
              <a:ext uri="{FF2B5EF4-FFF2-40B4-BE49-F238E27FC236}">
                <a16:creationId xmlns:a16="http://schemas.microsoft.com/office/drawing/2014/main" id="{5081BAEE-E687-4D13-B447-9D9F72A5F7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36236" y="5112688"/>
            <a:ext cx="529801" cy="52980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rcases*}&#10;\mathsf{isk}(\vv)\\&#10;\mathsf{ict}(\vu^\transpose)&#10;\end{rcases*}&#10;\rightarrow \vu^\transpose\vv&#10;\]&#10;\end{document}" title="IguanaTex Bitmap Display">
            <a:extLst>
              <a:ext uri="{FF2B5EF4-FFF2-40B4-BE49-F238E27FC236}">
                <a16:creationId xmlns:a16="http://schemas.microsoft.com/office/drawing/2014/main" id="{283A6612-A0EE-4F2B-A88E-D48AB52793F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61" y="4441267"/>
            <a:ext cx="2408533" cy="106240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3D77F51-381D-4139-8B02-4E7748AAA022}"/>
              </a:ext>
            </a:extLst>
          </p:cNvPr>
          <p:cNvCxnSpPr/>
          <p:nvPr/>
        </p:nvCxnSpPr>
        <p:spPr>
          <a:xfrm>
            <a:off x="2114531" y="5491692"/>
            <a:ext cx="1152939" cy="0"/>
          </a:xfrm>
          <a:prstGeom prst="line">
            <a:avLst/>
          </a:prstGeom>
          <a:ln w="31750">
            <a:tailEnd type="non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F9FA34A-37EB-4E25-8015-516036896E18}"/>
              </a:ext>
            </a:extLst>
          </p:cNvPr>
          <p:cNvSpPr txBox="1"/>
          <p:nvPr/>
        </p:nvSpPr>
        <p:spPr>
          <a:xfrm>
            <a:off x="2137478" y="55036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Hides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begin{rcases}&#10;\mathrlap{\mathsf{sk}_\vx}\hphantom{\ct_{F}(\mu)}\::\:\mathrlap{\isk(L_\vx)}\hphantom{\ict(\vs^\transpose \vW)}, \isk(1,1)\\&#10;\ct_{F}(\mu)\::\:\ict(\vs^\transpose \vW), \ict(\vs^\transpose \vz, \mu)&#10;\end{rcases}&#10;\rightarrow \vs^\transpose L_\vx(\vW), \vs^\transpose \vz+\mu&#10;\]&#10;\end{document}" title="IguanaTex Bitmap Display">
            <a:extLst>
              <a:ext uri="{FF2B5EF4-FFF2-40B4-BE49-F238E27FC236}">
                <a16:creationId xmlns:a16="http://schemas.microsoft.com/office/drawing/2014/main" id="{EDB1F525-EDF2-4839-940F-C776C6FB1E98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073" y="1468089"/>
            <a:ext cx="8046920" cy="1062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98159C9-1C59-47D1-8D70-8E04601D4307}"/>
              </a:ext>
            </a:extLst>
          </p:cNvPr>
          <p:cNvGrpSpPr/>
          <p:nvPr/>
        </p:nvGrpSpPr>
        <p:grpSpPr>
          <a:xfrm>
            <a:off x="7263557" y="2195163"/>
            <a:ext cx="3590298" cy="891423"/>
            <a:chOff x="7263557" y="2195163"/>
            <a:chExt cx="3590298" cy="89142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3E161F-FFB8-42FD-9AFF-1DAC2827EB26}"/>
                </a:ext>
              </a:extLst>
            </p:cNvPr>
            <p:cNvCxnSpPr>
              <a:cxnSpLocks/>
            </p:cNvCxnSpPr>
            <p:nvPr/>
          </p:nvCxnSpPr>
          <p:spPr>
            <a:xfrm>
              <a:off x="7263557" y="2195163"/>
              <a:ext cx="363306" cy="0"/>
            </a:xfrm>
            <a:prstGeom prst="line">
              <a:avLst/>
            </a:prstGeom>
            <a:ln w="31750"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8277FF2-5ABF-4177-86B8-68484DADA52B}"/>
                </a:ext>
              </a:extLst>
            </p:cNvPr>
            <p:cNvCxnSpPr>
              <a:cxnSpLocks/>
            </p:cNvCxnSpPr>
            <p:nvPr/>
          </p:nvCxnSpPr>
          <p:spPr>
            <a:xfrm>
              <a:off x="8833095" y="2238742"/>
              <a:ext cx="363306" cy="0"/>
            </a:xfrm>
            <a:prstGeom prst="line">
              <a:avLst/>
            </a:prstGeom>
            <a:ln w="31750"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6331497-9367-4DE4-9523-A946EAB25621}"/>
                </a:ext>
              </a:extLst>
            </p:cNvPr>
            <p:cNvSpPr txBox="1"/>
            <p:nvPr/>
          </p:nvSpPr>
          <p:spPr>
            <a:xfrm>
              <a:off x="7626863" y="2440255"/>
              <a:ext cx="32269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Issue: Not many-key secure.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Randomness </a:t>
              </a:r>
              <a:r>
                <a:rPr lang="en-US" b="1" dirty="0">
                  <a:solidFill>
                    <a:srgbClr val="FF0000"/>
                  </a:solidFill>
                </a:rPr>
                <a:t>s</a:t>
              </a:r>
              <a:r>
                <a:rPr lang="en-US" dirty="0">
                  <a:solidFill>
                    <a:srgbClr val="FF0000"/>
                  </a:solidFill>
                </a:rPr>
                <a:t> reused.</a:t>
              </a:r>
            </a:p>
          </p:txBody>
        </p:sp>
      </p:grpSp>
      <p:pic>
        <p:nvPicPr>
          <p:cNvPr id="24" name="Picture 23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w{{\mathbf{w}}}&#10;\def\vW{{\mathbf{W}}}&#10;\def\vs{{\mathbf{s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&#10;\[&#10;F\rightarrow(\vW,\vz),\quad \vx\rightarrow L_\vx\textup{ (linear)}&#10;\]&#10;&#10;\end{document}" title="IguanaTex Bitmap Display">
            <a:extLst>
              <a:ext uri="{FF2B5EF4-FFF2-40B4-BE49-F238E27FC236}">
                <a16:creationId xmlns:a16="http://schemas.microsoft.com/office/drawing/2014/main" id="{2340C3FF-5A54-441E-9117-4DE56EB827E4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67" y="4278439"/>
            <a:ext cx="4185735" cy="311644"/>
          </a:xfrm>
          <a:prstGeom prst="rect">
            <a:avLst/>
          </a:prstGeom>
        </p:spPr>
      </p:pic>
      <p:pic>
        <p:nvPicPr>
          <p:cNvPr id="26" name="Picture 25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mathsf{share} = \vs^\transpose L_\vx(\vW),\quad\mathsf{secret}=\vs^\transpose\vz&#10;\]&#10;\end{document}" title="IguanaTex Bitmap Display">
            <a:extLst>
              <a:ext uri="{FF2B5EF4-FFF2-40B4-BE49-F238E27FC236}">
                <a16:creationId xmlns:a16="http://schemas.microsoft.com/office/drawing/2014/main" id="{26C1B096-76F1-4196-963C-61D535A354B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67" y="4763443"/>
            <a:ext cx="4346226" cy="315377"/>
          </a:xfrm>
          <a:prstGeom prst="rect">
            <a:avLst/>
          </a:prstGeom>
        </p:spPr>
      </p:pic>
      <p:pic>
        <p:nvPicPr>
          <p:cNvPr id="27" name="Picture 26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cases*}&#10;\textup{if }F(\vx)=1,\quad \mathsf{share}\implies\mathsf{secret}\\&#10;\textup{if }F(\vx)=0,\quad \mathsf{secret}\approx \$&#10;\end{cases*}&#10;\]&#10;\end{document}" title="IguanaTex Bitmap Display">
            <a:extLst>
              <a:ext uri="{FF2B5EF4-FFF2-40B4-BE49-F238E27FC236}">
                <a16:creationId xmlns:a16="http://schemas.microsoft.com/office/drawing/2014/main" id="{A96A91A4-0BD8-475B-A3F0-E28E97279E4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48443"/>
            <a:ext cx="4426467" cy="9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192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48928-D5AE-474A-B08C-91FE5C224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Framework for pairing-based ABE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4A7C5B-D74C-4D20-A876-4D5742BCEFE3}"/>
              </a:ext>
            </a:extLst>
          </p:cNvPr>
          <p:cNvCxnSpPr>
            <a:cxnSpLocks/>
          </p:cNvCxnSpPr>
          <p:nvPr/>
        </p:nvCxnSpPr>
        <p:spPr>
          <a:xfrm>
            <a:off x="5713565" y="3624549"/>
            <a:ext cx="1" cy="300294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521AC49-8690-4BF6-8F0A-EAA94CA93592}"/>
              </a:ext>
            </a:extLst>
          </p:cNvPr>
          <p:cNvCxnSpPr>
            <a:cxnSpLocks/>
          </p:cNvCxnSpPr>
          <p:nvPr/>
        </p:nvCxnSpPr>
        <p:spPr>
          <a:xfrm>
            <a:off x="365760" y="3587468"/>
            <a:ext cx="11457432" cy="3708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57CB2A68-E823-4EC0-BFFB-3E63918534B8}"/>
              </a:ext>
            </a:extLst>
          </p:cNvPr>
          <p:cNvSpPr txBox="1"/>
          <p:nvPr/>
        </p:nvSpPr>
        <p:spPr>
          <a:xfrm>
            <a:off x="457201" y="3670453"/>
            <a:ext cx="5017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Inner Product Functional Encryption: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275EEB-25D9-426B-9BA9-40A252868661}"/>
              </a:ext>
            </a:extLst>
          </p:cNvPr>
          <p:cNvSpPr txBox="1"/>
          <p:nvPr/>
        </p:nvSpPr>
        <p:spPr>
          <a:xfrm>
            <a:off x="5899805" y="3670453"/>
            <a:ext cx="4030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Linear secret sharing scheme:</a:t>
            </a:r>
          </a:p>
        </p:txBody>
      </p:sp>
      <p:pic>
        <p:nvPicPr>
          <p:cNvPr id="18" name="Graphic 17" descr="Key">
            <a:extLst>
              <a:ext uri="{FF2B5EF4-FFF2-40B4-BE49-F238E27FC236}">
                <a16:creationId xmlns:a16="http://schemas.microsoft.com/office/drawing/2014/main" id="{4FEA9C3A-D861-406F-9C6A-6FB418870A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36020" y="4198288"/>
            <a:ext cx="914400" cy="914400"/>
          </a:xfrm>
          <a:prstGeom prst="rect">
            <a:avLst/>
          </a:prstGeom>
        </p:spPr>
      </p:pic>
      <p:pic>
        <p:nvPicPr>
          <p:cNvPr id="37" name="Picture 36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vu{{\mathbf{u}}}&#10;\def\vv{{\mathbf{v}}}&#10;\def\doubleN{{\mathbb{N}}}&#10;\def\doubleZ{{\mathbb{Z}}}&#10;\def\poly{{\mathsf{poly}}}&#10;\def\negl{{\mathsf{negl}}}&#10;\pagestyle{empty}&#10;\begin{document}&#10;\[&#10;\vv&#10;\]&#10;\end{document}" title="IguanaTex Bitmap Display">
            <a:extLst>
              <a:ext uri="{FF2B5EF4-FFF2-40B4-BE49-F238E27FC236}">
                <a16:creationId xmlns:a16="http://schemas.microsoft.com/office/drawing/2014/main" id="{7ADAC5EF-6BEE-4DAF-AE2D-251BE39689A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552" y="4597583"/>
            <a:ext cx="141714" cy="114286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358818A-ABB3-4033-93A8-65B78B435953}"/>
              </a:ext>
            </a:extLst>
          </p:cNvPr>
          <p:cNvGrpSpPr/>
          <p:nvPr/>
        </p:nvGrpSpPr>
        <p:grpSpPr>
          <a:xfrm>
            <a:off x="1010934" y="5054941"/>
            <a:ext cx="458201" cy="436751"/>
            <a:chOff x="1010934" y="5054941"/>
            <a:chExt cx="458201" cy="436751"/>
          </a:xfrm>
        </p:grpSpPr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F4309A4D-D668-4BC0-8AFB-7BAA9416D80D}"/>
                </a:ext>
              </a:extLst>
            </p:cNvPr>
            <p:cNvSpPr/>
            <p:nvPr/>
          </p:nvSpPr>
          <p:spPr>
            <a:xfrm>
              <a:off x="1010934" y="5054941"/>
              <a:ext cx="458201" cy="43675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40" name="Picture 39" descr="\documentclass{article}&#10;\usepackage{amsmath}&#10;\def\transpose{{\mathsmaller{\mathsf{T}}}}&#10;\pagestyle{empty}&#10;\begin{document}&#10;\[&#10;\mathbf{u}&#10;\]&#10;\end{document}" title="IguanaTex Bitmap Display">
              <a:extLst>
                <a:ext uri="{FF2B5EF4-FFF2-40B4-BE49-F238E27FC236}">
                  <a16:creationId xmlns:a16="http://schemas.microsoft.com/office/drawing/2014/main" id="{932C713E-F296-4502-96AB-8010CF10D636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4679" y="5198587"/>
              <a:ext cx="147733" cy="116955"/>
            </a:xfrm>
            <a:prstGeom prst="rect">
              <a:avLst/>
            </a:prstGeom>
          </p:spPr>
        </p:pic>
      </p:grpSp>
      <p:pic>
        <p:nvPicPr>
          <p:cNvPr id="25" name="Graphic 24" descr="Lock">
            <a:extLst>
              <a:ext uri="{FF2B5EF4-FFF2-40B4-BE49-F238E27FC236}">
                <a16:creationId xmlns:a16="http://schemas.microsoft.com/office/drawing/2014/main" id="{5081BAEE-E687-4D13-B447-9D9F72A5F7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36236" y="5112688"/>
            <a:ext cx="529801" cy="529801"/>
          </a:xfrm>
          <a:prstGeom prst="rect">
            <a:avLst/>
          </a:prstGeom>
        </p:spPr>
      </p:pic>
      <p:pic>
        <p:nvPicPr>
          <p:cNvPr id="35" name="Picture 34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rcases*}&#10;\mathsf{isk}(\vv)\\&#10;\mathsf{ict}(\vu^\transpose)&#10;\end{rcases*}&#10;\rightarrow \vu^\transpose\vv&#10;\]&#10;\end{document}" title="IguanaTex Bitmap Display">
            <a:extLst>
              <a:ext uri="{FF2B5EF4-FFF2-40B4-BE49-F238E27FC236}">
                <a16:creationId xmlns:a16="http://schemas.microsoft.com/office/drawing/2014/main" id="{283A6612-A0EE-4F2B-A88E-D48AB52793F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861" y="4441267"/>
            <a:ext cx="2408533" cy="1062401"/>
          </a:xfrm>
          <a:prstGeom prst="rect">
            <a:avLst/>
          </a:prstGeom>
        </p:spPr>
      </p:pic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03D77F51-381D-4139-8B02-4E7748AAA022}"/>
              </a:ext>
            </a:extLst>
          </p:cNvPr>
          <p:cNvCxnSpPr/>
          <p:nvPr/>
        </p:nvCxnSpPr>
        <p:spPr>
          <a:xfrm>
            <a:off x="2114531" y="5491692"/>
            <a:ext cx="1152939" cy="0"/>
          </a:xfrm>
          <a:prstGeom prst="line">
            <a:avLst/>
          </a:prstGeom>
          <a:ln w="31750">
            <a:tailEnd type="non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AF9FA34A-37EB-4E25-8015-516036896E18}"/>
              </a:ext>
            </a:extLst>
          </p:cNvPr>
          <p:cNvSpPr txBox="1"/>
          <p:nvPr/>
        </p:nvSpPr>
        <p:spPr>
          <a:xfrm>
            <a:off x="2137478" y="5503668"/>
            <a:ext cx="9589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Hides 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4" name="Picture 3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begin{rcases}&#10;\mathrlap{\mathsf{sk}_\vx}\hphantom{\ct_{F}(\mu)}\::\:\mathrlap{\isk({\color{red}\vr}L_\vx)}\hphantom{\ict(\vS^\transpose \vW)}, \isk({\color{red}\vr},1)\\&#10;\ct_{F}(\mu)\::\:\ict({\color{red}\vS^\transpose}\vW), \ict({\color{red}\vS^\transpose} \vz, \mu)&#10;\end{rcases}&#10;\rightarrow {\color{red}(\vr^\transpose\vS)}^\transpose L_\vx(\vW), {\color{red}(\vr^\transpose\vS)}^\transpose \vz+\mu&#10;\]&#10;\end{document}" title="IguanaTex Bitmap Display">
            <a:extLst>
              <a:ext uri="{FF2B5EF4-FFF2-40B4-BE49-F238E27FC236}">
                <a16:creationId xmlns:a16="http://schemas.microsoft.com/office/drawing/2014/main" id="{5A559063-25B1-419D-B04A-6D2A50AE55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135" y="1648527"/>
            <a:ext cx="9489050" cy="10624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5155BF3-F0E5-4347-8C35-90C24AF59C94}"/>
              </a:ext>
            </a:extLst>
          </p:cNvPr>
          <p:cNvGrpSpPr/>
          <p:nvPr/>
        </p:nvGrpSpPr>
        <p:grpSpPr>
          <a:xfrm>
            <a:off x="7026228" y="2415812"/>
            <a:ext cx="4182719" cy="527583"/>
            <a:chOff x="7026228" y="2415812"/>
            <a:chExt cx="4182719" cy="527583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903E161F-FFB8-42FD-9AFF-1DAC2827EB26}"/>
                </a:ext>
              </a:extLst>
            </p:cNvPr>
            <p:cNvCxnSpPr>
              <a:cxnSpLocks/>
            </p:cNvCxnSpPr>
            <p:nvPr/>
          </p:nvCxnSpPr>
          <p:spPr>
            <a:xfrm>
              <a:off x="7026228" y="2415812"/>
              <a:ext cx="711186" cy="0"/>
            </a:xfrm>
            <a:prstGeom prst="line">
              <a:avLst/>
            </a:prstGeom>
            <a:ln w="317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8277FF2-5ABF-4177-86B8-68484DADA52B}"/>
                </a:ext>
              </a:extLst>
            </p:cNvPr>
            <p:cNvCxnSpPr>
              <a:cxnSpLocks/>
            </p:cNvCxnSpPr>
            <p:nvPr/>
          </p:nvCxnSpPr>
          <p:spPr>
            <a:xfrm>
              <a:off x="9282809" y="2415812"/>
              <a:ext cx="735981" cy="0"/>
            </a:xfrm>
            <a:prstGeom prst="line">
              <a:avLst/>
            </a:prstGeom>
            <a:ln w="31750">
              <a:solidFill>
                <a:schemeClr val="accent1"/>
              </a:solidFill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76331497-9367-4DE4-9523-A946EAB25621}"/>
                </a:ext>
              </a:extLst>
            </p:cNvPr>
            <p:cNvSpPr txBox="1"/>
            <p:nvPr/>
          </p:nvSpPr>
          <p:spPr>
            <a:xfrm>
              <a:off x="7130931" y="2574063"/>
              <a:ext cx="40780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Relies on DDH-type rerandomization.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41555D61-6A9E-4358-A72A-83134AE2AB72}"/>
                  </a:ext>
                </a:extLst>
              </p:cNvPr>
              <p:cNvSpPr/>
              <p:nvPr/>
            </p:nvSpPr>
            <p:spPr>
              <a:xfrm rot="717658">
                <a:off x="8869090" y="3279595"/>
                <a:ext cx="2818277" cy="1001853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Limitation:</a:t>
                </a:r>
              </a:p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LSSS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𝑁𝐶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: Rounded Corners 37">
                <a:extLst>
                  <a:ext uri="{FF2B5EF4-FFF2-40B4-BE49-F238E27FC236}">
                    <a16:creationId xmlns:a16="http://schemas.microsoft.com/office/drawing/2014/main" id="{41555D61-6A9E-4358-A72A-83134AE2AB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717658">
                <a:off x="8869090" y="3279595"/>
                <a:ext cx="2818277" cy="1001853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w{{\mathbf{w}}}&#10;\def\vW{{\mathbf{W}}}&#10;\def\vs{{\mathbf{s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&#10;\[&#10;F\rightarrow(\vW,\vz),\quad \vx\rightarrow L_\vx\textup{ (linear)}&#10;\]&#10;&#10;\end{document}" title="IguanaTex Bitmap Display">
            <a:extLst>
              <a:ext uri="{FF2B5EF4-FFF2-40B4-BE49-F238E27FC236}">
                <a16:creationId xmlns:a16="http://schemas.microsoft.com/office/drawing/2014/main" id="{40F30633-0C22-433B-A918-4D16B7FD7AE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67" y="4278439"/>
            <a:ext cx="4185735" cy="311644"/>
          </a:xfrm>
          <a:prstGeom prst="rect">
            <a:avLst/>
          </a:prstGeom>
        </p:spPr>
      </p:pic>
      <p:pic>
        <p:nvPicPr>
          <p:cNvPr id="26" name="Picture 25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mathsf{share} = \vs^\transpose L_\vx(\vW),\quad\mathsf{secret}=\vs^\transpose\vz&#10;\]&#10;\end{document}" title="IguanaTex Bitmap Display">
            <a:extLst>
              <a:ext uri="{FF2B5EF4-FFF2-40B4-BE49-F238E27FC236}">
                <a16:creationId xmlns:a16="http://schemas.microsoft.com/office/drawing/2014/main" id="{17F4ADE0-3AB5-4F1B-9FEC-FFFDA06C4F5D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767" y="4763443"/>
            <a:ext cx="4346226" cy="315377"/>
          </a:xfrm>
          <a:prstGeom prst="rect">
            <a:avLst/>
          </a:prstGeom>
        </p:spPr>
      </p:pic>
      <p:pic>
        <p:nvPicPr>
          <p:cNvPr id="27" name="Picture 26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cases*}&#10;\textup{if }F(\vx)=1,\quad \mathsf{share}\implies\mathsf{secret}\\&#10;\textup{if }F(\vx)=0,\quad \mathsf{secret}\approx \$&#10;\end{cases*}&#10;\]&#10;\end{document}" title="IguanaTex Bitmap Display">
            <a:extLst>
              <a:ext uri="{FF2B5EF4-FFF2-40B4-BE49-F238E27FC236}">
                <a16:creationId xmlns:a16="http://schemas.microsoft.com/office/drawing/2014/main" id="{AD36DA4A-C230-422A-B06D-EA227F770C2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48443"/>
            <a:ext cx="4426467" cy="92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2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B6FA8-3B32-496D-A1E6-DB048063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Relax to Noisy LSSS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DA48D07-6596-4EDA-B5B9-0E4637FEE7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086483"/>
              </p:ext>
            </p:extLst>
          </p:nvPr>
        </p:nvGraphicFramePr>
        <p:xfrm>
          <a:off x="1228482" y="1372331"/>
          <a:ext cx="9731988" cy="383156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03245">
                  <a:extLst>
                    <a:ext uri="{9D8B030D-6E8A-4147-A177-3AD203B41FA5}">
                      <a16:colId xmlns:a16="http://schemas.microsoft.com/office/drawing/2014/main" val="965277085"/>
                    </a:ext>
                  </a:extLst>
                </a:gridCol>
                <a:gridCol w="5228743">
                  <a:extLst>
                    <a:ext uri="{9D8B030D-6E8A-4147-A177-3AD203B41FA5}">
                      <a16:colId xmlns:a16="http://schemas.microsoft.com/office/drawing/2014/main" val="1261606123"/>
                    </a:ext>
                  </a:extLst>
                </a:gridCol>
              </a:tblGrid>
              <a:tr h="46068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LSSS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Noisy LSSS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483097"/>
                  </a:ext>
                </a:extLst>
              </a:tr>
              <a:tr h="4606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28376"/>
                  </a:ext>
                </a:extLst>
              </a:tr>
              <a:tr h="4606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280976"/>
                  </a:ext>
                </a:extLst>
              </a:tr>
              <a:tr h="4606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830396"/>
                  </a:ext>
                </a:extLst>
              </a:tr>
              <a:tr h="60678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954138"/>
                  </a:ext>
                </a:extLst>
              </a:tr>
              <a:tr h="4606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271768"/>
                  </a:ext>
                </a:extLst>
              </a:tr>
              <a:tr h="4606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85123"/>
                  </a:ext>
                </a:extLst>
              </a:tr>
              <a:tr h="46068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3521217"/>
                  </a:ext>
                </a:extLst>
              </a:tr>
            </a:tbl>
          </a:graphicData>
        </a:graphic>
      </p:graphicFrame>
      <p:pic>
        <p:nvPicPr>
          <p:cNvPr id="11" name="Picture 10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mathsf{share} = \vs^\transpose L_\vx(\vW),\quad\mathsf{secret}=\vs^\transpose\vz&#10;\]&#10;\end{document}" title="IguanaTex Bitmap Display">
            <a:extLst>
              <a:ext uri="{FF2B5EF4-FFF2-40B4-BE49-F238E27FC236}">
                <a16:creationId xmlns:a16="http://schemas.microsoft.com/office/drawing/2014/main" id="{A91650B0-B0B5-44EC-B05A-EC4C854D549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838" y="2716637"/>
            <a:ext cx="3750739" cy="272167"/>
          </a:xfrm>
          <a:prstGeom prst="rect">
            <a:avLst/>
          </a:prstGeom>
        </p:spPr>
      </p:pic>
      <p:pic>
        <p:nvPicPr>
          <p:cNvPr id="8" name="Picture 7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w{{\mathbf{w}}}&#10;\def\vW{{\mathbf{W}}}&#10;\def\vs{{\mathbf{s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&#10;\[&#10;F\rightarrow(\vW,\vz),\quad \vx\rightarrow L_\vx\textup{ (linear)}&#10;\]&#10;&#10;\end{document}" title="IguanaTex Bitmap Display">
            <a:extLst>
              <a:ext uri="{FF2B5EF4-FFF2-40B4-BE49-F238E27FC236}">
                <a16:creationId xmlns:a16="http://schemas.microsoft.com/office/drawing/2014/main" id="{379D9E29-4034-458A-A135-4E256521D02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72" y="2074585"/>
            <a:ext cx="4076892" cy="303541"/>
          </a:xfrm>
          <a:prstGeom prst="rect">
            <a:avLst/>
          </a:prstGeom>
        </p:spPr>
      </p:pic>
      <p:pic>
        <p:nvPicPr>
          <p:cNvPr id="13" name="Picture 12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w{{\mathbf{w}}}&#10;\def\vW{{\mathbf{W}}}&#10;\def\vs{{\mathbf{s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&#10;\[&#10;F\rightarrow(\vW,\vz),\quad \vx\rightarrow L_\vx\textup{ (linear)}&#10;\]&#10;&#10;\end{document}" title="IguanaTex Bitmap Display">
            <a:extLst>
              <a:ext uri="{FF2B5EF4-FFF2-40B4-BE49-F238E27FC236}">
                <a16:creationId xmlns:a16="http://schemas.microsoft.com/office/drawing/2014/main" id="{46E8B849-BE06-4755-9A6A-8D9B4883282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2074585"/>
            <a:ext cx="4076892" cy="303541"/>
          </a:xfrm>
          <a:prstGeom prst="rect">
            <a:avLst/>
          </a:prstGeom>
        </p:spPr>
      </p:pic>
      <p:pic>
        <p:nvPicPr>
          <p:cNvPr id="15" name="Picture 14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mathsf{share} = \vs^\transpose L_\vx(\vW)+\ve,\quad\mathsf{secret}=\vs^\transpose\vz+e&#10;\]&#10;\end{document}" title="IguanaTex Bitmap Display">
            <a:extLst>
              <a:ext uri="{FF2B5EF4-FFF2-40B4-BE49-F238E27FC236}">
                <a16:creationId xmlns:a16="http://schemas.microsoft.com/office/drawing/2014/main" id="{E786DF66-32C6-42FC-9ABE-CDF5DA24D9A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047" y="2716636"/>
            <a:ext cx="4692649" cy="273280"/>
          </a:xfrm>
          <a:prstGeom prst="rect">
            <a:avLst/>
          </a:prstGeom>
        </p:spPr>
      </p:pic>
      <p:pic>
        <p:nvPicPr>
          <p:cNvPr id="17" name="Picture 16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begin{align*}&#10;&amp;\textup{Perfect Correctness:}\\&#10;&amp;\vs^\transpose L_\vx(\vW)\implies \vs^\transpose\vz&#10;\end{align*}&#10;\end{document}" title="IguanaTex Bitmap Display">
            <a:extLst>
              <a:ext uri="{FF2B5EF4-FFF2-40B4-BE49-F238E27FC236}">
                <a16:creationId xmlns:a16="http://schemas.microsoft.com/office/drawing/2014/main" id="{179CDEBA-8E51-4E2E-8CAA-E760BDD33F9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72" y="3428999"/>
            <a:ext cx="2309384" cy="657066"/>
          </a:xfrm>
          <a:prstGeom prst="rect">
            <a:avLst/>
          </a:prstGeom>
        </p:spPr>
      </p:pic>
      <p:pic>
        <p:nvPicPr>
          <p:cNvPr id="21" name="Picture 20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begin{align*}&#10;&amp;\textup{Correctness with bounded error:}\\&#10;&amp;\vs^\transpose L_\vx(\vW)+ \ve\implies \vs^\transpose\vz +e',\quad&#10;|e'|\leq\poly_{F}(\lambda)\|\ve\|&#10;\end{align*}&#10;\end{document}" title="IguanaTex Bitmap Display">
            <a:extLst>
              <a:ext uri="{FF2B5EF4-FFF2-40B4-BE49-F238E27FC236}">
                <a16:creationId xmlns:a16="http://schemas.microsoft.com/office/drawing/2014/main" id="{B84398DA-6683-42CD-ACA2-32AB01F491F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27" y="3460769"/>
            <a:ext cx="5367121" cy="625297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begin{align*}&#10;&amp;\textup{Unconditionally secure:}\\&#10;&amp;(\vs^\transpose L_\vx(\vW),\vs^\transpose\vz)\equiv &#10;(\$,\$)&#10;\end{align*}&#10;\end{document}" title="IguanaTex Bitmap Display">
            <a:extLst>
              <a:ext uri="{FF2B5EF4-FFF2-40B4-BE49-F238E27FC236}">
                <a16:creationId xmlns:a16="http://schemas.microsoft.com/office/drawing/2014/main" id="{F14A1813-1641-4D58-8553-065FF6C858C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73" y="4401145"/>
            <a:ext cx="2483581" cy="600559"/>
          </a:xfrm>
          <a:prstGeom prst="rect">
            <a:avLst/>
          </a:prstGeom>
        </p:spPr>
      </p:pic>
      <p:pic>
        <p:nvPicPr>
          <p:cNvPr id="12" name="Picture 11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begin{align*}&#10;&amp;\textup{Secure only with fresh noise:}\\&#10;&amp;(\vs^\transpose L_\vx(\vW)+\ve,\vs^\transpose\vz+e)\approx_c&#10;(\$,\$)&#10;\end{align*}&#10;\end{document}" title="IguanaTex Bitmap Display">
            <a:extLst>
              <a:ext uri="{FF2B5EF4-FFF2-40B4-BE49-F238E27FC236}">
                <a16:creationId xmlns:a16="http://schemas.microsoft.com/office/drawing/2014/main" id="{975C283C-77BB-406C-A465-94FE9BC0372A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28" y="4398189"/>
            <a:ext cx="3414001" cy="60351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566F9E3-7312-42F3-A616-1ECBE2A8D9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964825"/>
              </p:ext>
            </p:extLst>
          </p:nvPr>
        </p:nvGraphicFramePr>
        <p:xfrm>
          <a:off x="1228482" y="5214069"/>
          <a:ext cx="9731988" cy="46068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503245">
                  <a:extLst>
                    <a:ext uri="{9D8B030D-6E8A-4147-A177-3AD203B41FA5}">
                      <a16:colId xmlns:a16="http://schemas.microsoft.com/office/drawing/2014/main" val="2152985546"/>
                    </a:ext>
                  </a:extLst>
                </a:gridCol>
                <a:gridCol w="5228743">
                  <a:extLst>
                    <a:ext uri="{9D8B030D-6E8A-4147-A177-3AD203B41FA5}">
                      <a16:colId xmlns:a16="http://schemas.microsoft.com/office/drawing/2014/main" val="2539458095"/>
                    </a:ext>
                  </a:extLst>
                </a:gridCol>
              </a:tblGrid>
              <a:tr h="460684"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Only support low-depth functions.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/>
                        <a:t>Supports poly-sized circuits! ([BGG+14])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3339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049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8D990-A552-44FE-9513-B5E6F1D14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Noisy LSSS + Lattice-based IPFE?</a:t>
            </a:r>
          </a:p>
        </p:txBody>
      </p:sp>
      <p:pic>
        <p:nvPicPr>
          <p:cNvPr id="5" name="Picture 4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begin{rcases}&#10;\mathrlap{\mathsf{sk}_\vx}\hphantom{\ct_{F}(\mu)}\::\:\mathrlap{\isk({\vr}L_\vx)}\hphantom{\ict(\vS^\transpose \vW)}, \isk(\vr,1)\\&#10;\ct_{F}(\mu)\::\:\ict({\vS^\transpose}\vW), \ict({\vS^\transpose} \vz, \mu)&#10;\end{rcases}&#10;\rightarrow {(\vr^\transpose\vS)}^\transpose L_\vx(\vW), {(\vr^\transpose\vS)}^\transpose \vz+\mu&#10;\]&#10;\end{document}" title="IguanaTex Bitmap Display">
            <a:extLst>
              <a:ext uri="{FF2B5EF4-FFF2-40B4-BE49-F238E27FC236}">
                <a16:creationId xmlns:a16="http://schemas.microsoft.com/office/drawing/2014/main" id="{DC4DC9E8-1BF9-489A-BC51-692D926FDBA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22" y="1722869"/>
            <a:ext cx="9489048" cy="1062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52F0CF-2914-4D88-9D68-A3090457314B}"/>
                  </a:ext>
                </a:extLst>
              </p:cNvPr>
              <p:cNvSpPr txBox="1"/>
              <p:nvPr/>
            </p:nvSpPr>
            <p:spPr>
              <a:xfrm>
                <a:off x="948744" y="3429000"/>
                <a:ext cx="5730223" cy="23148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No fresh noise for share and secret.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1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sz="2400" b="1" i="0" smtClean="0">
                        <a:latin typeface="Cambria Math" panose="02040503050406030204" pitchFamily="18" charset="0"/>
                      </a:rPr>
                      <m:t>𝐒</m:t>
                    </m:r>
                  </m:oMath>
                </a14:m>
                <a:r>
                  <a:rPr lang="en-US" sz="2400" b="1" dirty="0"/>
                  <a:t> </a:t>
                </a:r>
                <a:r>
                  <a:rPr lang="en-US" sz="2400" dirty="0"/>
                  <a:t>is not random.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Want from IPFE: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Fresh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noise</a:t>
                </a:r>
                <a:r>
                  <a:rPr lang="en-US" sz="2400" dirty="0"/>
                  <a:t> for NLSSS.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Fresh </a:t>
                </a:r>
                <a:r>
                  <a:rPr lang="en-US" sz="2400" dirty="0">
                    <a:solidFill>
                      <a:schemeClr val="accent5"/>
                    </a:solidFill>
                  </a:rPr>
                  <a:t>noise</a:t>
                </a:r>
                <a:r>
                  <a:rPr lang="en-US" sz="2400" dirty="0"/>
                  <a:t> for LWE rerandomization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652F0CF-2914-4D88-9D68-A30904573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744" y="3429000"/>
                <a:ext cx="5730223" cy="2314864"/>
              </a:xfrm>
              <a:prstGeom prst="rect">
                <a:avLst/>
              </a:prstGeom>
              <a:blipFill>
                <a:blip r:embed="rId6"/>
                <a:stretch>
                  <a:fillRect l="-1489" t="-2111" r="-957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textup{Want: }&#10;\begin{aligned}&#10;&amp;(\vr^\transpose\vS{\color{red}{}+\ve_0})^\transpose L_\vx(\vW){\color{blue}{}+\ve'},\\ &#10;&amp;(\vr^\transpose\vS{\color{red}{}+\ve_0})^\transpose \vz {\color{blue}{}+e'}+\mu&#10;\end{aligned}&#10;\]&#10;\end{document}" title="IguanaTex Bitmap Display">
            <a:extLst>
              <a:ext uri="{FF2B5EF4-FFF2-40B4-BE49-F238E27FC236}">
                <a16:creationId xmlns:a16="http://schemas.microsoft.com/office/drawing/2014/main" id="{04760A2E-158C-4067-A036-3CBA5FCB137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59" y="2785269"/>
            <a:ext cx="4748815" cy="90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28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D109-0687-48AC-A90F-AB1D90726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Evasive IPFE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DBB0CD-7409-40DA-9B85-BA3E645432E5}"/>
              </a:ext>
            </a:extLst>
          </p:cNvPr>
          <p:cNvSpPr/>
          <p:nvPr/>
        </p:nvSpPr>
        <p:spPr>
          <a:xfrm>
            <a:off x="996176" y="1586800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Correctness: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Security:</a:t>
            </a:r>
          </a:p>
        </p:txBody>
      </p:sp>
      <p:pic>
        <p:nvPicPr>
          <p:cNvPr id="5" name="Picture 4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isk(\vv),\ict(\vu^\transpose)\rightarrow \vu^\transpose\vv+\ve&#10;\]&#10;\end{document}" title="IguanaTex Bitmap Display">
            <a:extLst>
              <a:ext uri="{FF2B5EF4-FFF2-40B4-BE49-F238E27FC236}">
                <a16:creationId xmlns:a16="http://schemas.microsoft.com/office/drawing/2014/main" id="{69C7C307-40FE-4B4F-B47D-6AD738CED98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981" y="1668576"/>
            <a:ext cx="3508436" cy="333666"/>
          </a:xfrm>
          <a:prstGeom prst="rect">
            <a:avLst/>
          </a:prstGeom>
        </p:spPr>
      </p:pic>
      <p:pic>
        <p:nvPicPr>
          <p:cNvPr id="19" name="Picture 18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begin{align*}\mathrlap{\textup{if }}\hphantom{\textup{then}\quad{\isk(\vv),\ict(\vu^\transpose)}}\mathllap{\vu^\transpose\vv+{\color{red}\ve}}&amp;\approx\$\\&#10;\textup{then}\quad{\isk(\vv),\ict(\vu^\transpose)}&amp;\approx{\isk(\vv),\ict(\$)}\\&#10;\end{align*}&#10;\end{document}" title="IguanaTex Bitmap Display">
            <a:extLst>
              <a:ext uri="{FF2B5EF4-FFF2-40B4-BE49-F238E27FC236}">
                <a16:creationId xmlns:a16="http://schemas.microsoft.com/office/drawing/2014/main" id="{2425AF4A-0D6F-416A-9D28-1B8658C877A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175" y="2743820"/>
            <a:ext cx="5005003" cy="82528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6FD9F38-5C1F-4298-844D-E24AA2617CAF}"/>
              </a:ext>
            </a:extLst>
          </p:cNvPr>
          <p:cNvSpPr txBox="1"/>
          <p:nvPr/>
        </p:nvSpPr>
        <p:spPr>
          <a:xfrm>
            <a:off x="4906780" y="2331180"/>
            <a:ext cx="1441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5"/>
                </a:solidFill>
              </a:rPr>
              <a:t>Fresh Noise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1EFA7A-9485-4337-9152-18BE7B80C7FD}"/>
                  </a:ext>
                </a:extLst>
              </p:cNvPr>
              <p:cNvSpPr/>
              <p:nvPr/>
            </p:nvSpPr>
            <p:spPr>
              <a:xfrm>
                <a:off x="996176" y="4064331"/>
                <a:ext cx="7575395" cy="1206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Evasive LWE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sz="2400" dirty="0"/>
                  <a:t> restricted Evasive IPFE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TW" sz="2400" b="1" i="0" smtClean="0">
                        <a:latin typeface="Cambria Math" panose="02040503050406030204" pitchFamily="18" charset="0"/>
                      </a:rPr>
                      <m:t>𝐮</m:t>
                    </m:r>
                  </m:oMath>
                </a14:m>
                <a:r>
                  <a:rPr lang="en-US" altLang="zh-TW" sz="2400" dirty="0"/>
                  <a:t> is required to be the 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sz="2400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TW" sz="2400" b="0" i="0" smtClean="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TW" sz="2400" b="1" i="0" smtClean="0">
                        <a:latin typeface="Cambria Math" panose="02040503050406030204" pitchFamily="18" charset="0"/>
                      </a:rPr>
                      <m:t>𝐀</m:t>
                    </m:r>
                  </m:oMath>
                </a14:m>
                <a:r>
                  <a:rPr lang="en-US" altLang="zh-TW" sz="2400" b="1" dirty="0"/>
                  <a:t> </a:t>
                </a:r>
                <a:r>
                  <a:rPr lang="en-US" altLang="zh-TW" sz="2400" dirty="0"/>
                  <a:t>for some secret</a:t>
                </a:r>
                <a:r>
                  <a:rPr lang="en-US" altLang="zh-TW" sz="2400" b="1" dirty="0"/>
                  <a:t> </a:t>
                </a:r>
                <a14:m>
                  <m:oMath xmlns:m="http://schemas.openxmlformats.org/officeDocument/2006/math">
                    <m:r>
                      <a:rPr lang="en-US" altLang="zh-TW" sz="2400" b="1">
                        <a:latin typeface="Cambria Math" panose="02040503050406030204" pitchFamily="18" charset="0"/>
                      </a:rPr>
                      <m:t>𝐬</m:t>
                    </m:r>
                  </m:oMath>
                </a14:m>
                <a:r>
                  <a:rPr lang="en-US" altLang="zh-TW" sz="2400" dirty="0"/>
                  <a:t>, which is sufficient for our NLSSS formulation.</a:t>
                </a:r>
                <a:endParaRPr lang="en-US" altLang="zh-TW" sz="2400" b="1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91EFA7A-9485-4337-9152-18BE7B80C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176" y="4064331"/>
                <a:ext cx="7575395" cy="1206869"/>
              </a:xfrm>
              <a:prstGeom prst="rect">
                <a:avLst/>
              </a:prstGeom>
              <a:blipFill>
                <a:blip r:embed="rId9"/>
                <a:stretch>
                  <a:fillRect l="-1046" t="-4040" r="-161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834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2115-5E12-4590-B754-31EF4CA7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Evasive IPFE + NLSSS</a:t>
            </a:r>
          </a:p>
        </p:txBody>
      </p:sp>
      <p:pic>
        <p:nvPicPr>
          <p:cNvPr id="4" name="Picture 3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begin{rcases}&#10;\mathrlap{\mathsf{sk}_\vx}\hphantom{\ct_{F}(\mu)}\::\:\mathrlap{\isk({\vr}L_\vx)}\hphantom{\ict(\vS^\transpose \vW)}, \isk(\vr,1)\\&#10;\ct_{F}(\mu)\::\:\ict({\vS^\transpose}\vW), \ict({\vS^\transpose} \vz, \mu)&#10;\end{rcases}&#10;\rightarrow {(\vr^\transpose\vS)}^\transpose L_\vx(\vW){\color{blue}+\ve}, {(\vr^\transpose\vS)}^\transpose \vz{\color{blue}+e}+\mu&#10;\]&#10;\end{document}" title="IguanaTex Bitmap Display">
            <a:extLst>
              <a:ext uri="{FF2B5EF4-FFF2-40B4-BE49-F238E27FC236}">
                <a16:creationId xmlns:a16="http://schemas.microsoft.com/office/drawing/2014/main" id="{F9C4A09A-9072-4F70-AD7E-F7F55DAEB7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1" y="1722869"/>
            <a:ext cx="9949005" cy="10173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3C1221-374E-44FA-A6A7-61C55C22F872}"/>
              </a:ext>
            </a:extLst>
          </p:cNvPr>
          <p:cNvSpPr txBox="1"/>
          <p:nvPr/>
        </p:nvSpPr>
        <p:spPr>
          <a:xfrm>
            <a:off x="948744" y="3429000"/>
            <a:ext cx="573022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sz="2400" b="1" dirty="0"/>
            </a:br>
            <a:br>
              <a:rPr lang="en-US" sz="2400" b="1" dirty="0"/>
            </a:br>
            <a:endParaRPr lang="en-US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Want from IPFE: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Fresh </a:t>
            </a:r>
            <a:r>
              <a:rPr lang="en-US" sz="2400" dirty="0">
                <a:solidFill>
                  <a:schemeClr val="accent1"/>
                </a:solidFill>
              </a:rPr>
              <a:t>noise</a:t>
            </a:r>
            <a:r>
              <a:rPr lang="en-US" sz="2400" dirty="0"/>
              <a:t> for NLSSS.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Fresh </a:t>
            </a:r>
            <a:r>
              <a:rPr lang="en-US" sz="2400" dirty="0">
                <a:solidFill>
                  <a:schemeClr val="accent5"/>
                </a:solidFill>
              </a:rPr>
              <a:t>noise</a:t>
            </a:r>
            <a:r>
              <a:rPr lang="en-US" sz="2400" dirty="0"/>
              <a:t> for LWE rerandomization</a:t>
            </a:r>
          </a:p>
        </p:txBody>
      </p:sp>
      <p:pic>
        <p:nvPicPr>
          <p:cNvPr id="10" name="Picture 9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textup{Want: }&#10;\begin{aligned}&#10;&amp;(\vr^\transpose\vS{\color{red}{}+\ve_0})^\transpose L_\vx(\vW){\color{blue}{}+\ve'},\\ &#10;&amp;(\vr^\transpose\vS{\color{red}{}+\ve_0})^\transpose \vz {\color{blue}{}+e'}+\mu&#10;\end{aligned}&#10;\]&#10;\end{document}" title="IguanaTex Bitmap Display">
            <a:extLst>
              <a:ext uri="{FF2B5EF4-FFF2-40B4-BE49-F238E27FC236}">
                <a16:creationId xmlns:a16="http://schemas.microsoft.com/office/drawing/2014/main" id="{07C95BA8-1DEA-4BBE-AEBB-96F688041F2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59" y="2785269"/>
            <a:ext cx="4748815" cy="906665"/>
          </a:xfrm>
          <a:prstGeom prst="rect">
            <a:avLst/>
          </a:prstGeom>
        </p:spPr>
      </p:pic>
      <p:pic>
        <p:nvPicPr>
          <p:cNvPr id="6" name="Graphic 5" descr="Checkmark">
            <a:extLst>
              <a:ext uri="{FF2B5EF4-FFF2-40B4-BE49-F238E27FC236}">
                <a16:creationId xmlns:a16="http://schemas.microsoft.com/office/drawing/2014/main" id="{34EC47DB-1DA6-4D6D-BA06-4DE8871235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73063" y="4890131"/>
            <a:ext cx="364713" cy="3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9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2115-5E12-4590-B754-31EF4CA7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Evasive IPFE + NLSSS</a:t>
            </a:r>
          </a:p>
        </p:txBody>
      </p:sp>
      <p:pic>
        <p:nvPicPr>
          <p:cNvPr id="4" name="Picture 3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begin{rcases}&#10;\mathrlap{\mathsf{sk}_\vx}\hphantom{\ct_{F}(\mu)}\::\:\mathrlap{\isk({\vr}L_\vx)}\hphantom{\ict(\vS^\transpose \vW)}, \isk(\vr,1)\\&#10;\ct_{F}(\mu)\::\:\ict({\vS^\transpose}\vW), \ict({\vS^\transpose} \vz, \mu)&#10;\end{rcases}&#10;\rightarrow {(\vr^\transpose\vS)}^\transpose L_\vx(\vW){\color{blue}+\ve}, {(\vr^\transpose\vS)}^\transpose \vz{\color{blue}+e}+\mu&#10;\]&#10;\end{document}" title="IguanaTex Bitmap Display">
            <a:extLst>
              <a:ext uri="{FF2B5EF4-FFF2-40B4-BE49-F238E27FC236}">
                <a16:creationId xmlns:a16="http://schemas.microsoft.com/office/drawing/2014/main" id="{F9C4A09A-9072-4F70-AD7E-F7F55DAEB72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1" y="1722869"/>
            <a:ext cx="9949005" cy="1017375"/>
          </a:xfrm>
          <a:prstGeom prst="rect">
            <a:avLst/>
          </a:prstGeom>
        </p:spPr>
      </p:pic>
      <p:pic>
        <p:nvPicPr>
          <p:cNvPr id="6" name="Picture 5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{\color{red}{}\approx_s{}}&#10;\begin{aligned}&#10;&amp;(\vr^\transpose\vS{\color{red}{}+\ve_0})^\transpose L_\vx(\vW){\color{blue}{}+\ve'},\\ &#10;&amp;(\vr^\transpose\vS{\color{red}{}+\ve_0})^\transpose \vz {\color{blue}{}+e'}+\mu&#10;\end{aligned}&#10;\]&#10;\end{document}" title="IguanaTex Bitmap Display">
            <a:extLst>
              <a:ext uri="{FF2B5EF4-FFF2-40B4-BE49-F238E27FC236}">
                <a16:creationId xmlns:a16="http://schemas.microsoft.com/office/drawing/2014/main" id="{35E7DD28-81E1-4246-8DDD-62046DB4F56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50" y="2567793"/>
            <a:ext cx="3736330" cy="812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CF3259-BE6F-4194-BEA7-E8CE107BF304}"/>
                  </a:ext>
                </a:extLst>
              </p:cNvPr>
              <p:cNvSpPr/>
              <p:nvPr/>
            </p:nvSpPr>
            <p:spPr>
              <a:xfrm>
                <a:off x="869796" y="3089586"/>
                <a:ext cx="954544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Approach 1: Flooding</a:t>
                </a:r>
              </a:p>
              <a:p>
                <a:pPr marL="742950" lvl="1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 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Require NLSSS to be low-norm.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Low norm (non-succinct) NLSSS for circuits </a:t>
                </a:r>
                <a14:m>
                  <m:oMath xmlns:m="http://schemas.openxmlformats.org/officeDocument/2006/math">
                    <m:r>
                      <a:rPr lang="en-US" altLang="zh-TW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sz="2400" dirty="0"/>
                  <a:t> CP-ABE for circuits.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Low norm NLSSS for DFA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TW" sz="2400" dirty="0"/>
                  <a:t> KP-ABE/CP-ABE for DFA.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altLang="zh-TW" sz="2400" dirty="0"/>
                  <a:t>Need extra tweaks leveraging local structures</a:t>
                </a: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00CF3259-BE6F-4194-BEA7-E8CE107BF3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796" y="3089586"/>
                <a:ext cx="9545443" cy="2677656"/>
              </a:xfrm>
              <a:prstGeom prst="rect">
                <a:avLst/>
              </a:prstGeom>
              <a:blipFill>
                <a:blip r:embed="rId11"/>
                <a:stretch>
                  <a:fillRect l="-894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begin{align*}&#10;{\color{blue}\ve}\approx_s {\color{blue}\ve'}+{\color{red}\ve_0^\transpose}L_\vx(\vW),\quad&#10;{\color{blue}e}\approx_s {\color{blue}e'}+{\color{red}\ve_0^\transpose}\vz\quad\textup{for }&#10;\|{\color{blue}\ve,e}\|\gg\|{\color{red}\ve_0}\|&#10;\end{align*}&#10;\end{document}" title="IguanaTex Bitmap Display">
            <a:extLst>
              <a:ext uri="{FF2B5EF4-FFF2-40B4-BE49-F238E27FC236}">
                <a16:creationId xmlns:a16="http://schemas.microsoft.com/office/drawing/2014/main" id="{CFEBEB6C-9ED9-4A71-B974-CB339D630C7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854" y="3883878"/>
            <a:ext cx="7029096" cy="31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4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BDA4-316D-4F71-BB66-FD21DC19B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Attribute Based Encryption / ABE ([SW05])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DC113C0-E7F4-417B-98AE-36FDF1B6FB28}"/>
              </a:ext>
            </a:extLst>
          </p:cNvPr>
          <p:cNvCxnSpPr>
            <a:cxnSpLocks/>
            <a:stCxn id="60" idx="0"/>
            <a:endCxn id="25" idx="2"/>
          </p:cNvCxnSpPr>
          <p:nvPr/>
        </p:nvCxnSpPr>
        <p:spPr>
          <a:xfrm flipV="1">
            <a:off x="2407397" y="4053891"/>
            <a:ext cx="44623" cy="797141"/>
          </a:xfrm>
          <a:prstGeom prst="line">
            <a:avLst/>
          </a:prstGeom>
          <a:ln>
            <a:headEnd type="triangle"/>
            <a:tailEnd type="non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BBBBDB73-327A-4B20-91AE-343C9B2738F9}"/>
              </a:ext>
            </a:extLst>
          </p:cNvPr>
          <p:cNvSpPr txBox="1"/>
          <p:nvPr/>
        </p:nvSpPr>
        <p:spPr>
          <a:xfrm>
            <a:off x="1760965" y="3684559"/>
            <a:ext cx="1382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Public string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A70C363-5C69-4608-B8A7-6A5FA9DFC610}"/>
              </a:ext>
            </a:extLst>
          </p:cNvPr>
          <p:cNvGrpSpPr/>
          <p:nvPr/>
        </p:nvGrpSpPr>
        <p:grpSpPr>
          <a:xfrm>
            <a:off x="1109354" y="4714224"/>
            <a:ext cx="4017673" cy="709632"/>
            <a:chOff x="1018081" y="3760440"/>
            <a:chExt cx="4017673" cy="709632"/>
          </a:xfrm>
        </p:grpSpPr>
        <p:pic>
          <p:nvPicPr>
            <p:cNvPr id="60" name="Picture 59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\mathsf{Enc}(\mathsf{mpk},x,\mu)\rightarrow\mathsf{ct}_{x}&#10;\]&#10;\end{document}" title="IguanaTex Bitmap Display">
              <a:extLst>
                <a:ext uri="{FF2B5EF4-FFF2-40B4-BE49-F238E27FC236}">
                  <a16:creationId xmlns:a16="http://schemas.microsoft.com/office/drawing/2014/main" id="{8FF7807E-CD81-4C34-8D37-16116D4A0CB1}"/>
                </a:ext>
              </a:extLst>
            </p:cNvPr>
            <p:cNvPicPr>
              <a:picLocks noChangeAspect="1"/>
            </p:cNvPicPr>
            <p:nvPr>
              <p:custDataLst>
                <p:tags r:id="rId12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081" y="3897248"/>
              <a:ext cx="2596086" cy="294129"/>
            </a:xfrm>
            <a:prstGeom prst="rect">
              <a:avLst/>
            </a:prstGeom>
          </p:spPr>
        </p:pic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F2730D-1E8B-4BD0-B69D-F798EAE2E8A0}"/>
                </a:ext>
              </a:extLst>
            </p:cNvPr>
            <p:cNvGrpSpPr/>
            <p:nvPr/>
          </p:nvGrpSpPr>
          <p:grpSpPr>
            <a:xfrm>
              <a:off x="4027146" y="3760440"/>
              <a:ext cx="595629" cy="567746"/>
              <a:chOff x="4005247" y="2946966"/>
              <a:chExt cx="595629" cy="567746"/>
            </a:xfrm>
          </p:grpSpPr>
          <p:sp>
            <p:nvSpPr>
              <p:cNvPr id="33" name="Rectangle: Rounded Corners 32">
                <a:extLst>
                  <a:ext uri="{FF2B5EF4-FFF2-40B4-BE49-F238E27FC236}">
                    <a16:creationId xmlns:a16="http://schemas.microsoft.com/office/drawing/2014/main" id="{39DBE89B-B467-4648-BA36-906EEAC8E226}"/>
                  </a:ext>
                </a:extLst>
              </p:cNvPr>
              <p:cNvSpPr/>
              <p:nvPr/>
            </p:nvSpPr>
            <p:spPr>
              <a:xfrm>
                <a:off x="4005247" y="2946966"/>
                <a:ext cx="595629" cy="567746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\documentclass{article}&#10;\usepackage{amsmath}&#10;\def\transpose{{\mathsmaller{\mathsf{T}}}}&#10;\pagestyle{empty}&#10;\begin{document}&#10;\[&#10;\mu&#10;\]&#10;\end{document}" title="IguanaTex Bitmap Display">
                <a:extLst>
                  <a:ext uri="{FF2B5EF4-FFF2-40B4-BE49-F238E27FC236}">
                    <a16:creationId xmlns:a16="http://schemas.microsoft.com/office/drawing/2014/main" id="{4B9D59B0-9305-446B-A480-7526109ED232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5102" y="3133694"/>
                <a:ext cx="182040" cy="218048"/>
              </a:xfrm>
              <a:prstGeom prst="rect">
                <a:avLst/>
              </a:prstGeom>
            </p:spPr>
          </p:pic>
        </p:grpSp>
        <p:pic>
          <p:nvPicPr>
            <p:cNvPr id="54" name="Graphic 53" descr="Lock">
              <a:extLst>
                <a:ext uri="{FF2B5EF4-FFF2-40B4-BE49-F238E27FC236}">
                  <a16:creationId xmlns:a16="http://schemas.microsoft.com/office/drawing/2014/main" id="{F2D34FCB-4BCA-4007-96C3-9C455D3C5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4347050" y="3781368"/>
              <a:ext cx="688704" cy="688704"/>
            </a:xfrm>
            <a:prstGeom prst="rect">
              <a:avLst/>
            </a:prstGeom>
          </p:spPr>
        </p:pic>
        <p:pic>
          <p:nvPicPr>
            <p:cNvPr id="85" name="Picture 84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x&#10;\]&#10;\end{document}" title="IguanaTex Bitmap Display">
              <a:extLst>
                <a:ext uri="{FF2B5EF4-FFF2-40B4-BE49-F238E27FC236}">
                  <a16:creationId xmlns:a16="http://schemas.microsoft.com/office/drawing/2014/main" id="{8084EDD5-3A4C-49A9-944E-E4818A5DA153}"/>
                </a:ext>
              </a:extLst>
            </p:cNvPr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1360" y="4272350"/>
              <a:ext cx="154014" cy="137513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D6C5E50-23EC-46D1-8DDC-3032B2672441}"/>
              </a:ext>
            </a:extLst>
          </p:cNvPr>
          <p:cNvGrpSpPr/>
          <p:nvPr/>
        </p:nvGrpSpPr>
        <p:grpSpPr>
          <a:xfrm>
            <a:off x="1817586" y="1939153"/>
            <a:ext cx="1670650" cy="558500"/>
            <a:chOff x="2133897" y="1581956"/>
            <a:chExt cx="1670650" cy="55850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0BA586E-3B71-41A9-B629-891D0351A4F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585681" y="1925854"/>
              <a:ext cx="113017" cy="214602"/>
            </a:xfrm>
            <a:prstGeom prst="line">
              <a:avLst/>
            </a:prstGeom>
            <a:ln>
              <a:headEnd type="triangle"/>
              <a:tailEnd type="none" w="lg" len="lg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75E4D88-9845-4969-BEB4-F951972BB1ED}"/>
                </a:ext>
              </a:extLst>
            </p:cNvPr>
            <p:cNvSpPr txBox="1"/>
            <p:nvPr/>
          </p:nvSpPr>
          <p:spPr>
            <a:xfrm>
              <a:off x="2133897" y="1581956"/>
              <a:ext cx="1670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Restricted keys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90CC891-9FF9-409E-982E-3C8C73A7AF44}"/>
              </a:ext>
            </a:extLst>
          </p:cNvPr>
          <p:cNvGrpSpPr/>
          <p:nvPr/>
        </p:nvGrpSpPr>
        <p:grpSpPr>
          <a:xfrm>
            <a:off x="903066" y="2148193"/>
            <a:ext cx="3789859" cy="914400"/>
            <a:chOff x="903066" y="2148193"/>
            <a:chExt cx="3789859" cy="914400"/>
          </a:xfrm>
        </p:grpSpPr>
        <p:pic>
          <p:nvPicPr>
            <p:cNvPr id="26" name="Picture 25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\mathsf{KeyGen}(\mathsf{msk},y)\rightarrow\mathsf{sk}_{y}&#10;\]&#10;\end{document}" title="IguanaTex Bitmap Display">
              <a:extLst>
                <a:ext uri="{FF2B5EF4-FFF2-40B4-BE49-F238E27FC236}">
                  <a16:creationId xmlns:a16="http://schemas.microsoft.com/office/drawing/2014/main" id="{DAD55336-3D14-4DCF-8BA6-392A9BBCFB04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066" y="2497652"/>
              <a:ext cx="2742268" cy="306458"/>
            </a:xfrm>
            <a:prstGeom prst="rect">
              <a:avLst/>
            </a:prstGeom>
          </p:spPr>
        </p:pic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3E9D7DF-4208-4B17-9C71-D1BFD5DFEE4E}"/>
                </a:ext>
              </a:extLst>
            </p:cNvPr>
            <p:cNvGrpSpPr/>
            <p:nvPr/>
          </p:nvGrpSpPr>
          <p:grpSpPr>
            <a:xfrm>
              <a:off x="3778525" y="2148193"/>
              <a:ext cx="914400" cy="914400"/>
              <a:chOff x="4114784" y="2733387"/>
              <a:chExt cx="914400" cy="914400"/>
            </a:xfrm>
          </p:grpSpPr>
          <p:pic>
            <p:nvPicPr>
              <p:cNvPr id="56" name="Graphic 55" descr="Key">
                <a:extLst>
                  <a:ext uri="{FF2B5EF4-FFF2-40B4-BE49-F238E27FC236}">
                    <a16:creationId xmlns:a16="http://schemas.microsoft.com/office/drawing/2014/main" id="{EF9F3E32-C810-4D84-8F15-671C544848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tretch>
                <a:fillRect/>
              </a:stretch>
            </p:blipFill>
            <p:spPr>
              <a:xfrm>
                <a:off x="4114784" y="2733387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49" name="Picture 48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y_1&#10;\]&#10;\end{document}" title="IguanaTex Bitmap Display">
                <a:extLst>
                  <a:ext uri="{FF2B5EF4-FFF2-40B4-BE49-F238E27FC236}">
                    <a16:creationId xmlns:a16="http://schemas.microsoft.com/office/drawing/2014/main" id="{EB6EED9B-0622-4796-B524-3E47995F564E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1"/>
                </p:custDataLst>
              </p:nvPr>
            </p:nvPicPr>
            <p:blipFill>
              <a:blip r:embed="rId2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69942" y="2935441"/>
                <a:ext cx="201143" cy="163048"/>
              </a:xfrm>
              <a:prstGeom prst="rect">
                <a:avLst/>
              </a:prstGeom>
            </p:spPr>
          </p:pic>
        </p:grp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B627934A-F5F1-4ED0-8853-E530F8A51CB4}"/>
              </a:ext>
            </a:extLst>
          </p:cNvPr>
          <p:cNvGrpSpPr/>
          <p:nvPr/>
        </p:nvGrpSpPr>
        <p:grpSpPr>
          <a:xfrm>
            <a:off x="4661376" y="1733410"/>
            <a:ext cx="914400" cy="914400"/>
            <a:chOff x="4997635" y="2318604"/>
            <a:chExt cx="914400" cy="914400"/>
          </a:xfrm>
        </p:grpSpPr>
        <p:pic>
          <p:nvPicPr>
            <p:cNvPr id="88" name="Graphic 87" descr="Key">
              <a:extLst>
                <a:ext uri="{FF2B5EF4-FFF2-40B4-BE49-F238E27FC236}">
                  <a16:creationId xmlns:a16="http://schemas.microsoft.com/office/drawing/2014/main" id="{D411E24E-80AF-4854-B39A-27D18879E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997635" y="2318604"/>
              <a:ext cx="914400" cy="914400"/>
            </a:xfrm>
            <a:prstGeom prst="rect">
              <a:avLst/>
            </a:prstGeom>
          </p:spPr>
        </p:pic>
        <p:pic>
          <p:nvPicPr>
            <p:cNvPr id="40" name="Picture 39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y_3&#10;\]&#10;\end{document}" title="IguanaTex Bitmap Display">
              <a:extLst>
                <a:ext uri="{FF2B5EF4-FFF2-40B4-BE49-F238E27FC236}">
                  <a16:creationId xmlns:a16="http://schemas.microsoft.com/office/drawing/2014/main" id="{9A7892F0-6527-43C3-AD04-FF639A1A84B9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786" y="2511327"/>
              <a:ext cx="208762" cy="163048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20EBBFF7-0CC2-474B-ABD1-0FE7FCA894B2}"/>
              </a:ext>
            </a:extLst>
          </p:cNvPr>
          <p:cNvGrpSpPr/>
          <p:nvPr/>
        </p:nvGrpSpPr>
        <p:grpSpPr>
          <a:xfrm>
            <a:off x="3757160" y="1446411"/>
            <a:ext cx="914400" cy="914400"/>
            <a:chOff x="4093419" y="2031605"/>
            <a:chExt cx="914400" cy="914400"/>
          </a:xfrm>
        </p:grpSpPr>
        <p:pic>
          <p:nvPicPr>
            <p:cNvPr id="91" name="Graphic 90" descr="Key">
              <a:extLst>
                <a:ext uri="{FF2B5EF4-FFF2-40B4-BE49-F238E27FC236}">
                  <a16:creationId xmlns:a16="http://schemas.microsoft.com/office/drawing/2014/main" id="{D9D93F71-D853-4E43-BD04-5834CFB9DE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4093419" y="2031605"/>
              <a:ext cx="914400" cy="914400"/>
            </a:xfrm>
            <a:prstGeom prst="rect">
              <a:avLst/>
            </a:prstGeom>
          </p:spPr>
        </p:pic>
        <p:pic>
          <p:nvPicPr>
            <p:cNvPr id="34" name="Picture 33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y_2&#10;\]&#10;\end{document}" title="IguanaTex Bitmap Display">
              <a:extLst>
                <a:ext uri="{FF2B5EF4-FFF2-40B4-BE49-F238E27FC236}">
                  <a16:creationId xmlns:a16="http://schemas.microsoft.com/office/drawing/2014/main" id="{50ECA0DD-861E-4F1D-89EA-2758095243BA}"/>
                </a:ext>
              </a:extLst>
            </p:cNvPr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76570" y="2224328"/>
              <a:ext cx="207238" cy="16304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133E7F2-170B-4549-991B-DE763D0C4170}"/>
              </a:ext>
            </a:extLst>
          </p:cNvPr>
          <p:cNvGrpSpPr/>
          <p:nvPr/>
        </p:nvGrpSpPr>
        <p:grpSpPr>
          <a:xfrm>
            <a:off x="5098171" y="2342114"/>
            <a:ext cx="6339199" cy="3025906"/>
            <a:chOff x="5098171" y="2342114"/>
            <a:chExt cx="6339199" cy="3025906"/>
          </a:xfrm>
        </p:grpSpPr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8908E27-68C4-4E81-AF98-44615FE0CE6E}"/>
                </a:ext>
              </a:extLst>
            </p:cNvPr>
            <p:cNvGrpSpPr/>
            <p:nvPr/>
          </p:nvGrpSpPr>
          <p:grpSpPr>
            <a:xfrm>
              <a:off x="7242131" y="2528842"/>
              <a:ext cx="594336" cy="2616319"/>
              <a:chOff x="4154527" y="1328083"/>
              <a:chExt cx="274320" cy="1249680"/>
            </a:xfrm>
          </p:grpSpPr>
          <p:sp>
            <p:nvSpPr>
              <p:cNvPr id="63" name="Arrow: Bent 62">
                <a:extLst>
                  <a:ext uri="{FF2B5EF4-FFF2-40B4-BE49-F238E27FC236}">
                    <a16:creationId xmlns:a16="http://schemas.microsoft.com/office/drawing/2014/main" id="{60BF6192-8348-4B0E-9F37-0D0C9772B016}"/>
                  </a:ext>
                </a:extLst>
              </p:cNvPr>
              <p:cNvSpPr/>
              <p:nvPr/>
            </p:nvSpPr>
            <p:spPr>
              <a:xfrm>
                <a:off x="4154527" y="1328083"/>
                <a:ext cx="274320" cy="565954"/>
              </a:xfrm>
              <a:prstGeom prst="bentArrow">
                <a:avLst>
                  <a:gd name="adj1" fmla="val 19302"/>
                  <a:gd name="adj2" fmla="val 25000"/>
                  <a:gd name="adj3" fmla="val 25000"/>
                  <a:gd name="adj4" fmla="val 43750"/>
                </a:avLst>
              </a:prstGeom>
              <a:ln w="16510"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Arrow: Bent 63">
                <a:extLst>
                  <a:ext uri="{FF2B5EF4-FFF2-40B4-BE49-F238E27FC236}">
                    <a16:creationId xmlns:a16="http://schemas.microsoft.com/office/drawing/2014/main" id="{774D1D46-CFD0-49A2-BE1C-0D2B8BEDFC8E}"/>
                  </a:ext>
                </a:extLst>
              </p:cNvPr>
              <p:cNvSpPr/>
              <p:nvPr/>
            </p:nvSpPr>
            <p:spPr>
              <a:xfrm flipV="1">
                <a:off x="4154527" y="1846243"/>
                <a:ext cx="274320" cy="731520"/>
              </a:xfrm>
              <a:prstGeom prst="bentArrow">
                <a:avLst>
                  <a:gd name="adj1" fmla="val 19302"/>
                  <a:gd name="adj2" fmla="val 25000"/>
                  <a:gd name="adj3" fmla="val 25000"/>
                  <a:gd name="adj4" fmla="val 43750"/>
                </a:avLst>
              </a:prstGeom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68A0E41A-236E-4D0A-84A1-C6FA4EF99850}"/>
                </a:ext>
              </a:extLst>
            </p:cNvPr>
            <p:cNvSpPr/>
            <p:nvPr/>
          </p:nvSpPr>
          <p:spPr>
            <a:xfrm>
              <a:off x="5098171" y="3731856"/>
              <a:ext cx="2172816" cy="1118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10" name="Picture 9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\mathsf{Dec}(y_i,x,\mathsf{sk}_{y_i},\mathsf{ct}_x)&#10;\]&#10;\end{document}" title="IguanaTex Bitmap Display">
              <a:extLst>
                <a:ext uri="{FF2B5EF4-FFF2-40B4-BE49-F238E27FC236}">
                  <a16:creationId xmlns:a16="http://schemas.microsoft.com/office/drawing/2014/main" id="{9A6C149E-9C9B-4B1A-AFCB-C7624FDEF6FF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945" y="3414887"/>
              <a:ext cx="1993144" cy="265143"/>
            </a:xfrm>
            <a:prstGeom prst="rect">
              <a:avLst/>
            </a:prstGeom>
          </p:spPr>
        </p:pic>
        <p:pic>
          <p:nvPicPr>
            <p:cNvPr id="6" name="Picture 5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\textup{if some }P(x, y_i)=1&#10;\]&#10;\end{document}" title="IguanaTex Bitmap Display">
              <a:extLst>
                <a:ext uri="{FF2B5EF4-FFF2-40B4-BE49-F238E27FC236}">
                  <a16:creationId xmlns:a16="http://schemas.microsoft.com/office/drawing/2014/main" id="{380DBE0F-04B2-4D44-82DF-4731F916CAAD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084" y="2668621"/>
              <a:ext cx="2162286" cy="254476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190BABD5-1DD3-4729-BA10-956FCBB6B6C1}"/>
                </a:ext>
              </a:extLst>
            </p:cNvPr>
            <p:cNvGrpSpPr/>
            <p:nvPr/>
          </p:nvGrpSpPr>
          <p:grpSpPr>
            <a:xfrm>
              <a:off x="7961496" y="4658388"/>
              <a:ext cx="595629" cy="567746"/>
              <a:chOff x="4005247" y="2946966"/>
              <a:chExt cx="595629" cy="567746"/>
            </a:xfrm>
          </p:grpSpPr>
          <p:sp>
            <p:nvSpPr>
              <p:cNvPr id="75" name="Rectangle: Rounded Corners 74">
                <a:extLst>
                  <a:ext uri="{FF2B5EF4-FFF2-40B4-BE49-F238E27FC236}">
                    <a16:creationId xmlns:a16="http://schemas.microsoft.com/office/drawing/2014/main" id="{F81B7D82-561E-4EBA-9A67-00AB2E136442}"/>
                  </a:ext>
                </a:extLst>
              </p:cNvPr>
              <p:cNvSpPr/>
              <p:nvPr/>
            </p:nvSpPr>
            <p:spPr>
              <a:xfrm>
                <a:off x="4005247" y="2946966"/>
                <a:ext cx="595629" cy="567746"/>
              </a:xfrm>
              <a:prstGeom prst="round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76" name="Picture 75" descr="\documentclass{article}&#10;\usepackage{amsmath}&#10;\def\transpose{{\mathsmaller{\mathsf{T}}}}&#10;\pagestyle{empty}&#10;\begin{document}&#10;\[&#10;\mu&#10;\]&#10;\end{document}" title="IguanaTex Bitmap Display">
                <a:extLst>
                  <a:ext uri="{FF2B5EF4-FFF2-40B4-BE49-F238E27FC236}">
                    <a16:creationId xmlns:a16="http://schemas.microsoft.com/office/drawing/2014/main" id="{27343711-0262-4F56-A23D-54A2CF25DCB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7"/>
                </p:custDataLst>
              </p:nvPr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05102" y="3133694"/>
                <a:ext cx="182040" cy="218048"/>
              </a:xfrm>
              <a:prstGeom prst="rect">
                <a:avLst/>
              </a:prstGeom>
            </p:spPr>
          </p:pic>
        </p:grpSp>
        <p:pic>
          <p:nvPicPr>
            <p:cNvPr id="73" name="Graphic 72" descr="Lock">
              <a:extLst>
                <a:ext uri="{FF2B5EF4-FFF2-40B4-BE49-F238E27FC236}">
                  <a16:creationId xmlns:a16="http://schemas.microsoft.com/office/drawing/2014/main" id="{D17D3884-C4DD-4B4C-A978-C2380ACDD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8281400" y="4679316"/>
              <a:ext cx="688704" cy="688704"/>
            </a:xfrm>
            <a:prstGeom prst="rect">
              <a:avLst/>
            </a:prstGeom>
          </p:spPr>
        </p:pic>
        <p:pic>
          <p:nvPicPr>
            <p:cNvPr id="89" name="Picture 88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x&#10;\]&#10;\end{document}" title="IguanaTex Bitmap Display">
              <a:extLst>
                <a:ext uri="{FF2B5EF4-FFF2-40B4-BE49-F238E27FC236}">
                  <a16:creationId xmlns:a16="http://schemas.microsoft.com/office/drawing/2014/main" id="{1150A92D-37B6-4F29-B55B-0DC439E5A079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5710" y="5170298"/>
              <a:ext cx="154014" cy="137513"/>
            </a:xfrm>
            <a:prstGeom prst="rect">
              <a:avLst/>
            </a:prstGeom>
          </p:spPr>
        </p:pic>
        <p:pic>
          <p:nvPicPr>
            <p:cNvPr id="8" name="Picture 7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\textup{if all }P(x,y_i)=0&#10;\]&#10;\end{document}" title="IguanaTex Bitmap Display">
              <a:extLst>
                <a:ext uri="{FF2B5EF4-FFF2-40B4-BE49-F238E27FC236}">
                  <a16:creationId xmlns:a16="http://schemas.microsoft.com/office/drawing/2014/main" id="{6C65B23E-EC77-450F-8DD4-65127D85E7B7}"/>
                </a:ext>
              </a:extLst>
            </p:cNvPr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75084" y="4864524"/>
              <a:ext cx="1889525" cy="254476"/>
            </a:xfrm>
            <a:prstGeom prst="rect">
              <a:avLst/>
            </a:prstGeom>
          </p:spPr>
        </p:pic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64761413-7FEA-4C78-8461-A183811A1C8E}"/>
                </a:ext>
              </a:extLst>
            </p:cNvPr>
            <p:cNvGrpSpPr/>
            <p:nvPr/>
          </p:nvGrpSpPr>
          <p:grpSpPr>
            <a:xfrm>
              <a:off x="7983174" y="2342114"/>
              <a:ext cx="1262769" cy="751032"/>
              <a:chOff x="4005247" y="2946966"/>
              <a:chExt cx="1262769" cy="751032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298F5917-3826-4D2D-96A2-07EE774DAE70}"/>
                  </a:ext>
                </a:extLst>
              </p:cNvPr>
              <p:cNvGrpSpPr/>
              <p:nvPr/>
            </p:nvGrpSpPr>
            <p:grpSpPr>
              <a:xfrm>
                <a:off x="4005247" y="2946966"/>
                <a:ext cx="595629" cy="567746"/>
                <a:chOff x="4005247" y="2946966"/>
                <a:chExt cx="595629" cy="567746"/>
              </a:xfrm>
            </p:grpSpPr>
            <p:sp>
              <p:nvSpPr>
                <p:cNvPr id="110" name="Rectangle: Rounded Corners 109">
                  <a:extLst>
                    <a:ext uri="{FF2B5EF4-FFF2-40B4-BE49-F238E27FC236}">
                      <a16:creationId xmlns:a16="http://schemas.microsoft.com/office/drawing/2014/main" id="{EF108F6A-F69B-4AB7-87F9-9E8A850620CA}"/>
                    </a:ext>
                  </a:extLst>
                </p:cNvPr>
                <p:cNvSpPr/>
                <p:nvPr/>
              </p:nvSpPr>
              <p:spPr>
                <a:xfrm>
                  <a:off x="4005247" y="2946966"/>
                  <a:ext cx="595629" cy="567746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11" name="Picture 110" descr="\documentclass{article}&#10;\usepackage{amsmath}&#10;\def\transpose{{\mathsmaller{\mathsf{T}}}}&#10;\pagestyle{empty}&#10;\begin{document}&#10;\[&#10;\mu&#10;\]&#10;\end{document}" title="IguanaTex Bitmap Display">
                  <a:extLst>
                    <a:ext uri="{FF2B5EF4-FFF2-40B4-BE49-F238E27FC236}">
                      <a16:creationId xmlns:a16="http://schemas.microsoft.com/office/drawing/2014/main" id="{29DDDD8E-C2CA-448F-813D-5C4AB0504C6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6"/>
                  </p:custDataLst>
                </p:nvPr>
              </p:nvPicPr>
              <p:blipFill>
                <a:blip r:embed="rId1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05102" y="3133694"/>
                  <a:ext cx="182040" cy="218048"/>
                </a:xfrm>
                <a:prstGeom prst="rect">
                  <a:avLst/>
                </a:prstGeom>
              </p:spPr>
            </p:pic>
          </p:grpSp>
          <p:pic>
            <p:nvPicPr>
              <p:cNvPr id="108" name="Graphic 107" descr="Unlock">
                <a:extLst>
                  <a:ext uri="{FF2B5EF4-FFF2-40B4-BE49-F238E27FC236}">
                    <a16:creationId xmlns:a16="http://schemas.microsoft.com/office/drawing/2014/main" id="{0A22EBC4-82B1-464C-A8FF-5463E865F3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2"/>
                  </a:ext>
                </a:extLst>
              </a:blip>
              <a:stretch>
                <a:fillRect/>
              </a:stretch>
            </p:blipFill>
            <p:spPr>
              <a:xfrm>
                <a:off x="4579312" y="3009294"/>
                <a:ext cx="688704" cy="688704"/>
              </a:xfrm>
              <a:prstGeom prst="rect">
                <a:avLst/>
              </a:prstGeom>
            </p:spPr>
          </p:pic>
        </p:grpSp>
        <p:pic>
          <p:nvPicPr>
            <p:cNvPr id="92" name="Picture 91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x&#10;\]&#10;\end{document}" title="IguanaTex Bitmap Display">
              <a:extLst>
                <a:ext uri="{FF2B5EF4-FFF2-40B4-BE49-F238E27FC236}">
                  <a16:creationId xmlns:a16="http://schemas.microsoft.com/office/drawing/2014/main" id="{AB53EF01-94D1-4723-AD22-BBE200D081CF}"/>
                </a:ext>
              </a:extLst>
            </p:cNvPr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900" y="2922131"/>
              <a:ext cx="154014" cy="137513"/>
            </a:xfrm>
            <a:prstGeom prst="rect">
              <a:avLst/>
            </a:prstGeom>
          </p:spPr>
        </p:pic>
      </p:grp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09871DB3-9540-4C9B-8920-B0AA31C0DDC5}"/>
              </a:ext>
            </a:extLst>
          </p:cNvPr>
          <p:cNvCxnSpPr>
            <a:cxnSpLocks/>
            <a:endCxn id="25" idx="0"/>
          </p:cNvCxnSpPr>
          <p:nvPr/>
        </p:nvCxnSpPr>
        <p:spPr>
          <a:xfrm flipH="1">
            <a:off x="2452020" y="2804109"/>
            <a:ext cx="142167" cy="880450"/>
          </a:xfrm>
          <a:prstGeom prst="line">
            <a:avLst/>
          </a:prstGeom>
          <a:ln>
            <a:headEnd type="triangle"/>
            <a:tailEnd type="none" w="lg" len="lg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389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1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1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1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9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42115-5E12-4590-B754-31EF4CA7E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Evasive IPFE + NLSSS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0CF3259-BE6F-4194-BEA7-E8CE107BF304}"/>
              </a:ext>
            </a:extLst>
          </p:cNvPr>
          <p:cNvSpPr/>
          <p:nvPr/>
        </p:nvSpPr>
        <p:spPr>
          <a:xfrm>
            <a:off x="869796" y="3089586"/>
            <a:ext cx="954544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Approach 2: Structured error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dirty="0"/>
              <a:t>IPFE directly provides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Sufficient if Evasive IPFE can give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Gives succinct CP-ABE for circuits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Relies on a modified version of evasive LWE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altLang="zh-TW" sz="2400" dirty="0"/>
              <a:t>The rationale of the assumption is the same! </a:t>
            </a:r>
          </a:p>
        </p:txBody>
      </p:sp>
      <p:pic>
        <p:nvPicPr>
          <p:cNvPr id="13" name="Picture 12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begin{align*}&#10;{\color{blue}\ve}= {\color{blue}\ve'}+{\color{red}\ve_0^\transpose}L_\vx(\vW),~&#10;{\color{blue}e}= {\color{blue}e'}+{\color{red}\ve_0^\transpose}\vz\end{align*}&#10;\end{document}" title="IguanaTex Bitmap Display">
            <a:extLst>
              <a:ext uri="{FF2B5EF4-FFF2-40B4-BE49-F238E27FC236}">
                <a16:creationId xmlns:a16="http://schemas.microsoft.com/office/drawing/2014/main" id="{5D131306-C495-48D9-BA4B-E3F8F4C528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604" y="3767940"/>
            <a:ext cx="4113126" cy="312993"/>
          </a:xfrm>
          <a:prstGeom prst="rect">
            <a:avLst/>
          </a:prstGeom>
        </p:spPr>
      </p:pic>
      <p:pic>
        <p:nvPicPr>
          <p:cNvPr id="14" name="Picture 13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vu^\transpose\vV+{\color{red}\ve_0^\transpose}\vG+{\color{blue}\ve}&#10;\]&#10;\end{document}" title="IguanaTex Bitmap Display">
            <a:extLst>
              <a:ext uri="{FF2B5EF4-FFF2-40B4-BE49-F238E27FC236}">
                <a16:creationId xmlns:a16="http://schemas.microsoft.com/office/drawing/2014/main" id="{FB92995B-0AF6-4EF3-AA3B-BB6F8643B7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5" y="4265005"/>
            <a:ext cx="2143553" cy="326818"/>
          </a:xfrm>
          <a:prstGeom prst="rect">
            <a:avLst/>
          </a:prstGeom>
        </p:spPr>
      </p:pic>
      <p:pic>
        <p:nvPicPr>
          <p:cNvPr id="11" name="Picture 10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begin{rcases}&#10;\mathrlap{\mathsf{sk}_\vx}\hphantom{\ct_{F}(\mu)}\::\:\mathrlap{\isk({\vr}L_\vx)}\hphantom{\ict(\vS^\transpose \vW)}, \isk(\vr,1)\\&#10;\ct_{F}(\mu)\::\:\ict({\vS^\transpose}\vW), \ict({\vS^\transpose} \vz, \mu)&#10;\end{rcases}&#10;\rightarrow {(\vr^\transpose\vS)}^\transpose L_\vx(\vW){\color{blue}+\ve}, {(\vr^\transpose\vS)}^\transpose \vz{\color{blue}+e}+\mu&#10;\]&#10;\end{document}" title="IguanaTex Bitmap Display">
            <a:extLst>
              <a:ext uri="{FF2B5EF4-FFF2-40B4-BE49-F238E27FC236}">
                <a16:creationId xmlns:a16="http://schemas.microsoft.com/office/drawing/2014/main" id="{EF2C79B9-4735-4254-800B-3D0DEFBC3DE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71" y="1722869"/>
            <a:ext cx="9949005" cy="1017375"/>
          </a:xfrm>
          <a:prstGeom prst="rect">
            <a:avLst/>
          </a:prstGeom>
        </p:spPr>
      </p:pic>
      <p:pic>
        <p:nvPicPr>
          <p:cNvPr id="7" name="Picture 6" descr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{\color{red}{}={}}&#10;\begin{aligned}&#10;&amp;(\vr^\transpose\vS{\color{red}{}+\ve_0})^\transpose L_\vx(\vW){\color{blue}{}+\ve'},\\ &#10;&amp;(\vr^\transpose\vS{\color{red}{}+\ve_0})^\transpose \vz {\color{blue}{}+e'}+\mu&#10;\end{aligned}&#10;\]&#10;\end{document}" title="IguanaTex Bitmap Display">
            <a:extLst>
              <a:ext uri="{FF2B5EF4-FFF2-40B4-BE49-F238E27FC236}">
                <a16:creationId xmlns:a16="http://schemas.microsoft.com/office/drawing/2014/main" id="{FF8B8524-4E06-4FE4-B340-5A761F01AA6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050" y="2567793"/>
            <a:ext cx="3598655" cy="812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7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B13F3-FDE2-4DFA-BE24-FB8DDB05F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9D3D4-99F1-4500-B5D8-B813039069E6}"/>
              </a:ext>
            </a:extLst>
          </p:cNvPr>
          <p:cNvSpPr txBox="1"/>
          <p:nvPr/>
        </p:nvSpPr>
        <p:spPr>
          <a:xfrm>
            <a:off x="944880" y="1747520"/>
            <a:ext cx="73060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Unbounded depth CP-ABE?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Our NLSSS for DFA comes from known LSSS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More NLSSS beyond NC?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NLSSS for NFA?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More applications for Evasive IPFE?</a:t>
            </a:r>
          </a:p>
        </p:txBody>
      </p:sp>
    </p:spTree>
    <p:extLst>
      <p:ext uri="{BB962C8B-B14F-4D97-AF65-F5344CB8AC3E}">
        <p14:creationId xmlns:p14="http://schemas.microsoft.com/office/powerpoint/2010/main" val="27298295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8D257-F9FC-4BBE-AE0A-E788F45C4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F72BA71-AA04-4A85-B258-83AF5AD194FA}"/>
              </a:ext>
            </a:extLst>
          </p:cNvPr>
          <p:cNvSpPr txBox="1"/>
          <p:nvPr/>
        </p:nvSpPr>
        <p:spPr>
          <a:xfrm>
            <a:off x="3383933" y="2828835"/>
            <a:ext cx="54210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/>
              <a:t>Thank you!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92C8118-5F55-4A05-912F-05B8EEA2DEDF}"/>
              </a:ext>
            </a:extLst>
          </p:cNvPr>
          <p:cNvSpPr/>
          <p:nvPr/>
        </p:nvSpPr>
        <p:spPr>
          <a:xfrm rot="20890309">
            <a:off x="7043059" y="4444998"/>
            <a:ext cx="4114800" cy="85997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/>
              <a:t>Full paper: </a:t>
            </a:r>
            <a:r>
              <a:rPr lang="en-US" sz="2000" dirty="0">
                <a:hlinkClick r:id="rId2"/>
              </a:rPr>
              <a:t>eprint.iacr.org/2024/821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37289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C1DE5B0-929F-4D81-81D4-EB75B01477A7}"/>
              </a:ext>
            </a:extLst>
          </p:cNvPr>
          <p:cNvCxnSpPr>
            <a:stCxn id="2" idx="2"/>
          </p:cNvCxnSpPr>
          <p:nvPr/>
        </p:nvCxnSpPr>
        <p:spPr>
          <a:xfrm flipH="1">
            <a:off x="6094475" y="914400"/>
            <a:ext cx="1" cy="569976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sysDot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ECCE2C4-6C91-45C2-A863-C9BBECE5F323}"/>
              </a:ext>
            </a:extLst>
          </p:cNvPr>
          <p:cNvCxnSpPr>
            <a:cxnSpLocks/>
          </p:cNvCxnSpPr>
          <p:nvPr/>
        </p:nvCxnSpPr>
        <p:spPr>
          <a:xfrm>
            <a:off x="365760" y="3587468"/>
            <a:ext cx="11457432" cy="37081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  <a:prstDash val="dash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BA237FC0-7CFB-474E-9CE8-EFC1AAC20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Modalities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BB2CAB4-DC1E-41E8-8F77-4563551463C0}"/>
              </a:ext>
            </a:extLst>
          </p:cNvPr>
          <p:cNvGrpSpPr/>
          <p:nvPr/>
        </p:nvGrpSpPr>
        <p:grpSpPr>
          <a:xfrm>
            <a:off x="4682742" y="2945916"/>
            <a:ext cx="2823466" cy="1357266"/>
            <a:chOff x="4682742" y="2945916"/>
            <a:chExt cx="2823466" cy="1357266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2838B1D2-23A7-4312-AAE0-7AD9D6098C3F}"/>
                </a:ext>
              </a:extLst>
            </p:cNvPr>
            <p:cNvGrpSpPr/>
            <p:nvPr/>
          </p:nvGrpSpPr>
          <p:grpSpPr>
            <a:xfrm>
              <a:off x="4682742" y="2945916"/>
              <a:ext cx="2823466" cy="1357266"/>
              <a:chOff x="4940086" y="3093186"/>
              <a:chExt cx="2308779" cy="988564"/>
            </a:xfrm>
          </p:grpSpPr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7CC3F91-84C0-49B2-BDE1-A8E87B85F6A7}"/>
                  </a:ext>
                </a:extLst>
              </p:cNvPr>
              <p:cNvSpPr/>
              <p:nvPr/>
            </p:nvSpPr>
            <p:spPr>
              <a:xfrm>
                <a:off x="4940086" y="3093186"/>
                <a:ext cx="2308779" cy="988564"/>
              </a:xfrm>
              <a:prstGeom prst="roundRect">
                <a:avLst/>
              </a:prstGeom>
              <a:solidFill>
                <a:schemeClr val="bg1"/>
              </a:solidFill>
              <a:ln/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AFB4CA1-9AFB-477C-B8E6-EE67AF908DC3}"/>
                  </a:ext>
                </a:extLst>
              </p:cNvPr>
              <p:cNvGrpSpPr/>
              <p:nvPr/>
            </p:nvGrpSpPr>
            <p:grpSpPr>
              <a:xfrm>
                <a:off x="5070699" y="3167350"/>
                <a:ext cx="914400" cy="914400"/>
                <a:chOff x="4786589" y="3097281"/>
                <a:chExt cx="914400" cy="914400"/>
              </a:xfrm>
            </p:grpSpPr>
            <p:pic>
              <p:nvPicPr>
                <p:cNvPr id="4" name="Graphic 3" descr="Key">
                  <a:extLst>
                    <a:ext uri="{FF2B5EF4-FFF2-40B4-BE49-F238E27FC236}">
                      <a16:creationId xmlns:a16="http://schemas.microsoft.com/office/drawing/2014/main" id="{69BB08BB-148A-4EBA-A6B7-50DA3BAA96A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86589" y="3097281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8" name="Picture 7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y&#10;\]&#10;\end{document}" title="IguanaTex Bitmap Display">
                  <a:extLst>
                    <a:ext uri="{FF2B5EF4-FFF2-40B4-BE49-F238E27FC236}">
                      <a16:creationId xmlns:a16="http://schemas.microsoft.com/office/drawing/2014/main" id="{101CF8B5-2A7B-431B-A79F-E9A1B139C202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3"/>
                  </p:custDataLst>
                </p:nvPr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041747" y="3299335"/>
                  <a:ext cx="118857" cy="163048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A3B53DD-2978-44F9-9136-0812A5D08292}"/>
                </a:ext>
              </a:extLst>
            </p:cNvPr>
            <p:cNvGrpSpPr/>
            <p:nvPr/>
          </p:nvGrpSpPr>
          <p:grpSpPr>
            <a:xfrm>
              <a:off x="6318658" y="3149816"/>
              <a:ext cx="1140818" cy="949466"/>
              <a:chOff x="6163053" y="3159267"/>
              <a:chExt cx="1140818" cy="949466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95EB9831-906E-4650-94BA-6FF046F7EBBB}"/>
                  </a:ext>
                </a:extLst>
              </p:cNvPr>
              <p:cNvGrpSpPr/>
              <p:nvPr/>
            </p:nvGrpSpPr>
            <p:grpSpPr>
              <a:xfrm>
                <a:off x="6163053" y="3159267"/>
                <a:ext cx="728410" cy="779494"/>
                <a:chOff x="4005247" y="2946966"/>
                <a:chExt cx="595629" cy="567746"/>
              </a:xfrm>
            </p:grpSpPr>
            <p:sp>
              <p:nvSpPr>
                <p:cNvPr id="14" name="Rectangle: Rounded Corners 13">
                  <a:extLst>
                    <a:ext uri="{FF2B5EF4-FFF2-40B4-BE49-F238E27FC236}">
                      <a16:creationId xmlns:a16="http://schemas.microsoft.com/office/drawing/2014/main" id="{F824663E-A614-48A1-AB8E-588AE92A5B96}"/>
                    </a:ext>
                  </a:extLst>
                </p:cNvPr>
                <p:cNvSpPr/>
                <p:nvPr/>
              </p:nvSpPr>
              <p:spPr>
                <a:xfrm>
                  <a:off x="4005247" y="2946966"/>
                  <a:ext cx="595629" cy="567746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pic>
              <p:nvPicPr>
                <p:cNvPr id="15" name="Picture 14" descr="\documentclass{article}&#10;\usepackage{amsmath}&#10;\def\transpose{{\mathsmaller{\mathsf{T}}}}&#10;\pagestyle{empty}&#10;\begin{document}&#10;\[&#10;\mu&#10;\]&#10;\end{document}" title="IguanaTex Bitmap Display">
                  <a:extLst>
                    <a:ext uri="{FF2B5EF4-FFF2-40B4-BE49-F238E27FC236}">
                      <a16:creationId xmlns:a16="http://schemas.microsoft.com/office/drawing/2014/main" id="{4387C4FC-8C43-43CC-B385-EFA679763EB8}"/>
                    </a:ext>
                  </a:extLst>
                </p:cNvPr>
                <p:cNvPicPr>
                  <a:picLocks noChangeAspect="1"/>
                </p:cNvPicPr>
                <p:nvPr>
                  <p:custDataLst>
                    <p:tags r:id="rId2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05102" y="3133694"/>
                  <a:ext cx="182040" cy="218048"/>
                </a:xfrm>
                <a:prstGeom prst="rect">
                  <a:avLst/>
                </a:prstGeom>
              </p:spPr>
            </p:pic>
          </p:grpSp>
          <p:pic>
            <p:nvPicPr>
              <p:cNvPr id="12" name="Graphic 11" descr="Lock">
                <a:extLst>
                  <a:ext uri="{FF2B5EF4-FFF2-40B4-BE49-F238E27FC236}">
                    <a16:creationId xmlns:a16="http://schemas.microsoft.com/office/drawing/2014/main" id="{38DE01F8-099B-48C2-9817-B9FADA9B6F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6506152" y="3311014"/>
                <a:ext cx="797719" cy="797719"/>
              </a:xfrm>
              <a:prstGeom prst="rect">
                <a:avLst/>
              </a:prstGeom>
            </p:spPr>
          </p:pic>
          <p:pic>
            <p:nvPicPr>
              <p:cNvPr id="34" name="Picture 33" descr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x&#10;\]&#10;\end{document}" title="IguanaTex Bitmap Display">
                <a:extLst>
                  <a:ext uri="{FF2B5EF4-FFF2-40B4-BE49-F238E27FC236}">
                    <a16:creationId xmlns:a16="http://schemas.microsoft.com/office/drawing/2014/main" id="{A98C931C-1363-4E8D-B180-E8158A3C544D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20294" y="3809885"/>
                <a:ext cx="154014" cy="137513"/>
              </a:xfrm>
              <a:prstGeom prst="rect">
                <a:avLst/>
              </a:prstGeom>
            </p:spPr>
          </p:pic>
        </p:grp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42517A1-2F97-48D7-A2A2-2CEAE0F31A90}"/>
              </a:ext>
            </a:extLst>
          </p:cNvPr>
          <p:cNvSpPr txBox="1"/>
          <p:nvPr/>
        </p:nvSpPr>
        <p:spPr>
          <a:xfrm>
            <a:off x="1821699" y="1118716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Key-Policy ABE</a:t>
            </a:r>
            <a:endParaRPr lang="en-US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25208F-B54A-4939-9D44-9169327A78B5}"/>
              </a:ext>
            </a:extLst>
          </p:cNvPr>
          <p:cNvSpPr txBox="1"/>
          <p:nvPr/>
        </p:nvSpPr>
        <p:spPr>
          <a:xfrm>
            <a:off x="7336623" y="1204871"/>
            <a:ext cx="346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Ciphertext-Policy ABE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A244F5-E8C8-4B06-880C-461FB17A5392}"/>
                  </a:ext>
                </a:extLst>
              </p:cNvPr>
              <p:cNvSpPr txBox="1"/>
              <p:nvPr/>
            </p:nvSpPr>
            <p:spPr>
              <a:xfrm>
                <a:off x="1898067" y="2065891"/>
                <a:ext cx="2271327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: Policy / Function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: Attribute / Input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> 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FA244F5-E8C8-4B06-880C-461FB17A5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067" y="2065891"/>
                <a:ext cx="2271327" cy="1015663"/>
              </a:xfrm>
              <a:prstGeom prst="rect">
                <a:avLst/>
              </a:prstGeom>
              <a:blipFill>
                <a:blip r:embed="rId14"/>
                <a:stretch>
                  <a:fillRect t="-3593" r="-2413" b="-4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24F613-0FDE-4FD1-AFA4-35C26F38F6F0}"/>
                  </a:ext>
                </a:extLst>
              </p:cNvPr>
              <p:cNvSpPr txBox="1"/>
              <p:nvPr/>
            </p:nvSpPr>
            <p:spPr>
              <a:xfrm>
                <a:off x="7826376" y="1960578"/>
                <a:ext cx="2266711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000" dirty="0"/>
                  <a:t> : Attribute / Input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 : Policy / Function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i="1" dirty="0"/>
                  <a:t> 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824F613-0FDE-4FD1-AFA4-35C26F38F6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376" y="1960578"/>
                <a:ext cx="2266711" cy="1015663"/>
              </a:xfrm>
              <a:prstGeom prst="rect">
                <a:avLst/>
              </a:prstGeom>
              <a:blipFill>
                <a:blip r:embed="rId15"/>
                <a:stretch>
                  <a:fillRect t="-3614" r="-2151" b="-5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69BE47E4-1A97-4F15-8A42-84739B1D9966}"/>
              </a:ext>
            </a:extLst>
          </p:cNvPr>
          <p:cNvSpPr txBox="1"/>
          <p:nvPr/>
        </p:nvSpPr>
        <p:spPr>
          <a:xfrm>
            <a:off x="1568896" y="3817703"/>
            <a:ext cx="3084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Non-uniform Policy</a:t>
            </a:r>
            <a:endParaRPr 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667744-5697-4B1F-AF67-A9115E0EDBB8}"/>
              </a:ext>
            </a:extLst>
          </p:cNvPr>
          <p:cNvSpPr txBox="1"/>
          <p:nvPr/>
        </p:nvSpPr>
        <p:spPr>
          <a:xfrm>
            <a:off x="1217347" y="4751829"/>
            <a:ext cx="45191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Policy: Fixed input function (e.g. circuit)</a:t>
            </a:r>
          </a:p>
          <a:p>
            <a:endParaRPr lang="en-US" sz="2000" dirty="0"/>
          </a:p>
          <a:p>
            <a:r>
              <a:rPr lang="en-US" sz="2000" dirty="0"/>
              <a:t>Attribute: Fixed length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21A703-6E99-4054-AD23-CA7C3A9F52BF}"/>
              </a:ext>
            </a:extLst>
          </p:cNvPr>
          <p:cNvSpPr txBox="1"/>
          <p:nvPr/>
        </p:nvSpPr>
        <p:spPr>
          <a:xfrm>
            <a:off x="6891463" y="4655011"/>
            <a:ext cx="4660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Policy: Variable input function (e.g. TM)</a:t>
            </a:r>
          </a:p>
          <a:p>
            <a:endParaRPr lang="en-US" sz="2000" dirty="0"/>
          </a:p>
          <a:p>
            <a:r>
              <a:rPr lang="en-US" sz="2000" dirty="0"/>
              <a:t>Attribute: Arbitrary length (unknown for system setup)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469FAB8-B8E6-4FB7-B67F-096F4AC29903}"/>
              </a:ext>
            </a:extLst>
          </p:cNvPr>
          <p:cNvSpPr txBox="1"/>
          <p:nvPr/>
        </p:nvSpPr>
        <p:spPr>
          <a:xfrm>
            <a:off x="7917884" y="3817703"/>
            <a:ext cx="2411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Uniform Policy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5403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6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B9ED-23F3-451D-9F66-3A405B80F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ABE constructions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F8BCE5-C7E3-45E6-9507-5FF95D88D9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123689"/>
              </p:ext>
            </p:extLst>
          </p:nvPr>
        </p:nvGraphicFramePr>
        <p:xfrm>
          <a:off x="1627389" y="1506145"/>
          <a:ext cx="8934174" cy="3194281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67087">
                  <a:extLst>
                    <a:ext uri="{9D8B030D-6E8A-4147-A177-3AD203B41FA5}">
                      <a16:colId xmlns:a16="http://schemas.microsoft.com/office/drawing/2014/main" val="965277085"/>
                    </a:ext>
                  </a:extLst>
                </a:gridCol>
                <a:gridCol w="4467087">
                  <a:extLst>
                    <a:ext uri="{9D8B030D-6E8A-4147-A177-3AD203B41FA5}">
                      <a16:colId xmlns:a16="http://schemas.microsoft.com/office/drawing/2014/main" val="1261606123"/>
                    </a:ext>
                  </a:extLst>
                </a:gridCol>
              </a:tblGrid>
              <a:tr h="505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Lattice Based ABE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Pairing Based ABE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483097"/>
                  </a:ext>
                </a:extLst>
              </a:tr>
              <a:tr h="505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Post-Quantum secure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Not Quantum Safe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28376"/>
                  </a:ext>
                </a:extLst>
              </a:tr>
              <a:tr h="505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Supports all poly-sized circuits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Support low-depth circuit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280976"/>
                  </a:ext>
                </a:extLst>
              </a:tr>
              <a:tr h="505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Succinct constructions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Non-succinct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830396"/>
                  </a:ext>
                </a:extLst>
              </a:tr>
              <a:tr h="6660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Less is known about CP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KP/CP construction roughly transferable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6954138"/>
                  </a:ext>
                </a:extLst>
              </a:tr>
              <a:tr h="50565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Restricted security for uniform model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Supports uniform computation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2717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3FF4496-DB2E-4C34-AC58-C744D9A9DCFE}"/>
              </a:ext>
            </a:extLst>
          </p:cNvPr>
          <p:cNvSpPr txBox="1"/>
          <p:nvPr/>
        </p:nvSpPr>
        <p:spPr>
          <a:xfrm rot="21341854">
            <a:off x="1288102" y="5323152"/>
            <a:ext cx="4280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Combine advantage from both?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0733C20-6CE3-4877-B818-A18A5486FAE0}"/>
              </a:ext>
            </a:extLst>
          </p:cNvPr>
          <p:cNvSpPr/>
          <p:nvPr/>
        </p:nvSpPr>
        <p:spPr>
          <a:xfrm>
            <a:off x="5855533" y="5215287"/>
            <a:ext cx="2352261" cy="589722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Pairing + LWE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29855A8-561B-4EB3-96C4-6F06EE4677CA}"/>
              </a:ext>
            </a:extLst>
          </p:cNvPr>
          <p:cNvSpPr/>
          <p:nvPr/>
        </p:nvSpPr>
        <p:spPr>
          <a:xfrm>
            <a:off x="8615702" y="5215287"/>
            <a:ext cx="2352261" cy="589722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Evasive LWE</a:t>
            </a:r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FA848B99-3E19-49DC-94FD-1AE8AF18DB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5359" y="2087064"/>
            <a:ext cx="364713" cy="364713"/>
          </a:xfrm>
          <a:prstGeom prst="rect">
            <a:avLst/>
          </a:prstGeom>
        </p:spPr>
      </p:pic>
      <p:pic>
        <p:nvPicPr>
          <p:cNvPr id="9" name="Graphic 8" descr="Checkmark">
            <a:extLst>
              <a:ext uri="{FF2B5EF4-FFF2-40B4-BE49-F238E27FC236}">
                <a16:creationId xmlns:a16="http://schemas.microsoft.com/office/drawing/2014/main" id="{4DB7EDC0-6B96-4555-8487-201FD21D0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5358" y="2572757"/>
            <a:ext cx="364713" cy="364713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B4EF280D-56A9-47C4-80CC-7A3B0586C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25357" y="3088150"/>
            <a:ext cx="364713" cy="364713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AD0CABC6-19DF-4EBE-A46D-39BB3C7F43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9206" y="3666339"/>
            <a:ext cx="364713" cy="364713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7854F6E1-34A1-466D-AB8B-8668AD261C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9206" y="4259829"/>
            <a:ext cx="364713" cy="3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F0E91-7465-4857-A91D-03C60C509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Evasive LWE assumptions ([Wee22],…)</a:t>
            </a:r>
          </a:p>
        </p:txBody>
      </p:sp>
      <p:pic>
        <p:nvPicPr>
          <p:cNvPr id="32" name="Picture 31" descr="\documentclass{article}&#10;\usepackage{amsmath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v{{\mathbf{v}}}&#10;\def\vs{{\mathbf{s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matrix}&#10;\textup{if}&#10;&amp;{\vs\vA+\ve_\vA}, &amp;{\vs\vB+\ve_\vB}, &amp;{\vs\vP+\ve_\vP}&#10;&amp;\approx_c &amp;\$,&amp;\$,&amp;\$\\[2pt]&#10;\textup{then}&#10;&amp;{\vs\vA+\ve_\vA}, &amp;{\vs\vB+\ve_\vB}, &amp;{\vB^{-1}(\vP)}&#10;&amp;\approx_c &amp;\$,&amp;\$,&amp;{\vB^{-1}(\vP)}&#10;\end{matrix}&#10;\]&#10;\end{document}" title="IguanaTex Bitmap Display">
            <a:extLst>
              <a:ext uri="{FF2B5EF4-FFF2-40B4-BE49-F238E27FC236}">
                <a16:creationId xmlns:a16="http://schemas.microsoft.com/office/drawing/2014/main" id="{968884CB-504E-49DC-BB13-56424D20683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039" y="1721837"/>
            <a:ext cx="10304874" cy="92625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CD83EBC-D3AE-45F3-B8B9-03DDA02F7C97}"/>
              </a:ext>
            </a:extLst>
          </p:cNvPr>
          <p:cNvSpPr txBox="1"/>
          <p:nvPr/>
        </p:nvSpPr>
        <p:spPr>
          <a:xfrm>
            <a:off x="846713" y="2931160"/>
            <a:ext cx="503592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Rationale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Trapdoor can only be used “as supposed.”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Structural errors are “fine” as long as samples are pseudorandom with fresh errors. </a:t>
            </a:r>
          </a:p>
        </p:txBody>
      </p:sp>
      <p:pic>
        <p:nvPicPr>
          <p:cNvPr id="38" name="Picture 37" descr="\documentclass{article}&#10;\usepackage{amsmath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v{{\mathbf{v}}}&#10;\def\vs{{\mathbf{s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matrix}&#10;&amp;\vs\vB+\ve_\vB,&amp;\vB^{-1}(\vP)\\[3pt]&#10;\cong_c&amp;\vs\vB+\ve_\vB,&amp;\vs\vP+\ve_\vB\vB^{-1}(\vP)&#10;\end{matrix}&#10;\]&#10;\end{document}" title="IguanaTex Bitmap Display">
            <a:extLst>
              <a:ext uri="{FF2B5EF4-FFF2-40B4-BE49-F238E27FC236}">
                <a16:creationId xmlns:a16="http://schemas.microsoft.com/office/drawing/2014/main" id="{4D8F02D0-76AC-479B-A7C1-16776710E39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2" y="3429000"/>
            <a:ext cx="5013333" cy="913068"/>
          </a:xfrm>
          <a:prstGeom prst="rect">
            <a:avLst/>
          </a:prstGeom>
        </p:spPr>
      </p:pic>
      <p:pic>
        <p:nvPicPr>
          <p:cNvPr id="36" name="Picture 35" descr="\documentclass{article}&#10;\usepackage{amsmath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v{{\mathbf{v}}}&#10;\def\vs{{\mathbf{s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matrix}&#10;\hphantom{\cong_c}&amp;\hphantom{\vs\vB+\ve_\vB,}&amp;\hphantom{\vs\vP+\ve_\vB\vB^{-1}(\vP)}\\[2pt]&#10;\cong_c&amp;\vs\vB+\ve_\vB,&amp;\vs\vP+\ve_\vP&#10;\end{matrix}&#10;\]&#10;\end{document}" title="IguanaTex Bitmap Display">
            <a:extLst>
              <a:ext uri="{FF2B5EF4-FFF2-40B4-BE49-F238E27FC236}">
                <a16:creationId xmlns:a16="http://schemas.microsoft.com/office/drawing/2014/main" id="{32102C98-214A-4BF6-B5EA-0DBC8167EE8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2" y="4604851"/>
            <a:ext cx="4394669" cy="311467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885EA0B3-9E3A-43F2-997F-E0E9C1E36B98}"/>
              </a:ext>
            </a:extLst>
          </p:cNvPr>
          <p:cNvSpPr txBox="1"/>
          <p:nvPr/>
        </p:nvSpPr>
        <p:spPr>
          <a:xfrm>
            <a:off x="846713" y="5451007"/>
            <a:ext cx="7839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New constructions: CPABE, MAABE, MIABE, WE,…</a:t>
            </a:r>
          </a:p>
        </p:txBody>
      </p:sp>
    </p:spTree>
    <p:extLst>
      <p:ext uri="{BB962C8B-B14F-4D97-AF65-F5344CB8AC3E}">
        <p14:creationId xmlns:p14="http://schemas.microsoft.com/office/powerpoint/2010/main" val="405502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5D996-4163-4A37-8467-3D1D7F73C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Vanilla ABE from Evasive assumptions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920060-CF29-4252-9152-C672AF98A2C8}"/>
              </a:ext>
            </a:extLst>
          </p:cNvPr>
          <p:cNvSpPr txBox="1"/>
          <p:nvPr/>
        </p:nvSpPr>
        <p:spPr>
          <a:xfrm>
            <a:off x="944880" y="1747520"/>
            <a:ext cx="10094430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[Wee22] – Evasive LWE + LWE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Succinct CP-ABE for NC1 circuits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Succinct CP-ABE for all circuits (with additional assumption)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Remaining Challenges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CP-ABE for circuits with only LWE + evasive assumption?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Lattice-based ABE for uniform policy?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Modular Usage of Evasive LWE?</a:t>
            </a:r>
          </a:p>
        </p:txBody>
      </p:sp>
    </p:spTree>
    <p:extLst>
      <p:ext uri="{BB962C8B-B14F-4D97-AF65-F5344CB8AC3E}">
        <p14:creationId xmlns:p14="http://schemas.microsoft.com/office/powerpoint/2010/main" val="488301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E5B5459-9B23-4F2E-82C5-42C0B2FC7005}"/>
              </a:ext>
            </a:extLst>
          </p:cNvPr>
          <p:cNvSpPr txBox="1"/>
          <p:nvPr/>
        </p:nvSpPr>
        <p:spPr>
          <a:xfrm>
            <a:off x="1244600" y="1706880"/>
            <a:ext cx="970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/>
              <a:t>Modularized Framework of </a:t>
            </a:r>
            <a:br>
              <a:rPr lang="en-US" sz="4000" i="1" dirty="0"/>
            </a:br>
            <a:r>
              <a:rPr lang="en-US" sz="4000" i="1" dirty="0"/>
              <a:t>constructing ABE from Evasive LWE!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2040FC6-D255-4F8F-A468-B5789E7167D6}"/>
                  </a:ext>
                </a:extLst>
              </p:cNvPr>
              <p:cNvSpPr/>
              <p:nvPr/>
            </p:nvSpPr>
            <p:spPr>
              <a:xfrm>
                <a:off x="4042230" y="4898767"/>
                <a:ext cx="2428550" cy="774441"/>
              </a:xfrm>
              <a:prstGeom prst="round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schemeClr val="tx1"/>
                    </a:solidFill>
                  </a:rPr>
                  <a:t>Noisy LSSS for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ℱ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12040FC6-D255-4F8F-A468-B5789E7167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230" y="4898767"/>
                <a:ext cx="2428550" cy="774441"/>
              </a:xfrm>
              <a:prstGeom prst="roundRect">
                <a:avLst/>
              </a:prstGeom>
              <a:blipFill>
                <a:blip r:embed="rId5"/>
                <a:stretch>
                  <a:fillRect l="-12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E3C13DCC-6BC5-481F-A35E-6D5320086D16}"/>
              </a:ext>
            </a:extLst>
          </p:cNvPr>
          <p:cNvGrpSpPr/>
          <p:nvPr/>
        </p:nvGrpSpPr>
        <p:grpSpPr>
          <a:xfrm>
            <a:off x="840273" y="3510652"/>
            <a:ext cx="5630505" cy="774442"/>
            <a:chOff x="840273" y="3510652"/>
            <a:chExt cx="5630505" cy="77444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52F40CA-1B06-4461-911F-DBB2FDA331D7}"/>
                </a:ext>
              </a:extLst>
            </p:cNvPr>
            <p:cNvSpPr/>
            <p:nvPr/>
          </p:nvSpPr>
          <p:spPr>
            <a:xfrm>
              <a:off x="4042229" y="3510653"/>
              <a:ext cx="2428549" cy="77444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Evasive IPFE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D0104064-C5A8-4CE8-A75F-C85798B2A301}"/>
                </a:ext>
              </a:extLst>
            </p:cNvPr>
            <p:cNvSpPr/>
            <p:nvPr/>
          </p:nvSpPr>
          <p:spPr>
            <a:xfrm>
              <a:off x="840273" y="3510652"/>
              <a:ext cx="2428549" cy="774441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Evasive LWE</a:t>
              </a:r>
            </a:p>
          </p:txBody>
        </p:sp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E22FA7FB-329D-4EDB-A894-9BF01C22EA63}"/>
                </a:ext>
              </a:extLst>
            </p:cNvPr>
            <p:cNvSpPr/>
            <p:nvPr/>
          </p:nvSpPr>
          <p:spPr>
            <a:xfrm>
              <a:off x="3344048" y="3769540"/>
              <a:ext cx="622954" cy="256664"/>
            </a:xfrm>
            <a:prstGeom prst="rightArrow">
              <a:avLst>
                <a:gd name="adj1" fmla="val 50000"/>
                <a:gd name="adj2" fmla="val 5563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A3F5C85D-EEDA-4A36-997C-09169A00F0F3}"/>
              </a:ext>
            </a:extLst>
          </p:cNvPr>
          <p:cNvGrpSpPr/>
          <p:nvPr/>
        </p:nvGrpSpPr>
        <p:grpSpPr>
          <a:xfrm>
            <a:off x="6537295" y="3728950"/>
            <a:ext cx="3648105" cy="1651654"/>
            <a:chOff x="6537295" y="3728950"/>
            <a:chExt cx="3648105" cy="16516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8664A1C5-275B-474F-B6B2-3267EECD521E}"/>
                    </a:ext>
                  </a:extLst>
                </p:cNvPr>
                <p:cNvSpPr/>
                <p:nvPr/>
              </p:nvSpPr>
              <p:spPr>
                <a:xfrm>
                  <a:off x="7756851" y="3751286"/>
                  <a:ext cx="2428549" cy="774441"/>
                </a:xfrm>
                <a:prstGeom prst="roundRect">
                  <a:avLst/>
                </a:prstGeom>
                <a:ln/>
              </p:spPr>
              <p:style>
                <a:lnRef idx="1">
                  <a:schemeClr val="accent5"/>
                </a:lnRef>
                <a:fillRef idx="2">
                  <a:schemeClr val="accent5"/>
                </a:fillRef>
                <a:effectRef idx="1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400" dirty="0">
                      <a:solidFill>
                        <a:schemeClr val="tx1"/>
                      </a:solidFill>
                    </a:rPr>
                    <a:t>KP/CP-ABE for </a:t>
                  </a:r>
                  <a14:m>
                    <m:oMath xmlns:m="http://schemas.openxmlformats.org/officeDocument/2006/math">
                      <m:r>
                        <a:rPr lang="en-US" sz="2400" i="1" dirty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</m:oMath>
                  </a14:m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Rectangle: Rounded Corners 10">
                  <a:extLst>
                    <a:ext uri="{FF2B5EF4-FFF2-40B4-BE49-F238E27FC236}">
                      <a16:creationId xmlns:a16="http://schemas.microsoft.com/office/drawing/2014/main" id="{8664A1C5-275B-474F-B6B2-3267EECD521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56851" y="3751286"/>
                  <a:ext cx="2428549" cy="774441"/>
                </a:xfrm>
                <a:prstGeom prst="roundRect">
                  <a:avLst/>
                </a:prstGeom>
                <a:blipFill>
                  <a:blip r:embed="rId6"/>
                  <a:stretch>
                    <a:fillRect l="-748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EE937C8-8419-4BA4-9BE3-2CADF42F77D9}"/>
                </a:ext>
              </a:extLst>
            </p:cNvPr>
            <p:cNvGrpSpPr/>
            <p:nvPr/>
          </p:nvGrpSpPr>
          <p:grpSpPr>
            <a:xfrm>
              <a:off x="6537295" y="3728950"/>
              <a:ext cx="1219556" cy="1651654"/>
              <a:chOff x="7299295" y="3749270"/>
              <a:chExt cx="1219556" cy="165165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B61F058-97ED-48C4-BC28-00F65B745E20}"/>
                  </a:ext>
                </a:extLst>
              </p:cNvPr>
              <p:cNvGrpSpPr/>
              <p:nvPr/>
            </p:nvGrpSpPr>
            <p:grpSpPr>
              <a:xfrm>
                <a:off x="7299295" y="3749270"/>
                <a:ext cx="706890" cy="1651654"/>
                <a:chOff x="1034598" y="3008916"/>
                <a:chExt cx="977700" cy="2826035"/>
              </a:xfrm>
            </p:grpSpPr>
            <p:sp>
              <p:nvSpPr>
                <p:cNvPr id="6" name="Arrow: Bent 5">
                  <a:extLst>
                    <a:ext uri="{FF2B5EF4-FFF2-40B4-BE49-F238E27FC236}">
                      <a16:creationId xmlns:a16="http://schemas.microsoft.com/office/drawing/2014/main" id="{AB5BB6A6-AA1A-44ED-96A4-D81770630D1D}"/>
                    </a:ext>
                  </a:extLst>
                </p:cNvPr>
                <p:cNvSpPr/>
                <p:nvPr/>
              </p:nvSpPr>
              <p:spPr>
                <a:xfrm rot="5400000">
                  <a:off x="761448" y="3282066"/>
                  <a:ext cx="1524000" cy="977700"/>
                </a:xfrm>
                <a:prstGeom prst="bentArrow">
                  <a:avLst>
                    <a:gd name="adj1" fmla="val 25000"/>
                    <a:gd name="adj2" fmla="val 25000"/>
                    <a:gd name="adj3" fmla="val 0"/>
                    <a:gd name="adj4" fmla="val 43750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Arrow: Bent 11">
                  <a:extLst>
                    <a:ext uri="{FF2B5EF4-FFF2-40B4-BE49-F238E27FC236}">
                      <a16:creationId xmlns:a16="http://schemas.microsoft.com/office/drawing/2014/main" id="{9F57D31D-6377-4410-A9F4-B04230027A58}"/>
                    </a:ext>
                  </a:extLst>
                </p:cNvPr>
                <p:cNvSpPr/>
                <p:nvPr/>
              </p:nvSpPr>
              <p:spPr>
                <a:xfrm rot="5400000" flipH="1">
                  <a:off x="792086" y="4614740"/>
                  <a:ext cx="1462723" cy="977700"/>
                </a:xfrm>
                <a:prstGeom prst="bentArrow">
                  <a:avLst>
                    <a:gd name="adj1" fmla="val 25000"/>
                    <a:gd name="adj2" fmla="val 25000"/>
                    <a:gd name="adj3" fmla="val 0"/>
                    <a:gd name="adj4" fmla="val 43750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4" name="Arrow: Right 13">
                <a:extLst>
                  <a:ext uri="{FF2B5EF4-FFF2-40B4-BE49-F238E27FC236}">
                    <a16:creationId xmlns:a16="http://schemas.microsoft.com/office/drawing/2014/main" id="{3815D5B2-CDDD-4173-8C9D-C62410FD52D1}"/>
                  </a:ext>
                </a:extLst>
              </p:cNvPr>
              <p:cNvSpPr/>
              <p:nvPr/>
            </p:nvSpPr>
            <p:spPr>
              <a:xfrm>
                <a:off x="7745444" y="4046524"/>
                <a:ext cx="773407" cy="324754"/>
              </a:xfrm>
              <a:prstGeom prst="rightArrow">
                <a:avLst>
                  <a:gd name="adj1" fmla="val 50000"/>
                  <a:gd name="adj2" fmla="val 84337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E5F3E0D-87BD-4749-ADCB-389F7824AA16}"/>
              </a:ext>
            </a:extLst>
          </p:cNvPr>
          <p:cNvSpPr txBox="1"/>
          <p:nvPr/>
        </p:nvSpPr>
        <p:spPr>
          <a:xfrm>
            <a:off x="7493579" y="4690615"/>
            <a:ext cx="40174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Succinct CP-ABE for circuits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KP/CP-ABE for DFA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A0648E-4DDB-4840-9608-BCAC27557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Contribution</a:t>
            </a:r>
          </a:p>
        </p:txBody>
      </p:sp>
    </p:spTree>
    <p:extLst>
      <p:ext uri="{BB962C8B-B14F-4D97-AF65-F5344CB8AC3E}">
        <p14:creationId xmlns:p14="http://schemas.microsoft.com/office/powerpoint/2010/main" val="9385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475D-3012-401A-B602-3CD5C9DB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CP-ABE for circuits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BCD1C1F-E5C4-406D-A95D-F22EFF8A2A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607549"/>
              </p:ext>
            </p:extLst>
          </p:nvPr>
        </p:nvGraphicFramePr>
        <p:xfrm>
          <a:off x="1159728" y="1506149"/>
          <a:ext cx="9545445" cy="4121499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09089">
                  <a:extLst>
                    <a:ext uri="{9D8B030D-6E8A-4147-A177-3AD203B41FA5}">
                      <a16:colId xmlns:a16="http://schemas.microsoft.com/office/drawing/2014/main" val="261478321"/>
                    </a:ext>
                  </a:extLst>
                </a:gridCol>
                <a:gridCol w="1909089">
                  <a:extLst>
                    <a:ext uri="{9D8B030D-6E8A-4147-A177-3AD203B41FA5}">
                      <a16:colId xmlns:a16="http://schemas.microsoft.com/office/drawing/2014/main" val="1556585084"/>
                    </a:ext>
                  </a:extLst>
                </a:gridCol>
                <a:gridCol w="1909089">
                  <a:extLst>
                    <a:ext uri="{9D8B030D-6E8A-4147-A177-3AD203B41FA5}">
                      <a16:colId xmlns:a16="http://schemas.microsoft.com/office/drawing/2014/main" val="4000579475"/>
                    </a:ext>
                  </a:extLst>
                </a:gridCol>
                <a:gridCol w="1909089">
                  <a:extLst>
                    <a:ext uri="{9D8B030D-6E8A-4147-A177-3AD203B41FA5}">
                      <a16:colId xmlns:a16="http://schemas.microsoft.com/office/drawing/2014/main" val="3791971341"/>
                    </a:ext>
                  </a:extLst>
                </a:gridCol>
                <a:gridCol w="1909089">
                  <a:extLst>
                    <a:ext uri="{9D8B030D-6E8A-4147-A177-3AD203B41FA5}">
                      <a16:colId xmlns:a16="http://schemas.microsoft.com/office/drawing/2014/main" val="2107802136"/>
                    </a:ext>
                  </a:extLst>
                </a:gridCol>
              </a:tblGrid>
              <a:tr h="525073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Security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Ciphertext Size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Assumptions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483097"/>
                  </a:ext>
                </a:extLst>
              </a:tr>
              <a:tr h="5250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[AY 20]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Secret 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Circuits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Non-succinct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28376"/>
                  </a:ext>
                </a:extLst>
              </a:tr>
              <a:tr h="748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[AY 20]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 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Bounded sized Circuit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Non-succinct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280976"/>
                  </a:ext>
                </a:extLst>
              </a:tr>
              <a:tr h="5250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[Wee 22]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 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NC1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Succinct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LWE + 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evLWE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347734"/>
                  </a:ext>
                </a:extLst>
              </a:tr>
              <a:tr h="7480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[Wee 22]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 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Circuits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Succinct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LWE + 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evLWE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+ </a:t>
                      </a: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tensor LWE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4830396"/>
                  </a:ext>
                </a:extLst>
              </a:tr>
              <a:tr h="52507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 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Circuits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Non-succinct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LWE + 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evLWE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271768"/>
                  </a:ext>
                </a:extLst>
              </a:tr>
              <a:tr h="5250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 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Circuits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Succinct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LWE + 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evLWE</a:t>
                      </a:r>
                      <a:r>
                        <a:rPr lang="en-US" dirty="0">
                          <a:solidFill>
                            <a:schemeClr val="accent1"/>
                          </a:solidFill>
                        </a:rPr>
                        <a:t>*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851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85B6E22-5A98-45DB-8BF7-E3BA6CC3989A}"/>
              </a:ext>
            </a:extLst>
          </p:cNvPr>
          <p:cNvSpPr txBox="1"/>
          <p:nvPr/>
        </p:nvSpPr>
        <p:spPr>
          <a:xfrm>
            <a:off x="8082546" y="5627648"/>
            <a:ext cx="3815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/>
                </a:solidFill>
              </a:rPr>
              <a:t>*  Stronger variant with identical rationale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95683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6475D-3012-401A-B602-3CD5C9DB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ABE for uniform policy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39806BF-2F2E-49AE-BD20-2A0996C33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77275"/>
              </p:ext>
            </p:extLst>
          </p:nvPr>
        </p:nvGraphicFramePr>
        <p:xfrm>
          <a:off x="1132183" y="1836699"/>
          <a:ext cx="9924585" cy="3674285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984917">
                  <a:extLst>
                    <a:ext uri="{9D8B030D-6E8A-4147-A177-3AD203B41FA5}">
                      <a16:colId xmlns:a16="http://schemas.microsoft.com/office/drawing/2014/main" val="261478321"/>
                    </a:ext>
                  </a:extLst>
                </a:gridCol>
                <a:gridCol w="1984917">
                  <a:extLst>
                    <a:ext uri="{9D8B030D-6E8A-4147-A177-3AD203B41FA5}">
                      <a16:colId xmlns:a16="http://schemas.microsoft.com/office/drawing/2014/main" val="1556585084"/>
                    </a:ext>
                  </a:extLst>
                </a:gridCol>
                <a:gridCol w="1984917">
                  <a:extLst>
                    <a:ext uri="{9D8B030D-6E8A-4147-A177-3AD203B41FA5}">
                      <a16:colId xmlns:a16="http://schemas.microsoft.com/office/drawing/2014/main" val="4000579475"/>
                    </a:ext>
                  </a:extLst>
                </a:gridCol>
                <a:gridCol w="1984917">
                  <a:extLst>
                    <a:ext uri="{9D8B030D-6E8A-4147-A177-3AD203B41FA5}">
                      <a16:colId xmlns:a16="http://schemas.microsoft.com/office/drawing/2014/main" val="3791971341"/>
                    </a:ext>
                  </a:extLst>
                </a:gridCol>
                <a:gridCol w="1984917">
                  <a:extLst>
                    <a:ext uri="{9D8B030D-6E8A-4147-A177-3AD203B41FA5}">
                      <a16:colId xmlns:a16="http://schemas.microsoft.com/office/drawing/2014/main" val="2107802136"/>
                    </a:ext>
                  </a:extLst>
                </a:gridCol>
              </a:tblGrid>
              <a:tr h="60684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Security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Modalities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Assumptions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7483097"/>
                  </a:ext>
                </a:extLst>
              </a:tr>
              <a:tr h="6068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[AS 17]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Bounded Collusion Public 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DFA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Key-Policy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28376"/>
                  </a:ext>
                </a:extLst>
              </a:tr>
              <a:tr h="60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[AMY 19]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Secret 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NFA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Key-Policy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LWE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6280976"/>
                  </a:ext>
                </a:extLst>
              </a:tr>
              <a:tr h="6068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[Wee 21]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 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DFA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Key-Policy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5"/>
                          </a:solidFill>
                        </a:rPr>
                        <a:t>No security proof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5831454"/>
                  </a:ext>
                </a:extLst>
              </a:tr>
              <a:tr h="60684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 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DFA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Key-Policy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LWE + 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evLWE</a:t>
                      </a:r>
                      <a:endParaRPr lang="en-US" dirty="0">
                        <a:solidFill>
                          <a:schemeClr val="accent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271768"/>
                  </a:ext>
                </a:extLst>
              </a:tr>
              <a:tr h="60684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Ours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Public 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DFA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accent2"/>
                          </a:solidFill>
                        </a:rPr>
                        <a:t>Ciphertext-Policy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LWE + </a:t>
                      </a:r>
                      <a:r>
                        <a:rPr lang="en-US" dirty="0" err="1">
                          <a:solidFill>
                            <a:schemeClr val="accent1"/>
                          </a:solidFill>
                        </a:rPr>
                        <a:t>evLWE</a:t>
                      </a:r>
                      <a:endParaRPr lang="en-US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38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6582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980.8774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\mathsf{Dec}(y_i,x,\mathsf{sk}_{y_i},\mathsf{ct}_x)&#10;\]&#10;\end{document}"/>
  <p:tag name="IGUANATEXSIZE" val="20"/>
  <p:tag name="IGUANATEXCURSOR" val="421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0.4837"/>
  <p:tag name="ORIGINALWIDTH" val="1167.604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\mathsf{KeyGen}(\mathsf{msk},y)\rightarrow\mathsf{sk}_{y}&#10;\]&#10;\end{document}"/>
  <p:tag name="IGUANATEXSIZE" val="20"/>
  <p:tag name="IGUANATEXCURSOR" val="415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98.98764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y_1&#10;\]&#10;\end{document}"/>
  <p:tag name="IGUANATEXSIZE" val="20"/>
  <p:tag name="IGUANATEXCURSOR" val="388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105.362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\mathsf{Enc}(\mathsf{mpk},x,\mu)\rightarrow\mathsf{ct}_{x}&#10;\]&#10;\end{document}"/>
  <p:tag name="IGUANATEXSIZE" val="20"/>
  <p:tag name="IGUANATEXCURSOR" val="442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x&#10;\]&#10;\end{document}"/>
  <p:tag name="IGUANATEXSIZE" val="20"/>
  <p:tag name="IGUANATEXCURSOR" val="3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8.24149"/>
  <p:tag name="OUTPUTTYPE" val="PNG"/>
  <p:tag name="IGUANATEXVERSION" val="160"/>
  <p:tag name="LATEXADDIN" val="\documentclass{article}&#10;\usepackage{amsmath}&#10;\def\transpose{{\mathsmaller{\mathsf{T}}}}&#10;\pagestyle{empty}&#10;\begin{document}&#10;\[&#10;\mu&#10;\]&#10;\end{document}"/>
  <p:tag name="IGUANATEXSIZE" val="20"/>
  <p:tag name="IGUANATEXCURSOR" val="129"/>
  <p:tag name="TRANSPARENCY" val="True"/>
  <p:tag name="FILENAME" val=""/>
  <p:tag name="LATEXENGINEID" val="0"/>
  <p:tag name="TEMPFOLDER" val="c:\temp\"/>
  <p:tag name="LATEXFORMHEIGHT" val="461"/>
  <p:tag name="LATEXFORMWIDTH" val="462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x&#10;\]&#10;\end{document}"/>
  <p:tag name="IGUANATEXSIZE" val="20"/>
  <p:tag name="IGUANATEXCURSOR" val="3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8.24149"/>
  <p:tag name="OUTPUTTYPE" val="PNG"/>
  <p:tag name="IGUANATEXVERSION" val="160"/>
  <p:tag name="LATEXADDIN" val="\documentclass{article}&#10;\usepackage{amsmath}&#10;\def\transpose{{\mathsmaller{\mathsf{T}}}}&#10;\pagestyle{empty}&#10;\begin{document}&#10;\[&#10;\mu&#10;\]&#10;\end{document}"/>
  <p:tag name="IGUANATEXSIZE" val="20"/>
  <p:tag name="IGUANATEXCURSOR" val="129"/>
  <p:tag name="TRANSPARENCY" val="True"/>
  <p:tag name="FILENAME" val=""/>
  <p:tag name="LATEXENGINEID" val="0"/>
  <p:tag name="TEMPFOLDER" val="c:\temp\"/>
  <p:tag name="LATEXFORMHEIGHT" val="461"/>
  <p:tag name="LATEXFORMWIDTH" val="462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58.49268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y&#10;\]&#10;\end{document}"/>
  <p:tag name="IGUANATEXSIZE" val="20"/>
  <p:tag name="IGUANATEXCURSOR" val="3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3328.834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v{{\mathbf{v}}}&#10;\def\vs{{\mathbf{s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matrix}&#10;\textup{if}&#10;&amp;{\vs\vA+\ve_\vA}, &amp;{\vs\vB+\ve_\vB}, &amp;{\vs\vP+\ve_\vP}&#10;&amp;\approx_c &amp;\$,&amp;\$,&amp;\$\\[2pt]&#10;\textup{then}&#10;&amp;{\vs\vA+\ve_\vA}, &amp;{\vs\vB+\ve_\vB}, &amp;{\vB^{-1}(\vP)}&#10;&amp;\approx_c &amp;\$,&amp;\$,&amp;{\vB^{-1}(\vP)}&#10;\end{matrix}&#10;\]&#10;\end{document}"/>
  <p:tag name="IGUANATEXSIZE" val="44"/>
  <p:tag name="IGUANATEXCURSOR" val="843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0.9598"/>
  <p:tag name="ORIGINALWIDTH" val="1762.28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v{{\mathbf{v}}}&#10;\def\vs{{\mathbf{s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matrix}&#10;&amp;\vs\vB+\ve_\vB,&amp;\vB^{-1}(\vP)\\[3pt]&#10;\cong_c&amp;\vs\vB+\ve_\vB,&amp;\vs\vP+\ve_\vB\vB^{-1}(\vP)&#10;\end{matrix}&#10;\]&#10;\end{document}"/>
  <p:tag name="IGUANATEXSIZE" val="28"/>
  <p:tag name="IGUANATEXCURSOR" val="730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064.117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\textup{if some }P(x, y_i)=1&#10;\]&#10;\end{document}"/>
  <p:tag name="IGUANATEXSIZE" val="20"/>
  <p:tag name="IGUANATEXCURSOR" val="401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9.4863"/>
  <p:tag name="ORIGINALWIDTH" val="1544.807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v{{\mathbf{v}}}&#10;\def\vs{{\mathbf{s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matrix}&#10;\hphantom{\cong_c}&amp;\hphantom{\vs\vB+\ve_\vB,}&amp;\hphantom{\vs\vP+\ve_\vB\vB^{-1}(\vP)}\\[2pt]&#10;\cong_c&amp;\vs\vB+\ve_\vB,&amp;\vs\vP+\ve_\vP&#10;\end{matrix}&#10;\]&#10;\end{document}"/>
  <p:tag name="IGUANATEXSIZE" val="28"/>
  <p:tag name="IGUANATEXCURSOR" val="82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9.74126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vu{{\mathbf{u}}}&#10;\def\vv{{\mathbf{v}}}&#10;\def\doubleN{{\mathbb{N}}}&#10;\def\doubleZ{{\mathbb{Z}}}&#10;\def\poly{{\mathsf{poly}}}&#10;\def\negl{{\mathsf{negl}}}&#10;\pagestyle{empty}&#10;\begin{document}&#10;\[&#10;\vv&#10;\]&#10;\end{document}"/>
  <p:tag name="IGUANATEXSIZE" val="20"/>
  <p:tag name="IGUANATEXCURSOR" val="261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846.6442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rcases*}&#10;\mathsf{isk}(\vv)\\&#10;\mathsf{ict}(\vu^\transpose)&#10;\end{rcases*}&#10;\rightarrow \vu^\transpose\vv&#10;\]&#10;\end{document}"/>
  <p:tag name="IGUANATEXSIZE" val="28"/>
  <p:tag name="IGUANATEXCURSOR" val="811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2.0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w{{\mathbf{w}}}&#10;\def\vW{{\mathbf{W}}}&#10;\def\vs{{\mathbf{s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&#10;\[&#10;F\rightarrow(\vW,\vz),\quad \vx\rightarrow L_\vx\textup{ (linear)}&#10;\]&#10;&#10;\end{document}"/>
  <p:tag name="IGUANATEXSIZE" val="28"/>
  <p:tag name="IGUANATEXCURSOR" val="864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1746.532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mathsf{share} = \vs^\transpose L_\vx(\vW),\quad\mathsf{secret}=\vs^\transpose\vz&#10;\]&#10;\end{document}"/>
  <p:tag name="IGUANATEXSIZE" val="28"/>
  <p:tag name="IGUANATEXCURSOR" val="870"/>
  <p:tag name="TRANSPARENCY" val="True"/>
  <p:tag name="FILENAME" val=""/>
  <p:tag name="LATEXENGINEID" val="0"/>
  <p:tag name="TEMPFOLDER" val="c:\temp\"/>
  <p:tag name="LATEXFORMHEIGHT" val="4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778.778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cases*}&#10;\textup{if }F(\vx)=1,\quad \mathsf{share}\implies\mathsf{secret}\\&#10;\textup{if }F(\vx)=0,\quad \mathsf{secret}\approx \$&#10;\end{cases*}&#10;\]&#10;\end{document}"/>
  <p:tag name="IGUANATEXSIZE" val="28"/>
  <p:tag name="IGUANATEXCURSOR" val="893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71.99102"/>
  <p:tag name="OUTPUTTYPE" val="PNG"/>
  <p:tag name="IGUANATEXVERSION" val="160"/>
  <p:tag name="LATEXADDIN" val="\documentclass{article}&#10;\usepackage{amsmath}&#10;\def\transpose{{\mathsmaller{\mathsf{T}}}}&#10;\pagestyle{empty}&#10;\begin{document}&#10;\[&#10;\mathbf{u}&#10;\]&#10;\end{document}"/>
  <p:tag name="IGUANATEXSIZE" val="20"/>
  <p:tag name="IGUANATEXCURSOR" val="135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9.74126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vu{{\mathbf{u}}}&#10;\def\vv{{\mathbf{v}}}&#10;\def\doubleN{{\mathbb{N}}}&#10;\def\doubleZ{{\mathbb{Z}}}&#10;\def\poly{{\mathsf{poly}}}&#10;\def\negl{{\mathsf{negl}}}&#10;\pagestyle{empty}&#10;\begin{document}&#10;\[&#10;\vv&#10;\]&#10;\end{document}"/>
  <p:tag name="IGUANATEXSIZE" val="20"/>
  <p:tag name="IGUANATEXCURSOR" val="261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846.6442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rcases*}&#10;\mathsf{isk}(\vv)\\&#10;\mathsf{ict}(\vu^\transpose)&#10;\end{rcases*}&#10;\rightarrow \vu^\transpose\vv&#10;\]&#10;\end{document}"/>
  <p:tag name="IGUANATEXSIZE" val="28"/>
  <p:tag name="IGUANATEXCURSOR" val="811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2828.646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begin{rcases}&#10;\mathrlap{\mathsf{sk}_\vx}\hphantom{\ct_{F}(\mu)}\::\:\mathrlap{\isk(L_\vx)}\hphantom{\ict(\vs^\transpose \vW)}, \isk(1,1)\\&#10;\ct_{F}(\mu)\::\:\ict(\vs^\transpose \vW), \ict(\vs^\transpose \vz, \mu)&#10;\end{rcases}&#10;\rightarrow \vs^\transpose L_\vx(\vW), \vs^\transpose \vz+\mu&#10;\]&#10;\end{document}"/>
  <p:tag name="IGUANATEXSIZE" val="28"/>
  <p:tag name="IGUANATEXCURSOR" val="1171"/>
  <p:tag name="TRANSPARENCY" val="True"/>
  <p:tag name="FILENAME" val=""/>
  <p:tag name="LATEXENGINEID" val="0"/>
  <p:tag name="TEMPFOLDER" val="c:\temp\"/>
  <p:tag name="LATEXFORMHEIGHT" val="424.5"/>
  <p:tag name="LATEXFORMWIDTH" val="940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x&#10;\]&#10;\end{document}"/>
  <p:tag name="IGUANATEXSIZE" val="20"/>
  <p:tag name="IGUANATEXCURSOR" val="3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2.0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w{{\mathbf{w}}}&#10;\def\vW{{\mathbf{W}}}&#10;\def\vs{{\mathbf{s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&#10;\[&#10;F\rightarrow(\vW,\vz),\quad \vx\rightarrow L_\vx\textup{ (linear)}&#10;\]&#10;&#10;\end{document}"/>
  <p:tag name="IGUANATEXSIZE" val="28"/>
  <p:tag name="IGUANATEXCURSOR" val="864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1746.532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mathsf{share} = \vs^\transpose L_\vx(\vW),\quad\mathsf{secret}=\vs^\transpose\vz&#10;\]&#10;\end{document}"/>
  <p:tag name="IGUANATEXSIZE" val="28"/>
  <p:tag name="IGUANATEXCURSOR" val="870"/>
  <p:tag name="TRANSPARENCY" val="True"/>
  <p:tag name="FILENAME" val=""/>
  <p:tag name="LATEXENGINEID" val="0"/>
  <p:tag name="TEMPFOLDER" val="c:\temp\"/>
  <p:tag name="LATEXFORMHEIGHT" val="4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778.778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cases*}&#10;\textup{if }F(\vx)=1,\quad \mathsf{share}\implies\mathsf{secret}\\&#10;\textup{if }F(\vx)=0,\quad \mathsf{secret}\approx \$&#10;\end{cases*}&#10;\]&#10;\end{document}"/>
  <p:tag name="IGUANATEXSIZE" val="28"/>
  <p:tag name="IGUANATEXCURSOR" val="893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71.99102"/>
  <p:tag name="OUTPUTTYPE" val="PNG"/>
  <p:tag name="IGUANATEXVERSION" val="160"/>
  <p:tag name="LATEXADDIN" val="\documentclass{article}&#10;\usepackage{amsmath}&#10;\def\transpose{{\mathsmaller{\mathsf{T}}}}&#10;\pagestyle{empty}&#10;\begin{document}&#10;\[&#10;\mathbf{u}&#10;\]&#10;\end{document}"/>
  <p:tag name="IGUANATEXSIZE" val="20"/>
  <p:tag name="IGUANATEXCURSOR" val="135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9.74126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vu{{\mathbf{u}}}&#10;\def\vv{{\mathbf{v}}}&#10;\def\doubleN{{\mathbb{N}}}&#10;\def\doubleZ{{\mathbb{Z}}}&#10;\def\poly{{\mathsf{poly}}}&#10;\def\negl{{\mathsf{negl}}}&#10;\pagestyle{empty}&#10;\begin{document}&#10;\[&#10;\vv&#10;\]&#10;\end{document}"/>
  <p:tag name="IGUANATEXSIZE" val="20"/>
  <p:tag name="IGUANATEXCURSOR" val="261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846.6442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rcases*}&#10;\mathsf{isk}(\vv)\\&#10;\mathsf{ict}(\vu^\transpose)&#10;\end{rcases*}&#10;\rightarrow \vu^\transpose\vv&#10;\]&#10;\end{document}"/>
  <p:tag name="IGUANATEXSIZE" val="28"/>
  <p:tag name="IGUANATEXCURSOR" val="811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335.583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begin{rcases}&#10;\mathrlap{\mathsf{sk}_\vx}\hphantom{\ct_{F}(\mu)}\::\:\mathrlap{\isk({\color{red}\vr}L_\vx)}\hphantom{\ict(\vS^\transpose \vW)}, \isk({\color{red}\vr},1)\\&#10;\ct_{F}(\mu)\::\:\ict({\color{red}\vS^\transpose}\vW), \ict({\color{red}\vS^\transpose} \vz, \mu)&#10;\end{rcases}&#10;\rightarrow {\color{red}(\vr^\transpose\vS)}^\transpose L_\vx(\vW), {\color{red}(\vr^\transpose\vS)}^\transpose \vz+\mu&#10;\]&#10;\end{document}"/>
  <p:tag name="IGUANATEXSIZE" val="28"/>
  <p:tag name="IGUANATEXCURSOR" val="1194"/>
  <p:tag name="TRANSPARENCY" val="True"/>
  <p:tag name="FILENAME" val=""/>
  <p:tag name="LATEXENGINEID" val="0"/>
  <p:tag name="TEMPFOLDER" val="c:\temp\"/>
  <p:tag name="LATEXFORMHEIGHT" val="361"/>
  <p:tag name="LATEXFORMWIDTH" val="867.5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2.0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w{{\mathbf{w}}}&#10;\def\vW{{\mathbf{W}}}&#10;\def\vs{{\mathbf{s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&#10;\[&#10;F\rightarrow(\vW,\vz),\quad \vx\rightarrow L_\vx\textup{ (linear)}&#10;\]&#10;&#10;\end{document}"/>
  <p:tag name="IGUANATEXSIZE" val="28"/>
  <p:tag name="IGUANATEXCURSOR" val="864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1746.532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mathsf{share} = \vs^\transpose L_\vx(\vW),\quad\mathsf{secret}=\vs^\transpose\vz&#10;\]&#10;\end{document}"/>
  <p:tag name="IGUANATEXSIZE" val="28"/>
  <p:tag name="IGUANATEXCURSOR" val="870"/>
  <p:tag name="TRANSPARENCY" val="True"/>
  <p:tag name="FILENAME" val=""/>
  <p:tag name="LATEXENGINEID" val="0"/>
  <p:tag name="TEMPFOLDER" val="c:\temp\"/>
  <p:tag name="LATEXFORMHEIGHT" val="4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1778.778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begin{cases*}&#10;\textup{if }F(\vx)=1,\quad \mathsf{share}\implies\mathsf{secret}\\&#10;\textup{if }F(\vx)=0,\quad \mathsf{secret}\approx \$&#10;\end{cases*}&#10;\]&#10;\end{document}"/>
  <p:tag name="IGUANATEXSIZE" val="28"/>
  <p:tag name="IGUANATEXCURSOR" val="893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929.8838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\textup{if all }P(x,y_i)=0&#10;\]&#10;\end{document}"/>
  <p:tag name="IGUANATEXSIZE" val="20"/>
  <p:tag name="IGUANATEXCURSOR" val="408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99291"/>
  <p:tag name="ORIGINALWIDTH" val="71.99102"/>
  <p:tag name="OUTPUTTYPE" val="PNG"/>
  <p:tag name="IGUANATEXVERSION" val="160"/>
  <p:tag name="LATEXADDIN" val="\documentclass{article}&#10;\usepackage{amsmath}&#10;\def\transpose{{\mathsmaller{\mathsf{T}}}}&#10;\pagestyle{empty}&#10;\begin{document}&#10;\[&#10;\mathbf{u}&#10;\]&#10;\end{document}"/>
  <p:tag name="IGUANATEXSIZE" val="20"/>
  <p:tag name="IGUANATEXCURSOR" val="135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1746.532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mathsf{share} = \vs^\transpose L_\vx(\vW),\quad\mathsf{secret}=\vs^\transpose\vz&#10;\]&#10;\end{document}"/>
  <p:tag name="IGUANATEXSIZE" val="28"/>
  <p:tag name="IGUANATEXCURSOR" val="873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2.0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w{{\mathbf{w}}}&#10;\def\vW{{\mathbf{W}}}&#10;\def\vs{{\mathbf{s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&#10;\[&#10;F\rightarrow(\vW,\vz),\quad \vx\rightarrow L_\vx\textup{ (linear)}&#10;\]&#10;&#10;\end{document}"/>
  <p:tag name="IGUANATEXSIZE" val="28"/>
  <p:tag name="IGUANATEXCURSOR" val="813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5.2343"/>
  <p:tag name="ORIGINALWIDTH" val="1682.0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w{{\mathbf{w}}}&#10;\def\vW{{\mathbf{W}}}&#10;\def\vs{{\mathbf{s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&#10;\[&#10;F\rightarrow(\vW,\vz),\quad \vx\rightarrow L_\vx\textup{ (linear)}&#10;\]&#10;&#10;\end{document}"/>
  <p:tag name="IGUANATEXSIZE" val="28"/>
  <p:tag name="IGUANATEXCURSOR" val="813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2176.228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[&#10;\mathsf{share} = \vs^\transpose L_\vx(\vW)+\ve,\quad\mathsf{secret}=\vs^\transpose\vz+e&#10;\]&#10;\end{document}"/>
  <p:tag name="IGUANATEXSIZE" val="28"/>
  <p:tag name="IGUANATEXCURSOR" val="877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1075.366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begin{align*}&#10;&amp;\textup{Perfect Correctness:}\\&#10;&amp;\vs^\transpose L_\vx(\vW)\implies \vs^\transpose\vz&#10;\end{align*}&#10;\end{document}"/>
  <p:tag name="IGUANATEXSIZE" val="28"/>
  <p:tag name="IGUANATEXCURSOR" val="889"/>
  <p:tag name="TRANSPARENCY" val="True"/>
  <p:tag name="FILENAME" val=""/>
  <p:tag name="LATEXENGINEID" val="0"/>
  <p:tag name="TEMPFOLDER" val="c:\temp\"/>
  <p:tag name="LATEXFORMHEIGHT" val="441"/>
  <p:tag name="LATEXFORMWIDTH" val="600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2626.172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begin{document}&#10;\begin{align*}&#10;&amp;\textup{Correctness with bounded error:}\\&#10;&amp;\vs^\transpose L_\vx(\vW)+ \ve\implies \vs^\transpose\vz +e',\quad&#10;|e'|\leq\poly_{F}(\lambda)\|\ve\|&#10;\end{align*}&#10;\end{document}"/>
  <p:tag name="IGUANATEXSIZE" val="28"/>
  <p:tag name="IGUANATEXCURSOR" val="905"/>
  <p:tag name="TRANSPARENCY" val="True"/>
  <p:tag name="FILENAME" val=""/>
  <p:tag name="LATEXENGINEID" val="0"/>
  <p:tag name="TEMPFOLDER" val="c:\temp\"/>
  <p:tag name="LATEXFORMHEIGHT" val="432"/>
  <p:tag name="LATEXFORMWIDTH" val="676.5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4.462"/>
  <p:tag name="ORIGINALWIDTH" val="1259.093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begin{align*}&#10;&amp;\textup{Unconditionally secure:}\\&#10;&amp;(\vs^\transpose L_\vx(\vW),\vs^\transpose\vz)\equiv &#10;(\$,\$)&#10;\end{align*}&#10;\end{document}"/>
  <p:tag name="IGUANATEXSIZE" val="18"/>
  <p:tag name="IGUANATEXCURSOR" val="1015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5.9617"/>
  <p:tag name="ORIGINALWIDTH" val="1730.784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begin{align*}&#10;&amp;\textup{Secure only with fresh noise:}\\&#10;&amp;(\vs^\transpose L_\vx(\vW)+\ve,\vs^\transpose\vz+e)\approx_c&#10;(\$,\$)&#10;\end{align*}&#10;\end{document}"/>
  <p:tag name="IGUANATEXSIZE" val="18"/>
  <p:tag name="IGUANATEXCURSOR" val="1025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335.583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begin{rcases}&#10;\mathrlap{\mathsf{sk}_\vx}\hphantom{\ct_{F}(\mu)}\::\:\mathrlap{\isk({\vr}L_\vx)}\hphantom{\ict(\vS^\transpose \vW)}, \isk(\vr,1)\\&#10;\ct_{F}(\mu)\::\:\ict({\vS^\transpose}\vW), \ict({\vS^\transpose} \vz, \mu)&#10;\end{rcases}&#10;\rightarrow {(\vr^\transpose\vS)}^\transpose L_\vx(\vW), {(\vr^\transpose\vS)}^\transpose \vz+\mu&#10;\]&#10;\end{document}"/>
  <p:tag name="IGUANATEXSIZE" val="28"/>
  <p:tag name="IGUANATEXCURSOR" val="1261"/>
  <p:tag name="TRANSPARENCY" val="True"/>
  <p:tag name="FILENAME" val=""/>
  <p:tag name="LATEXENGINEID" val="0"/>
  <p:tag name="TEMPFOLDER" val="c:\temp\"/>
  <p:tag name="LATEXFORMHEIGHT" val="371"/>
  <p:tag name="LATEXFORMWIDTH" val="695.5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6.24299"/>
  <p:tag name="ORIGINALWIDTH" val="62.99213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x&#10;\]&#10;\end{document}"/>
  <p:tag name="IGUANATEXSIZE" val="20"/>
  <p:tag name="IGUANATEXCURSOR" val="3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.7101"/>
  <p:tag name="ORIGINALWIDTH" val="1669.291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textup{Want: }&#10;\begin{aligned}&#10;&amp;(\vr^\transpose\vS{\color{red}{}+\ve_0})^\transpose L_\vx(\vW){\color{blue}{}+\ve'},\\ &#10;&amp;(\vr^\transpose\vS{\color{red}{}+\ve_0})^\transpose \vz {\color{blue}{}+e'}+\mu&#10;\end{aligned}&#10;\]&#10;\end{document}"/>
  <p:tag name="IGUANATEXSIZE" val="28"/>
  <p:tag name="IGUANATEXCURSOR" val="1092"/>
  <p:tag name="TRANSPARENCY" val="True"/>
  <p:tag name="FILENAME" val=""/>
  <p:tag name="LATEXENGINEID" val="0"/>
  <p:tag name="TEMPFOLDER" val="c:\temp\"/>
  <p:tag name="LATEXFORMHEIGHT" val="390.75"/>
  <p:tag name="LATEXFORMWIDTH" val="484.5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6.7342"/>
  <p:tag name="ORIGINALWIDTH" val="1332.583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isk(\vv),\ict(\vu^\transpose)\rightarrow \vu^\transpose\vv+\ve&#10;\]&#10;\end{document}"/>
  <p:tag name="IGUANATEXSIZE" val="28"/>
  <p:tag name="IGUANATEXCURSOR" val="951"/>
  <p:tag name="TRANSPARENCY" val="True"/>
  <p:tag name="FILENAME" val=""/>
  <p:tag name="LATEXENGINEID" val="0"/>
  <p:tag name="TEMPFOLDER" val="c:\temp\"/>
  <p:tag name="LATEXFORMHEIGHT" val="460.5"/>
  <p:tag name="LATEXFORMWIDTH" val="735.75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3.4608"/>
  <p:tag name="ORIGINALWIDTH" val="1901.012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begin{align*}\mathrlap{\textup{if }}\hphantom{\textup{then}\quad{\isk(\vv),\ict(\vu^\transpose)}}\mathllap{\vu^\transpose\vv+{\color{red}\ve}}&amp;\approx\$\\&#10;\textup{then}\quad{\isk(\vv),\ict(\vu^\transpose)}&amp;\approx{\isk(\vv),\ict(\$)}\\&#10;\end{align*}&#10;\end{document}"/>
  <p:tag name="IGUANATEXSIZE" val="28"/>
  <p:tag name="IGUANATEXCURSOR" val="1027"/>
  <p:tag name="TRANSPARENCY" val="True"/>
  <p:tag name="FILENAME" val=""/>
  <p:tag name="LATEXENGINEID" val="0"/>
  <p:tag name="TEMPFOLDER" val="c:\temp\"/>
  <p:tag name="LATEXFORMHEIGHT" val="218"/>
  <p:tag name="LATEXFORMWIDTH" val="500.25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652.043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begin{rcases}&#10;\mathrlap{\mathsf{sk}_\vx}\hphantom{\ct_{F}(\mu)}\::\:\mathrlap{\isk({\vr}L_\vx)}\hphantom{\ict(\vS^\transpose \vW)}, \isk(\vr,1)\\&#10;\ct_{F}(\mu)\::\:\ict({\vS^\transpose}\vW), \ict({\vS^\transpose} \vz, \mu)&#10;\end{rcases}&#10;\rightarrow {(\vr^\transpose\vS)}^\transpose L_\vx(\vW){\color{blue}+\ve}, {(\vr^\transpose\vS)}^\transpose \vz{\color{blue}+e}+\mu&#10;\]&#10;\end{document}"/>
  <p:tag name="IGUANATEXSIZE" val="28"/>
  <p:tag name="IGUANATEXCURSOR" val="1279"/>
  <p:tag name="TRANSPARENCY" val="True"/>
  <p:tag name="FILENAME" val=""/>
  <p:tag name="LATEXENGINEID" val="0"/>
  <p:tag name="TEMPFOLDER" val="c:\temp\"/>
  <p:tag name="LATEXFORMHEIGHT" val="218"/>
  <p:tag name="LATEXFORMWIDTH" val="411.75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.7101"/>
  <p:tag name="ORIGINALWIDTH" val="1669.291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textup{Want: }&#10;\begin{aligned}&#10;&amp;(\vr^\transpose\vS{\color{red}{}+\ve_0})^\transpose L_\vx(\vW){\color{blue}{}+\ve'},\\ &#10;&amp;(\vr^\transpose\vS{\color{red}{}+\ve_0})^\transpose \vz {\color{blue}{}+e'}+\mu&#10;\end{aligned}&#10;\]&#10;\end{document}"/>
  <p:tag name="IGUANATEXSIZE" val="28"/>
  <p:tag name="IGUANATEXCURSOR" val="1092"/>
  <p:tag name="TRANSPARENCY" val="True"/>
  <p:tag name="FILENAME" val=""/>
  <p:tag name="LATEXENGINEID" val="0"/>
  <p:tag name="TEMPFOLDER" val="c:\temp\"/>
  <p:tag name="LATEXFORMHEIGHT" val="390.75"/>
  <p:tag name="LATEXFORMWIDTH" val="484.5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652.043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begin{rcases}&#10;\mathrlap{\mathsf{sk}_\vx}\hphantom{\ct_{F}(\mu)}\::\:\mathrlap{\isk({\vr}L_\vx)}\hphantom{\ict(\vS^\transpose \vW)}, \isk(\vr,1)\\&#10;\ct_{F}(\mu)\::\:\ict({\vS^\transpose}\vW), \ict({\vS^\transpose} \vz, \mu)&#10;\end{rcases}&#10;\rightarrow {(\vr^\transpose\vS)}^\transpose L_\vx(\vW){\color{blue}+\ve}, {(\vr^\transpose\vS)}^\transpose \vz{\color{blue}+e}+\mu&#10;\]&#10;\end{document}"/>
  <p:tag name="IGUANATEXSIZE" val="28"/>
  <p:tag name="IGUANATEXCURSOR" val="1279"/>
  <p:tag name="TRANSPARENCY" val="True"/>
  <p:tag name="FILENAME" val=""/>
  <p:tag name="LATEXENGINEID" val="0"/>
  <p:tag name="TEMPFOLDER" val="c:\temp\"/>
  <p:tag name="LATEXFORMHEIGHT" val="218"/>
  <p:tag name="LATEXFORMWIDTH" val="411.75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.7101"/>
  <p:tag name="ORIGINALWIDTH" val="1465.317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{\color{red}{}\approx_s{}}&#10;\begin{aligned}&#10;&amp;(\vr^\transpose\vS{\color{red}{}+\ve_0})^\transpose L_\vx(\vW){\color{blue}{}+\ve'},\\ &#10;&amp;(\vr^\transpose\vS{\color{red}{}+\ve_0})^\transpose \vz {\color{blue}{}+e'}+\mu&#10;\end{aligned}&#10;\]&#10;\end{document}"/>
  <p:tag name="IGUANATEXSIZE" val="28"/>
  <p:tag name="IGUANATEXCURSOR" val="1120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2980.877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begin{align*}&#10;{\color{blue}\ve}\approx_s {\color{blue}\ve'}+{\color{red}\ve_0^\transpose}L_\vx(\vW),\quad&#10;{\color{blue}e}\approx_s {\color{blue}e'}+{\color{red}\ve_0^\transpose}\vz\quad\textup{for }&#10;\|{\color{blue}\ve,e}\|\gg\|{\color{red}\ve_0}\|&#10;\end{align*}&#10;\end{document}"/>
  <p:tag name="IGUANATEXSIZE" val="24"/>
  <p:tag name="IGUANATEXCURSOR" val="1088"/>
  <p:tag name="TRANSPARENCY" val="True"/>
  <p:tag name="FILENAME" val=""/>
  <p:tag name="LATEXENGINEID" val="0"/>
  <p:tag name="TEMPFOLDER" val="c:\temp\"/>
  <p:tag name="LATEXFORMHEIGHT" val="354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2.7334"/>
  <p:tag name="ORIGINALWIDTH" val="1744.282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begin{align*}&#10;{\color{blue}\ve}= {\color{blue}\ve'}+{\color{red}\ve_0^\transpose}L_\vx(\vW),~&#10;{\color{blue}e}= {\color{blue}e'}+{\color{red}\ve_0^\transpose}\vz\end{align*}&#10;\end{document}"/>
  <p:tag name="IGUANATEXSIZE" val="24"/>
  <p:tag name="IGUANATEXCURSOR" val="1068"/>
  <p:tag name="TRANSPARENCY" val="True"/>
  <p:tag name="FILENAME" val=""/>
  <p:tag name="LATEXENGINEID" val="0"/>
  <p:tag name="TEMPFOLDER" val="c:\temp\"/>
  <p:tag name="LATEXFORMHEIGHT" val="218"/>
  <p:tag name="LATEXFORMWIDTH" val="439.5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7.4841"/>
  <p:tag name="ORIGINALWIDTH" val="836.1455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V{{\mathbf{V}}}&#10;\def\vs{{\mathbf{s}}}&#10;\def\vw{{\mathbf{w}}}&#10;\def\vW{{\mathbf{W}}}&#10;\def\vx{{\mathbf{x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vu^\transpose\vV+{\color{red}\ve_0^\transpose}\vG+{\color{blue}\ve}&#10;\]&#10;\end{document}"/>
  <p:tag name="IGUANATEXSIZE" val="28"/>
  <p:tag name="IGUANATEXCURSOR" val="910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8.24149"/>
  <p:tag name="OUTPUTTYPE" val="PNG"/>
  <p:tag name="IGUANATEXVERSION" val="160"/>
  <p:tag name="LATEXADDIN" val="\documentclass{article}&#10;\usepackage{amsmath}&#10;\def\transpose{{\mathsmaller{\mathsf{T}}}}&#10;\pagestyle{empty}&#10;\begin{document}&#10;\[&#10;\mu&#10;\]&#10;\end{document}"/>
  <p:tag name="IGUANATEXSIZE" val="20"/>
  <p:tag name="IGUANATEXCURSOR" val="129"/>
  <p:tag name="TRANSPARENCY" val="True"/>
  <p:tag name="FILENAME" val=""/>
  <p:tag name="LATEXENGINEID" val="0"/>
  <p:tag name="TEMPFOLDER" val="c:\temp\"/>
  <p:tag name="LATEXFORMHEIGHT" val="461"/>
  <p:tag name="LATEXFORMWIDTH" val="462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73.4533"/>
  <p:tag name="ORIGINALWIDTH" val="3652.043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\begin{rcases}&#10;\mathrlap{\mathsf{sk}_\vx}\hphantom{\ct_{F}(\mu)}\::\:\mathrlap{\isk({\vr}L_\vx)}\hphantom{\ict(\vS^\transpose \vW)}, \isk(\vr,1)\\&#10;\ct_{F}(\mu)\::\:\ict({\vS^\transpose}\vW), \ict({\vS^\transpose} \vz, \mu)&#10;\end{rcases}&#10;\rightarrow {(\vr^\transpose\vS)}^\transpose L_\vx(\vW){\color{blue}+\ve}, {(\vr^\transpose\vS)}^\transpose \vz{\color{blue}+e}+\mu&#10;\]&#10;\end{document}"/>
  <p:tag name="IGUANATEXSIZE" val="28"/>
  <p:tag name="IGUANATEXCURSOR" val="1279"/>
  <p:tag name="TRANSPARENCY" val="True"/>
  <p:tag name="FILENAME" val=""/>
  <p:tag name="LATEXENGINEID" val="0"/>
  <p:tag name="TEMPFOLDER" val="c:\temp\"/>
  <p:tag name="LATEXFORMHEIGHT" val="218"/>
  <p:tag name="LATEXFORMWIDTH" val="411.75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8.7101"/>
  <p:tag name="ORIGINALWIDTH" val="1411.323"/>
  <p:tag name="OUTPUTTYPE" val="PNG"/>
  <p:tag name="IGUANATEXVERSION" val="160"/>
  <p:tag name="LATEXADDIN" val="\documentclass{article}&#10;\usepackage{amsmath}&#10;\usepackage{mathtools}&#10;\usepackage{amsfonts}&#10;\usepackage{relsize}&#10;\usepackage{xcolor}&#10;\def\transpose{{\mathsmaller{\mathsf{T}}}}&#10;\def\vA{{\mathbf{A}}}&#10;\def\vB{{\mathbf{B}}}&#10;\def\vG{{\mathbf{G}}}&#10;\def\vP{{\mathbf{P}}}&#10;\def\vb{{\mathbf{b}}}&#10;\def\vc{{\mathbf{c}}}&#10;\def\ve{{\mathbf{e}}}&#10;\def\vr{{\mathbf{r}}}&#10;\def\vu{{\mathbf{u}}}&#10;\def\vv{{\mathbf{v}}}&#10;\def\vs{{\mathbf{s}}}&#10;\def\vS{{\mathbf{S}}}&#10;\def\vw{{\mathbf{w}}}&#10;\def\vW{{\mathbf{W}}}&#10;\def\vx{{\mathbf{x}}}&#10;\def\vz{{\mathbf{z}}}&#10;\def\vLambda{{\mathbf{\Lambda}}}&#10;\def\doubleN{{\mathbb{N}}}&#10;\def\doubleZ{{\mathbb{Z}}}&#10;\def\bit{{\{0,1\}}}&#10;\def\poly{{\mathsf{poly}}}&#10;\def\negl{{\mathsf{negl}}}&#10;\def\draws{\overset{\smash{\:_\$}\vphantom{{}_0}}{\leftarrow}}&#10;\def\bigground#1{{\biggl\lfloor#1\biggr\rceil}}&#10;\pagestyle{empty}&#10;\def\sk{{\mathsf{sk}}}&#10;\def\ct{{\mathsf{ct}}}&#10;\def\isk{{\mathsf{isk}}}&#10;\def\ict{{\mathsf{ict}}}&#10;\begin{document}&#10;\[&#10;{\color{red}{}={}}&#10;\begin{aligned}&#10;&amp;(\vr^\transpose\vS{\color{red}{}+\ve_0})^\transpose L_\vx(\vW){\color{blue}{}+\ve'},\\ &#10;&amp;(\vr^\transpose\vS{\color{red}{}+\ve_0})^\transpose \vz {\color{blue}{}+e'}+\mu&#10;\end{aligned}&#10;\]&#10;\end{document}"/>
  <p:tag name="IGUANATEXSIZE" val="28"/>
  <p:tag name="IGUANATEXCURSOR" val="947"/>
  <p:tag name="TRANSPARENCY" val="True"/>
  <p:tag name="FILENAME" val=""/>
  <p:tag name="LATEXENGINEID" val="0"/>
  <p:tag name="TEMPFOLDER" val="c:\temp\"/>
  <p:tag name="LATEXFORMHEIGHT" val="218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68.24149"/>
  <p:tag name="OUTPUTTYPE" val="PNG"/>
  <p:tag name="IGUANATEXVERSION" val="160"/>
  <p:tag name="LATEXADDIN" val="\documentclass{article}&#10;\usepackage{amsmath}&#10;\def\transpose{{\mathsmaller{\mathsf{T}}}}&#10;\pagestyle{empty}&#10;\begin{document}&#10;\[&#10;\mu&#10;\]&#10;\end{document}"/>
  <p:tag name="IGUANATEXSIZE" val="20"/>
  <p:tag name="IGUANATEXCURSOR" val="129"/>
  <p:tag name="TRANSPARENCY" val="True"/>
  <p:tag name="FILENAME" val=""/>
  <p:tag name="LATEXENGINEID" val="0"/>
  <p:tag name="TEMPFOLDER" val="c:\temp\"/>
  <p:tag name="LATEXFORMHEIGHT" val="461"/>
  <p:tag name="LATEXFORMWIDTH" val="462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01.9872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y_2&#10;\]&#10;\end{document}"/>
  <p:tag name="IGUANATEXSIZE" val="20"/>
  <p:tag name="IGUANATEXCURSOR" val="3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.24"/>
  <p:tag name="ORIGINALWIDTH" val="102.7372"/>
  <p:tag name="OUTPUTTYPE" val="PNG"/>
  <p:tag name="IGUANATEXVERSION" val="160"/>
  <p:tag name="LATEXADDIN" val="\documentclass{article}&#10;\usepackage{amsmath}&#10;\usepackage{amsfonts}&#10;\usepackage{relsize}&#10;\usepackage{xcolor}&#10;\def\transpose{{\mathsmaller{\mathsf{T}}}}&#10;\def\vA{{\mathbf{A}}}&#10;\def\vb{{\mathbf{b}}}&#10;\def\ve{{\mathbf{e}}}&#10;\def\vs{{\mathbf{s}}}&#10;\def\doubleN{{\mathbb{N}}}&#10;\def\doubleZ{{\mathbb{Z}}}&#10;\def\poly{{\mathsf{poly}}}&#10;\def\negl{{\mathsf{negl}}}&#10;\pagestyle{empty}&#10;\begin{document}&#10;\[&#10;y_3&#10;\]&#10;\end{document}"/>
  <p:tag name="IGUANATEXSIZE" val="20"/>
  <p:tag name="IGUANATEXCURSOR" val="386"/>
  <p:tag name="TRANSPARENCY" val="True"/>
  <p:tag name="FILENAME" val=""/>
  <p:tag name="LATEXENGINEID" val="0"/>
  <p:tag name="TEMPFOLDER" val="c:\te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Preparation">
  <a:themeElements>
    <a:clrScheme name="Standard Colors and UW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FFC000"/>
      </a:accent3>
      <a:accent4>
        <a:srgbClr val="C00000"/>
      </a:accent4>
      <a:accent5>
        <a:srgbClr val="FF0000"/>
      </a:accent5>
      <a:accent6>
        <a:srgbClr val="4B2E83"/>
      </a:accent6>
      <a:hlink>
        <a:srgbClr val="0070C0"/>
      </a:hlink>
      <a:folHlink>
        <a:srgbClr val="0070C0"/>
      </a:folHlink>
    </a:clrScheme>
    <a:fontScheme name="Candara-SourceHansSans">
      <a:majorFont>
        <a:latin typeface="Candara"/>
        <a:ea typeface="思源黑体 CN"/>
        <a:cs typeface=""/>
      </a:majorFont>
      <a:minorFont>
        <a:latin typeface="Candara"/>
        <a:ea typeface="思源黑体 CN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50000"/>
              <a:lumOff val="50000"/>
            </a:schemeClr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ady">
  <a:themeElements>
    <a:clrScheme name="Standard Colors and UW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FFC000"/>
      </a:accent3>
      <a:accent4>
        <a:srgbClr val="C00000"/>
      </a:accent4>
      <a:accent5>
        <a:srgbClr val="FF0000"/>
      </a:accent5>
      <a:accent6>
        <a:srgbClr val="4B2E83"/>
      </a:accent6>
      <a:hlink>
        <a:srgbClr val="0070C0"/>
      </a:hlink>
      <a:folHlink>
        <a:srgbClr val="0070C0"/>
      </a:folHlink>
    </a:clrScheme>
    <a:fontScheme name="Candara-SourceHansSans">
      <a:majorFont>
        <a:latin typeface="Candara"/>
        <a:ea typeface="思源黑体 CN"/>
        <a:cs typeface=""/>
      </a:majorFont>
      <a:minorFont>
        <a:latin typeface="Candara"/>
        <a:ea typeface="思源黑体 CN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reparation with Video">
  <a:themeElements>
    <a:clrScheme name="Standard Colors and UW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FFC000"/>
      </a:accent3>
      <a:accent4>
        <a:srgbClr val="C00000"/>
      </a:accent4>
      <a:accent5>
        <a:srgbClr val="FF0000"/>
      </a:accent5>
      <a:accent6>
        <a:srgbClr val="4B2E83"/>
      </a:accent6>
      <a:hlink>
        <a:srgbClr val="0070C0"/>
      </a:hlink>
      <a:folHlink>
        <a:srgbClr val="0070C0"/>
      </a:folHlink>
    </a:clrScheme>
    <a:fontScheme name="Candara-SourceHansSans">
      <a:majorFont>
        <a:latin typeface="Candara"/>
        <a:ea typeface="思源黑体 CN"/>
        <a:cs typeface=""/>
      </a:majorFont>
      <a:minorFont>
        <a:latin typeface="Candara"/>
        <a:ea typeface="思源黑体 CN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 sz="24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50000"/>
              <a:lumOff val="50000"/>
            </a:schemeClr>
          </a:solidFill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Ready with Video">
  <a:themeElements>
    <a:clrScheme name="Standard Colors and UW Purpl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B050"/>
      </a:accent2>
      <a:accent3>
        <a:srgbClr val="FFC000"/>
      </a:accent3>
      <a:accent4>
        <a:srgbClr val="C00000"/>
      </a:accent4>
      <a:accent5>
        <a:srgbClr val="FF0000"/>
      </a:accent5>
      <a:accent6>
        <a:srgbClr val="4B2E83"/>
      </a:accent6>
      <a:hlink>
        <a:srgbClr val="0070C0"/>
      </a:hlink>
      <a:folHlink>
        <a:srgbClr val="0070C0"/>
      </a:folHlink>
    </a:clrScheme>
    <a:fontScheme name="Candara-SourceHansSans">
      <a:majorFont>
        <a:latin typeface="Candara"/>
        <a:ea typeface="思源黑体 CN"/>
        <a:cs typeface=""/>
      </a:majorFont>
      <a:minorFont>
        <a:latin typeface="Candara"/>
        <a:ea typeface="思源黑体 CN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10792</TotalTime>
  <Words>818</Words>
  <Application>Microsoft Office PowerPoint</Application>
  <PresentationFormat>Widescreen</PresentationFormat>
  <Paragraphs>230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思源黑体 CN</vt:lpstr>
      <vt:lpstr>Arial</vt:lpstr>
      <vt:lpstr>Calibri</vt:lpstr>
      <vt:lpstr>Cambria Math</vt:lpstr>
      <vt:lpstr>Candara</vt:lpstr>
      <vt:lpstr>Preparation</vt:lpstr>
      <vt:lpstr>Ready</vt:lpstr>
      <vt:lpstr>Preparation with Video</vt:lpstr>
      <vt:lpstr>Ready with Video</vt:lpstr>
      <vt:lpstr>A General Framework for Lattice-Based ABE Using Evasive Inner-Product Functional Encryption</vt:lpstr>
      <vt:lpstr>Attribute Based Encryption / ABE ([SW05])</vt:lpstr>
      <vt:lpstr>Modalities</vt:lpstr>
      <vt:lpstr>ABE constructions</vt:lpstr>
      <vt:lpstr>Evasive LWE assumptions ([Wee22],…)</vt:lpstr>
      <vt:lpstr>Vanilla ABE from Evasive assumptions</vt:lpstr>
      <vt:lpstr>Contribution</vt:lpstr>
      <vt:lpstr>Results – CP-ABE for circuits</vt:lpstr>
      <vt:lpstr>Results – ABE for uniform policy</vt:lpstr>
      <vt:lpstr>Recap – Our ABE framework</vt:lpstr>
      <vt:lpstr>Recap – Our ABE framework</vt:lpstr>
      <vt:lpstr>Framework for pairing-based ABE</vt:lpstr>
      <vt:lpstr>Framework for pairing-based ABE</vt:lpstr>
      <vt:lpstr>Framework for pairing-based ABE</vt:lpstr>
      <vt:lpstr>Relax to Noisy LSSS</vt:lpstr>
      <vt:lpstr>Noisy LSSS + Lattice-based IPFE?</vt:lpstr>
      <vt:lpstr>Evasive IPFE</vt:lpstr>
      <vt:lpstr>Evasive IPFE + NLSSS</vt:lpstr>
      <vt:lpstr>Evasive IPFE + NLSSS</vt:lpstr>
      <vt:lpstr>Evasive IPFE + NLSSS</vt:lpstr>
      <vt:lpstr>Open problems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General Framework for Lattice-Based ABE Using Evasive Inner-Product Functional Encryption</dc:title>
  <dc:creator>ychsieh</dc:creator>
  <cp:lastModifiedBy>Yao Ching Hsieh</cp:lastModifiedBy>
  <cp:revision>91</cp:revision>
  <cp:lastPrinted>2024-05-23T22:52:46Z</cp:lastPrinted>
  <dcterms:created xsi:type="dcterms:W3CDTF">2022-10-13T21:03:56Z</dcterms:created>
  <dcterms:modified xsi:type="dcterms:W3CDTF">2024-05-27T18:43:23Z</dcterms:modified>
</cp:coreProperties>
</file>