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76" r:id="rId4"/>
    <p:sldId id="257" r:id="rId5"/>
    <p:sldId id="258" r:id="rId6"/>
    <p:sldId id="286" r:id="rId7"/>
    <p:sldId id="260" r:id="rId8"/>
    <p:sldId id="304" r:id="rId9"/>
    <p:sldId id="259" r:id="rId10"/>
    <p:sldId id="263" r:id="rId11"/>
    <p:sldId id="303" r:id="rId12"/>
    <p:sldId id="264" r:id="rId13"/>
    <p:sldId id="290" r:id="rId14"/>
    <p:sldId id="267" r:id="rId15"/>
    <p:sldId id="291" r:id="rId16"/>
    <p:sldId id="305" r:id="rId17"/>
    <p:sldId id="293" r:id="rId18"/>
    <p:sldId id="292" r:id="rId19"/>
    <p:sldId id="265" r:id="rId20"/>
    <p:sldId id="295" r:id="rId21"/>
    <p:sldId id="297" r:id="rId22"/>
    <p:sldId id="296" r:id="rId23"/>
    <p:sldId id="298" r:id="rId24"/>
    <p:sldId id="299" r:id="rId25"/>
    <p:sldId id="300" r:id="rId26"/>
    <p:sldId id="301" r:id="rId27"/>
    <p:sldId id="302" r:id="rId28"/>
    <p:sldId id="268" r:id="rId29"/>
    <p:sldId id="278" r:id="rId30"/>
  </p:sldIdLst>
  <p:sldSz cx="24384000" cy="13716000"/>
  <p:notesSz cx="6858000" cy="9144000"/>
  <p:embeddedFontLst>
    <p:embeddedFont>
      <p:font typeface="Avenir Book" panose="02000503020000020003" pitchFamily="2" charset="0"/>
      <p:regular r:id="rId33"/>
      <p:italic r:id="rId34"/>
    </p:embeddedFont>
    <p:embeddedFont>
      <p:font typeface="Cambria Math" panose="02040503050406030204" pitchFamily="18" charset="0"/>
      <p:regular r:id="rId35"/>
    </p:embeddedFont>
    <p:embeddedFont>
      <p:font typeface="Lucida Calligraphy" panose="03010101010101010101" pitchFamily="66" charset="77"/>
      <p:regular r:id="rId36"/>
    </p:embeddedFont>
    <p:embeddedFont>
      <p:font typeface="Montserrat" pitchFamily="2" charset="77"/>
      <p:regular r:id="rId37"/>
      <p:bold r:id="rId38"/>
      <p:italic r:id="rId39"/>
      <p:boldItalic r:id="rId40"/>
    </p:embeddedFont>
    <p:embeddedFont>
      <p:font typeface="Montserrat Medium" pitchFamily="2" charset="77"/>
      <p:regular r:id="rId41"/>
      <p:italic r:id="rId4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057"/>
    <a:srgbClr val="EFEAE7"/>
    <a:srgbClr val="D1CBC8"/>
    <a:srgbClr val="E8EDE8"/>
    <a:srgbClr val="D6DBD4"/>
    <a:srgbClr val="EDF2F0"/>
    <a:srgbClr val="FAF7E5"/>
    <a:srgbClr val="FFF7D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8"/>
    <p:restoredTop sz="73579"/>
  </p:normalViewPr>
  <p:slideViewPr>
    <p:cSldViewPr snapToGrid="0">
      <p:cViewPr varScale="1">
        <p:scale>
          <a:sx n="48" d="100"/>
          <a:sy n="48" d="100"/>
        </p:scale>
        <p:origin x="50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3B238D-A302-A874-407F-F429EF6167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CE63E-2808-7A6E-8451-F7CE2B6FE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FDA83-7FEC-B846-B77C-CFEA1044DD7D}" type="datetimeFigureOut">
              <a:rPr lang="en-US" smtClean="0">
                <a:latin typeface="Montserrat" pitchFamily="2" charset="77"/>
              </a:rPr>
              <a:t>5/26/24</a:t>
            </a:fld>
            <a:endParaRPr lang="en-US" dirty="0">
              <a:latin typeface="Montserra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5DD90-7C96-166D-48AF-5C0390491E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E984-95C8-7005-2D8A-EFBDBBFA13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CF11-235D-114B-9F98-8B37BDDBBB6A}" type="slidenum">
              <a:rPr lang="en-US" smtClean="0">
                <a:latin typeface="Montserrat" pitchFamily="2" charset="77"/>
              </a:rPr>
              <a:t>‹#›</a:t>
            </a:fld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3623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 b="0" i="0">
        <a:latin typeface="Montserrat" pitchFamily="2" charset="77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/>
              <a:t>Hello Everyone, I’m Akshaya and today I will talk about our work -- Symmetric </a:t>
            </a:r>
            <a:r>
              <a:rPr lang="en-US" dirty="0" err="1"/>
              <a:t>Signcryption</a:t>
            </a:r>
            <a:r>
              <a:rPr lang="en-US" dirty="0"/>
              <a:t> and E2EE group messaging in </a:t>
            </a:r>
            <a:r>
              <a:rPr lang="en-US" dirty="0" err="1"/>
              <a:t>Keybase</a:t>
            </a:r>
            <a:br>
              <a:rPr lang="en-US" dirty="0"/>
            </a:br>
            <a:r>
              <a:rPr lang="en-US" dirty="0"/>
              <a:t>This is joint work with Joseph Jaeger and </a:t>
            </a:r>
            <a:r>
              <a:rPr lang="en-US" dirty="0" err="1"/>
              <a:t>Igors</a:t>
            </a:r>
            <a:r>
              <a:rPr lang="en-US" dirty="0"/>
              <a:t> Stepanovs</a:t>
            </a:r>
            <a:br>
              <a:rPr lang="en-US" dirty="0"/>
            </a:br>
            <a:br>
              <a:rPr lang="en-US" dirty="0"/>
            </a:br>
            <a:r>
              <a:rPr lang="en-US" sz="24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For some years now, the cryptographic community has tried to provide the average user with end-to-end encrypted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5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generic ways to do this – </a:t>
            </a:r>
            <a:r>
              <a:rPr lang="en-US" dirty="0" err="1"/>
              <a:t>StE</a:t>
            </a:r>
            <a:r>
              <a:rPr lang="en-US" dirty="0"/>
              <a:t> and </a:t>
            </a:r>
            <a:r>
              <a:rPr lang="en-US" dirty="0" err="1"/>
              <a:t>EtS</a:t>
            </a:r>
            <a:endParaRPr lang="en-US" dirty="0"/>
          </a:p>
          <a:p>
            <a:r>
              <a:rPr lang="en-US" dirty="0"/>
              <a:t>However, from traditional </a:t>
            </a:r>
            <a:r>
              <a:rPr lang="en-US" dirty="0" err="1"/>
              <a:t>signcryption</a:t>
            </a:r>
            <a:r>
              <a:rPr lang="en-US" dirty="0"/>
              <a:t> we know that the naïve ways of doing these are insecure </a:t>
            </a:r>
          </a:p>
          <a:p>
            <a:r>
              <a:rPr lang="en-US" dirty="0"/>
              <a:t>To make these constructions secure, one needs to bind the diff layers together</a:t>
            </a:r>
          </a:p>
          <a:p>
            <a:r>
              <a:rPr lang="en-US" dirty="0"/>
              <a:t>So, let’s look at </a:t>
            </a:r>
            <a:r>
              <a:rPr lang="en-US" dirty="0" err="1"/>
              <a:t>Keybase</a:t>
            </a:r>
            <a:r>
              <a:rPr lang="en-US" dirty="0"/>
              <a:t> and see how they tried to achieve this binding</a:t>
            </a:r>
          </a:p>
        </p:txBody>
      </p:sp>
    </p:spTree>
    <p:extLst>
      <p:ext uri="{BB962C8B-B14F-4D97-AF65-F5344CB8AC3E}">
        <p14:creationId xmlns:p14="http://schemas.microsoft.com/office/powerpoint/2010/main" val="277574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core of </a:t>
            </a:r>
            <a:r>
              <a:rPr lang="en-US" dirty="0" err="1"/>
              <a:t>keybase’s</a:t>
            </a:r>
            <a:r>
              <a:rPr lang="en-US" dirty="0"/>
              <a:t> chat encryption are two symmetric </a:t>
            </a:r>
            <a:r>
              <a:rPr lang="en-US" dirty="0" err="1"/>
              <a:t>signcryption</a:t>
            </a:r>
            <a:r>
              <a:rPr lang="en-US" dirty="0"/>
              <a:t> algorithms– </a:t>
            </a:r>
            <a:r>
              <a:rPr lang="en-US" dirty="0" err="1"/>
              <a:t>SealPacket</a:t>
            </a:r>
            <a:r>
              <a:rPr lang="en-US" dirty="0"/>
              <a:t> and </a:t>
            </a:r>
            <a:r>
              <a:rPr lang="en-US" dirty="0" err="1"/>
              <a:t>BoxMessage</a:t>
            </a:r>
            <a:endParaRPr lang="en-US" dirty="0"/>
          </a:p>
          <a:p>
            <a:r>
              <a:rPr lang="en-US" dirty="0"/>
              <a:t>I will now present our analysis of them</a:t>
            </a:r>
          </a:p>
          <a:p>
            <a:r>
              <a:rPr lang="en-US" dirty="0"/>
              <a:t>For each of them, I will first describe what they look like and how they interact, then we will dig into the details of how we analyze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will look at </a:t>
            </a:r>
            <a:r>
              <a:rPr lang="en-US" dirty="0" err="1"/>
              <a:t>SealPacket</a:t>
            </a:r>
            <a:r>
              <a:rPr lang="en-US" dirty="0"/>
              <a:t> which is used in </a:t>
            </a:r>
            <a:r>
              <a:rPr lang="en-US" dirty="0" err="1"/>
              <a:t>Keybase</a:t>
            </a:r>
            <a:r>
              <a:rPr lang="en-US" dirty="0"/>
              <a:t> to encrypt three types of plaintexts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 has a </a:t>
            </a:r>
            <a:r>
              <a:rPr lang="en-US" dirty="0" err="1"/>
              <a:t>StE</a:t>
            </a:r>
            <a:r>
              <a:rPr lang="en-US" dirty="0"/>
              <a:t> vibe to it</a:t>
            </a:r>
          </a:p>
          <a:p>
            <a:r>
              <a:rPr lang="en-US" dirty="0"/>
              <a:t>To achieve binding, </a:t>
            </a:r>
            <a:r>
              <a:rPr lang="en-US" dirty="0" err="1"/>
              <a:t>Keybase</a:t>
            </a:r>
            <a:r>
              <a:rPr lang="en-US" dirty="0"/>
              <a:t> includes the group </a:t>
            </a:r>
            <a:r>
              <a:rPr lang="en-US" dirty="0" err="1"/>
              <a:t>symm</a:t>
            </a:r>
            <a:r>
              <a:rPr lang="en-US" dirty="0"/>
              <a:t> key as part of the signature input</a:t>
            </a:r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Now when we try to write proofs, this is problematic because it creates a key cycle</a:t>
            </a:r>
          </a:p>
          <a:p>
            <a:r>
              <a:rPr lang="en-US" dirty="0"/>
              <a:t>the same </a:t>
            </a:r>
            <a:r>
              <a:rPr lang="en-US" dirty="0" err="1"/>
              <a:t>symm</a:t>
            </a:r>
            <a:r>
              <a:rPr lang="en-US" dirty="0"/>
              <a:t> key is input to the signature, which is input to encryption</a:t>
            </a:r>
          </a:p>
          <a:p>
            <a:r>
              <a:rPr lang="en-US" dirty="0"/>
              <a:t>So we’re encrypting a message that depends on the encryption key </a:t>
            </a:r>
          </a:p>
          <a:p>
            <a:endParaRPr lang="en-US" dirty="0"/>
          </a:p>
          <a:p>
            <a:r>
              <a:rPr lang="en-US" dirty="0"/>
              <a:t>Key cycles are known to bad for sec proofs</a:t>
            </a:r>
          </a:p>
          <a:p>
            <a:r>
              <a:rPr lang="en-US" dirty="0"/>
              <a:t>Oh btw, there’s also a hash – unimportant detail</a:t>
            </a:r>
          </a:p>
        </p:txBody>
      </p:sp>
    </p:spTree>
    <p:extLst>
      <p:ext uri="{BB962C8B-B14F-4D97-AF65-F5344CB8AC3E}">
        <p14:creationId xmlns:p14="http://schemas.microsoft.com/office/powerpoint/2010/main" val="332848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what IUF is</a:t>
            </a:r>
          </a:p>
        </p:txBody>
      </p:sp>
    </p:spTree>
    <p:extLst>
      <p:ext uri="{BB962C8B-B14F-4D97-AF65-F5344CB8AC3E}">
        <p14:creationId xmlns:p14="http://schemas.microsoft.com/office/powerpoint/2010/main" val="86929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I pointed out earlier, the key used to encrypt the header is also used as part of the input to the signature scheme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 the signature is derived from the key Kg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Ultimately, the message encrypted by symmetric encryption is derived from the key used for encryption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results in what is commonly known in literature key-dependent messages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Traditional security guarantees for symmetric encryption do not hold in the presence of key-dependent-messages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account for this, we showed that the encryption scheme is AE secure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againstkey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dependent messages that are derived in this particular way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this, we leveraged our observation that the signature scheme hashes the message before signing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 now we need to show that the symmetric encryption scheme is AE secure against messages derived from a hashed key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showed this by modelling the hash function as a random oracle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showed that together with the collision resistance of the hash function, the KDMAE security of the encryption scheme implies the OAE security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SealPacket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simplified version of our result looks like this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2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Alright so it wasn’t easy, but we showed that </a:t>
            </a:r>
            <a:r>
              <a:rPr lang="en-US" dirty="0" err="1"/>
              <a:t>SealPacket</a:t>
            </a:r>
            <a:r>
              <a:rPr lang="en-US" dirty="0"/>
              <a:t> is OAE secure</a:t>
            </a:r>
          </a:p>
        </p:txBody>
      </p:sp>
    </p:spTree>
    <p:extLst>
      <p:ext uri="{BB962C8B-B14F-4D97-AF65-F5344CB8AC3E}">
        <p14:creationId xmlns:p14="http://schemas.microsoft.com/office/powerpoint/2010/main" val="329645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Now let us look at the second instance of symmetric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signcryption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in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Keybase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– Box Message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Which is used explicitly for encrypting chat messages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It looks a lot like the naïve encrypt then sign construction except to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achive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binding,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BoxMessage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also signs the group and user names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Another key difference is that instead of using the digital signature scheme to sign the message header,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BoxMessage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uses the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SealPacket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scheme to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signcrypt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the header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I’ll quickly recall that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SealPacket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 takes both, a signing key and a symmetric key as input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Notice that the same key is used for encrypting the body and the header, that is, the same key is used in two different contexts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This is generally bad because it potentially allows the attacker to move a ciphertext produced in one context to the other and have it interpreted correctly - leading to a forgery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This is also the same key that produced the key cycle in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SealPacket</a:t>
            </a: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With that, let’s look at the security analysis of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BoxMessage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2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again, we start with the In-group unforgeability of </a:t>
            </a:r>
            <a:r>
              <a:rPr lang="en-US" dirty="0" err="1"/>
              <a:t>BxMessage</a:t>
            </a:r>
            <a:r>
              <a:rPr lang="en-US" dirty="0"/>
              <a:t> where we want security against an attacker that does not know the sender’s signing key</a:t>
            </a:r>
          </a:p>
        </p:txBody>
      </p:sp>
    </p:spTree>
    <p:extLst>
      <p:ext uri="{BB962C8B-B14F-4D97-AF65-F5344CB8AC3E}">
        <p14:creationId xmlns:p14="http://schemas.microsoft.com/office/powerpoint/2010/main" val="2100736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found that the IUF security of </a:t>
            </a:r>
            <a:r>
              <a:rPr lang="en-US" dirty="0" err="1"/>
              <a:t>BoxMessage</a:t>
            </a:r>
            <a:r>
              <a:rPr lang="en-US" dirty="0"/>
              <a:t> is modularly implied by the IUF security of </a:t>
            </a:r>
            <a:r>
              <a:rPr lang="en-US" dirty="0" err="1"/>
              <a:t>SealPacket</a:t>
            </a:r>
            <a:r>
              <a:rPr lang="en-US" dirty="0"/>
              <a:t> and the collision resistance of the hash function</a:t>
            </a:r>
          </a:p>
        </p:txBody>
      </p:sp>
    </p:spTree>
    <p:extLst>
      <p:ext uri="{BB962C8B-B14F-4D97-AF65-F5344CB8AC3E}">
        <p14:creationId xmlns:p14="http://schemas.microsoft.com/office/powerpoint/2010/main" val="302726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was easy to prove</a:t>
            </a:r>
          </a:p>
        </p:txBody>
      </p:sp>
    </p:spTree>
    <p:extLst>
      <p:ext uri="{BB962C8B-B14F-4D97-AF65-F5344CB8AC3E}">
        <p14:creationId xmlns:p14="http://schemas.microsoft.com/office/powerpoint/2010/main" val="332031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ECECEC"/>
                </a:solidFill>
                <a:effectLst/>
                <a:highlight>
                  <a:srgbClr val="212121"/>
                </a:highlight>
              </a:rPr>
              <a:t>To meet this need, various messaging apps 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that use cryptography in many different ways have been developed</a:t>
            </a:r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Not just that, we as a community are also building the messaging layer security standard to standardize end to end </a:t>
            </a:r>
            <a:r>
              <a:rPr lang="en-US" sz="20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encryptemessaging</a:t>
            </a:r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Collectively, these apps are used by billions of people.</a:t>
            </a:r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So, it is vital to study the security of these apps and build standard primitives that offer end-to-end encrypted chats</a:t>
            </a:r>
            <a:br>
              <a:rPr lang="en-US" dirty="0"/>
            </a:br>
            <a:r>
              <a:rPr lang="en-US" dirty="0"/>
              <a:t>Now these apps are all big constructions comprising of many building blocks, each of which need to be independently studied</a:t>
            </a:r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reflected by the fact that there are already tons of papers analyzing many of these deployments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Our work focuses on group messaging in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ontserrat Medium" pitchFamily="2" charset="0"/>
              </a:rPr>
              <a:t>Keybase</a:t>
            </a: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47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again, the more interesting analysis is that of the out group authenticated encryption security of </a:t>
            </a:r>
            <a:r>
              <a:rPr lang="en-US" dirty="0" err="1"/>
              <a:t>BoxMessage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91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pointed out earlier, the same key is used in two different contexts</a:t>
            </a:r>
          </a:p>
          <a:p>
            <a:endParaRPr lang="en-US" dirty="0"/>
          </a:p>
          <a:p>
            <a:r>
              <a:rPr lang="en-US" dirty="0"/>
              <a:t>Now note that the header and body ciphertexts are encryptions under the same key</a:t>
            </a:r>
          </a:p>
          <a:p>
            <a:r>
              <a:rPr lang="en-US" dirty="0"/>
              <a:t>So the attacker could forward a header ciphertext to the body decryption and have it interpreted correctly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Prior work has shown that key reuse between two contexts is okay as long as there is context separation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Context separation can be achieved for example by prefixing the input of a context with a fixed string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prevents the attacker from forwarding a ciphertext from one context to the other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Keybase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did not implement explicit context separation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that observation we put our attacker hats on and wrote our attack</a:t>
            </a:r>
          </a:p>
          <a:p>
            <a:r>
              <a:rPr lang="en-US" dirty="0"/>
              <a:t>As you may have guessed from my introduction, our attack didn’t work</a:t>
            </a:r>
          </a:p>
          <a:p>
            <a:r>
              <a:rPr lang="en-US" dirty="0"/>
              <a:t>But we tenacious lot and dug in the weeds to find out why</a:t>
            </a:r>
          </a:p>
          <a:p>
            <a:endParaRPr lang="en-US" dirty="0"/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noted that the input to the encryption scheme inside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MessageBox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was encoded using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MessagePack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serialization format which resulted in the encoded input always beginning with a fixed byte-sequence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the other hand, we noticed that the input to the encryption scheme inside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SealPacket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always begins with a signature where this signature is highly unlikely to contain the prefix produced by the encoding algorithm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were able to use this specific fact about the encoding scheme along with the properties of the signature scheme to prove that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Keybase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achieves context separation between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MessageBox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encryptions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SealPacket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encryption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along with the collision resistance of the hash function and OAE security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SealPacket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modularly implied the OAE security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BoxMessage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32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Overall proof flow for the OAE security of Box Message as we have discussed it so far looks like this ugly graph</a:t>
            </a:r>
          </a:p>
          <a:p>
            <a:r>
              <a:rPr lang="en-US" dirty="0"/>
              <a:t>For technical reasons we had to incorporate the analysis of context separation under </a:t>
            </a:r>
            <a:r>
              <a:rPr lang="en-US" dirty="0" err="1"/>
              <a:t>sealpacket</a:t>
            </a:r>
            <a:endParaRPr lang="en-US" dirty="0"/>
          </a:p>
          <a:p>
            <a:r>
              <a:rPr lang="en-US" dirty="0"/>
              <a:t>Please don’t feel the need to parse the graph</a:t>
            </a:r>
          </a:p>
          <a:p>
            <a:r>
              <a:rPr lang="en-US" dirty="0"/>
              <a:t>The only takeaway is that</a:t>
            </a:r>
          </a:p>
        </p:txBody>
      </p:sp>
    </p:spTree>
    <p:extLst>
      <p:ext uri="{BB962C8B-B14F-4D97-AF65-F5344CB8AC3E}">
        <p14:creationId xmlns:p14="http://schemas.microsoft.com/office/powerpoint/2010/main" val="530379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 we proved box message is secure but it was quite the pain</a:t>
            </a:r>
          </a:p>
        </p:txBody>
      </p:sp>
    </p:spTree>
    <p:extLst>
      <p:ext uri="{BB962C8B-B14F-4D97-AF65-F5344CB8AC3E}">
        <p14:creationId xmlns:p14="http://schemas.microsoft.com/office/powerpoint/2010/main" val="416610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all of this have been simpler?</a:t>
            </a:r>
          </a:p>
        </p:txBody>
      </p:sp>
    </p:spTree>
    <p:extLst>
      <p:ext uri="{BB962C8B-B14F-4D97-AF65-F5344CB8AC3E}">
        <p14:creationId xmlns:p14="http://schemas.microsoft.com/office/powerpoint/2010/main" val="1517548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Yes! </a:t>
            </a:r>
          </a:p>
          <a:p>
            <a:r>
              <a:rPr lang="en-US" dirty="0"/>
              <a:t>We propose our own construction, sign then encrypt which is analogous to sign then encrypt with binding from traditional </a:t>
            </a:r>
            <a:r>
              <a:rPr lang="en-US" dirty="0" err="1"/>
              <a:t>signcryption</a:t>
            </a:r>
            <a:endParaRPr lang="en-US" dirty="0"/>
          </a:p>
          <a:p>
            <a:r>
              <a:rPr lang="en-US" dirty="0"/>
              <a:t>We base our construction on a nonce based encryption scheme</a:t>
            </a:r>
          </a:p>
          <a:p>
            <a:r>
              <a:rPr lang="en-US" dirty="0"/>
              <a:t>And To achieve binding, we sign the group name and encrypt the username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46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 I’d like to conclude by recapping our  contributions</a:t>
            </a:r>
          </a:p>
          <a:p>
            <a:r>
              <a:rPr lang="en-US" dirty="0"/>
              <a:t>Please read the full version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23446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effectLst/>
              </a:rPr>
              <a:t>Keybase</a:t>
            </a:r>
            <a:r>
              <a:rPr lang="en-US" sz="2400" dirty="0">
                <a:effectLst/>
              </a:rPr>
              <a:t> is a suite of encryption tools, including a public-key directory, an instant messenger, and a cloud storage service.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IT was first launched in 2014, as a unique solution to the key distribution problem, where a user could use their social media accounts to distribute their public keys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As of 2020, </a:t>
            </a:r>
            <a:r>
              <a:rPr lang="en-US" sz="2400" dirty="0" err="1">
                <a:effectLst/>
              </a:rPr>
              <a:t>Keybase</a:t>
            </a:r>
            <a:r>
              <a:rPr lang="en-US" sz="2400" dirty="0">
                <a:effectLst/>
              </a:rPr>
              <a:t> had acquired over 1.1 million users, and in particular, many cryptographers including myself use </a:t>
            </a:r>
            <a:r>
              <a:rPr lang="en-US" sz="2400" dirty="0" err="1">
                <a:effectLst/>
              </a:rPr>
              <a:t>Keybase</a:t>
            </a:r>
            <a:r>
              <a:rPr lang="en-US" sz="2400" dirty="0">
                <a:effectLst/>
              </a:rPr>
              <a:t> for their daily communications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In 2020, </a:t>
            </a:r>
            <a:r>
              <a:rPr lang="en-US" sz="2400" dirty="0" err="1">
                <a:effectLst/>
              </a:rPr>
              <a:t>Keybase</a:t>
            </a:r>
            <a:r>
              <a:rPr lang="en-US" sz="2400" dirty="0">
                <a:effectLst/>
              </a:rPr>
              <a:t> was acquired by Zoom to help build and enhance their end-to-end encryption</a:t>
            </a:r>
            <a:br>
              <a:rPr lang="en-US" sz="2400" dirty="0">
                <a:effectLst/>
              </a:rPr>
            </a:b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 natural question that I have been building up to is how secure is </a:t>
            </a:r>
            <a:r>
              <a:rPr lang="en-US" sz="2400" dirty="0" err="1">
                <a:effectLst/>
              </a:rPr>
              <a:t>Keybase</a:t>
            </a:r>
            <a:endParaRPr lang="en-US" sz="2400" dirty="0">
              <a:effectLst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This is a big question and comprehensively answering it requires not only an analysis of its overall cryptography but also a systems level examination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We don’t try to exhaustively answer this question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Instead, we focus on the cryptography involved in </a:t>
            </a:r>
            <a:r>
              <a:rPr lang="en-US" sz="2400" dirty="0" err="1">
                <a:effectLst/>
              </a:rPr>
              <a:t>Keybase’s</a:t>
            </a:r>
            <a:r>
              <a:rPr lang="en-US" sz="2400" dirty="0">
                <a:effectLst/>
              </a:rPr>
              <a:t> messaging app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And even within the messaging app we focus on this novel primitive that we call symmetric </a:t>
            </a:r>
            <a:r>
              <a:rPr lang="en-US" sz="2400" dirty="0" err="1">
                <a:effectLst/>
              </a:rPr>
              <a:t>signcryption</a:t>
            </a:r>
            <a:r>
              <a:rPr lang="en-US" sz="2400" dirty="0">
                <a:effectLst/>
              </a:rPr>
              <a:t> that is the core of </a:t>
            </a:r>
            <a:r>
              <a:rPr lang="en-US" sz="2400" dirty="0" err="1">
                <a:effectLst/>
              </a:rPr>
              <a:t>Keybase’s</a:t>
            </a:r>
            <a:r>
              <a:rPr lang="en-US" sz="2400" dirty="0">
                <a:effectLst/>
              </a:rPr>
              <a:t> chat encryption algorithm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/>
              </a:rPr>
              <a:t>In our paper and this talk, w</a:t>
            </a:r>
            <a:r>
              <a:rPr lang="en-US" sz="2400" dirty="0"/>
              <a:t>e spend a lot of time on </a:t>
            </a:r>
            <a:r>
              <a:rPr lang="en-US" sz="2400" dirty="0" err="1"/>
              <a:t>Keybase</a:t>
            </a:r>
            <a:r>
              <a:rPr lang="en-US" sz="2400" dirty="0"/>
              <a:t>, but our primitive exists in other group messaging apps including MLS, Signal, and </a:t>
            </a:r>
            <a:r>
              <a:rPr lang="en-US" sz="2400" dirty="0" err="1"/>
              <a:t>Whatsapp</a:t>
            </a:r>
            <a:r>
              <a:rPr lang="en-US" sz="2400" dirty="0"/>
              <a:t> and we believe this primitive is useful in the analysis of these group messaging apps</a:t>
            </a:r>
            <a:endParaRPr lang="en-US" sz="2400" dirty="0">
              <a:effectLst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effectLst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To give ourselves some context, let’s transition to where this component even comes into play in the group messaging setting..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But before talking about the group setting, let’s start with the more familiar 2-party setting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2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In the two party setting Alice and Bob want to establish an encrypted channel with some help from a server, and communicate over this channel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Broadly speaking, the two party secure messaging protocol can be viewed as a composition of two primitives </a:t>
            </a:r>
            <a:endParaRPr lang="en-US" dirty="0">
              <a:effectLst/>
            </a:endParaRPr>
          </a:p>
          <a:p>
            <a:br>
              <a:rPr lang="en-US" dirty="0"/>
            </a:br>
            <a:r>
              <a:rPr lang="en-US" dirty="0"/>
              <a:t>The first is symmetric encryption – this primitive is well understood and we  know what security guarantees we want from it  </a:t>
            </a:r>
          </a:p>
          <a:p>
            <a:r>
              <a:rPr lang="en-US" dirty="0"/>
              <a:t>These are (</a:t>
            </a:r>
            <a:r>
              <a:rPr lang="en-US" dirty="0" err="1"/>
              <a:t>priv</a:t>
            </a:r>
            <a:r>
              <a:rPr lang="en-US" dirty="0"/>
              <a:t>, integrity)</a:t>
            </a:r>
            <a:br>
              <a:rPr lang="en-US" dirty="0"/>
            </a:br>
            <a:r>
              <a:rPr lang="en-US" dirty="0"/>
              <a:t>Now the second component is key agreement – this is the component that actually derives the key used by 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There is not one standard way to achieve key agreement -- This can be done in many ways, depending on the security guarantees one wants</a:t>
            </a:r>
          </a:p>
          <a:p>
            <a:r>
              <a:rPr lang="en-US" dirty="0"/>
              <a:t>And we can think of it as being a sliding scale of primitives that give us different security guarantees</a:t>
            </a:r>
            <a:br>
              <a:rPr lang="en-US" dirty="0"/>
            </a:br>
            <a:r>
              <a:rPr lang="en-US" dirty="0"/>
              <a:t>One extreme is to share a key between the two parties and never change it </a:t>
            </a:r>
          </a:p>
          <a:p>
            <a:r>
              <a:rPr lang="en-US" dirty="0"/>
              <a:t>This is done in </a:t>
            </a:r>
            <a:r>
              <a:rPr lang="en-US" dirty="0" err="1"/>
              <a:t>Keybase</a:t>
            </a:r>
            <a:r>
              <a:rPr lang="en-US" dirty="0"/>
              <a:t> and does not give any additional properties on top of </a:t>
            </a:r>
            <a:r>
              <a:rPr lang="en-US" dirty="0" err="1"/>
              <a:t>priv</a:t>
            </a:r>
            <a:r>
              <a:rPr lang="en-US" dirty="0"/>
              <a:t> and integrity </a:t>
            </a:r>
          </a:p>
          <a:p>
            <a:r>
              <a:rPr lang="en-US" dirty="0"/>
              <a:t>and when we slide our scale to the other extreme, there is the primitive that shares a key between the two parties and updates it for every new message </a:t>
            </a:r>
          </a:p>
          <a:p>
            <a:r>
              <a:rPr lang="en-US" dirty="0"/>
              <a:t>In practice this is achieved using the famous double ratchet algorithm</a:t>
            </a:r>
          </a:p>
          <a:p>
            <a:r>
              <a:rPr lang="en-US" dirty="0"/>
              <a:t>This is done in signal and  </a:t>
            </a:r>
            <a:r>
              <a:rPr lang="en-US" dirty="0" err="1"/>
              <a:t>whatsapp</a:t>
            </a:r>
            <a:endParaRPr lang="en-US" dirty="0"/>
          </a:p>
          <a:p>
            <a:r>
              <a:rPr lang="en-US" dirty="0"/>
              <a:t>this gives fancy FS and PCS guarantees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549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what happens when we move to the group setting?</a:t>
            </a:r>
          </a:p>
          <a:p>
            <a:endParaRPr lang="en-US" dirty="0"/>
          </a:p>
          <a:p>
            <a:r>
              <a:rPr lang="en-US" dirty="0"/>
              <a:t>Well if we bring up our little breakdown of secure messaging and switch it to the group setting. </a:t>
            </a:r>
          </a:p>
          <a:p>
            <a:r>
              <a:rPr lang="en-US" dirty="0"/>
              <a:t>We have that the Key agreement part is changed to Group Key Agreement </a:t>
            </a:r>
          </a:p>
          <a:p>
            <a:r>
              <a:rPr lang="en-US" dirty="0"/>
              <a:t>Once again, we can think of this as a sliding scale of primitives starting from authenticated key exchange in </a:t>
            </a:r>
            <a:r>
              <a:rPr lang="en-US" dirty="0" err="1"/>
              <a:t>Keybase</a:t>
            </a:r>
            <a:r>
              <a:rPr lang="en-US" dirty="0"/>
              <a:t> which gives no special </a:t>
            </a:r>
            <a:r>
              <a:rPr lang="en-US" dirty="0" err="1"/>
              <a:t>gurantees</a:t>
            </a:r>
            <a:r>
              <a:rPr lang="en-US" dirty="0"/>
              <a:t> all the way to authenticated key exchange with key updates for every new message</a:t>
            </a:r>
          </a:p>
          <a:p>
            <a:r>
              <a:rPr lang="en-US" dirty="0"/>
              <a:t>This can be achieved in many ways like </a:t>
            </a:r>
            <a:r>
              <a:rPr lang="en-US" dirty="0" err="1"/>
              <a:t>pairwide</a:t>
            </a:r>
            <a:r>
              <a:rPr lang="en-US" dirty="0"/>
              <a:t> double ratchet or the sender keys protocol or </a:t>
            </a:r>
            <a:r>
              <a:rPr lang="en-US" dirty="0" err="1"/>
              <a:t>treekem</a:t>
            </a:r>
            <a:endParaRPr lang="en-US" dirty="0"/>
          </a:p>
          <a:p>
            <a:r>
              <a:rPr lang="en-US" dirty="0"/>
              <a:t>There are many great papers on efficient and secure group key agreement  </a:t>
            </a:r>
          </a:p>
          <a:p>
            <a:endParaRPr lang="en-US" dirty="0"/>
          </a:p>
          <a:p>
            <a:r>
              <a:rPr lang="en-US" dirty="0"/>
              <a:t>In our work, we don’t focus on the key agreement component</a:t>
            </a:r>
          </a:p>
          <a:p>
            <a:endParaRPr lang="en-US" dirty="0"/>
          </a:p>
          <a:p>
            <a:r>
              <a:rPr lang="en-US" dirty="0"/>
              <a:t>Instead we propose a new primitive, symmetric </a:t>
            </a:r>
            <a:r>
              <a:rPr lang="en-US" dirty="0" err="1"/>
              <a:t>signcryption</a:t>
            </a:r>
            <a:r>
              <a:rPr lang="en-US" dirty="0"/>
              <a:t>, to replace the symmetric encryption component in the group setting</a:t>
            </a:r>
          </a:p>
          <a:p>
            <a:r>
              <a:rPr lang="en-US" dirty="0"/>
              <a:t>But why do we need a new primitive?</a:t>
            </a:r>
          </a:p>
        </p:txBody>
      </p:sp>
    </p:spTree>
    <p:extLst>
      <p:ext uri="{BB962C8B-B14F-4D97-AF65-F5344CB8AC3E}">
        <p14:creationId xmlns:p14="http://schemas.microsoft.com/office/powerpoint/2010/main" val="114706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An encrypted group chat protocol should provide at least privacy and integrity of communication, with respect to an attacker that is not a member the group.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This could be achieved by building the protocol from a symmetric encryption scheme that satisfies some notion of AE security. </a:t>
            </a:r>
            <a:endParaRPr lang="en-US"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Consider a group chat protocol that is built from a single symmetric encryption scheme where every symmetric key is known to all group members.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In such a protocol, group members can impersonate each other!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This is true regardless of whether each group uses a single shared encryption key or has each member own a distinct encryption key.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030A0"/>
                </a:solidFill>
              </a:rPr>
              <a:t>This is bad because big groups are used in messaging apps to organize mass protests with groups so big that the govt/dictator/adv will easily be able to join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7030A0"/>
                </a:solidFill>
              </a:rPr>
              <a:t>in which case asking for security is unrealistic, but we would still expect that a group-insider cannot impersonate another group member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A natural way to prevent group members from impersonating each other is to use digital signatures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  <a:p>
            <a:r>
              <a:rPr lang="en-US" sz="4000" dirty="0">
                <a:solidFill>
                  <a:srgbClr val="7030A0"/>
                </a:solidFill>
              </a:rPr>
              <a:t>Symmetric </a:t>
            </a:r>
            <a:r>
              <a:rPr lang="en-US" sz="4000" dirty="0" err="1">
                <a:solidFill>
                  <a:srgbClr val="7030A0"/>
                </a:solidFill>
              </a:rPr>
              <a:t>Signcryption</a:t>
            </a:r>
            <a:r>
              <a:rPr lang="en-US" sz="4000" dirty="0">
                <a:solidFill>
                  <a:srgbClr val="7030A0"/>
                </a:solidFill>
              </a:rPr>
              <a:t> is a primitive that jointly aims for the goals of symmetric encryption and dig signatures</a:t>
            </a:r>
          </a:p>
          <a:p>
            <a:r>
              <a:rPr lang="en-US" sz="4000" dirty="0">
                <a:solidFill>
                  <a:srgbClr val="7030A0"/>
                </a:solidFill>
              </a:rPr>
              <a:t>It’s in folklore use in places where SE and DS are used together </a:t>
            </a:r>
          </a:p>
          <a:p>
            <a:r>
              <a:rPr lang="en-US" sz="4000" dirty="0">
                <a:solidFill>
                  <a:srgbClr val="7030A0"/>
                </a:solidFill>
              </a:rPr>
              <a:t>but has only been formally analyzed whilst analyzing a bigger more complicated protocol</a:t>
            </a:r>
          </a:p>
          <a:p>
            <a:r>
              <a:rPr lang="en-US" sz="4000" dirty="0">
                <a:solidFill>
                  <a:srgbClr val="7030A0"/>
                </a:solidFill>
              </a:rPr>
              <a:t>We extract it out as a separate primitive so we can study its security goals in isolation</a:t>
            </a:r>
          </a:p>
          <a:p>
            <a:r>
              <a:rPr lang="en-US" sz="4000" dirty="0">
                <a:solidFill>
                  <a:srgbClr val="7030A0"/>
                </a:solidFill>
              </a:rPr>
              <a:t>It’s an analog of trad </a:t>
            </a:r>
            <a:r>
              <a:rPr lang="en-US" sz="4000" dirty="0" err="1">
                <a:solidFill>
                  <a:srgbClr val="7030A0"/>
                </a:solidFill>
              </a:rPr>
              <a:t>signcryption</a:t>
            </a:r>
            <a:r>
              <a:rPr lang="en-US" sz="4000" dirty="0">
                <a:solidFill>
                  <a:srgbClr val="7030A0"/>
                </a:solidFill>
              </a:rPr>
              <a:t> where PKE is replaced with SE (maybe not here but – why do we want to replace with symmetric? For efficiency) (blob of citations)</a:t>
            </a:r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7030A0"/>
                </a:solidFill>
              </a:rPr>
              <a:t>Even though this seems like a simple primitive,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discovered that despite identifying their goal and the primitive they wanted,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Keybase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over-engineered their solution</a:t>
            </a:r>
            <a:endParaRPr lang="en-US" sz="4000" b="0" i="0" u="none" strike="noStrike" dirty="0">
              <a:solidFill>
                <a:srgbClr val="7030A0"/>
              </a:solidFill>
              <a:effectLst/>
              <a:latin typeface="Montserrat" pitchFamily="2" charset="77"/>
            </a:endParaRPr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highlights the need for formalizing this primitive</a:t>
            </a:r>
            <a:endParaRPr lang="en-US" sz="3200" dirty="0">
              <a:effectLst/>
            </a:endParaRPr>
          </a:p>
          <a:p>
            <a:endParaRPr lang="en-US" sz="4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9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that, I’ll give a brief overview of our contributions</a:t>
            </a:r>
          </a:p>
          <a:p>
            <a:endParaRPr lang="en-US" dirty="0"/>
          </a:p>
          <a:p>
            <a:r>
              <a:rPr lang="en-US" dirty="0"/>
              <a:t>We define the symmetric </a:t>
            </a:r>
            <a:r>
              <a:rPr lang="en-US" dirty="0" err="1"/>
              <a:t>signcryption</a:t>
            </a:r>
            <a:r>
              <a:rPr lang="en-US" dirty="0"/>
              <a:t> primitive and associated security notions </a:t>
            </a:r>
          </a:p>
          <a:p>
            <a:endParaRPr lang="en-US" dirty="0"/>
          </a:p>
          <a:p>
            <a:r>
              <a:rPr lang="en-US" dirty="0"/>
              <a:t>Then we analyze symmetric </a:t>
            </a:r>
            <a:r>
              <a:rPr lang="en-US" dirty="0" err="1"/>
              <a:t>signcryption</a:t>
            </a:r>
            <a:r>
              <a:rPr lang="en-US" dirty="0"/>
              <a:t> in </a:t>
            </a:r>
            <a:r>
              <a:rPr lang="en-US" dirty="0" err="1"/>
              <a:t>Keybase</a:t>
            </a:r>
            <a:br>
              <a:rPr lang="en-US" dirty="0"/>
            </a:br>
            <a:r>
              <a:rPr lang="en-US" dirty="0"/>
              <a:t>In particular, we analyze the message encryption algorithm </a:t>
            </a:r>
            <a:r>
              <a:rPr lang="en-US" dirty="0" err="1"/>
              <a:t>BoxMessage</a:t>
            </a:r>
            <a:r>
              <a:rPr lang="en-US" dirty="0"/>
              <a:t> and the header encryption algorithm </a:t>
            </a:r>
            <a:r>
              <a:rPr lang="en-US" dirty="0" err="1"/>
              <a:t>SealPacket</a:t>
            </a:r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Our security analysis primarily relies on the open source client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</a:rPr>
              <a:t>Keybase</a:t>
            </a:r>
            <a:r>
              <a:rPr lang="en-US" sz="1800" dirty="0">
                <a:effectLst/>
              </a:rPr>
              <a:t> also provides the “</a:t>
            </a:r>
            <a:r>
              <a:rPr lang="en-US" sz="1800" dirty="0" err="1">
                <a:effectLst/>
              </a:rPr>
              <a:t>Keybase</a:t>
            </a:r>
            <a:r>
              <a:rPr lang="en-US" sz="1800" dirty="0">
                <a:effectLst/>
              </a:rPr>
              <a:t> Book” website with great documentation of its cryptographic design</a:t>
            </a:r>
            <a:endParaRPr lang="en-US" dirty="0"/>
          </a:p>
          <a:p>
            <a:r>
              <a:rPr lang="en-US" dirty="0"/>
              <a:t>We gave proofs of security for both </a:t>
            </a:r>
            <a:r>
              <a:rPr lang="en-US" dirty="0" err="1"/>
              <a:t>BoxMessage</a:t>
            </a:r>
            <a:r>
              <a:rPr lang="en-US" dirty="0"/>
              <a:t> and </a:t>
            </a:r>
            <a:r>
              <a:rPr lang="en-US" dirty="0" err="1"/>
              <a:t>SealPacket</a:t>
            </a:r>
            <a:endParaRPr lang="en-US" dirty="0"/>
          </a:p>
          <a:p>
            <a:r>
              <a:rPr lang="en-US" dirty="0"/>
              <a:t>However, there were a bunch of tech complications because the same symmetric key was being used for three diff purposes which resulted in additional complexity in the analysis and worse concrete security bounds.</a:t>
            </a:r>
          </a:p>
          <a:p>
            <a:endParaRPr lang="en-US" dirty="0"/>
          </a:p>
          <a:p>
            <a:r>
              <a:rPr lang="en-US" dirty="0"/>
              <a:t>Finally, having concrete </a:t>
            </a:r>
            <a:r>
              <a:rPr lang="en-US" dirty="0" err="1"/>
              <a:t>defns</a:t>
            </a:r>
            <a:r>
              <a:rPr lang="en-US" dirty="0"/>
              <a:t> in mind, we narrowly target our security goals, and propose constructions that we prove are secure with straightforward security proofs</a:t>
            </a:r>
          </a:p>
          <a:p>
            <a:r>
              <a:rPr lang="en-US" dirty="0"/>
              <a:t>These constructions can be thought of as translated from the classic bound versions of </a:t>
            </a:r>
            <a:r>
              <a:rPr lang="en-US" dirty="0" err="1"/>
              <a:t>StE</a:t>
            </a:r>
            <a:r>
              <a:rPr lang="en-US" dirty="0"/>
              <a:t> and </a:t>
            </a:r>
            <a:r>
              <a:rPr lang="en-US" dirty="0" err="1"/>
              <a:t>EtS</a:t>
            </a:r>
            <a:r>
              <a:rPr lang="en-US" dirty="0"/>
              <a:t> from traditional </a:t>
            </a:r>
            <a:r>
              <a:rPr lang="en-US" dirty="0" err="1"/>
              <a:t>signcryption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9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by defining symmetric </a:t>
            </a:r>
            <a:r>
              <a:rPr lang="en-US" dirty="0" err="1"/>
              <a:t>signcryption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2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We are in a simple setting where all group members share a symmetric key, and each group member has a signing key pair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Many nuanced details in our security definitions but I will skip ahead to the main point by recalling the properties we deemed desirable earlier</a:t>
            </a:r>
            <a:b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</a:br>
            <a:b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</a:b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At a high level, privacy guarantees that as long as the shared symmetric key K is secret, an attacker does not learn anything about the messages exchanged between Alice and Bob</a:t>
            </a:r>
            <a:endParaRPr lang="en-US" sz="2200" u="none" strike="noStrike" dirty="0">
              <a:solidFill>
                <a:sysClr val="windowText" lastClr="000000"/>
              </a:solidFill>
              <a:effectLst/>
              <a:latin typeface="Montserrat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Integrity guarantees that as the shared symmetric key K is secret, an attacker cannot impersonate the sender and inject or modify messages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And Sender Authenticity guarantees that as long as the signing key of the sender remains secret, group members cannot impersonate each other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rgbClr val="000000"/>
                </a:solidFill>
                <a:effectLst/>
                <a:latin typeface="Montserrat Medium" pitchFamily="2" charset="0"/>
              </a:rPr>
              <a:t>Additionally, we want this primitive to be compatible with the various kinds of key compromise in the group key agreement primitive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first two of these rely on the secrecy of the symmetric group key K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allows us to draw a natural boundary around these properties and abstract them as security against an attacker outside the group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call this notion out-group authenticated encryption or out-group AE security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 the signing key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the sender remains the same across multiple groups and also across various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Keybase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applications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can think of the last property as authenticity against an attacker who knows the symmetric key Kg but does not know the sender’s signing key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sk_s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that is an attacker who is inside the group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call this notion In-group unforgeability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abstraction allows for fined grained analysis of security under compromise of different keys while other keys remain secret?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Together, what these two security properties guarantee is that nobody outside the group in consideration can learn the messages being exchanged between group members, and nobody at all can forge a message as having come from someone other than themselves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we said that symmetric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signcryption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jointly aims for the security goals of symmetric encryption and digital signatures, an obvious way to build symmetric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signcryption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schemes is by composing symmetric encryption with digital signatures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solidFill>
                <a:srgbClr val="000000"/>
              </a:solidFill>
              <a:effectLst/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filiation and Conferenc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181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132"/>
            </a:lvl1pPr>
          </a:lstStyle>
          <a:p>
            <a:r>
              <a:t>Affiliation and Conference</a:t>
            </a:r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9075" y="3581400"/>
            <a:ext cx="21971004" cy="4648200"/>
          </a:xfrm>
          <a:prstGeom prst="rect">
            <a:avLst/>
          </a:prstGeom>
        </p:spPr>
        <p:txBody>
          <a:bodyPr anchor="b"/>
          <a:lstStyle>
            <a:lvl1pPr>
              <a:defRPr sz="11600" b="0" i="0" spc="-232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3921" y="8229600"/>
            <a:ext cx="21971001" cy="19050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/>
            </a:lvl5pPr>
          </a:lstStyle>
          <a:p>
            <a:r>
              <a:t>Presentation Author(s)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130605103707-georgia-tech-campus.jpg"/>
          <p:cNvSpPr>
            <a:spLocks noGrp="1"/>
          </p:cNvSpPr>
          <p:nvPr>
            <p:ph type="pic" sz="quarter" idx="21"/>
          </p:nvPr>
        </p:nvSpPr>
        <p:spPr>
          <a:xfrm>
            <a:off x="15406017" y="1270000"/>
            <a:ext cx="813281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Georgia_Tech-MAIN_i.jpg"/>
          <p:cNvSpPr>
            <a:spLocks noGrp="1"/>
          </p:cNvSpPr>
          <p:nvPr>
            <p:ph type="pic" sz="quarter" idx="22"/>
          </p:nvPr>
        </p:nvSpPr>
        <p:spPr>
          <a:xfrm>
            <a:off x="15081660" y="7098672"/>
            <a:ext cx="8781637" cy="5415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0*raxyl5tCFXgxtH61.png"/>
          <p:cNvSpPr>
            <a:spLocks noGrp="1"/>
          </p:cNvSpPr>
          <p:nvPr>
            <p:ph type="pic" idx="23"/>
          </p:nvPr>
        </p:nvSpPr>
        <p:spPr>
          <a:xfrm>
            <a:off x="-4670939" y="1270000"/>
            <a:ext cx="25932777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0*raxyl5tCFXgxtH61.png"/>
          <p:cNvSpPr>
            <a:spLocks noGrp="1"/>
          </p:cNvSpPr>
          <p:nvPr>
            <p:ph type="pic" idx="21"/>
          </p:nvPr>
        </p:nvSpPr>
        <p:spPr>
          <a:xfrm>
            <a:off x="-3625463" y="0"/>
            <a:ext cx="31634926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/>
          <p:nvPr/>
        </p:nvSpPr>
        <p:spPr>
          <a:xfrm>
            <a:off x="1206500" y="2858799"/>
            <a:ext cx="21971000" cy="964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63033" indent="-423333" algn="l">
              <a:lnSpc>
                <a:spcPct val="90000"/>
              </a:lnSpc>
              <a:spcBef>
                <a:spcPts val="4500"/>
              </a:spcBef>
              <a:buSzPct val="123000"/>
              <a:buFont typeface="Helvetica"/>
              <a:buChar char="•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914400" indent="-635000" algn="l">
              <a:lnSpc>
                <a:spcPct val="90000"/>
              </a:lnSpc>
              <a:spcBef>
                <a:spcPts val="4500"/>
              </a:spcBef>
              <a:buSzPct val="123000"/>
              <a:buFont typeface="Helvetica"/>
              <a:buChar char="•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1054100" indent="-635000" algn="l">
              <a:lnSpc>
                <a:spcPct val="90000"/>
              </a:lnSpc>
              <a:spcBef>
                <a:spcPts val="4500"/>
              </a:spcBef>
              <a:buSzPct val="123000"/>
              <a:buFont typeface="Helvetica"/>
              <a:buChar char="•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1193800" indent="-635000" algn="l">
              <a:lnSpc>
                <a:spcPct val="90000"/>
              </a:lnSpc>
              <a:spcBef>
                <a:spcPts val="4500"/>
              </a:spcBef>
              <a:buSzPct val="123000"/>
              <a:buFont typeface="Helvetica"/>
              <a:buChar char="•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1333500" indent="-635000" algn="l">
              <a:lnSpc>
                <a:spcPct val="90000"/>
              </a:lnSpc>
              <a:spcBef>
                <a:spcPts val="4500"/>
              </a:spcBef>
              <a:buSzPct val="123000"/>
              <a:buFont typeface="Helvetica"/>
              <a:buChar char="•"/>
              <a:defRPr sz="4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rPr b="0" i="0" dirty="0">
                <a:latin typeface="Montserrat" pitchFamily="2" charset="77"/>
              </a:rPr>
              <a:t>Body Level One</a:t>
            </a:r>
          </a:p>
          <a:p>
            <a:pPr lvl="1"/>
            <a:r>
              <a:rPr b="0" i="0" dirty="0">
                <a:latin typeface="Montserrat" pitchFamily="2" charset="77"/>
              </a:rPr>
              <a:t>Body Level Two</a:t>
            </a:r>
          </a:p>
          <a:p>
            <a:pPr lvl="2"/>
            <a:r>
              <a:rPr b="0" i="0" dirty="0">
                <a:latin typeface="Montserrat" pitchFamily="2" charset="77"/>
              </a:rPr>
              <a:t>Body Level Three</a:t>
            </a:r>
          </a:p>
          <a:p>
            <a:pPr lvl="3"/>
            <a:r>
              <a:rPr b="0" i="0" dirty="0">
                <a:latin typeface="Montserrat" pitchFamily="2" charset="77"/>
              </a:rPr>
              <a:t>Body Level Four</a:t>
            </a:r>
          </a:p>
          <a:p>
            <a:pPr lvl="4"/>
            <a:r>
              <a:rPr b="0" i="0" dirty="0">
                <a:latin typeface="Montserrat" pitchFamily="2" charset="77"/>
              </a:rP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" name="Group"/>
          <p:cNvGrpSpPr/>
          <p:nvPr/>
        </p:nvGrpSpPr>
        <p:grpSpPr>
          <a:xfrm>
            <a:off x="24003000" y="0"/>
            <a:ext cx="381000" cy="13716000"/>
            <a:chOff x="0" y="0"/>
            <a:chExt cx="381000" cy="13716000"/>
          </a:xfrm>
        </p:grpSpPr>
        <p:sp>
          <p:nvSpPr>
            <p:cNvPr id="35" name="Rectangle"/>
            <p:cNvSpPr/>
            <p:nvPr/>
          </p:nvSpPr>
          <p:spPr>
            <a:xfrm>
              <a:off x="0" y="0"/>
              <a:ext cx="381000" cy="13716000"/>
            </a:xfrm>
            <a:prstGeom prst="rect">
              <a:avLst/>
            </a:prstGeom>
            <a:solidFill>
              <a:srgbClr val="B3A3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" name="Rectangle"/>
            <p:cNvSpPr/>
            <p:nvPr/>
          </p:nvSpPr>
          <p:spPr>
            <a:xfrm>
              <a:off x="190500" y="0"/>
              <a:ext cx="190500" cy="13716000"/>
            </a:xfrm>
            <a:prstGeom prst="rect">
              <a:avLst/>
            </a:prstGeom>
            <a:solidFill>
              <a:srgbClr val="0030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2857500"/>
            <a:ext cx="9779000" cy="965600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0*raxyl5tCFXgxtH61.png"/>
          <p:cNvSpPr>
            <a:spLocks noGrp="1"/>
          </p:cNvSpPr>
          <p:nvPr>
            <p:ph type="pic" idx="21"/>
          </p:nvPr>
        </p:nvSpPr>
        <p:spPr>
          <a:xfrm>
            <a:off x="4748059" y="1263848"/>
            <a:ext cx="25804755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63500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i="0" spc="-232">
                <a:latin typeface="Montserrat" pitchFamily="2" charset="77"/>
                <a:ea typeface="Montserrat" pitchFamily="2" charset="77"/>
                <a:cs typeface="Montserrat" pitchFamily="2" charset="77"/>
                <a:sym typeface="Avenir Book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40732"/>
            <a:ext cx="36850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3" name="0*raxyl5tCFXgxtH61.png"/>
          <p:cNvSpPr>
            <a:spLocks noGrp="1"/>
          </p:cNvSpPr>
          <p:nvPr>
            <p:ph type="pic" idx="21"/>
          </p:nvPr>
        </p:nvSpPr>
        <p:spPr>
          <a:xfrm>
            <a:off x="992560" y="2857500"/>
            <a:ext cx="22261616" cy="965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1600" spc="-232"/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0" i="0" spc="-25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0" i="0" spc="-25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0" i="0" spc="-25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0" i="0" spc="-25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5000" b="0" i="0" spc="-25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3469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95" b="0" i="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1818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132" b="0" i="0">
                <a:latin typeface="Montserrat Medium" pitchFamily="2" charset="0"/>
                <a:ea typeface="+mn-ea"/>
                <a:cs typeface="Arial" panose="020B0604020202020204" pitchFamily="34" charset="0"/>
                <a:sym typeface="Avenir Heavy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FontTx/>
              <a:buNone/>
              <a:defRPr sz="8500" spc="-170"/>
            </a:lvl1pPr>
            <a:lvl2pPr marL="638923" indent="-12700">
              <a:spcBef>
                <a:spcPts val="0"/>
              </a:spcBef>
              <a:buSzTx/>
              <a:buFontTx/>
              <a:buNone/>
              <a:defRPr sz="8500" spc="-170"/>
            </a:lvl2pPr>
            <a:lvl3pPr marL="638923" indent="444500">
              <a:spcBef>
                <a:spcPts val="0"/>
              </a:spcBef>
              <a:buSzTx/>
              <a:buFontTx/>
              <a:buNone/>
              <a:defRPr sz="8500" spc="-170"/>
            </a:lvl3pPr>
            <a:lvl4pPr marL="638923" indent="901700">
              <a:spcBef>
                <a:spcPts val="0"/>
              </a:spcBef>
              <a:buSzTx/>
              <a:buFontTx/>
              <a:buNone/>
              <a:defRPr sz="8500" spc="-170"/>
            </a:lvl4pPr>
            <a:lvl5pPr marL="638923" indent="1358900">
              <a:spcBef>
                <a:spcPts val="0"/>
              </a:spcBef>
              <a:buSzTx/>
              <a:buFontTx/>
              <a:buNone/>
              <a:defRPr sz="8500" spc="-170"/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858799"/>
            <a:ext cx="21971000" cy="964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6" y="13076008"/>
            <a:ext cx="40075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 b="0" i="0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Montserrat" pitchFamily="2" charset="77"/>
                <a:sym typeface="Avenir Book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"/>
          <p:cNvGrpSpPr/>
          <p:nvPr/>
        </p:nvGrpSpPr>
        <p:grpSpPr>
          <a:xfrm>
            <a:off x="24003000" y="0"/>
            <a:ext cx="381000" cy="13716000"/>
            <a:chOff x="0" y="0"/>
            <a:chExt cx="381000" cy="13716000"/>
          </a:xfrm>
        </p:grpSpPr>
        <p:sp>
          <p:nvSpPr>
            <p:cNvPr id="5" name="Rectangle"/>
            <p:cNvSpPr/>
            <p:nvPr/>
          </p:nvSpPr>
          <p:spPr>
            <a:xfrm>
              <a:off x="0" y="0"/>
              <a:ext cx="381000" cy="13716000"/>
            </a:xfrm>
            <a:prstGeom prst="rect">
              <a:avLst/>
            </a:prstGeom>
            <a:solidFill>
              <a:srgbClr val="B3A36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190500" y="0"/>
              <a:ext cx="190500" cy="13716000"/>
            </a:xfrm>
            <a:prstGeom prst="rect">
              <a:avLst/>
            </a:prstGeom>
            <a:solidFill>
              <a:srgbClr val="0030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Montserrat Medium" pitchFamily="2" charset="0"/>
          <a:ea typeface="+mn-ea"/>
          <a:cs typeface="Arial" panose="020B0604020202020204" pitchFamily="34" charset="0"/>
          <a:sym typeface="Avenir Heavy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563033" marR="0" indent="-423333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" pitchFamily="2" charset="77"/>
          <a:ea typeface="Montserrat" pitchFamily="2" charset="77"/>
          <a:cs typeface="Montserrat" pitchFamily="2" charset="77"/>
          <a:sym typeface="Avenir Book"/>
        </a:defRPr>
      </a:lvl1pPr>
      <a:lvl2pPr marL="9144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" pitchFamily="2" charset="77"/>
          <a:ea typeface="Montserrat" pitchFamily="2" charset="77"/>
          <a:cs typeface="Montserrat" pitchFamily="2" charset="77"/>
          <a:sym typeface="Avenir Book"/>
        </a:defRPr>
      </a:lvl2pPr>
      <a:lvl3pPr marL="10541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" pitchFamily="2" charset="77"/>
          <a:ea typeface="Montserrat" pitchFamily="2" charset="77"/>
          <a:cs typeface="Montserrat" pitchFamily="2" charset="77"/>
          <a:sym typeface="Avenir Book"/>
        </a:defRPr>
      </a:lvl3pPr>
      <a:lvl4pPr marL="11938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" pitchFamily="2" charset="77"/>
          <a:ea typeface="Montserrat" pitchFamily="2" charset="77"/>
          <a:cs typeface="Montserrat" pitchFamily="2" charset="77"/>
          <a:sym typeface="Avenir Book"/>
        </a:defRPr>
      </a:lvl4pPr>
      <a:lvl5pPr marL="13335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Montserrat" pitchFamily="2" charset="77"/>
          <a:ea typeface="Montserrat" pitchFamily="2" charset="77"/>
          <a:cs typeface="Montserrat" pitchFamily="2" charset="77"/>
          <a:sym typeface="Avenir Book"/>
        </a:defRPr>
      </a:lvl5pPr>
      <a:lvl6pPr marL="14732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16129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17526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1892300" marR="0" indent="-6350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 typeface="Helvetica"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8.png"/><Relationship Id="rId5" Type="http://schemas.openxmlformats.org/officeDocument/2006/relationships/image" Target="../media/image52.png"/><Relationship Id="rId10" Type="http://schemas.openxmlformats.org/officeDocument/2006/relationships/image" Target="../media/image60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57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7.png"/><Relationship Id="rId10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8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jpeg"/><Relationship Id="rId1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2.jpeg"/><Relationship Id="rId10" Type="http://schemas.openxmlformats.org/officeDocument/2006/relationships/image" Target="../media/image26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urocrypt, May 28, 2024"/>
          <p:cNvSpPr txBox="1">
            <a:spLocks noGrp="1"/>
          </p:cNvSpPr>
          <p:nvPr>
            <p:ph type="body" idx="21"/>
          </p:nvPr>
        </p:nvSpPr>
        <p:spPr>
          <a:xfrm>
            <a:off x="1199356" y="9737868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 err="1"/>
              <a:t>Eurocrypt</a:t>
            </a:r>
            <a:r>
              <a:rPr dirty="0"/>
              <a:t>, May 2</a:t>
            </a:r>
            <a:r>
              <a:rPr lang="en-US" dirty="0"/>
              <a:t>9</a:t>
            </a:r>
            <a:r>
              <a:rPr dirty="0"/>
              <a:t>, 2024</a:t>
            </a:r>
          </a:p>
        </p:txBody>
      </p:sp>
      <p:sp>
        <p:nvSpPr>
          <p:cNvPr id="125" name="Symmetric Signcryption and…"/>
          <p:cNvSpPr txBox="1">
            <a:spLocks noGrp="1"/>
          </p:cNvSpPr>
          <p:nvPr>
            <p:ph type="ctrTitle"/>
          </p:nvPr>
        </p:nvSpPr>
        <p:spPr>
          <a:xfrm>
            <a:off x="1206498" y="2066991"/>
            <a:ext cx="21971004" cy="46482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0400" spc="-208"/>
            </a:pPr>
            <a:r>
              <a:rPr lang="en-US" sz="9600" dirty="0"/>
              <a:t>Symmetric </a:t>
            </a:r>
            <a:r>
              <a:rPr lang="en-US" sz="9600" dirty="0" err="1"/>
              <a:t>Signcryption</a:t>
            </a:r>
            <a:r>
              <a:rPr lang="en-US" sz="9600" dirty="0"/>
              <a:t> and </a:t>
            </a:r>
          </a:p>
          <a:p>
            <a:pPr>
              <a:defRPr sz="10400" spc="-208"/>
            </a:pPr>
            <a:r>
              <a:rPr lang="en-US" sz="9600" dirty="0"/>
              <a:t>E2EE Group Messaging in </a:t>
            </a:r>
            <a:r>
              <a:rPr lang="en-US" sz="9600" dirty="0" err="1"/>
              <a:t>Keybase</a:t>
            </a:r>
            <a:endParaRPr lang="en-US" sz="9600" dirty="0"/>
          </a:p>
        </p:txBody>
      </p:sp>
      <p:sp>
        <p:nvSpPr>
          <p:cNvPr id="126" name="Joseph Jaeger, Akshaya Kumar, and Igors Stepanovs"/>
          <p:cNvSpPr txBox="1">
            <a:spLocks noGrp="1"/>
          </p:cNvSpPr>
          <p:nvPr>
            <p:ph type="subTitle" sz="quarter" idx="1"/>
          </p:nvPr>
        </p:nvSpPr>
        <p:spPr>
          <a:xfrm>
            <a:off x="1203921" y="7213600"/>
            <a:ext cx="21971001" cy="1905000"/>
          </a:xfrm>
          <a:prstGeom prst="rect">
            <a:avLst/>
          </a:prstGeom>
        </p:spPr>
        <p:txBody>
          <a:bodyPr/>
          <a:lstStyle/>
          <a:p>
            <a:r>
              <a:rPr dirty="0"/>
              <a:t>Joseph Jaeger</a:t>
            </a:r>
            <a:r>
              <a:rPr lang="en-US" baseline="30000" dirty="0"/>
              <a:t>1</a:t>
            </a:r>
            <a:r>
              <a:rPr dirty="0"/>
              <a:t>, </a:t>
            </a:r>
            <a:r>
              <a:rPr u="sng" dirty="0"/>
              <a:t>Akshaya Kumar</a:t>
            </a:r>
            <a:r>
              <a:rPr lang="en-US" baseline="30000" dirty="0"/>
              <a:t>1</a:t>
            </a:r>
            <a:r>
              <a:rPr dirty="0"/>
              <a:t>, and </a:t>
            </a:r>
            <a:r>
              <a:rPr dirty="0" err="1"/>
              <a:t>Igors</a:t>
            </a:r>
            <a:r>
              <a:rPr dirty="0"/>
              <a:t> Stepanovs 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36498"/>
            <a:ext cx="241403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28" name="Line"/>
          <p:cNvSpPr/>
          <p:nvPr/>
        </p:nvSpPr>
        <p:spPr>
          <a:xfrm>
            <a:off x="1199356" y="6858000"/>
            <a:ext cx="21985289" cy="0"/>
          </a:xfrm>
          <a:prstGeom prst="line">
            <a:avLst/>
          </a:prstGeom>
          <a:ln w="63500">
            <a:solidFill>
              <a:srgbClr val="003057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>
              <a:latin typeface="Montserrat" pitchFamily="2" charset="77"/>
            </a:endParaRPr>
          </a:p>
        </p:txBody>
      </p:sp>
      <p:pic>
        <p:nvPicPr>
          <p:cNvPr id="129" name="GTOneLine_RGB.png" descr="GTOneLin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5209" y="9469438"/>
            <a:ext cx="10079595" cy="30238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43932-E7D5-C6BC-F90B-F7384148C6DD}"/>
              </a:ext>
            </a:extLst>
          </p:cNvPr>
          <p:cNvSpPr txBox="1"/>
          <p:nvPr/>
        </p:nvSpPr>
        <p:spPr>
          <a:xfrm>
            <a:off x="13745209" y="9737868"/>
            <a:ext cx="4174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CC3C-F3B1-3C83-CC79-26ADF17B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19422690" cy="1433163"/>
          </a:xfrm>
        </p:spPr>
        <p:txBody>
          <a:bodyPr>
            <a:normAutofit/>
          </a:bodyPr>
          <a:lstStyle/>
          <a:p>
            <a:r>
              <a:rPr lang="en-US" sz="7740" dirty="0"/>
              <a:t>Generic Compositions</a:t>
            </a:r>
          </a:p>
        </p:txBody>
      </p:sp>
      <p:sp>
        <p:nvSpPr>
          <p:cNvPr id="164" name="Slide Number Placeholder 163">
            <a:extLst>
              <a:ext uri="{FF2B5EF4-FFF2-40B4-BE49-F238E27FC236}">
                <a16:creationId xmlns:a16="http://schemas.microsoft.com/office/drawing/2014/main" id="{7810A10A-180A-21A6-CAD5-A761CB0BF0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130978" y="12927643"/>
            <a:ext cx="368505" cy="419101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300925D-7205-44D0-419D-F45A00BE21D7}"/>
              </a:ext>
            </a:extLst>
          </p:cNvPr>
          <p:cNvGrpSpPr/>
          <p:nvPr/>
        </p:nvGrpSpPr>
        <p:grpSpPr>
          <a:xfrm>
            <a:off x="1343609" y="2858156"/>
            <a:ext cx="10407425" cy="4727448"/>
            <a:chOff x="1343609" y="2858156"/>
            <a:chExt cx="10407425" cy="4727448"/>
          </a:xfrm>
        </p:grpSpPr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CC353007-7208-05CE-0A05-60BD98CAA255}"/>
                </a:ext>
              </a:extLst>
            </p:cNvPr>
            <p:cNvSpPr/>
            <p:nvPr/>
          </p:nvSpPr>
          <p:spPr>
            <a:xfrm>
              <a:off x="1343609" y="2858156"/>
              <a:ext cx="10375641" cy="4727448"/>
            </a:xfrm>
            <a:prstGeom prst="round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5CFA3C-1019-40EE-15B8-3B01718A4C6A}"/>
                </a:ext>
              </a:extLst>
            </p:cNvPr>
            <p:cNvGrpSpPr/>
            <p:nvPr/>
          </p:nvGrpSpPr>
          <p:grpSpPr>
            <a:xfrm>
              <a:off x="7992200" y="5419760"/>
              <a:ext cx="2206638" cy="658336"/>
              <a:chOff x="1906923" y="11172398"/>
              <a:chExt cx="2206638" cy="658336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2FC639CC-0C26-A859-A73C-7F2FA6A65055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0FAD11-57AC-2666-CC86-CBDCC14452E8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A24C18-6AF2-B3E9-0102-F6291B200FAB}"/>
                </a:ext>
              </a:extLst>
            </p:cNvPr>
            <p:cNvSpPr txBox="1"/>
            <p:nvPr/>
          </p:nvSpPr>
          <p:spPr>
            <a:xfrm>
              <a:off x="3499034" y="3004919"/>
              <a:ext cx="545856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Naive-Sign-then-Encrypt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FD40E8B-B113-0EB5-8D6B-71016CA2FDD2}"/>
                </a:ext>
              </a:extLst>
            </p:cNvPr>
            <p:cNvGrpSpPr/>
            <p:nvPr/>
          </p:nvGrpSpPr>
          <p:grpSpPr>
            <a:xfrm>
              <a:off x="1594441" y="5443637"/>
              <a:ext cx="1521981" cy="595035"/>
              <a:chOff x="1594441" y="10528821"/>
              <a:chExt cx="1521981" cy="595035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897AE53-2F2A-BEF2-2B43-39FF2BD8775A}"/>
                  </a:ext>
                </a:extLst>
              </p:cNvPr>
              <p:cNvCxnSpPr/>
              <p:nvPr/>
            </p:nvCxnSpPr>
            <p:spPr>
              <a:xfrm>
                <a:off x="2039456" y="10834112"/>
                <a:ext cx="1076966" cy="0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4648960-E3EE-EFDE-CE24-415199D31E68}"/>
                      </a:ext>
                    </a:extLst>
                  </p:cNvPr>
                  <p:cNvSpPr txBox="1"/>
                  <p:nvPr/>
                </p:nvSpPr>
                <p:spPr>
                  <a:xfrm>
                    <a:off x="1594441" y="10528821"/>
                    <a:ext cx="389032" cy="59503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20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𝑚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Lucida Calligraphy" panose="03010101010101010101" pitchFamily="66" charset="77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4648960-E3EE-EFDE-CE24-415199D31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4441" y="10528821"/>
                    <a:ext cx="389032" cy="5950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484" r="-322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6EF2967-C3FB-6B00-7C93-D4D598400ADD}"/>
                </a:ext>
              </a:extLst>
            </p:cNvPr>
            <p:cNvGrpSpPr/>
            <p:nvPr/>
          </p:nvGrpSpPr>
          <p:grpSpPr>
            <a:xfrm>
              <a:off x="3116422" y="5419760"/>
              <a:ext cx="2206638" cy="658336"/>
              <a:chOff x="1906923" y="11172398"/>
              <a:chExt cx="2206638" cy="658336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43B7217-EE1F-C10B-C81D-3923A4CFE6C7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5AC2AC-2D55-4F4C-5D8B-FAED67C4F73B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7F89372-5984-CA5F-F004-DF0D7F3C5870}"/>
                </a:ext>
              </a:extLst>
            </p:cNvPr>
            <p:cNvGrpSpPr/>
            <p:nvPr/>
          </p:nvGrpSpPr>
          <p:grpSpPr>
            <a:xfrm>
              <a:off x="3668110" y="4171085"/>
              <a:ext cx="1470033" cy="1198364"/>
              <a:chOff x="3668110" y="9256269"/>
              <a:chExt cx="1470033" cy="1198364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030FF4A-77BF-DFA2-E9D1-526EFEDA9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741" y="9797140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7F6D538-CB09-2A80-233A-34DF203BD2A7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110" y="9256269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20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𝑠𝑘</m:t>
                          </m:r>
                          <m:r>
                            <a:rPr kumimoji="0" lang="en-US" sz="3200" u="none" strike="noStrike" cap="none" spc="0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7F6D538-CB09-2A80-233A-34DF203BD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110" y="9256269"/>
                    <a:ext cx="1470033" cy="5836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1C12AAC-9689-21B2-5FE5-3C9BD82379D4}"/>
                </a:ext>
              </a:extLst>
            </p:cNvPr>
            <p:cNvCxnSpPr>
              <a:stCxn id="58" idx="3"/>
              <a:endCxn id="58" idx="3"/>
            </p:cNvCxnSpPr>
            <p:nvPr/>
          </p:nvCxnSpPr>
          <p:spPr>
            <a:xfrm>
              <a:off x="5307877" y="5748928"/>
              <a:ext cx="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662807-80E5-34CA-6FC2-20AB604B3D8C}"/>
                </a:ext>
              </a:extLst>
            </p:cNvPr>
            <p:cNvCxnSpPr>
              <a:cxnSpLocks/>
              <a:stCxn id="59" idx="3"/>
            </p:cNvCxnSpPr>
            <p:nvPr/>
          </p:nvCxnSpPr>
          <p:spPr>
            <a:xfrm flipV="1">
              <a:off x="5323060" y="5730267"/>
              <a:ext cx="905255" cy="1866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9FD5BEE-A85C-37C8-D91B-A0006750E8F1}"/>
                    </a:ext>
                  </a:extLst>
                </p:cNvPr>
                <p:cNvSpPr txBox="1"/>
                <p:nvPr/>
              </p:nvSpPr>
              <p:spPr>
                <a:xfrm>
                  <a:off x="5473301" y="5184422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9FD5BEE-A85C-37C8-D91B-A0006750E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301" y="5184422"/>
                  <a:ext cx="583881" cy="5950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C5792D7-7FCE-95F8-3F84-3A31A727CEB9}"/>
                </a:ext>
              </a:extLst>
            </p:cNvPr>
            <p:cNvGrpSpPr/>
            <p:nvPr/>
          </p:nvGrpSpPr>
          <p:grpSpPr>
            <a:xfrm>
              <a:off x="2577939" y="5729372"/>
              <a:ext cx="3650376" cy="868680"/>
              <a:chOff x="2577939" y="10775329"/>
              <a:chExt cx="3650376" cy="86868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9E495F7-DA01-2E34-403D-50C462902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7939" y="10775329"/>
                <a:ext cx="0" cy="8686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21FCBAE-5EB4-E7CE-D106-5CFB28958A2C}"/>
                  </a:ext>
                </a:extLst>
              </p:cNvPr>
              <p:cNvCxnSpPr/>
              <p:nvPr/>
            </p:nvCxnSpPr>
            <p:spPr>
              <a:xfrm>
                <a:off x="2577939" y="11644009"/>
                <a:ext cx="3650376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31B4573-F6F6-9EF2-77C6-05CC83E94AC5}"/>
                  </a:ext>
                </a:extLst>
              </p:cNvPr>
              <p:cNvCxnSpPr/>
              <p:nvPr/>
            </p:nvCxnSpPr>
            <p:spPr>
              <a:xfrm>
                <a:off x="6228315" y="10775329"/>
                <a:ext cx="0" cy="86838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lg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FF48265-BF01-FE89-51E8-72BFE6F7DA1C}"/>
                </a:ext>
              </a:extLst>
            </p:cNvPr>
            <p:cNvCxnSpPr>
              <a:cxnSpLocks/>
            </p:cNvCxnSpPr>
            <p:nvPr/>
          </p:nvCxnSpPr>
          <p:spPr>
            <a:xfrm>
              <a:off x="6228315" y="5730267"/>
              <a:ext cx="1777350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76DE210-CD6C-B497-3EA4-985D9AAAB269}"/>
                    </a:ext>
                  </a:extLst>
                </p:cNvPr>
                <p:cNvSpPr txBox="1"/>
                <p:nvPr/>
              </p:nvSpPr>
              <p:spPr>
                <a:xfrm>
                  <a:off x="6270173" y="5176484"/>
                  <a:ext cx="161443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76DE210-CD6C-B497-3EA4-985D9AAAB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73" y="5176484"/>
                  <a:ext cx="1614431" cy="595035"/>
                </a:xfrm>
                <a:prstGeom prst="rect">
                  <a:avLst/>
                </a:prstGeom>
                <a:blipFill>
                  <a:blip r:embed="rId6"/>
                  <a:stretch>
                    <a:fillRect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5FD82E7-52F6-46CF-0DA1-E70EFBDFD4FD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198838" y="5730267"/>
              <a:ext cx="933274" cy="18661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90D545-5A5F-47F4-073A-4E386D12B9C1}"/>
                    </a:ext>
                  </a:extLst>
                </p:cNvPr>
                <p:cNvSpPr txBox="1"/>
                <p:nvPr/>
              </p:nvSpPr>
              <p:spPr>
                <a:xfrm>
                  <a:off x="11167153" y="5467513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490D545-5A5F-47F4-073A-4E386D12B9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53" y="5467513"/>
                  <a:ext cx="583881" cy="5950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31A7E0D-539F-8C9F-15F1-77641D1208D3}"/>
                </a:ext>
              </a:extLst>
            </p:cNvPr>
            <p:cNvGrpSpPr/>
            <p:nvPr/>
          </p:nvGrpSpPr>
          <p:grpSpPr>
            <a:xfrm>
              <a:off x="8535028" y="4150296"/>
              <a:ext cx="1470033" cy="1219156"/>
              <a:chOff x="3652121" y="9235480"/>
              <a:chExt cx="1470033" cy="1219156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799690C6-3F2A-E50B-AE33-9CEBD6C6F36B}"/>
                  </a:ext>
                </a:extLst>
              </p:cNvPr>
              <p:cNvCxnSpPr/>
              <p:nvPr/>
            </p:nvCxnSpPr>
            <p:spPr>
              <a:xfrm>
                <a:off x="4219741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9090892A-427A-5395-C2A1-67396446694E}"/>
                      </a:ext>
                    </a:extLst>
                  </p:cNvPr>
                  <p:cNvSpPr txBox="1"/>
                  <p:nvPr/>
                </p:nvSpPr>
                <p:spPr>
                  <a:xfrm>
                    <a:off x="3652121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9090892A-427A-5395-C2A1-673964466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2121" y="9235480"/>
                    <a:ext cx="1470033" cy="5836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702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A6E551-60C2-82AF-139B-682C5C72D8DB}"/>
              </a:ext>
            </a:extLst>
          </p:cNvPr>
          <p:cNvGrpSpPr/>
          <p:nvPr/>
        </p:nvGrpSpPr>
        <p:grpSpPr>
          <a:xfrm>
            <a:off x="12174263" y="2858156"/>
            <a:ext cx="10375641" cy="4727448"/>
            <a:chOff x="12174263" y="2858156"/>
            <a:chExt cx="10375641" cy="4727448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631D38C5-E34D-4462-A9DF-279E125853CD}"/>
                </a:ext>
              </a:extLst>
            </p:cNvPr>
            <p:cNvSpPr/>
            <p:nvPr/>
          </p:nvSpPr>
          <p:spPr>
            <a:xfrm>
              <a:off x="12174263" y="2858156"/>
              <a:ext cx="10375641" cy="4727448"/>
            </a:xfrm>
            <a:prstGeom prst="round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9852CE-02D1-B39A-74A6-940D1EE590A8}"/>
                </a:ext>
              </a:extLst>
            </p:cNvPr>
            <p:cNvSpPr txBox="1"/>
            <p:nvPr/>
          </p:nvSpPr>
          <p:spPr>
            <a:xfrm>
              <a:off x="14535834" y="3028426"/>
              <a:ext cx="523923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Naive-Encrypt-then-Sign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190B83E-8F29-046A-054C-2AEB3814EEFF}"/>
                </a:ext>
              </a:extLst>
            </p:cNvPr>
            <p:cNvCxnSpPr/>
            <p:nvPr/>
          </p:nvCxnSpPr>
          <p:spPr>
            <a:xfrm>
              <a:off x="12847407" y="5752040"/>
              <a:ext cx="1076966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6A7BFB5-7091-851F-45F9-6E5CCAFD08E0}"/>
                    </a:ext>
                  </a:extLst>
                </p:cNvPr>
                <p:cNvSpPr txBox="1"/>
                <p:nvPr/>
              </p:nvSpPr>
              <p:spPr>
                <a:xfrm>
                  <a:off x="12392394" y="5467513"/>
                  <a:ext cx="399030" cy="5981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𝑚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46A7BFB5-7091-851F-45F9-6E5CCAFD0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2394" y="5467513"/>
                  <a:ext cx="399030" cy="598147"/>
                </a:xfrm>
                <a:prstGeom prst="rect">
                  <a:avLst/>
                </a:prstGeom>
                <a:blipFill>
                  <a:blip r:embed="rId9"/>
                  <a:stretch>
                    <a:fillRect l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EC069D0-5D2A-80C7-E606-FC6E18F70AB2}"/>
                </a:ext>
              </a:extLst>
            </p:cNvPr>
            <p:cNvGrpSpPr/>
            <p:nvPr/>
          </p:nvGrpSpPr>
          <p:grpSpPr>
            <a:xfrm>
              <a:off x="17973526" y="5404211"/>
              <a:ext cx="2206638" cy="658336"/>
              <a:chOff x="1906923" y="11172398"/>
              <a:chExt cx="2206638" cy="658336"/>
            </a:xfrm>
          </p:grpSpPr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1493AFA-C1DE-84A7-ACCD-C063DEAAD0BE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394122F-3B53-7248-C67F-8D7B0B3F6F1D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49326E-218E-AFEB-1CAF-6D88751EC40C}"/>
                </a:ext>
              </a:extLst>
            </p:cNvPr>
            <p:cNvGrpSpPr/>
            <p:nvPr/>
          </p:nvGrpSpPr>
          <p:grpSpPr>
            <a:xfrm>
              <a:off x="14435735" y="4150296"/>
              <a:ext cx="1470033" cy="1216082"/>
              <a:chOff x="3627784" y="9232368"/>
              <a:chExt cx="1470033" cy="1216082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35419A8-BBB1-4B36-23FD-B6C47B113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4272" y="9790957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9B1CF333-4F5A-66F5-E1CC-016F69C00C8D}"/>
                      </a:ext>
                    </a:extLst>
                  </p:cNvPr>
                  <p:cNvSpPr txBox="1"/>
                  <p:nvPr/>
                </p:nvSpPr>
                <p:spPr>
                  <a:xfrm>
                    <a:off x="3627784" y="9232368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9B1CF333-4F5A-66F5-E1CC-016F69C00C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7784" y="9232368"/>
                    <a:ext cx="1470033" cy="5836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02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CF66C-3077-5660-7FFA-0546D37E93B5}"/>
                </a:ext>
              </a:extLst>
            </p:cNvPr>
            <p:cNvCxnSpPr>
              <a:stCxn id="126" idx="3"/>
              <a:endCxn id="126" idx="3"/>
            </p:cNvCxnSpPr>
            <p:nvPr/>
          </p:nvCxnSpPr>
          <p:spPr>
            <a:xfrm>
              <a:off x="20164981" y="5733379"/>
              <a:ext cx="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235C0E7-C9CD-96A2-6FDE-98EF2DE29F94}"/>
                    </a:ext>
                  </a:extLst>
                </p:cNvPr>
                <p:cNvSpPr txBox="1"/>
                <p:nvPr/>
              </p:nvSpPr>
              <p:spPr>
                <a:xfrm>
                  <a:off x="16280149" y="5173851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9235C0E7-C9CD-96A2-6FDE-98EF2DE29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0149" y="5173851"/>
                  <a:ext cx="583881" cy="5950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64CBA07-BCEA-DDEC-5514-2544029CF4B9}"/>
                </a:ext>
              </a:extLst>
            </p:cNvPr>
            <p:cNvGrpSpPr/>
            <p:nvPr/>
          </p:nvGrpSpPr>
          <p:grpSpPr>
            <a:xfrm>
              <a:off x="17155452" y="5732168"/>
              <a:ext cx="3957986" cy="869591"/>
              <a:chOff x="2577939" y="10814240"/>
              <a:chExt cx="3957986" cy="869591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5A0BB69-0AF5-BED6-5486-C72349372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7939" y="10814240"/>
                <a:ext cx="0" cy="8686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918152D-2E99-95A9-95DB-ABEC58A757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7939" y="11683831"/>
                <a:ext cx="3957986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2118E42-08CD-E234-0358-0A2A82D0F4C3}"/>
                </a:ext>
              </a:extLst>
            </p:cNvPr>
            <p:cNvCxnSpPr>
              <a:cxnSpLocks/>
            </p:cNvCxnSpPr>
            <p:nvPr/>
          </p:nvCxnSpPr>
          <p:spPr>
            <a:xfrm>
              <a:off x="16085519" y="5730267"/>
              <a:ext cx="1903896" cy="3112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93582E9B-91D2-B908-B901-095B266DD2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80164" y="5730267"/>
              <a:ext cx="933274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2B8D404-01F0-CB95-04C8-3BA2938BFD0B}"/>
                </a:ext>
              </a:extLst>
            </p:cNvPr>
            <p:cNvGrpSpPr/>
            <p:nvPr/>
          </p:nvGrpSpPr>
          <p:grpSpPr>
            <a:xfrm>
              <a:off x="18369116" y="4153873"/>
              <a:ext cx="1470033" cy="1219156"/>
              <a:chOff x="3533847" y="9235480"/>
              <a:chExt cx="1470033" cy="1219156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18908342-6ACE-B82C-6E1E-5B3ACC7DD0DC}"/>
                  </a:ext>
                </a:extLst>
              </p:cNvPr>
              <p:cNvCxnSpPr/>
              <p:nvPr/>
            </p:nvCxnSpPr>
            <p:spPr>
              <a:xfrm>
                <a:off x="4219741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F7178661-8128-A7CD-D959-7DCD11D39B22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3200" baseline="-25000" dirty="0" err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F7178661-8128-A7CD-D959-7DCD11D39B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28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389C0CD-31CC-565A-7C5A-3D4D9515EE8A}"/>
                </a:ext>
              </a:extLst>
            </p:cNvPr>
            <p:cNvGrpSpPr/>
            <p:nvPr/>
          </p:nvGrpSpPr>
          <p:grpSpPr>
            <a:xfrm>
              <a:off x="13894064" y="5404211"/>
              <a:ext cx="2206638" cy="658336"/>
              <a:chOff x="1906923" y="11172398"/>
              <a:chExt cx="2206638" cy="658336"/>
            </a:xfrm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047B3C04-AC7B-A37D-5A8C-BE8B4ACFDD09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EAD16BA-8ED4-00DE-2084-AC4415701CAA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D68C83E5-31EF-577D-A2DB-F85A980E7B51}"/>
                    </a:ext>
                  </a:extLst>
                </p:cNvPr>
                <p:cNvSpPr txBox="1"/>
                <p:nvPr/>
              </p:nvSpPr>
              <p:spPr>
                <a:xfrm>
                  <a:off x="20524942" y="5184422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D68C83E5-31EF-577D-A2DB-F85A980E7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4942" y="5184422"/>
                  <a:ext cx="583881" cy="5950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D64504-4ACE-E4A0-4CF3-E671705FCB8F}"/>
                    </a:ext>
                  </a:extLst>
                </p:cNvPr>
                <p:cNvSpPr txBox="1"/>
                <p:nvPr/>
              </p:nvSpPr>
              <p:spPr>
                <a:xfrm>
                  <a:off x="20520747" y="6067521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𝑐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D64504-4ACE-E4A0-4CF3-E671705FC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0747" y="6067521"/>
                  <a:ext cx="583881" cy="5950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E1B3011-486E-C768-B31C-03302D53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192000" y="6858000"/>
              <a:ext cx="0" cy="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9B790A6-B916-34DB-52CF-CBAF77117A11}"/>
              </a:ext>
            </a:extLst>
          </p:cNvPr>
          <p:cNvGrpSpPr/>
          <p:nvPr/>
        </p:nvGrpSpPr>
        <p:grpSpPr>
          <a:xfrm>
            <a:off x="9379450" y="8942763"/>
            <a:ext cx="5941930" cy="3316219"/>
            <a:chOff x="9379450" y="9375897"/>
            <a:chExt cx="5941930" cy="33162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9A27A7-6621-0075-405C-B1CACB4392E6}"/>
                </a:ext>
              </a:extLst>
            </p:cNvPr>
            <p:cNvGrpSpPr/>
            <p:nvPr/>
          </p:nvGrpSpPr>
          <p:grpSpPr>
            <a:xfrm>
              <a:off x="9379450" y="9375897"/>
              <a:ext cx="2206638" cy="758952"/>
              <a:chOff x="1906923" y="11122090"/>
              <a:chExt cx="2206638" cy="758952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67F7767-A538-98B2-A2E5-B961425501C4}"/>
                  </a:ext>
                </a:extLst>
              </p:cNvPr>
              <p:cNvSpPr/>
              <p:nvPr/>
            </p:nvSpPr>
            <p:spPr>
              <a:xfrm>
                <a:off x="1922106" y="11122090"/>
                <a:ext cx="2176272" cy="75895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5D40B6-9618-4F4E-9311-E7134672C328}"/>
                  </a:ext>
                </a:extLst>
              </p:cNvPr>
              <p:cNvSpPr txBox="1"/>
              <p:nvPr/>
            </p:nvSpPr>
            <p:spPr>
              <a:xfrm>
                <a:off x="1906923" y="11173271"/>
                <a:ext cx="220663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41E169-1A93-61B2-A083-41EF9AA39E19}"/>
                </a:ext>
              </a:extLst>
            </p:cNvPr>
            <p:cNvGrpSpPr/>
            <p:nvPr/>
          </p:nvGrpSpPr>
          <p:grpSpPr>
            <a:xfrm>
              <a:off x="13114742" y="9375897"/>
              <a:ext cx="2206638" cy="758952"/>
              <a:chOff x="1906923" y="11122090"/>
              <a:chExt cx="2206638" cy="758952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8746BDDC-7322-35B1-C1E1-EBFF77940D31}"/>
                  </a:ext>
                </a:extLst>
              </p:cNvPr>
              <p:cNvSpPr/>
              <p:nvPr/>
            </p:nvSpPr>
            <p:spPr>
              <a:xfrm>
                <a:off x="1922106" y="11122090"/>
                <a:ext cx="2176272" cy="758952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AA6261E-4EC3-AAC9-F8B1-AD44D459C567}"/>
                  </a:ext>
                </a:extLst>
              </p:cNvPr>
              <p:cNvSpPr txBox="1"/>
              <p:nvPr/>
            </p:nvSpPr>
            <p:spPr>
              <a:xfrm>
                <a:off x="1906923" y="11173271"/>
                <a:ext cx="220663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p:pic>
          <p:nvPicPr>
            <p:cNvPr id="69" name="Picture 68" descr="A rope with a knot&#10;&#10;Description automatically generated">
              <a:extLst>
                <a:ext uri="{FF2B5EF4-FFF2-40B4-BE49-F238E27FC236}">
                  <a16:creationId xmlns:a16="http://schemas.microsoft.com/office/drawing/2014/main" id="{634D80CF-4D1D-C79E-8F7D-8C30C2581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3"/>
            <a:stretch/>
          </p:blipFill>
          <p:spPr>
            <a:xfrm>
              <a:off x="9755400" y="10156013"/>
              <a:ext cx="5513613" cy="253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175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E280A-9AE0-22FC-A6F3-EB6E879288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8BAC64-3AF0-B2EE-5884-92B3065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Chat Encryption in </a:t>
            </a:r>
            <a:r>
              <a:rPr lang="en-US" sz="7740" dirty="0" err="1"/>
              <a:t>Keybase</a:t>
            </a:r>
            <a:endParaRPr lang="en-US" sz="7740" dirty="0"/>
          </a:p>
        </p:txBody>
      </p:sp>
    </p:spTree>
    <p:extLst>
      <p:ext uri="{BB962C8B-B14F-4D97-AF65-F5344CB8AC3E}">
        <p14:creationId xmlns:p14="http://schemas.microsoft.com/office/powerpoint/2010/main" val="14426326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46BA-C06C-E13B-FB9D-DA9DD81F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8992"/>
            <a:ext cx="21971000" cy="1433163"/>
          </a:xfrm>
        </p:spPr>
        <p:txBody>
          <a:bodyPr>
            <a:normAutofit/>
          </a:bodyPr>
          <a:lstStyle/>
          <a:p>
            <a:r>
              <a:rPr lang="en-US" sz="7740" dirty="0"/>
              <a:t>Chat Encryption in </a:t>
            </a:r>
            <a:r>
              <a:rPr lang="en-US" sz="7740" dirty="0" err="1"/>
              <a:t>Keybase</a:t>
            </a:r>
            <a:r>
              <a:rPr lang="en-US" sz="7740" dirty="0"/>
              <a:t> —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48E11-FDA1-F323-4EB9-7BA08CD6990D}"/>
              </a:ext>
            </a:extLst>
          </p:cNvPr>
          <p:cNvSpPr txBox="1"/>
          <p:nvPr/>
        </p:nvSpPr>
        <p:spPr>
          <a:xfrm>
            <a:off x="1206500" y="2575377"/>
            <a:ext cx="937441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 Medium" pitchFamily="2" charset="0"/>
                <a:sym typeface="Helvetica Neue"/>
              </a:rPr>
              <a:t>SealPacket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– Sign-then-Encrypt in </a:t>
            </a: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Keybase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FDF446-12D5-5AF3-AFE2-CC84FDC34E99}"/>
              </a:ext>
            </a:extLst>
          </p:cNvPr>
          <p:cNvGrpSpPr/>
          <p:nvPr/>
        </p:nvGrpSpPr>
        <p:grpSpPr>
          <a:xfrm>
            <a:off x="3909848" y="3593592"/>
            <a:ext cx="16585324" cy="4727448"/>
            <a:chOff x="8039654" y="2940193"/>
            <a:chExt cx="16585324" cy="472744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408D7C1-0A4D-5040-85DE-BDB2969E21F3}"/>
                </a:ext>
              </a:extLst>
            </p:cNvPr>
            <p:cNvSpPr/>
            <p:nvPr/>
          </p:nvSpPr>
          <p:spPr>
            <a:xfrm>
              <a:off x="8039654" y="2940193"/>
              <a:ext cx="16585324" cy="4727448"/>
            </a:xfrm>
            <a:prstGeom prst="round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5F0BAE-2D27-B860-A4E3-1D7BDDCE879E}"/>
                </a:ext>
              </a:extLst>
            </p:cNvPr>
            <p:cNvGrpSpPr/>
            <p:nvPr/>
          </p:nvGrpSpPr>
          <p:grpSpPr>
            <a:xfrm>
              <a:off x="19972690" y="5503738"/>
              <a:ext cx="2206638" cy="658336"/>
              <a:chOff x="1906923" y="11172398"/>
              <a:chExt cx="2206638" cy="658336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A8602D6-BA2A-133A-E164-7A2985FFFEB4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170B0-946E-0145-B0DA-7E2E20480CA4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467DD-7E3E-B482-502B-7060C14D87AB}"/>
                </a:ext>
              </a:extLst>
            </p:cNvPr>
            <p:cNvSpPr txBox="1"/>
            <p:nvPr/>
          </p:nvSpPr>
          <p:spPr>
            <a:xfrm>
              <a:off x="13750862" y="3036911"/>
              <a:ext cx="549789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SealPacket</a:t>
              </a: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 (SP)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E52BD7-3A03-6A12-F181-7D686FC6D9DB}"/>
                </a:ext>
              </a:extLst>
            </p:cNvPr>
            <p:cNvGrpSpPr/>
            <p:nvPr/>
          </p:nvGrpSpPr>
          <p:grpSpPr>
            <a:xfrm>
              <a:off x="8509596" y="5482245"/>
              <a:ext cx="6587316" cy="583686"/>
              <a:chOff x="-3470894" y="10483451"/>
              <a:chExt cx="6587316" cy="58368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BC77DF4-4F7D-0B20-2E07-090E149C9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072539" y="10834112"/>
                <a:ext cx="5188961" cy="0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777B2ED-BFA7-068C-AC29-CFB511FEFE3B}"/>
                      </a:ext>
                    </a:extLst>
                  </p:cNvPr>
                  <p:cNvSpPr txBox="1"/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h𝑒𝑎𝑑𝑒𝑟</m:t>
                          </m:r>
                        </m:oMath>
                      </m:oMathPara>
                    </a14:m>
                    <a:endParaRPr lang="en-US" sz="3200" baseline="-25000" dirty="0">
                      <a:solidFill>
                        <a:schemeClr val="bg2">
                          <a:lumMod val="10000"/>
                        </a:schemeClr>
                      </a:solidFill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777B2ED-BFA7-068C-AC29-CFB511FEFE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091" r="-2020" b="-869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029CCD-D225-FC77-E453-1A102FC47DB7}"/>
                </a:ext>
              </a:extLst>
            </p:cNvPr>
            <p:cNvGrpSpPr/>
            <p:nvPr/>
          </p:nvGrpSpPr>
          <p:grpSpPr>
            <a:xfrm>
              <a:off x="15096912" y="5503738"/>
              <a:ext cx="2206638" cy="658336"/>
              <a:chOff x="1906923" y="11172398"/>
              <a:chExt cx="2206638" cy="658336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875F53E-C3BB-9ED4-E2A5-12B1CEF31772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CD9380-C7B5-7D33-902B-5853545375D6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E083E6-BA52-1C7F-0074-88CC31CA82E7}"/>
                </a:ext>
              </a:extLst>
            </p:cNvPr>
            <p:cNvGrpSpPr/>
            <p:nvPr/>
          </p:nvGrpSpPr>
          <p:grpSpPr>
            <a:xfrm>
              <a:off x="15514337" y="4234274"/>
              <a:ext cx="1470033" cy="1219153"/>
              <a:chOff x="3533847" y="9235480"/>
              <a:chExt cx="1470033" cy="121915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4CB7710-B7B9-AE0E-3127-8D08224A6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741" y="9797140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51EF57D-4B5C-3419-2A6E-FF4AA929203D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20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𝑠𝑘</m:t>
                          </m:r>
                          <m:r>
                            <a:rPr kumimoji="0" lang="en-US" sz="3200" u="none" strike="noStrike" cap="none" spc="0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A51EF57D-4B5C-3419-2A6E-FF4AA92920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54A8748-02C0-8BE3-BFC9-12FB5A807975}"/>
                    </a:ext>
                  </a:extLst>
                </p:cNvPr>
                <p:cNvSpPr txBox="1"/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54A8748-02C0-8BE3-BFC9-12FB5A807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E67408-B495-B3D4-569D-70842EC70C95}"/>
                </a:ext>
              </a:extLst>
            </p:cNvPr>
            <p:cNvGrpSpPr/>
            <p:nvPr/>
          </p:nvGrpSpPr>
          <p:grpSpPr>
            <a:xfrm>
              <a:off x="10176205" y="5813350"/>
              <a:ext cx="8032600" cy="868680"/>
              <a:chOff x="-1804285" y="10775329"/>
              <a:chExt cx="8032600" cy="86868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E014203-323C-5B83-8DFE-5899BA313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0775329"/>
                <a:ext cx="0" cy="86868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CF4A72-4DDF-B1F0-3713-D0985E19C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1644009"/>
                <a:ext cx="8032600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BA33BB-A9CE-A7C8-26FD-BC9E70716FA1}"/>
                  </a:ext>
                </a:extLst>
              </p:cNvPr>
              <p:cNvCxnSpPr/>
              <p:nvPr/>
            </p:nvCxnSpPr>
            <p:spPr>
              <a:xfrm>
                <a:off x="6228315" y="10775329"/>
                <a:ext cx="0" cy="86838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lg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105B74-9D88-AD66-CC0D-395B789BCADE}"/>
                    </a:ext>
                  </a:extLst>
                </p:cNvPr>
                <p:cNvSpPr txBox="1"/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B105B74-9D88-AD66-CC0D-395B789BC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blipFill>
                  <a:blip r:embed="rId6"/>
                  <a:stretch>
                    <a:fillRect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0AA09E-96F2-61E5-5F39-8EA984B5BC69}"/>
                    </a:ext>
                  </a:extLst>
                </p:cNvPr>
                <p:cNvSpPr txBox="1"/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aseline="-250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h𝑒𝑎𝑑𝑒𝑟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2">
                        <a:lumMod val="10000"/>
                      </a:schemeClr>
                    </a:solidFill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0AA09E-96F2-61E5-5F39-8EA984B5B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blipFill>
                  <a:blip r:embed="rId7"/>
                  <a:stretch>
                    <a:fillRect l="-61702" r="-48936" b="-63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DB0539-7572-A764-0B43-D5E63E977226}"/>
                </a:ext>
              </a:extLst>
            </p:cNvPr>
            <p:cNvGrpSpPr/>
            <p:nvPr/>
          </p:nvGrpSpPr>
          <p:grpSpPr>
            <a:xfrm>
              <a:off x="20397244" y="4234274"/>
              <a:ext cx="1470033" cy="1219156"/>
              <a:chOff x="3533847" y="9235480"/>
              <a:chExt cx="1470033" cy="1219156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75718A7-EDD6-FE7A-0782-7980A8D7A03C}"/>
                  </a:ext>
                </a:extLst>
              </p:cNvPr>
              <p:cNvCxnSpPr/>
              <p:nvPr/>
            </p:nvCxnSpPr>
            <p:spPr>
              <a:xfrm>
                <a:off x="4219741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7B5D655-B6CA-5367-A63E-47A8675855FF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7B5D655-B6CA-5367-A63E-47A8675855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58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07F8BC-CADC-6B58-F77B-007EEF866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03549" y="5813350"/>
              <a:ext cx="90525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FB452A2-1BDC-7C2B-2C27-818D0A268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08805" y="5813350"/>
              <a:ext cx="1777350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845282-C841-50E7-A896-34C270380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9328" y="5813350"/>
              <a:ext cx="933274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53" name="Slide Number Placeholder 152">
            <a:extLst>
              <a:ext uri="{FF2B5EF4-FFF2-40B4-BE49-F238E27FC236}">
                <a16:creationId xmlns:a16="http://schemas.microsoft.com/office/drawing/2014/main" id="{33941350-CA2D-A8FC-7749-AA4BB918D0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7B80A-9361-35E4-9014-BA8EBA9F0353}"/>
              </a:ext>
            </a:extLst>
          </p:cNvPr>
          <p:cNvCxnSpPr>
            <a:cxnSpLocks/>
          </p:cNvCxnSpPr>
          <p:nvPr/>
        </p:nvCxnSpPr>
        <p:spPr>
          <a:xfrm>
            <a:off x="9161822" y="5693221"/>
            <a:ext cx="7793895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111542-E828-D294-1A3F-DE982618E2EC}"/>
              </a:ext>
            </a:extLst>
          </p:cNvPr>
          <p:cNvCxnSpPr>
            <a:cxnSpLocks/>
          </p:cNvCxnSpPr>
          <p:nvPr/>
        </p:nvCxnSpPr>
        <p:spPr>
          <a:xfrm>
            <a:off x="9161822" y="5672024"/>
            <a:ext cx="0" cy="79472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85DFC2-8D98-C00C-CF12-BA8E84D9FA51}"/>
                  </a:ext>
                </a:extLst>
              </p:cNvPr>
              <p:cNvSpPr txBox="1"/>
              <p:nvPr/>
            </p:nvSpPr>
            <p:spPr>
              <a:xfrm>
                <a:off x="9340307" y="5889404"/>
                <a:ext cx="1614431" cy="6350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85DFC2-8D98-C00C-CF12-BA8E84D9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307" y="5889404"/>
                <a:ext cx="1614431" cy="635046"/>
              </a:xfrm>
              <a:prstGeom prst="rect">
                <a:avLst/>
              </a:prstGeom>
              <a:blipFill>
                <a:blip r:embed="rId9"/>
                <a:stretch>
                  <a:fillRect l="-6250" b="-137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21C5F9A-AE47-7CDF-AAB6-FD41B618A628}"/>
              </a:ext>
            </a:extLst>
          </p:cNvPr>
          <p:cNvGrpSpPr/>
          <p:nvPr/>
        </p:nvGrpSpPr>
        <p:grpSpPr>
          <a:xfrm>
            <a:off x="6286175" y="5886166"/>
            <a:ext cx="2979011" cy="979980"/>
            <a:chOff x="3161152" y="4995264"/>
            <a:chExt cx="2979011" cy="979980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8718986-F8D3-947D-3CB6-8C4BD6042A48}"/>
                </a:ext>
              </a:extLst>
            </p:cNvPr>
            <p:cNvCxnSpPr>
              <a:cxnSpLocks/>
            </p:cNvCxnSpPr>
            <p:nvPr/>
          </p:nvCxnSpPr>
          <p:spPr>
            <a:xfrm>
              <a:off x="5348247" y="5597006"/>
              <a:ext cx="677297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F22D5C1-E17E-879A-D444-B1052052153E}"/>
                    </a:ext>
                  </a:extLst>
                </p:cNvPr>
                <p:cNvSpPr txBox="1"/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F22D5C1-E17E-879A-D444-B10520521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D3EFD14-5815-9109-63A9-DB8C15E00B4B}"/>
                </a:ext>
              </a:extLst>
            </p:cNvPr>
            <p:cNvSpPr/>
            <p:nvPr/>
          </p:nvSpPr>
          <p:spPr>
            <a:xfrm>
              <a:off x="3176335" y="5216292"/>
              <a:ext cx="2176272" cy="7589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40000"/>
                  <a:lumOff val="6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F4B03AE-B95B-1F44-F3DD-C5FBAFFE3472}"/>
                </a:ext>
              </a:extLst>
            </p:cNvPr>
            <p:cNvSpPr txBox="1"/>
            <p:nvPr/>
          </p:nvSpPr>
          <p:spPr>
            <a:xfrm>
              <a:off x="3161152" y="5327640"/>
              <a:ext cx="220663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829BDC9-BDDB-B2D0-6FC1-BE39237208EB}"/>
                  </a:ext>
                </a:extLst>
              </p:cNvPr>
              <p:cNvSpPr txBox="1"/>
              <p:nvPr/>
            </p:nvSpPr>
            <p:spPr>
              <a:xfrm>
                <a:off x="9287376" y="5890259"/>
                <a:ext cx="1614431" cy="6350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829BDC9-BDDB-B2D0-6FC1-BE3923720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376" y="5890259"/>
                <a:ext cx="1614431" cy="635046"/>
              </a:xfrm>
              <a:prstGeom prst="rect">
                <a:avLst/>
              </a:prstGeom>
              <a:blipFill>
                <a:blip r:embed="rId11"/>
                <a:stretch>
                  <a:fillRect l="-3125" b="-137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C8510728-C3F8-CFE8-4692-37811DD8105B}"/>
              </a:ext>
            </a:extLst>
          </p:cNvPr>
          <p:cNvSpPr txBox="1"/>
          <p:nvPr/>
        </p:nvSpPr>
        <p:spPr>
          <a:xfrm>
            <a:off x="1312800" y="11759701"/>
            <a:ext cx="1780219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an arbitrary string chosen by a chat bot (for secure server-side storage of bot data).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237E78-BF09-1884-8F74-D9D753F45649}"/>
              </a:ext>
            </a:extLst>
          </p:cNvPr>
          <p:cNvSpPr txBox="1"/>
          <p:nvPr/>
        </p:nvSpPr>
        <p:spPr>
          <a:xfrm>
            <a:off x="1312800" y="8773873"/>
            <a:ext cx="209456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Keybase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 uses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SealPacket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 to encrypt the following three types of plaintexts: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D89655-37AD-A4DA-0A10-64FBD7EDB8BF}"/>
              </a:ext>
            </a:extLst>
          </p:cNvPr>
          <p:cNvSpPr txBox="1"/>
          <p:nvPr/>
        </p:nvSpPr>
        <p:spPr>
          <a:xfrm>
            <a:off x="1265896" y="9772447"/>
            <a:ext cx="1908006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a metadata header that is automatically created and sent along with every chat message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56DB4D3-EE9A-5F81-B065-BDA1D531ED3A}"/>
              </a:ext>
            </a:extLst>
          </p:cNvPr>
          <p:cNvSpPr txBox="1"/>
          <p:nvPr/>
        </p:nvSpPr>
        <p:spPr>
          <a:xfrm>
            <a:off x="1312800" y="10750685"/>
            <a:ext cx="142251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a file that is sent as an attachment in chat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9D6C78-BF7C-A13C-C722-7A0985FC772C}"/>
              </a:ext>
            </a:extLst>
          </p:cNvPr>
          <p:cNvCxnSpPr>
            <a:cxnSpLocks/>
          </p:cNvCxnSpPr>
          <p:nvPr/>
        </p:nvCxnSpPr>
        <p:spPr>
          <a:xfrm>
            <a:off x="9150567" y="5696087"/>
            <a:ext cx="7802765" cy="0"/>
          </a:xfrm>
          <a:prstGeom prst="line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8F9072-DC58-0FA8-9FC4-C7F10E72EC83}"/>
              </a:ext>
            </a:extLst>
          </p:cNvPr>
          <p:cNvGrpSpPr/>
          <p:nvPr/>
        </p:nvGrpSpPr>
        <p:grpSpPr>
          <a:xfrm>
            <a:off x="9155138" y="5440747"/>
            <a:ext cx="7798194" cy="1062814"/>
            <a:chOff x="9155138" y="5440747"/>
            <a:chExt cx="7798194" cy="106281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B33EBF8-23D6-2C1B-6E40-0A5133582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5138" y="5693221"/>
              <a:ext cx="6684" cy="810340"/>
            </a:xfrm>
            <a:prstGeom prst="straightConnector1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arrow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4BB34D0-1ED8-2231-706B-AA9E7D52FAFB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9184012" y="6486305"/>
              <a:ext cx="1783094" cy="6806"/>
            </a:xfrm>
            <a:prstGeom prst="straightConnector1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34ECEE-5B9C-0B27-6FEC-F0E6B10193C7}"/>
                </a:ext>
              </a:extLst>
            </p:cNvPr>
            <p:cNvCxnSpPr>
              <a:cxnSpLocks/>
            </p:cNvCxnSpPr>
            <p:nvPr/>
          </p:nvCxnSpPr>
          <p:spPr>
            <a:xfrm>
              <a:off x="13159831" y="6473944"/>
              <a:ext cx="919168" cy="12361"/>
            </a:xfrm>
            <a:prstGeom prst="line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1B1E79D-AEA1-E18D-7550-E74FCE19DCD6}"/>
                </a:ext>
              </a:extLst>
            </p:cNvPr>
            <p:cNvCxnSpPr>
              <a:cxnSpLocks/>
            </p:cNvCxnSpPr>
            <p:nvPr/>
          </p:nvCxnSpPr>
          <p:spPr>
            <a:xfrm>
              <a:off x="14068752" y="6473944"/>
              <a:ext cx="1825651" cy="0"/>
            </a:xfrm>
            <a:prstGeom prst="straightConnector1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85AA070-6E1B-98A6-1D84-044E3E4C366C}"/>
                </a:ext>
              </a:extLst>
            </p:cNvPr>
            <p:cNvCxnSpPr>
              <a:cxnSpLocks/>
            </p:cNvCxnSpPr>
            <p:nvPr/>
          </p:nvCxnSpPr>
          <p:spPr>
            <a:xfrm>
              <a:off x="16953332" y="5440747"/>
              <a:ext cx="0" cy="698892"/>
            </a:xfrm>
            <a:prstGeom prst="straightConnector1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9" name="Rounded Rectangular Callout 78">
            <a:extLst>
              <a:ext uri="{FF2B5EF4-FFF2-40B4-BE49-F238E27FC236}">
                <a16:creationId xmlns:a16="http://schemas.microsoft.com/office/drawing/2014/main" id="{4D991350-C4C4-5405-6C74-181793FB2A60}"/>
              </a:ext>
            </a:extLst>
          </p:cNvPr>
          <p:cNvSpPr/>
          <p:nvPr/>
        </p:nvSpPr>
        <p:spPr>
          <a:xfrm>
            <a:off x="17210145" y="2402895"/>
            <a:ext cx="2612028" cy="658336"/>
          </a:xfrm>
          <a:prstGeom prst="wedgeRoundRectCallout">
            <a:avLst>
              <a:gd name="adj1" fmla="val -159185"/>
              <a:gd name="adj2" fmla="val 445537"/>
              <a:gd name="adj3" fmla="val 16667"/>
            </a:avLst>
          </a:prstGeom>
          <a:solidFill>
            <a:srgbClr val="C00000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 cycle!</a:t>
            </a:r>
          </a:p>
        </p:txBody>
      </p:sp>
    </p:spTree>
    <p:extLst>
      <p:ext uri="{BB962C8B-B14F-4D97-AF65-F5344CB8AC3E}">
        <p14:creationId xmlns:p14="http://schemas.microsoft.com/office/powerpoint/2010/main" val="445446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49" grpId="1"/>
      <p:bldP spid="61" grpId="0"/>
      <p:bldP spid="62" grpId="0"/>
      <p:bldP spid="62" grpId="1"/>
      <p:bldP spid="63" grpId="0"/>
      <p:bldP spid="64" grpId="0"/>
      <p:bldP spid="65" grpId="0"/>
      <p:bldP spid="65" grpId="1"/>
      <p:bldP spid="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SealPacket</a:t>
            </a:r>
            <a:r>
              <a:rPr lang="en-US" sz="7740" dirty="0"/>
              <a:t> IUF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93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1F08-0639-71F5-BE7F-19C73171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IUF Security of </a:t>
            </a:r>
            <a:r>
              <a:rPr lang="en-US" dirty="0" err="1"/>
              <a:t>SealPacket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F16A-59CA-C69F-5F80-722F75521B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D86B54-DF30-753D-923A-12328935E0B5}"/>
                  </a:ext>
                </a:extLst>
              </p:cNvPr>
              <p:cNvSpPr txBox="1"/>
              <p:nvPr/>
            </p:nvSpPr>
            <p:spPr>
              <a:xfrm>
                <a:off x="6851084" y="9248575"/>
                <a:ext cx="12131712" cy="1012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Unforgeability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Sign</m:t>
                        </m:r>
                      </m:sub>
                    </m:sSub>
                    <m:r>
                      <a:rPr kumimoji="0" lang="en-US" sz="3600" u="none" strike="noStrike" cap="none" spc="0" normalizeH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</m:oMath>
                </a14:m>
                <a:r>
                  <a:rPr kumimoji="0" lang="en-US" sz="3600" u="none" strike="noStrike" cap="none" spc="0" normalizeH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Collision</m:t>
                        </m:r>
                        <m:r>
                          <m:rPr>
                            <m:nor/>
                          </m:rPr>
                          <a:rPr lang="en-US" sz="36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Resistance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Hash</m:t>
                        </m:r>
                      </m:sub>
                    </m:sSub>
                    <m:r>
                      <a:rPr kumimoji="0" lang="en-US" sz="360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IUF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SP</m:t>
                        </m:r>
                      </m:sub>
                    </m:sSub>
                  </m:oMath>
                </a14:m>
                <a:endParaRPr kumimoji="0" lang="en-US" sz="36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AD86B54-DF30-753D-923A-12328935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084" y="9248575"/>
                <a:ext cx="12131712" cy="1012072"/>
              </a:xfrm>
              <a:prstGeom prst="rect">
                <a:avLst/>
              </a:prstGeom>
              <a:blipFill>
                <a:blip r:embed="rId2"/>
                <a:stretch>
                  <a:fillRect l="-1360" b="-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E483B86-2AAA-DE41-12F7-220EAB042B8A}"/>
              </a:ext>
            </a:extLst>
          </p:cNvPr>
          <p:cNvGrpSpPr/>
          <p:nvPr/>
        </p:nvGrpSpPr>
        <p:grpSpPr>
          <a:xfrm>
            <a:off x="3913632" y="3593592"/>
            <a:ext cx="16585324" cy="4727448"/>
            <a:chOff x="8043438" y="2940193"/>
            <a:chExt cx="16585324" cy="472744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F198161-54D1-7EC3-14FD-311AF50B7717}"/>
                </a:ext>
              </a:extLst>
            </p:cNvPr>
            <p:cNvSpPr/>
            <p:nvPr/>
          </p:nvSpPr>
          <p:spPr>
            <a:xfrm>
              <a:off x="8043438" y="2940193"/>
              <a:ext cx="16585324" cy="4727448"/>
            </a:xfrm>
            <a:prstGeom prst="round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408EB5-3ADF-8AC3-A5E4-F63F490716B3}"/>
                </a:ext>
              </a:extLst>
            </p:cNvPr>
            <p:cNvGrpSpPr/>
            <p:nvPr/>
          </p:nvGrpSpPr>
          <p:grpSpPr>
            <a:xfrm>
              <a:off x="19972690" y="5503738"/>
              <a:ext cx="2206638" cy="658336"/>
              <a:chOff x="1906923" y="11172398"/>
              <a:chExt cx="2206638" cy="658336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91ADFFDB-4911-F11B-2529-E1C8A448A56A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FC3806-977F-745D-C69D-72FE4D504736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E188A6-DDBB-2D89-82EC-1415DAC1AF0D}"/>
                </a:ext>
              </a:extLst>
            </p:cNvPr>
            <p:cNvSpPr txBox="1"/>
            <p:nvPr/>
          </p:nvSpPr>
          <p:spPr>
            <a:xfrm>
              <a:off x="13750862" y="3036911"/>
              <a:ext cx="549789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SealPacket</a:t>
              </a: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 (SP)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BF4906-DC06-C91C-7E32-C2B132BEC1D1}"/>
                </a:ext>
              </a:extLst>
            </p:cNvPr>
            <p:cNvGrpSpPr/>
            <p:nvPr/>
          </p:nvGrpSpPr>
          <p:grpSpPr>
            <a:xfrm>
              <a:off x="8509596" y="5482245"/>
              <a:ext cx="6587316" cy="583686"/>
              <a:chOff x="-3470894" y="10483451"/>
              <a:chExt cx="6587316" cy="583686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A830E5FA-CA47-EDFF-57EB-705904C7C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072539" y="10834112"/>
                <a:ext cx="5188961" cy="0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6DDF42F-2CFA-C167-6FD2-C52E5E525734}"/>
                      </a:ext>
                    </a:extLst>
                  </p:cNvPr>
                  <p:cNvSpPr txBox="1"/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h𝑒𝑎𝑑𝑒𝑟</m:t>
                          </m:r>
                        </m:oMath>
                      </m:oMathPara>
                    </a14:m>
                    <a:endParaRPr lang="en-US" sz="3200" baseline="-25000" dirty="0">
                      <a:solidFill>
                        <a:schemeClr val="bg2">
                          <a:lumMod val="10000"/>
                        </a:schemeClr>
                      </a:solidFill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6DDF42F-2CFA-C167-6FD2-C52E5E525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091" r="-2020" b="-869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304389-7D45-BDA2-DD78-B7B0127432BC}"/>
                </a:ext>
              </a:extLst>
            </p:cNvPr>
            <p:cNvGrpSpPr/>
            <p:nvPr/>
          </p:nvGrpSpPr>
          <p:grpSpPr>
            <a:xfrm>
              <a:off x="15096912" y="5503738"/>
              <a:ext cx="2206638" cy="658336"/>
              <a:chOff x="1906923" y="11172398"/>
              <a:chExt cx="2206638" cy="658336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9D59F869-CEF6-C997-C8FC-837AACA227FA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810FB1-7075-4601-6F62-588F971970EA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779255-46BB-9B0E-1A91-5CD59A9B09BC}"/>
                </a:ext>
              </a:extLst>
            </p:cNvPr>
            <p:cNvGrpSpPr/>
            <p:nvPr/>
          </p:nvGrpSpPr>
          <p:grpSpPr>
            <a:xfrm>
              <a:off x="15514337" y="4234274"/>
              <a:ext cx="1470033" cy="1219153"/>
              <a:chOff x="3533847" y="9235480"/>
              <a:chExt cx="1470033" cy="1219153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A61EACE-B975-2631-4FA7-13342B927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741" y="9797140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194E572-6175-CD20-9A82-449164D0FD0C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20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𝑠𝑘</m:t>
                          </m:r>
                          <m:r>
                            <a:rPr kumimoji="0" lang="en-US" sz="3200" u="none" strike="noStrike" cap="none" spc="0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194E572-6175-CD20-9A82-449164D0FD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FDE6FA1-BF36-A8A2-AD66-90F8E7EE2157}"/>
                    </a:ext>
                  </a:extLst>
                </p:cNvPr>
                <p:cNvSpPr txBox="1"/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FDE6FA1-BF36-A8A2-AD66-90F8E7EE2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5E8B7E-6C61-5480-7B1D-36279F9FCAA5}"/>
                </a:ext>
              </a:extLst>
            </p:cNvPr>
            <p:cNvGrpSpPr/>
            <p:nvPr/>
          </p:nvGrpSpPr>
          <p:grpSpPr>
            <a:xfrm>
              <a:off x="10176205" y="5813350"/>
              <a:ext cx="8032600" cy="868680"/>
              <a:chOff x="-1804285" y="10775329"/>
              <a:chExt cx="8032600" cy="86868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BFB4D-D2A7-A227-54C1-F6D064F90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0775329"/>
                <a:ext cx="0" cy="86868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51CDC9-F489-5329-B758-39EC02CEA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1644009"/>
                <a:ext cx="8032600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BF400E-BD90-6919-ED74-450BC07D319C}"/>
                  </a:ext>
                </a:extLst>
              </p:cNvPr>
              <p:cNvCxnSpPr/>
              <p:nvPr/>
            </p:nvCxnSpPr>
            <p:spPr>
              <a:xfrm>
                <a:off x="6228315" y="10775329"/>
                <a:ext cx="0" cy="86838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lg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23B6CA-CD85-9913-157F-16EF9558095A}"/>
                    </a:ext>
                  </a:extLst>
                </p:cNvPr>
                <p:cNvSpPr txBox="1"/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23B6CA-CD85-9913-157F-16EF95580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blipFill>
                  <a:blip r:embed="rId6"/>
                  <a:stretch>
                    <a:fillRect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09D7E8A-9B6C-E61B-88D7-D5CA34284AB0}"/>
                    </a:ext>
                  </a:extLst>
                </p:cNvPr>
                <p:cNvSpPr txBox="1"/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aseline="-250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h𝑒𝑎𝑑𝑒𝑟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2">
                        <a:lumMod val="10000"/>
                      </a:schemeClr>
                    </a:solidFill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09D7E8A-9B6C-E61B-88D7-D5CA34284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blipFill>
                  <a:blip r:embed="rId7"/>
                  <a:stretch>
                    <a:fillRect l="-61702" r="-48936" b="-63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B8AE47A-7A85-6B73-14CF-3F829FB34F86}"/>
                </a:ext>
              </a:extLst>
            </p:cNvPr>
            <p:cNvGrpSpPr/>
            <p:nvPr/>
          </p:nvGrpSpPr>
          <p:grpSpPr>
            <a:xfrm>
              <a:off x="20397244" y="4234274"/>
              <a:ext cx="1470033" cy="1219156"/>
              <a:chOff x="3533847" y="9235480"/>
              <a:chExt cx="1470033" cy="1219156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C1FB024-DE38-4151-DBAA-39E3B535C986}"/>
                  </a:ext>
                </a:extLst>
              </p:cNvPr>
              <p:cNvCxnSpPr/>
              <p:nvPr/>
            </p:nvCxnSpPr>
            <p:spPr>
              <a:xfrm>
                <a:off x="4219741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5A5E3D5-1B63-75A9-4427-A412E47B7F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5A5E3D5-1B63-75A9-4427-A412E47B7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58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F61961-5F75-1A4F-9AAA-DFE69045A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03549" y="5813350"/>
              <a:ext cx="90525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A0D0618-A878-F9F9-AA3B-840308AB649D}"/>
                </a:ext>
              </a:extLst>
            </p:cNvPr>
            <p:cNvCxnSpPr>
              <a:cxnSpLocks/>
            </p:cNvCxnSpPr>
            <p:nvPr/>
          </p:nvCxnSpPr>
          <p:spPr>
            <a:xfrm>
              <a:off x="18208805" y="5813350"/>
              <a:ext cx="1777350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EE2ED2B-F8BF-D547-F7BB-711900019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9328" y="5813350"/>
              <a:ext cx="933274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43CDBED-06E1-1D6B-9E17-9465C1F97BC3}"/>
              </a:ext>
            </a:extLst>
          </p:cNvPr>
          <p:cNvCxnSpPr>
            <a:cxnSpLocks/>
          </p:cNvCxnSpPr>
          <p:nvPr/>
        </p:nvCxnSpPr>
        <p:spPr>
          <a:xfrm>
            <a:off x="9161822" y="5693221"/>
            <a:ext cx="7793895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6BA949-D507-B505-2E39-26F5D3F9BA68}"/>
              </a:ext>
            </a:extLst>
          </p:cNvPr>
          <p:cNvCxnSpPr>
            <a:cxnSpLocks/>
          </p:cNvCxnSpPr>
          <p:nvPr/>
        </p:nvCxnSpPr>
        <p:spPr>
          <a:xfrm>
            <a:off x="9161822" y="5672024"/>
            <a:ext cx="0" cy="79472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FEE19F-360F-B71E-BFD7-6ECD785D769D}"/>
              </a:ext>
            </a:extLst>
          </p:cNvPr>
          <p:cNvGrpSpPr/>
          <p:nvPr/>
        </p:nvGrpSpPr>
        <p:grpSpPr>
          <a:xfrm>
            <a:off x="6286175" y="5886166"/>
            <a:ext cx="2979011" cy="929672"/>
            <a:chOff x="3161152" y="4995264"/>
            <a:chExt cx="2979011" cy="92967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65AF875-AFB5-8410-F942-77220AF063D3}"/>
                </a:ext>
              </a:extLst>
            </p:cNvPr>
            <p:cNvCxnSpPr>
              <a:cxnSpLocks/>
            </p:cNvCxnSpPr>
            <p:nvPr/>
          </p:nvCxnSpPr>
          <p:spPr>
            <a:xfrm>
              <a:off x="5348247" y="5597006"/>
              <a:ext cx="677297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13A099-026D-8640-113A-03AEDEC054FF}"/>
                    </a:ext>
                  </a:extLst>
                </p:cNvPr>
                <p:cNvSpPr txBox="1"/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13A099-026D-8640-113A-03AEDEC05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E2D01E3-4964-1B89-E71B-850C9B4954C5}"/>
                </a:ext>
              </a:extLst>
            </p:cNvPr>
            <p:cNvSpPr/>
            <p:nvPr/>
          </p:nvSpPr>
          <p:spPr>
            <a:xfrm>
              <a:off x="3176335" y="5266600"/>
              <a:ext cx="2176272" cy="65833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40000"/>
                  <a:lumOff val="6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F6B23A9-A09C-9146-6215-BE1D6379D1F2}"/>
                </a:ext>
              </a:extLst>
            </p:cNvPr>
            <p:cNvSpPr txBox="1"/>
            <p:nvPr/>
          </p:nvSpPr>
          <p:spPr>
            <a:xfrm>
              <a:off x="3161152" y="5279514"/>
              <a:ext cx="220663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0ADC75-182D-95E7-BB81-530426567A1E}"/>
                  </a:ext>
                </a:extLst>
              </p:cNvPr>
              <p:cNvSpPr txBox="1"/>
              <p:nvPr/>
            </p:nvSpPr>
            <p:spPr>
              <a:xfrm>
                <a:off x="9331746" y="5922330"/>
                <a:ext cx="1614431" cy="6350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0ADC75-182D-95E7-BB81-530426567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746" y="5922330"/>
                <a:ext cx="1614431" cy="635046"/>
              </a:xfrm>
              <a:prstGeom prst="rect">
                <a:avLst/>
              </a:prstGeom>
              <a:blipFill>
                <a:blip r:embed="rId10"/>
                <a:stretch>
                  <a:fillRect l="-2326" b="-11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0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SealPacket</a:t>
            </a:r>
            <a:r>
              <a:rPr lang="en-US" sz="7740" dirty="0"/>
              <a:t> IUF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AADB13-BFFA-A68E-8C0F-CFD7702F6232}"/>
              </a:ext>
            </a:extLst>
          </p:cNvPr>
          <p:cNvSpPr/>
          <p:nvPr/>
        </p:nvSpPr>
        <p:spPr>
          <a:xfrm>
            <a:off x="12738538" y="8208180"/>
            <a:ext cx="5810719" cy="862648"/>
          </a:xfrm>
          <a:prstGeom prst="wedgeRoundRectCallout">
            <a:avLst>
              <a:gd name="adj1" fmla="val -69431"/>
              <a:gd name="adj2" fmla="val -181554"/>
              <a:gd name="adj3" fmla="val 16667"/>
            </a:avLst>
          </a:prstGeom>
          <a:solidFill>
            <a:srgbClr val="003057">
              <a:alpha val="32785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Yes, easy to prove.</a:t>
            </a:r>
          </a:p>
        </p:txBody>
      </p:sp>
    </p:spTree>
    <p:extLst>
      <p:ext uri="{BB962C8B-B14F-4D97-AF65-F5344CB8AC3E}">
        <p14:creationId xmlns:p14="http://schemas.microsoft.com/office/powerpoint/2010/main" val="17908365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SealPacket</a:t>
            </a:r>
            <a:r>
              <a:rPr lang="en-US" sz="7740" dirty="0"/>
              <a:t> OAE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56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1F08-0639-71F5-BE7F-19C73171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OAE Security of </a:t>
            </a:r>
            <a:r>
              <a:rPr lang="en-US" dirty="0" err="1"/>
              <a:t>SealPacket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F16A-59CA-C69F-5F80-722F75521B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483B86-2AAA-DE41-12F7-220EAB042B8A}"/>
              </a:ext>
            </a:extLst>
          </p:cNvPr>
          <p:cNvGrpSpPr/>
          <p:nvPr/>
        </p:nvGrpSpPr>
        <p:grpSpPr>
          <a:xfrm>
            <a:off x="3913632" y="3593592"/>
            <a:ext cx="16585324" cy="4727448"/>
            <a:chOff x="8043438" y="2940193"/>
            <a:chExt cx="16585324" cy="472744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F198161-54D1-7EC3-14FD-311AF50B7717}"/>
                </a:ext>
              </a:extLst>
            </p:cNvPr>
            <p:cNvSpPr/>
            <p:nvPr/>
          </p:nvSpPr>
          <p:spPr>
            <a:xfrm>
              <a:off x="8043438" y="2940193"/>
              <a:ext cx="16585324" cy="4727448"/>
            </a:xfrm>
            <a:prstGeom prst="round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408EB5-3ADF-8AC3-A5E4-F63F490716B3}"/>
                </a:ext>
              </a:extLst>
            </p:cNvPr>
            <p:cNvGrpSpPr/>
            <p:nvPr/>
          </p:nvGrpSpPr>
          <p:grpSpPr>
            <a:xfrm>
              <a:off x="19972690" y="5503738"/>
              <a:ext cx="2206638" cy="658336"/>
              <a:chOff x="1906923" y="11172398"/>
              <a:chExt cx="2206638" cy="658336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91ADFFDB-4911-F11B-2529-E1C8A448A56A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FC3806-977F-745D-C69D-72FE4D504736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E188A6-DDBB-2D89-82EC-1415DAC1AF0D}"/>
                </a:ext>
              </a:extLst>
            </p:cNvPr>
            <p:cNvSpPr txBox="1"/>
            <p:nvPr/>
          </p:nvSpPr>
          <p:spPr>
            <a:xfrm>
              <a:off x="13750862" y="3036911"/>
              <a:ext cx="549789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SealPacket</a:t>
              </a: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 (SP)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BF4906-DC06-C91C-7E32-C2B132BEC1D1}"/>
                </a:ext>
              </a:extLst>
            </p:cNvPr>
            <p:cNvGrpSpPr/>
            <p:nvPr/>
          </p:nvGrpSpPr>
          <p:grpSpPr>
            <a:xfrm>
              <a:off x="8509596" y="5482245"/>
              <a:ext cx="6587316" cy="583686"/>
              <a:chOff x="-3470894" y="10483451"/>
              <a:chExt cx="6587316" cy="583686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A830E5FA-CA47-EDFF-57EB-705904C7C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072539" y="10834112"/>
                <a:ext cx="5188961" cy="0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6DDF42F-2CFA-C167-6FD2-C52E5E525734}"/>
                      </a:ext>
                    </a:extLst>
                  </p:cNvPr>
                  <p:cNvSpPr txBox="1"/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h𝑒𝑎𝑑𝑒𝑟</m:t>
                          </m:r>
                        </m:oMath>
                      </m:oMathPara>
                    </a14:m>
                    <a:endParaRPr lang="en-US" sz="3200" baseline="-25000" dirty="0">
                      <a:solidFill>
                        <a:schemeClr val="bg2">
                          <a:lumMod val="10000"/>
                        </a:schemeClr>
                      </a:solidFill>
                      <a:latin typeface="Lucida Calligraphy" panose="03010101010101010101" pitchFamily="66" charset="77"/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6DDF42F-2CFA-C167-6FD2-C52E5E525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470894" y="10483451"/>
                    <a:ext cx="1240671" cy="5836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091" r="-2020" b="-869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304389-7D45-BDA2-DD78-B7B0127432BC}"/>
                </a:ext>
              </a:extLst>
            </p:cNvPr>
            <p:cNvGrpSpPr/>
            <p:nvPr/>
          </p:nvGrpSpPr>
          <p:grpSpPr>
            <a:xfrm>
              <a:off x="15096912" y="5503738"/>
              <a:ext cx="2206638" cy="658336"/>
              <a:chOff x="1906923" y="11172398"/>
              <a:chExt cx="2206638" cy="658336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9D59F869-CEF6-C997-C8FC-837AACA227FA}"/>
                  </a:ext>
                </a:extLst>
              </p:cNvPr>
              <p:cNvSpPr/>
              <p:nvPr/>
            </p:nvSpPr>
            <p:spPr>
              <a:xfrm>
                <a:off x="1922106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810FB1-7075-4601-6F62-588F971970EA}"/>
                  </a:ext>
                </a:extLst>
              </p:cNvPr>
              <p:cNvSpPr txBox="1"/>
              <p:nvPr/>
            </p:nvSpPr>
            <p:spPr>
              <a:xfrm>
                <a:off x="1906923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779255-46BB-9B0E-1A91-5CD59A9B09BC}"/>
                </a:ext>
              </a:extLst>
            </p:cNvPr>
            <p:cNvGrpSpPr/>
            <p:nvPr/>
          </p:nvGrpSpPr>
          <p:grpSpPr>
            <a:xfrm>
              <a:off x="15514337" y="4234274"/>
              <a:ext cx="1470033" cy="1219153"/>
              <a:chOff x="3533847" y="9235480"/>
              <a:chExt cx="1470033" cy="1219153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A61EACE-B975-2631-4FA7-13342B927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741" y="9797140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194E572-6175-CD20-9A82-449164D0FD0C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20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𝑠𝑘</m:t>
                          </m:r>
                          <m:r>
                            <a:rPr kumimoji="0" lang="en-US" sz="3200" u="none" strike="noStrike" cap="none" spc="0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194E572-6175-CD20-9A82-449164D0FD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FDE6FA1-BF36-A8A2-AD66-90F8E7EE2157}"/>
                    </a:ext>
                  </a:extLst>
                </p:cNvPr>
                <p:cNvSpPr txBox="1"/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FDE6FA1-BF36-A8A2-AD66-90F8E7EE2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3791" y="5268400"/>
                  <a:ext cx="583881" cy="5950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5E8B7E-6C61-5480-7B1D-36279F9FCAA5}"/>
                </a:ext>
              </a:extLst>
            </p:cNvPr>
            <p:cNvGrpSpPr/>
            <p:nvPr/>
          </p:nvGrpSpPr>
          <p:grpSpPr>
            <a:xfrm>
              <a:off x="10176205" y="5813350"/>
              <a:ext cx="8032600" cy="868680"/>
              <a:chOff x="-1804285" y="10775329"/>
              <a:chExt cx="8032600" cy="86868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BFB4D-D2A7-A227-54C1-F6D064F90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0775329"/>
                <a:ext cx="0" cy="86868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51CDC9-F489-5329-B758-39EC02CEA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04285" y="11644009"/>
                <a:ext cx="8032600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BF400E-BD90-6919-ED74-450BC07D319C}"/>
                  </a:ext>
                </a:extLst>
              </p:cNvPr>
              <p:cNvCxnSpPr/>
              <p:nvPr/>
            </p:nvCxnSpPr>
            <p:spPr>
              <a:xfrm>
                <a:off x="6228315" y="10775329"/>
                <a:ext cx="0" cy="86838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lg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23B6CA-CD85-9913-157F-16EF9558095A}"/>
                    </a:ext>
                  </a:extLst>
                </p:cNvPr>
                <p:cNvSpPr txBox="1"/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923B6CA-CD85-9913-157F-16EF95580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0663" y="5260462"/>
                  <a:ext cx="1614431" cy="595035"/>
                </a:xfrm>
                <a:prstGeom prst="rect">
                  <a:avLst/>
                </a:prstGeom>
                <a:blipFill>
                  <a:blip r:embed="rId6"/>
                  <a:stretch>
                    <a:fillRect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09D7E8A-9B6C-E61B-88D7-D5CA34284AB0}"/>
                    </a:ext>
                  </a:extLst>
                </p:cNvPr>
                <p:cNvSpPr txBox="1"/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aseline="-250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h𝑒𝑎𝑑𝑒𝑟</m:t>
                        </m:r>
                      </m:oMath>
                    </m:oMathPara>
                  </a14:m>
                  <a:endParaRPr lang="en-US" sz="3200" baseline="-25000" dirty="0">
                    <a:solidFill>
                      <a:schemeClr val="bg2">
                        <a:lumMod val="10000"/>
                      </a:schemeClr>
                    </a:solidFill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09D7E8A-9B6C-E61B-88D7-D5CA34284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5575" y="5485132"/>
                  <a:ext cx="583881" cy="583686"/>
                </a:xfrm>
                <a:prstGeom prst="rect">
                  <a:avLst/>
                </a:prstGeom>
                <a:blipFill>
                  <a:blip r:embed="rId7"/>
                  <a:stretch>
                    <a:fillRect l="-61702" r="-48936" b="-63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B8AE47A-7A85-6B73-14CF-3F829FB34F86}"/>
                </a:ext>
              </a:extLst>
            </p:cNvPr>
            <p:cNvGrpSpPr/>
            <p:nvPr/>
          </p:nvGrpSpPr>
          <p:grpSpPr>
            <a:xfrm>
              <a:off x="20397244" y="4234274"/>
              <a:ext cx="1470033" cy="1219156"/>
              <a:chOff x="3533847" y="9235480"/>
              <a:chExt cx="1470033" cy="1219156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C1FB024-DE38-4151-DBAA-39E3B535C986}"/>
                  </a:ext>
                </a:extLst>
              </p:cNvPr>
              <p:cNvCxnSpPr/>
              <p:nvPr/>
            </p:nvCxnSpPr>
            <p:spPr>
              <a:xfrm>
                <a:off x="4219741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5A5E3D5-1B63-75A9-4427-A412E47B7FBB}"/>
                      </a:ext>
                    </a:extLst>
                  </p:cNvPr>
                  <p:cNvSpPr txBox="1"/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5A5E3D5-1B63-75A9-4427-A412E47B7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847" y="9235480"/>
                    <a:ext cx="1470033" cy="5836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58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F61961-5F75-1A4F-9AAA-DFE69045A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03549" y="5813350"/>
              <a:ext cx="90525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A0D0618-A878-F9F9-AA3B-840308AB649D}"/>
                </a:ext>
              </a:extLst>
            </p:cNvPr>
            <p:cNvCxnSpPr>
              <a:cxnSpLocks/>
            </p:cNvCxnSpPr>
            <p:nvPr/>
          </p:nvCxnSpPr>
          <p:spPr>
            <a:xfrm>
              <a:off x="18208805" y="5813350"/>
              <a:ext cx="1777350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EE2ED2B-F8BF-D547-F7BB-711900019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9328" y="5813350"/>
              <a:ext cx="933274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43CDBED-06E1-1D6B-9E17-9465C1F97BC3}"/>
              </a:ext>
            </a:extLst>
          </p:cNvPr>
          <p:cNvCxnSpPr>
            <a:cxnSpLocks/>
          </p:cNvCxnSpPr>
          <p:nvPr/>
        </p:nvCxnSpPr>
        <p:spPr>
          <a:xfrm>
            <a:off x="9161822" y="5693221"/>
            <a:ext cx="7793895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6BA949-D507-B505-2E39-26F5D3F9BA68}"/>
              </a:ext>
            </a:extLst>
          </p:cNvPr>
          <p:cNvCxnSpPr>
            <a:cxnSpLocks/>
          </p:cNvCxnSpPr>
          <p:nvPr/>
        </p:nvCxnSpPr>
        <p:spPr>
          <a:xfrm>
            <a:off x="9161822" y="5672024"/>
            <a:ext cx="0" cy="79472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FEE19F-360F-B71E-BFD7-6ECD785D769D}"/>
              </a:ext>
            </a:extLst>
          </p:cNvPr>
          <p:cNvGrpSpPr/>
          <p:nvPr/>
        </p:nvGrpSpPr>
        <p:grpSpPr>
          <a:xfrm>
            <a:off x="6286175" y="5886166"/>
            <a:ext cx="2979011" cy="929672"/>
            <a:chOff x="3161152" y="4995264"/>
            <a:chExt cx="2979011" cy="92967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65AF875-AFB5-8410-F942-77220AF063D3}"/>
                </a:ext>
              </a:extLst>
            </p:cNvPr>
            <p:cNvCxnSpPr>
              <a:cxnSpLocks/>
            </p:cNvCxnSpPr>
            <p:nvPr/>
          </p:nvCxnSpPr>
          <p:spPr>
            <a:xfrm>
              <a:off x="5348247" y="5597006"/>
              <a:ext cx="677297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13A099-026D-8640-113A-03AEDEC054FF}"/>
                    </a:ext>
                  </a:extLst>
                </p:cNvPr>
                <p:cNvSpPr txBox="1"/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13A099-026D-8640-113A-03AEDEC05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171" y="4995264"/>
                  <a:ext cx="886992" cy="5836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E2D01E3-4964-1B89-E71B-850C9B4954C5}"/>
                </a:ext>
              </a:extLst>
            </p:cNvPr>
            <p:cNvSpPr/>
            <p:nvPr/>
          </p:nvSpPr>
          <p:spPr>
            <a:xfrm>
              <a:off x="3176335" y="5266600"/>
              <a:ext cx="2176272" cy="65833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40000"/>
                  <a:lumOff val="6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F6B23A9-A09C-9146-6215-BE1D6379D1F2}"/>
                </a:ext>
              </a:extLst>
            </p:cNvPr>
            <p:cNvSpPr txBox="1"/>
            <p:nvPr/>
          </p:nvSpPr>
          <p:spPr>
            <a:xfrm>
              <a:off x="3161152" y="5279514"/>
              <a:ext cx="220663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0ADC75-182D-95E7-BB81-530426567A1E}"/>
                  </a:ext>
                </a:extLst>
              </p:cNvPr>
              <p:cNvSpPr txBox="1"/>
              <p:nvPr/>
            </p:nvSpPr>
            <p:spPr>
              <a:xfrm>
                <a:off x="9331746" y="5922330"/>
                <a:ext cx="1614431" cy="6350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0ADC75-182D-95E7-BB81-530426567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746" y="5922330"/>
                <a:ext cx="1614431" cy="635046"/>
              </a:xfrm>
              <a:prstGeom prst="rect">
                <a:avLst/>
              </a:prstGeom>
              <a:blipFill>
                <a:blip r:embed="rId10"/>
                <a:stretch>
                  <a:fillRect l="-2326" b="-11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F295A4-54EB-5A7E-4E7D-4D75EFA7813D}"/>
              </a:ext>
            </a:extLst>
          </p:cNvPr>
          <p:cNvCxnSpPr>
            <a:cxnSpLocks/>
          </p:cNvCxnSpPr>
          <p:nvPr/>
        </p:nvCxnSpPr>
        <p:spPr>
          <a:xfrm flipH="1">
            <a:off x="9155138" y="5693221"/>
            <a:ext cx="6684" cy="810340"/>
          </a:xfrm>
          <a:prstGeom prst="straightConnector1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arrow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F467D0-A26D-8F29-F6D2-7FCC785A6B96}"/>
              </a:ext>
            </a:extLst>
          </p:cNvPr>
          <p:cNvCxnSpPr>
            <a:cxnSpLocks/>
          </p:cNvCxnSpPr>
          <p:nvPr/>
        </p:nvCxnSpPr>
        <p:spPr>
          <a:xfrm flipV="1">
            <a:off x="9184012" y="6486305"/>
            <a:ext cx="1783094" cy="6806"/>
          </a:xfrm>
          <a:prstGeom prst="straightConnector1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72904-06E3-089F-1DE7-043F3D4522FE}"/>
              </a:ext>
            </a:extLst>
          </p:cNvPr>
          <p:cNvCxnSpPr>
            <a:cxnSpLocks/>
          </p:cNvCxnSpPr>
          <p:nvPr/>
        </p:nvCxnSpPr>
        <p:spPr>
          <a:xfrm>
            <a:off x="13159831" y="6473944"/>
            <a:ext cx="919168" cy="12361"/>
          </a:xfrm>
          <a:prstGeom prst="line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7BFC97-6A74-2700-D957-A5DEFFD447E2}"/>
              </a:ext>
            </a:extLst>
          </p:cNvPr>
          <p:cNvCxnSpPr>
            <a:cxnSpLocks/>
          </p:cNvCxnSpPr>
          <p:nvPr/>
        </p:nvCxnSpPr>
        <p:spPr>
          <a:xfrm>
            <a:off x="14068752" y="6473944"/>
            <a:ext cx="1825651" cy="0"/>
          </a:xfrm>
          <a:prstGeom prst="straightConnector1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7E7DF0-AB92-E829-D007-92E583EC167A}"/>
              </a:ext>
            </a:extLst>
          </p:cNvPr>
          <p:cNvCxnSpPr>
            <a:cxnSpLocks/>
          </p:cNvCxnSpPr>
          <p:nvPr/>
        </p:nvCxnSpPr>
        <p:spPr>
          <a:xfrm>
            <a:off x="16953332" y="5440747"/>
            <a:ext cx="0" cy="698892"/>
          </a:xfrm>
          <a:prstGeom prst="straightConnector1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AE44A9-EC31-1E0C-A5AC-EFA660875C35}"/>
              </a:ext>
            </a:extLst>
          </p:cNvPr>
          <p:cNvCxnSpPr>
            <a:cxnSpLocks/>
          </p:cNvCxnSpPr>
          <p:nvPr/>
        </p:nvCxnSpPr>
        <p:spPr>
          <a:xfrm>
            <a:off x="9150567" y="5696087"/>
            <a:ext cx="7802765" cy="0"/>
          </a:xfrm>
          <a:prstGeom prst="line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702BE5-C74F-9927-C344-2E9DE18FE950}"/>
              </a:ext>
            </a:extLst>
          </p:cNvPr>
          <p:cNvGrpSpPr/>
          <p:nvPr/>
        </p:nvGrpSpPr>
        <p:grpSpPr>
          <a:xfrm>
            <a:off x="1217010" y="9383680"/>
            <a:ext cx="21970999" cy="1286467"/>
            <a:chOff x="1223258" y="10181510"/>
            <a:chExt cx="21970999" cy="12864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5D3325D-15EF-2C90-6487-4BE0EFF8F468}"/>
                </a:ext>
              </a:extLst>
            </p:cNvPr>
            <p:cNvSpPr/>
            <p:nvPr/>
          </p:nvSpPr>
          <p:spPr>
            <a:xfrm>
              <a:off x="4450082" y="10809609"/>
              <a:ext cx="2176272" cy="658368"/>
            </a:xfrm>
            <a:prstGeom prst="roundRect">
              <a:avLst/>
            </a:prstGeom>
            <a:solidFill>
              <a:srgbClr val="FFF7D2"/>
            </a:solidFill>
            <a:ln w="12700" cap="flat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58376-F206-4B43-0769-75DD8DFC781F}"/>
                    </a:ext>
                  </a:extLst>
                </p:cNvPr>
                <p:cNvSpPr txBox="1"/>
                <p:nvPr/>
              </p:nvSpPr>
              <p:spPr>
                <a:xfrm>
                  <a:off x="1223258" y="10181510"/>
                  <a:ext cx="21970999" cy="12401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32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Handling the k</a:t>
                  </a:r>
                  <a:r>
                    <a:rPr kumimoji="0" lang="en-US" sz="3200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" pitchFamily="2" charset="77"/>
                      <a:sym typeface="Helvetica Neue"/>
                    </a:rPr>
                    <a:t>ey cycle in SP </a:t>
                  </a:r>
                  <a:endParaRPr kumimoji="0" lang="en-US" sz="3200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Helvetica Neue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0" lang="en-US" sz="3200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"/>
                        </a:rPr>
                        <m:t>≈</m:t>
                      </m:r>
                    </m:oMath>
                  </a14:m>
                  <a:r>
                    <a:rPr kumimoji="0" lang="en-US" sz="3200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" pitchFamily="2" charset="77"/>
                      <a:sym typeface="Helvetica Neue"/>
                    </a:rPr>
                    <a:t> </a:t>
                  </a:r>
                  <a:r>
                    <a:rPr lang="en-US" sz="32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proving that     Encrypt    is AE secure against KDM (KDM-AE)</a:t>
                  </a:r>
                  <a:endParaRPr lang="en-US" sz="3200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Montserrat" pitchFamily="2" charset="77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58376-F206-4B43-0769-75DD8DFC7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258" y="10181510"/>
                  <a:ext cx="21970999" cy="1240148"/>
                </a:xfrm>
                <a:prstGeom prst="rect">
                  <a:avLst/>
                </a:prstGeom>
                <a:blipFill>
                  <a:blip r:embed="rId11"/>
                  <a:stretch>
                    <a:fillRect l="-694" t="-6061" b="-1515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7862F38-84B2-428C-9E13-C40BBFFB3540}"/>
              </a:ext>
            </a:extLst>
          </p:cNvPr>
          <p:cNvSpPr/>
          <p:nvPr/>
        </p:nvSpPr>
        <p:spPr>
          <a:xfrm>
            <a:off x="16128656" y="2343275"/>
            <a:ext cx="5708279" cy="1066959"/>
          </a:xfrm>
          <a:prstGeom prst="wedgeRoundRectCallout">
            <a:avLst>
              <a:gd name="adj1" fmla="val -64197"/>
              <a:gd name="adj2" fmla="val 302870"/>
              <a:gd name="adj3" fmla="val 16667"/>
            </a:avLst>
          </a:prstGeom>
          <a:solidFill>
            <a:srgbClr val="C00000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28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Key-Dependent</a:t>
            </a:r>
            <a:r>
              <a:rPr kumimoji="0" lang="en-US" sz="2800" u="none" strike="noStrike" cap="none" spc="0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Message (KDM)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DD0DE750-0CA2-123A-F481-A68AD944F0B6}"/>
              </a:ext>
            </a:extLst>
          </p:cNvPr>
          <p:cNvSpPr/>
          <p:nvPr/>
        </p:nvSpPr>
        <p:spPr>
          <a:xfrm>
            <a:off x="12511244" y="8621822"/>
            <a:ext cx="7034525" cy="590233"/>
          </a:xfrm>
          <a:prstGeom prst="wedgeRoundRectCallout">
            <a:avLst>
              <a:gd name="adj1" fmla="val -49152"/>
              <a:gd name="adj2" fmla="val -340182"/>
              <a:gd name="adj3" fmla="val 16667"/>
            </a:avLst>
          </a:prstGeom>
          <a:solidFill>
            <a:srgbClr val="C00000">
              <a:alpha val="4982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Hashes message before signing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DAF6B4-55D0-C7E7-03FA-8D923CE5D2FF}"/>
              </a:ext>
            </a:extLst>
          </p:cNvPr>
          <p:cNvGrpSpPr/>
          <p:nvPr/>
        </p:nvGrpSpPr>
        <p:grpSpPr>
          <a:xfrm>
            <a:off x="1250812" y="11081803"/>
            <a:ext cx="19248143" cy="658368"/>
            <a:chOff x="1250812" y="11081803"/>
            <a:chExt cx="19248143" cy="6583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C372197-FD6F-76B1-6F61-523185A6E5F8}"/>
                </a:ext>
              </a:extLst>
            </p:cNvPr>
            <p:cNvSpPr/>
            <p:nvPr/>
          </p:nvSpPr>
          <p:spPr>
            <a:xfrm>
              <a:off x="4423624" y="11081803"/>
              <a:ext cx="2176272" cy="658368"/>
            </a:xfrm>
            <a:prstGeom prst="roundRect">
              <a:avLst/>
            </a:prstGeom>
            <a:solidFill>
              <a:srgbClr val="FFF7D2"/>
            </a:solidFill>
            <a:ln w="12700" cap="flat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9DDBD2-059E-8555-7F39-E258B07EE2D1}"/>
                    </a:ext>
                  </a:extLst>
                </p:cNvPr>
                <p:cNvSpPr txBox="1"/>
                <p:nvPr/>
              </p:nvSpPr>
              <p:spPr>
                <a:xfrm>
                  <a:off x="1250812" y="11115635"/>
                  <a:ext cx="1924814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0" lang="en-US" sz="3200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"/>
                        </a:rPr>
                        <m:t>≈</m:t>
                      </m:r>
                    </m:oMath>
                  </a14:m>
                  <a:r>
                    <a:rPr kumimoji="0" lang="en-US" sz="3200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" pitchFamily="2" charset="77"/>
                      <a:sym typeface="Helvetica Neue"/>
                    </a:rPr>
                    <a:t> </a:t>
                  </a:r>
                  <a:r>
                    <a:rPr lang="en-US" sz="32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proving that     Encrypt    is KDM-AE secure against messages derived from a hashed key</a:t>
                  </a:r>
                  <a:endParaRPr lang="en-US" sz="3200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Montserrat" pitchFamily="2" charset="77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9DDBD2-059E-8555-7F39-E258B07EE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2" y="11115635"/>
                  <a:ext cx="19248143" cy="595035"/>
                </a:xfrm>
                <a:prstGeom prst="rect">
                  <a:avLst/>
                </a:prstGeom>
                <a:blipFill>
                  <a:blip r:embed="rId12"/>
                  <a:stretch>
                    <a:fillRect l="-264" t="-12500" b="-291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0A23C1C-3EDB-2BC6-4624-7B00647F5FFE}"/>
              </a:ext>
            </a:extLst>
          </p:cNvPr>
          <p:cNvSpPr txBox="1"/>
          <p:nvPr/>
        </p:nvSpPr>
        <p:spPr>
          <a:xfrm>
            <a:off x="4761633" y="9188931"/>
            <a:ext cx="33892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Message derived from hashed key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0C2F87-DEA7-AEEA-C90D-3A0C451CFA3F}"/>
              </a:ext>
            </a:extLst>
          </p:cNvPr>
          <p:cNvSpPr txBox="1"/>
          <p:nvPr/>
        </p:nvSpPr>
        <p:spPr>
          <a:xfrm>
            <a:off x="5815938" y="10571859"/>
            <a:ext cx="2761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AE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Encrypt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44097D7-20ED-C14C-04D8-DF50873FB487}"/>
              </a:ext>
            </a:extLst>
          </p:cNvPr>
          <p:cNvCxnSpPr>
            <a:cxnSpLocks/>
          </p:cNvCxnSpPr>
          <p:nvPr/>
        </p:nvCxnSpPr>
        <p:spPr>
          <a:xfrm>
            <a:off x="8440279" y="9823204"/>
            <a:ext cx="1844553" cy="44382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BDBCFF-BEBF-F6C2-2DCE-1A5E5415804E}"/>
              </a:ext>
            </a:extLst>
          </p:cNvPr>
          <p:cNvCxnSpPr>
            <a:cxnSpLocks/>
          </p:cNvCxnSpPr>
          <p:nvPr/>
        </p:nvCxnSpPr>
        <p:spPr>
          <a:xfrm flipV="1">
            <a:off x="8440278" y="10439370"/>
            <a:ext cx="1844553" cy="63525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6CEA7ED-3AB9-993B-80DB-81289DCB7AB8}"/>
              </a:ext>
            </a:extLst>
          </p:cNvPr>
          <p:cNvSpPr txBox="1"/>
          <p:nvPr/>
        </p:nvSpPr>
        <p:spPr>
          <a:xfrm>
            <a:off x="8896714" y="9418142"/>
            <a:ext cx="11694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RO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68E71E-B38C-ABB5-D750-F7322C12F803}"/>
              </a:ext>
            </a:extLst>
          </p:cNvPr>
          <p:cNvSpPr txBox="1"/>
          <p:nvPr/>
        </p:nvSpPr>
        <p:spPr>
          <a:xfrm>
            <a:off x="10504209" y="10033853"/>
            <a:ext cx="290522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KDM-</a:t>
            </a: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AE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Encrypt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8DB8A4-B636-0540-8B30-924296080F40}"/>
              </a:ext>
            </a:extLst>
          </p:cNvPr>
          <p:cNvSpPr txBox="1"/>
          <p:nvPr/>
        </p:nvSpPr>
        <p:spPr>
          <a:xfrm>
            <a:off x="10504209" y="11838072"/>
            <a:ext cx="47564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Collision-</a:t>
            </a: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Resistance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Hash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001A2-71C7-7BE3-55D3-E5D7ECF28F69}"/>
              </a:ext>
            </a:extLst>
          </p:cNvPr>
          <p:cNvCxnSpPr>
            <a:cxnSpLocks/>
          </p:cNvCxnSpPr>
          <p:nvPr/>
        </p:nvCxnSpPr>
        <p:spPr>
          <a:xfrm>
            <a:off x="12760017" y="10267030"/>
            <a:ext cx="4970290" cy="71197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FA2D9C-28D6-250E-BEEB-A3054F990830}"/>
              </a:ext>
            </a:extLst>
          </p:cNvPr>
          <p:cNvCxnSpPr>
            <a:cxnSpLocks/>
          </p:cNvCxnSpPr>
          <p:nvPr/>
        </p:nvCxnSpPr>
        <p:spPr>
          <a:xfrm flipV="1">
            <a:off x="14750716" y="11084858"/>
            <a:ext cx="2979591" cy="970784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430B40-CB91-30E9-5D8B-47B335A93A8E}"/>
                  </a:ext>
                </a:extLst>
              </p:cNvPr>
              <p:cNvSpPr txBox="1"/>
              <p:nvPr/>
            </p:nvSpPr>
            <p:spPr>
              <a:xfrm>
                <a:off x="18036798" y="10673635"/>
                <a:ext cx="150034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OAE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SP</m:t>
                          </m:r>
                        </m:sub>
                      </m:sSub>
                    </m:oMath>
                  </m:oMathPara>
                </a14:m>
                <a:endParaRPr kumimoji="0" lang="en-US" sz="360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430B40-CB91-30E9-5D8B-47B335A93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798" y="10673635"/>
                <a:ext cx="1500347" cy="656590"/>
              </a:xfrm>
              <a:prstGeom prst="rect">
                <a:avLst/>
              </a:prstGeom>
              <a:blipFill>
                <a:blip r:embed="rId13"/>
                <a:stretch>
                  <a:fillRect l="-6723" b="-56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6C9EB-8B1A-77B3-DC29-477E78EA88C8}"/>
                  </a:ext>
                </a:extLst>
              </p:cNvPr>
              <p:cNvSpPr txBox="1"/>
              <p:nvPr/>
            </p:nvSpPr>
            <p:spPr>
              <a:xfrm>
                <a:off x="6851084" y="9248575"/>
                <a:ext cx="12131712" cy="1012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KDM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AE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Encrypt</m:t>
                        </m:r>
                      </m:sub>
                    </m:sSub>
                    <m:r>
                      <a:rPr kumimoji="0" lang="en-US" sz="3600" u="none" strike="noStrike" cap="none" spc="0" normalizeH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</m:oMath>
                </a14:m>
                <a:r>
                  <a:rPr kumimoji="0" lang="en-US" sz="3600" u="none" strike="noStrike" cap="none" spc="0" normalizeH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Collision</m:t>
                        </m:r>
                        <m:r>
                          <m:rPr>
                            <m:nor/>
                          </m:rPr>
                          <a:rPr lang="en-US" sz="36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Resistance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Hash</m:t>
                        </m:r>
                      </m:sub>
                    </m:sSub>
                    <m:r>
                      <a:rPr kumimoji="0" lang="en-US" sz="360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OAE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SP</m:t>
                        </m:r>
                      </m:sub>
                    </m:sSub>
                  </m:oMath>
                </a14:m>
                <a:endParaRPr kumimoji="0" lang="en-US" sz="36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6C9EB-8B1A-77B3-DC29-477E78EA8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084" y="9248575"/>
                <a:ext cx="12131712" cy="1012072"/>
              </a:xfrm>
              <a:prstGeom prst="rect">
                <a:avLst/>
              </a:prstGeom>
              <a:blipFill>
                <a:blip r:embed="rId14"/>
                <a:stretch>
                  <a:fillRect l="-837" b="-12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681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6" grpId="0"/>
      <p:bldP spid="36" grpId="1"/>
      <p:bldP spid="37" grpId="0"/>
      <p:bldP spid="37" grpId="1"/>
      <p:bldP spid="40" grpId="0"/>
      <p:bldP spid="40" grpId="1"/>
      <p:bldP spid="41" grpId="0"/>
      <p:bldP spid="41" grpId="1"/>
      <p:bldP spid="43" grpId="0"/>
      <p:bldP spid="43" grpId="1"/>
      <p:bldP spid="51" grpId="0"/>
      <p:bldP spid="51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SealPacket</a:t>
            </a:r>
            <a:r>
              <a:rPr lang="en-US" sz="7740" dirty="0"/>
              <a:t> OAE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18C2CD0-8E9F-D76A-11EB-2F6D45AB4575}"/>
              </a:ext>
            </a:extLst>
          </p:cNvPr>
          <p:cNvSpPr/>
          <p:nvPr/>
        </p:nvSpPr>
        <p:spPr>
          <a:xfrm>
            <a:off x="13171674" y="8232243"/>
            <a:ext cx="8725799" cy="862648"/>
          </a:xfrm>
          <a:prstGeom prst="wedgeRoundRectCallout">
            <a:avLst>
              <a:gd name="adj1" fmla="val -69431"/>
              <a:gd name="adj2" fmla="val -181554"/>
              <a:gd name="adj3" fmla="val 16667"/>
            </a:avLst>
          </a:prstGeom>
          <a:solidFill>
            <a:srgbClr val="003057">
              <a:alpha val="32785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It wasn’t easy, but yes!</a:t>
            </a:r>
          </a:p>
        </p:txBody>
      </p:sp>
    </p:spTree>
    <p:extLst>
      <p:ext uri="{BB962C8B-B14F-4D97-AF65-F5344CB8AC3E}">
        <p14:creationId xmlns:p14="http://schemas.microsoft.com/office/powerpoint/2010/main" val="12944229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07227B-3C53-2268-82F2-AB9F9B507CBB}"/>
              </a:ext>
            </a:extLst>
          </p:cNvPr>
          <p:cNvSpPr/>
          <p:nvPr/>
        </p:nvSpPr>
        <p:spPr>
          <a:xfrm>
            <a:off x="3248526" y="3854820"/>
            <a:ext cx="17206204" cy="5192319"/>
          </a:xfrm>
          <a:prstGeom prst="roundRect">
            <a:avLst/>
          </a:prstGeom>
          <a:solidFill>
            <a:srgbClr val="EDF2F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B5EF0CC1-01AF-3FB3-CC38-6BE8062827AB}"/>
              </a:ext>
            </a:extLst>
          </p:cNvPr>
          <p:cNvSpPr/>
          <p:nvPr/>
        </p:nvSpPr>
        <p:spPr>
          <a:xfrm>
            <a:off x="11164690" y="3224116"/>
            <a:ext cx="3174448" cy="658336"/>
          </a:xfrm>
          <a:prstGeom prst="roundRect">
            <a:avLst/>
          </a:prstGeom>
          <a:solidFill>
            <a:srgbClr val="C00000">
              <a:alpha val="4996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D1D01-B809-2F79-285C-B6DF29D3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8992"/>
            <a:ext cx="21971000" cy="1433163"/>
          </a:xfrm>
        </p:spPr>
        <p:txBody>
          <a:bodyPr>
            <a:normAutofit/>
          </a:bodyPr>
          <a:lstStyle/>
          <a:p>
            <a:r>
              <a:rPr lang="en-US" sz="7740" dirty="0"/>
              <a:t>Chat Encryption in </a:t>
            </a:r>
            <a:r>
              <a:rPr lang="en-US" sz="7740" dirty="0" err="1"/>
              <a:t>Keybase</a:t>
            </a:r>
            <a:r>
              <a:rPr lang="en-US" sz="7740" dirty="0"/>
              <a:t> —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6AF0-1EA0-58A0-5780-FBD2D80488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01499" y="14789098"/>
            <a:ext cx="368505" cy="419101"/>
          </a:xfrm>
        </p:spPr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C6294B-F775-1CD6-950A-A453B7251225}"/>
              </a:ext>
            </a:extLst>
          </p:cNvPr>
          <p:cNvSpPr txBox="1"/>
          <p:nvPr/>
        </p:nvSpPr>
        <p:spPr>
          <a:xfrm>
            <a:off x="18945084" y="6521583"/>
            <a:ext cx="58388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2EA42-AD65-CDCB-DA85-562CB549E135}"/>
              </a:ext>
            </a:extLst>
          </p:cNvPr>
          <p:cNvGrpSpPr/>
          <p:nvPr/>
        </p:nvGrpSpPr>
        <p:grpSpPr>
          <a:xfrm>
            <a:off x="3566593" y="4078073"/>
            <a:ext cx="16878279" cy="3680346"/>
            <a:chOff x="9014095" y="3121713"/>
            <a:chExt cx="16878279" cy="36803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8FA4DD-9C29-B9F3-E14B-A4432AE21E7C}"/>
                </a:ext>
              </a:extLst>
            </p:cNvPr>
            <p:cNvSpPr txBox="1"/>
            <p:nvPr/>
          </p:nvSpPr>
          <p:spPr>
            <a:xfrm>
              <a:off x="15557903" y="3121713"/>
              <a:ext cx="403730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sng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BoxMessage</a:t>
              </a:r>
              <a:r>
                <a:rPr kumimoji="0" lang="en-US" sz="3200" u="sng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 (BM)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4F0D0C-533D-80FE-E895-10B9643E888D}"/>
                </a:ext>
              </a:extLst>
            </p:cNvPr>
            <p:cNvCxnSpPr>
              <a:cxnSpLocks/>
            </p:cNvCxnSpPr>
            <p:nvPr/>
          </p:nvCxnSpPr>
          <p:spPr>
            <a:xfrm>
              <a:off x="10405678" y="5892003"/>
              <a:ext cx="672603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FDCFCE-9FAD-FA34-B9C2-0D15E22C0DDA}"/>
                    </a:ext>
                  </a:extLst>
                </p:cNvPr>
                <p:cNvSpPr txBox="1"/>
                <p:nvPr/>
              </p:nvSpPr>
              <p:spPr>
                <a:xfrm>
                  <a:off x="9014095" y="5572712"/>
                  <a:ext cx="139158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aseline="-25000" dirty="0" err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𝑏𝑜𝑑𝑦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0FDCFCE-9FAD-FA34-B9C2-0D15E22C0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4095" y="5572712"/>
                  <a:ext cx="1391583" cy="595035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2FED4C-6782-4AFB-AAE7-33486DC06DA3}"/>
                </a:ext>
              </a:extLst>
            </p:cNvPr>
            <p:cNvGrpSpPr/>
            <p:nvPr/>
          </p:nvGrpSpPr>
          <p:grpSpPr>
            <a:xfrm>
              <a:off x="20572341" y="5544174"/>
              <a:ext cx="2206638" cy="658336"/>
              <a:chOff x="4505738" y="11172398"/>
              <a:chExt cx="2206638" cy="658336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D7196A-07E7-7811-104C-490F493EE052}"/>
                  </a:ext>
                </a:extLst>
              </p:cNvPr>
              <p:cNvSpPr/>
              <p:nvPr/>
            </p:nvSpPr>
            <p:spPr>
              <a:xfrm>
                <a:off x="4520921" y="11172398"/>
                <a:ext cx="2176272" cy="65833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>
                <a:solidFill>
                  <a:schemeClr val="accent5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0B7619-4343-C8CF-C548-69A3797C3CA9}"/>
                  </a:ext>
                </a:extLst>
              </p:cNvPr>
              <p:cNvSpPr txBox="1"/>
              <p:nvPr/>
            </p:nvSpPr>
            <p:spPr>
              <a:xfrm>
                <a:off x="4505738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Sign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3303D2-A69C-0B43-E2C9-9C1D59451D70}"/>
                </a:ext>
              </a:extLst>
            </p:cNvPr>
            <p:cNvGrpSpPr/>
            <p:nvPr/>
          </p:nvGrpSpPr>
          <p:grpSpPr>
            <a:xfrm>
              <a:off x="11594806" y="4290259"/>
              <a:ext cx="1470033" cy="1216082"/>
              <a:chOff x="786855" y="9232368"/>
              <a:chExt cx="1470033" cy="121608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26B319A-8C5F-BDC3-9264-BC7CC4931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3343" y="9790957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23B377D-E4C1-3AB0-B8F8-07E99291F351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55" y="9232368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2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23B377D-E4C1-3AB0-B8F8-07E99291F3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55" y="9232368"/>
                    <a:ext cx="1470033" cy="5836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565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0263CF-993F-94EE-BE8F-C5D4C5D6170E}"/>
                    </a:ext>
                  </a:extLst>
                </p:cNvPr>
                <p:cNvSpPr txBox="1"/>
                <p:nvPr/>
              </p:nvSpPr>
              <p:spPr>
                <a:xfrm flipH="1">
                  <a:off x="13539419" y="5262633"/>
                  <a:ext cx="864605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aseline="-25000" dirty="0" err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𝑏𝑜𝑑𝑦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0263CF-993F-94EE-BE8F-C5D4C5D61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3539419" y="5262633"/>
                  <a:ext cx="864605" cy="595035"/>
                </a:xfrm>
                <a:prstGeom prst="rect">
                  <a:avLst/>
                </a:prstGeom>
                <a:blipFill>
                  <a:blip r:embed="rId5"/>
                  <a:stretch>
                    <a:fillRect l="-14286" r="-2857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7E5C9D-AF46-434F-A033-CB938F0D4A31}"/>
                </a:ext>
              </a:extLst>
            </p:cNvPr>
            <p:cNvGrpSpPr/>
            <p:nvPr/>
          </p:nvGrpSpPr>
          <p:grpSpPr>
            <a:xfrm>
              <a:off x="13971721" y="5875650"/>
              <a:ext cx="9971620" cy="612963"/>
              <a:chOff x="-605792" y="10817759"/>
              <a:chExt cx="9971620" cy="612963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374ABB2-7035-5DF3-BC40-6B8C58639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5792" y="10817759"/>
                <a:ext cx="0" cy="612963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C1C40B4-4ED9-B744-67FB-97C5EB2CC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5792" y="11423915"/>
                <a:ext cx="9971620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31B4019-54DA-E067-19B4-1F9A305923CC}"/>
                </a:ext>
              </a:extLst>
            </p:cNvPr>
            <p:cNvCxnSpPr>
              <a:cxnSpLocks/>
              <a:stCxn id="26" idx="3"/>
              <a:endCxn id="11" idx="1"/>
            </p:cNvCxnSpPr>
            <p:nvPr/>
          </p:nvCxnSpPr>
          <p:spPr>
            <a:xfrm>
              <a:off x="13259773" y="5873342"/>
              <a:ext cx="7312568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B028A9-C7AA-2329-B6B4-D558723BC2C8}"/>
                </a:ext>
              </a:extLst>
            </p:cNvPr>
            <p:cNvGrpSpPr/>
            <p:nvPr/>
          </p:nvGrpSpPr>
          <p:grpSpPr>
            <a:xfrm>
              <a:off x="20967931" y="4293836"/>
              <a:ext cx="1470033" cy="1219156"/>
              <a:chOff x="6132662" y="9235480"/>
              <a:chExt cx="1470033" cy="1219156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B8614C0-8460-6E11-1408-0BDE67714FCB}"/>
                  </a:ext>
                </a:extLst>
              </p:cNvPr>
              <p:cNvCxnSpPr/>
              <p:nvPr/>
            </p:nvCxnSpPr>
            <p:spPr>
              <a:xfrm>
                <a:off x="6818556" y="9797143"/>
                <a:ext cx="0" cy="657493"/>
              </a:xfrm>
              <a:prstGeom prst="straightConnector1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62DAB-45F1-9861-58A6-BC8727DDB376}"/>
                      </a:ext>
                    </a:extLst>
                  </p:cNvPr>
                  <p:cNvSpPr txBox="1"/>
                  <p:nvPr/>
                </p:nvSpPr>
                <p:spPr>
                  <a:xfrm>
                    <a:off x="6132662" y="9235480"/>
                    <a:ext cx="1470033" cy="58368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2438338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sz="3200" baseline="-25000" dirty="0" err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kumimoji="0" lang="en-US" sz="3200" u="none" strike="noStrike" cap="none" spc="0" normalizeH="0" baseline="-2500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FillTx/>
                      <a:latin typeface="Montserrat Medium" pitchFamily="2" charset="0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62DAB-45F1-9861-58A6-BC8727DDB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2662" y="9235480"/>
                    <a:ext cx="1470033" cy="5836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C995E36-B3BC-0755-BC9D-EFFC020C04F7}"/>
                </a:ext>
              </a:extLst>
            </p:cNvPr>
            <p:cNvGrpSpPr/>
            <p:nvPr/>
          </p:nvGrpSpPr>
          <p:grpSpPr>
            <a:xfrm>
              <a:off x="11053135" y="5544174"/>
              <a:ext cx="2206638" cy="658336"/>
              <a:chOff x="-934006" y="11172398"/>
              <a:chExt cx="2206638" cy="658336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8D31DA0-D36A-327D-EEEA-152A2C60AAD0}"/>
                  </a:ext>
                </a:extLst>
              </p:cNvPr>
              <p:cNvSpPr/>
              <p:nvPr/>
            </p:nvSpPr>
            <p:spPr>
              <a:xfrm>
                <a:off x="-918823" y="11172398"/>
                <a:ext cx="2176272" cy="658336"/>
              </a:xfrm>
              <a:prstGeom prst="roundRect">
                <a:avLst/>
              </a:prstGeom>
              <a:solidFill>
                <a:srgbClr val="FFF7D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0909C9-3D78-C5F4-5E59-D722C7A0289E}"/>
                  </a:ext>
                </a:extLst>
              </p:cNvPr>
              <p:cNvSpPr txBox="1"/>
              <p:nvPr/>
            </p:nvSpPr>
            <p:spPr>
              <a:xfrm>
                <a:off x="-934006" y="11204048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Encrypt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671B917-218F-3BAE-2048-1D4DC40C41D1}"/>
                    </a:ext>
                  </a:extLst>
                </p:cNvPr>
                <p:cNvSpPr txBox="1"/>
                <p:nvPr/>
              </p:nvSpPr>
              <p:spPr>
                <a:xfrm>
                  <a:off x="24277943" y="6207024"/>
                  <a:ext cx="161443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aseline="-25000" dirty="0" err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𝑏𝑜𝑑𝑦</m:t>
                        </m:r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10000"/>
                      </a:schemeClr>
                    </a:solidFill>
                    <a:latin typeface="Lucida Calligraphy" panose="03010101010101010101" pitchFamily="66" charset="77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671B917-218F-3BAE-2048-1D4DC40C4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7943" y="6207024"/>
                  <a:ext cx="1614431" cy="595035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81D030-4604-10A0-649E-081BFE86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78979" y="5870230"/>
              <a:ext cx="1164362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F79A46-95DF-B779-1E95-7F0FD31BF88E}"/>
              </a:ext>
            </a:extLst>
          </p:cNvPr>
          <p:cNvSpPr txBox="1"/>
          <p:nvPr/>
        </p:nvSpPr>
        <p:spPr>
          <a:xfrm>
            <a:off x="1243584" y="2938569"/>
            <a:ext cx="937441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BoxMessage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– Encrypt-then-Sign in </a:t>
            </a: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Keybase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1BB8C-B447-B145-902B-DE59ADB3443C}"/>
              </a:ext>
            </a:extLst>
          </p:cNvPr>
          <p:cNvSpPr txBox="1"/>
          <p:nvPr/>
        </p:nvSpPr>
        <p:spPr>
          <a:xfrm>
            <a:off x="1206500" y="9525727"/>
            <a:ext cx="190306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BoxMessage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is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used only for one purpose -- to encrypt the body of a chat message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815ACD-4881-D6E6-8BFE-E1918234B4CD}"/>
              </a:ext>
            </a:extLst>
          </p:cNvPr>
          <p:cNvGrpSpPr/>
          <p:nvPr/>
        </p:nvGrpSpPr>
        <p:grpSpPr>
          <a:xfrm>
            <a:off x="5907756" y="6224668"/>
            <a:ext cx="9301827" cy="1820988"/>
            <a:chOff x="5907756" y="4395869"/>
            <a:chExt cx="9301827" cy="1820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8665C7D-7E48-2277-392D-CC625D9774FB}"/>
                    </a:ext>
                  </a:extLst>
                </p:cNvPr>
                <p:cNvSpPr txBox="1"/>
                <p:nvPr/>
              </p:nvSpPr>
              <p:spPr>
                <a:xfrm>
                  <a:off x="5907756" y="5633171"/>
                  <a:ext cx="1276499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8665C7D-7E48-2277-392D-CC625D9774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756" y="5633171"/>
                  <a:ext cx="1276499" cy="583686"/>
                </a:xfrm>
                <a:prstGeom prst="rect">
                  <a:avLst/>
                </a:prstGeom>
                <a:blipFill>
                  <a:blip r:embed="rId8"/>
                  <a:stretch>
                    <a:fillRect l="-7921" b="-2340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E1357441-FCC1-9DAF-7B66-1F6821A11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5014" y="5023101"/>
              <a:ext cx="5870544" cy="939770"/>
            </a:xfrm>
            <a:prstGeom prst="bentConnector3">
              <a:avLst>
                <a:gd name="adj1" fmla="val 100007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A5D13F5-3904-49F7-ABC1-8937441DBDF0}"/>
                    </a:ext>
                  </a:extLst>
                </p:cNvPr>
                <p:cNvSpPr txBox="1"/>
                <p:nvPr/>
              </p:nvSpPr>
              <p:spPr>
                <a:xfrm>
                  <a:off x="12983964" y="4395869"/>
                  <a:ext cx="2225619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𝑚</m:t>
                        </m:r>
                        <m:r>
                          <a:rPr kumimoji="0" lang="en-US" sz="3200" u="none" strike="noStrike" cap="none" spc="0" normalizeH="0" baseline="-2500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h𝑒𝑎𝑑𝑒𝑟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A5D13F5-3904-49F7-ABC1-8937441DB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964" y="4395869"/>
                  <a:ext cx="2225619" cy="583686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E8CD0AD8-D52B-5CD2-DA45-C29EBF2AFD8A}"/>
              </a:ext>
            </a:extLst>
          </p:cNvPr>
          <p:cNvSpPr/>
          <p:nvPr/>
        </p:nvSpPr>
        <p:spPr>
          <a:xfrm>
            <a:off x="12994027" y="6750022"/>
            <a:ext cx="155448" cy="155448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55A44A-3F8F-CFFA-785D-4B327AE477CE}"/>
              </a:ext>
            </a:extLst>
          </p:cNvPr>
          <p:cNvGrpSpPr/>
          <p:nvPr/>
        </p:nvGrpSpPr>
        <p:grpSpPr>
          <a:xfrm>
            <a:off x="9699998" y="6240848"/>
            <a:ext cx="3198631" cy="924272"/>
            <a:chOff x="9246364" y="4940211"/>
            <a:chExt cx="3198631" cy="92427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C2F6F33-F39A-7439-9A01-C821BA550F43}"/>
                </a:ext>
              </a:extLst>
            </p:cNvPr>
            <p:cNvGrpSpPr/>
            <p:nvPr/>
          </p:nvGrpSpPr>
          <p:grpSpPr>
            <a:xfrm>
              <a:off x="9246364" y="5206147"/>
              <a:ext cx="2206638" cy="658336"/>
              <a:chOff x="3294009" y="7579776"/>
              <a:chExt cx="2206638" cy="658336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F1EE17B3-EA65-1CBF-C59A-1EEE8CC9D540}"/>
                  </a:ext>
                </a:extLst>
              </p:cNvPr>
              <p:cNvSpPr/>
              <p:nvPr/>
            </p:nvSpPr>
            <p:spPr>
              <a:xfrm>
                <a:off x="3309192" y="7579776"/>
                <a:ext cx="2176272" cy="65833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>
                <a:solidFill>
                  <a:schemeClr val="accent3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315ECEB-F798-DE0D-95F3-4E4DE5F8D923}"/>
                  </a:ext>
                </a:extLst>
              </p:cNvPr>
              <p:cNvSpPr txBox="1"/>
              <p:nvPr/>
            </p:nvSpPr>
            <p:spPr>
              <a:xfrm>
                <a:off x="3294009" y="7611426"/>
                <a:ext cx="2206638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Hash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00CC82D-4069-38CA-D232-7BB5EEC306B8}"/>
                    </a:ext>
                  </a:extLst>
                </p:cNvPr>
                <p:cNvSpPr txBox="1"/>
                <p:nvPr/>
              </p:nvSpPr>
              <p:spPr>
                <a:xfrm>
                  <a:off x="11558003" y="4940211"/>
                  <a:ext cx="886992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00CC82D-4069-38CA-D232-7BB5EEC306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8003" y="4940211"/>
                  <a:ext cx="886992" cy="5836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8C8F9CED-E7E1-F001-DA6A-BF9B4F0A7455}"/>
              </a:ext>
            </a:extLst>
          </p:cNvPr>
          <p:cNvSpPr/>
          <p:nvPr/>
        </p:nvSpPr>
        <p:spPr>
          <a:xfrm>
            <a:off x="15079695" y="6491998"/>
            <a:ext cx="2728006" cy="676656"/>
          </a:xfrm>
          <a:prstGeom prst="roundRect">
            <a:avLst/>
          </a:prstGeom>
          <a:solidFill>
            <a:srgbClr val="E1D4E8"/>
          </a:solidFill>
          <a:ln w="12700" cap="flat">
            <a:solidFill>
              <a:srgbClr val="BEA8D1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06751F2-62E3-7C46-CD86-81C28ECB1D9A}"/>
              </a:ext>
            </a:extLst>
          </p:cNvPr>
          <p:cNvSpPr txBox="1"/>
          <p:nvPr/>
        </p:nvSpPr>
        <p:spPr>
          <a:xfrm>
            <a:off x="15036168" y="6531890"/>
            <a:ext cx="276607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SealPacket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8D96796-7D1F-3349-9B87-C8F28970C46A}"/>
              </a:ext>
            </a:extLst>
          </p:cNvPr>
          <p:cNvCxnSpPr>
            <a:cxnSpLocks/>
          </p:cNvCxnSpPr>
          <p:nvPr/>
        </p:nvCxnSpPr>
        <p:spPr>
          <a:xfrm>
            <a:off x="16961061" y="5801798"/>
            <a:ext cx="0" cy="65749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ABDAF1D-FDC2-878B-5CD9-0B426950AAD5}"/>
                  </a:ext>
                </a:extLst>
              </p:cNvPr>
              <p:cNvSpPr txBox="1"/>
              <p:nvPr/>
            </p:nvSpPr>
            <p:spPr>
              <a:xfrm>
                <a:off x="16314573" y="5243209"/>
                <a:ext cx="1470033" cy="5836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0" lang="en-US" sz="32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 Medium" pitchFamily="2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ABDAF1D-FDC2-878B-5CD9-0B426950A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573" y="5243209"/>
                <a:ext cx="1470033" cy="583686"/>
              </a:xfrm>
              <a:prstGeom prst="rect">
                <a:avLst/>
              </a:prstGeom>
              <a:blipFill>
                <a:blip r:embed="rId11"/>
                <a:stretch>
                  <a:fillRect b="-191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3" descr="A diagram of a sign&#10;&#10;Description automatically generated">
            <a:extLst>
              <a:ext uri="{FF2B5EF4-FFF2-40B4-BE49-F238E27FC236}">
                <a16:creationId xmlns:a16="http://schemas.microsoft.com/office/drawing/2014/main" id="{9D19C38E-E866-1696-8C65-0E269454C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48" y="9122189"/>
            <a:ext cx="12158710" cy="4276755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061B451-2454-AF70-4B6A-E648CF005CA7}"/>
              </a:ext>
            </a:extLst>
          </p:cNvPr>
          <p:cNvGrpSpPr/>
          <p:nvPr/>
        </p:nvGrpSpPr>
        <p:grpSpPr>
          <a:xfrm>
            <a:off x="15763618" y="5137075"/>
            <a:ext cx="4475808" cy="5952192"/>
            <a:chOff x="15763618" y="5137075"/>
            <a:chExt cx="4475808" cy="5952192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2A1F048-5347-4A4D-9498-A3E13CD86AAE}"/>
                </a:ext>
              </a:extLst>
            </p:cNvPr>
            <p:cNvSpPr/>
            <p:nvPr/>
          </p:nvSpPr>
          <p:spPr>
            <a:xfrm>
              <a:off x="16627642" y="5137075"/>
              <a:ext cx="842211" cy="83673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135D55-67C4-A4CA-5A05-869E3BFF704A}"/>
                </a:ext>
              </a:extLst>
            </p:cNvPr>
            <p:cNvSpPr/>
            <p:nvPr/>
          </p:nvSpPr>
          <p:spPr>
            <a:xfrm>
              <a:off x="15763618" y="5169588"/>
              <a:ext cx="842211" cy="83673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114D05B-852C-4841-7B98-229CE919C62A}"/>
                </a:ext>
              </a:extLst>
            </p:cNvPr>
            <p:cNvSpPr/>
            <p:nvPr/>
          </p:nvSpPr>
          <p:spPr>
            <a:xfrm>
              <a:off x="19397215" y="10252475"/>
              <a:ext cx="842211" cy="83673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96C198-5A60-DEFF-11BC-AA5F929498F2}"/>
                </a:ext>
              </a:extLst>
            </p:cNvPr>
            <p:cNvSpPr/>
            <p:nvPr/>
          </p:nvSpPr>
          <p:spPr>
            <a:xfrm>
              <a:off x="16052664" y="10252535"/>
              <a:ext cx="842211" cy="83673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21ECEC1-A7D6-3D1C-A723-E8FD2730D26B}"/>
              </a:ext>
            </a:extLst>
          </p:cNvPr>
          <p:cNvCxnSpPr>
            <a:cxnSpLocks/>
          </p:cNvCxnSpPr>
          <p:nvPr/>
        </p:nvCxnSpPr>
        <p:spPr>
          <a:xfrm>
            <a:off x="6787111" y="5772923"/>
            <a:ext cx="0" cy="698892"/>
          </a:xfrm>
          <a:prstGeom prst="straightConnector1">
            <a:avLst/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87CB8538-B1D2-F88E-9A5A-777A09320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608363" y="6120684"/>
            <a:ext cx="695524" cy="0"/>
          </a:xfrm>
          <a:prstGeom prst="bentConnector3">
            <a:avLst>
              <a:gd name="adj1" fmla="val 50000"/>
            </a:avLst>
          </a:prstGeom>
          <a:noFill/>
          <a:ln w="508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4" name="Picture 133" descr="A diagram of a sign&#10;&#10;Description automatically generated">
            <a:extLst>
              <a:ext uri="{FF2B5EF4-FFF2-40B4-BE49-F238E27FC236}">
                <a16:creationId xmlns:a16="http://schemas.microsoft.com/office/drawing/2014/main" id="{26A7CE7B-27E9-2AA8-0ACE-5A809F6BA87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48" y="9227588"/>
            <a:ext cx="12236482" cy="4445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152903F-10C7-E8A5-8D44-435205689684}"/>
              </a:ext>
            </a:extLst>
          </p:cNvPr>
          <p:cNvCxnSpPr>
            <a:cxnSpLocks/>
            <a:endCxn id="149" idx="1"/>
          </p:cNvCxnSpPr>
          <p:nvPr/>
        </p:nvCxnSpPr>
        <p:spPr>
          <a:xfrm flipV="1">
            <a:off x="6811174" y="3553284"/>
            <a:ext cx="4353516" cy="1668910"/>
          </a:xfrm>
          <a:prstGeom prst="lin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972A645-7FA6-BD3B-09A3-3C93A805016D}"/>
              </a:ext>
            </a:extLst>
          </p:cNvPr>
          <p:cNvCxnSpPr>
            <a:cxnSpLocks/>
            <a:stCxn id="149" idx="3"/>
          </p:cNvCxnSpPr>
          <p:nvPr/>
        </p:nvCxnSpPr>
        <p:spPr>
          <a:xfrm>
            <a:off x="14339138" y="3553284"/>
            <a:ext cx="2573955" cy="1694574"/>
          </a:xfrm>
          <a:prstGeom prst="lin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68C54F5-AB46-02D4-86F6-26EB25FC7C9D}"/>
              </a:ext>
            </a:extLst>
          </p:cNvPr>
          <p:cNvSpPr txBox="1"/>
          <p:nvPr/>
        </p:nvSpPr>
        <p:spPr>
          <a:xfrm>
            <a:off x="11204446" y="3269030"/>
            <a:ext cx="313469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 reuse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16CC4A0-80B6-F4BF-13C8-796C113896D4}"/>
                  </a:ext>
                </a:extLst>
              </p:cNvPr>
              <p:cNvSpPr txBox="1"/>
              <p:nvPr/>
            </p:nvSpPr>
            <p:spPr>
              <a:xfrm>
                <a:off x="18918658" y="6502907"/>
                <a:ext cx="161443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h𝑒𝑎𝑑𝑒𝑟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Lucida Calligraphy" panose="03010101010101010101" pitchFamily="66" charset="77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16CC4A0-80B6-F4BF-13C8-796C1138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658" y="6502907"/>
                <a:ext cx="1614431" cy="595035"/>
              </a:xfrm>
              <a:prstGeom prst="rect">
                <a:avLst/>
              </a:prstGeom>
              <a:blipFill>
                <a:blip r:embed="rId14"/>
                <a:stretch>
                  <a:fillRect b="-42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Curved Down Arrow 151">
            <a:extLst>
              <a:ext uri="{FF2B5EF4-FFF2-40B4-BE49-F238E27FC236}">
                <a16:creationId xmlns:a16="http://schemas.microsoft.com/office/drawing/2014/main" id="{9E66F1A9-E12F-31FD-084B-C17380B12057}"/>
              </a:ext>
            </a:extLst>
          </p:cNvPr>
          <p:cNvSpPr/>
          <p:nvPr/>
        </p:nvSpPr>
        <p:spPr>
          <a:xfrm rot="5400000">
            <a:off x="20029273" y="6972392"/>
            <a:ext cx="1033670" cy="457200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Rounded Rectangular Callout 152">
            <a:extLst>
              <a:ext uri="{FF2B5EF4-FFF2-40B4-BE49-F238E27FC236}">
                <a16:creationId xmlns:a16="http://schemas.microsoft.com/office/drawing/2014/main" id="{53913202-A0DB-DB95-DD90-2BA317BF1684}"/>
              </a:ext>
            </a:extLst>
          </p:cNvPr>
          <p:cNvSpPr/>
          <p:nvPr/>
        </p:nvSpPr>
        <p:spPr>
          <a:xfrm>
            <a:off x="21117370" y="5236387"/>
            <a:ext cx="2392964" cy="1203166"/>
          </a:xfrm>
          <a:prstGeom prst="wedgeRoundRectCallout">
            <a:avLst>
              <a:gd name="adj1" fmla="val -62961"/>
              <a:gd name="adj2" fmla="val 91000"/>
              <a:gd name="adj3" fmla="val 16667"/>
            </a:avLst>
          </a:prstGeom>
          <a:solidFill>
            <a:srgbClr val="C00000">
              <a:alpha val="5008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Risk of Forgery??</a:t>
            </a:r>
          </a:p>
        </p:txBody>
      </p:sp>
      <p:sp>
        <p:nvSpPr>
          <p:cNvPr id="154" name="Curved Down Arrow 153">
            <a:extLst>
              <a:ext uri="{FF2B5EF4-FFF2-40B4-BE49-F238E27FC236}">
                <a16:creationId xmlns:a16="http://schemas.microsoft.com/office/drawing/2014/main" id="{1E8ADB2F-3146-2CD2-5D0C-D9644124CC10}"/>
              </a:ext>
            </a:extLst>
          </p:cNvPr>
          <p:cNvSpPr/>
          <p:nvPr/>
        </p:nvSpPr>
        <p:spPr>
          <a:xfrm rot="-5400000">
            <a:off x="18207605" y="6881187"/>
            <a:ext cx="1033669" cy="457200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EB7502E-0D1F-93C5-8C06-1D953EA0EE57}"/>
              </a:ext>
            </a:extLst>
          </p:cNvPr>
          <p:cNvGrpSpPr/>
          <p:nvPr/>
        </p:nvGrpSpPr>
        <p:grpSpPr>
          <a:xfrm>
            <a:off x="3566593" y="8191029"/>
            <a:ext cx="6876055" cy="625657"/>
            <a:chOff x="1632803" y="9454554"/>
            <a:chExt cx="2628595" cy="640080"/>
          </a:xfrm>
        </p:grpSpPr>
        <p:sp>
          <p:nvSpPr>
            <p:cNvPr id="160" name="Rounded Rectangle 163">
              <a:extLst>
                <a:ext uri="{FF2B5EF4-FFF2-40B4-BE49-F238E27FC236}">
                  <a16:creationId xmlns:a16="http://schemas.microsoft.com/office/drawing/2014/main" id="{95A134F3-4A43-F390-C03D-DB98784644FF}"/>
                </a:ext>
              </a:extLst>
            </p:cNvPr>
            <p:cNvSpPr/>
            <p:nvPr/>
          </p:nvSpPr>
          <p:spPr>
            <a:xfrm>
              <a:off x="1632803" y="9454554"/>
              <a:ext cx="2370569" cy="640080"/>
            </a:xfrm>
            <a:prstGeom prst="roundRect">
              <a:avLst/>
            </a:prstGeom>
            <a:solidFill>
              <a:srgbClr val="003057">
                <a:alpha val="29804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33">
                  <a:extLst>
                    <a:ext uri="{FF2B5EF4-FFF2-40B4-BE49-F238E27FC236}">
                      <a16:creationId xmlns:a16="http://schemas.microsoft.com/office/drawing/2014/main" id="{948AB5E0-E968-4F27-4B08-D5E3A80AADA9}"/>
                    </a:ext>
                  </a:extLst>
                </p:cNvPr>
                <p:cNvSpPr txBox="1"/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="horz" wrap="square" lIns="50800" tIns="50800" rIns="50800" bIns="50800" numCol="1" spcCol="38100" rtlCol="0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0" marR="0" indent="457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0" marR="0" indent="914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0" marR="0" indent="1371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0" marR="0" indent="18288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0" marR="0" indent="22860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0" marR="0" indent="2743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0" marR="0" indent="3200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0" marR="0" indent="3657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sender name, </a:t>
                  </a:r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group name</a:t>
                  </a:r>
                </a:p>
              </p:txBody>
            </p:sp>
          </mc:Choice>
          <mc:Fallback xmlns="">
            <p:sp>
              <p:nvSpPr>
                <p:cNvPr id="161" name="TextBox 33">
                  <a:extLst>
                    <a:ext uri="{FF2B5EF4-FFF2-40B4-BE49-F238E27FC236}">
                      <a16:creationId xmlns:a16="http://schemas.microsoft.com/office/drawing/2014/main" id="{948AB5E0-E968-4F27-4B08-D5E3A80AA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blipFill>
                  <a:blip r:embed="rId15"/>
                  <a:stretch>
                    <a:fillRect l="-630" t="-9302" b="-325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068F2BD6-9EDF-F724-8682-19545B643865}"/>
              </a:ext>
            </a:extLst>
          </p:cNvPr>
          <p:cNvSpPr txBox="1">
            <a:spLocks/>
          </p:cNvSpPr>
          <p:nvPr/>
        </p:nvSpPr>
        <p:spPr>
          <a:xfrm>
            <a:off x="11985376" y="13076008"/>
            <a:ext cx="40075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Montserrat" pitchFamily="2" charset="77"/>
                <a:cs typeface="Montserrat" pitchFamily="2" charset="77"/>
                <a:sym typeface="Avenir Book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8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9" grpId="0" animBg="1"/>
      <p:bldP spid="28" grpId="0"/>
      <p:bldP spid="28" grpId="1"/>
      <p:bldP spid="31" grpId="0"/>
      <p:bldP spid="3" grpId="0"/>
      <p:bldP spid="3" grpId="1"/>
      <p:bldP spid="83" grpId="0" animBg="1"/>
      <p:bldP spid="119" grpId="0" animBg="1"/>
      <p:bldP spid="120" grpId="0"/>
      <p:bldP spid="122" grpId="0"/>
      <p:bldP spid="140" grpId="0"/>
      <p:bldP spid="144" grpId="0"/>
      <p:bldP spid="152" grpId="0" animBg="1"/>
      <p:bldP spid="153" grpId="0" animBg="1"/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9712-9A8D-C874-73A7-20461C0B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078992"/>
            <a:ext cx="21971000" cy="1433163"/>
          </a:xfrm>
        </p:spPr>
        <p:txBody>
          <a:bodyPr/>
          <a:lstStyle/>
          <a:p>
            <a:r>
              <a:rPr lang="en-US" dirty="0"/>
              <a:t>E2EE Messaging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D110B-E851-61EE-F9F0-11567EA445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AD3A67-5803-4F16-6229-6C42DA1317F7}"/>
              </a:ext>
            </a:extLst>
          </p:cNvPr>
          <p:cNvGrpSpPr/>
          <p:nvPr/>
        </p:nvGrpSpPr>
        <p:grpSpPr>
          <a:xfrm>
            <a:off x="1206501" y="2718301"/>
            <a:ext cx="3642613" cy="1253550"/>
            <a:chOff x="1206501" y="2059086"/>
            <a:chExt cx="3642613" cy="1253550"/>
          </a:xfrm>
        </p:grpSpPr>
        <p:pic>
          <p:nvPicPr>
            <p:cNvPr id="10" name="Picture 9" descr="A white circle with a blue background&#10;&#10;Description automatically generated">
              <a:extLst>
                <a:ext uri="{FF2B5EF4-FFF2-40B4-BE49-F238E27FC236}">
                  <a16:creationId xmlns:a16="http://schemas.microsoft.com/office/drawing/2014/main" id="{149F11C0-5005-B249-7688-38AD359D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1" y="2059086"/>
              <a:ext cx="1253550" cy="125355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CEFC8-4A07-E983-27DF-2A9169BC42FE}"/>
                </a:ext>
              </a:extLst>
            </p:cNvPr>
            <p:cNvSpPr txBox="1"/>
            <p:nvPr/>
          </p:nvSpPr>
          <p:spPr>
            <a:xfrm>
              <a:off x="2871024" y="2357566"/>
              <a:ext cx="197809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Signal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A5A525-F521-4C4C-4ED9-101AC2388D57}"/>
              </a:ext>
            </a:extLst>
          </p:cNvPr>
          <p:cNvGrpSpPr/>
          <p:nvPr/>
        </p:nvGrpSpPr>
        <p:grpSpPr>
          <a:xfrm>
            <a:off x="1204123" y="4076128"/>
            <a:ext cx="4471693" cy="1253550"/>
            <a:chOff x="1204123" y="3416913"/>
            <a:chExt cx="4471693" cy="1253550"/>
          </a:xfrm>
        </p:grpSpPr>
        <p:pic>
          <p:nvPicPr>
            <p:cNvPr id="14" name="Picture 13" descr="A green circle with a white phone in it&#10;&#10;Description automatically generated">
              <a:extLst>
                <a:ext uri="{FF2B5EF4-FFF2-40B4-BE49-F238E27FC236}">
                  <a16:creationId xmlns:a16="http://schemas.microsoft.com/office/drawing/2014/main" id="{6C112858-6F79-D2A6-7008-2EBB0AD43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123" y="3416913"/>
              <a:ext cx="1253550" cy="125355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19C54B-5139-A49E-2EFD-336B0A65926F}"/>
                </a:ext>
              </a:extLst>
            </p:cNvPr>
            <p:cNvSpPr txBox="1"/>
            <p:nvPr/>
          </p:nvSpPr>
          <p:spPr>
            <a:xfrm>
              <a:off x="2871024" y="3715393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Whatsapp</a:t>
              </a:r>
              <a:endPara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FCB938-47CC-7D53-5128-12884944C1D3}"/>
              </a:ext>
            </a:extLst>
          </p:cNvPr>
          <p:cNvGrpSpPr/>
          <p:nvPr/>
        </p:nvGrpSpPr>
        <p:grpSpPr>
          <a:xfrm>
            <a:off x="1251995" y="5493510"/>
            <a:ext cx="4423821" cy="1253550"/>
            <a:chOff x="1251995" y="4834295"/>
            <a:chExt cx="4423821" cy="12535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9BA1F8-5877-DF1B-234D-3F3C7388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995" y="4834295"/>
              <a:ext cx="1253550" cy="12535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93EE72-7EC6-F34F-83D1-C44AFA7FB561}"/>
                </a:ext>
              </a:extLst>
            </p:cNvPr>
            <p:cNvSpPr txBox="1"/>
            <p:nvPr/>
          </p:nvSpPr>
          <p:spPr>
            <a:xfrm>
              <a:off x="2871024" y="5132775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iMessage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663BEA-4A22-92CF-BCD9-C8E789DF894F}"/>
              </a:ext>
            </a:extLst>
          </p:cNvPr>
          <p:cNvGrpSpPr/>
          <p:nvPr/>
        </p:nvGrpSpPr>
        <p:grpSpPr>
          <a:xfrm>
            <a:off x="1249619" y="6910892"/>
            <a:ext cx="4426197" cy="1253551"/>
            <a:chOff x="1249619" y="6251677"/>
            <a:chExt cx="4426197" cy="1253551"/>
          </a:xfrm>
        </p:grpSpPr>
        <p:pic>
          <p:nvPicPr>
            <p:cNvPr id="12" name="Picture 11" descr="A paper airplane in a blue circle&#10;&#10;Description automatically generated">
              <a:extLst>
                <a:ext uri="{FF2B5EF4-FFF2-40B4-BE49-F238E27FC236}">
                  <a16:creationId xmlns:a16="http://schemas.microsoft.com/office/drawing/2014/main" id="{741D8035-7933-6C98-117E-C4EC60C7F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619" y="6251677"/>
              <a:ext cx="1253551" cy="125355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9F98BC-634B-0B10-78D2-A692ADD51946}"/>
                </a:ext>
              </a:extLst>
            </p:cNvPr>
            <p:cNvSpPr txBox="1"/>
            <p:nvPr/>
          </p:nvSpPr>
          <p:spPr>
            <a:xfrm>
              <a:off x="2871024" y="6529705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Telegram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1829C8-D645-8707-D02D-A884864AF50A}"/>
              </a:ext>
            </a:extLst>
          </p:cNvPr>
          <p:cNvGrpSpPr/>
          <p:nvPr/>
        </p:nvGrpSpPr>
        <p:grpSpPr>
          <a:xfrm>
            <a:off x="1251995" y="8328274"/>
            <a:ext cx="4423821" cy="1251175"/>
            <a:chOff x="1251995" y="9084065"/>
            <a:chExt cx="4423821" cy="1251175"/>
          </a:xfrm>
        </p:grpSpPr>
        <p:pic>
          <p:nvPicPr>
            <p:cNvPr id="20" name="Picture 19" descr="A black square with a white circle with green dots and a lock in the middle&#10;&#10;Description automatically generated">
              <a:extLst>
                <a:ext uri="{FF2B5EF4-FFF2-40B4-BE49-F238E27FC236}">
                  <a16:creationId xmlns:a16="http://schemas.microsoft.com/office/drawing/2014/main" id="{CE8571B5-3E72-F38C-F69A-8B9C1D2F5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995" y="9084065"/>
              <a:ext cx="1251175" cy="12511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AE1D8-0017-637C-42DC-D36C70B71691}"/>
                </a:ext>
              </a:extLst>
            </p:cNvPr>
            <p:cNvSpPr txBox="1"/>
            <p:nvPr/>
          </p:nvSpPr>
          <p:spPr>
            <a:xfrm>
              <a:off x="2871024" y="9402997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 err="1">
                  <a:solidFill>
                    <a:schemeClr val="bg2">
                      <a:lumMod val="10000"/>
                    </a:schemeClr>
                  </a:solidFill>
                  <a:latin typeface="Montserrat" pitchFamily="2" charset="77"/>
                </a:rPr>
                <a:t>Threema</a:t>
              </a:r>
              <a:endPara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2BB04E-CCF8-29B8-7A45-CE4C9428DBDD}"/>
              </a:ext>
            </a:extLst>
          </p:cNvPr>
          <p:cNvGrpSpPr/>
          <p:nvPr/>
        </p:nvGrpSpPr>
        <p:grpSpPr>
          <a:xfrm>
            <a:off x="1249619" y="9743280"/>
            <a:ext cx="4426197" cy="1251175"/>
            <a:chOff x="1249619" y="10499071"/>
            <a:chExt cx="4426197" cy="1251175"/>
          </a:xfrm>
        </p:grpSpPr>
        <p:pic>
          <p:nvPicPr>
            <p:cNvPr id="22" name="Picture 21" descr="A cartoon of a person with a key in their hair&#10;&#10;Description automatically generated">
              <a:extLst>
                <a:ext uri="{FF2B5EF4-FFF2-40B4-BE49-F238E27FC236}">
                  <a16:creationId xmlns:a16="http://schemas.microsoft.com/office/drawing/2014/main" id="{CD55A47E-7A1D-5A08-3CB0-60B1E5B2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619" y="10499071"/>
              <a:ext cx="1362441" cy="12511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1192DC-482F-9017-1C88-D0904006A445}"/>
                </a:ext>
              </a:extLst>
            </p:cNvPr>
            <p:cNvSpPr txBox="1"/>
            <p:nvPr/>
          </p:nvSpPr>
          <p:spPr>
            <a:xfrm>
              <a:off x="2871024" y="10796363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 err="1">
                  <a:solidFill>
                    <a:schemeClr val="bg2">
                      <a:lumMod val="10000"/>
                    </a:schemeClr>
                  </a:solidFill>
                  <a:latin typeface="Montserrat" pitchFamily="2" charset="77"/>
                </a:rPr>
                <a:t>Keybase</a:t>
              </a:r>
              <a:endPara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2D432-8BE5-0382-0607-FA856552FDE5}"/>
              </a:ext>
            </a:extLst>
          </p:cNvPr>
          <p:cNvGrpSpPr/>
          <p:nvPr/>
        </p:nvGrpSpPr>
        <p:grpSpPr>
          <a:xfrm>
            <a:off x="1297491" y="11161321"/>
            <a:ext cx="4400258" cy="1328936"/>
            <a:chOff x="1297491" y="11917112"/>
            <a:chExt cx="4400258" cy="1328936"/>
          </a:xfrm>
        </p:grpSpPr>
        <p:pic>
          <p:nvPicPr>
            <p:cNvPr id="18" name="Picture 17" descr="A purple logo with text&#10;&#10;Description automatically generated">
              <a:extLst>
                <a:ext uri="{FF2B5EF4-FFF2-40B4-BE49-F238E27FC236}">
                  <a16:creationId xmlns:a16="http://schemas.microsoft.com/office/drawing/2014/main" id="{82697362-5379-DFB5-AE29-1449AE24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491" y="11917112"/>
              <a:ext cx="1160182" cy="132893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3078EB-AC02-B82A-5CD2-963DDE67E8EC}"/>
                </a:ext>
              </a:extLst>
            </p:cNvPr>
            <p:cNvSpPr txBox="1"/>
            <p:nvPr/>
          </p:nvSpPr>
          <p:spPr>
            <a:xfrm>
              <a:off x="2892957" y="12253285"/>
              <a:ext cx="280479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chemeClr val="bg2">
                      <a:lumMod val="10000"/>
                    </a:schemeClr>
                  </a:solidFill>
                  <a:latin typeface="Montserrat" pitchFamily="2" charset="77"/>
                </a:rPr>
                <a:t>MLS</a:t>
              </a:r>
              <a:endPara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C570C6-3A47-2B07-9817-50E2481B505E}"/>
              </a:ext>
            </a:extLst>
          </p:cNvPr>
          <p:cNvGrpSpPr/>
          <p:nvPr/>
        </p:nvGrpSpPr>
        <p:grpSpPr>
          <a:xfrm>
            <a:off x="5826491" y="3016781"/>
            <a:ext cx="17755733" cy="9094673"/>
            <a:chOff x="5826491" y="2357566"/>
            <a:chExt cx="17755733" cy="90946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7004E4-5266-335E-F05D-74666E92DF07}"/>
                </a:ext>
              </a:extLst>
            </p:cNvPr>
            <p:cNvSpPr txBox="1"/>
            <p:nvPr/>
          </p:nvSpPr>
          <p:spPr>
            <a:xfrm>
              <a:off x="5826495" y="2357566"/>
              <a:ext cx="1775572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[CCDGS17, BCJNS17, BR18, JS18, DV18, JMM19, ACD19, BFGMR22, BCG23]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43DE88-F7DA-A947-C734-D61F890B0737}"/>
                </a:ext>
              </a:extLst>
            </p:cNvPr>
            <p:cNvSpPr txBox="1"/>
            <p:nvPr/>
          </p:nvSpPr>
          <p:spPr>
            <a:xfrm>
              <a:off x="5826494" y="3718076"/>
              <a:ext cx="1677832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[CCGMM17, RMS17, DFGHHHJ23, BCG23]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E0637A-B423-351A-21A1-CFC0AF16C3EE}"/>
                </a:ext>
              </a:extLst>
            </p:cNvPr>
            <p:cNvSpPr txBox="1"/>
            <p:nvPr/>
          </p:nvSpPr>
          <p:spPr>
            <a:xfrm>
              <a:off x="5826493" y="5125714"/>
              <a:ext cx="1677832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[BS20, Stebila24]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EEEE36-A816-2D53-E7F6-2A3B5229B0B5}"/>
                </a:ext>
              </a:extLst>
            </p:cNvPr>
            <p:cNvSpPr txBox="1"/>
            <p:nvPr/>
          </p:nvSpPr>
          <p:spPr>
            <a:xfrm>
              <a:off x="5826493" y="6525734"/>
              <a:ext cx="1677832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[JO15, SK17, MV21, AMPS22, vAP22]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2BFA4A-46F6-3902-555B-3904FEABD2E6}"/>
                </a:ext>
              </a:extLst>
            </p:cNvPr>
            <p:cNvSpPr txBox="1"/>
            <p:nvPr/>
          </p:nvSpPr>
          <p:spPr>
            <a:xfrm>
              <a:off x="5826492" y="7987991"/>
              <a:ext cx="1677832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[RMS17, PST23]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F941F8-A152-A54B-CF91-682C11B3994A}"/>
                </a:ext>
              </a:extLst>
            </p:cNvPr>
            <p:cNvSpPr txBox="1"/>
            <p:nvPr/>
          </p:nvSpPr>
          <p:spPr>
            <a:xfrm>
              <a:off x="5826491" y="10795649"/>
              <a:ext cx="1677832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en-US" sz="3600" dirty="0">
                  <a:latin typeface="Montserrat" pitchFamily="2" charset="77"/>
                </a:rPr>
                <a:t>[ACDT20, ACDT21, AJM22, BCK21, WPBB23]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8EB4D5-E041-243E-A018-EE2D9AEA6BC2}"/>
              </a:ext>
            </a:extLst>
          </p:cNvPr>
          <p:cNvSpPr/>
          <p:nvPr/>
        </p:nvSpPr>
        <p:spPr>
          <a:xfrm rot="10800000" flipV="1">
            <a:off x="5826491" y="9869560"/>
            <a:ext cx="5116812" cy="1182013"/>
          </a:xfrm>
          <a:prstGeom prst="rightArrow">
            <a:avLst>
              <a:gd name="adj1" fmla="val 50000"/>
              <a:gd name="adj2" fmla="val 84936"/>
            </a:avLst>
          </a:prstGeom>
          <a:solidFill>
            <a:srgbClr val="003057">
              <a:alpha val="33239"/>
            </a:srgbClr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sym typeface="Helvetica Neue Medium"/>
              </a:rPr>
              <a:t>Our Work</a:t>
            </a:r>
          </a:p>
        </p:txBody>
      </p:sp>
    </p:spTree>
    <p:extLst>
      <p:ext uri="{BB962C8B-B14F-4D97-AF65-F5344CB8AC3E}">
        <p14:creationId xmlns:p14="http://schemas.microsoft.com/office/powerpoint/2010/main" val="908021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BoxMessage</a:t>
            </a:r>
            <a:r>
              <a:rPr lang="en-US" sz="7740" dirty="0"/>
              <a:t> IUF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9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BE79-C803-02D1-0AE3-B428C59F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IUF Security of </a:t>
            </a:r>
            <a:r>
              <a:rPr lang="en-US" dirty="0" err="1"/>
              <a:t>BoxMessage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CEE05-0AF9-3E3F-ED4E-FF3A3C64FB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diagram of a box message&#10;&#10;Description automatically generated">
            <a:extLst>
              <a:ext uri="{FF2B5EF4-FFF2-40B4-BE49-F238E27FC236}">
                <a16:creationId xmlns:a16="http://schemas.microsoft.com/office/drawing/2014/main" id="{76693116-C7AF-CBA9-0297-127480CB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27" y="3034113"/>
            <a:ext cx="17628648" cy="5446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732FD5-ACB3-459A-A11C-C999A871C5D1}"/>
              </a:ext>
            </a:extLst>
          </p:cNvPr>
          <p:cNvGrpSpPr/>
          <p:nvPr/>
        </p:nvGrpSpPr>
        <p:grpSpPr>
          <a:xfrm>
            <a:off x="9706444" y="5435519"/>
            <a:ext cx="3198631" cy="1004652"/>
            <a:chOff x="9246364" y="4910139"/>
            <a:chExt cx="3198631" cy="10046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633159-BE24-EB40-9CBA-4C2BD6842AEE}"/>
                </a:ext>
              </a:extLst>
            </p:cNvPr>
            <p:cNvGrpSpPr/>
            <p:nvPr/>
          </p:nvGrpSpPr>
          <p:grpSpPr>
            <a:xfrm>
              <a:off x="9246364" y="5155839"/>
              <a:ext cx="2206638" cy="758952"/>
              <a:chOff x="3294009" y="7529468"/>
              <a:chExt cx="2206638" cy="758952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628841F-4ED1-63C3-A306-24A300FA5D9B}"/>
                  </a:ext>
                </a:extLst>
              </p:cNvPr>
              <p:cNvSpPr/>
              <p:nvPr/>
            </p:nvSpPr>
            <p:spPr>
              <a:xfrm>
                <a:off x="3309192" y="7529468"/>
                <a:ext cx="2176272" cy="75895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>
                <a:solidFill>
                  <a:schemeClr val="accent3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87125F-CC11-9279-C959-1A97A8E2A0E4}"/>
                  </a:ext>
                </a:extLst>
              </p:cNvPr>
              <p:cNvSpPr txBox="1"/>
              <p:nvPr/>
            </p:nvSpPr>
            <p:spPr>
              <a:xfrm>
                <a:off x="3294009" y="7580649"/>
                <a:ext cx="220663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Hash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F6C5836-001E-B78D-45BD-840A970FEAA2}"/>
                    </a:ext>
                  </a:extLst>
                </p:cNvPr>
                <p:cNvSpPr txBox="1"/>
                <p:nvPr/>
              </p:nvSpPr>
              <p:spPr>
                <a:xfrm>
                  <a:off x="11558003" y="4910139"/>
                  <a:ext cx="886992" cy="6438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6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F6C5836-001E-B78D-45BD-840A970FE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8003" y="4910139"/>
                  <a:ext cx="886992" cy="643831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981362-8C0A-FEF9-3997-73A7B7042491}"/>
                  </a:ext>
                </a:extLst>
              </p:cNvPr>
              <p:cNvSpPr txBox="1"/>
              <p:nvPr/>
            </p:nvSpPr>
            <p:spPr>
              <a:xfrm>
                <a:off x="6119895" y="8991851"/>
                <a:ext cx="12131712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IUF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SP</m:t>
                        </m:r>
                      </m:sub>
                    </m:sSub>
                    <m:r>
                      <a:rPr kumimoji="0" lang="en-US" sz="3600" u="none" strike="noStrike" cap="none" spc="0" normalizeH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+</m:t>
                    </m:r>
                  </m:oMath>
                </a14:m>
                <a:r>
                  <a:rPr kumimoji="0" lang="en-US" sz="3600" u="none" strike="noStrike" cap="none" spc="0" normalizeH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i="1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Collision</m:t>
                        </m:r>
                        <m:r>
                          <m:rPr>
                            <m:nor/>
                          </m:rPr>
                          <a:rPr lang="en-US" sz="36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Resistance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Hash</m:t>
                        </m:r>
                      </m:sub>
                    </m:sSub>
                    <m:r>
                      <a:rPr kumimoji="0" lang="en-US" sz="360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  <m:sSub>
                      <m:sSubPr>
                        <m:ctrlPr>
                          <a:rPr kumimoji="0" lang="en-US" sz="36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IUF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BM</m:t>
                        </m:r>
                      </m:sub>
                    </m:sSub>
                  </m:oMath>
                </a14:m>
                <a:endParaRPr kumimoji="0" lang="en-US" sz="36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981362-8C0A-FEF9-3997-73A7B7042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95" y="8991851"/>
                <a:ext cx="12131712" cy="933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0BAB1A0-7384-22E8-C5CF-BDD37353D58A}"/>
              </a:ext>
            </a:extLst>
          </p:cNvPr>
          <p:cNvGrpSpPr/>
          <p:nvPr/>
        </p:nvGrpSpPr>
        <p:grpSpPr>
          <a:xfrm>
            <a:off x="4170749" y="7327011"/>
            <a:ext cx="6667580" cy="640080"/>
            <a:chOff x="1632803" y="9454554"/>
            <a:chExt cx="2628595" cy="640080"/>
          </a:xfrm>
        </p:grpSpPr>
        <p:sp>
          <p:nvSpPr>
            <p:cNvPr id="16" name="Rounded Rectangle 163">
              <a:extLst>
                <a:ext uri="{FF2B5EF4-FFF2-40B4-BE49-F238E27FC236}">
                  <a16:creationId xmlns:a16="http://schemas.microsoft.com/office/drawing/2014/main" id="{24127EBF-D4DD-8609-ABBB-F6DD43C4BCCA}"/>
                </a:ext>
              </a:extLst>
            </p:cNvPr>
            <p:cNvSpPr/>
            <p:nvPr/>
          </p:nvSpPr>
          <p:spPr>
            <a:xfrm>
              <a:off x="1632803" y="9454554"/>
              <a:ext cx="2370569" cy="640080"/>
            </a:xfrm>
            <a:prstGeom prst="roundRect">
              <a:avLst/>
            </a:prstGeom>
            <a:solidFill>
              <a:srgbClr val="003057">
                <a:alpha val="29804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33">
                  <a:extLst>
                    <a:ext uri="{FF2B5EF4-FFF2-40B4-BE49-F238E27FC236}">
                      <a16:creationId xmlns:a16="http://schemas.microsoft.com/office/drawing/2014/main" id="{166883B6-E10D-C944-CBBA-0E728F7AE529}"/>
                    </a:ext>
                  </a:extLst>
                </p:cNvPr>
                <p:cNvSpPr txBox="1"/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="horz" wrap="square" lIns="50800" tIns="50800" rIns="50800" bIns="50800" numCol="1" spcCol="38100" rtlCol="0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0" marR="0" indent="457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0" marR="0" indent="914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0" marR="0" indent="1371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0" marR="0" indent="18288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0" marR="0" indent="22860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0" marR="0" indent="2743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0" marR="0" indent="3200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0" marR="0" indent="3657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sender name, </a:t>
                  </a:r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group name</a:t>
                  </a:r>
                </a:p>
              </p:txBody>
            </p:sp>
          </mc:Choice>
          <mc:Fallback xmlns="">
            <p:sp>
              <p:nvSpPr>
                <p:cNvPr id="17" name="TextBox 33">
                  <a:extLst>
                    <a:ext uri="{FF2B5EF4-FFF2-40B4-BE49-F238E27FC236}">
                      <a16:creationId xmlns:a16="http://schemas.microsoft.com/office/drawing/2014/main" id="{166883B6-E10D-C944-CBBA-0E728F7AE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blipFill>
                  <a:blip r:embed="rId6"/>
                  <a:stretch>
                    <a:fillRect l="-524" t="-11905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221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BoxMessage</a:t>
            </a:r>
            <a:r>
              <a:rPr lang="en-US" sz="7740" dirty="0"/>
              <a:t> IUF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AADB13-BFFA-A68E-8C0F-CFD7702F6232}"/>
              </a:ext>
            </a:extLst>
          </p:cNvPr>
          <p:cNvSpPr/>
          <p:nvPr/>
        </p:nvSpPr>
        <p:spPr>
          <a:xfrm>
            <a:off x="13609394" y="8273495"/>
            <a:ext cx="7117005" cy="862648"/>
          </a:xfrm>
          <a:prstGeom prst="wedgeRoundRectCallout">
            <a:avLst>
              <a:gd name="adj1" fmla="val -69431"/>
              <a:gd name="adj2" fmla="val -181554"/>
              <a:gd name="adj3" fmla="val 16667"/>
            </a:avLst>
          </a:prstGeom>
          <a:solidFill>
            <a:srgbClr val="003057">
              <a:alpha val="32785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Yes, also easy to prove.</a:t>
            </a:r>
          </a:p>
        </p:txBody>
      </p:sp>
    </p:spTree>
    <p:extLst>
      <p:ext uri="{BB962C8B-B14F-4D97-AF65-F5344CB8AC3E}">
        <p14:creationId xmlns:p14="http://schemas.microsoft.com/office/powerpoint/2010/main" val="45066601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BoxMessage</a:t>
            </a:r>
            <a:r>
              <a:rPr lang="en-US" sz="7740" dirty="0"/>
              <a:t> OAE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3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sign&#10;&#10;Description automatically generated">
            <a:extLst>
              <a:ext uri="{FF2B5EF4-FFF2-40B4-BE49-F238E27FC236}">
                <a16:creationId xmlns:a16="http://schemas.microsoft.com/office/drawing/2014/main" id="{44262E46-3E90-B30F-6EDA-A587252B7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87" y="8183222"/>
            <a:ext cx="16354612" cy="5283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9F553-066F-5164-7A5A-B0F27B80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740" dirty="0"/>
              <a:t>The OAE Security of </a:t>
            </a:r>
            <a:r>
              <a:rPr lang="en-US" sz="7740" dirty="0" err="1"/>
              <a:t>BoxMessage</a:t>
            </a:r>
            <a:endParaRPr lang="en-US" sz="774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8DB9-7DDF-EB89-0160-C96B3E0B7C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diagram of a box message&#10;&#10;Description automatically generated">
            <a:extLst>
              <a:ext uri="{FF2B5EF4-FFF2-40B4-BE49-F238E27FC236}">
                <a16:creationId xmlns:a16="http://schemas.microsoft.com/office/drawing/2014/main" id="{4AFC9D9A-39D5-EED8-BC75-6AAD957AE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27" y="3177347"/>
            <a:ext cx="17628648" cy="54466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382D5F-37D3-D046-3053-42685635218A}"/>
              </a:ext>
            </a:extLst>
          </p:cNvPr>
          <p:cNvGrpSpPr/>
          <p:nvPr/>
        </p:nvGrpSpPr>
        <p:grpSpPr>
          <a:xfrm>
            <a:off x="9706444" y="5578753"/>
            <a:ext cx="3198631" cy="1004652"/>
            <a:chOff x="9246364" y="4910139"/>
            <a:chExt cx="3198631" cy="10046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E3C471-8029-FFA8-3956-0FCA53F5299B}"/>
                </a:ext>
              </a:extLst>
            </p:cNvPr>
            <p:cNvGrpSpPr/>
            <p:nvPr/>
          </p:nvGrpSpPr>
          <p:grpSpPr>
            <a:xfrm>
              <a:off x="9246364" y="5155839"/>
              <a:ext cx="2206638" cy="758952"/>
              <a:chOff x="3294009" y="7529468"/>
              <a:chExt cx="2206638" cy="758952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2AFDE5A-F63A-A908-3892-2D77C63C10A2}"/>
                  </a:ext>
                </a:extLst>
              </p:cNvPr>
              <p:cNvSpPr/>
              <p:nvPr/>
            </p:nvSpPr>
            <p:spPr>
              <a:xfrm>
                <a:off x="3309192" y="7529468"/>
                <a:ext cx="2176272" cy="75895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>
                <a:solidFill>
                  <a:schemeClr val="accent3">
                    <a:lumMod val="40000"/>
                    <a:lumOff val="60000"/>
                  </a:schemeClr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315CF3-51A1-8356-2D6F-A42BF71666A3}"/>
                  </a:ext>
                </a:extLst>
              </p:cNvPr>
              <p:cNvSpPr txBox="1"/>
              <p:nvPr/>
            </p:nvSpPr>
            <p:spPr>
              <a:xfrm>
                <a:off x="3294009" y="7580649"/>
                <a:ext cx="220663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rPr>
                  <a:t>Hash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192142-28C5-979F-5F9B-ED0B45807BB6}"/>
                    </a:ext>
                  </a:extLst>
                </p:cNvPr>
                <p:cNvSpPr txBox="1"/>
                <p:nvPr/>
              </p:nvSpPr>
              <p:spPr>
                <a:xfrm>
                  <a:off x="11558003" y="4910139"/>
                  <a:ext cx="886992" cy="6438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h</m:t>
                        </m:r>
                      </m:oMath>
                    </m:oMathPara>
                  </a14:m>
                  <a:endParaRPr kumimoji="0" lang="en-US" sz="36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192142-28C5-979F-5F9B-ED0B45807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8003" y="4910139"/>
                  <a:ext cx="886992" cy="6438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37CCD9-5365-E09B-B9BC-AED2579A389F}"/>
              </a:ext>
            </a:extLst>
          </p:cNvPr>
          <p:cNvGrpSpPr/>
          <p:nvPr/>
        </p:nvGrpSpPr>
        <p:grpSpPr>
          <a:xfrm>
            <a:off x="7115977" y="2488815"/>
            <a:ext cx="9732575" cy="3386819"/>
            <a:chOff x="7115977" y="2345581"/>
            <a:chExt cx="9732575" cy="338681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BFB8072-9A81-B719-F0C9-78FD1221B93C}"/>
                </a:ext>
              </a:extLst>
            </p:cNvPr>
            <p:cNvCxnSpPr>
              <a:cxnSpLocks/>
            </p:cNvCxnSpPr>
            <p:nvPr/>
          </p:nvCxnSpPr>
          <p:spPr>
            <a:xfrm>
              <a:off x="7115977" y="5033508"/>
              <a:ext cx="0" cy="698892"/>
            </a:xfrm>
            <a:prstGeom prst="straightConnector1">
              <a:avLst/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0B5396E0-2B64-6BD1-31B5-CF77CDB65F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500790" y="5363341"/>
              <a:ext cx="695524" cy="0"/>
            </a:xfrm>
            <a:prstGeom prst="bentConnector3">
              <a:avLst>
                <a:gd name="adj1" fmla="val 50000"/>
              </a:avLst>
            </a:prstGeom>
            <a:noFill/>
            <a:ln w="508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AFE0D74-4E5A-01BB-BD1D-8F396ECEA2A7}"/>
                </a:ext>
              </a:extLst>
            </p:cNvPr>
            <p:cNvSpPr/>
            <p:nvPr/>
          </p:nvSpPr>
          <p:spPr>
            <a:xfrm>
              <a:off x="11164690" y="2345581"/>
              <a:ext cx="3174448" cy="658336"/>
            </a:xfrm>
            <a:prstGeom prst="roundRect">
              <a:avLst/>
            </a:prstGeom>
            <a:solidFill>
              <a:srgbClr val="C00000">
                <a:alpha val="49968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801DD7-1DD2-8DFE-E57C-249FB236372F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7115977" y="2674749"/>
              <a:ext cx="4048713" cy="1879322"/>
            </a:xfrm>
            <a:prstGeom prst="line">
              <a:avLst/>
            </a:prstGeom>
            <a:noFill/>
            <a:ln w="381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2807C2-AF62-3FD6-0D69-D8E22FB23379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4339138" y="2674749"/>
              <a:ext cx="2424862" cy="1879322"/>
            </a:xfrm>
            <a:prstGeom prst="line">
              <a:avLst/>
            </a:prstGeom>
            <a:noFill/>
            <a:ln w="38100" cap="flat">
              <a:solidFill>
                <a:schemeClr val="accent5">
                  <a:lumMod val="7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9EF72D-6E5D-059C-6695-056F1A811706}"/>
                </a:ext>
              </a:extLst>
            </p:cNvPr>
            <p:cNvSpPr txBox="1"/>
            <p:nvPr/>
          </p:nvSpPr>
          <p:spPr>
            <a:xfrm>
              <a:off x="11204446" y="2390495"/>
              <a:ext cx="313469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Key reuse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010F34E-55A0-DED4-42F4-2B41644950BA}"/>
              </a:ext>
            </a:extLst>
          </p:cNvPr>
          <p:cNvSpPr/>
          <p:nvPr/>
        </p:nvSpPr>
        <p:spPr>
          <a:xfrm>
            <a:off x="8139953" y="5578753"/>
            <a:ext cx="1183341" cy="643831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8DE7B6-B81F-44EC-FF00-FE3426FFEF99}"/>
              </a:ext>
            </a:extLst>
          </p:cNvPr>
          <p:cNvSpPr/>
          <p:nvPr/>
        </p:nvSpPr>
        <p:spPr>
          <a:xfrm>
            <a:off x="17089717" y="10931578"/>
            <a:ext cx="1183341" cy="643831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633CC77-345A-D933-725B-65C227CF0DBF}"/>
              </a:ext>
            </a:extLst>
          </p:cNvPr>
          <p:cNvCxnSpPr>
            <a:cxnSpLocks/>
          </p:cNvCxnSpPr>
          <p:nvPr/>
        </p:nvCxnSpPr>
        <p:spPr>
          <a:xfrm>
            <a:off x="9302128" y="5784346"/>
            <a:ext cx="7763526" cy="5653963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8C5DB7FD-A952-52C0-0FED-8B8A2C4EC32E}"/>
              </a:ext>
            </a:extLst>
          </p:cNvPr>
          <p:cNvSpPr/>
          <p:nvPr/>
        </p:nvSpPr>
        <p:spPr>
          <a:xfrm>
            <a:off x="16158721" y="2535413"/>
            <a:ext cx="2123660" cy="658336"/>
          </a:xfrm>
          <a:prstGeom prst="wedgeRoundRectCallout">
            <a:avLst>
              <a:gd name="adj1" fmla="val -349629"/>
              <a:gd name="adj2" fmla="val 462269"/>
              <a:gd name="adj3" fmla="val 16667"/>
            </a:avLst>
          </a:prstGeom>
          <a:solidFill>
            <a:srgbClr val="C00000">
              <a:alpha val="5008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Forgery?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EBEB93-4B2A-75E8-B522-BD671F53A625}"/>
              </a:ext>
            </a:extLst>
          </p:cNvPr>
          <p:cNvGrpSpPr/>
          <p:nvPr/>
        </p:nvGrpSpPr>
        <p:grpSpPr>
          <a:xfrm>
            <a:off x="19344254" y="2533729"/>
            <a:ext cx="4303391" cy="658336"/>
            <a:chOff x="19510766" y="5054875"/>
            <a:chExt cx="4303391" cy="65833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27DF9D-E7B3-1D2D-59F2-D0D30A88D300}"/>
                </a:ext>
              </a:extLst>
            </p:cNvPr>
            <p:cNvSpPr txBox="1"/>
            <p:nvPr/>
          </p:nvSpPr>
          <p:spPr>
            <a:xfrm>
              <a:off x="19510766" y="5084137"/>
              <a:ext cx="4278717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Context separation?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81D83A4-EF6E-8E47-8FC3-6D2B65D79598}"/>
                </a:ext>
              </a:extLst>
            </p:cNvPr>
            <p:cNvSpPr/>
            <p:nvPr/>
          </p:nvSpPr>
          <p:spPr>
            <a:xfrm>
              <a:off x="19510766" y="5054875"/>
              <a:ext cx="4303391" cy="658336"/>
            </a:xfrm>
            <a:prstGeom prst="roundRect">
              <a:avLst/>
            </a:prstGeom>
            <a:solidFill>
              <a:srgbClr val="003057">
                <a:alpha val="33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DD7ED244-58BC-FD57-7073-022FB631E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30677" y="654004"/>
            <a:ext cx="1865094" cy="1865094"/>
          </a:xfrm>
          <a:prstGeom prst="rect">
            <a:avLst/>
          </a:prstGeom>
        </p:spPr>
      </p:pic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id="{1BE1270C-1258-B5FF-1917-FBC15CD65B01}"/>
              </a:ext>
            </a:extLst>
          </p:cNvPr>
          <p:cNvSpPr/>
          <p:nvPr/>
        </p:nvSpPr>
        <p:spPr>
          <a:xfrm>
            <a:off x="810667" y="4761223"/>
            <a:ext cx="2542681" cy="658336"/>
          </a:xfrm>
          <a:prstGeom prst="wedgeRoundRectCallout">
            <a:avLst>
              <a:gd name="adj1" fmla="val 82962"/>
              <a:gd name="adj2" fmla="val 134846"/>
              <a:gd name="adj3" fmla="val 16667"/>
            </a:avLst>
          </a:prstGeom>
          <a:solidFill>
            <a:srgbClr val="C00000">
              <a:alpha val="50004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E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ncoded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0856D501-6070-1A26-BE35-E37B602AD06B}"/>
              </a:ext>
            </a:extLst>
          </p:cNvPr>
          <p:cNvSpPr/>
          <p:nvPr/>
        </p:nvSpPr>
        <p:spPr>
          <a:xfrm rot="5400000">
            <a:off x="13302854" y="10949535"/>
            <a:ext cx="211309" cy="1006868"/>
          </a:xfrm>
          <a:prstGeom prst="rightBrac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itchFamily="2" charset="77"/>
            </a:endParaRP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4759AF7A-DF8C-7DD5-0DCA-CDF0E7CAAD08}"/>
              </a:ext>
            </a:extLst>
          </p:cNvPr>
          <p:cNvSpPr/>
          <p:nvPr/>
        </p:nvSpPr>
        <p:spPr>
          <a:xfrm>
            <a:off x="18291117" y="12099235"/>
            <a:ext cx="5386187" cy="658336"/>
          </a:xfrm>
          <a:prstGeom prst="wedgeRoundRectCallout">
            <a:avLst>
              <a:gd name="adj1" fmla="val -139523"/>
              <a:gd name="adj2" fmla="val -133011"/>
              <a:gd name="adj3" fmla="val 16667"/>
            </a:avLst>
          </a:prstGeom>
          <a:solidFill>
            <a:srgbClr val="C00000">
              <a:alpha val="50235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Begins with a signature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91394C32-6045-18CA-D9EF-9D7B3F3CD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61304" y="589662"/>
            <a:ext cx="1952273" cy="195227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AE5E808-296C-4984-AF2A-5719FE4DB4CF}"/>
              </a:ext>
            </a:extLst>
          </p:cNvPr>
          <p:cNvGrpSpPr/>
          <p:nvPr/>
        </p:nvGrpSpPr>
        <p:grpSpPr>
          <a:xfrm>
            <a:off x="5615982" y="11113150"/>
            <a:ext cx="10154271" cy="1905561"/>
            <a:chOff x="1613659" y="11061667"/>
            <a:chExt cx="10154271" cy="190556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AFBE1F-42AD-B69B-F362-D4F416072FE8}"/>
                </a:ext>
              </a:extLst>
            </p:cNvPr>
            <p:cNvSpPr txBox="1"/>
            <p:nvPr/>
          </p:nvSpPr>
          <p:spPr>
            <a:xfrm>
              <a:off x="2069486" y="12310638"/>
              <a:ext cx="276134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ENCODING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DF990A-4F45-EF06-557C-8C8A6982ABBE}"/>
                </a:ext>
              </a:extLst>
            </p:cNvPr>
            <p:cNvSpPr txBox="1"/>
            <p:nvPr/>
          </p:nvSpPr>
          <p:spPr>
            <a:xfrm>
              <a:off x="1613659" y="11061667"/>
              <a:ext cx="321716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PROPERTY</a:t>
              </a:r>
              <a:r>
                <a:rPr kumimoji="0" lang="en-US" sz="3600" u="none" strike="noStrike" cap="none" spc="0" normalizeH="0" baseline="-2500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Sign</a:t>
              </a:r>
              <a:endParaRPr kumimoji="0" lang="en-US" sz="3600" u="none" strike="noStrike" cap="none" spc="0" normalizeH="0" baseline="-25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2FDA37A-C66D-5A4C-4224-221464ED63AF}"/>
                </a:ext>
              </a:extLst>
            </p:cNvPr>
            <p:cNvCxnSpPr>
              <a:cxnSpLocks/>
            </p:cNvCxnSpPr>
            <p:nvPr/>
          </p:nvCxnSpPr>
          <p:spPr>
            <a:xfrm>
              <a:off x="4830829" y="11332337"/>
              <a:ext cx="1844553" cy="443826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7C92D86-CE4E-E1CD-ABEB-DD802A797E57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V="1">
              <a:off x="4830829" y="12003679"/>
              <a:ext cx="1844553" cy="635254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8B7E14-CC5C-9411-51C9-B0EB0808B26C}"/>
                </a:ext>
              </a:extLst>
            </p:cNvPr>
            <p:cNvSpPr txBox="1"/>
            <p:nvPr/>
          </p:nvSpPr>
          <p:spPr>
            <a:xfrm>
              <a:off x="6894760" y="11559230"/>
              <a:ext cx="487317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CONTEXT-SEPARATION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AE0D8FB-26B1-84AE-6BB6-ECF3B348B198}"/>
              </a:ext>
            </a:extLst>
          </p:cNvPr>
          <p:cNvSpPr txBox="1"/>
          <p:nvPr/>
        </p:nvSpPr>
        <p:spPr>
          <a:xfrm>
            <a:off x="11103983" y="10294259"/>
            <a:ext cx="48731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Collision-</a:t>
            </a: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Resistance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Hash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C72B55-8B32-4D35-6DC2-FBF4AAF2A066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15977153" y="10622554"/>
            <a:ext cx="2334986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8B743F4-9E55-CAD4-9341-43B216C6247E}"/>
              </a:ext>
            </a:extLst>
          </p:cNvPr>
          <p:cNvSpPr txBox="1"/>
          <p:nvPr/>
        </p:nvSpPr>
        <p:spPr>
          <a:xfrm>
            <a:off x="18566676" y="10341229"/>
            <a:ext cx="186787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OAE</a:t>
            </a:r>
            <a:r>
              <a:rPr kumimoji="0" lang="en-US" sz="3600" u="none" strike="noStrike" cap="none" spc="0" normalizeH="0" baseline="-25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BM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4FFD66-127E-99C9-3D2F-C64666D913D5}"/>
                  </a:ext>
                </a:extLst>
              </p:cNvPr>
              <p:cNvSpPr txBox="1"/>
              <p:nvPr/>
            </p:nvSpPr>
            <p:spPr>
              <a:xfrm>
                <a:off x="14248234" y="8936668"/>
                <a:ext cx="15220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OAE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SP</m:t>
                          </m:r>
                        </m:sub>
                      </m:sSub>
                    </m:oMath>
                  </m:oMathPara>
                </a14:m>
                <a:endParaRPr kumimoji="0" lang="en-US" sz="360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4FFD66-127E-99C9-3D2F-C64666D9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34" y="8936668"/>
                <a:ext cx="1522019" cy="656590"/>
              </a:xfrm>
              <a:prstGeom prst="rect">
                <a:avLst/>
              </a:prstGeom>
              <a:blipFill>
                <a:blip r:embed="rId10"/>
                <a:stretch>
                  <a:fillRect l="-4959" b="-56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FEC55F5-449B-ED0D-A385-9DD34D0C7835}"/>
              </a:ext>
            </a:extLst>
          </p:cNvPr>
          <p:cNvCxnSpPr>
            <a:stCxn id="65" idx="3"/>
          </p:cNvCxnSpPr>
          <p:nvPr/>
        </p:nvCxnSpPr>
        <p:spPr>
          <a:xfrm>
            <a:off x="15770253" y="9264963"/>
            <a:ext cx="2502805" cy="107626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1A0E15D-F305-608F-0A72-2121BE313793}"/>
              </a:ext>
            </a:extLst>
          </p:cNvPr>
          <p:cNvCxnSpPr/>
          <p:nvPr/>
        </p:nvCxnSpPr>
        <p:spPr>
          <a:xfrm flipV="1">
            <a:off x="15770253" y="10852755"/>
            <a:ext cx="2502805" cy="108625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5E1A47-7F10-09DD-E2AA-C256A8EB0E37}"/>
              </a:ext>
            </a:extLst>
          </p:cNvPr>
          <p:cNvGrpSpPr/>
          <p:nvPr/>
        </p:nvGrpSpPr>
        <p:grpSpPr>
          <a:xfrm>
            <a:off x="4085480" y="7502136"/>
            <a:ext cx="6811591" cy="629905"/>
            <a:chOff x="1632803" y="9454554"/>
            <a:chExt cx="2628595" cy="640080"/>
          </a:xfrm>
        </p:grpSpPr>
        <p:sp>
          <p:nvSpPr>
            <p:cNvPr id="73" name="Rounded Rectangle 163">
              <a:extLst>
                <a:ext uri="{FF2B5EF4-FFF2-40B4-BE49-F238E27FC236}">
                  <a16:creationId xmlns:a16="http://schemas.microsoft.com/office/drawing/2014/main" id="{A14E8689-36DF-9B39-61A2-9201A6A9E92D}"/>
                </a:ext>
              </a:extLst>
            </p:cNvPr>
            <p:cNvSpPr/>
            <p:nvPr/>
          </p:nvSpPr>
          <p:spPr>
            <a:xfrm>
              <a:off x="1632803" y="9454554"/>
              <a:ext cx="2370569" cy="640080"/>
            </a:xfrm>
            <a:prstGeom prst="roundRect">
              <a:avLst/>
            </a:prstGeom>
            <a:solidFill>
              <a:srgbClr val="003057">
                <a:alpha val="29804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33">
                  <a:extLst>
                    <a:ext uri="{FF2B5EF4-FFF2-40B4-BE49-F238E27FC236}">
                      <a16:creationId xmlns:a16="http://schemas.microsoft.com/office/drawing/2014/main" id="{01BC6268-903C-5883-C0E4-068685E34DBA}"/>
                    </a:ext>
                  </a:extLst>
                </p:cNvPr>
                <p:cNvSpPr txBox="1"/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="horz" wrap="square" lIns="50800" tIns="50800" rIns="50800" bIns="50800" numCol="1" spcCol="38100" rtlCol="0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  <a:lvl2pPr marL="0" marR="0" indent="457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2pPr>
                  <a:lvl3pPr marL="0" marR="0" indent="914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3pPr>
                  <a:lvl4pPr marL="0" marR="0" indent="1371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4pPr>
                  <a:lvl5pPr marL="0" marR="0" indent="18288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5pPr>
                  <a:lvl6pPr marL="0" marR="0" indent="22860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6pPr>
                  <a:lvl7pPr marL="0" marR="0" indent="27432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7pPr>
                  <a:lvl8pPr marL="0" marR="0" indent="32004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8pPr>
                  <a:lvl9pPr marL="0" marR="0" indent="365760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5E5E5E"/>
                      </a:solidFill>
                      <a:effectLst/>
                      <a:uFillTx/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9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sender name, </a:t>
                  </a:r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group name</a:t>
                  </a:r>
                </a:p>
              </p:txBody>
            </p:sp>
          </mc:Choice>
          <mc:Fallback xmlns="">
            <p:sp>
              <p:nvSpPr>
                <p:cNvPr id="74" name="TextBox 33">
                  <a:extLst>
                    <a:ext uri="{FF2B5EF4-FFF2-40B4-BE49-F238E27FC236}">
                      <a16:creationId xmlns:a16="http://schemas.microsoft.com/office/drawing/2014/main" id="{01BC6268-903C-5883-C0E4-068685E34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851" y="9519491"/>
                  <a:ext cx="2555547" cy="533479"/>
                </a:xfrm>
                <a:prstGeom prst="rect">
                  <a:avLst/>
                </a:prstGeom>
                <a:blipFill>
                  <a:blip r:embed="rId11"/>
                  <a:stretch>
                    <a:fillRect l="-472" t="-11905" b="-3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6205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41" grpId="0" animBg="1"/>
      <p:bldP spid="41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1" grpId="0"/>
      <p:bldP spid="63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3E87-238E-C27D-FDB6-BDB3D80F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The OAE Security of </a:t>
            </a:r>
            <a:r>
              <a:rPr lang="en-US" sz="8800" dirty="0" err="1"/>
              <a:t>BoxMessage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F7D6C-7197-625D-41CB-14D16E027B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4A4EE8-721D-DC5A-029C-D93D00A7324F}"/>
              </a:ext>
            </a:extLst>
          </p:cNvPr>
          <p:cNvGrpSpPr/>
          <p:nvPr/>
        </p:nvGrpSpPr>
        <p:grpSpPr>
          <a:xfrm>
            <a:off x="7530353" y="8553279"/>
            <a:ext cx="9938071" cy="1905561"/>
            <a:chOff x="1829859" y="11061667"/>
            <a:chExt cx="9938071" cy="1905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151020-B507-70DB-43E0-61DF99C79592}"/>
                </a:ext>
              </a:extLst>
            </p:cNvPr>
            <p:cNvSpPr txBox="1"/>
            <p:nvPr/>
          </p:nvSpPr>
          <p:spPr>
            <a:xfrm>
              <a:off x="2069486" y="12310638"/>
              <a:ext cx="276134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ENCODING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4F96D7-A948-E6DB-997A-D44E35C4A3B4}"/>
                </a:ext>
              </a:extLst>
            </p:cNvPr>
            <p:cNvSpPr txBox="1"/>
            <p:nvPr/>
          </p:nvSpPr>
          <p:spPr>
            <a:xfrm>
              <a:off x="1829859" y="11061667"/>
              <a:ext cx="300096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PROPERTY</a:t>
              </a:r>
              <a:r>
                <a:rPr kumimoji="0" lang="en-US" sz="3600" u="none" strike="noStrike" cap="none" spc="0" normalizeH="0" baseline="-2500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Sign</a:t>
              </a:r>
              <a:endParaRPr kumimoji="0" lang="en-US" sz="3600" u="none" strike="noStrike" cap="none" spc="0" normalizeH="0" baseline="-25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F86FCE-9C0C-8AA3-3062-84725A02CAEA}"/>
                </a:ext>
              </a:extLst>
            </p:cNvPr>
            <p:cNvCxnSpPr>
              <a:cxnSpLocks/>
            </p:cNvCxnSpPr>
            <p:nvPr/>
          </p:nvCxnSpPr>
          <p:spPr>
            <a:xfrm>
              <a:off x="4830829" y="11332337"/>
              <a:ext cx="1844553" cy="443826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BD18DA-2F57-6D90-031E-C885CDC13011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4830829" y="12003679"/>
              <a:ext cx="1844553" cy="635254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6605F4-6F8C-89FA-2B6E-62B069CB327F}"/>
                </a:ext>
              </a:extLst>
            </p:cNvPr>
            <p:cNvSpPr txBox="1"/>
            <p:nvPr/>
          </p:nvSpPr>
          <p:spPr>
            <a:xfrm>
              <a:off x="6894760" y="11559230"/>
              <a:ext cx="487317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CONTEXT-SEPARATION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706751-E33D-2A98-850F-DE39A66ECCF7}"/>
              </a:ext>
            </a:extLst>
          </p:cNvPr>
          <p:cNvSpPr txBox="1"/>
          <p:nvPr/>
        </p:nvSpPr>
        <p:spPr>
          <a:xfrm>
            <a:off x="12918857" y="7734388"/>
            <a:ext cx="47564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CollisionResistance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Hash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90193C-DE7C-1538-C7D5-05D583CF7543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675324" y="8062683"/>
            <a:ext cx="2334986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7A5E6C-F572-F6E1-EEAA-C0A7587B0D31}"/>
              </a:ext>
            </a:extLst>
          </p:cNvPr>
          <p:cNvSpPr txBox="1"/>
          <p:nvPr/>
        </p:nvSpPr>
        <p:spPr>
          <a:xfrm>
            <a:off x="20264847" y="7781358"/>
            <a:ext cx="186787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OAE</a:t>
            </a:r>
            <a:r>
              <a:rPr kumimoji="0" lang="en-US" sz="3600" u="none" strike="noStrike" cap="none" spc="0" normalizeH="0" baseline="-25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BM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500741-91E8-93D2-E7EE-2D9D91385115}"/>
                  </a:ext>
                </a:extLst>
              </p:cNvPr>
              <p:cNvSpPr txBox="1"/>
              <p:nvPr/>
            </p:nvSpPr>
            <p:spPr>
              <a:xfrm>
                <a:off x="15946405" y="6376797"/>
                <a:ext cx="152201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OAE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SP</m:t>
                          </m:r>
                        </m:sub>
                      </m:sSub>
                    </m:oMath>
                  </m:oMathPara>
                </a14:m>
                <a:endParaRPr kumimoji="0" lang="en-US" sz="360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500741-91E8-93D2-E7EE-2D9D91385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405" y="6376797"/>
                <a:ext cx="1522019" cy="656590"/>
              </a:xfrm>
              <a:prstGeom prst="rect">
                <a:avLst/>
              </a:prstGeom>
              <a:blipFill>
                <a:blip r:embed="rId3"/>
                <a:stretch>
                  <a:fillRect l="-5785" b="-57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C6D21F-B67F-191F-0706-C30744C32AD9}"/>
              </a:ext>
            </a:extLst>
          </p:cNvPr>
          <p:cNvCxnSpPr>
            <a:stCxn id="26" idx="3"/>
          </p:cNvCxnSpPr>
          <p:nvPr/>
        </p:nvCxnSpPr>
        <p:spPr>
          <a:xfrm>
            <a:off x="17468424" y="6705092"/>
            <a:ext cx="2502805" cy="107626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845791-D661-2799-226C-C22718B0D691}"/>
              </a:ext>
            </a:extLst>
          </p:cNvPr>
          <p:cNvCxnSpPr/>
          <p:nvPr/>
        </p:nvCxnSpPr>
        <p:spPr>
          <a:xfrm flipV="1">
            <a:off x="17468424" y="8292884"/>
            <a:ext cx="2502805" cy="108625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542CCD7-E5BC-14CF-BFBD-4A326DC8CB45}"/>
              </a:ext>
            </a:extLst>
          </p:cNvPr>
          <p:cNvSpPr txBox="1"/>
          <p:nvPr/>
        </p:nvSpPr>
        <p:spPr>
          <a:xfrm>
            <a:off x="2977731" y="4889666"/>
            <a:ext cx="33892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Message derived from hashed key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3231D0-AB76-E9CD-36E6-392B063DA923}"/>
              </a:ext>
            </a:extLst>
          </p:cNvPr>
          <p:cNvSpPr txBox="1"/>
          <p:nvPr/>
        </p:nvSpPr>
        <p:spPr>
          <a:xfrm>
            <a:off x="4032036" y="6272594"/>
            <a:ext cx="2761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AE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Encrypt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8B2D8E-2063-1F97-ECB2-E57659AA3797}"/>
              </a:ext>
            </a:extLst>
          </p:cNvPr>
          <p:cNvCxnSpPr>
            <a:cxnSpLocks/>
          </p:cNvCxnSpPr>
          <p:nvPr/>
        </p:nvCxnSpPr>
        <p:spPr>
          <a:xfrm>
            <a:off x="6656377" y="5523939"/>
            <a:ext cx="1844553" cy="44382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7030AA-D232-1F25-78F6-C64E106FA24B}"/>
              </a:ext>
            </a:extLst>
          </p:cNvPr>
          <p:cNvCxnSpPr>
            <a:cxnSpLocks/>
          </p:cNvCxnSpPr>
          <p:nvPr/>
        </p:nvCxnSpPr>
        <p:spPr>
          <a:xfrm flipV="1">
            <a:off x="6656376" y="6140105"/>
            <a:ext cx="1844553" cy="635254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AEFCEB-6666-1190-056A-DA74375847BE}"/>
              </a:ext>
            </a:extLst>
          </p:cNvPr>
          <p:cNvSpPr txBox="1"/>
          <p:nvPr/>
        </p:nvSpPr>
        <p:spPr>
          <a:xfrm>
            <a:off x="7112812" y="5118877"/>
            <a:ext cx="11694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RO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D7640A-0E13-80F5-9651-6F23C4E11EB7}"/>
              </a:ext>
            </a:extLst>
          </p:cNvPr>
          <p:cNvSpPr txBox="1"/>
          <p:nvPr/>
        </p:nvSpPr>
        <p:spPr>
          <a:xfrm>
            <a:off x="8720307" y="5734588"/>
            <a:ext cx="290522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KDM-</a:t>
            </a:r>
            <a:r>
              <a:rPr kumimoji="0" lang="en-US" sz="36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AE</a:t>
            </a:r>
            <a:r>
              <a:rPr kumimoji="0" lang="en-US" sz="3600" u="none" strike="noStrike" cap="none" spc="0" normalizeH="0" baseline="-2500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rPr>
              <a:t>Encrypt</a:t>
            </a:r>
            <a:endParaRPr kumimoji="0" lang="en-US" sz="3600" u="none" strike="noStrike" cap="none" spc="0" normalizeH="0" baseline="-2500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sym typeface="Helvetica Neue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F9D316-F28F-DD9D-BB1D-4D54A1F0E5F6}"/>
              </a:ext>
            </a:extLst>
          </p:cNvPr>
          <p:cNvGrpSpPr/>
          <p:nvPr/>
        </p:nvGrpSpPr>
        <p:grpSpPr>
          <a:xfrm>
            <a:off x="8500929" y="5967765"/>
            <a:ext cx="7445476" cy="1525226"/>
            <a:chOff x="8500929" y="5967765"/>
            <a:chExt cx="7445476" cy="152522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2E343F-9252-2BE4-8DBA-18F367C61C08}"/>
                </a:ext>
              </a:extLst>
            </p:cNvPr>
            <p:cNvSpPr txBox="1"/>
            <p:nvPr/>
          </p:nvSpPr>
          <p:spPr>
            <a:xfrm>
              <a:off x="8500929" y="6836401"/>
              <a:ext cx="475646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Collision-</a:t>
              </a:r>
              <a:r>
                <a:rPr kumimoji="0" lang="en-US" sz="360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Resistance</a:t>
              </a:r>
              <a:r>
                <a:rPr kumimoji="0" lang="en-US" sz="3600" u="none" strike="noStrike" cap="none" spc="0" normalizeH="0" baseline="-2500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Neue"/>
                </a:rPr>
                <a:t>Hash</a:t>
              </a:r>
              <a:endParaRPr kumimoji="0" lang="en-US" sz="3600" u="none" strike="noStrike" cap="none" spc="0" normalizeH="0" baseline="-25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sym typeface="Helvetica Neue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A7850A-887A-7ECA-73C3-07957FA21F0E}"/>
                </a:ext>
              </a:extLst>
            </p:cNvPr>
            <p:cNvCxnSpPr>
              <a:cxnSpLocks/>
            </p:cNvCxnSpPr>
            <p:nvPr/>
          </p:nvCxnSpPr>
          <p:spPr>
            <a:xfrm>
              <a:off x="10976115" y="5967765"/>
              <a:ext cx="4970290" cy="7119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C09A27-55B8-A8B4-10F7-A976F71B5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5062" y="6785593"/>
              <a:ext cx="2761343" cy="3558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46BF3EB-976F-9C11-16D7-3E8235EB881E}"/>
              </a:ext>
            </a:extLst>
          </p:cNvPr>
          <p:cNvCxnSpPr>
            <a:cxnSpLocks/>
          </p:cNvCxnSpPr>
          <p:nvPr/>
        </p:nvCxnSpPr>
        <p:spPr>
          <a:xfrm>
            <a:off x="11342914" y="3672585"/>
            <a:ext cx="4603491" cy="284921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88409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4.44444E-6 C -0.44284 -0.1735 -0.63385 -0.34676 -0.24453 -0.434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1" y="-2174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30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7095-5B45-4116-4417-FE010F2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Is </a:t>
            </a:r>
            <a:r>
              <a:rPr lang="en-US" sz="7740" dirty="0" err="1"/>
              <a:t>BoxMessage</a:t>
            </a:r>
            <a:r>
              <a:rPr lang="en-US" sz="7740" dirty="0"/>
              <a:t> OAE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D2A7-3B33-163A-ECFB-18A7898F6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C9486620-812C-2672-AC7D-A1C6DA782785}"/>
              </a:ext>
            </a:extLst>
          </p:cNvPr>
          <p:cNvSpPr/>
          <p:nvPr/>
        </p:nvSpPr>
        <p:spPr>
          <a:xfrm>
            <a:off x="13500537" y="8251723"/>
            <a:ext cx="6638033" cy="862648"/>
          </a:xfrm>
          <a:prstGeom prst="wedgeRoundRectCallout">
            <a:avLst>
              <a:gd name="adj1" fmla="val -69431"/>
              <a:gd name="adj2" fmla="val -181554"/>
              <a:gd name="adj3" fmla="val 16667"/>
            </a:avLst>
          </a:prstGeom>
          <a:solidFill>
            <a:srgbClr val="003057">
              <a:alpha val="32785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It was a pain, but y</a:t>
            </a:r>
            <a:r>
              <a:rPr kumimoji="0" lang="en-US" sz="44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es!</a:t>
            </a:r>
          </a:p>
        </p:txBody>
      </p:sp>
    </p:spTree>
    <p:extLst>
      <p:ext uri="{BB962C8B-B14F-4D97-AF65-F5344CB8AC3E}">
        <p14:creationId xmlns:p14="http://schemas.microsoft.com/office/powerpoint/2010/main" val="15409325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5E307-4508-63C8-4DCC-CF19580FB7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EC62C-4A71-883B-4F90-36515D85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Could it all have been simpler?</a:t>
            </a:r>
          </a:p>
        </p:txBody>
      </p:sp>
    </p:spTree>
    <p:extLst>
      <p:ext uri="{BB962C8B-B14F-4D97-AF65-F5344CB8AC3E}">
        <p14:creationId xmlns:p14="http://schemas.microsoft.com/office/powerpoint/2010/main" val="2179265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2EB3-936F-AE77-2877-5496FDA7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Construction </a:t>
            </a:r>
            <a:r>
              <a:rPr lang="en-US" sz="8800" dirty="0"/>
              <a:t>— </a:t>
            </a:r>
            <a:r>
              <a:rPr lang="en-US" dirty="0" err="1"/>
              <a:t>StE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48B1D-C435-65C8-5A22-4162BC0B4E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4D85CA-2E28-8E75-C5A8-AF55B56706C8}"/>
              </a:ext>
            </a:extLst>
          </p:cNvPr>
          <p:cNvSpPr/>
          <p:nvPr/>
        </p:nvSpPr>
        <p:spPr>
          <a:xfrm>
            <a:off x="6021497" y="2512663"/>
            <a:ext cx="13677900" cy="5486400"/>
          </a:xfrm>
          <a:prstGeom prst="roundRect">
            <a:avLst/>
          </a:prstGeom>
          <a:solidFill>
            <a:srgbClr val="EDF2F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439C9E-4A69-9207-1570-A42491CBAA9E}"/>
              </a:ext>
            </a:extLst>
          </p:cNvPr>
          <p:cNvGrpSpPr/>
          <p:nvPr/>
        </p:nvGrpSpPr>
        <p:grpSpPr>
          <a:xfrm>
            <a:off x="15087406" y="4978996"/>
            <a:ext cx="2206638" cy="658336"/>
            <a:chOff x="1906923" y="11172398"/>
            <a:chExt cx="2206638" cy="658336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9536E4A-43BB-B1E7-D4A4-162B22C4606E}"/>
                </a:ext>
              </a:extLst>
            </p:cNvPr>
            <p:cNvSpPr/>
            <p:nvPr/>
          </p:nvSpPr>
          <p:spPr>
            <a:xfrm>
              <a:off x="1922106" y="11172398"/>
              <a:ext cx="2176272" cy="658336"/>
            </a:xfrm>
            <a:prstGeom prst="roundRect">
              <a:avLst/>
            </a:prstGeom>
            <a:solidFill>
              <a:srgbClr val="FFF7D2"/>
            </a:solidFill>
            <a:ln w="12700" cap="flat">
              <a:solidFill>
                <a:schemeClr val="accent4">
                  <a:lumMod val="60000"/>
                  <a:lumOff val="4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61964A-C448-21CA-54A8-AB56FF6F4B88}"/>
                </a:ext>
              </a:extLst>
            </p:cNvPr>
            <p:cNvSpPr txBox="1"/>
            <p:nvPr/>
          </p:nvSpPr>
          <p:spPr>
            <a:xfrm>
              <a:off x="1906923" y="11204048"/>
              <a:ext cx="220663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Encrypt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E4A59B6-E94D-EC2B-BC9D-26F4BF8B7753}"/>
              </a:ext>
            </a:extLst>
          </p:cNvPr>
          <p:cNvSpPr txBox="1"/>
          <p:nvPr/>
        </p:nvSpPr>
        <p:spPr>
          <a:xfrm>
            <a:off x="10465023" y="2697348"/>
            <a:ext cx="57169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sng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StE</a:t>
            </a:r>
            <a:r>
              <a:rPr kumimoji="0" lang="en-US" sz="3200" u="sng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= Sign-then-Encrypt-SS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7768D-B015-2482-6F48-68D216D37A83}"/>
              </a:ext>
            </a:extLst>
          </p:cNvPr>
          <p:cNvGrpSpPr/>
          <p:nvPr/>
        </p:nvGrpSpPr>
        <p:grpSpPr>
          <a:xfrm>
            <a:off x="6171603" y="5026749"/>
            <a:ext cx="4040025" cy="595035"/>
            <a:chOff x="-923603" y="10552697"/>
            <a:chExt cx="4040025" cy="59503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DB4B8BA-91C3-6AEB-C5F2-CAEE26C563DB}"/>
                </a:ext>
              </a:extLst>
            </p:cNvPr>
            <p:cNvCxnSpPr/>
            <p:nvPr/>
          </p:nvCxnSpPr>
          <p:spPr>
            <a:xfrm>
              <a:off x="2039456" y="10834112"/>
              <a:ext cx="1076966" cy="0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D05EC85-F78B-8BC4-C63A-AD19D0C2DCB6}"/>
                    </a:ext>
                  </a:extLst>
                </p:cNvPr>
                <p:cNvSpPr txBox="1"/>
                <p:nvPr/>
              </p:nvSpPr>
              <p:spPr>
                <a:xfrm>
                  <a:off x="-923603" y="10552697"/>
                  <a:ext cx="3082171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&lt;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𝑚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𝑎𝑑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&gt;</m:t>
                        </m:r>
                      </m:oMath>
                    </m:oMathPara>
                  </a14:m>
                  <a:endParaRPr kumimoji="0" lang="en-US" sz="32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Lucida Calligraphy" panose="03010101010101010101" pitchFamily="66" charset="77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D05EC85-F78B-8BC4-C63A-AD19D0C2D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3603" y="10552697"/>
                  <a:ext cx="3082171" cy="595035"/>
                </a:xfrm>
                <a:prstGeom prst="rect">
                  <a:avLst/>
                </a:prstGeom>
                <a:blipFill>
                  <a:blip r:embed="rId3"/>
                  <a:stretch>
                    <a:fillRect b="-106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44AAED-4F1E-77B2-0A70-2D23D54E6832}"/>
              </a:ext>
            </a:extLst>
          </p:cNvPr>
          <p:cNvGrpSpPr/>
          <p:nvPr/>
        </p:nvGrpSpPr>
        <p:grpSpPr>
          <a:xfrm>
            <a:off x="10211628" y="4978996"/>
            <a:ext cx="2206638" cy="658336"/>
            <a:chOff x="1906923" y="11172398"/>
            <a:chExt cx="2206638" cy="65833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37C85D0-A18C-5941-493C-B5BE4593F903}"/>
                </a:ext>
              </a:extLst>
            </p:cNvPr>
            <p:cNvSpPr/>
            <p:nvPr/>
          </p:nvSpPr>
          <p:spPr>
            <a:xfrm>
              <a:off x="1922106" y="11172398"/>
              <a:ext cx="2176272" cy="6583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5">
                  <a:lumMod val="40000"/>
                  <a:lumOff val="60000"/>
                </a:schemeClr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5E479B-1C67-287B-5B16-A8837994D16D}"/>
                </a:ext>
              </a:extLst>
            </p:cNvPr>
            <p:cNvSpPr txBox="1"/>
            <p:nvPr/>
          </p:nvSpPr>
          <p:spPr>
            <a:xfrm>
              <a:off x="1906923" y="11204048"/>
              <a:ext cx="220663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Sign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16B9A-EFFB-BFB7-7EB3-92A18B60FFA1}"/>
              </a:ext>
            </a:extLst>
          </p:cNvPr>
          <p:cNvGrpSpPr/>
          <p:nvPr/>
        </p:nvGrpSpPr>
        <p:grpSpPr>
          <a:xfrm>
            <a:off x="10629053" y="3709532"/>
            <a:ext cx="1470033" cy="1219153"/>
            <a:chOff x="3533847" y="9235480"/>
            <a:chExt cx="1470033" cy="121915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C836C57-74CE-9CB1-1C90-69C76B88ED26}"/>
                </a:ext>
              </a:extLst>
            </p:cNvPr>
            <p:cNvCxnSpPr>
              <a:cxnSpLocks/>
            </p:cNvCxnSpPr>
            <p:nvPr/>
          </p:nvCxnSpPr>
          <p:spPr>
            <a:xfrm>
              <a:off x="4219741" y="9797140"/>
              <a:ext cx="0" cy="657493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4518006-2436-EF2A-273C-BA8B426D108D}"/>
                    </a:ext>
                  </a:extLst>
                </p:cNvPr>
                <p:cNvSpPr txBox="1"/>
                <p:nvPr/>
              </p:nvSpPr>
              <p:spPr>
                <a:xfrm>
                  <a:off x="3533847" y="9235480"/>
                  <a:ext cx="147003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𝑠𝑘</m:t>
                        </m:r>
                        <m:r>
                          <a:rPr kumimoji="0" lang="en-US" sz="3200" u="none" strike="noStrike" cap="none" spc="0" normalizeH="0" baseline="-25000" dirty="0" err="1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4518006-2436-EF2A-273C-BA8B426D1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847" y="9235480"/>
                  <a:ext cx="1470033" cy="583686"/>
                </a:xfrm>
                <a:prstGeom prst="rect">
                  <a:avLst/>
                </a:prstGeom>
                <a:blipFill>
                  <a:blip r:embed="rId4"/>
                  <a:stretch>
                    <a:fillRect b="-217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9746D-1751-119B-9A2A-E481DB677117}"/>
                  </a:ext>
                </a:extLst>
              </p:cNvPr>
              <p:cNvSpPr txBox="1"/>
              <p:nvPr/>
            </p:nvSpPr>
            <p:spPr>
              <a:xfrm>
                <a:off x="12568507" y="4743658"/>
                <a:ext cx="58388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𝑠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9746D-1751-119B-9A2A-E481DB677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507" y="4743658"/>
                <a:ext cx="583881" cy="595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3555C-3161-1549-AEB5-4BF1DFA8C88E}"/>
              </a:ext>
            </a:extLst>
          </p:cNvPr>
          <p:cNvGrpSpPr/>
          <p:nvPr/>
        </p:nvGrpSpPr>
        <p:grpSpPr>
          <a:xfrm>
            <a:off x="9673145" y="5288608"/>
            <a:ext cx="3650376" cy="868680"/>
            <a:chOff x="2577939" y="10775329"/>
            <a:chExt cx="3650376" cy="86868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C7E5DA-FDFA-3336-F517-7618B7013226}"/>
                </a:ext>
              </a:extLst>
            </p:cNvPr>
            <p:cNvCxnSpPr>
              <a:cxnSpLocks/>
            </p:cNvCxnSpPr>
            <p:nvPr/>
          </p:nvCxnSpPr>
          <p:spPr>
            <a:xfrm>
              <a:off x="2577939" y="10775329"/>
              <a:ext cx="0" cy="8686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4EF456-8115-5B8B-14E5-F791660CEFE6}"/>
                </a:ext>
              </a:extLst>
            </p:cNvPr>
            <p:cNvCxnSpPr/>
            <p:nvPr/>
          </p:nvCxnSpPr>
          <p:spPr>
            <a:xfrm>
              <a:off x="2577939" y="11644009"/>
              <a:ext cx="365037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9F7ADC5-185C-0DD3-6B86-200DC1936E11}"/>
                </a:ext>
              </a:extLst>
            </p:cNvPr>
            <p:cNvCxnSpPr/>
            <p:nvPr/>
          </p:nvCxnSpPr>
          <p:spPr>
            <a:xfrm>
              <a:off x="6228315" y="10775329"/>
              <a:ext cx="0" cy="86838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arrow" w="lg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730559-187D-CB6C-36CE-73F5B0118E55}"/>
                  </a:ext>
                </a:extLst>
              </p:cNvPr>
              <p:cNvSpPr txBox="1"/>
              <p:nvPr/>
            </p:nvSpPr>
            <p:spPr>
              <a:xfrm>
                <a:off x="13365379" y="4735720"/>
                <a:ext cx="161443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730559-187D-CB6C-36CE-73F5B0118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79" y="4735720"/>
                <a:ext cx="1614431" cy="595035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C44554-6DC0-5CB0-D133-4E022BD5AC48}"/>
                  </a:ext>
                </a:extLst>
              </p:cNvPr>
              <p:cNvSpPr txBox="1"/>
              <p:nvPr/>
            </p:nvSpPr>
            <p:spPr>
              <a:xfrm>
                <a:off x="18209250" y="5026749"/>
                <a:ext cx="58388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C44554-6DC0-5CB0-D133-4E022BD5A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250" y="5026749"/>
                <a:ext cx="583881" cy="595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2F634C2-E7D7-7026-40F9-7366D7E47D97}"/>
              </a:ext>
            </a:extLst>
          </p:cNvPr>
          <p:cNvGrpSpPr/>
          <p:nvPr/>
        </p:nvGrpSpPr>
        <p:grpSpPr>
          <a:xfrm>
            <a:off x="15511960" y="3709532"/>
            <a:ext cx="1470033" cy="1219156"/>
            <a:chOff x="3533847" y="9235480"/>
            <a:chExt cx="1470033" cy="121915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7CBD88-1542-1E9A-850E-7D5C235FF448}"/>
                </a:ext>
              </a:extLst>
            </p:cNvPr>
            <p:cNvCxnSpPr/>
            <p:nvPr/>
          </p:nvCxnSpPr>
          <p:spPr>
            <a:xfrm>
              <a:off x="4219741" y="9797143"/>
              <a:ext cx="0" cy="657493"/>
            </a:xfrm>
            <a:prstGeom prst="straightConnector1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DE32015-6DED-851E-0FF9-81F61816D032}"/>
                    </a:ext>
                  </a:extLst>
                </p:cNvPr>
                <p:cNvSpPr txBox="1"/>
                <p:nvPr/>
              </p:nvSpPr>
              <p:spPr>
                <a:xfrm>
                  <a:off x="3533847" y="9235480"/>
                  <a:ext cx="147003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baseline="-250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DE32015-6DED-851E-0FF9-81F61816D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847" y="9235480"/>
                  <a:ext cx="1470033" cy="583686"/>
                </a:xfrm>
                <a:prstGeom prst="rect">
                  <a:avLst/>
                </a:prstGeom>
                <a:blipFill>
                  <a:blip r:embed="rId8"/>
                  <a:stretch>
                    <a:fillRect b="-195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841928-9911-B956-0A1D-1C204A498EF3}"/>
              </a:ext>
            </a:extLst>
          </p:cNvPr>
          <p:cNvCxnSpPr>
            <a:cxnSpLocks/>
          </p:cNvCxnSpPr>
          <p:nvPr/>
        </p:nvCxnSpPr>
        <p:spPr>
          <a:xfrm flipV="1">
            <a:off x="12418265" y="5288608"/>
            <a:ext cx="90525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EC3193-B5D7-7E33-06C0-A49373AB1E3C}"/>
              </a:ext>
            </a:extLst>
          </p:cNvPr>
          <p:cNvCxnSpPr>
            <a:cxnSpLocks/>
          </p:cNvCxnSpPr>
          <p:nvPr/>
        </p:nvCxnSpPr>
        <p:spPr>
          <a:xfrm>
            <a:off x="13323521" y="5288608"/>
            <a:ext cx="1777350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264D1F-9111-51C1-E42A-981F7B843843}"/>
              </a:ext>
            </a:extLst>
          </p:cNvPr>
          <p:cNvCxnSpPr>
            <a:cxnSpLocks/>
          </p:cNvCxnSpPr>
          <p:nvPr/>
        </p:nvCxnSpPr>
        <p:spPr>
          <a:xfrm flipV="1">
            <a:off x="17294044" y="5288608"/>
            <a:ext cx="933274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B7AC6E-3516-1285-3771-F5A00B5C79D4}"/>
              </a:ext>
            </a:extLst>
          </p:cNvPr>
          <p:cNvGrpSpPr/>
          <p:nvPr/>
        </p:nvGrpSpPr>
        <p:grpSpPr>
          <a:xfrm>
            <a:off x="6369478" y="7154309"/>
            <a:ext cx="13046670" cy="640080"/>
            <a:chOff x="658965" y="8716222"/>
            <a:chExt cx="4136427" cy="64008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0780418-29BB-1A4E-92AF-69A4E13B5D84}"/>
                </a:ext>
              </a:extLst>
            </p:cNvPr>
            <p:cNvSpPr/>
            <p:nvPr/>
          </p:nvSpPr>
          <p:spPr>
            <a:xfrm>
              <a:off x="658965" y="8716222"/>
              <a:ext cx="3633127" cy="640080"/>
            </a:xfrm>
            <a:prstGeom prst="roundRect">
              <a:avLst/>
            </a:prstGeom>
            <a:solidFill>
              <a:srgbClr val="003057">
                <a:alpha val="29804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68DAEB3-9BDF-4C77-9132-427FE41B047D}"/>
                    </a:ext>
                  </a:extLst>
                </p:cNvPr>
                <p:cNvSpPr txBox="1"/>
                <p:nvPr/>
              </p:nvSpPr>
              <p:spPr>
                <a:xfrm>
                  <a:off x="715339" y="8754354"/>
                  <a:ext cx="40800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sender name, </a:t>
                  </a:r>
                  <a14:m>
                    <m:oMath xmlns:m="http://schemas.openxmlformats.org/officeDocument/2006/math">
                      <m:r>
                        <a:rPr 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group name, </a:t>
                  </a:r>
                  <a14:m>
                    <m:oMath xmlns:m="http://schemas.openxmlformats.org/officeDocument/2006/math">
                      <m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&lt;&gt;</m:t>
                      </m:r>
                    </m:oMath>
                  </a14:m>
                  <a:r>
                    <a:rPr lang="en-US" sz="2800" dirty="0">
                      <a:solidFill>
                        <a:schemeClr val="bg2">
                          <a:lumMod val="10000"/>
                        </a:schemeClr>
                      </a:solidFill>
                      <a:latin typeface="Montserrat" pitchFamily="2" charset="77"/>
                    </a:rPr>
                    <a:t>: unique encoding</a:t>
                  </a:r>
                  <a:endParaRPr kumimoji="0" lang="en-US" sz="28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" pitchFamily="2" charset="77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68DAEB3-9BDF-4C77-9132-427FE41B0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39" y="8754354"/>
                  <a:ext cx="4080053" cy="533479"/>
                </a:xfrm>
                <a:prstGeom prst="rect">
                  <a:avLst/>
                </a:prstGeom>
                <a:blipFill>
                  <a:blip r:embed="rId9"/>
                  <a:stretch>
                    <a:fillRect l="-296" t="-11628" b="-302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DCAB42-5D46-DDD5-7EB0-4527A8D08B9B}"/>
                  </a:ext>
                </a:extLst>
              </p:cNvPr>
              <p:cNvSpPr txBox="1"/>
              <p:nvPr/>
            </p:nvSpPr>
            <p:spPr>
              <a:xfrm>
                <a:off x="6687037" y="6306046"/>
                <a:ext cx="308217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0" lang="en-US" sz="32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𝑢</m:t>
                      </m:r>
                      <m:r>
                        <a:rPr kumimoji="0" lang="en-US" sz="32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, </m:t>
                      </m:r>
                      <m:r>
                        <a:rPr kumimoji="0" lang="en-US" sz="32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𝑎𝑑</m:t>
                      </m:r>
                      <m:r>
                        <a:rPr kumimoji="0" lang="en-US" sz="320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&gt;</m:t>
                      </m:r>
                    </m:oMath>
                  </m:oMathPara>
                </a14:m>
                <a:endPara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Lucida Calligraphy" panose="03010101010101010101" pitchFamily="66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DCAB42-5D46-DDD5-7EB0-4527A8D0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37" y="6306046"/>
                <a:ext cx="3082171" cy="595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9D5183B-3736-B75D-5288-F3C4F933CAB1}"/>
              </a:ext>
            </a:extLst>
          </p:cNvPr>
          <p:cNvCxnSpPr>
            <a:cxnSpLocks/>
          </p:cNvCxnSpPr>
          <p:nvPr/>
        </p:nvCxnSpPr>
        <p:spPr>
          <a:xfrm flipV="1">
            <a:off x="9268957" y="5496466"/>
            <a:ext cx="5818449" cy="1136946"/>
          </a:xfrm>
          <a:prstGeom prst="bentConnector3">
            <a:avLst>
              <a:gd name="adj1" fmla="val 82304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F759D-00B0-17F8-43A7-B6309831C636}"/>
                  </a:ext>
                </a:extLst>
              </p:cNvPr>
              <p:cNvSpPr txBox="1"/>
              <p:nvPr/>
            </p:nvSpPr>
            <p:spPr>
              <a:xfrm>
                <a:off x="6369478" y="8523621"/>
                <a:ext cx="12131712" cy="1566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rPr>
                  <a:t>IUF Security of </a:t>
                </a:r>
                <a:r>
                  <a:rPr kumimoji="0" lang="en-US" sz="3600" u="none" strike="noStrike" cap="none" spc="0" normalizeH="0" baseline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rPr>
                  <a:t>StE</a:t>
                </a:r>
                <a:endPara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 Medium" pitchFamily="2" charset="0"/>
                  <a:sym typeface="Helvetica Neue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Unforgeability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Sign</m:t>
                          </m:r>
                        </m:sub>
                      </m:sSub>
                      <m:r>
                        <a:rPr kumimoji="0" lang="en-US" sz="360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IUF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tE</m:t>
                          </m:r>
                        </m:sub>
                      </m:sSub>
                    </m:oMath>
                  </m:oMathPara>
                </a14:m>
                <a:endParaRPr kumimoji="0" lang="en-US" sz="36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F759D-00B0-17F8-43A7-B6309831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78" y="8523621"/>
                <a:ext cx="12131712" cy="1566070"/>
              </a:xfrm>
              <a:prstGeom prst="rect">
                <a:avLst/>
              </a:prstGeom>
              <a:blipFill>
                <a:blip r:embed="rId11"/>
                <a:stretch>
                  <a:fillRect l="-1883" t="-5645" b="-8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2EAE8-7511-845C-813C-3A472BD50FAC}"/>
                  </a:ext>
                </a:extLst>
              </p:cNvPr>
              <p:cNvSpPr txBox="1"/>
              <p:nvPr/>
            </p:nvSpPr>
            <p:spPr>
              <a:xfrm>
                <a:off x="6443348" y="10654272"/>
                <a:ext cx="12131712" cy="1553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chemeClr val="bg2">
                        <a:lumMod val="10000"/>
                      </a:schemeClr>
                    </a:solidFill>
                    <a:latin typeface="Montserrat Medium" pitchFamily="2" charset="0"/>
                  </a:rPr>
                  <a:t>OAE</a:t>
                </a:r>
                <a:r>
                  <a:rPr kumimoji="0" lang="en-US" sz="360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rPr>
                  <a:t> Security of </a:t>
                </a:r>
                <a:r>
                  <a:rPr kumimoji="0" lang="en-US" sz="3600" u="none" strike="noStrike" cap="none" spc="0" normalizeH="0" baseline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rPr>
                  <a:t>StE</a:t>
                </a:r>
                <a:endPara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 Medium" pitchFamily="2" charset="0"/>
                  <a:sym typeface="Helvetica Neue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AEAD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Encrypt</m:t>
                          </m:r>
                        </m:sub>
                      </m:sSub>
                      <m:r>
                        <a:rPr kumimoji="0" lang="en-US" sz="360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OAE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StE</m:t>
                          </m:r>
                        </m:sub>
                      </m:sSub>
                    </m:oMath>
                  </m:oMathPara>
                </a14:m>
                <a:endParaRPr kumimoji="0" lang="en-US" sz="3600" u="none" strike="noStrike" cap="none" spc="0" normalizeH="0" baseline="-2500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2EAE8-7511-845C-813C-3A472BD5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48" y="10654272"/>
                <a:ext cx="12131712" cy="1553182"/>
              </a:xfrm>
              <a:prstGeom prst="rect">
                <a:avLst/>
              </a:prstGeom>
              <a:blipFill>
                <a:blip r:embed="rId12"/>
                <a:stretch>
                  <a:fillRect l="-1883" t="-5691" b="-8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74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6" grpId="0"/>
      <p:bldP spid="17" grpId="0"/>
      <p:bldP spid="38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C3B7-D36A-35C3-6EC3-7BC94CEA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85E3-9336-597F-CD1F-5FD0EF505F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CF56A-AB5C-A969-A10F-6616D5815C0D}"/>
              </a:ext>
            </a:extLst>
          </p:cNvPr>
          <p:cNvSpPr txBox="1"/>
          <p:nvPr/>
        </p:nvSpPr>
        <p:spPr>
          <a:xfrm>
            <a:off x="1320952" y="2214493"/>
            <a:ext cx="2197099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Define the symmetric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signcryption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primitive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n-group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orgeability (IUF)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ut-group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uthenticated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ncryption (OAE)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AE738-4357-89A3-D0EA-84E815C099EB}"/>
              </a:ext>
            </a:extLst>
          </p:cNvPr>
          <p:cNvSpPr txBox="1"/>
          <p:nvPr/>
        </p:nvSpPr>
        <p:spPr>
          <a:xfrm>
            <a:off x="1320952" y="7742481"/>
            <a:ext cx="2185705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 startAt="3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Propose Constructions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ign-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hen-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StE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hen-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ign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EtS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341DF-A874-E6D1-43E8-3D5949028F29}"/>
              </a:ext>
            </a:extLst>
          </p:cNvPr>
          <p:cNvSpPr txBox="1"/>
          <p:nvPr/>
        </p:nvSpPr>
        <p:spPr>
          <a:xfrm>
            <a:off x="1320952" y="4978487"/>
            <a:ext cx="2208494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 startAt="2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Analyze symmetric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signcryption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in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Keybase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SealPacket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(SP)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BoxMessage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(BM)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489F9A-A00E-0530-E2BD-E35EAD92A7FB}"/>
              </a:ext>
            </a:extLst>
          </p:cNvPr>
          <p:cNvGrpSpPr/>
          <p:nvPr/>
        </p:nvGrpSpPr>
        <p:grpSpPr>
          <a:xfrm>
            <a:off x="7156670" y="11290854"/>
            <a:ext cx="10070660" cy="1606498"/>
            <a:chOff x="7251070" y="11430000"/>
            <a:chExt cx="10070660" cy="1606498"/>
          </a:xfrm>
        </p:grpSpPr>
        <p:pic>
          <p:nvPicPr>
            <p:cNvPr id="12" name="3544938.jpg" descr="3544938.jpg">
              <a:extLst>
                <a:ext uri="{FF2B5EF4-FFF2-40B4-BE49-F238E27FC236}">
                  <a16:creationId xmlns:a16="http://schemas.microsoft.com/office/drawing/2014/main" id="{74134AFE-09D9-7E07-5C97-27BE9D6FC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818" t="50591" r="32931" b="7569"/>
            <a:stretch>
              <a:fillRect/>
            </a:stretch>
          </p:blipFill>
          <p:spPr>
            <a:xfrm>
              <a:off x="16089668" y="11430000"/>
              <a:ext cx="1232062" cy="159837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3544938.jpg" descr="3544938.jpg">
              <a:extLst>
                <a:ext uri="{FF2B5EF4-FFF2-40B4-BE49-F238E27FC236}">
                  <a16:creationId xmlns:a16="http://schemas.microsoft.com/office/drawing/2014/main" id="{4FCD3F56-9D53-E9A1-A5F9-5034519D6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884" t="8630" r="32921" b="49556"/>
            <a:stretch>
              <a:fillRect/>
            </a:stretch>
          </p:blipFill>
          <p:spPr>
            <a:xfrm>
              <a:off x="13847568" y="11430000"/>
              <a:ext cx="1236928" cy="16064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3544938.jpg" descr="3544938.jpg">
              <a:extLst>
                <a:ext uri="{FF2B5EF4-FFF2-40B4-BE49-F238E27FC236}">
                  <a16:creationId xmlns:a16="http://schemas.microsoft.com/office/drawing/2014/main" id="{07F81DB5-B519-5339-ECF0-92A093C4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490" t="7948" r="63323" b="50168"/>
            <a:stretch>
              <a:fillRect/>
            </a:stretch>
          </p:blipFill>
          <p:spPr>
            <a:xfrm>
              <a:off x="7251070" y="11430000"/>
              <a:ext cx="1230074" cy="16006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3544938.jpg" descr="3544938.jpg">
              <a:extLst>
                <a:ext uri="{FF2B5EF4-FFF2-40B4-BE49-F238E27FC236}">
                  <a16:creationId xmlns:a16="http://schemas.microsoft.com/office/drawing/2014/main" id="{9DAD9DD8-D381-288E-BF0C-4212BC6A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111" t="49538" r="62702" b="8685"/>
            <a:stretch>
              <a:fillRect/>
            </a:stretch>
          </p:blipFill>
          <p:spPr>
            <a:xfrm>
              <a:off x="9485194" y="11430000"/>
              <a:ext cx="1233184" cy="16006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3544938.jpg" descr="3544938.jpg">
              <a:extLst>
                <a:ext uri="{FF2B5EF4-FFF2-40B4-BE49-F238E27FC236}">
                  <a16:creationId xmlns:a16="http://schemas.microsoft.com/office/drawing/2014/main" id="{08BF4B87-F700-668C-75CD-56991382A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5486" t="49707" r="2354" b="8428"/>
            <a:stretch>
              <a:fillRect/>
            </a:stretch>
          </p:blipFill>
          <p:spPr>
            <a:xfrm>
              <a:off x="11721530" y="11430000"/>
              <a:ext cx="1234081" cy="160649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865D6C-79A8-1160-A256-BEE9701C3286}"/>
              </a:ext>
            </a:extLst>
          </p:cNvPr>
          <p:cNvSpPr txBox="1"/>
          <p:nvPr/>
        </p:nvSpPr>
        <p:spPr>
          <a:xfrm>
            <a:off x="7593496" y="10724979"/>
            <a:ext cx="901780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Images by Freepik</a:t>
            </a:r>
            <a:r>
              <a:rPr kumimoji="0" lang="en-US" sz="3200" u="none" strike="noStrike" cap="none" spc="0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1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1F7A31A-9154-7AAA-5984-324A8ADF3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299" y="4202626"/>
            <a:ext cx="5767907" cy="5450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B79A8F-B4F6-99EC-D309-6D72DF91A5CA}"/>
              </a:ext>
            </a:extLst>
          </p:cNvPr>
          <p:cNvSpPr txBox="1"/>
          <p:nvPr/>
        </p:nvSpPr>
        <p:spPr>
          <a:xfrm>
            <a:off x="16097954" y="9540698"/>
            <a:ext cx="67945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0000"/>
                </a:solidFill>
                <a:latin typeface="Montserrat" pitchFamily="2" charset="77"/>
              </a:rPr>
              <a:t>i</a:t>
            </a:r>
            <a:r>
              <a:rPr kumimoji="0" lang="en-US" sz="3000" b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Neue"/>
              </a:rPr>
              <a:t>a.cr</a:t>
            </a:r>
            <a:r>
              <a:rPr kumimoji="0" lang="en-US" sz="30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Neue"/>
              </a:rPr>
              <a:t>/2024/799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79B2-0C41-8F1E-B35D-086EAF595352}"/>
              </a:ext>
            </a:extLst>
          </p:cNvPr>
          <p:cNvSpPr txBox="1"/>
          <p:nvPr/>
        </p:nvSpPr>
        <p:spPr>
          <a:xfrm>
            <a:off x="17136828" y="3710665"/>
            <a:ext cx="471684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Neue"/>
              </a:rPr>
              <a:t>Details in the paper!</a:t>
            </a:r>
          </a:p>
        </p:txBody>
      </p:sp>
    </p:spTree>
    <p:extLst>
      <p:ext uri="{BB962C8B-B14F-4D97-AF65-F5344CB8AC3E}">
        <p14:creationId xmlns:p14="http://schemas.microsoft.com/office/powerpoint/2010/main" val="14564178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6A572B6-2517-7176-086F-7329FFFAB021}"/>
              </a:ext>
            </a:extLst>
          </p:cNvPr>
          <p:cNvSpPr/>
          <p:nvPr/>
        </p:nvSpPr>
        <p:spPr>
          <a:xfrm>
            <a:off x="1206498" y="7000827"/>
            <a:ext cx="16740843" cy="3657600"/>
          </a:xfrm>
          <a:prstGeom prst="rect">
            <a:avLst/>
          </a:prstGeom>
          <a:solidFill>
            <a:srgbClr val="EDF2F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B3118A8D-D5AD-80E1-95A7-37E75BB9D27D}"/>
              </a:ext>
            </a:extLst>
          </p:cNvPr>
          <p:cNvSpPr/>
          <p:nvPr/>
        </p:nvSpPr>
        <p:spPr>
          <a:xfrm>
            <a:off x="14928574" y="11388675"/>
            <a:ext cx="4194314" cy="1280160"/>
          </a:xfrm>
          <a:prstGeom prst="wedgeRoundRectCallout">
            <a:avLst>
              <a:gd name="adj1" fmla="val -68813"/>
              <a:gd name="adj2" fmla="val -181033"/>
              <a:gd name="adj3" fmla="val 16667"/>
            </a:avLst>
          </a:prstGeom>
          <a:solidFill>
            <a:srgbClr val="003057">
              <a:alpha val="3323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404EB-87DE-5FE4-1C85-7ECA99A3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Keybase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CC68B-5CEA-C4B3-2132-11A249F714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cartoon of a person with a key in their hair&#10;&#10;Description automatically generated">
            <a:extLst>
              <a:ext uri="{FF2B5EF4-FFF2-40B4-BE49-F238E27FC236}">
                <a16:creationId xmlns:a16="http://schemas.microsoft.com/office/drawing/2014/main" id="{2C793ED5-DCE7-4795-005A-D94A989F7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81" y="686971"/>
            <a:ext cx="1488559" cy="1366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F2B61-9C5E-A3DE-84BD-A8684034AB62}"/>
              </a:ext>
            </a:extLst>
          </p:cNvPr>
          <p:cNvSpPr txBox="1"/>
          <p:nvPr/>
        </p:nvSpPr>
        <p:spPr>
          <a:xfrm>
            <a:off x="1206498" y="3417962"/>
            <a:ext cx="2071370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 suite of encryption tools </a:t>
            </a:r>
            <a:r>
              <a:rPr lang="en-US" sz="3200" dirty="0">
                <a:latin typeface="Montserrat" pitchFamily="2" charset="77"/>
              </a:rPr>
              <a:t>—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 public-key directory, instant messenger, cloud storage service, …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4819-BA8F-F579-6044-66371E316068}"/>
              </a:ext>
            </a:extLst>
          </p:cNvPr>
          <p:cNvSpPr txBox="1"/>
          <p:nvPr/>
        </p:nvSpPr>
        <p:spPr>
          <a:xfrm>
            <a:off x="1206498" y="4468138"/>
            <a:ext cx="144871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L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aunched in 2014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44C0F-3E3F-D208-9468-606378D09670}"/>
              </a:ext>
            </a:extLst>
          </p:cNvPr>
          <p:cNvSpPr txBox="1"/>
          <p:nvPr/>
        </p:nvSpPr>
        <p:spPr>
          <a:xfrm>
            <a:off x="1206498" y="5481783"/>
            <a:ext cx="144871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As of February 2020,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Keybase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/>
                <a:latin typeface="Montserrat" pitchFamily="2" charset="77"/>
              </a:rPr>
              <a:t> had &gt;1.1M users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9904B-D1CA-6D77-4D32-D34CF81189CF}"/>
              </a:ext>
            </a:extLst>
          </p:cNvPr>
          <p:cNvSpPr txBox="1"/>
          <p:nvPr/>
        </p:nvSpPr>
        <p:spPr>
          <a:xfrm>
            <a:off x="1763090" y="7210716"/>
            <a:ext cx="11403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 Medium" pitchFamily="2" charset="0"/>
                <a:sym typeface="Helvetica Neue"/>
              </a:rPr>
              <a:t>How secure is </a:t>
            </a: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 Medium" pitchFamily="2" charset="0"/>
                <a:sym typeface="Helvetica Neue"/>
              </a:rPr>
              <a:t>Keybase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 Medium" pitchFamily="2" charset="0"/>
                <a:sym typeface="Helvetica Neue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1BABB-95B9-0830-3AF2-0236F40DC693}"/>
              </a:ext>
            </a:extLst>
          </p:cNvPr>
          <p:cNvSpPr txBox="1"/>
          <p:nvPr/>
        </p:nvSpPr>
        <p:spPr>
          <a:xfrm>
            <a:off x="1763090" y="8130449"/>
            <a:ext cx="121692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Big question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— we do not attempt to exhaustively answer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78B10-9856-96CF-60B2-6A4FA0378B89}"/>
              </a:ext>
            </a:extLst>
          </p:cNvPr>
          <p:cNvSpPr txBox="1"/>
          <p:nvPr/>
        </p:nvSpPr>
        <p:spPr>
          <a:xfrm>
            <a:off x="1763090" y="9087045"/>
            <a:ext cx="1598819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Our focus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: A novel cryptographic primitive, </a:t>
            </a:r>
            <a:r>
              <a:rPr kumimoji="0" lang="en-US" sz="3200" u="sng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symmetric </a:t>
            </a:r>
            <a:r>
              <a:rPr kumimoji="0" lang="en-US" sz="3200" u="sng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signcryption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, which is the core of </a:t>
            </a: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Keybase’s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 chat encryption algorithm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A8B545-C7F2-0079-E445-B92E93994C54}"/>
              </a:ext>
            </a:extLst>
          </p:cNvPr>
          <p:cNvGrpSpPr/>
          <p:nvPr/>
        </p:nvGrpSpPr>
        <p:grpSpPr>
          <a:xfrm>
            <a:off x="15365894" y="11581036"/>
            <a:ext cx="3425681" cy="940699"/>
            <a:chOff x="1206498" y="10116461"/>
            <a:chExt cx="4859644" cy="1334468"/>
          </a:xfrm>
        </p:grpSpPr>
        <p:pic>
          <p:nvPicPr>
            <p:cNvPr id="13" name="Picture 12" descr="A white circle with a blue background&#10;&#10;Description automatically generated">
              <a:extLst>
                <a:ext uri="{FF2B5EF4-FFF2-40B4-BE49-F238E27FC236}">
                  <a16:creationId xmlns:a16="http://schemas.microsoft.com/office/drawing/2014/main" id="{F5FC0708-4D8E-8A1D-D64C-55633EE3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229" y="10116461"/>
              <a:ext cx="1253550" cy="1253550"/>
            </a:xfrm>
            <a:prstGeom prst="rect">
              <a:avLst/>
            </a:prstGeom>
          </p:spPr>
        </p:pic>
        <p:pic>
          <p:nvPicPr>
            <p:cNvPr id="16" name="Picture 15" descr="A green circle with a white phone in it&#10;&#10;Description automatically generated">
              <a:extLst>
                <a:ext uri="{FF2B5EF4-FFF2-40B4-BE49-F238E27FC236}">
                  <a16:creationId xmlns:a16="http://schemas.microsoft.com/office/drawing/2014/main" id="{17273C9C-D9C3-BB3C-2D17-4D5843437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498" y="10116461"/>
              <a:ext cx="1253550" cy="1253550"/>
            </a:xfrm>
            <a:prstGeom prst="rect">
              <a:avLst/>
            </a:prstGeom>
          </p:spPr>
        </p:pic>
        <p:pic>
          <p:nvPicPr>
            <p:cNvPr id="19" name="Picture 18" descr="A purple logo with text&#10;&#10;Description automatically generated">
              <a:extLst>
                <a:ext uri="{FF2B5EF4-FFF2-40B4-BE49-F238E27FC236}">
                  <a16:creationId xmlns:a16="http://schemas.microsoft.com/office/drawing/2014/main" id="{26CF35A9-34D9-1CBE-6D7F-015D870C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960" y="10121993"/>
              <a:ext cx="1160182" cy="132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08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BFDC2F-C178-53E3-A246-E09984098A81}"/>
              </a:ext>
            </a:extLst>
          </p:cNvPr>
          <p:cNvSpPr/>
          <p:nvPr/>
        </p:nvSpPr>
        <p:spPr>
          <a:xfrm>
            <a:off x="14473968" y="11396561"/>
            <a:ext cx="2118719" cy="723902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0706CF-E63B-49F4-D5AB-17B368CD4EAB}"/>
              </a:ext>
            </a:extLst>
          </p:cNvPr>
          <p:cNvSpPr/>
          <p:nvPr/>
        </p:nvSpPr>
        <p:spPr>
          <a:xfrm>
            <a:off x="12465522" y="11396561"/>
            <a:ext cx="1779310" cy="723902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D6156A-E36D-510E-B5BE-2BFA9B54CCBD}"/>
              </a:ext>
            </a:extLst>
          </p:cNvPr>
          <p:cNvSpPr/>
          <p:nvPr/>
        </p:nvSpPr>
        <p:spPr>
          <a:xfrm>
            <a:off x="19667039" y="2957859"/>
            <a:ext cx="2118719" cy="723902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9ABE92-1625-1ECC-795A-94138F50DFC3}"/>
              </a:ext>
            </a:extLst>
          </p:cNvPr>
          <p:cNvGrpSpPr/>
          <p:nvPr/>
        </p:nvGrpSpPr>
        <p:grpSpPr>
          <a:xfrm>
            <a:off x="11892044" y="6580396"/>
            <a:ext cx="11679371" cy="3425550"/>
            <a:chOff x="11892044" y="6580396"/>
            <a:chExt cx="11679371" cy="3425550"/>
          </a:xfrm>
        </p:grpSpPr>
        <p:sp>
          <p:nvSpPr>
            <p:cNvPr id="137" name="Rectangle"/>
            <p:cNvSpPr/>
            <p:nvPr/>
          </p:nvSpPr>
          <p:spPr>
            <a:xfrm>
              <a:off x="11892044" y="6580396"/>
              <a:ext cx="11679371" cy="3425550"/>
            </a:xfrm>
            <a:prstGeom prst="rect">
              <a:avLst/>
            </a:prstGeom>
            <a:solidFill>
              <a:srgbClr val="EDF2F0"/>
            </a:solidFill>
            <a:ln w="12700" cap="flat">
              <a:noFill/>
              <a:miter lim="4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latin typeface="Montserrat" pitchFamily="2" charset="77"/>
              </a:endParaRPr>
            </a:p>
          </p:txBody>
        </p:sp>
        <p:sp>
          <p:nvSpPr>
            <p:cNvPr id="138" name="Secure…"/>
            <p:cNvSpPr txBox="1"/>
            <p:nvPr/>
          </p:nvSpPr>
          <p:spPr>
            <a:xfrm>
              <a:off x="18721594" y="7968108"/>
              <a:ext cx="484982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sz="3200" dirty="0">
                  <a:latin typeface="Montserrat" pitchFamily="2" charset="77"/>
                </a:rPr>
                <a:t>Secure Messaging</a:t>
              </a:r>
            </a:p>
          </p:txBody>
        </p:sp>
      </p:grpSp>
      <p:sp>
        <p:nvSpPr>
          <p:cNvPr id="132" name="E2EE Messaging - The 2 Party Setting (S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16052">
              <a:lnSpc>
                <a:spcPct val="100000"/>
              </a:lnSpc>
              <a:defRPr sz="7735" spc="0"/>
            </a:lvl1pPr>
          </a:lstStyle>
          <a:p>
            <a:r>
              <a:rPr sz="7000" dirty="0"/>
              <a:t>E2EE</a:t>
            </a:r>
            <a:r>
              <a:rPr lang="en-US" sz="7000" dirty="0"/>
              <a:t>/Secure</a:t>
            </a:r>
            <a:r>
              <a:rPr sz="7000" dirty="0"/>
              <a:t> Messaging </a:t>
            </a:r>
            <a:r>
              <a:rPr lang="en-US" sz="7000" dirty="0"/>
              <a:t>—</a:t>
            </a:r>
            <a:r>
              <a:rPr sz="7000" dirty="0"/>
              <a:t> The 2</a:t>
            </a:r>
            <a:r>
              <a:rPr lang="en-US" sz="7000" dirty="0"/>
              <a:t>-</a:t>
            </a:r>
            <a:r>
              <a:rPr sz="7000" dirty="0"/>
              <a:t>Party Setting 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36498"/>
            <a:ext cx="241403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6" name="Continuous Key Agreement"/>
          <p:cNvSpPr txBox="1"/>
          <p:nvPr/>
        </p:nvSpPr>
        <p:spPr>
          <a:xfrm>
            <a:off x="12762228" y="7009332"/>
            <a:ext cx="332623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3200" dirty="0">
                <a:latin typeface="Montserrat" pitchFamily="2" charset="77"/>
              </a:rPr>
              <a:t>Key Agreement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48FE69-A4B6-09A0-CAD6-1FC408C0BA83}"/>
              </a:ext>
            </a:extLst>
          </p:cNvPr>
          <p:cNvGrpSpPr/>
          <p:nvPr/>
        </p:nvGrpSpPr>
        <p:grpSpPr>
          <a:xfrm>
            <a:off x="3875846" y="7859774"/>
            <a:ext cx="3513933" cy="381001"/>
            <a:chOff x="3875846" y="7859774"/>
            <a:chExt cx="3513933" cy="381001"/>
          </a:xfrm>
        </p:grpSpPr>
        <p:sp>
          <p:nvSpPr>
            <p:cNvPr id="142" name="Line"/>
            <p:cNvSpPr/>
            <p:nvPr/>
          </p:nvSpPr>
          <p:spPr>
            <a:xfrm>
              <a:off x="3875846" y="7859774"/>
              <a:ext cx="351393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143" name="Line"/>
            <p:cNvSpPr/>
            <p:nvPr/>
          </p:nvSpPr>
          <p:spPr>
            <a:xfrm flipH="1" flipV="1">
              <a:off x="3875846" y="8240774"/>
              <a:ext cx="3513932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181F49-35C2-4C93-BAA7-7ABC96748F9F}"/>
              </a:ext>
            </a:extLst>
          </p:cNvPr>
          <p:cNvGrpSpPr/>
          <p:nvPr/>
        </p:nvGrpSpPr>
        <p:grpSpPr>
          <a:xfrm>
            <a:off x="1324791" y="5180396"/>
            <a:ext cx="8615968" cy="3355207"/>
            <a:chOff x="1324791" y="5180396"/>
            <a:chExt cx="8615968" cy="3355207"/>
          </a:xfrm>
        </p:grpSpPr>
        <p:pic>
          <p:nvPicPr>
            <p:cNvPr id="141" name="jecgKe-0iZmgL1sVS9hH53LKNY_xipX2WqQRChsbbU0EgEYvTTGCjf43gRuqKhcxTE2N7QXWKpy0K1vQ9BKdsAYLgSXwxV6k3yRSQSOwYG4qZk3qOkvXngD2z6dUEmgdRs2XtUyPRv4dl6AqP-QM-XmbaA=s2048.png" descr="jecgKe-0iZmgL1sVS9hH53LKNY_xipX2WqQRChsbbU0EgEYvTTGCjf43gRuqKhcxTE2N7QXWKpy0K1vQ9BKdsAYLgSXwxV6k3yRSQSOwYG4qZk3qOkvXngD2z6dUEmgdRs2XtUyPRv4dl6AqP-QM-XmbaA=s20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9445" y="5180396"/>
              <a:ext cx="2006734" cy="200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3544938.jpg" descr="3544938.jpg"/>
            <p:cNvPicPr>
              <a:picLocks noChangeAspect="1"/>
            </p:cNvPicPr>
            <p:nvPr/>
          </p:nvPicPr>
          <p:blipFill>
            <a:blip r:embed="rId4"/>
            <a:srcRect l="34884" t="8630" r="32921" b="49556"/>
            <a:stretch>
              <a:fillRect/>
            </a:stretch>
          </p:blipFill>
          <p:spPr>
            <a:xfrm>
              <a:off x="7765959" y="5708227"/>
              <a:ext cx="2174800" cy="2824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3544938.jpg" descr="3544938.jpg"/>
            <p:cNvPicPr>
              <a:picLocks noChangeAspect="1"/>
            </p:cNvPicPr>
            <p:nvPr/>
          </p:nvPicPr>
          <p:blipFill>
            <a:blip r:embed="rId4"/>
            <a:srcRect l="4490" t="7948" r="63323" b="50168"/>
            <a:stretch>
              <a:fillRect/>
            </a:stretch>
          </p:blipFill>
          <p:spPr>
            <a:xfrm>
              <a:off x="1324791" y="5705449"/>
              <a:ext cx="2174950" cy="2830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050150-0BA3-5CFC-841C-E563F167E1C8}"/>
              </a:ext>
            </a:extLst>
          </p:cNvPr>
          <p:cNvGrpSpPr/>
          <p:nvPr/>
        </p:nvGrpSpPr>
        <p:grpSpPr>
          <a:xfrm>
            <a:off x="4992646" y="8304218"/>
            <a:ext cx="4871625" cy="1760050"/>
            <a:chOff x="4466175" y="8913816"/>
            <a:chExt cx="4871625" cy="1760050"/>
          </a:xfrm>
        </p:grpSpPr>
        <p:sp>
          <p:nvSpPr>
            <p:cNvPr id="140" name="Double-Ratchet"/>
            <p:cNvSpPr/>
            <p:nvPr/>
          </p:nvSpPr>
          <p:spPr>
            <a:xfrm flipV="1">
              <a:off x="4466175" y="8913816"/>
              <a:ext cx="4871625" cy="17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3" y="0"/>
                  </a:moveTo>
                  <a:cubicBezTo>
                    <a:pt x="5569" y="0"/>
                    <a:pt x="5436" y="325"/>
                    <a:pt x="5436" y="725"/>
                  </a:cubicBezTo>
                  <a:lnTo>
                    <a:pt x="5436" y="7440"/>
                  </a:lnTo>
                  <a:lnTo>
                    <a:pt x="0" y="21600"/>
                  </a:lnTo>
                  <a:lnTo>
                    <a:pt x="6354" y="9594"/>
                  </a:lnTo>
                  <a:lnTo>
                    <a:pt x="21303" y="9594"/>
                  </a:lnTo>
                  <a:cubicBezTo>
                    <a:pt x="21467" y="9594"/>
                    <a:pt x="21600" y="9269"/>
                    <a:pt x="21600" y="8869"/>
                  </a:cubicBezTo>
                  <a:lnTo>
                    <a:pt x="21600" y="725"/>
                  </a:lnTo>
                  <a:cubicBezTo>
                    <a:pt x="21600" y="325"/>
                    <a:pt x="21467" y="0"/>
                    <a:pt x="21303" y="0"/>
                  </a:cubicBezTo>
                  <a:lnTo>
                    <a:pt x="5733" y="0"/>
                  </a:lnTo>
                  <a:close/>
                </a:path>
              </a:pathLst>
            </a:custGeom>
            <a:solidFill>
              <a:srgbClr val="003057">
                <a:alpha val="33000"/>
              </a:srgbClr>
            </a:solidFill>
            <a:ln w="12700"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defTabSz="825500">
                <a:defRPr sz="32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FDE242-A996-4EED-F93B-BE7526E0287A}"/>
                </a:ext>
              </a:extLst>
            </p:cNvPr>
            <p:cNvSpPr txBox="1"/>
            <p:nvPr/>
          </p:nvSpPr>
          <p:spPr>
            <a:xfrm>
              <a:off x="5699406" y="9994974"/>
              <a:ext cx="350456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Double-Ratchet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5504F0-F274-C566-7326-19B76B8C6908}"/>
              </a:ext>
            </a:extLst>
          </p:cNvPr>
          <p:cNvGrpSpPr/>
          <p:nvPr/>
        </p:nvGrpSpPr>
        <p:grpSpPr>
          <a:xfrm>
            <a:off x="12582264" y="9550523"/>
            <a:ext cx="3832369" cy="2505507"/>
            <a:chOff x="12582264" y="9550523"/>
            <a:chExt cx="3832369" cy="2505507"/>
          </a:xfrm>
        </p:grpSpPr>
        <p:sp>
          <p:nvSpPr>
            <p:cNvPr id="3" name="Line">
              <a:extLst>
                <a:ext uri="{FF2B5EF4-FFF2-40B4-BE49-F238E27FC236}">
                  <a16:creationId xmlns:a16="http://schemas.microsoft.com/office/drawing/2014/main" id="{9747B4B2-2C0A-2106-6F4C-5446CFCC9FD2}"/>
                </a:ext>
              </a:extLst>
            </p:cNvPr>
            <p:cNvSpPr/>
            <p:nvPr/>
          </p:nvSpPr>
          <p:spPr>
            <a:xfrm rot="5400000">
              <a:off x="13849807" y="10125888"/>
              <a:ext cx="115073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200" dirty="0">
                <a:latin typeface="Montserrat" pitchFamily="2" charset="77"/>
              </a:endParaRPr>
            </a:p>
          </p:txBody>
        </p:sp>
        <p:sp>
          <p:nvSpPr>
            <p:cNvPr id="7" name="Privacy">
              <a:extLst>
                <a:ext uri="{FF2B5EF4-FFF2-40B4-BE49-F238E27FC236}">
                  <a16:creationId xmlns:a16="http://schemas.microsoft.com/office/drawing/2014/main" id="{D091D00B-ACDA-789D-7F1F-D3DEE60150A2}"/>
                </a:ext>
              </a:extLst>
            </p:cNvPr>
            <p:cNvSpPr txBox="1"/>
            <p:nvPr/>
          </p:nvSpPr>
          <p:spPr>
            <a:xfrm>
              <a:off x="12582264" y="11460995"/>
              <a:ext cx="159178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sz="3200" dirty="0">
                  <a:latin typeface="Montserrat" pitchFamily="2" charset="77"/>
                </a:rPr>
                <a:t>Privacy</a:t>
              </a:r>
            </a:p>
          </p:txBody>
        </p:sp>
        <p:sp>
          <p:nvSpPr>
            <p:cNvPr id="9" name="Integrity">
              <a:extLst>
                <a:ext uri="{FF2B5EF4-FFF2-40B4-BE49-F238E27FC236}">
                  <a16:creationId xmlns:a16="http://schemas.microsoft.com/office/drawing/2014/main" id="{DC0C1D7C-CD13-FAE0-BD58-7861C61FFE21}"/>
                </a:ext>
              </a:extLst>
            </p:cNvPr>
            <p:cNvSpPr txBox="1"/>
            <p:nvPr/>
          </p:nvSpPr>
          <p:spPr>
            <a:xfrm>
              <a:off x="14548738" y="11460994"/>
              <a:ext cx="186589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sz="3200" dirty="0">
                  <a:latin typeface="Montserrat" pitchFamily="2" charset="77"/>
                </a:rPr>
                <a:t>Integrity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591885-F3B7-5747-2200-024E16E57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0555" y="10701255"/>
              <a:ext cx="179873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7026CD-4929-BEAF-BAED-890231EF643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007828" y="10999436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6EEC89-087D-C8D8-5671-C7F3B7C3B29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246320" y="10999436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BF2B94-43F1-398E-2F8A-79DA07F7FA30}"/>
              </a:ext>
            </a:extLst>
          </p:cNvPr>
          <p:cNvSpPr txBox="1"/>
          <p:nvPr/>
        </p:nvSpPr>
        <p:spPr>
          <a:xfrm>
            <a:off x="11926843" y="8852903"/>
            <a:ext cx="4996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Symmetric Encryption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AE12756-8D07-359F-9E14-542CE4B73E91}"/>
              </a:ext>
            </a:extLst>
          </p:cNvPr>
          <p:cNvGrpSpPr/>
          <p:nvPr/>
        </p:nvGrpSpPr>
        <p:grpSpPr>
          <a:xfrm>
            <a:off x="13954611" y="7995654"/>
            <a:ext cx="4718237" cy="619447"/>
            <a:chOff x="13954611" y="7995654"/>
            <a:chExt cx="4718237" cy="6194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91FC98-BBB4-9D3C-C981-DE4C64BECC5F}"/>
                </a:ext>
              </a:extLst>
            </p:cNvPr>
            <p:cNvSpPr txBox="1"/>
            <p:nvPr/>
          </p:nvSpPr>
          <p:spPr>
            <a:xfrm>
              <a:off x="13954611" y="8020066"/>
              <a:ext cx="941119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E78649-5A5D-165A-DDE6-BBA07CDA62D9}"/>
                </a:ext>
              </a:extLst>
            </p:cNvPr>
            <p:cNvSpPr txBox="1"/>
            <p:nvPr/>
          </p:nvSpPr>
          <p:spPr>
            <a:xfrm>
              <a:off x="17731729" y="7995654"/>
              <a:ext cx="941119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latin typeface="Montserrat" pitchFamily="2" charset="77"/>
                </a:rPr>
                <a:t>=</a:t>
              </a:r>
              <a:endPara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sp>
        <p:nvSpPr>
          <p:cNvPr id="164" name="Line">
            <a:extLst>
              <a:ext uri="{FF2B5EF4-FFF2-40B4-BE49-F238E27FC236}">
                <a16:creationId xmlns:a16="http://schemas.microsoft.com/office/drawing/2014/main" id="{2EAAAE2A-56B6-750C-5378-4FDFBC95848B}"/>
              </a:ext>
            </a:extLst>
          </p:cNvPr>
          <p:cNvSpPr/>
          <p:nvPr/>
        </p:nvSpPr>
        <p:spPr>
          <a:xfrm rot="5400000">
            <a:off x="13822379" y="6397149"/>
            <a:ext cx="1150730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>
              <a:latin typeface="Montserrat" pitchFamily="2" charset="77"/>
            </a:endParaRPr>
          </a:p>
        </p:txBody>
      </p:sp>
      <p:sp>
        <p:nvSpPr>
          <p:cNvPr id="172" name="Privacy">
            <a:extLst>
              <a:ext uri="{FF2B5EF4-FFF2-40B4-BE49-F238E27FC236}">
                <a16:creationId xmlns:a16="http://schemas.microsoft.com/office/drawing/2014/main" id="{D7690D8F-EAD9-CA29-5EA6-CBBF98FBB10C}"/>
              </a:ext>
            </a:extLst>
          </p:cNvPr>
          <p:cNvSpPr txBox="1"/>
          <p:nvPr/>
        </p:nvSpPr>
        <p:spPr>
          <a:xfrm>
            <a:off x="10590888" y="4393820"/>
            <a:ext cx="431688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AKE, no key updates</a:t>
            </a:r>
            <a:endParaRPr sz="3200" dirty="0">
              <a:latin typeface="Montserrat" pitchFamily="2" charset="77"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96BB802-0CA0-109B-6524-1DD4755FA9EF}"/>
              </a:ext>
            </a:extLst>
          </p:cNvPr>
          <p:cNvGrpSpPr/>
          <p:nvPr/>
        </p:nvGrpSpPr>
        <p:grpSpPr>
          <a:xfrm>
            <a:off x="12281053" y="5203733"/>
            <a:ext cx="8534399" cy="601905"/>
            <a:chOff x="12192000" y="5219879"/>
            <a:chExt cx="8534399" cy="601905"/>
          </a:xfrm>
        </p:grpSpPr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FDA99765-830D-2067-EECF-70212A49D5F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402818" y="552360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90E18FE-03B5-E83E-E6A3-89E365D1EA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0" y="5821784"/>
              <a:ext cx="8534399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F1637A4-EB5B-7B90-BED9-35FFD61416B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1906671" y="5518061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6" name="Privacy">
            <a:extLst>
              <a:ext uri="{FF2B5EF4-FFF2-40B4-BE49-F238E27FC236}">
                <a16:creationId xmlns:a16="http://schemas.microsoft.com/office/drawing/2014/main" id="{BE104BE5-9D6C-2629-B94C-C635C392E6C9}"/>
              </a:ext>
            </a:extLst>
          </p:cNvPr>
          <p:cNvSpPr txBox="1"/>
          <p:nvPr/>
        </p:nvSpPr>
        <p:spPr>
          <a:xfrm>
            <a:off x="15864180" y="4390866"/>
            <a:ext cx="84420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AKE, key update for every message</a:t>
            </a:r>
            <a:endParaRPr sz="3200" dirty="0">
              <a:latin typeface="Montserrat" pitchFamily="2" charset="77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EAA79B3-A5D1-9D75-6991-BE89F273C130}"/>
              </a:ext>
            </a:extLst>
          </p:cNvPr>
          <p:cNvGrpSpPr/>
          <p:nvPr/>
        </p:nvGrpSpPr>
        <p:grpSpPr>
          <a:xfrm>
            <a:off x="10058672" y="2994850"/>
            <a:ext cx="5277086" cy="1322855"/>
            <a:chOff x="10058672" y="2994850"/>
            <a:chExt cx="5277086" cy="1322855"/>
          </a:xfrm>
        </p:grpSpPr>
        <p:pic>
          <p:nvPicPr>
            <p:cNvPr id="174" name="Picture 173" descr="A cartoon of a person with a key in their hair&#10;&#10;Description automatically generated">
              <a:extLst>
                <a:ext uri="{FF2B5EF4-FFF2-40B4-BE49-F238E27FC236}">
                  <a16:creationId xmlns:a16="http://schemas.microsoft.com/office/drawing/2014/main" id="{101BC8BC-86EE-DE8B-D3EB-C34FA960B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283" y="3657600"/>
              <a:ext cx="718808" cy="660105"/>
            </a:xfrm>
            <a:prstGeom prst="rect">
              <a:avLst/>
            </a:prstGeom>
          </p:spPr>
        </p:pic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73D8F11-91E9-1347-949E-96E32BBC9C5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1982871" y="401331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8" name="Privacy">
              <a:extLst>
                <a:ext uri="{FF2B5EF4-FFF2-40B4-BE49-F238E27FC236}">
                  <a16:creationId xmlns:a16="http://schemas.microsoft.com/office/drawing/2014/main" id="{F9AE575A-F386-871E-D3CF-94C8AE04A624}"/>
                </a:ext>
              </a:extLst>
            </p:cNvPr>
            <p:cNvSpPr txBox="1"/>
            <p:nvPr/>
          </p:nvSpPr>
          <p:spPr>
            <a:xfrm>
              <a:off x="10058672" y="2994850"/>
              <a:ext cx="527708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sz="3200" dirty="0">
                  <a:latin typeface="Montserrat" pitchFamily="2" charset="77"/>
                </a:rPr>
                <a:t>no additional guarantees</a:t>
              </a:r>
              <a:endParaRPr sz="3200" dirty="0">
                <a:latin typeface="Montserrat" pitchFamily="2" charset="77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CDD9E6B-7904-2FA7-0DD6-21ADCBF5A16D}"/>
              </a:ext>
            </a:extLst>
          </p:cNvPr>
          <p:cNvGrpSpPr/>
          <p:nvPr/>
        </p:nvGrpSpPr>
        <p:grpSpPr>
          <a:xfrm>
            <a:off x="19901654" y="3046169"/>
            <a:ext cx="2616841" cy="1397103"/>
            <a:chOff x="19901654" y="3046169"/>
            <a:chExt cx="2616841" cy="1397103"/>
          </a:xfrm>
        </p:grpSpPr>
        <p:pic>
          <p:nvPicPr>
            <p:cNvPr id="182" name="Picture 181" descr="A white circle with a blue background&#10;&#10;Description automatically generated">
              <a:extLst>
                <a:ext uri="{FF2B5EF4-FFF2-40B4-BE49-F238E27FC236}">
                  <a16:creationId xmlns:a16="http://schemas.microsoft.com/office/drawing/2014/main" id="{44F77D8F-8961-E11C-9F77-49F82BFDC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129" y="3761004"/>
              <a:ext cx="640080" cy="640080"/>
            </a:xfrm>
            <a:prstGeom prst="rect">
              <a:avLst/>
            </a:prstGeom>
          </p:spPr>
        </p:pic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E37DF7B-E23B-B816-A5D3-3779EAA5893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491704" y="410290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Privacy">
              <a:extLst>
                <a:ext uri="{FF2B5EF4-FFF2-40B4-BE49-F238E27FC236}">
                  <a16:creationId xmlns:a16="http://schemas.microsoft.com/office/drawing/2014/main" id="{A466A1AB-71A7-1C37-4EE5-074958D63337}"/>
                </a:ext>
              </a:extLst>
            </p:cNvPr>
            <p:cNvSpPr txBox="1"/>
            <p:nvPr/>
          </p:nvSpPr>
          <p:spPr>
            <a:xfrm>
              <a:off x="19901654" y="3046169"/>
              <a:ext cx="164949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sz="3200" dirty="0">
                  <a:latin typeface="Montserrat" pitchFamily="2" charset="77"/>
                </a:rPr>
                <a:t>FS, PCS</a:t>
              </a:r>
              <a:endParaRPr sz="3200" dirty="0">
                <a:latin typeface="Montserrat" pitchFamily="2" charset="77"/>
              </a:endParaRPr>
            </a:p>
          </p:txBody>
        </p:sp>
        <p:pic>
          <p:nvPicPr>
            <p:cNvPr id="183" name="Picture 182" descr="A green circle with a white phone in it&#10;&#10;Description automatically generated">
              <a:extLst>
                <a:ext uri="{FF2B5EF4-FFF2-40B4-BE49-F238E27FC236}">
                  <a16:creationId xmlns:a16="http://schemas.microsoft.com/office/drawing/2014/main" id="{8AC96369-D652-3988-8121-172F475F4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6119" y="3720896"/>
              <a:ext cx="722376" cy="722376"/>
            </a:xfrm>
            <a:prstGeom prst="rect">
              <a:avLst/>
            </a:prstGeom>
          </p:spPr>
        </p:pic>
      </p:grpSp>
      <p:sp>
        <p:nvSpPr>
          <p:cNvPr id="171" name="Triangle 170">
            <a:extLst>
              <a:ext uri="{FF2B5EF4-FFF2-40B4-BE49-F238E27FC236}">
                <a16:creationId xmlns:a16="http://schemas.microsoft.com/office/drawing/2014/main" id="{D053FBD8-58EB-3A54-B5C9-386F2AC6A15A}"/>
              </a:ext>
            </a:extLst>
          </p:cNvPr>
          <p:cNvSpPr/>
          <p:nvPr/>
        </p:nvSpPr>
        <p:spPr>
          <a:xfrm>
            <a:off x="11948684" y="5612802"/>
            <a:ext cx="697178" cy="367566"/>
          </a:xfrm>
          <a:prstGeom prst="triangle">
            <a:avLst/>
          </a:prstGeom>
          <a:solidFill>
            <a:schemeClr val="bg2">
              <a:lumMod val="10000"/>
            </a:schemeClr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9" name="Triangle 168">
            <a:extLst>
              <a:ext uri="{FF2B5EF4-FFF2-40B4-BE49-F238E27FC236}">
                <a16:creationId xmlns:a16="http://schemas.microsoft.com/office/drawing/2014/main" id="{4059306D-0C27-A6DF-C953-42175B54AF6D}"/>
              </a:ext>
            </a:extLst>
          </p:cNvPr>
          <p:cNvSpPr/>
          <p:nvPr/>
        </p:nvSpPr>
        <p:spPr>
          <a:xfrm>
            <a:off x="11938050" y="5613123"/>
            <a:ext cx="697178" cy="367566"/>
          </a:xfrm>
          <a:prstGeom prst="triangl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9D98B98-7A32-F040-4328-FA8CDEF47BCC}"/>
              </a:ext>
            </a:extLst>
          </p:cNvPr>
          <p:cNvSpPr txBox="1"/>
          <p:nvPr/>
        </p:nvSpPr>
        <p:spPr>
          <a:xfrm>
            <a:off x="22046672" y="26596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613694-5C13-BA5A-95E8-33B6D010A83E}"/>
              </a:ext>
            </a:extLst>
          </p:cNvPr>
          <p:cNvGrpSpPr/>
          <p:nvPr/>
        </p:nvGrpSpPr>
        <p:grpSpPr>
          <a:xfrm>
            <a:off x="2291226" y="8398502"/>
            <a:ext cx="6947714" cy="672611"/>
            <a:chOff x="2291226" y="8398502"/>
            <a:chExt cx="6947714" cy="672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699C3DC-24EC-0856-B1E0-6F094D902405}"/>
                    </a:ext>
                  </a:extLst>
                </p:cNvPr>
                <p:cNvSpPr txBox="1"/>
                <p:nvPr/>
              </p:nvSpPr>
              <p:spPr>
                <a:xfrm>
                  <a:off x="2291226" y="8427282"/>
                  <a:ext cx="503853" cy="6438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</m:oMath>
                    </m:oMathPara>
                  </a14:m>
                  <a:endParaRPr kumimoji="0" lang="en-US" sz="36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699C3DC-24EC-0856-B1E0-6F094D902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226" y="8427282"/>
                  <a:ext cx="503853" cy="643831"/>
                </a:xfrm>
                <a:prstGeom prst="rect">
                  <a:avLst/>
                </a:prstGeom>
                <a:blipFill>
                  <a:blip r:embed="rId8"/>
                  <a:stretch>
                    <a:fillRect l="-21951" r="-243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F1650AA-05F0-3691-2A61-C7C1E81738B9}"/>
                    </a:ext>
                  </a:extLst>
                </p:cNvPr>
                <p:cNvSpPr txBox="1"/>
                <p:nvPr/>
              </p:nvSpPr>
              <p:spPr>
                <a:xfrm>
                  <a:off x="8735087" y="8398502"/>
                  <a:ext cx="503853" cy="64383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</m:oMath>
                    </m:oMathPara>
                  </a14:m>
                  <a:endParaRPr kumimoji="0" lang="en-US" sz="36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F1650AA-05F0-3691-2A61-C7C1E8173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5087" y="8398502"/>
                  <a:ext cx="503853" cy="643831"/>
                </a:xfrm>
                <a:prstGeom prst="rect">
                  <a:avLst/>
                </a:prstGeom>
                <a:blipFill>
                  <a:blip r:embed="rId9"/>
                  <a:stretch>
                    <a:fillRect l="-19512" r="-243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F31A17E-15D6-7787-424B-5CFFD3100ABC}"/>
              </a:ext>
            </a:extLst>
          </p:cNvPr>
          <p:cNvSpPr/>
          <p:nvPr/>
        </p:nvSpPr>
        <p:spPr>
          <a:xfrm>
            <a:off x="9584216" y="2953512"/>
            <a:ext cx="6289038" cy="722376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556E-7 L 0.3483 5.55556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8" grpId="0" animBg="1"/>
      <p:bldP spid="136" grpId="0" animBg="1" advAuto="0"/>
      <p:bldP spid="26" grpId="0"/>
      <p:bldP spid="164" grpId="0" animBg="1"/>
      <p:bldP spid="172" grpId="0"/>
      <p:bldP spid="176" grpId="0"/>
      <p:bldP spid="171" grpId="0" animBg="1"/>
      <p:bldP spid="171" grpId="1" animBg="1"/>
      <p:bldP spid="16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36498"/>
            <a:ext cx="241403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56FC4C-62D9-2808-F32B-B3FF929260DC}"/>
              </a:ext>
            </a:extLst>
          </p:cNvPr>
          <p:cNvGrpSpPr/>
          <p:nvPr/>
        </p:nvGrpSpPr>
        <p:grpSpPr>
          <a:xfrm>
            <a:off x="1318012" y="2434946"/>
            <a:ext cx="8615982" cy="10664560"/>
            <a:chOff x="1318012" y="2434946"/>
            <a:chExt cx="8615982" cy="10664560"/>
          </a:xfrm>
        </p:grpSpPr>
        <p:pic>
          <p:nvPicPr>
            <p:cNvPr id="155" name="3544938.jpg" descr="3544938.jpg"/>
            <p:cNvPicPr>
              <a:picLocks noChangeAspect="1"/>
            </p:cNvPicPr>
            <p:nvPr/>
          </p:nvPicPr>
          <p:blipFill>
            <a:blip r:embed="rId3"/>
            <a:srcRect l="34884" t="8630" r="32921" b="49556"/>
            <a:stretch>
              <a:fillRect/>
            </a:stretch>
          </p:blipFill>
          <p:spPr>
            <a:xfrm>
              <a:off x="7759180" y="4269966"/>
              <a:ext cx="2174800" cy="28245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6" name="3544938.jpg" descr="3544938.jpg"/>
            <p:cNvPicPr>
              <a:picLocks noChangeAspect="1"/>
            </p:cNvPicPr>
            <p:nvPr/>
          </p:nvPicPr>
          <p:blipFill>
            <a:blip r:embed="rId4"/>
            <a:srcRect l="4490" t="7948" r="63323" b="50168"/>
            <a:stretch>
              <a:fillRect/>
            </a:stretch>
          </p:blipFill>
          <p:spPr>
            <a:xfrm>
              <a:off x="1318012" y="4267188"/>
              <a:ext cx="2174950" cy="28301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7" name="3544938.jpg" descr="3544938.jpg"/>
            <p:cNvPicPr>
              <a:picLocks noChangeAspect="1"/>
            </p:cNvPicPr>
            <p:nvPr/>
          </p:nvPicPr>
          <p:blipFill>
            <a:blip r:embed="rId5"/>
            <a:srcRect l="5111" t="49538" r="62702" b="8685"/>
            <a:stretch>
              <a:fillRect/>
            </a:stretch>
          </p:blipFill>
          <p:spPr>
            <a:xfrm>
              <a:off x="1318012" y="7993228"/>
              <a:ext cx="2175002" cy="28230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8" name="3544938.jpg" descr="3544938.jpg"/>
            <p:cNvPicPr>
              <a:picLocks noChangeAspect="1"/>
            </p:cNvPicPr>
            <p:nvPr/>
          </p:nvPicPr>
          <p:blipFill>
            <a:blip r:embed="rId3"/>
            <a:srcRect l="34818" t="50591" r="32931" b="7569"/>
            <a:stretch>
              <a:fillRect/>
            </a:stretch>
          </p:blipFill>
          <p:spPr>
            <a:xfrm>
              <a:off x="7759179" y="7994022"/>
              <a:ext cx="2174815" cy="28214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9" name="3544938.jpg" descr="3544938.jpg"/>
            <p:cNvPicPr>
              <a:picLocks noChangeAspect="1"/>
            </p:cNvPicPr>
            <p:nvPr/>
          </p:nvPicPr>
          <p:blipFill>
            <a:blip r:embed="rId5"/>
            <a:srcRect l="65486" t="49707" r="2354" b="8428"/>
            <a:stretch>
              <a:fillRect/>
            </a:stretch>
          </p:blipFill>
          <p:spPr>
            <a:xfrm>
              <a:off x="4538596" y="10268157"/>
              <a:ext cx="2174987" cy="28313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0" name="jecgKe-0iZmgL1sVS9hH53LKNY_xipX2WqQRChsbbU0EgEYvTTGCjf43gRuqKhcxTE2N7QXWKpy0K1vQ9BKdsAYLgSXwxV6k3yRSQSOwYG4qZk3qOkvXngD2z6dUEmgdRs2XtUyPRv4dl6AqP-QM-XmbaA=s2048.png" descr="jecgKe-0iZmgL1sVS9hH53LKNY_xipX2WqQRChsbbU0EgEYvTTGCjf43gRuqKhcxTE2N7QXWKpy0K1vQ9BKdsAYLgSXwxV6k3yRSQSOwYG4qZk3qOkvXngD2z6dUEmgdRs2XtUyPRv4dl6AqP-QM-XmbaA=s204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2668" y="2434946"/>
              <a:ext cx="2006733" cy="200673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A8504D2-051E-6A30-D769-FEEF7462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740" dirty="0"/>
              <a:t>E2EE/Secure Messaging — The Group Setting 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2A2EC22-19D6-7FBF-0CFC-0C029FC7EE60}"/>
              </a:ext>
            </a:extLst>
          </p:cNvPr>
          <p:cNvSpPr/>
          <p:nvPr/>
        </p:nvSpPr>
        <p:spPr>
          <a:xfrm>
            <a:off x="11892044" y="6580396"/>
            <a:ext cx="11679371" cy="3425550"/>
          </a:xfrm>
          <a:prstGeom prst="rect">
            <a:avLst/>
          </a:prstGeom>
          <a:solidFill>
            <a:srgbClr val="EDF2F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Montserrat" pitchFamily="2" charset="77"/>
            </a:endParaRPr>
          </a:p>
        </p:txBody>
      </p:sp>
      <p:sp>
        <p:nvSpPr>
          <p:cNvPr id="8" name="Secure…">
            <a:extLst>
              <a:ext uri="{FF2B5EF4-FFF2-40B4-BE49-F238E27FC236}">
                <a16:creationId xmlns:a16="http://schemas.microsoft.com/office/drawing/2014/main" id="{AE774A01-E823-476C-6983-59CC42BBDADB}"/>
              </a:ext>
            </a:extLst>
          </p:cNvPr>
          <p:cNvSpPr txBox="1"/>
          <p:nvPr/>
        </p:nvSpPr>
        <p:spPr>
          <a:xfrm>
            <a:off x="18721594" y="7968108"/>
            <a:ext cx="48498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3200" dirty="0">
                <a:latin typeface="Montserrat" pitchFamily="2" charset="77"/>
              </a:rPr>
              <a:t>Secure Messaging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4278DD-9D5E-E4EB-3757-C245C78B394F}"/>
              </a:ext>
            </a:extLst>
          </p:cNvPr>
          <p:cNvSpPr txBox="1">
            <a:spLocks/>
          </p:cNvSpPr>
          <p:nvPr/>
        </p:nvSpPr>
        <p:spPr>
          <a:xfrm>
            <a:off x="12068732" y="13076008"/>
            <a:ext cx="23403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>
                <a:latin typeface="Montserrat" pitchFamily="2" charset="77"/>
              </a:rPr>
              <a:pPr/>
              <a:t>5</a:t>
            </a:fld>
            <a:endParaRPr lang="en-US" dirty="0">
              <a:latin typeface="Montserrat" pitchFamily="2" charset="77"/>
            </a:endParaRPr>
          </a:p>
        </p:txBody>
      </p:sp>
      <p:sp>
        <p:nvSpPr>
          <p:cNvPr id="10" name="Continuous Key Agreement">
            <a:extLst>
              <a:ext uri="{FF2B5EF4-FFF2-40B4-BE49-F238E27FC236}">
                <a16:creationId xmlns:a16="http://schemas.microsoft.com/office/drawing/2014/main" id="{96B5B317-102A-529D-662C-A867AF2707CB}"/>
              </a:ext>
            </a:extLst>
          </p:cNvPr>
          <p:cNvSpPr txBox="1"/>
          <p:nvPr/>
        </p:nvSpPr>
        <p:spPr>
          <a:xfrm>
            <a:off x="12449521" y="7137933"/>
            <a:ext cx="49207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 </a:t>
            </a:r>
            <a:r>
              <a:rPr sz="3200" dirty="0">
                <a:latin typeface="Montserrat" pitchFamily="2" charset="77"/>
              </a:rPr>
              <a:t>Key Agreement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8FDB6-3972-F24C-880D-E333599F265F}"/>
              </a:ext>
            </a:extLst>
          </p:cNvPr>
          <p:cNvSpPr txBox="1"/>
          <p:nvPr/>
        </p:nvSpPr>
        <p:spPr>
          <a:xfrm>
            <a:off x="12314767" y="8875933"/>
            <a:ext cx="49966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Symmetric Encryption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250432-9AE1-976E-A2FD-66B2CC631AEC}"/>
              </a:ext>
            </a:extLst>
          </p:cNvPr>
          <p:cNvGrpSpPr/>
          <p:nvPr/>
        </p:nvGrpSpPr>
        <p:grpSpPr>
          <a:xfrm>
            <a:off x="14342537" y="7903321"/>
            <a:ext cx="4330311" cy="804113"/>
            <a:chOff x="14342537" y="7903321"/>
            <a:chExt cx="4330311" cy="8041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FBAE11-6ACE-3AE0-13CE-CACF61D1D3C3}"/>
                </a:ext>
              </a:extLst>
            </p:cNvPr>
            <p:cNvSpPr txBox="1"/>
            <p:nvPr/>
          </p:nvSpPr>
          <p:spPr>
            <a:xfrm>
              <a:off x="14342537" y="7927733"/>
              <a:ext cx="941119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83AA4C-979D-435E-A4CA-0E48527756CD}"/>
                </a:ext>
              </a:extLst>
            </p:cNvPr>
            <p:cNvSpPr txBox="1"/>
            <p:nvPr/>
          </p:nvSpPr>
          <p:spPr>
            <a:xfrm>
              <a:off x="17731729" y="7903321"/>
              <a:ext cx="941119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400" dirty="0">
                  <a:solidFill>
                    <a:schemeClr val="bg2">
                      <a:lumMod val="10000"/>
                    </a:schemeClr>
                  </a:solidFill>
                  <a:latin typeface="Montserrat" pitchFamily="2" charset="77"/>
                </a:rPr>
                <a:t>=</a:t>
              </a:r>
              <a:endParaRPr kumimoji="0" lang="en-US" sz="44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</p:grpSp>
      <p:sp>
        <p:nvSpPr>
          <p:cNvPr id="24" name="Line">
            <a:extLst>
              <a:ext uri="{FF2B5EF4-FFF2-40B4-BE49-F238E27FC236}">
                <a16:creationId xmlns:a16="http://schemas.microsoft.com/office/drawing/2014/main" id="{6FCA4783-CAD8-E81F-F61E-7D4C5F92CF3F}"/>
              </a:ext>
            </a:extLst>
          </p:cNvPr>
          <p:cNvSpPr/>
          <p:nvPr/>
        </p:nvSpPr>
        <p:spPr>
          <a:xfrm rot="5400000">
            <a:off x="13822379" y="6397149"/>
            <a:ext cx="1150730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>
              <a:latin typeface="Montserrat" pitchFamily="2" charset="77"/>
            </a:endParaRPr>
          </a:p>
        </p:txBody>
      </p:sp>
      <p:sp>
        <p:nvSpPr>
          <p:cNvPr id="25" name="Privacy">
            <a:extLst>
              <a:ext uri="{FF2B5EF4-FFF2-40B4-BE49-F238E27FC236}">
                <a16:creationId xmlns:a16="http://schemas.microsoft.com/office/drawing/2014/main" id="{7196F508-3780-B858-CD17-C2DF376C61FC}"/>
              </a:ext>
            </a:extLst>
          </p:cNvPr>
          <p:cNvSpPr txBox="1"/>
          <p:nvPr/>
        </p:nvSpPr>
        <p:spPr>
          <a:xfrm>
            <a:off x="10590888" y="4393820"/>
            <a:ext cx="431688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AKE, no key updates</a:t>
            </a:r>
            <a:endParaRPr sz="3200" dirty="0">
              <a:latin typeface="Montserrat" pitchFamily="2" charset="77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29CF6-93F2-60BD-4AC3-0A29C912EAAC}"/>
              </a:ext>
            </a:extLst>
          </p:cNvPr>
          <p:cNvGrpSpPr/>
          <p:nvPr/>
        </p:nvGrpSpPr>
        <p:grpSpPr>
          <a:xfrm>
            <a:off x="12281053" y="5203733"/>
            <a:ext cx="8534399" cy="601905"/>
            <a:chOff x="12192000" y="5219879"/>
            <a:chExt cx="8534399" cy="60190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615D4A1-2D25-DBD5-F034-F65023A39E0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402818" y="552360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6BADEA-B6FC-8E2B-DF32-4E796036F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0" y="5821784"/>
              <a:ext cx="8534399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B115943-0314-EE97-5C17-607559CC891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1906671" y="5518061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34D8E8-2EFA-BCA6-68BA-85D6134F1B69}"/>
              </a:ext>
            </a:extLst>
          </p:cNvPr>
          <p:cNvGrpSpPr/>
          <p:nvPr/>
        </p:nvGrpSpPr>
        <p:grpSpPr>
          <a:xfrm>
            <a:off x="10058672" y="2994850"/>
            <a:ext cx="5277086" cy="1316644"/>
            <a:chOff x="10058672" y="2994850"/>
            <a:chExt cx="5277086" cy="1316644"/>
          </a:xfrm>
        </p:grpSpPr>
        <p:pic>
          <p:nvPicPr>
            <p:cNvPr id="32" name="Picture 31" descr="A cartoon of a person with a key in their hair&#10;&#10;Description automatically generated">
              <a:extLst>
                <a:ext uri="{FF2B5EF4-FFF2-40B4-BE49-F238E27FC236}">
                  <a16:creationId xmlns:a16="http://schemas.microsoft.com/office/drawing/2014/main" id="{E7C079BB-B773-2BF9-AFE0-4B0EE3CD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548" y="3635617"/>
              <a:ext cx="718808" cy="660105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AD8204-A97D-2647-7DAE-A2B3153907D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1982871" y="401331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Privacy">
              <a:extLst>
                <a:ext uri="{FF2B5EF4-FFF2-40B4-BE49-F238E27FC236}">
                  <a16:creationId xmlns:a16="http://schemas.microsoft.com/office/drawing/2014/main" id="{E6E3074A-AF45-077A-E31F-69F89FE815F7}"/>
                </a:ext>
              </a:extLst>
            </p:cNvPr>
            <p:cNvSpPr txBox="1"/>
            <p:nvPr/>
          </p:nvSpPr>
          <p:spPr>
            <a:xfrm>
              <a:off x="10058672" y="2994850"/>
              <a:ext cx="527708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sz="3200" dirty="0">
                  <a:latin typeface="Montserrat" pitchFamily="2" charset="77"/>
                </a:rPr>
                <a:t>no additional guarantees</a:t>
              </a:r>
              <a:endParaRPr sz="3200" dirty="0">
                <a:latin typeface="Montserrat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DF1092-D65D-6A63-162F-8FBD8332EC26}"/>
              </a:ext>
            </a:extLst>
          </p:cNvPr>
          <p:cNvGrpSpPr/>
          <p:nvPr/>
        </p:nvGrpSpPr>
        <p:grpSpPr>
          <a:xfrm>
            <a:off x="19901654" y="3046169"/>
            <a:ext cx="2616841" cy="1397103"/>
            <a:chOff x="19901654" y="3046169"/>
            <a:chExt cx="2616841" cy="1397103"/>
          </a:xfrm>
        </p:grpSpPr>
        <p:pic>
          <p:nvPicPr>
            <p:cNvPr id="36" name="Picture 35" descr="A white circle with a blue background&#10;&#10;Description automatically generated">
              <a:extLst>
                <a:ext uri="{FF2B5EF4-FFF2-40B4-BE49-F238E27FC236}">
                  <a16:creationId xmlns:a16="http://schemas.microsoft.com/office/drawing/2014/main" id="{46191846-4170-035D-DCE7-C0741F2C2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129" y="3761004"/>
              <a:ext cx="640080" cy="640080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A147CB2-ECBE-3AC6-9C57-2B1702AA6C1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491704" y="4102902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8" name="Privacy">
              <a:extLst>
                <a:ext uri="{FF2B5EF4-FFF2-40B4-BE49-F238E27FC236}">
                  <a16:creationId xmlns:a16="http://schemas.microsoft.com/office/drawing/2014/main" id="{B427A415-C5EB-295F-2989-02D285BFFE5E}"/>
                </a:ext>
              </a:extLst>
            </p:cNvPr>
            <p:cNvSpPr txBox="1"/>
            <p:nvPr/>
          </p:nvSpPr>
          <p:spPr>
            <a:xfrm>
              <a:off x="19901654" y="3046169"/>
              <a:ext cx="1649491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sz="3200" dirty="0">
                  <a:latin typeface="Montserrat" pitchFamily="2" charset="77"/>
                </a:rPr>
                <a:t>FS, PCS</a:t>
              </a:r>
              <a:endParaRPr sz="3200" dirty="0">
                <a:latin typeface="Montserrat" pitchFamily="2" charset="77"/>
              </a:endParaRPr>
            </a:p>
          </p:txBody>
        </p:sp>
        <p:pic>
          <p:nvPicPr>
            <p:cNvPr id="39" name="Picture 38" descr="A green circle with a white phone in it&#10;&#10;Description automatically generated">
              <a:extLst>
                <a:ext uri="{FF2B5EF4-FFF2-40B4-BE49-F238E27FC236}">
                  <a16:creationId xmlns:a16="http://schemas.microsoft.com/office/drawing/2014/main" id="{BBE01B0A-9478-CD0A-5C89-4E523B72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6119" y="3720896"/>
              <a:ext cx="722376" cy="722376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BBC14757-A02E-C4B4-6B51-A90F65977890}"/>
              </a:ext>
            </a:extLst>
          </p:cNvPr>
          <p:cNvSpPr/>
          <p:nvPr/>
        </p:nvSpPr>
        <p:spPr>
          <a:xfrm>
            <a:off x="11932464" y="5613123"/>
            <a:ext cx="697178" cy="367566"/>
          </a:xfrm>
          <a:prstGeom prst="triangle">
            <a:avLst/>
          </a:prstGeom>
          <a:solidFill>
            <a:schemeClr val="bg2">
              <a:lumMod val="10000"/>
            </a:schemeClr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F91962-9230-87DE-BC41-68DBC5E4779C}"/>
              </a:ext>
            </a:extLst>
          </p:cNvPr>
          <p:cNvSpPr txBox="1"/>
          <p:nvPr/>
        </p:nvSpPr>
        <p:spPr>
          <a:xfrm>
            <a:off x="22046672" y="26596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43" name="Privacy">
            <a:extLst>
              <a:ext uri="{FF2B5EF4-FFF2-40B4-BE49-F238E27FC236}">
                <a16:creationId xmlns:a16="http://schemas.microsoft.com/office/drawing/2014/main" id="{7BBF06FD-D7E7-86D1-0F06-0D1962E280A5}"/>
              </a:ext>
            </a:extLst>
          </p:cNvPr>
          <p:cNvSpPr txBox="1"/>
          <p:nvPr/>
        </p:nvSpPr>
        <p:spPr>
          <a:xfrm>
            <a:off x="15864180" y="4390866"/>
            <a:ext cx="84420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AKE, key update for every message</a:t>
            </a:r>
            <a:endParaRPr sz="3200" dirty="0">
              <a:latin typeface="Montserrat" pitchFamily="2" charset="77"/>
            </a:endParaRP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9A7D5A43-72C0-1CE3-8839-889306B67332}"/>
              </a:ext>
            </a:extLst>
          </p:cNvPr>
          <p:cNvSpPr/>
          <p:nvPr/>
        </p:nvSpPr>
        <p:spPr>
          <a:xfrm>
            <a:off x="11938050" y="5613123"/>
            <a:ext cx="697178" cy="367566"/>
          </a:xfrm>
          <a:prstGeom prst="triangl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Secure…">
            <a:extLst>
              <a:ext uri="{FF2B5EF4-FFF2-40B4-BE49-F238E27FC236}">
                <a16:creationId xmlns:a16="http://schemas.microsoft.com/office/drawing/2014/main" id="{0BCD0120-E602-AE52-33E9-0C3EBBC8F37D}"/>
              </a:ext>
            </a:extLst>
          </p:cNvPr>
          <p:cNvSpPr txBox="1"/>
          <p:nvPr/>
        </p:nvSpPr>
        <p:spPr>
          <a:xfrm>
            <a:off x="18364975" y="7779127"/>
            <a:ext cx="484982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3200" dirty="0">
                <a:latin typeface="Montserrat" pitchFamily="2" charset="77"/>
              </a:rPr>
              <a:t>Secure</a:t>
            </a:r>
            <a:r>
              <a:rPr lang="en-US" sz="3200" dirty="0">
                <a:latin typeface="Montserrat" pitchFamily="2" charset="77"/>
              </a:rPr>
              <a:t> </a:t>
            </a:r>
            <a:r>
              <a:rPr lang="en-US" sz="3200" u="sng" dirty="0">
                <a:latin typeface="Montserrat" pitchFamily="2" charset="77"/>
              </a:rPr>
              <a:t>Group</a:t>
            </a:r>
            <a:r>
              <a:rPr sz="3200" dirty="0">
                <a:latin typeface="Montserrat" pitchFamily="2" charset="77"/>
              </a:rPr>
              <a:t> Messaging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C5CA64-899A-B7FB-73F1-4DE8FDBAA3B0}"/>
              </a:ext>
            </a:extLst>
          </p:cNvPr>
          <p:cNvSpPr txBox="1"/>
          <p:nvPr/>
        </p:nvSpPr>
        <p:spPr>
          <a:xfrm>
            <a:off x="12099109" y="8874167"/>
            <a:ext cx="568532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sng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Symmetric </a:t>
            </a:r>
            <a:r>
              <a:rPr kumimoji="0" lang="en-US" sz="3200" u="sng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Signcryption</a:t>
            </a:r>
            <a:endParaRPr kumimoji="0" lang="en-US" sz="3200" u="sng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99A6CB1-3E24-C90B-87EE-CC51A9226EA5}"/>
              </a:ext>
            </a:extLst>
          </p:cNvPr>
          <p:cNvGrpSpPr/>
          <p:nvPr/>
        </p:nvGrpSpPr>
        <p:grpSpPr>
          <a:xfrm>
            <a:off x="2301419" y="5421376"/>
            <a:ext cx="6853772" cy="6340048"/>
            <a:chOff x="2301419" y="5421376"/>
            <a:chExt cx="6853772" cy="6340048"/>
          </a:xfrm>
        </p:grpSpPr>
        <p:sp>
          <p:nvSpPr>
            <p:cNvPr id="2" name="Line">
              <a:extLst>
                <a:ext uri="{FF2B5EF4-FFF2-40B4-BE49-F238E27FC236}">
                  <a16:creationId xmlns:a16="http://schemas.microsoft.com/office/drawing/2014/main" id="{C3335CA7-D3B1-1B5E-3793-A48107DAB2F3}"/>
                </a:ext>
              </a:extLst>
            </p:cNvPr>
            <p:cNvSpPr/>
            <p:nvPr/>
          </p:nvSpPr>
          <p:spPr>
            <a:xfrm>
              <a:off x="3875846" y="5421376"/>
              <a:ext cx="351393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3" name="Line">
              <a:extLst>
                <a:ext uri="{FF2B5EF4-FFF2-40B4-BE49-F238E27FC236}">
                  <a16:creationId xmlns:a16="http://schemas.microsoft.com/office/drawing/2014/main" id="{F9493BE7-D453-226A-51AF-6D3426371E8B}"/>
                </a:ext>
              </a:extLst>
            </p:cNvPr>
            <p:cNvSpPr/>
            <p:nvPr/>
          </p:nvSpPr>
          <p:spPr>
            <a:xfrm flipH="1" flipV="1">
              <a:off x="3875846" y="5802376"/>
              <a:ext cx="3513932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4" name="Line">
              <a:extLst>
                <a:ext uri="{FF2B5EF4-FFF2-40B4-BE49-F238E27FC236}">
                  <a16:creationId xmlns:a16="http://schemas.microsoft.com/office/drawing/2014/main" id="{8B5F5A0B-C402-582E-F7A8-C62F366F7F84}"/>
                </a:ext>
              </a:extLst>
            </p:cNvPr>
            <p:cNvSpPr/>
            <p:nvPr/>
          </p:nvSpPr>
          <p:spPr>
            <a:xfrm>
              <a:off x="3878783" y="9478715"/>
              <a:ext cx="3513933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AE933ADB-5845-9E4B-EA02-AF505119DA21}"/>
                </a:ext>
              </a:extLst>
            </p:cNvPr>
            <p:cNvSpPr/>
            <p:nvPr/>
          </p:nvSpPr>
          <p:spPr>
            <a:xfrm flipH="1" flipV="1">
              <a:off x="3878783" y="9859715"/>
              <a:ext cx="3513932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583E1D7A-DC27-0BD8-27E6-F0DD0B7188AD}"/>
                </a:ext>
              </a:extLst>
            </p:cNvPr>
            <p:cNvSpPr/>
            <p:nvPr/>
          </p:nvSpPr>
          <p:spPr>
            <a:xfrm rot="5400000">
              <a:off x="8312409" y="7533964"/>
              <a:ext cx="91852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495847DA-F4BE-6F8D-C4C4-ECD57FCABA9C}"/>
                </a:ext>
              </a:extLst>
            </p:cNvPr>
            <p:cNvSpPr/>
            <p:nvPr/>
          </p:nvSpPr>
          <p:spPr>
            <a:xfrm rot="5400000" flipH="1" flipV="1">
              <a:off x="8697991" y="7485132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0" name="Line">
              <a:extLst>
                <a:ext uri="{FF2B5EF4-FFF2-40B4-BE49-F238E27FC236}">
                  <a16:creationId xmlns:a16="http://schemas.microsoft.com/office/drawing/2014/main" id="{BEE43251-1251-7CE3-500E-CA63488C14CD}"/>
                </a:ext>
              </a:extLst>
            </p:cNvPr>
            <p:cNvSpPr/>
            <p:nvPr/>
          </p:nvSpPr>
          <p:spPr>
            <a:xfrm rot="5400000">
              <a:off x="1842336" y="7600586"/>
              <a:ext cx="918528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D5BFEA6D-7F4C-A927-A0F0-550F5FF755FE}"/>
                </a:ext>
              </a:extLst>
            </p:cNvPr>
            <p:cNvSpPr/>
            <p:nvPr/>
          </p:nvSpPr>
          <p:spPr>
            <a:xfrm rot="5400000" flipH="1" flipV="1">
              <a:off x="2200210" y="7551754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8E961AB7-AB53-45C0-09B8-8EC881DDE7CD}"/>
                </a:ext>
              </a:extLst>
            </p:cNvPr>
            <p:cNvSpPr/>
            <p:nvPr/>
          </p:nvSpPr>
          <p:spPr>
            <a:xfrm rot="1800000">
              <a:off x="3526138" y="7427686"/>
              <a:ext cx="4612125" cy="54719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3" name="Line">
              <a:extLst>
                <a:ext uri="{FF2B5EF4-FFF2-40B4-BE49-F238E27FC236}">
                  <a16:creationId xmlns:a16="http://schemas.microsoft.com/office/drawing/2014/main" id="{EAC3B5FA-D46A-7717-2EF7-A84DE0CCB348}"/>
                </a:ext>
              </a:extLst>
            </p:cNvPr>
            <p:cNvSpPr/>
            <p:nvPr/>
          </p:nvSpPr>
          <p:spPr>
            <a:xfrm rot="1800000" flipH="1" flipV="1">
              <a:off x="3267664" y="7774889"/>
              <a:ext cx="4634608" cy="4173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FC9EF489-1F4B-2ABA-2407-C9D24AF23412}"/>
                </a:ext>
              </a:extLst>
            </p:cNvPr>
            <p:cNvSpPr/>
            <p:nvPr/>
          </p:nvSpPr>
          <p:spPr>
            <a:xfrm rot="9180000">
              <a:off x="3095644" y="7556581"/>
              <a:ext cx="4612125" cy="54719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D2138FF1-06A8-4922-D7E8-4CA1589C9070}"/>
                </a:ext>
              </a:extLst>
            </p:cNvPr>
            <p:cNvSpPr/>
            <p:nvPr/>
          </p:nvSpPr>
          <p:spPr>
            <a:xfrm rot="9180000" flipH="1" flipV="1">
              <a:off x="3364241" y="7907760"/>
              <a:ext cx="4634608" cy="4173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E4DF4EB6-3EAA-113F-8A7A-3E8B568B61A5}"/>
                </a:ext>
              </a:extLst>
            </p:cNvPr>
            <p:cNvSpPr/>
            <p:nvPr/>
          </p:nvSpPr>
          <p:spPr>
            <a:xfrm rot="8880000" flipV="1">
              <a:off x="6270506" y="11290549"/>
              <a:ext cx="2064471" cy="13415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E46364AD-2579-0B39-0F0A-F885F8A91E6F}"/>
                </a:ext>
              </a:extLst>
            </p:cNvPr>
            <p:cNvSpPr/>
            <p:nvPr/>
          </p:nvSpPr>
          <p:spPr>
            <a:xfrm rot="8880000" flipH="1">
              <a:off x="6572693" y="11543597"/>
              <a:ext cx="2254626" cy="12759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1896D81A-E4C6-CB19-17A2-2C8D41DD2BEC}"/>
                </a:ext>
              </a:extLst>
            </p:cNvPr>
            <p:cNvSpPr/>
            <p:nvPr/>
          </p:nvSpPr>
          <p:spPr>
            <a:xfrm rot="12840000" flipV="1">
              <a:off x="2301419" y="11627268"/>
              <a:ext cx="2064471" cy="13415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4EEFD98A-3762-D59F-FD12-00D443E10D2A}"/>
                </a:ext>
              </a:extLst>
            </p:cNvPr>
            <p:cNvSpPr/>
            <p:nvPr/>
          </p:nvSpPr>
          <p:spPr>
            <a:xfrm rot="12840000" flipH="1">
              <a:off x="2570143" y="11332763"/>
              <a:ext cx="2254626" cy="12759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F8479284-5309-F486-9975-6D8FBF33C3F9}"/>
                </a:ext>
              </a:extLst>
            </p:cNvPr>
            <p:cNvSpPr/>
            <p:nvPr/>
          </p:nvSpPr>
          <p:spPr>
            <a:xfrm rot="3000000">
              <a:off x="2478432" y="8315391"/>
              <a:ext cx="3988827" cy="64046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884982E6-C161-D8E2-66B1-7A30FC8C7178}"/>
                </a:ext>
              </a:extLst>
            </p:cNvPr>
            <p:cNvSpPr/>
            <p:nvPr/>
          </p:nvSpPr>
          <p:spPr>
            <a:xfrm rot="3000000" flipH="1" flipV="1">
              <a:off x="2176243" y="8435660"/>
              <a:ext cx="3815432" cy="70952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B8466B3-9A0B-8263-9DE6-E3AF8673CA0B}"/>
                </a:ext>
              </a:extLst>
            </p:cNvPr>
            <p:cNvSpPr/>
            <p:nvPr/>
          </p:nvSpPr>
          <p:spPr>
            <a:xfrm rot="7200000">
              <a:off x="4930930" y="8486608"/>
              <a:ext cx="4044211" cy="47885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81D1ABEC-27D6-958C-74C8-A403ADE0C823}"/>
                </a:ext>
              </a:extLst>
            </p:cNvPr>
            <p:cNvSpPr/>
            <p:nvPr/>
          </p:nvSpPr>
          <p:spPr>
            <a:xfrm rot="7200000" flipH="1" flipV="1">
              <a:off x="5362567" y="8644541"/>
              <a:ext cx="3971189" cy="444127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Montserrat" pitchFamily="2" charset="77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5F977DE-97FB-6EDD-E68F-82D1857FB702}"/>
              </a:ext>
            </a:extLst>
          </p:cNvPr>
          <p:cNvGrpSpPr/>
          <p:nvPr/>
        </p:nvGrpSpPr>
        <p:grpSpPr>
          <a:xfrm>
            <a:off x="2291226" y="6901972"/>
            <a:ext cx="6947714" cy="6537994"/>
            <a:chOff x="15643252" y="6983024"/>
            <a:chExt cx="6947714" cy="6537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B54C83D-33A5-FFBC-4F5D-9C1E1FFECB98}"/>
                    </a:ext>
                  </a:extLst>
                </p:cNvPr>
                <p:cNvSpPr txBox="1"/>
                <p:nvPr/>
              </p:nvSpPr>
              <p:spPr>
                <a:xfrm>
                  <a:off x="15643252" y="7011804"/>
                  <a:ext cx="5038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28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28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B54C83D-33A5-FFBC-4F5D-9C1E1FFEC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252" y="7011804"/>
                  <a:ext cx="503853" cy="533479"/>
                </a:xfrm>
                <a:prstGeom prst="rect">
                  <a:avLst/>
                </a:prstGeom>
                <a:blipFill>
                  <a:blip r:embed="rId10"/>
                  <a:stretch>
                    <a:fillRect l="-19512" b="-162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F63D3E0-54D7-3FAE-50A5-F8C0053034FD}"/>
                    </a:ext>
                  </a:extLst>
                </p:cNvPr>
                <p:cNvSpPr txBox="1"/>
                <p:nvPr/>
              </p:nvSpPr>
              <p:spPr>
                <a:xfrm>
                  <a:off x="15643252" y="10815451"/>
                  <a:ext cx="5038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28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28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F63D3E0-54D7-3FAE-50A5-F8C005303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252" y="10815451"/>
                  <a:ext cx="503853" cy="533479"/>
                </a:xfrm>
                <a:prstGeom prst="rect">
                  <a:avLst/>
                </a:prstGeom>
                <a:blipFill>
                  <a:blip r:embed="rId11"/>
                  <a:stretch>
                    <a:fillRect l="-19512" b="-139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3C8E4BD-450B-165B-42F8-6D5F5696D5C3}"/>
                    </a:ext>
                  </a:extLst>
                </p:cNvPr>
                <p:cNvSpPr txBox="1"/>
                <p:nvPr/>
              </p:nvSpPr>
              <p:spPr>
                <a:xfrm>
                  <a:off x="18925126" y="12987539"/>
                  <a:ext cx="5038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28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28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F3C8E4BD-450B-165B-42F8-6D5F5696D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5126" y="12987539"/>
                  <a:ext cx="503853" cy="533479"/>
                </a:xfrm>
                <a:prstGeom prst="rect">
                  <a:avLst/>
                </a:prstGeom>
                <a:blipFill>
                  <a:blip r:embed="rId12"/>
                  <a:stretch>
                    <a:fillRect l="-19512" b="-139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65DBE0F-858E-257C-8CE3-A029492D05FF}"/>
                    </a:ext>
                  </a:extLst>
                </p:cNvPr>
                <p:cNvSpPr txBox="1"/>
                <p:nvPr/>
              </p:nvSpPr>
              <p:spPr>
                <a:xfrm>
                  <a:off x="22087113" y="10815451"/>
                  <a:ext cx="5038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28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28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65DBE0F-858E-257C-8CE3-A029492D0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7113" y="10815451"/>
                  <a:ext cx="503853" cy="533479"/>
                </a:xfrm>
                <a:prstGeom prst="rect">
                  <a:avLst/>
                </a:prstGeom>
                <a:blipFill>
                  <a:blip r:embed="rId12"/>
                  <a:stretch>
                    <a:fillRect l="-19512" b="-139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4E3C96A-29E1-BD9E-6E30-9B0E975BE4EE}"/>
                    </a:ext>
                  </a:extLst>
                </p:cNvPr>
                <p:cNvSpPr txBox="1"/>
                <p:nvPr/>
              </p:nvSpPr>
              <p:spPr>
                <a:xfrm>
                  <a:off x="22087113" y="6983024"/>
                  <a:ext cx="503853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28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28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4E3C96A-29E1-BD9E-6E30-9B0E975BE4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7113" y="6983024"/>
                  <a:ext cx="503853" cy="533479"/>
                </a:xfrm>
                <a:prstGeom prst="rect">
                  <a:avLst/>
                </a:prstGeom>
                <a:blipFill>
                  <a:blip r:embed="rId13"/>
                  <a:stretch>
                    <a:fillRect l="-19512" b="-1395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Continuous Key Agreement">
            <a:extLst>
              <a:ext uri="{FF2B5EF4-FFF2-40B4-BE49-F238E27FC236}">
                <a16:creationId xmlns:a16="http://schemas.microsoft.com/office/drawing/2014/main" id="{4B1FA662-64F3-62E9-7D50-5BE1E161B45A}"/>
              </a:ext>
            </a:extLst>
          </p:cNvPr>
          <p:cNvSpPr txBox="1"/>
          <p:nvPr/>
        </p:nvSpPr>
        <p:spPr>
          <a:xfrm>
            <a:off x="12437657" y="7120881"/>
            <a:ext cx="49207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u="sng" dirty="0">
                <a:latin typeface="Montserrat" pitchFamily="2" charset="77"/>
              </a:rPr>
              <a:t>Group</a:t>
            </a:r>
            <a:r>
              <a:rPr lang="en-US" sz="3200" dirty="0">
                <a:latin typeface="Montserrat" pitchFamily="2" charset="77"/>
              </a:rPr>
              <a:t> </a:t>
            </a:r>
            <a:r>
              <a:rPr sz="3200" dirty="0">
                <a:latin typeface="Montserrat" pitchFamily="2" charset="77"/>
              </a:rPr>
              <a:t>Key Agreement</a:t>
            </a:r>
          </a:p>
        </p:txBody>
      </p:sp>
      <p:sp>
        <p:nvSpPr>
          <p:cNvPr id="145" name="Rounded Rectangular Callout 144">
            <a:extLst>
              <a:ext uri="{FF2B5EF4-FFF2-40B4-BE49-F238E27FC236}">
                <a16:creationId xmlns:a16="http://schemas.microsoft.com/office/drawing/2014/main" id="{FDFBBD1B-5395-44D5-DF23-8D9F15105B7E}"/>
              </a:ext>
            </a:extLst>
          </p:cNvPr>
          <p:cNvSpPr/>
          <p:nvPr/>
        </p:nvSpPr>
        <p:spPr>
          <a:xfrm>
            <a:off x="10307410" y="11774053"/>
            <a:ext cx="5556769" cy="658336"/>
          </a:xfrm>
          <a:prstGeom prst="wedgeRoundRectCallout">
            <a:avLst>
              <a:gd name="adj1" fmla="val -94755"/>
              <a:gd name="adj2" fmla="val -63802"/>
              <a:gd name="adj3" fmla="val 16667"/>
            </a:avLst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Pairwise Double-Ratchet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6FC9DBCF-6E52-33AE-640D-F77810F31A12}"/>
              </a:ext>
            </a:extLst>
          </p:cNvPr>
          <p:cNvSpPr/>
          <p:nvPr/>
        </p:nvSpPr>
        <p:spPr>
          <a:xfrm>
            <a:off x="4061198" y="7549000"/>
            <a:ext cx="3375320" cy="658336"/>
          </a:xfrm>
          <a:prstGeom prst="roundRect">
            <a:avLst/>
          </a:prstGeom>
          <a:solidFill>
            <a:srgbClr val="003057">
              <a:alpha val="3297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Sender Keys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12B8826E-8806-39B9-8A10-96479A325567}"/>
              </a:ext>
            </a:extLst>
          </p:cNvPr>
          <p:cNvSpPr/>
          <p:nvPr/>
        </p:nvSpPr>
        <p:spPr>
          <a:xfrm>
            <a:off x="4077362" y="7533964"/>
            <a:ext cx="3375320" cy="658336"/>
          </a:xfrm>
          <a:prstGeom prst="roundRect">
            <a:avLst/>
          </a:prstGeom>
          <a:solidFill>
            <a:srgbClr val="003057">
              <a:alpha val="3297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TreeKEM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8" name="Picture 147" descr="A purple logo with text&#10;&#10;Description automatically generated">
            <a:extLst>
              <a:ext uri="{FF2B5EF4-FFF2-40B4-BE49-F238E27FC236}">
                <a16:creationId xmlns:a16="http://schemas.microsoft.com/office/drawing/2014/main" id="{4FEAE332-0F00-5B28-9816-A2C788180F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405" y="3654098"/>
            <a:ext cx="722376" cy="827449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B5426CBD-23B5-7257-83A7-01EE6EF2276E}"/>
              </a:ext>
            </a:extLst>
          </p:cNvPr>
          <p:cNvSpPr txBox="1"/>
          <p:nvPr/>
        </p:nvSpPr>
        <p:spPr>
          <a:xfrm>
            <a:off x="10050839" y="2521278"/>
            <a:ext cx="13520576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100" dirty="0">
                <a:latin typeface="Montserrat" pitchFamily="2" charset="77"/>
              </a:rPr>
              <a:t>[BBR18, ACDT20, ACJM20, KPPW+21, ACDT21, HKPPW21, AHKM22, ACPP23, AWT23, BCG23, CLM23, …]</a:t>
            </a:r>
            <a:endParaRPr kumimoji="0" lang="en-US" sz="21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A9E8F45D-DF7B-B6E6-2CE1-EAF314699C07}"/>
              </a:ext>
            </a:extLst>
          </p:cNvPr>
          <p:cNvSpPr/>
          <p:nvPr/>
        </p:nvSpPr>
        <p:spPr>
          <a:xfrm>
            <a:off x="12370185" y="8735143"/>
            <a:ext cx="5131411" cy="822960"/>
          </a:xfrm>
          <a:prstGeom prst="roundRect">
            <a:avLst/>
          </a:prstGeom>
          <a:noFill/>
          <a:ln w="381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895 0 " pathEditMode="relative" ptsTypes="AA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7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5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1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 animBg="1" advAuto="0"/>
      <p:bldP spid="10" grpId="1" animBg="1"/>
      <p:bldP spid="20" grpId="0"/>
      <p:bldP spid="20" grpId="1"/>
      <p:bldP spid="24" grpId="0" animBg="1"/>
      <p:bldP spid="24" grpId="1" animBg="1"/>
      <p:bldP spid="25" grpId="0"/>
      <p:bldP spid="25" grpId="1"/>
      <p:bldP spid="40" grpId="0" animBg="1"/>
      <p:bldP spid="40" grpId="1" animBg="1"/>
      <p:bldP spid="40" grpId="2" animBg="1"/>
      <p:bldP spid="43" grpId="0"/>
      <p:bldP spid="43" grpId="1"/>
      <p:bldP spid="44" grpId="0" animBg="1"/>
      <p:bldP spid="44" grpId="1" animBg="1"/>
      <p:bldP spid="47" grpId="0"/>
      <p:bldP spid="49" grpId="0"/>
      <p:bldP spid="141" grpId="0" animBg="1"/>
      <p:bldP spid="141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50" grpId="0"/>
      <p:bldP spid="150" grpId="1"/>
      <p:bldP spid="151" grpId="0" animBg="1"/>
      <p:bldP spid="1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E2EE570B-DA7A-D291-3A80-322DB141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276" y="11034142"/>
            <a:ext cx="12377846" cy="20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7FD39-5437-7F95-317E-D6E95705D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12" name="Standard — The Signal Protocol">
            <a:extLst>
              <a:ext uri="{FF2B5EF4-FFF2-40B4-BE49-F238E27FC236}">
                <a16:creationId xmlns:a16="http://schemas.microsoft.com/office/drawing/2014/main" id="{6027C9A3-025C-A54D-0ED2-F372199E34E3}"/>
              </a:ext>
            </a:extLst>
          </p:cNvPr>
          <p:cNvSpPr txBox="1"/>
          <p:nvPr/>
        </p:nvSpPr>
        <p:spPr>
          <a:xfrm>
            <a:off x="19009814" y="6746485"/>
            <a:ext cx="389850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algn="l"/>
            <a:r>
              <a:rPr lang="en-US" sz="3200" dirty="0">
                <a:latin typeface="Montserrat" pitchFamily="2" charset="77"/>
              </a:rPr>
              <a:t>Digital Signatures </a:t>
            </a:r>
          </a:p>
          <a:p>
            <a:r>
              <a:rPr lang="en-US" sz="3200" dirty="0">
                <a:latin typeface="Montserrat" pitchFamily="2" charset="77"/>
              </a:rPr>
              <a:t>(DS)</a:t>
            </a:r>
            <a:endParaRPr sz="3200" dirty="0">
              <a:latin typeface="Montserrat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A92FFE-DFF8-A522-3595-61C51BB8F413}"/>
              </a:ext>
            </a:extLst>
          </p:cNvPr>
          <p:cNvGrpSpPr/>
          <p:nvPr/>
        </p:nvGrpSpPr>
        <p:grpSpPr>
          <a:xfrm>
            <a:off x="1999980" y="6665228"/>
            <a:ext cx="8072080" cy="6232915"/>
            <a:chOff x="14040349" y="6930955"/>
            <a:chExt cx="8072080" cy="6232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F75FC2-3B98-95AF-36DD-47ACED55565D}"/>
                    </a:ext>
                  </a:extLst>
                </p:cNvPr>
                <p:cNvSpPr txBox="1"/>
                <p:nvPr/>
              </p:nvSpPr>
              <p:spPr>
                <a:xfrm>
                  <a:off x="14046623" y="6981027"/>
                  <a:ext cx="1711327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rgbClr val="00305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err="1" smtClean="0">
                            <a:solidFill>
                              <a:srgbClr val="003057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  <m:r>
                          <a:rPr kumimoji="0" lang="en-US" sz="3200" u="none" strike="noStrike" cap="none" spc="0" normalizeH="0" baseline="-25000" dirty="0" err="1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𝑣𝑘</m:t>
                        </m:r>
                        <m:r>
                          <a:rPr kumimoji="0" lang="en-US" sz="3200" u="none" strike="noStrike" cap="none" spc="0" normalizeH="0" baseline="-25000" dirty="0" err="1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𝑢</m:t>
                        </m:r>
                        <m:r>
                          <a:rPr kumimoji="0" lang="en-US" sz="3200" u="none" strike="noStrike" cap="none" spc="0" normalizeH="0" dirty="0" smtClean="0">
                            <a:ln>
                              <a:noFill/>
                            </a:ln>
                            <a:solidFill>
                              <a:srgbClr val="003057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dirty="0">
                    <a:ln>
                      <a:noFill/>
                    </a:ln>
                    <a:solidFill>
                      <a:srgbClr val="003057"/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F75FC2-3B98-95AF-36DD-47ACED555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6623" y="6981027"/>
                  <a:ext cx="1711327" cy="595035"/>
                </a:xfrm>
                <a:prstGeom prst="rect">
                  <a:avLst/>
                </a:prstGeom>
                <a:blipFill>
                  <a:blip r:embed="rId4"/>
                  <a:stretch>
                    <a:fillRect l="-13235" r="-7353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0DCD42B-1BE2-078A-2B92-07C895CFA6B0}"/>
                    </a:ext>
                  </a:extLst>
                </p:cNvPr>
                <p:cNvSpPr txBox="1"/>
                <p:nvPr/>
              </p:nvSpPr>
              <p:spPr>
                <a:xfrm>
                  <a:off x="14040349" y="10424456"/>
                  <a:ext cx="1711327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err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  <m:r>
                          <a:rPr lang="en-US" sz="3200" baseline="-25000" dirty="0" err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𝑣𝑘</m:t>
                        </m:r>
                        <m:r>
                          <a:rPr lang="en-US" sz="3200" baseline="-25000" dirty="0" err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0" lang="en-US" sz="3200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0DCD42B-1BE2-078A-2B92-07C895CFA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0349" y="10424456"/>
                  <a:ext cx="1711327" cy="595035"/>
                </a:xfrm>
                <a:prstGeom prst="rect">
                  <a:avLst/>
                </a:prstGeom>
                <a:blipFill>
                  <a:blip r:embed="rId5"/>
                  <a:stretch>
                    <a:fillRect l="-13235" r="-6618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8B4EECA-1A45-EC46-0CD4-2D3FFAA0E9B4}"/>
                    </a:ext>
                  </a:extLst>
                </p:cNvPr>
                <p:cNvSpPr txBox="1"/>
                <p:nvPr/>
              </p:nvSpPr>
              <p:spPr>
                <a:xfrm>
                  <a:off x="17295972" y="12568835"/>
                  <a:ext cx="165372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 err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𝑘</m:t>
                        </m:r>
                        <m:r>
                          <a:rPr lang="en-US" sz="3200" baseline="-25000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𝑣𝑘</m:t>
                        </m:r>
                        <m:r>
                          <a:rPr lang="en-US" sz="3200" baseline="-25000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0" lang="en-US" sz="3200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8B4EECA-1A45-EC46-0CD4-2D3FFAA0E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5972" y="12568835"/>
                  <a:ext cx="1653723" cy="595035"/>
                </a:xfrm>
                <a:prstGeom prst="rect">
                  <a:avLst/>
                </a:prstGeom>
                <a:blipFill>
                  <a:blip r:embed="rId6"/>
                  <a:stretch>
                    <a:fillRect l="-18321" r="-12214" b="-2127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774AE3-E6B4-5BBC-8794-65AC7900F7EF}"/>
                    </a:ext>
                  </a:extLst>
                </p:cNvPr>
                <p:cNvSpPr txBox="1"/>
                <p:nvPr/>
              </p:nvSpPr>
              <p:spPr>
                <a:xfrm>
                  <a:off x="20594321" y="10424456"/>
                  <a:ext cx="1498118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(</m:t>
                        </m:r>
                        <m:r>
                          <a:rPr lang="en-US" sz="3200" dirty="0" err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sym typeface="Helvetica Neue"/>
                          </a:rPr>
                          <m:t>𝑘</m:t>
                        </m:r>
                        <m:r>
                          <a:rPr lang="en-US" sz="3200" baseline="-25000" dirty="0" err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sym typeface="Helvetica Neue"/>
                          </a:rPr>
                          <m:t>𝑣𝑘</m:t>
                        </m:r>
                        <m:r>
                          <a:rPr lang="en-US" sz="3200" baseline="-25000" dirty="0" err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  <m:r>
                          <a:rPr kumimoji="0" lang="en-US" sz="3200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j-ea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Montserrat Medium" pitchFamily="2" charset="0"/>
                    <a:ea typeface="+mj-ea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D774AE3-E6B4-5BBC-8794-65AC7900F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4321" y="10424456"/>
                  <a:ext cx="1498118" cy="595035"/>
                </a:xfrm>
                <a:prstGeom prst="rect">
                  <a:avLst/>
                </a:prstGeom>
                <a:blipFill>
                  <a:blip r:embed="rId7"/>
                  <a:stretch>
                    <a:fillRect l="-21849" r="-14286" b="-187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76C4BAF-8AE5-4E70-8F49-6F771E35007B}"/>
                    </a:ext>
                  </a:extLst>
                </p:cNvPr>
                <p:cNvSpPr txBox="1"/>
                <p:nvPr/>
              </p:nvSpPr>
              <p:spPr>
                <a:xfrm>
                  <a:off x="20574331" y="6930955"/>
                  <a:ext cx="1538098" cy="6338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sz="320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</m:t>
                        </m:r>
                        <m:r>
                          <a:rPr kumimoji="0" lang="en-US" sz="3200" u="none" strike="noStrike" cap="none" spc="0" normalizeH="0" baseline="0" dirty="0" err="1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𝑣𝑘</m:t>
                        </m:r>
                        <m:r>
                          <a:rPr lang="en-US" sz="3200" baseline="-25000" dirty="0" err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0" lang="en-US" sz="3200" u="none" strike="noStrike" cap="none" spc="0" normalizeH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200" u="none" strike="noStrike" cap="none" spc="0" normalizeH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76C4BAF-8AE5-4E70-8F49-6F771E350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331" y="6930955"/>
                  <a:ext cx="1538098" cy="633891"/>
                </a:xfrm>
                <a:prstGeom prst="rect">
                  <a:avLst/>
                </a:prstGeom>
                <a:blipFill>
                  <a:blip r:embed="rId8"/>
                  <a:stretch>
                    <a:fillRect l="-22314" r="-15702" b="-1176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8CAAC2-1C4E-A20C-6C45-FA271224FC26}"/>
              </a:ext>
            </a:extLst>
          </p:cNvPr>
          <p:cNvGrpSpPr/>
          <p:nvPr/>
        </p:nvGrpSpPr>
        <p:grpSpPr>
          <a:xfrm>
            <a:off x="1396258" y="6698573"/>
            <a:ext cx="6947714" cy="6200275"/>
            <a:chOff x="15643252" y="6957920"/>
            <a:chExt cx="6947714" cy="6200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D79D339-4CD6-9F6A-0F47-C0B4FCD113A9}"/>
                    </a:ext>
                  </a:extLst>
                </p:cNvPr>
                <p:cNvSpPr txBox="1"/>
                <p:nvPr/>
              </p:nvSpPr>
              <p:spPr>
                <a:xfrm>
                  <a:off x="15643252" y="6986700"/>
                  <a:ext cx="50385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32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D79D339-4CD6-9F6A-0F47-C0B4FCD11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252" y="6986700"/>
                  <a:ext cx="503853" cy="583686"/>
                </a:xfrm>
                <a:prstGeom prst="rect">
                  <a:avLst/>
                </a:prstGeom>
                <a:blipFill>
                  <a:blip r:embed="rId9"/>
                  <a:stretch>
                    <a:fillRect l="-26829" r="-7317" b="-1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08104B5-002F-D8C9-3A41-9B4E0D759A09}"/>
                    </a:ext>
                  </a:extLst>
                </p:cNvPr>
                <p:cNvSpPr txBox="1"/>
                <p:nvPr/>
              </p:nvSpPr>
              <p:spPr>
                <a:xfrm>
                  <a:off x="15643252" y="10402421"/>
                  <a:ext cx="50385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32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08104B5-002F-D8C9-3A41-9B4E0D759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252" y="10402421"/>
                  <a:ext cx="503853" cy="583686"/>
                </a:xfrm>
                <a:prstGeom prst="rect">
                  <a:avLst/>
                </a:prstGeom>
                <a:blipFill>
                  <a:blip r:embed="rId9"/>
                  <a:stretch>
                    <a:fillRect l="-26829" r="-7317" b="-19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8806F97-1CDD-F877-BACA-86AC4ADA66DF}"/>
                    </a:ext>
                  </a:extLst>
                </p:cNvPr>
                <p:cNvSpPr txBox="1"/>
                <p:nvPr/>
              </p:nvSpPr>
              <p:spPr>
                <a:xfrm>
                  <a:off x="18925126" y="12574509"/>
                  <a:ext cx="50385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32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8806F97-1CDD-F877-BACA-86AC4ADA6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5126" y="12574509"/>
                  <a:ext cx="503853" cy="583686"/>
                </a:xfrm>
                <a:prstGeom prst="rect">
                  <a:avLst/>
                </a:prstGeom>
                <a:blipFill>
                  <a:blip r:embed="rId10"/>
                  <a:stretch>
                    <a:fillRect l="-29268" r="-4878" b="-1739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D80029-763B-90A8-2ECF-FD42F1F29EBC}"/>
                    </a:ext>
                  </a:extLst>
                </p:cNvPr>
                <p:cNvSpPr txBox="1"/>
                <p:nvPr/>
              </p:nvSpPr>
              <p:spPr>
                <a:xfrm>
                  <a:off x="22087113" y="10402421"/>
                  <a:ext cx="50385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32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D80029-763B-90A8-2ECF-FD42F1F29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7113" y="10402421"/>
                  <a:ext cx="503853" cy="583686"/>
                </a:xfrm>
                <a:prstGeom prst="rect">
                  <a:avLst/>
                </a:prstGeom>
                <a:blipFill>
                  <a:blip r:embed="rId11"/>
                  <a:stretch>
                    <a:fillRect l="-29268" r="-4878" b="-19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323DD3-C44A-28BE-88EB-61628BC9270C}"/>
                    </a:ext>
                  </a:extLst>
                </p:cNvPr>
                <p:cNvSpPr txBox="1"/>
                <p:nvPr/>
              </p:nvSpPr>
              <p:spPr>
                <a:xfrm>
                  <a:off x="22087113" y="6957920"/>
                  <a:ext cx="503853" cy="583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𝐾</m:t>
                        </m:r>
                        <m:r>
                          <a:rPr kumimoji="0" lang="en-US" sz="3200" u="none" strike="noStrike" cap="none" spc="0" normalizeH="0" baseline="-2500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𝑔</m:t>
                        </m:r>
                      </m:oMath>
                    </m:oMathPara>
                  </a14:m>
                  <a:endParaRPr kumimoji="0" lang="en-US" sz="3200" u="none" strike="noStrike" cap="none" spc="0" normalizeH="0" baseline="-2500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Montserrat Medium" pitchFamily="2" charset="0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C323DD3-C44A-28BE-88EB-61628BC927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7113" y="6957920"/>
                  <a:ext cx="503853" cy="583686"/>
                </a:xfrm>
                <a:prstGeom prst="rect">
                  <a:avLst/>
                </a:prstGeom>
                <a:blipFill>
                  <a:blip r:embed="rId12"/>
                  <a:stretch>
                    <a:fillRect l="-29268" r="-4878" b="-1702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E373DBC-CB32-3304-A432-BA129CB6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</p:spPr>
        <p:txBody>
          <a:bodyPr/>
          <a:lstStyle/>
          <a:p>
            <a:r>
              <a:rPr lang="en-US" dirty="0"/>
              <a:t>Why Symmetric </a:t>
            </a:r>
            <a:r>
              <a:rPr lang="en-US" dirty="0" err="1"/>
              <a:t>Signcryption</a:t>
            </a:r>
            <a:r>
              <a:rPr lang="en-US" dirty="0"/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04F923-D3F4-F2DB-548B-9D2F00C79BAF}"/>
              </a:ext>
            </a:extLst>
          </p:cNvPr>
          <p:cNvGrpSpPr/>
          <p:nvPr/>
        </p:nvGrpSpPr>
        <p:grpSpPr>
          <a:xfrm>
            <a:off x="1318012" y="2139112"/>
            <a:ext cx="8615982" cy="10248925"/>
            <a:chOff x="1318012" y="2434946"/>
            <a:chExt cx="8615982" cy="10248925"/>
          </a:xfrm>
        </p:grpSpPr>
        <p:pic>
          <p:nvPicPr>
            <p:cNvPr id="28" name="3544938.jpg" descr="3544938.jpg">
              <a:extLst>
                <a:ext uri="{FF2B5EF4-FFF2-40B4-BE49-F238E27FC236}">
                  <a16:creationId xmlns:a16="http://schemas.microsoft.com/office/drawing/2014/main" id="{38C2C027-9C26-2251-1486-FF1FE1DBA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34884" t="8630" r="32921" b="49556"/>
            <a:stretch>
              <a:fillRect/>
            </a:stretch>
          </p:blipFill>
          <p:spPr>
            <a:xfrm>
              <a:off x="7759180" y="4269966"/>
              <a:ext cx="2174800" cy="28245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3544938.jpg" descr="3544938.jpg">
              <a:extLst>
                <a:ext uri="{FF2B5EF4-FFF2-40B4-BE49-F238E27FC236}">
                  <a16:creationId xmlns:a16="http://schemas.microsoft.com/office/drawing/2014/main" id="{281CF7FB-3E6C-79CF-3B23-8D0DD827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4490" t="7948" r="63323" b="50168"/>
            <a:stretch>
              <a:fillRect/>
            </a:stretch>
          </p:blipFill>
          <p:spPr>
            <a:xfrm>
              <a:off x="1318012" y="4267188"/>
              <a:ext cx="2174950" cy="28301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3544938.jpg" descr="3544938.jpg">
              <a:extLst>
                <a:ext uri="{FF2B5EF4-FFF2-40B4-BE49-F238E27FC236}">
                  <a16:creationId xmlns:a16="http://schemas.microsoft.com/office/drawing/2014/main" id="{A50B302A-3F7A-25AE-ED48-5D8A13FF8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5111" t="49538" r="62702" b="8685"/>
            <a:stretch>
              <a:fillRect/>
            </a:stretch>
          </p:blipFill>
          <p:spPr>
            <a:xfrm>
              <a:off x="1318012" y="7743847"/>
              <a:ext cx="2175002" cy="28230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3544938.jpg" descr="3544938.jpg">
              <a:extLst>
                <a:ext uri="{FF2B5EF4-FFF2-40B4-BE49-F238E27FC236}">
                  <a16:creationId xmlns:a16="http://schemas.microsoft.com/office/drawing/2014/main" id="{9C35AC9A-BBE0-73D5-1A49-EB3B51B40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34818" t="50591" r="32931" b="7569"/>
            <a:stretch>
              <a:fillRect/>
            </a:stretch>
          </p:blipFill>
          <p:spPr>
            <a:xfrm>
              <a:off x="7759179" y="7744641"/>
              <a:ext cx="2174815" cy="282142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3544938.jpg" descr="3544938.jpg">
              <a:extLst>
                <a:ext uri="{FF2B5EF4-FFF2-40B4-BE49-F238E27FC236}">
                  <a16:creationId xmlns:a16="http://schemas.microsoft.com/office/drawing/2014/main" id="{7BCD503A-0541-B081-3B67-329FD940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65486" t="49707" r="2354" b="8428"/>
            <a:stretch>
              <a:fillRect/>
            </a:stretch>
          </p:blipFill>
          <p:spPr>
            <a:xfrm>
              <a:off x="4538596" y="9852522"/>
              <a:ext cx="2174987" cy="283134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jecgKe-0iZmgL1sVS9hH53LKNY_xipX2WqQRChsbbU0EgEYvTTGCjf43gRuqKhcxTE2N7QXWKpy0K1vQ9BKdsAYLgSXwxV6k3yRSQSOwYG4qZk3qOkvXngD2z6dUEmgdRs2XtUyPRv4dl6AqP-QM-XmbaA=s2048.png" descr="jecgKe-0iZmgL1sVS9hH53LKNY_xipX2WqQRChsbbU0EgEYvTTGCjf43gRuqKhcxTE2N7QXWKpy0K1vQ9BKdsAYLgSXwxV6k3yRSQSOwYG4qZk3qOkvXngD2z6dUEmgdRs2XtUyPRv4dl6AqP-QM-XmbaA=s2048.png">
              <a:extLst>
                <a:ext uri="{FF2B5EF4-FFF2-40B4-BE49-F238E27FC236}">
                  <a16:creationId xmlns:a16="http://schemas.microsoft.com/office/drawing/2014/main" id="{2C5D4D6F-320D-CC0B-2BF2-131BB400D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22668" y="2434946"/>
              <a:ext cx="2006733" cy="200673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9" name="EfOthhXQlAHVesIzL61Te4ggQlBXeSvxkmNmr9Uu4wonEyazJ3-LaebLOjCd1x4RpuCccju4QCu_KA-suBWcOxj7nZN4SQXJWe26998gupM1goNTJF4VwhDBl4mOpb_jMVzEF_eUaZyDfmG7cqyx1-Z_gA=s2048.png" descr="EfOthhXQlAHVesIzL61Te4ggQlBXeSvxkmNmr9Uu4wonEyazJ3-LaebLOjCd1x4RpuCccju4QCu_KA-suBWcOxj7nZN4SQXJWe26998gupM1goNTJF4VwhDBl4mOpb_jMVzEF_eUaZyDfmG7cqyx1-Z_gA=s2048.png">
            <a:extLst>
              <a:ext uri="{FF2B5EF4-FFF2-40B4-BE49-F238E27FC236}">
                <a16:creationId xmlns:a16="http://schemas.microsoft.com/office/drawing/2014/main" id="{DC445180-FCE7-A691-9A3C-A8C32ED906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44897" y="9472802"/>
            <a:ext cx="1336860" cy="133686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845D110-5F00-F5A5-7E25-63B5626EF279}"/>
              </a:ext>
            </a:extLst>
          </p:cNvPr>
          <p:cNvSpPr txBox="1"/>
          <p:nvPr/>
        </p:nvSpPr>
        <p:spPr>
          <a:xfrm>
            <a:off x="19581757" y="9437563"/>
            <a:ext cx="41557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+mn-ea"/>
                <a:cs typeface="Arial" panose="020B0604020202020204" pitchFamily="34" charset="0"/>
                <a:sym typeface="Avenir Heavy"/>
              </a:rPr>
              <a:t>Group members</a:t>
            </a:r>
            <a:r>
              <a:rPr lang="en-US" sz="32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+mn-ea"/>
                <a:cs typeface="Arial" panose="020B0604020202020204" pitchFamily="34" charset="0"/>
                <a:sym typeface="Avenir Heavy"/>
              </a:rPr>
              <a:t>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can impersonate each other!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9D9941-5370-B5F4-1005-545EB04849F3}"/>
              </a:ext>
            </a:extLst>
          </p:cNvPr>
          <p:cNvSpPr/>
          <p:nvPr/>
        </p:nvSpPr>
        <p:spPr>
          <a:xfrm>
            <a:off x="12757944" y="2977530"/>
            <a:ext cx="10807496" cy="1087477"/>
          </a:xfrm>
          <a:prstGeom prst="rect">
            <a:avLst/>
          </a:prstGeom>
          <a:solidFill>
            <a:srgbClr val="EDF2F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Folklore use in places where SE and DS are used together!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Privacy">
            <a:extLst>
              <a:ext uri="{FF2B5EF4-FFF2-40B4-BE49-F238E27FC236}">
                <a16:creationId xmlns:a16="http://schemas.microsoft.com/office/drawing/2014/main" id="{AF7EE245-6562-96FB-DB8E-D6C88DBB6849}"/>
              </a:ext>
            </a:extLst>
          </p:cNvPr>
          <p:cNvSpPr txBox="1"/>
          <p:nvPr/>
        </p:nvSpPr>
        <p:spPr>
          <a:xfrm>
            <a:off x="13413365" y="9571794"/>
            <a:ext cx="15917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3200" dirty="0">
                <a:latin typeface="Montserrat" pitchFamily="2" charset="77"/>
              </a:rPr>
              <a:t>Privacy</a:t>
            </a:r>
          </a:p>
        </p:txBody>
      </p:sp>
      <p:sp>
        <p:nvSpPr>
          <p:cNvPr id="50" name="Integrity">
            <a:extLst>
              <a:ext uri="{FF2B5EF4-FFF2-40B4-BE49-F238E27FC236}">
                <a16:creationId xmlns:a16="http://schemas.microsoft.com/office/drawing/2014/main" id="{EC4B3EE2-5B40-1B46-159D-126069C6FF2E}"/>
              </a:ext>
            </a:extLst>
          </p:cNvPr>
          <p:cNvSpPr txBox="1"/>
          <p:nvPr/>
        </p:nvSpPr>
        <p:spPr>
          <a:xfrm>
            <a:off x="15379839" y="9571793"/>
            <a:ext cx="18658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3200" dirty="0">
                <a:latin typeface="Montserrat" pitchFamily="2" charset="77"/>
              </a:rPr>
              <a:t>Integrity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3FE925-1179-4904-111C-B70C4617F08D}"/>
              </a:ext>
            </a:extLst>
          </p:cNvPr>
          <p:cNvGrpSpPr/>
          <p:nvPr/>
        </p:nvGrpSpPr>
        <p:grpSpPr>
          <a:xfrm>
            <a:off x="12431405" y="6769535"/>
            <a:ext cx="5730287" cy="2638882"/>
            <a:chOff x="13873659" y="2778549"/>
            <a:chExt cx="5730287" cy="2638882"/>
          </a:xfrm>
        </p:grpSpPr>
        <p:sp>
          <p:nvSpPr>
            <p:cNvPr id="48" name="Line">
              <a:extLst>
                <a:ext uri="{FF2B5EF4-FFF2-40B4-BE49-F238E27FC236}">
                  <a16:creationId xmlns:a16="http://schemas.microsoft.com/office/drawing/2014/main" id="{280D6439-2589-66C4-2205-CFBC83F6FD8D}"/>
                </a:ext>
              </a:extLst>
            </p:cNvPr>
            <p:cNvSpPr/>
            <p:nvPr/>
          </p:nvSpPr>
          <p:spPr>
            <a:xfrm rot="5400000">
              <a:off x="16240260" y="4362799"/>
              <a:ext cx="916534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200" dirty="0">
                <a:latin typeface="Montserrat" pitchFamily="2" charset="77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0A3D00-F0F8-AE23-A5D5-E2F013D1A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03910" y="4821068"/>
              <a:ext cx="179873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9676253-F534-C029-407B-1B03E9F6C84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81183" y="5119249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2692A54-8AAA-1B39-BEA6-2CE8A93DEFE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519675" y="5119249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CD4AE8-7B5C-916D-DDF1-21573CE4D72E}"/>
                </a:ext>
              </a:extLst>
            </p:cNvPr>
            <p:cNvSpPr txBox="1"/>
            <p:nvPr/>
          </p:nvSpPr>
          <p:spPr>
            <a:xfrm>
              <a:off x="13873659" y="2778549"/>
              <a:ext cx="5730287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Symmetric Encryption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(SE)</a:t>
              </a:r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7DA6BBCC-E2E2-7C01-1D30-CEB26A7E928F}"/>
              </a:ext>
            </a:extLst>
          </p:cNvPr>
          <p:cNvSpPr/>
          <p:nvPr/>
        </p:nvSpPr>
        <p:spPr>
          <a:xfrm>
            <a:off x="13259955" y="9561143"/>
            <a:ext cx="1798730" cy="658336"/>
          </a:xfrm>
          <a:prstGeom prst="roundRect">
            <a:avLst/>
          </a:prstGeom>
          <a:solidFill>
            <a:srgbClr val="003057">
              <a:alpha val="327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5A0C4FC-A3A6-1C42-AC89-EE886535F3DA}"/>
              </a:ext>
            </a:extLst>
          </p:cNvPr>
          <p:cNvSpPr/>
          <p:nvPr/>
        </p:nvSpPr>
        <p:spPr>
          <a:xfrm>
            <a:off x="15334241" y="9575000"/>
            <a:ext cx="2029370" cy="658336"/>
          </a:xfrm>
          <a:prstGeom prst="roundRect">
            <a:avLst/>
          </a:prstGeom>
          <a:solidFill>
            <a:srgbClr val="003057">
              <a:alpha val="32924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7773497-FFA9-C64B-A150-0EB67F2D6707}"/>
              </a:ext>
            </a:extLst>
          </p:cNvPr>
          <p:cNvSpPr/>
          <p:nvPr/>
        </p:nvSpPr>
        <p:spPr>
          <a:xfrm>
            <a:off x="18434963" y="9602762"/>
            <a:ext cx="4548150" cy="658336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Sender Authenticity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05D783-6D20-E25A-9CBB-38805F041903}"/>
              </a:ext>
            </a:extLst>
          </p:cNvPr>
          <p:cNvCxnSpPr>
            <a:cxnSpLocks/>
          </p:cNvCxnSpPr>
          <p:nvPr/>
        </p:nvCxnSpPr>
        <p:spPr>
          <a:xfrm>
            <a:off x="20944639" y="7895518"/>
            <a:ext cx="0" cy="1513787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D8E16D-B852-2BAD-1C39-912AA8AA5615}"/>
              </a:ext>
            </a:extLst>
          </p:cNvPr>
          <p:cNvCxnSpPr>
            <a:cxnSpLocks/>
          </p:cNvCxnSpPr>
          <p:nvPr/>
        </p:nvCxnSpPr>
        <p:spPr>
          <a:xfrm flipV="1">
            <a:off x="15715522" y="5411984"/>
            <a:ext cx="1149868" cy="1149868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D9BDA0-E5E7-853D-2CD0-B98A0C8A2BFE}"/>
              </a:ext>
            </a:extLst>
          </p:cNvPr>
          <p:cNvCxnSpPr>
            <a:cxnSpLocks/>
          </p:cNvCxnSpPr>
          <p:nvPr/>
        </p:nvCxnSpPr>
        <p:spPr>
          <a:xfrm>
            <a:off x="19307898" y="5426975"/>
            <a:ext cx="1120930" cy="112093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F1E9F68-DD34-7457-30BD-F708D0B892EC}"/>
              </a:ext>
            </a:extLst>
          </p:cNvPr>
          <p:cNvSpPr txBox="1"/>
          <p:nvPr/>
        </p:nvSpPr>
        <p:spPr>
          <a:xfrm>
            <a:off x="15673087" y="4670081"/>
            <a:ext cx="53201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Symmetric </a:t>
            </a: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Signcryption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76" name="Standard — The Signal Protocol">
            <a:extLst>
              <a:ext uri="{FF2B5EF4-FFF2-40B4-BE49-F238E27FC236}">
                <a16:creationId xmlns:a16="http://schemas.microsoft.com/office/drawing/2014/main" id="{B01A2B0B-AFFC-4239-E223-794EC1506CD1}"/>
              </a:ext>
            </a:extLst>
          </p:cNvPr>
          <p:cNvSpPr txBox="1"/>
          <p:nvPr/>
        </p:nvSpPr>
        <p:spPr>
          <a:xfrm>
            <a:off x="8054063" y="6769535"/>
            <a:ext cx="3791101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sz="3200" dirty="0">
                <a:latin typeface="Montserrat" pitchFamily="2" charset="77"/>
              </a:rPr>
              <a:t>Digital Signatures</a:t>
            </a:r>
          </a:p>
          <a:p>
            <a:r>
              <a:rPr lang="en-US" sz="3200" dirty="0">
                <a:latin typeface="Montserrat" pitchFamily="2" charset="77"/>
              </a:rPr>
              <a:t>(DS)</a:t>
            </a:r>
            <a:endParaRPr sz="3200" dirty="0">
              <a:latin typeface="Montserrat" pitchFamily="2" charset="77"/>
            </a:endParaRPr>
          </a:p>
        </p:txBody>
      </p:sp>
      <p:sp>
        <p:nvSpPr>
          <p:cNvPr id="79" name="Privacy">
            <a:extLst>
              <a:ext uri="{FF2B5EF4-FFF2-40B4-BE49-F238E27FC236}">
                <a16:creationId xmlns:a16="http://schemas.microsoft.com/office/drawing/2014/main" id="{CB8FDBB5-30E6-752B-94C8-D1644C8BBA6D}"/>
              </a:ext>
            </a:extLst>
          </p:cNvPr>
          <p:cNvSpPr txBox="1"/>
          <p:nvPr/>
        </p:nvSpPr>
        <p:spPr>
          <a:xfrm>
            <a:off x="2454566" y="9567444"/>
            <a:ext cx="159178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3200" dirty="0">
                <a:latin typeface="Montserrat" pitchFamily="2" charset="77"/>
              </a:rPr>
              <a:t>Privacy</a:t>
            </a:r>
          </a:p>
        </p:txBody>
      </p:sp>
      <p:sp>
        <p:nvSpPr>
          <p:cNvPr id="80" name="Integrity">
            <a:extLst>
              <a:ext uri="{FF2B5EF4-FFF2-40B4-BE49-F238E27FC236}">
                <a16:creationId xmlns:a16="http://schemas.microsoft.com/office/drawing/2014/main" id="{45A0DFEB-C3E2-C310-ACB8-591BD2009C74}"/>
              </a:ext>
            </a:extLst>
          </p:cNvPr>
          <p:cNvSpPr txBox="1"/>
          <p:nvPr/>
        </p:nvSpPr>
        <p:spPr>
          <a:xfrm>
            <a:off x="4421040" y="9567443"/>
            <a:ext cx="18658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3200" dirty="0">
                <a:latin typeface="Montserrat" pitchFamily="2" charset="77"/>
              </a:rPr>
              <a:t>Integrity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58DB62-D6BF-8EA9-CD74-6287A9DFAD85}"/>
              </a:ext>
            </a:extLst>
          </p:cNvPr>
          <p:cNvGrpSpPr/>
          <p:nvPr/>
        </p:nvGrpSpPr>
        <p:grpSpPr>
          <a:xfrm>
            <a:off x="1799145" y="6713131"/>
            <a:ext cx="4996657" cy="2690936"/>
            <a:chOff x="14200198" y="2726495"/>
            <a:chExt cx="4996657" cy="2690936"/>
          </a:xfrm>
        </p:grpSpPr>
        <p:sp>
          <p:nvSpPr>
            <p:cNvPr id="82" name="Line">
              <a:extLst>
                <a:ext uri="{FF2B5EF4-FFF2-40B4-BE49-F238E27FC236}">
                  <a16:creationId xmlns:a16="http://schemas.microsoft.com/office/drawing/2014/main" id="{7410C58F-EDA6-A2BB-B55A-B9867BF2087A}"/>
                </a:ext>
              </a:extLst>
            </p:cNvPr>
            <p:cNvSpPr/>
            <p:nvPr/>
          </p:nvSpPr>
          <p:spPr>
            <a:xfrm rot="5400000">
              <a:off x="16225759" y="4348299"/>
              <a:ext cx="945536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200" dirty="0">
                <a:latin typeface="Montserrat" pitchFamily="2" charset="77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1A37A91-BA9D-2445-C8FC-27EB5FD77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03910" y="4821068"/>
              <a:ext cx="1798730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ADCF379-9453-C384-F19E-D102DB574DA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281183" y="5119249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7D0BFF4-7A51-5A08-9073-77F8AA89127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519675" y="5119249"/>
              <a:ext cx="596364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9ED2239-6BBD-22BA-404E-99A50C4B2EB2}"/>
                </a:ext>
              </a:extLst>
            </p:cNvPr>
            <p:cNvSpPr txBox="1"/>
            <p:nvPr/>
          </p:nvSpPr>
          <p:spPr>
            <a:xfrm>
              <a:off x="14200198" y="2726495"/>
              <a:ext cx="4996657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Public Key Encryption (PKE)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1BEB3BC-D8BA-B6FA-4669-D7D87E45331C}"/>
              </a:ext>
            </a:extLst>
          </p:cNvPr>
          <p:cNvSpPr/>
          <p:nvPr/>
        </p:nvSpPr>
        <p:spPr>
          <a:xfrm>
            <a:off x="2501652" y="9575000"/>
            <a:ext cx="1554480" cy="658336"/>
          </a:xfrm>
          <a:prstGeom prst="roundRect">
            <a:avLst/>
          </a:prstGeom>
          <a:solidFill>
            <a:srgbClr val="003057">
              <a:alpha val="327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576B7F39-40D0-6D01-3A99-76F70C62631C}"/>
              </a:ext>
            </a:extLst>
          </p:cNvPr>
          <p:cNvSpPr/>
          <p:nvPr/>
        </p:nvSpPr>
        <p:spPr>
          <a:xfrm>
            <a:off x="4415669" y="9531662"/>
            <a:ext cx="1817074" cy="658336"/>
          </a:xfrm>
          <a:prstGeom prst="roundRect">
            <a:avLst/>
          </a:prstGeom>
          <a:solidFill>
            <a:srgbClr val="003057">
              <a:alpha val="32924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1E04790-4925-06A7-F959-104BDF994B18}"/>
              </a:ext>
            </a:extLst>
          </p:cNvPr>
          <p:cNvSpPr/>
          <p:nvPr/>
        </p:nvSpPr>
        <p:spPr>
          <a:xfrm>
            <a:off x="7476164" y="9598412"/>
            <a:ext cx="4548150" cy="658336"/>
          </a:xfrm>
          <a:prstGeom prst="roundRect">
            <a:avLst/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Sender Authenticity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F3D2749-E79F-B9CB-2717-B1A3250037CA}"/>
              </a:ext>
            </a:extLst>
          </p:cNvPr>
          <p:cNvCxnSpPr>
            <a:cxnSpLocks/>
          </p:cNvCxnSpPr>
          <p:nvPr/>
        </p:nvCxnSpPr>
        <p:spPr>
          <a:xfrm>
            <a:off x="9985840" y="7895518"/>
            <a:ext cx="0" cy="1509437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8C33BE5-7F63-9503-1023-811C60E7BF20}"/>
              </a:ext>
            </a:extLst>
          </p:cNvPr>
          <p:cNvCxnSpPr>
            <a:cxnSpLocks/>
          </p:cNvCxnSpPr>
          <p:nvPr/>
        </p:nvCxnSpPr>
        <p:spPr>
          <a:xfrm flipV="1">
            <a:off x="4845132" y="5407634"/>
            <a:ext cx="1061459" cy="112256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CB29766-CDAD-EB39-2B04-708EADDA3E81}"/>
              </a:ext>
            </a:extLst>
          </p:cNvPr>
          <p:cNvCxnSpPr>
            <a:cxnSpLocks/>
          </p:cNvCxnSpPr>
          <p:nvPr/>
        </p:nvCxnSpPr>
        <p:spPr>
          <a:xfrm>
            <a:off x="8349099" y="5422625"/>
            <a:ext cx="1139227" cy="1139227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5F87F4D-AC7A-DEA4-5BE5-CCBE3D0E1F2E}"/>
              </a:ext>
            </a:extLst>
          </p:cNvPr>
          <p:cNvSpPr txBox="1"/>
          <p:nvPr/>
        </p:nvSpPr>
        <p:spPr>
          <a:xfrm>
            <a:off x="4714288" y="4665731"/>
            <a:ext cx="532014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rPr>
              <a:t>Signcryption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AF81BBB-55B4-4747-D9FA-EFF69FD33C13}"/>
              </a:ext>
            </a:extLst>
          </p:cNvPr>
          <p:cNvSpPr txBox="1"/>
          <p:nvPr/>
        </p:nvSpPr>
        <p:spPr>
          <a:xfrm>
            <a:off x="20709038" y="2434885"/>
            <a:ext cx="287803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Montserrat" pitchFamily="2" charset="77"/>
              </a:rPr>
              <a:t>[BCG23, ACDT21 ]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6FD24-396F-9038-E91E-C206D6C9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017309"/>
            <a:ext cx="8826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5063D23-94A0-3A5A-0428-E2A96DA2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32" y="10920323"/>
            <a:ext cx="2383257" cy="21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C43A602-C6AE-C8EC-1195-26B803C3E96B}"/>
                  </a:ext>
                </a:extLst>
              </p:cNvPr>
              <p:cNvSpPr txBox="1"/>
              <p:nvPr/>
            </p:nvSpPr>
            <p:spPr>
              <a:xfrm>
                <a:off x="11496628" y="4920014"/>
                <a:ext cx="1960626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Neue"/>
                        </a:rPr>
                        <m:t>≈</m:t>
                      </m:r>
                    </m:oMath>
                  </m:oMathPara>
                </a14:m>
                <a:endParaRPr kumimoji="0" lang="en-US" sz="7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C43A602-C6AE-C8EC-1195-26B803C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628" y="4920014"/>
                <a:ext cx="1960626" cy="12105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B03FE274-C29B-5543-CF90-93F7B92511D6}"/>
              </a:ext>
            </a:extLst>
          </p:cNvPr>
          <p:cNvSpPr txBox="1"/>
          <p:nvPr/>
        </p:nvSpPr>
        <p:spPr>
          <a:xfrm>
            <a:off x="4212242" y="4132248"/>
            <a:ext cx="65278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Montserrat" pitchFamily="2" charset="77"/>
              </a:rPr>
              <a:t>[Zheng97, ZI98, PM98, HW99, ADR02, ]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2382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/>
      <p:bldP spid="42" grpId="1"/>
      <p:bldP spid="46" grpId="0" animBg="1"/>
      <p:bldP spid="49" grpId="0"/>
      <p:bldP spid="50" grpId="0"/>
      <p:bldP spid="56" grpId="0" animBg="1"/>
      <p:bldP spid="57" grpId="0" animBg="1"/>
      <p:bldP spid="58" grpId="0" animBg="1"/>
      <p:bldP spid="75" grpId="0"/>
      <p:bldP spid="76" grpId="0" animBg="1"/>
      <p:bldP spid="79" grpId="0"/>
      <p:bldP spid="80" grpId="0"/>
      <p:bldP spid="87" grpId="0" animBg="1"/>
      <p:bldP spid="88" grpId="0" animBg="1"/>
      <p:bldP spid="89" grpId="0" animBg="1"/>
      <p:bldP spid="93" grpId="0"/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Title"/>
          <p:cNvSpPr txBox="1">
            <a:spLocks noGrp="1"/>
          </p:cNvSpPr>
          <p:nvPr>
            <p:ph type="title"/>
          </p:nvPr>
        </p:nvSpPr>
        <p:spPr>
          <a:xfrm>
            <a:off x="1207008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pPr defTabSz="2218888">
              <a:defRPr sz="7735" spc="-154"/>
            </a:pPr>
            <a:r>
              <a:rPr lang="en-US" dirty="0"/>
              <a:t>Our Contributions</a:t>
            </a:r>
            <a:endParaRPr dirty="0"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36498"/>
            <a:ext cx="241403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31687-3CC8-13A0-AB61-A0F252FD7282}"/>
              </a:ext>
            </a:extLst>
          </p:cNvPr>
          <p:cNvSpPr txBox="1"/>
          <p:nvPr/>
        </p:nvSpPr>
        <p:spPr>
          <a:xfrm>
            <a:off x="1320952" y="2512663"/>
            <a:ext cx="2197099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Define the symmetric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signcryption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primitive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n-group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orgeability (IUF)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O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ut-group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uthenticated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ncryption (OAE)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2A559-960E-EAC3-0E2E-665AD877C8B0}"/>
              </a:ext>
            </a:extLst>
          </p:cNvPr>
          <p:cNvSpPr txBox="1"/>
          <p:nvPr/>
        </p:nvSpPr>
        <p:spPr>
          <a:xfrm>
            <a:off x="1320952" y="8399562"/>
            <a:ext cx="2185705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 startAt="3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Propose Constructions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ign-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hen-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StE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ncrypt-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hen-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ign 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EtS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83B02-342B-DFEA-2CBA-E15B1C3316B5}"/>
              </a:ext>
            </a:extLst>
          </p:cNvPr>
          <p:cNvSpPr txBox="1"/>
          <p:nvPr/>
        </p:nvSpPr>
        <p:spPr>
          <a:xfrm>
            <a:off x="1320952" y="5458176"/>
            <a:ext cx="2208494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054100" indent="-914400" algn="l">
              <a:lnSpc>
                <a:spcPct val="200000"/>
              </a:lnSpc>
              <a:buSzPct val="100000"/>
              <a:buFont typeface="+mj-lt"/>
              <a:buAutoNum type="arabicPeriod" startAt="2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Analyze symmetric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signcryption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in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Keybase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SealPacket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(SP)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BoxMessage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(BM)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DF3348-47A8-FD36-B56A-BC705A9B1260}"/>
              </a:ext>
            </a:extLst>
          </p:cNvPr>
          <p:cNvGrpSpPr/>
          <p:nvPr/>
        </p:nvGrpSpPr>
        <p:grpSpPr>
          <a:xfrm>
            <a:off x="6907599" y="6894466"/>
            <a:ext cx="6009964" cy="1274910"/>
            <a:chOff x="6907599" y="9481041"/>
            <a:chExt cx="6009964" cy="1274910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59611A5-1E65-D103-3818-9B90C47B9D1D}"/>
                </a:ext>
              </a:extLst>
            </p:cNvPr>
            <p:cNvSpPr/>
            <p:nvPr/>
          </p:nvSpPr>
          <p:spPr>
            <a:xfrm>
              <a:off x="6907599" y="9481041"/>
              <a:ext cx="615821" cy="1274910"/>
            </a:xfrm>
            <a:prstGeom prst="rightBrac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</a:endParaRPr>
            </a:p>
          </p:txBody>
        </p: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B6DD76AF-1A8A-FC06-C3AE-1B2DB3F1E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817" y="9549847"/>
              <a:ext cx="1137298" cy="113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C6C688-AB41-058C-5850-6625FB8BE552}"/>
                </a:ext>
              </a:extLst>
            </p:cNvPr>
            <p:cNvSpPr txBox="1"/>
            <p:nvPr/>
          </p:nvSpPr>
          <p:spPr>
            <a:xfrm>
              <a:off x="8737120" y="9605536"/>
              <a:ext cx="4180443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00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Montserrat" pitchFamily="2" charset="77"/>
                  <a:sym typeface="Helvetica Neue"/>
                </a:rPr>
                <a:t>Bunch of complications!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C97DCC95-35E0-5F40-D6C7-7057373D2198}"/>
              </a:ext>
            </a:extLst>
          </p:cNvPr>
          <p:cNvSpPr/>
          <p:nvPr/>
        </p:nvSpPr>
        <p:spPr>
          <a:xfrm>
            <a:off x="14739256" y="4724846"/>
            <a:ext cx="6204857" cy="1066959"/>
          </a:xfrm>
          <a:prstGeom prst="wedgeRoundRectCallout">
            <a:avLst>
              <a:gd name="adj1" fmla="val -102588"/>
              <a:gd name="adj2" fmla="val 67377"/>
              <a:gd name="adj3" fmla="val 16667"/>
            </a:avLst>
          </a:prstGeom>
          <a:solidFill>
            <a:srgbClr val="003057">
              <a:alpha val="3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Give proofs of security of both SP and BM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00A34527-FD9E-9E51-4E60-E1DC58A5740E}"/>
                  </a:ext>
                </a:extLst>
              </p:cNvPr>
              <p:cNvSpPr/>
              <p:nvPr/>
            </p:nvSpPr>
            <p:spPr>
              <a:xfrm>
                <a:off x="13917029" y="6936031"/>
                <a:ext cx="9374922" cy="1105693"/>
              </a:xfrm>
              <a:prstGeom prst="wedgeRoundRectCallout">
                <a:avLst>
                  <a:gd name="adj1" fmla="val -71354"/>
                  <a:gd name="adj2" fmla="val -2642"/>
                  <a:gd name="adj3" fmla="val 16667"/>
                </a:avLst>
              </a:prstGeom>
              <a:solidFill>
                <a:srgbClr val="003057">
                  <a:alpha val="32549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2800" dirty="0">
                    <a:solidFill>
                      <a:srgbClr val="000000"/>
                    </a:solidFill>
                    <a:latin typeface="Montserrat" pitchFamily="2" charset="77"/>
                  </a:rPr>
                  <a:t>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Montserrat" pitchFamily="2" charset="77"/>
                  </a:rPr>
                  <a:t>he group’s symmetric encryption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Montserrat" pitchFamily="2" charset="77"/>
                  </a:rPr>
                  <a:t>is re-used in three distinct contexts</a:t>
                </a:r>
              </a:p>
            </p:txBody>
          </p:sp>
        </mc:Choice>
        <mc:Fallback xmlns="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00A34527-FD9E-9E51-4E60-E1DC58A5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029" y="6936031"/>
                <a:ext cx="9374922" cy="1105693"/>
              </a:xfrm>
              <a:prstGeom prst="wedgeRoundRectCallout">
                <a:avLst>
                  <a:gd name="adj1" fmla="val -71354"/>
                  <a:gd name="adj2" fmla="val -2642"/>
                  <a:gd name="adj3" fmla="val 16667"/>
                </a:avLst>
              </a:prstGeom>
              <a:blipFill>
                <a:blip r:embed="rId4"/>
                <a:stretch>
                  <a:fillRect t="-1136" r="-1670" b="-909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6B5E926-6D02-624A-5810-EE267EEFB108}"/>
              </a:ext>
            </a:extLst>
          </p:cNvPr>
          <p:cNvSpPr/>
          <p:nvPr/>
        </p:nvSpPr>
        <p:spPr>
          <a:xfrm>
            <a:off x="9797143" y="9905920"/>
            <a:ext cx="6379028" cy="1066959"/>
          </a:xfrm>
          <a:prstGeom prst="wedgeRoundRectCallout">
            <a:avLst>
              <a:gd name="adj1" fmla="val -75378"/>
              <a:gd name="adj2" fmla="val -4452"/>
              <a:gd name="adj3" fmla="val 16667"/>
            </a:avLst>
          </a:prstGeom>
          <a:solidFill>
            <a:srgbClr val="003057">
              <a:alpha val="3281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Translate</a:t>
            </a:r>
            <a:r>
              <a:rPr kumimoji="0" lang="en-US" sz="28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en-US" sz="28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standard constructions from public-key </a:t>
            </a:r>
            <a:r>
              <a:rPr kumimoji="0" lang="en-US" sz="280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ea typeface="Helvetica Neue Medium"/>
                <a:cs typeface="Helvetica Neue Medium"/>
                <a:sym typeface="Helvetica Neue Medium"/>
              </a:rPr>
              <a:t>signcryption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1B629-0942-7445-6CC0-2D4DDEF66823}"/>
              </a:ext>
            </a:extLst>
          </p:cNvPr>
          <p:cNvSpPr txBox="1"/>
          <p:nvPr/>
        </p:nvSpPr>
        <p:spPr>
          <a:xfrm>
            <a:off x="1320952" y="3620543"/>
            <a:ext cx="1230091" cy="17645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</a:t>
            </a:r>
          </a:p>
          <a:p>
            <a:pPr marL="1405467" lvl="1" indent="-914400" algn="l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  <p:bldP spid="4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D6F6-1D04-7D6D-EFAA-E215CF09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6141418"/>
            <a:ext cx="21971000" cy="1433163"/>
          </a:xfrm>
        </p:spPr>
        <p:txBody>
          <a:bodyPr>
            <a:normAutofit/>
          </a:bodyPr>
          <a:lstStyle/>
          <a:p>
            <a:pPr algn="ctr"/>
            <a:r>
              <a:rPr lang="en-US" sz="7740" dirty="0"/>
              <a:t>Defining Symmetric </a:t>
            </a:r>
            <a:r>
              <a:rPr lang="en-US" sz="7740" dirty="0" err="1"/>
              <a:t>Signcryption</a:t>
            </a:r>
            <a:endParaRPr lang="en-US" sz="774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9366-B711-52FA-C5C8-4164CD98B0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510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ymmetric Signcryption"/>
          <p:cNvSpPr txBox="1">
            <a:spLocks noGrp="1"/>
          </p:cNvSpPr>
          <p:nvPr>
            <p:ph type="title"/>
          </p:nvPr>
        </p:nvSpPr>
        <p:spPr>
          <a:xfrm>
            <a:off x="1210712" y="1051022"/>
            <a:ext cx="21971000" cy="1433163"/>
          </a:xfrm>
          <a:prstGeom prst="rect">
            <a:avLst/>
          </a:prstGeom>
        </p:spPr>
        <p:txBody>
          <a:bodyPr/>
          <a:lstStyle>
            <a:lvl1pPr defTabSz="416052">
              <a:lnSpc>
                <a:spcPct val="100000"/>
              </a:lnSpc>
              <a:defRPr sz="7735" spc="0"/>
            </a:lvl1pPr>
          </a:lstStyle>
          <a:p>
            <a:r>
              <a:rPr lang="en-US" dirty="0"/>
              <a:t>Security Definitions</a:t>
            </a:r>
            <a:endParaRPr dirty="0"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36498"/>
            <a:ext cx="241403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E43605-FD8A-A653-A765-50A5D3C16843}"/>
              </a:ext>
            </a:extLst>
          </p:cNvPr>
          <p:cNvSpPr/>
          <p:nvPr/>
        </p:nvSpPr>
        <p:spPr>
          <a:xfrm>
            <a:off x="11788897" y="3806627"/>
            <a:ext cx="7646345" cy="3657600"/>
          </a:xfrm>
          <a:prstGeom prst="roundRect">
            <a:avLst/>
          </a:prstGeom>
          <a:noFill/>
          <a:ln w="381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C8DBA-3B57-FB40-26A1-C0DCB402DF65}"/>
              </a:ext>
            </a:extLst>
          </p:cNvPr>
          <p:cNvGrpSpPr/>
          <p:nvPr/>
        </p:nvGrpSpPr>
        <p:grpSpPr>
          <a:xfrm>
            <a:off x="9227127" y="1879637"/>
            <a:ext cx="10058625" cy="2254875"/>
            <a:chOff x="4592059" y="5602646"/>
            <a:chExt cx="10058625" cy="2254875"/>
          </a:xfrm>
        </p:grpSpPr>
        <p:sp>
          <p:nvSpPr>
            <p:cNvPr id="9" name="Privacy">
              <a:extLst>
                <a:ext uri="{FF2B5EF4-FFF2-40B4-BE49-F238E27FC236}">
                  <a16:creationId xmlns:a16="http://schemas.microsoft.com/office/drawing/2014/main" id="{D22F90B3-4C97-0A39-0EEF-CA43F44BFBC4}"/>
                </a:ext>
              </a:extLst>
            </p:cNvPr>
            <p:cNvSpPr txBox="1"/>
            <p:nvPr/>
          </p:nvSpPr>
          <p:spPr>
            <a:xfrm>
              <a:off x="4592059" y="6350760"/>
              <a:ext cx="1005862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algn="l"/>
              <a:r>
                <a:rPr lang="en-US" sz="3200" b="1" u="sng" dirty="0">
                  <a:latin typeface="Montserrat" pitchFamily="2" charset="77"/>
                </a:rPr>
                <a:t>O</a:t>
              </a:r>
              <a:r>
                <a:rPr lang="en-US" sz="3200" dirty="0">
                  <a:latin typeface="Montserrat" pitchFamily="2" charset="77"/>
                </a:rPr>
                <a:t>ut-group </a:t>
              </a:r>
              <a:r>
                <a:rPr lang="en-US" sz="3200" b="1" u="sng" dirty="0">
                  <a:latin typeface="Montserrat" pitchFamily="2" charset="77"/>
                </a:rPr>
                <a:t>A</a:t>
              </a:r>
              <a:r>
                <a:rPr lang="en-US" sz="3200" dirty="0">
                  <a:latin typeface="Montserrat" pitchFamily="2" charset="77"/>
                </a:rPr>
                <a:t>uthenticated </a:t>
              </a:r>
              <a:r>
                <a:rPr lang="en-US" sz="3200" b="1" u="sng" dirty="0">
                  <a:latin typeface="Montserrat" pitchFamily="2" charset="77"/>
                </a:rPr>
                <a:t>E</a:t>
              </a:r>
              <a:r>
                <a:rPr lang="en-US" sz="3200" dirty="0">
                  <a:latin typeface="Montserrat" pitchFamily="2" charset="77"/>
                </a:rPr>
                <a:t>ncryption (</a:t>
              </a:r>
              <a:r>
                <a:rPr lang="en-US" sz="3200" b="1" dirty="0">
                  <a:latin typeface="Montserrat" pitchFamily="2" charset="77"/>
                </a:rPr>
                <a:t>OAE</a:t>
              </a:r>
              <a:r>
                <a:rPr lang="en-US" sz="3200" dirty="0">
                  <a:latin typeface="Montserrat" pitchFamily="2" charset="77"/>
                </a:rPr>
                <a:t>)</a:t>
              </a:r>
              <a:endParaRPr sz="3200" dirty="0">
                <a:latin typeface="Montserrat" pitchFamily="2" charset="77"/>
              </a:endParaRPr>
            </a:p>
          </p:txBody>
        </p:sp>
        <p:sp>
          <p:nvSpPr>
            <p:cNvPr id="12" name="Curved Down Arrow 11">
              <a:extLst>
                <a:ext uri="{FF2B5EF4-FFF2-40B4-BE49-F238E27FC236}">
                  <a16:creationId xmlns:a16="http://schemas.microsoft.com/office/drawing/2014/main" id="{46F7FF8A-7313-E156-2F82-965F12A3AB90}"/>
                </a:ext>
              </a:extLst>
            </p:cNvPr>
            <p:cNvSpPr/>
            <p:nvPr/>
          </p:nvSpPr>
          <p:spPr>
            <a:xfrm rot="13999795" flipV="1">
              <a:off x="13188410" y="6432566"/>
              <a:ext cx="2254875" cy="595035"/>
            </a:xfrm>
            <a:prstGeom prst="curvedDownArrow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E2A13D-68C1-D99E-1D19-7A305A29D541}"/>
              </a:ext>
            </a:extLst>
          </p:cNvPr>
          <p:cNvGrpSpPr/>
          <p:nvPr/>
        </p:nvGrpSpPr>
        <p:grpSpPr>
          <a:xfrm>
            <a:off x="11824522" y="9474210"/>
            <a:ext cx="7610715" cy="2258568"/>
            <a:chOff x="7062173" y="5104440"/>
            <a:chExt cx="7610715" cy="2258568"/>
          </a:xfrm>
        </p:grpSpPr>
        <p:sp>
          <p:nvSpPr>
            <p:cNvPr id="18" name="Privacy">
              <a:extLst>
                <a:ext uri="{FF2B5EF4-FFF2-40B4-BE49-F238E27FC236}">
                  <a16:creationId xmlns:a16="http://schemas.microsoft.com/office/drawing/2014/main" id="{300982F1-3D8F-90E6-2D9F-F944793AEE12}"/>
                </a:ext>
              </a:extLst>
            </p:cNvPr>
            <p:cNvSpPr txBox="1"/>
            <p:nvPr/>
          </p:nvSpPr>
          <p:spPr>
            <a:xfrm>
              <a:off x="7062173" y="6248848"/>
              <a:ext cx="631521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sz="3200" b="1" u="sng" dirty="0">
                  <a:latin typeface="Montserrat" pitchFamily="2" charset="77"/>
                </a:rPr>
                <a:t>I</a:t>
              </a:r>
              <a:r>
                <a:rPr lang="en-US" sz="3200" dirty="0">
                  <a:latin typeface="Montserrat" pitchFamily="2" charset="77"/>
                </a:rPr>
                <a:t>n-group </a:t>
              </a:r>
              <a:r>
                <a:rPr lang="en-US" sz="3200" b="1" u="sng" dirty="0" err="1">
                  <a:latin typeface="Montserrat" pitchFamily="2" charset="77"/>
                </a:rPr>
                <a:t>U</a:t>
              </a:r>
              <a:r>
                <a:rPr lang="en-US" sz="3200" dirty="0" err="1">
                  <a:latin typeface="Montserrat" pitchFamily="2" charset="77"/>
                </a:rPr>
                <a:t>n</a:t>
              </a:r>
              <a:r>
                <a:rPr lang="en-US" sz="3200" b="1" u="sng" dirty="0" err="1">
                  <a:latin typeface="Montserrat" pitchFamily="2" charset="77"/>
                </a:rPr>
                <a:t>F</a:t>
              </a:r>
              <a:r>
                <a:rPr lang="en-US" sz="3200" dirty="0" err="1">
                  <a:latin typeface="Montserrat" pitchFamily="2" charset="77"/>
                </a:rPr>
                <a:t>orgeability</a:t>
              </a:r>
              <a:r>
                <a:rPr lang="en-US" sz="3200" dirty="0">
                  <a:latin typeface="Montserrat" pitchFamily="2" charset="77"/>
                </a:rPr>
                <a:t> (</a:t>
              </a:r>
              <a:r>
                <a:rPr lang="en-US" sz="3200" b="1" dirty="0">
                  <a:latin typeface="Montserrat" pitchFamily="2" charset="77"/>
                </a:rPr>
                <a:t>IUF</a:t>
              </a:r>
              <a:r>
                <a:rPr lang="en-US" sz="3200" dirty="0">
                  <a:latin typeface="Montserrat" pitchFamily="2" charset="77"/>
                </a:rPr>
                <a:t>)</a:t>
              </a:r>
              <a:endParaRPr sz="3200" dirty="0">
                <a:latin typeface="Montserrat" pitchFamily="2" charset="77"/>
              </a:endParaRPr>
            </a:p>
          </p:txBody>
        </p:sp>
        <p:sp>
          <p:nvSpPr>
            <p:cNvPr id="19" name="Curved Down Arrow 18">
              <a:extLst>
                <a:ext uri="{FF2B5EF4-FFF2-40B4-BE49-F238E27FC236}">
                  <a16:creationId xmlns:a16="http://schemas.microsoft.com/office/drawing/2014/main" id="{4E0A7BC2-5595-79CD-6E6C-9239D7F19B4B}"/>
                </a:ext>
              </a:extLst>
            </p:cNvPr>
            <p:cNvSpPr/>
            <p:nvPr/>
          </p:nvSpPr>
          <p:spPr>
            <a:xfrm rot="7598304">
              <a:off x="13186988" y="5877108"/>
              <a:ext cx="2258568" cy="713232"/>
            </a:xfrm>
            <a:prstGeom prst="curvedDownArrow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C78C8F2-C001-91F7-B7A2-7C8B4AFD95BA}"/>
              </a:ext>
            </a:extLst>
          </p:cNvPr>
          <p:cNvSpPr/>
          <p:nvPr/>
        </p:nvSpPr>
        <p:spPr>
          <a:xfrm>
            <a:off x="11812546" y="7946886"/>
            <a:ext cx="7622691" cy="1746690"/>
          </a:xfrm>
          <a:prstGeom prst="roundRect">
            <a:avLst/>
          </a:prstGeom>
          <a:noFill/>
          <a:ln w="381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B9D7563-0868-A7DE-376A-6E6C838D4177}"/>
              </a:ext>
            </a:extLst>
          </p:cNvPr>
          <p:cNvGrpSpPr/>
          <p:nvPr/>
        </p:nvGrpSpPr>
        <p:grpSpPr>
          <a:xfrm>
            <a:off x="1210712" y="5619833"/>
            <a:ext cx="10010427" cy="3945379"/>
            <a:chOff x="1210712" y="5619833"/>
            <a:chExt cx="10010427" cy="3945379"/>
          </a:xfrm>
        </p:grpSpPr>
        <p:grpSp>
          <p:nvGrpSpPr>
            <p:cNvPr id="233" name="Group"/>
            <p:cNvGrpSpPr/>
            <p:nvPr/>
          </p:nvGrpSpPr>
          <p:grpSpPr>
            <a:xfrm>
              <a:off x="8540938" y="5619833"/>
              <a:ext cx="1865895" cy="2133256"/>
              <a:chOff x="1869841" y="-758112"/>
              <a:chExt cx="1865895" cy="2133254"/>
            </a:xfrm>
          </p:grpSpPr>
          <p:sp>
            <p:nvSpPr>
              <p:cNvPr id="231" name="Privacy"/>
              <p:cNvSpPr txBox="1"/>
              <p:nvPr/>
            </p:nvSpPr>
            <p:spPr>
              <a:xfrm>
                <a:off x="2006898" y="-758112"/>
                <a:ext cx="1591782" cy="5950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rPr sz="3200" dirty="0">
                    <a:latin typeface="Montserrat" pitchFamily="2" charset="77"/>
                  </a:rPr>
                  <a:t>Privacy</a:t>
                </a:r>
              </a:p>
            </p:txBody>
          </p:sp>
          <p:sp>
            <p:nvSpPr>
              <p:cNvPr id="232" name="Integrity"/>
              <p:cNvSpPr txBox="1"/>
              <p:nvPr/>
            </p:nvSpPr>
            <p:spPr>
              <a:xfrm>
                <a:off x="1869841" y="780108"/>
                <a:ext cx="1865895" cy="5950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rPr sz="3200" dirty="0">
                    <a:latin typeface="Montserrat" pitchFamily="2" charset="77"/>
                  </a:rPr>
                  <a:t>Integrity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6BE99F-5E6F-8D6A-CE6C-0CBC8CC3B215}"/>
                </a:ext>
              </a:extLst>
            </p:cNvPr>
            <p:cNvSpPr txBox="1"/>
            <p:nvPr/>
          </p:nvSpPr>
          <p:spPr>
            <a:xfrm>
              <a:off x="1210712" y="7146590"/>
              <a:ext cx="532014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Symmetric </a:t>
              </a:r>
              <a:r>
                <a:rPr kumimoji="0" lang="en-US" sz="3200" u="none" strike="noStrike" cap="none" spc="0" normalizeH="0" baseline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Signcryption</a:t>
              </a:r>
              <a:endParaRPr kumimoji="0" lang="en-US" sz="320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ontserrat" pitchFamily="2" charset="77"/>
                <a:sym typeface="Helvetica Neue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DC9785-2497-2365-72F4-83DF37E31225}"/>
                </a:ext>
              </a:extLst>
            </p:cNvPr>
            <p:cNvCxnSpPr>
              <a:stCxn id="43" idx="3"/>
            </p:cNvCxnSpPr>
            <p:nvPr/>
          </p:nvCxnSpPr>
          <p:spPr>
            <a:xfrm>
              <a:off x="6530857" y="7444108"/>
              <a:ext cx="1344782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07AD88-91D0-D9F8-5455-35A984D4F29B}"/>
                </a:ext>
              </a:extLst>
            </p:cNvPr>
            <p:cNvCxnSpPr>
              <a:cxnSpLocks/>
            </p:cNvCxnSpPr>
            <p:nvPr/>
          </p:nvCxnSpPr>
          <p:spPr>
            <a:xfrm>
              <a:off x="7879650" y="5917351"/>
              <a:ext cx="0" cy="153822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47660F4-DB71-109C-91EE-DCA38EF44D49}"/>
                </a:ext>
              </a:extLst>
            </p:cNvPr>
            <p:cNvCxnSpPr/>
            <p:nvPr/>
          </p:nvCxnSpPr>
          <p:spPr>
            <a:xfrm>
              <a:off x="7875638" y="7438954"/>
              <a:ext cx="548640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1501076-7F82-46B2-BED2-1516CD30E51D}"/>
                </a:ext>
              </a:extLst>
            </p:cNvPr>
            <p:cNvCxnSpPr/>
            <p:nvPr/>
          </p:nvCxnSpPr>
          <p:spPr>
            <a:xfrm>
              <a:off x="7851056" y="5926655"/>
              <a:ext cx="548640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1A8B03-F7EB-9FD1-FB47-4A448FA04738}"/>
                </a:ext>
              </a:extLst>
            </p:cNvPr>
            <p:cNvCxnSpPr>
              <a:cxnSpLocks/>
            </p:cNvCxnSpPr>
            <p:nvPr/>
          </p:nvCxnSpPr>
          <p:spPr>
            <a:xfrm>
              <a:off x="7874526" y="7428291"/>
              <a:ext cx="0" cy="153822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6211467-4F41-DF5B-0F36-2EC0DEA8E201}"/>
                </a:ext>
              </a:extLst>
            </p:cNvPr>
            <p:cNvCxnSpPr/>
            <p:nvPr/>
          </p:nvCxnSpPr>
          <p:spPr>
            <a:xfrm>
              <a:off x="7870514" y="8949894"/>
              <a:ext cx="548640" cy="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6" name="Integrity">
              <a:extLst>
                <a:ext uri="{FF2B5EF4-FFF2-40B4-BE49-F238E27FC236}">
                  <a16:creationId xmlns:a16="http://schemas.microsoft.com/office/drawing/2014/main" id="{1A1DB45E-AEC7-FF4E-D477-FD8E05A3C56B}"/>
                </a:ext>
              </a:extLst>
            </p:cNvPr>
            <p:cNvSpPr txBox="1"/>
            <p:nvPr/>
          </p:nvSpPr>
          <p:spPr>
            <a:xfrm>
              <a:off x="8569772" y="8477735"/>
              <a:ext cx="2651367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pPr algn="l"/>
              <a:r>
                <a:rPr lang="en-US" sz="3200" dirty="0">
                  <a:latin typeface="Montserrat" pitchFamily="2" charset="77"/>
                </a:rPr>
                <a:t>Sender</a:t>
              </a:r>
            </a:p>
            <a:p>
              <a:pPr algn="l"/>
              <a:r>
                <a:rPr lang="en-US" sz="3200" dirty="0">
                  <a:latin typeface="Montserrat" pitchFamily="2" charset="77"/>
                </a:rPr>
                <a:t>Authenticity</a:t>
              </a:r>
              <a:endParaRPr sz="3200" dirty="0">
                <a:latin typeface="Montserrat" pitchFamily="2" charset="77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ounded Rectangular Callout 56">
                <a:extLst>
                  <a:ext uri="{FF2B5EF4-FFF2-40B4-BE49-F238E27FC236}">
                    <a16:creationId xmlns:a16="http://schemas.microsoft.com/office/drawing/2014/main" id="{167231C0-04AC-2D46-C03C-CBD1DB48C99B}"/>
                  </a:ext>
                </a:extLst>
              </p:cNvPr>
              <p:cNvSpPr/>
              <p:nvPr/>
            </p:nvSpPr>
            <p:spPr>
              <a:xfrm>
                <a:off x="12103479" y="6036139"/>
                <a:ext cx="7072455" cy="1066959"/>
              </a:xfrm>
              <a:prstGeom prst="wedgeRoundRectCallout">
                <a:avLst>
                  <a:gd name="adj1" fmla="val -78108"/>
                  <a:gd name="adj2" fmla="val 63907"/>
                  <a:gd name="adj3" fmla="val 16667"/>
                </a:avLst>
              </a:prstGeom>
              <a:solidFill>
                <a:srgbClr val="003057">
                  <a:alpha val="33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  <a:sym typeface="Avenir Heavy"/>
                      </a:rPr>
                      <m:t>𝑲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 is secret, attacker cannot impersonate group members</a:t>
                </a:r>
              </a:p>
            </p:txBody>
          </p:sp>
        </mc:Choice>
        <mc:Fallback>
          <p:sp>
            <p:nvSpPr>
              <p:cNvPr id="57" name="Rounded Rectangular Callout 56">
                <a:extLst>
                  <a:ext uri="{FF2B5EF4-FFF2-40B4-BE49-F238E27FC236}">
                    <a16:creationId xmlns:a16="http://schemas.microsoft.com/office/drawing/2014/main" id="{167231C0-04AC-2D46-C03C-CBD1DB48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479" y="6036139"/>
                <a:ext cx="7072455" cy="1066959"/>
              </a:xfrm>
              <a:prstGeom prst="wedgeRoundRectCallout">
                <a:avLst>
                  <a:gd name="adj1" fmla="val -78108"/>
                  <a:gd name="adj2" fmla="val 63907"/>
                  <a:gd name="adj3" fmla="val 16667"/>
                </a:avLst>
              </a:prstGeom>
              <a:blipFill>
                <a:blip r:embed="rId3"/>
                <a:stretch>
                  <a:fillRect t="-10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ular Callout 58">
                <a:extLst>
                  <a:ext uri="{FF2B5EF4-FFF2-40B4-BE49-F238E27FC236}">
                    <a16:creationId xmlns:a16="http://schemas.microsoft.com/office/drawing/2014/main" id="{3F5C91D9-C7E2-5EF1-9D9D-34C09629C6E7}"/>
                  </a:ext>
                </a:extLst>
              </p:cNvPr>
              <p:cNvSpPr/>
              <p:nvPr/>
            </p:nvSpPr>
            <p:spPr>
              <a:xfrm>
                <a:off x="11998648" y="4309084"/>
                <a:ext cx="7177285" cy="1066959"/>
              </a:xfrm>
              <a:prstGeom prst="wedgeRoundRectCallout">
                <a:avLst>
                  <a:gd name="adj1" fmla="val -78404"/>
                  <a:gd name="adj2" fmla="val 77068"/>
                  <a:gd name="adj3" fmla="val 16667"/>
                </a:avLst>
              </a:prstGeom>
              <a:solidFill>
                <a:srgbClr val="003057">
                  <a:alpha val="33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  <a:sym typeface="Avenir Heavy"/>
                      </a:rPr>
                      <m:t>𝑲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 is secret attacker learns nothing about messages sent</a:t>
                </a:r>
              </a:p>
            </p:txBody>
          </p:sp>
        </mc:Choice>
        <mc:Fallback xmlns="">
          <p:sp>
            <p:nvSpPr>
              <p:cNvPr id="59" name="Rounded Rectangular Callout 58">
                <a:extLst>
                  <a:ext uri="{FF2B5EF4-FFF2-40B4-BE49-F238E27FC236}">
                    <a16:creationId xmlns:a16="http://schemas.microsoft.com/office/drawing/2014/main" id="{3F5C91D9-C7E2-5EF1-9D9D-34C09629C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648" y="4309084"/>
                <a:ext cx="7177285" cy="1066959"/>
              </a:xfrm>
              <a:prstGeom prst="wedgeRoundRectCallout">
                <a:avLst>
                  <a:gd name="adj1" fmla="val -78404"/>
                  <a:gd name="adj2" fmla="val 77068"/>
                  <a:gd name="adj3" fmla="val 16667"/>
                </a:avLst>
              </a:prstGeom>
              <a:blipFill>
                <a:blip r:embed="rId4"/>
                <a:stretch>
                  <a:fillRect t="-9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ular Callout 60">
                <a:extLst>
                  <a:ext uri="{FF2B5EF4-FFF2-40B4-BE49-F238E27FC236}">
                    <a16:creationId xmlns:a16="http://schemas.microsoft.com/office/drawing/2014/main" id="{007D0BF7-41FF-8926-EC1C-E004612F3761}"/>
                  </a:ext>
                </a:extLst>
              </p:cNvPr>
              <p:cNvSpPr/>
              <p:nvPr/>
            </p:nvSpPr>
            <p:spPr>
              <a:xfrm>
                <a:off x="12126882" y="8299796"/>
                <a:ext cx="7049055" cy="1066959"/>
              </a:xfrm>
              <a:prstGeom prst="wedgeRoundRectCallout">
                <a:avLst>
                  <a:gd name="adj1" fmla="val -76747"/>
                  <a:gd name="adj2" fmla="val -14003"/>
                  <a:gd name="adj3" fmla="val 16667"/>
                </a:avLst>
              </a:prstGeom>
              <a:solidFill>
                <a:srgbClr val="003057">
                  <a:alpha val="33000"/>
                </a:srgb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  <a:sym typeface="Avenir Heavy"/>
                      </a:rPr>
                      <m:t>𝒔𝒌</m:t>
                    </m:r>
                    <m:r>
                      <a:rPr lang="en-US" sz="2800" baseline="-25000" dirty="0" err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  <a:sym typeface="Avenir Heavy"/>
                      </a:rPr>
                      <m:t>𝒖</m:t>
                    </m:r>
                  </m:oMath>
                </a14:m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 is secret, </a:t>
                </a:r>
                <a:r>
                  <a:rPr lang="en-US" sz="2800" u="sng" dirty="0">
                    <a:solidFill>
                      <a:schemeClr val="bg2">
                        <a:lumMod val="10000"/>
                      </a:schemeClr>
                    </a:solidFill>
                    <a:latin typeface="Montserrat Medium" pitchFamily="2" charset="0"/>
                    <a:ea typeface="+mn-ea"/>
                    <a:cs typeface="Arial" panose="020B0604020202020204" pitchFamily="34" charset="0"/>
                    <a:sym typeface="Avenir Heavy"/>
                  </a:rPr>
                  <a:t>group members</a:t>
                </a:r>
                <a:r>
                  <a:rPr lang="en-US" sz="2800" u="sng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  <a:ea typeface="+mn-ea"/>
                    <a:cs typeface="Arial" panose="020B0604020202020204" pitchFamily="34" charset="0"/>
                    <a:sym typeface="Avenir Heavy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Montserrat" pitchFamily="2" charset="77"/>
                  </a:rPr>
                  <a:t>cannot impersonate the sender</a:t>
                </a:r>
              </a:p>
            </p:txBody>
          </p:sp>
        </mc:Choice>
        <mc:Fallback xmlns="">
          <p:sp>
            <p:nvSpPr>
              <p:cNvPr id="61" name="Rounded Rectangular Callout 60">
                <a:extLst>
                  <a:ext uri="{FF2B5EF4-FFF2-40B4-BE49-F238E27FC236}">
                    <a16:creationId xmlns:a16="http://schemas.microsoft.com/office/drawing/2014/main" id="{007D0BF7-41FF-8926-EC1C-E004612F3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882" y="8299796"/>
                <a:ext cx="7049055" cy="1066959"/>
              </a:xfrm>
              <a:prstGeom prst="wedgeRoundRectCallout">
                <a:avLst>
                  <a:gd name="adj1" fmla="val -76747"/>
                  <a:gd name="adj2" fmla="val -14003"/>
                  <a:gd name="adj3" fmla="val 16667"/>
                </a:avLst>
              </a:prstGeom>
              <a:blipFill>
                <a:blip r:embed="rId5"/>
                <a:stretch>
                  <a:fillRect b="-1058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4EFD18F8-2A4E-0925-2583-DF3168FBBE30}"/>
              </a:ext>
            </a:extLst>
          </p:cNvPr>
          <p:cNvSpPr/>
          <p:nvPr/>
        </p:nvSpPr>
        <p:spPr>
          <a:xfrm>
            <a:off x="1210712" y="11775150"/>
            <a:ext cx="21488194" cy="1087477"/>
          </a:xfrm>
          <a:prstGeom prst="rect">
            <a:avLst/>
          </a:prstGeom>
          <a:solidFill>
            <a:srgbClr val="E8EDE8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Nobody outside the group can learn what message was encrypted (OAE)</a:t>
            </a:r>
          </a:p>
          <a:p>
            <a:pPr marL="571500" indent="-571500" algn="l" rtl="0" fontAlgn="base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Nobody at all can forge a message as having come from someone other than themself (IUF)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6BBCA23-80BD-1EE0-9313-AC5E4E20D168}"/>
              </a:ext>
            </a:extLst>
          </p:cNvPr>
          <p:cNvGrpSpPr/>
          <p:nvPr/>
        </p:nvGrpSpPr>
        <p:grpSpPr>
          <a:xfrm>
            <a:off x="1436915" y="7980754"/>
            <a:ext cx="4558806" cy="1969065"/>
            <a:chOff x="1436915" y="7980754"/>
            <a:chExt cx="4558806" cy="1969065"/>
          </a:xfrm>
        </p:grpSpPr>
        <p:sp>
          <p:nvSpPr>
            <p:cNvPr id="192" name="Standard — The Signal Protocol">
              <a:extLst>
                <a:ext uri="{FF2B5EF4-FFF2-40B4-BE49-F238E27FC236}">
                  <a16:creationId xmlns:a16="http://schemas.microsoft.com/office/drawing/2014/main" id="{FAF19FF4-916F-3B45-37A3-96A986099FC7}"/>
                </a:ext>
              </a:extLst>
            </p:cNvPr>
            <p:cNvSpPr txBox="1"/>
            <p:nvPr/>
          </p:nvSpPr>
          <p:spPr>
            <a:xfrm>
              <a:off x="4923312" y="9293229"/>
              <a:ext cx="107240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6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rPr lang="en-US" dirty="0">
                  <a:latin typeface="Montserrat" pitchFamily="2" charset="77"/>
                </a:rPr>
                <a:t>(DS)</a:t>
              </a:r>
              <a:endParaRPr dirty="0">
                <a:latin typeface="Montserrat" pitchFamily="2" charset="77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849C5C-94BC-7DAC-63E6-E83EB38305E4}"/>
                </a:ext>
              </a:extLst>
            </p:cNvPr>
            <p:cNvSpPr txBox="1"/>
            <p:nvPr/>
          </p:nvSpPr>
          <p:spPr>
            <a:xfrm>
              <a:off x="1436915" y="9266205"/>
              <a:ext cx="119215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ontserrat" pitchFamily="2" charset="77"/>
                  <a:sym typeface="Helvetica Neue"/>
                </a:rPr>
                <a:t>(SE)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87E34D2-A4A9-2D13-BFD2-34C1ED96BF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76" y="7980754"/>
              <a:ext cx="1149868" cy="114986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E628207-5918-1C44-7085-EB509FA944EC}"/>
                </a:ext>
              </a:extLst>
            </p:cNvPr>
            <p:cNvCxnSpPr>
              <a:cxnSpLocks/>
            </p:cNvCxnSpPr>
            <p:nvPr/>
          </p:nvCxnSpPr>
          <p:spPr>
            <a:xfrm>
              <a:off x="4337866" y="7982712"/>
              <a:ext cx="1120930" cy="11209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3" grpId="0" animBg="1"/>
      <p:bldP spid="53" grpId="1" animBg="1"/>
      <p:bldP spid="57" grpId="0" animBg="1"/>
      <p:bldP spid="59" grpId="0" animBg="1"/>
      <p:bldP spid="61" grpId="0" animBg="1"/>
      <p:bldP spid="63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730C1C-F0BD-8F49-80F4-64E43C2466DB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7739</TotalTime>
  <Words>3901</Words>
  <Application>Microsoft Macintosh PowerPoint</Application>
  <PresentationFormat>Custom</PresentationFormat>
  <Paragraphs>503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Helvetica Neue Medium</vt:lpstr>
      <vt:lpstr>Lucida Calligraphy</vt:lpstr>
      <vt:lpstr>Montserrat</vt:lpstr>
      <vt:lpstr>Avenir Book</vt:lpstr>
      <vt:lpstr>Montserrat Medium</vt:lpstr>
      <vt:lpstr>Courier New</vt:lpstr>
      <vt:lpstr>Arial</vt:lpstr>
      <vt:lpstr>Helvetica</vt:lpstr>
      <vt:lpstr>Cambria Math</vt:lpstr>
      <vt:lpstr>Helvetica Neue</vt:lpstr>
      <vt:lpstr>21_BasicWhite</vt:lpstr>
      <vt:lpstr>Symmetric Signcryption and  E2EE Group Messaging in Keybase</vt:lpstr>
      <vt:lpstr>E2EE Messaging</vt:lpstr>
      <vt:lpstr>Keybase</vt:lpstr>
      <vt:lpstr>E2EE/Secure Messaging — The 2-Party Setting </vt:lpstr>
      <vt:lpstr>E2EE/Secure Messaging — The Group Setting </vt:lpstr>
      <vt:lpstr>Why Symmetric Signcryption?</vt:lpstr>
      <vt:lpstr>Our Contributions</vt:lpstr>
      <vt:lpstr>Defining Symmetric Signcryption</vt:lpstr>
      <vt:lpstr>Security Definitions</vt:lpstr>
      <vt:lpstr>Generic Compositions</vt:lpstr>
      <vt:lpstr>Chat Encryption in Keybase</vt:lpstr>
      <vt:lpstr>Chat Encryption in Keybase — I</vt:lpstr>
      <vt:lpstr>Is SealPacket IUF secure?</vt:lpstr>
      <vt:lpstr>The IUF Security of SealPacket</vt:lpstr>
      <vt:lpstr>Is SealPacket IUF secure?</vt:lpstr>
      <vt:lpstr>Is SealPacket OAE secure?</vt:lpstr>
      <vt:lpstr>The OAE Security of SealPacket</vt:lpstr>
      <vt:lpstr>Is SealPacket OAE secure?</vt:lpstr>
      <vt:lpstr>Chat Encryption in Keybase — II</vt:lpstr>
      <vt:lpstr>Is BoxMessage IUF secure?</vt:lpstr>
      <vt:lpstr>The IUF Security of BoxMessage</vt:lpstr>
      <vt:lpstr>Is BoxMessage IUF secure?</vt:lpstr>
      <vt:lpstr>Is BoxMessage OAE secure?</vt:lpstr>
      <vt:lpstr>The OAE Security of BoxMessage</vt:lpstr>
      <vt:lpstr>The OAE Security of BoxMessage</vt:lpstr>
      <vt:lpstr>Is BoxMessage OAE secure?</vt:lpstr>
      <vt:lpstr>Could it all have been simpler?</vt:lpstr>
      <vt:lpstr>Our Construction — StE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Symmetric Signcryption and  E2EE Group Messaging in Keybase</dc:title>
  <cp:lastModifiedBy>Kumar, Akshaya</cp:lastModifiedBy>
  <cp:revision>8</cp:revision>
  <dcterms:modified xsi:type="dcterms:W3CDTF">2024-05-28T21:35:21Z</dcterms:modified>
</cp:coreProperties>
</file>