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59" r:id="rId4"/>
    <p:sldId id="257" r:id="rId5"/>
    <p:sldId id="287" r:id="rId6"/>
    <p:sldId id="263" r:id="rId7"/>
    <p:sldId id="265" r:id="rId8"/>
    <p:sldId id="267" r:id="rId9"/>
    <p:sldId id="266" r:id="rId10"/>
    <p:sldId id="269" r:id="rId11"/>
    <p:sldId id="268" r:id="rId12"/>
    <p:sldId id="271" r:id="rId13"/>
    <p:sldId id="289" r:id="rId14"/>
    <p:sldId id="275" r:id="rId15"/>
    <p:sldId id="284" r:id="rId16"/>
    <p:sldId id="280" r:id="rId17"/>
    <p:sldId id="28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6C8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0752" autoAdjust="0"/>
  </p:normalViewPr>
  <p:slideViewPr>
    <p:cSldViewPr snapToGrid="0">
      <p:cViewPr varScale="1">
        <p:scale>
          <a:sx n="56" d="100"/>
          <a:sy n="56" d="100"/>
        </p:scale>
        <p:origin x="11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E56F9-577B-4CC6-A57F-F3355EA4097B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6B77F-399A-4D40-B460-D8BA28E187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0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altLang="zh-CN" dirty="0" smtClean="0"/>
              <a:t>Connections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kol</a:t>
            </a:r>
            <a:r>
              <a:rPr lang="en-US" altLang="zh-CN" baseline="0" dirty="0" smtClean="0"/>
              <a:t> </a:t>
            </a:r>
            <a:r>
              <a:rPr lang="en-US" altLang="zh-CN" baseline="0" dirty="0" smtClean="0">
                <a:sym typeface="Wingdings" panose="05000000000000000000" pitchFamily="2" charset="2"/>
              </a:rPr>
              <a:t>&lt;=&gt; crypto</a:t>
            </a:r>
          </a:p>
          <a:p>
            <a:pPr marL="0" indent="0">
              <a:buNone/>
            </a:pPr>
            <a:r>
              <a:rPr lang="en-US" altLang="zh-CN" baseline="0" dirty="0" smtClean="0">
                <a:sym typeface="Wingdings" panose="05000000000000000000" pitchFamily="2" charset="2"/>
              </a:rPr>
              <a:t>Done for theory, going to practice</a:t>
            </a:r>
          </a:p>
          <a:p>
            <a:pPr marL="0" indent="0">
              <a:buNone/>
            </a:pPr>
            <a:endParaRPr lang="en-US" altLang="zh-CN" baseline="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baseline="0" dirty="0" smtClean="0">
                <a:sym typeface="Wingdings" panose="05000000000000000000" pitchFamily="2" charset="2"/>
              </a:rPr>
              <a:t>2.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B77F-399A-4D40-B460-D8BA28E1871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7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Explain average-case</a:t>
            </a:r>
            <a:r>
              <a:rPr lang="en-US" altLang="zh-CN" baseline="0" dirty="0" smtClean="0"/>
              <a:t> hardness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B77F-399A-4D40-B460-D8BA28E1871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40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4337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8892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Think of \beta</a:t>
            </a:r>
            <a:r>
              <a:rPr lang="en-US" altLang="zh-CN" baseline="0" dirty="0" smtClean="0"/>
              <a:t> = 0.1, t(n) = O(n).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Explain the threshold.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B77F-399A-4D40-B460-D8BA28E1871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725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(a-priori bounded) poly-time hardness implies super polynomial lower bounds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B77F-399A-4D40-B460-D8BA28E1871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850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NW for cryptographic</a:t>
            </a:r>
            <a:r>
              <a:rPr lang="en-US" altLang="zh-CN" baseline="0" dirty="0" smtClean="0"/>
              <a:t> PRGs?</a:t>
            </a:r>
          </a:p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6B77F-399A-4D40-B460-D8BA28E1871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927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31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0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25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20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843142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 smtClean="0"/>
              <a:t>   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8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79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4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984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56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10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11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81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F99BF-C682-4ACF-87F9-EC2C08D43403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FDFD-73FB-450E-8421-B8DD3CDD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193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96222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latin typeface="Calibri" panose="020F0502020204030204" pitchFamily="34" charset="0"/>
                <a:cs typeface="Calibri" panose="020F0502020204030204" pitchFamily="34" charset="0"/>
              </a:rPr>
              <a:t>A Direct </a:t>
            </a:r>
            <a:r>
              <a:rPr lang="en-US" altLang="zh-CN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PRF</a:t>
            </a:r>
            <a:r>
              <a:rPr lang="en-US" altLang="zh-CN" sz="4400" b="1" dirty="0">
                <a:latin typeface="Calibri" panose="020F0502020204030204" pitchFamily="34" charset="0"/>
                <a:cs typeface="Calibri" panose="020F0502020204030204" pitchFamily="34" charset="0"/>
              </a:rPr>
              <a:t> Construction from </a:t>
            </a:r>
            <a:r>
              <a:rPr lang="en-US" altLang="zh-CN" sz="4400" b="1" dirty="0">
                <a:solidFill>
                  <a:srgbClr val="0432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Kolmogorov </a:t>
            </a:r>
            <a:r>
              <a:rPr lang="en-US" altLang="zh-CN" sz="4400" b="1" dirty="0" smtClean="0">
                <a:solidFill>
                  <a:srgbClr val="0432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Complexity</a:t>
            </a:r>
            <a:endParaRPr lang="zh-CN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50332" y="4406630"/>
            <a:ext cx="3845668" cy="1395776"/>
          </a:xfrm>
        </p:spPr>
        <p:txBody>
          <a:bodyPr>
            <a:noAutofit/>
          </a:bodyPr>
          <a:lstStyle/>
          <a:p>
            <a:r>
              <a:rPr lang="en-US" altLang="zh-CN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Yanyi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Liu</a:t>
            </a:r>
          </a:p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Cornell Tech</a:t>
            </a: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6096000" y="4406630"/>
            <a:ext cx="3845668" cy="1395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Rafael Pass</a:t>
            </a:r>
          </a:p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Tel Aviv University &amp;</a:t>
            </a:r>
          </a:p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Cornell Tech</a:t>
            </a:r>
          </a:p>
        </p:txBody>
      </p:sp>
    </p:spTree>
    <p:extLst>
      <p:ext uri="{BB962C8B-B14F-4D97-AF65-F5344CB8AC3E}">
        <p14:creationId xmlns:p14="http://schemas.microsoft.com/office/powerpoint/2010/main" val="33468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PRFs from Kolmogorov Complexity</a:t>
            </a:r>
            <a:endParaRPr lang="zh-CN" alt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Google Shape;176;p38"/>
              <p:cNvSpPr txBox="1"/>
              <p:nvPr/>
            </p:nvSpPr>
            <p:spPr>
              <a:xfrm>
                <a:off x="886378" y="1583586"/>
                <a:ext cx="10516727" cy="13411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r>
                  <a:rPr lang="en-US" sz="2400" b="1" i="0" u="none" strike="noStrike" cap="none" dirty="0" smtClean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Main THM [Today]</a:t>
                </a:r>
                <a:r>
                  <a:rPr lang="en-US" sz="2400" i="0" u="none" strike="noStrike" cap="none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</a:t>
                </a:r>
                <a:r>
                  <a:rPr lang="en-US" altLang="zh-CN" sz="2400" dirty="0" smtClean="0"/>
                  <a:t>Assume </a:t>
                </a:r>
                <a:r>
                  <a:rPr lang="en-US" altLang="zh-CN" sz="2400" dirty="0"/>
                  <a:t>that for poly t(n</a:t>
                </a:r>
                <a:r>
                  <a:rPr lang="en-US" altLang="zh-CN" sz="2400" dirty="0" smtClean="0"/>
                  <a:t>)&gt;2n</a:t>
                </a:r>
                <a:r>
                  <a:rPr lang="en-US" altLang="zh-CN" sz="2400" dirty="0"/>
                  <a:t>, </a:t>
                </a:r>
                <a:r>
                  <a:rPr lang="zh-CN" altLang="en-US" sz="2400" dirty="0"/>
                  <a:t>𝛽 </a:t>
                </a:r>
                <a:r>
                  <a:rPr lang="en-US" altLang="zh-CN" sz="2400" dirty="0"/>
                  <a:t>&gt; 0, </a:t>
                </a:r>
                <a:r>
                  <a:rPr lang="en-US" altLang="zh-CN" sz="2400" b="1" dirty="0" err="1"/>
                  <a:t>MK</a:t>
                </a:r>
                <a:r>
                  <a:rPr lang="en-US" altLang="zh-CN" sz="2400" b="1" baseline="30000" dirty="0" err="1"/>
                  <a:t>t</a:t>
                </a:r>
                <a:r>
                  <a:rPr lang="en-US" altLang="zh-CN" sz="2400" b="1" dirty="0" err="1"/>
                  <a:t>P</a:t>
                </a:r>
                <a:r>
                  <a:rPr lang="en-US" altLang="zh-CN" sz="2400" b="1" dirty="0"/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𝟐</m:t>
                        </m:r>
                      </m:e>
                      <m:sup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𝑶</m:t>
                        </m:r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1">
                                <a:latin typeface="Cambria Math" panose="02040503050406030204" pitchFamily="18" charset="0"/>
                                <a:sym typeface="Calibri"/>
                              </a:rPr>
                              <m:t>𝐥𝐨𝐠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𝒏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</m:e>
                        </m:rad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2400" b="1" dirty="0"/>
                  <a:t>] is (1/n</a:t>
                </a:r>
                <a:r>
                  <a:rPr lang="zh-CN" altLang="en-US" sz="2400" b="1" baseline="30000" dirty="0"/>
                  <a:t>𝛽</a:t>
                </a:r>
                <a:r>
                  <a:rPr lang="en-US" altLang="zh-CN" sz="2400" b="1" dirty="0"/>
                  <a:t>)-</a:t>
                </a:r>
                <a:r>
                  <a:rPr lang="en-US" altLang="zh-CN" sz="2400" b="1" dirty="0" err="1"/>
                  <a:t>HoA</a:t>
                </a:r>
                <a:r>
                  <a:rPr lang="en-US" altLang="zh-CN" sz="2400" b="1" dirty="0"/>
                  <a:t>* w.r.t. n</a:t>
                </a:r>
                <a:r>
                  <a:rPr lang="en-US" altLang="zh-CN" sz="2400" b="1" baseline="30000" dirty="0"/>
                  <a:t>3</a:t>
                </a:r>
                <a:r>
                  <a:rPr lang="en-US" altLang="zh-CN" sz="2400" b="1" dirty="0"/>
                  <a:t>-time attackers</a:t>
                </a:r>
                <a:r>
                  <a:rPr lang="en-US" altLang="zh-CN" sz="2400" dirty="0"/>
                  <a:t>. </a:t>
                </a:r>
                <a:r>
                  <a:rPr lang="en-US" altLang="zh-CN" sz="2400" dirty="0" smtClean="0"/>
                  <a:t> Then </a:t>
                </a:r>
                <a:r>
                  <a:rPr lang="en-US" altLang="zh-CN" sz="2400" dirty="0"/>
                  <a:t>there exists </a:t>
                </a:r>
                <a:r>
                  <a:rPr lang="en-US" altLang="zh-CN" sz="2400" dirty="0" smtClean="0"/>
                  <a:t>a (direct construction of)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(quasi-poly secure) </a:t>
                </a:r>
                <a:r>
                  <a:rPr lang="en-US" altLang="zh-CN" sz="2400" b="1" dirty="0">
                    <a:solidFill>
                      <a:srgbClr val="0432FF"/>
                    </a:solidFill>
                  </a:rPr>
                  <a:t>PRF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 h: 1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</a:t>
                </a:r>
                <a:r>
                  <a:rPr lang="el-GR" altLang="zh-CN" sz="2400" dirty="0">
                    <a:solidFill>
                      <a:srgbClr val="0432FF"/>
                    </a:solidFill>
                  </a:rPr>
                  <a:t>×{0,1}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λ^(1+β)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*poly log 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 </a:t>
                </a:r>
                <a:r>
                  <a:rPr lang="el-GR" altLang="zh-CN" sz="2400" dirty="0">
                    <a:solidFill>
                      <a:srgbClr val="0432FF"/>
                    </a:solidFill>
                  </a:rPr>
                  <a:t>×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{0,1}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log^2(</a:t>
                </a:r>
                <a:r>
                  <a:rPr lang="el-GR" altLang="zh-CN" sz="2400" baseline="30000" dirty="0" smtClean="0">
                    <a:solidFill>
                      <a:srgbClr val="0432FF"/>
                    </a:solidFill>
                  </a:rPr>
                  <a:t>λ</a:t>
                </a:r>
                <a:r>
                  <a:rPr lang="en-US" altLang="zh-CN" sz="2400" baseline="30000" dirty="0" smtClean="0">
                    <a:solidFill>
                      <a:srgbClr val="0432FF"/>
                    </a:solidFill>
                  </a:rPr>
                  <a:t>)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 -&gt; {0,1</a:t>
                </a:r>
                <a:r>
                  <a:rPr lang="en-US" altLang="zh-CN" sz="2400" dirty="0" smtClean="0">
                    <a:solidFill>
                      <a:srgbClr val="0432FF"/>
                    </a:solidFill>
                  </a:rPr>
                  <a:t>}</a:t>
                </a:r>
                <a:endParaRPr lang="en-US" altLang="zh-CN" sz="2400" dirty="0">
                  <a:solidFill>
                    <a:srgbClr val="0432FF"/>
                  </a:solidFill>
                </a:endParaRPr>
              </a:p>
              <a:p>
                <a:pPr marL="635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Calibri"/>
                  <a:buNone/>
                </a:pP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Google Shape;176;p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78" y="1583586"/>
                <a:ext cx="10516727" cy="1341150"/>
              </a:xfrm>
              <a:prstGeom prst="rect">
                <a:avLst/>
              </a:prstGeom>
              <a:blipFill>
                <a:blip r:embed="rId3"/>
                <a:stretch>
                  <a:fillRect l="-869" t="-909" b="-31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圆角矩形 4"/>
          <p:cNvSpPr/>
          <p:nvPr/>
        </p:nvSpPr>
        <p:spPr>
          <a:xfrm>
            <a:off x="784411" y="1509627"/>
            <a:ext cx="10390095" cy="1515961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886378" y="3530016"/>
                <a:ext cx="9851098" cy="28315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spc="0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FillTx/>
                    <a:latin typeface="+mj-lt"/>
                    <a:sym typeface="Arial"/>
                  </a:rPr>
                  <a:t>Remarks</a:t>
                </a:r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:</a:t>
                </a:r>
              </a:p>
              <a:p>
                <a:pPr marL="342900" marR="0" indent="-3429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</a:pPr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The </a:t>
                </a:r>
                <a:r>
                  <a:rPr lang="en-US" altLang="zh-CN" sz="2000" b="1" dirty="0" smtClean="0">
                    <a:solidFill>
                      <a:schemeClr val="tx1"/>
                    </a:solidFill>
                    <a:latin typeface="+mj-lt"/>
                  </a:rPr>
                  <a:t>first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altLang="zh-CN" sz="2000" b="1" dirty="0" smtClean="0">
                    <a:solidFill>
                      <a:schemeClr val="tx1"/>
                    </a:solidFill>
                    <a:latin typeface="+mj-lt"/>
                  </a:rPr>
                  <a:t>direct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 construction of </a:t>
                </a:r>
                <a:r>
                  <a:rPr lang="en-US" altLang="zh-CN" sz="2000" b="1" dirty="0" smtClean="0">
                    <a:solidFill>
                      <a:schemeClr val="tx1"/>
                    </a:solidFill>
                    <a:latin typeface="+mj-lt"/>
                  </a:rPr>
                  <a:t>PRF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 from a</a:t>
                </a:r>
                <a:r>
                  <a:rPr lang="en-US" altLang="zh-CN" sz="2000" b="1" dirty="0" smtClean="0">
                    <a:solidFill>
                      <a:schemeClr val="tx1"/>
                    </a:solidFill>
                    <a:latin typeface="+mj-lt"/>
                  </a:rPr>
                  <a:t> natural hardness assumption that is also implied by PRFs</a:t>
                </a:r>
              </a:p>
              <a:p>
                <a:pPr marL="342900" indent="-342900" hangingPunct="0">
                  <a:buFontTx/>
                  <a:buAutoNum type="arabicPeriod"/>
                </a:pPr>
                <a:r>
                  <a:rPr lang="en-US" altLang="zh-CN" sz="2000" b="1" dirty="0" smtClean="0">
                    <a:latin typeface="+mj-lt"/>
                  </a:rPr>
                  <a:t>PRF input length</a:t>
                </a:r>
                <a:r>
                  <a:rPr lang="en-US" altLang="zh-CN" sz="2000" dirty="0" smtClean="0">
                    <a:latin typeface="+mj-lt"/>
                  </a:rPr>
                  <a:t>: log</a:t>
                </a:r>
                <a:r>
                  <a:rPr lang="en-US" altLang="zh-CN" sz="2000" baseline="30000" dirty="0" smtClean="0">
                    <a:latin typeface="+mj-lt"/>
                  </a:rPr>
                  <a:t>2</a:t>
                </a:r>
                <a:r>
                  <a:rPr lang="en-US" altLang="zh-CN" sz="2000" dirty="0" smtClean="0">
                    <a:latin typeface="+mj-lt"/>
                  </a:rPr>
                  <a:t> </a:t>
                </a:r>
                <a:r>
                  <a:rPr lang="el-GR" altLang="zh-CN" sz="2000" dirty="0" smtClean="0"/>
                  <a:t>λ</a:t>
                </a:r>
                <a:r>
                  <a:rPr lang="en-US" altLang="zh-CN" sz="2000" dirty="0" smtClean="0"/>
                  <a:t>. </a:t>
                </a:r>
              </a:p>
              <a:p>
                <a:pPr marL="1257300" lvl="2" indent="-342900" hangingPunct="0">
                  <a:buFontTx/>
                  <a:buChar char="-"/>
                </a:pPr>
                <a:r>
                  <a:rPr lang="en-US" altLang="zh-CN" sz="2000" dirty="0" smtClean="0"/>
                  <a:t>Sufficient for CPA-SKE.</a:t>
                </a:r>
              </a:p>
              <a:p>
                <a:pPr marL="1257300" lvl="2" indent="-342900" hangingPunct="0">
                  <a:buFontTx/>
                  <a:buChar char="-"/>
                </a:pPr>
                <a:r>
                  <a:rPr lang="en-US" altLang="zh-CN" sz="2000" dirty="0" smtClean="0"/>
                  <a:t>Obtain </a:t>
                </a:r>
                <a:r>
                  <a:rPr lang="el-GR" altLang="zh-CN" sz="2000" dirty="0" smtClean="0"/>
                  <a:t>λ</a:t>
                </a:r>
                <a14:m>
                  <m:oMath xmlns:m="http://schemas.openxmlformats.org/officeDocument/2006/math">
                    <m:r>
                      <a:rPr lang="en-US" altLang="zh-CN" sz="2000" b="0" i="1" baseline="30000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 input length if s = poly log </a:t>
                </a:r>
                <a:r>
                  <a:rPr lang="en-US" altLang="zh-CN" sz="2000" dirty="0" smtClean="0"/>
                  <a:t>n.</a:t>
                </a:r>
                <a:endParaRPr lang="en-US" altLang="zh-CN" sz="2000" dirty="0" smtClean="0">
                  <a:solidFill>
                    <a:schemeClr val="tx1"/>
                  </a:solidFill>
                  <a:latin typeface="+mj-lt"/>
                </a:endParaRPr>
              </a:p>
              <a:p>
                <a:pPr marL="342900" marR="0" indent="-3429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</a:pPr>
                <a:r>
                  <a:rPr lang="en-US" altLang="zh-CN" sz="2000" dirty="0" smtClean="0">
                    <a:latin typeface="+mj-lt"/>
                  </a:rPr>
                  <a:t>n</a:t>
                </a:r>
                <a:r>
                  <a:rPr lang="en-US" altLang="zh-CN" sz="2000" baseline="30000" dirty="0" smtClean="0">
                    <a:latin typeface="+mj-lt"/>
                  </a:rPr>
                  <a:t>3</a:t>
                </a:r>
                <a:r>
                  <a:rPr lang="en-US" altLang="zh-CN" sz="2000" dirty="0" smtClean="0">
                    <a:latin typeface="+mj-lt"/>
                  </a:rPr>
                  <a:t>-time hardness =&gt; quasi-poly OWFs</a:t>
                </a:r>
              </a:p>
              <a:p>
                <a:pPr hangingPunct="0"/>
                <a:r>
                  <a:rPr lang="en-US" altLang="zh-CN" sz="2000" dirty="0">
                    <a:solidFill>
                      <a:schemeClr val="tx1"/>
                    </a:solidFill>
                    <a:latin typeface="+mj-lt"/>
                  </a:rPr>
                  <a:t>	</a:t>
                </a:r>
                <a:r>
                  <a:rPr lang="en-US" altLang="zh-CN" sz="2000" b="1" dirty="0" smtClean="0">
                    <a:solidFill>
                      <a:srgbClr val="0432FF"/>
                    </a:solidFill>
                    <a:latin typeface="+mj-lt"/>
                  </a:rPr>
                  <a:t>Hardness Magnification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altLang="zh-CN" dirty="0"/>
                  <a:t>[OS18, MMW19, CT19, OPS19, CMMW19, Oli19, CJW19, </a:t>
                </a:r>
                <a:r>
                  <a:rPr lang="en-US" altLang="zh-CN" dirty="0" smtClean="0"/>
                  <a:t>	CHO+20</a:t>
                </a:r>
                <a:r>
                  <a:rPr lang="en-US" altLang="zh-CN" dirty="0"/>
                  <a:t>]</a:t>
                </a:r>
                <a:endParaRPr lang="en-US" altLang="zh-CN" sz="2000" dirty="0" smtClean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78" y="3530016"/>
                <a:ext cx="9851098" cy="2831542"/>
              </a:xfrm>
              <a:prstGeom prst="rect">
                <a:avLst/>
              </a:prstGeom>
              <a:blipFill>
                <a:blip r:embed="rId4"/>
                <a:stretch>
                  <a:fillRect l="-1114" t="-1075" b="-2366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8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PRFs from Kolmogorov Complexity</a:t>
            </a:r>
            <a:endParaRPr lang="zh-CN" alt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Google Shape;176;p38"/>
              <p:cNvSpPr txBox="1"/>
              <p:nvPr/>
            </p:nvSpPr>
            <p:spPr>
              <a:xfrm>
                <a:off x="886378" y="1583586"/>
                <a:ext cx="10516727" cy="13411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r>
                  <a:rPr lang="en-US" sz="2400" b="1" i="0" u="none" strike="noStrike" cap="none" dirty="0" smtClean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Main THM [Today]</a:t>
                </a:r>
                <a:r>
                  <a:rPr lang="en-US" sz="2400" i="0" u="none" strike="noStrike" cap="none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</a:t>
                </a:r>
                <a:r>
                  <a:rPr lang="en-US" altLang="zh-CN" sz="2400" dirty="0" smtClean="0"/>
                  <a:t>Assume </a:t>
                </a:r>
                <a:r>
                  <a:rPr lang="en-US" altLang="zh-CN" sz="2400" dirty="0"/>
                  <a:t>that for poly t(n</a:t>
                </a:r>
                <a:r>
                  <a:rPr lang="en-US" altLang="zh-CN" sz="2400" dirty="0" smtClean="0"/>
                  <a:t>)&gt;2n</a:t>
                </a:r>
                <a:r>
                  <a:rPr lang="en-US" altLang="zh-CN" sz="2400" dirty="0"/>
                  <a:t>, </a:t>
                </a:r>
                <a:r>
                  <a:rPr lang="zh-CN" altLang="en-US" sz="2400" dirty="0"/>
                  <a:t>𝛽 </a:t>
                </a:r>
                <a:r>
                  <a:rPr lang="en-US" altLang="zh-CN" sz="2400" dirty="0"/>
                  <a:t>&gt; 0, </a:t>
                </a:r>
                <a:r>
                  <a:rPr lang="en-US" altLang="zh-CN" sz="2400" b="1" dirty="0" err="1"/>
                  <a:t>MK</a:t>
                </a:r>
                <a:r>
                  <a:rPr lang="en-US" altLang="zh-CN" sz="2400" b="1" baseline="30000" dirty="0" err="1"/>
                  <a:t>t</a:t>
                </a:r>
                <a:r>
                  <a:rPr lang="en-US" altLang="zh-CN" sz="2400" b="1" dirty="0" err="1"/>
                  <a:t>P</a:t>
                </a:r>
                <a:r>
                  <a:rPr lang="en-US" altLang="zh-CN" sz="2400" b="1" dirty="0"/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𝟐</m:t>
                        </m:r>
                      </m:e>
                      <m:sup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𝑶</m:t>
                        </m:r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1">
                                <a:latin typeface="Cambria Math" panose="02040503050406030204" pitchFamily="18" charset="0"/>
                                <a:sym typeface="Calibri"/>
                              </a:rPr>
                              <m:t>𝐥𝐨𝐠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𝒏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</m:e>
                        </m:rad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2400" b="1" dirty="0"/>
                  <a:t>] is (1/n</a:t>
                </a:r>
                <a:r>
                  <a:rPr lang="zh-CN" altLang="en-US" sz="2400" b="1" baseline="30000" dirty="0"/>
                  <a:t>𝛽</a:t>
                </a:r>
                <a:r>
                  <a:rPr lang="en-US" altLang="zh-CN" sz="2400" b="1" dirty="0"/>
                  <a:t>)-</a:t>
                </a:r>
                <a:r>
                  <a:rPr lang="en-US" altLang="zh-CN" sz="2400" b="1" dirty="0" err="1"/>
                  <a:t>HoA</a:t>
                </a:r>
                <a:r>
                  <a:rPr lang="en-US" altLang="zh-CN" sz="2400" b="1" dirty="0"/>
                  <a:t>* w.r.t. n</a:t>
                </a:r>
                <a:r>
                  <a:rPr lang="en-US" altLang="zh-CN" sz="2400" b="1" baseline="30000" dirty="0"/>
                  <a:t>3</a:t>
                </a:r>
                <a:r>
                  <a:rPr lang="en-US" altLang="zh-CN" sz="2400" b="1" dirty="0"/>
                  <a:t>-time attackers</a:t>
                </a:r>
                <a:r>
                  <a:rPr lang="en-US" altLang="zh-CN" sz="2400" dirty="0"/>
                  <a:t>. </a:t>
                </a:r>
                <a:r>
                  <a:rPr lang="en-US" altLang="zh-CN" sz="2400" dirty="0" smtClean="0"/>
                  <a:t> Then </a:t>
                </a:r>
                <a:r>
                  <a:rPr lang="en-US" altLang="zh-CN" sz="2400" dirty="0"/>
                  <a:t>there exists </a:t>
                </a:r>
                <a:r>
                  <a:rPr lang="en-US" altLang="zh-CN" sz="2400" dirty="0" smtClean="0"/>
                  <a:t>a (direct construction of)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(quasi-poly secure) </a:t>
                </a:r>
                <a:r>
                  <a:rPr lang="en-US" altLang="zh-CN" sz="2400" b="1" dirty="0">
                    <a:solidFill>
                      <a:srgbClr val="0432FF"/>
                    </a:solidFill>
                  </a:rPr>
                  <a:t>PRF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 h: 1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</a:t>
                </a:r>
                <a:r>
                  <a:rPr lang="el-GR" altLang="zh-CN" sz="2400" dirty="0">
                    <a:solidFill>
                      <a:srgbClr val="0432FF"/>
                    </a:solidFill>
                  </a:rPr>
                  <a:t>×{0,1}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λ^(1+β)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*poly log 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 </a:t>
                </a:r>
                <a:r>
                  <a:rPr lang="el-GR" altLang="zh-CN" sz="2400" dirty="0">
                    <a:solidFill>
                      <a:srgbClr val="0432FF"/>
                    </a:solidFill>
                  </a:rPr>
                  <a:t>×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{0,1}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log^2(</a:t>
                </a:r>
                <a:r>
                  <a:rPr lang="el-GR" altLang="zh-CN" sz="2400" baseline="30000" dirty="0" smtClean="0">
                    <a:solidFill>
                      <a:srgbClr val="0432FF"/>
                    </a:solidFill>
                  </a:rPr>
                  <a:t>λ</a:t>
                </a:r>
                <a:r>
                  <a:rPr lang="en-US" altLang="zh-CN" sz="2400" baseline="30000" dirty="0" smtClean="0">
                    <a:solidFill>
                      <a:srgbClr val="0432FF"/>
                    </a:solidFill>
                  </a:rPr>
                  <a:t>)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 -&gt; {0,1</a:t>
                </a:r>
                <a:r>
                  <a:rPr lang="en-US" altLang="zh-CN" sz="2400" dirty="0" smtClean="0">
                    <a:solidFill>
                      <a:srgbClr val="0432FF"/>
                    </a:solidFill>
                  </a:rPr>
                  <a:t>}</a:t>
                </a:r>
                <a:endParaRPr lang="en-US" altLang="zh-CN" sz="2400" dirty="0">
                  <a:solidFill>
                    <a:srgbClr val="0432FF"/>
                  </a:solidFill>
                </a:endParaRPr>
              </a:p>
              <a:p>
                <a:pPr marL="635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Calibri"/>
                  <a:buNone/>
                </a:pP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Google Shape;176;p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78" y="1583586"/>
                <a:ext cx="10516727" cy="1341150"/>
              </a:xfrm>
              <a:prstGeom prst="rect">
                <a:avLst/>
              </a:prstGeom>
              <a:blipFill>
                <a:blip r:embed="rId2"/>
                <a:stretch>
                  <a:fillRect l="-869" t="-909" b="-31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圆角矩形 4"/>
          <p:cNvSpPr/>
          <p:nvPr/>
        </p:nvSpPr>
        <p:spPr>
          <a:xfrm>
            <a:off x="784411" y="1509627"/>
            <a:ext cx="10390095" cy="1515961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886378" y="3602587"/>
                <a:ext cx="9851098" cy="2583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1" i="0" u="none" strike="noStrike" cap="none" spc="0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FillTx/>
                    <a:latin typeface="+mj-lt"/>
                    <a:sym typeface="Arial"/>
                  </a:rPr>
                  <a:t>Security and efficiency</a:t>
                </a:r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:</a:t>
                </a:r>
              </a:p>
              <a:p>
                <a:pPr marL="342900" indent="-342900" hangingPunct="0">
                  <a:buFontTx/>
                  <a:buAutoNum type="arabicPeriod"/>
                </a:pPr>
                <a:r>
                  <a:rPr lang="en-US" altLang="zh-CN" sz="2000" dirty="0" smtClean="0"/>
                  <a:t>(Think of t(n) = O(n),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zh-CN" sz="2000" dirty="0" smtClean="0"/>
                  <a:t> = 0.1) </a:t>
                </a:r>
                <a:r>
                  <a:rPr lang="en-US" altLang="zh-CN" sz="2000" b="1" dirty="0" smtClean="0"/>
                  <a:t>Running </a:t>
                </a:r>
                <a:r>
                  <a:rPr lang="en-US" altLang="zh-CN" sz="2000" b="1" dirty="0"/>
                  <a:t>time</a:t>
                </a:r>
                <a:r>
                  <a:rPr lang="en-US" altLang="zh-CN" sz="2000" dirty="0"/>
                  <a:t>: </a:t>
                </a:r>
                <a:r>
                  <a:rPr lang="en-US" altLang="zh-CN" sz="2000" dirty="0" smtClean="0">
                    <a:ea typeface="Cambria Math" panose="02040503050406030204" pitchFamily="18" charset="0"/>
                    <a:sym typeface="Arial"/>
                  </a:rPr>
                  <a:t>Õ(</a:t>
                </a:r>
                <a:r>
                  <a:rPr lang="el-GR" altLang="zh-CN" sz="2000" dirty="0" smtClean="0"/>
                  <a:t>λ</a:t>
                </a:r>
                <a:r>
                  <a:rPr lang="en-US" altLang="zh-CN" sz="2000" baseline="30000" dirty="0" smtClean="0"/>
                  <a:t>1+</a:t>
                </a:r>
                <a:r>
                  <a:rPr lang="el-GR" altLang="zh-CN" sz="2000" baseline="300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β</a:t>
                </a:r>
                <a:r>
                  <a:rPr lang="en-US" altLang="zh-CN" sz="2000" dirty="0" smtClean="0"/>
                  <a:t>), </a:t>
                </a:r>
                <a:r>
                  <a:rPr lang="en-US" altLang="zh-CN" sz="2000" b="1" dirty="0"/>
                  <a:t>seed length</a:t>
                </a:r>
                <a:r>
                  <a:rPr lang="en-US" altLang="zh-CN" sz="2000" dirty="0"/>
                  <a:t>: </a:t>
                </a:r>
                <a:r>
                  <a:rPr lang="en-US" altLang="zh-CN" sz="2000" dirty="0" smtClean="0">
                    <a:ea typeface="Cambria Math" panose="02040503050406030204" pitchFamily="18" charset="0"/>
                    <a:sym typeface="Arial"/>
                  </a:rPr>
                  <a:t>Õ(</a:t>
                </a:r>
                <a:r>
                  <a:rPr lang="el-GR" altLang="zh-CN" sz="2000" dirty="0" smtClean="0"/>
                  <a:t>λ</a:t>
                </a:r>
                <a:r>
                  <a:rPr lang="en-US" altLang="zh-CN" sz="2000" baseline="30000" dirty="0" smtClean="0"/>
                  <a:t>1+</a:t>
                </a:r>
                <a:r>
                  <a:rPr lang="el-GR" altLang="zh-CN" sz="2000" baseline="300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β</a:t>
                </a:r>
                <a:r>
                  <a:rPr lang="en-US" altLang="zh-CN" sz="2000" baseline="300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en-US" altLang="zh-CN" sz="20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)</a:t>
                </a:r>
              </a:p>
              <a:p>
                <a:pPr marL="342900" indent="-342900" hangingPunct="0">
                  <a:buFontTx/>
                  <a:buAutoNum type="arabicPeriod"/>
                </a:pPr>
                <a:r>
                  <a:rPr lang="en-US" altLang="zh-CN" sz="2000" dirty="0">
                    <a:ea typeface="Cambria Math" panose="02040503050406030204" pitchFamily="18" charset="0"/>
                  </a:rPr>
                  <a:t>Security of h (on sec par </a:t>
                </a:r>
                <a:r>
                  <a:rPr lang="el-GR" altLang="zh-CN" sz="2000" dirty="0"/>
                  <a:t>λ</a:t>
                </a:r>
                <a:r>
                  <a:rPr lang="en-US" altLang="zh-CN" sz="2000" dirty="0"/>
                  <a:t>) is</a:t>
                </a:r>
                <a:r>
                  <a:rPr lang="en-US" altLang="zh-CN" sz="2000" dirty="0">
                    <a:ea typeface="Cambria Math" panose="02040503050406030204" pitchFamily="18" charset="0"/>
                  </a:rPr>
                  <a:t> based on </a:t>
                </a:r>
                <a:r>
                  <a:rPr lang="en-US" altLang="zh-CN" sz="2000" dirty="0" err="1">
                    <a:ea typeface="Cambria Math" panose="02040503050406030204" pitchFamily="18" charset="0"/>
                  </a:rPr>
                  <a:t>MK</a:t>
                </a:r>
                <a:r>
                  <a:rPr lang="en-US" altLang="zh-CN" sz="2000" baseline="30000" dirty="0" err="1">
                    <a:ea typeface="Cambria Math" panose="02040503050406030204" pitchFamily="18" charset="0"/>
                  </a:rPr>
                  <a:t>t</a:t>
                </a:r>
                <a:r>
                  <a:rPr lang="en-US" altLang="zh-CN" sz="2000" dirty="0" err="1">
                    <a:ea typeface="Cambria Math" panose="02040503050406030204" pitchFamily="18" charset="0"/>
                  </a:rPr>
                  <a:t>P</a:t>
                </a:r>
                <a:r>
                  <a:rPr lang="en-US" altLang="zh-CN" sz="2000" dirty="0">
                    <a:ea typeface="Cambria Math" panose="02040503050406030204" pitchFamily="18" charset="0"/>
                  </a:rPr>
                  <a:t> over length n, where </a:t>
                </a:r>
                <a:r>
                  <a:rPr lang="el-GR" altLang="zh-CN" sz="2000" dirty="0"/>
                  <a:t>λ</a:t>
                </a:r>
                <a:r>
                  <a:rPr lang="en-US" altLang="zh-CN" sz="2000" dirty="0"/>
                  <a:t> =</a:t>
                </a:r>
                <a:r>
                  <a:rPr lang="en-US" altLang="zh-CN" sz="2000" dirty="0">
                    <a:ea typeface="Cambria Math" panose="02040503050406030204" pitchFamily="18" charset="0"/>
                  </a:rPr>
                  <a:t> s(n)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>
                            <a:latin typeface="Cambria Math" panose="02040503050406030204" pitchFamily="18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  <a:sym typeface="Calibri"/>
                          </a:rPr>
                          <m:t>𝟐</m:t>
                        </m:r>
                      </m:e>
                      <m:sup>
                        <m:r>
                          <a:rPr lang="en-US" altLang="zh-CN" b="1" i="1">
                            <a:latin typeface="Cambria Math" panose="02040503050406030204" pitchFamily="18" charset="0"/>
                            <a:sym typeface="Calibri"/>
                          </a:rPr>
                          <m:t>𝑶</m:t>
                        </m:r>
                        <m:r>
                          <a:rPr lang="en-US" altLang="zh-CN" b="1" i="1">
                            <a:latin typeface="Cambria Math" panose="02040503050406030204" pitchFamily="18" charset="0"/>
                            <a:sym typeface="Calibri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b="1" i="1">
                                <a:latin typeface="Cambria Math" panose="02040503050406030204" pitchFamily="18" charset="0"/>
                                <a:sym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1">
                                <a:latin typeface="Cambria Math" panose="02040503050406030204" pitchFamily="18" charset="0"/>
                                <a:sym typeface="Calibri"/>
                              </a:rPr>
                              <m:t>𝐥𝐨𝐠</m:t>
                            </m:r>
                            <m:r>
                              <a:rPr lang="en-US" altLang="zh-CN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  <m:r>
                              <a:rPr lang="en-US" altLang="zh-CN" b="1" i="1">
                                <a:latin typeface="Cambria Math" panose="02040503050406030204" pitchFamily="18" charset="0"/>
                                <a:sym typeface="Calibri"/>
                              </a:rPr>
                              <m:t>𝒏</m:t>
                            </m:r>
                            <m:r>
                              <a:rPr lang="en-US" altLang="zh-CN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</m:e>
                        </m:rad>
                        <m:r>
                          <a:rPr lang="en-US" altLang="zh-CN" b="1" i="1">
                            <a:latin typeface="Cambria Math" panose="02040503050406030204" pitchFamily="18" charset="0"/>
                            <a:sym typeface="Calibri"/>
                          </a:rPr>
                          <m:t>)</m:t>
                        </m:r>
                      </m:sup>
                    </m:sSup>
                  </m:oMath>
                </a14:m>
                <a:endParaRPr lang="en-US" altLang="zh-CN" sz="2000" dirty="0"/>
              </a:p>
              <a:p>
                <a:pPr marL="800100" lvl="1" indent="-342900" hangingPunct="0">
                  <a:buFont typeface="Arial" panose="020B0604020202020204" pitchFamily="34" charset="0"/>
                  <a:buChar char="•"/>
                </a:pPr>
                <a:r>
                  <a:rPr lang="en-US" altLang="zh-CN" sz="2000" dirty="0" err="1">
                    <a:ea typeface="Cambria Math" panose="02040503050406030204" pitchFamily="18" charset="0"/>
                  </a:rPr>
                  <a:t>MK</a:t>
                </a:r>
                <a:r>
                  <a:rPr lang="en-US" altLang="zh-CN" sz="2000" baseline="30000" dirty="0" err="1">
                    <a:ea typeface="Cambria Math" panose="02040503050406030204" pitchFamily="18" charset="0"/>
                  </a:rPr>
                  <a:t>t</a:t>
                </a:r>
                <a:r>
                  <a:rPr lang="en-US" altLang="zh-CN" sz="2000" dirty="0" err="1">
                    <a:ea typeface="Cambria Math" panose="02040503050406030204" pitchFamily="18" charset="0"/>
                  </a:rPr>
                  <a:t>P</a:t>
                </a:r>
                <a:r>
                  <a:rPr lang="en-US" altLang="zh-CN" sz="2000" dirty="0">
                    <a:ea typeface="Cambria Math" panose="02040503050406030204" pitchFamily="18" charset="0"/>
                  </a:rPr>
                  <a:t>[s] can be solved in time 2</a:t>
                </a:r>
                <a:r>
                  <a:rPr lang="en-US" altLang="zh-CN" sz="2000" baseline="30000" dirty="0">
                    <a:ea typeface="Cambria Math" panose="02040503050406030204" pitchFamily="18" charset="0"/>
                  </a:rPr>
                  <a:t>O(s)</a:t>
                </a:r>
                <a:r>
                  <a:rPr lang="en-US" altLang="zh-CN" sz="2000" dirty="0">
                    <a:ea typeface="Cambria Math" panose="02040503050406030204" pitchFamily="18" charset="0"/>
                  </a:rPr>
                  <a:t>. (In fact, it is conjectured to be 2</a:t>
                </a:r>
                <a:r>
                  <a:rPr lang="en-US" altLang="zh-CN" sz="2000" baseline="30000" dirty="0">
                    <a:ea typeface="Cambria Math" panose="02040503050406030204" pitchFamily="18" charset="0"/>
                  </a:rPr>
                  <a:t>O(s)</a:t>
                </a:r>
                <a:r>
                  <a:rPr lang="en-US" altLang="zh-CN" sz="2000" dirty="0">
                    <a:ea typeface="Cambria Math" panose="02040503050406030204" pitchFamily="18" charset="0"/>
                  </a:rPr>
                  <a:t>-hard, known as the “</a:t>
                </a:r>
                <a:r>
                  <a:rPr lang="en-US" altLang="zh-CN" sz="2000" i="1" dirty="0" err="1">
                    <a:ea typeface="Cambria Math" panose="02040503050406030204" pitchFamily="18" charset="0"/>
                  </a:rPr>
                  <a:t>Perebor</a:t>
                </a:r>
                <a:r>
                  <a:rPr lang="en-US" altLang="zh-CN" sz="2000" i="1" dirty="0">
                    <a:ea typeface="Cambria Math" panose="02040503050406030204" pitchFamily="18" charset="0"/>
                  </a:rPr>
                  <a:t> Conjecture</a:t>
                </a:r>
                <a:r>
                  <a:rPr lang="en-US" altLang="zh-CN" sz="2000" dirty="0" smtClean="0">
                    <a:ea typeface="Cambria Math" panose="02040503050406030204" pitchFamily="18" charset="0"/>
                  </a:rPr>
                  <a:t>”.)</a:t>
                </a:r>
                <a:endParaRPr lang="en-US" altLang="zh-CN" sz="2000" dirty="0"/>
              </a:p>
              <a:p>
                <a:pPr lvl="1" hangingPunct="0"/>
                <a:endParaRPr lang="en-US" altLang="zh-CN" sz="2000" b="1" dirty="0" smtClean="0"/>
              </a:p>
              <a:p>
                <a:pPr marL="342900" indent="-342900" hangingPunct="0">
                  <a:buFontTx/>
                  <a:buAutoNum type="arabicPeriod"/>
                </a:pPr>
                <a:r>
                  <a:rPr lang="en-US" altLang="zh-CN" sz="2000" b="1" dirty="0"/>
                  <a:t>Comparisons with existing constructions</a:t>
                </a:r>
                <a:r>
                  <a:rPr lang="en-US" altLang="zh-CN" sz="2000" dirty="0" smtClean="0"/>
                  <a:t>: All constructions (except for the LWE or the generic one) have the same efficiency, </a:t>
                </a:r>
                <a:r>
                  <a:rPr lang="en-US" altLang="zh-CN" sz="2000" dirty="0"/>
                  <a:t>ours is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zh-CN" sz="2000" dirty="0"/>
                  <a:t> worst in the </a:t>
                </a:r>
                <a:r>
                  <a:rPr lang="en-US" altLang="zh-CN" sz="2000" dirty="0" smtClean="0"/>
                  <a:t>exponent.</a:t>
                </a:r>
                <a:endParaRPr lang="en-US" altLang="zh-CN" sz="2000" b="1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78" y="3602587"/>
                <a:ext cx="9851098" cy="2583269"/>
              </a:xfrm>
              <a:prstGeom prst="rect">
                <a:avLst/>
              </a:prstGeom>
              <a:blipFill>
                <a:blip r:embed="rId3"/>
                <a:stretch>
                  <a:fillRect l="-1114" t="-1415" r="-186" b="-330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75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Construction Overview</a:t>
            </a:r>
            <a:endParaRPr lang="zh-CN" alt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Google Shape;176;p38"/>
              <p:cNvSpPr txBox="1"/>
              <p:nvPr/>
            </p:nvSpPr>
            <p:spPr>
              <a:xfrm>
                <a:off x="886378" y="1583586"/>
                <a:ext cx="10516727" cy="13411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r>
                  <a:rPr lang="en-US" sz="2400" b="1" i="0" u="none" strike="noStrike" cap="none" dirty="0" smtClean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Main THM [Today]</a:t>
                </a:r>
                <a:r>
                  <a:rPr lang="en-US" sz="2400" i="0" u="none" strike="noStrike" cap="none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</a:t>
                </a:r>
                <a:r>
                  <a:rPr lang="en-US" altLang="zh-CN" sz="2400" dirty="0" smtClean="0"/>
                  <a:t>Assume </a:t>
                </a:r>
                <a:r>
                  <a:rPr lang="en-US" altLang="zh-CN" sz="2400" dirty="0"/>
                  <a:t>that for poly t(n</a:t>
                </a:r>
                <a:r>
                  <a:rPr lang="en-US" altLang="zh-CN" sz="2400" dirty="0" smtClean="0"/>
                  <a:t>)&gt;2n</a:t>
                </a:r>
                <a:r>
                  <a:rPr lang="en-US" altLang="zh-CN" sz="2400" dirty="0"/>
                  <a:t>, </a:t>
                </a:r>
                <a:r>
                  <a:rPr lang="zh-CN" altLang="en-US" sz="2400" dirty="0"/>
                  <a:t>𝛽 </a:t>
                </a:r>
                <a:r>
                  <a:rPr lang="en-US" altLang="zh-CN" sz="2400" dirty="0"/>
                  <a:t>&gt; 0, </a:t>
                </a:r>
                <a:r>
                  <a:rPr lang="en-US" altLang="zh-CN" sz="2400" b="1" dirty="0" err="1"/>
                  <a:t>MK</a:t>
                </a:r>
                <a:r>
                  <a:rPr lang="en-US" altLang="zh-CN" sz="2400" b="1" baseline="30000" dirty="0" err="1"/>
                  <a:t>t</a:t>
                </a:r>
                <a:r>
                  <a:rPr lang="en-US" altLang="zh-CN" sz="2400" b="1" dirty="0" err="1"/>
                  <a:t>P</a:t>
                </a:r>
                <a:r>
                  <a:rPr lang="en-US" altLang="zh-CN" sz="2400" b="1" dirty="0"/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𝟐</m:t>
                        </m:r>
                      </m:e>
                      <m:sup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𝑶</m:t>
                        </m:r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1">
                                <a:latin typeface="Cambria Math" panose="02040503050406030204" pitchFamily="18" charset="0"/>
                                <a:sym typeface="Calibri"/>
                              </a:rPr>
                              <m:t>𝐥𝐨𝐠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𝒏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</m:e>
                        </m:rad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2400" b="1" dirty="0"/>
                  <a:t>] is (1/n</a:t>
                </a:r>
                <a:r>
                  <a:rPr lang="zh-CN" altLang="en-US" sz="2400" b="1" baseline="30000" dirty="0"/>
                  <a:t>𝛽</a:t>
                </a:r>
                <a:r>
                  <a:rPr lang="en-US" altLang="zh-CN" sz="2400" b="1" dirty="0"/>
                  <a:t>)-</a:t>
                </a:r>
                <a:r>
                  <a:rPr lang="en-US" altLang="zh-CN" sz="2400" b="1" dirty="0" err="1"/>
                  <a:t>HoA</a:t>
                </a:r>
                <a:r>
                  <a:rPr lang="en-US" altLang="zh-CN" sz="2400" b="1" dirty="0"/>
                  <a:t>* w.r.t. n</a:t>
                </a:r>
                <a:r>
                  <a:rPr lang="en-US" altLang="zh-CN" sz="2400" b="1" baseline="30000" dirty="0"/>
                  <a:t>3</a:t>
                </a:r>
                <a:r>
                  <a:rPr lang="en-US" altLang="zh-CN" sz="2400" b="1" dirty="0"/>
                  <a:t>-time attackers</a:t>
                </a:r>
                <a:r>
                  <a:rPr lang="en-US" altLang="zh-CN" sz="2400" dirty="0"/>
                  <a:t>. </a:t>
                </a:r>
                <a:r>
                  <a:rPr lang="en-US" altLang="zh-CN" sz="2400" dirty="0" smtClean="0"/>
                  <a:t> Then </a:t>
                </a:r>
                <a:r>
                  <a:rPr lang="en-US" altLang="zh-CN" sz="2400" dirty="0"/>
                  <a:t>there exists </a:t>
                </a:r>
                <a:r>
                  <a:rPr lang="en-US" altLang="zh-CN" sz="2400" dirty="0" smtClean="0"/>
                  <a:t>a (direct construction of)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(quasi-poly secure) </a:t>
                </a:r>
                <a:r>
                  <a:rPr lang="en-US" altLang="zh-CN" sz="2400" b="1" dirty="0">
                    <a:solidFill>
                      <a:srgbClr val="0432FF"/>
                    </a:solidFill>
                  </a:rPr>
                  <a:t>PRF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 h: 1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</a:t>
                </a:r>
                <a:r>
                  <a:rPr lang="el-GR" altLang="zh-CN" sz="2400" dirty="0">
                    <a:solidFill>
                      <a:srgbClr val="0432FF"/>
                    </a:solidFill>
                  </a:rPr>
                  <a:t>×{0,1}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λ^(1+β)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*poly log 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 </a:t>
                </a:r>
                <a:r>
                  <a:rPr lang="el-GR" altLang="zh-CN" sz="2400" dirty="0">
                    <a:solidFill>
                      <a:srgbClr val="0432FF"/>
                    </a:solidFill>
                  </a:rPr>
                  <a:t>×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{0,1}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log^2(</a:t>
                </a:r>
                <a:r>
                  <a:rPr lang="el-GR" altLang="zh-CN" sz="2400" baseline="30000" dirty="0" smtClean="0">
                    <a:solidFill>
                      <a:srgbClr val="0432FF"/>
                    </a:solidFill>
                  </a:rPr>
                  <a:t>λ</a:t>
                </a:r>
                <a:r>
                  <a:rPr lang="en-US" altLang="zh-CN" sz="2400" baseline="30000" dirty="0" smtClean="0">
                    <a:solidFill>
                      <a:srgbClr val="0432FF"/>
                    </a:solidFill>
                  </a:rPr>
                  <a:t>)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 -&gt; {0,1</a:t>
                </a:r>
                <a:r>
                  <a:rPr lang="en-US" altLang="zh-CN" sz="2400" dirty="0" smtClean="0">
                    <a:solidFill>
                      <a:srgbClr val="0432FF"/>
                    </a:solidFill>
                  </a:rPr>
                  <a:t>}</a:t>
                </a:r>
                <a:endParaRPr lang="en-US" altLang="zh-CN" sz="2400" dirty="0">
                  <a:solidFill>
                    <a:srgbClr val="0432FF"/>
                  </a:solidFill>
                </a:endParaRPr>
              </a:p>
              <a:p>
                <a:pPr marL="635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Calibri"/>
                  <a:buNone/>
                </a:pP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Google Shape;176;p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78" y="1583586"/>
                <a:ext cx="10516727" cy="1341150"/>
              </a:xfrm>
              <a:prstGeom prst="rect">
                <a:avLst/>
              </a:prstGeom>
              <a:blipFill>
                <a:blip r:embed="rId3"/>
                <a:stretch>
                  <a:fillRect l="-869" t="-909" b="-31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圆角矩形 4"/>
          <p:cNvSpPr/>
          <p:nvPr/>
        </p:nvSpPr>
        <p:spPr>
          <a:xfrm>
            <a:off x="784411" y="1509627"/>
            <a:ext cx="10390095" cy="1515961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86378" y="3762244"/>
            <a:ext cx="9851098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hangingPunct="0"/>
            <a:r>
              <a:rPr lang="en-US" altLang="zh-CN" sz="2400" dirty="0" smtClean="0"/>
              <a:t>Our construction relies on the following </a:t>
            </a:r>
            <a:r>
              <a:rPr lang="en-US" altLang="zh-CN" sz="2400" b="1" dirty="0" smtClean="0"/>
              <a:t>building blocks</a:t>
            </a:r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en-US" altLang="zh-CN" sz="2400" dirty="0"/>
              <a:t>LP20 </a:t>
            </a:r>
            <a:r>
              <a:rPr lang="en-US" altLang="zh-CN" sz="2400" dirty="0" smtClean="0"/>
              <a:t>OWF</a:t>
            </a:r>
          </a:p>
          <a:p>
            <a:pPr marL="342900" indent="-342900" hangingPunct="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Nisan-</a:t>
            </a:r>
            <a:r>
              <a:rPr lang="en-US" altLang="zh-CN" sz="2400" dirty="0" err="1" smtClean="0"/>
              <a:t>Wigderson</a:t>
            </a:r>
            <a:r>
              <a:rPr lang="en-US" altLang="zh-CN" sz="2400" dirty="0" smtClean="0"/>
              <a:t> generators</a:t>
            </a:r>
          </a:p>
        </p:txBody>
      </p:sp>
    </p:spTree>
    <p:extLst>
      <p:ext uri="{BB962C8B-B14F-4D97-AF65-F5344CB8AC3E}">
        <p14:creationId xmlns:p14="http://schemas.microsoft.com/office/powerpoint/2010/main" val="37370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1266910" y="4489056"/>
                <a:ext cx="7533767" cy="3385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r>
                  <a:rPr kumimoji="0" lang="en-US" altLang="zh-CN" sz="16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Output </a:t>
                </a:r>
                <a:r>
                  <a:rPr kumimoji="0" lang="en-US" altLang="zh-CN" sz="1600" b="1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g(j, </a:t>
                </a:r>
                <a14:m>
                  <m:oMath xmlns:m="http://schemas.openxmlformats.org/officeDocument/2006/math">
                    <m:r>
                      <a:rPr kumimoji="0" lang="en-US" altLang="zh-CN" sz="1600" b="1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sym typeface="Arial"/>
                      </a:rPr>
                      <m:t>𝚷</m:t>
                    </m:r>
                  </m:oMath>
                </a14:m>
                <a:r>
                  <a:rPr kumimoji="0" lang="en-US" altLang="zh-CN" sz="1600" b="1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, y)   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+mj-lt"/>
                  </a:rPr>
                  <a:t>=         </a:t>
                </a:r>
                <a:r>
                  <a:rPr kumimoji="0" lang="en-US" altLang="zh-CN" sz="1600" b="1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f</a:t>
                </a:r>
                <a:r>
                  <a:rPr kumimoji="0" lang="en-US" altLang="zh-CN" sz="16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(</a:t>
                </a:r>
                <a:r>
                  <a:rPr kumimoji="0" lang="en-US" altLang="zh-CN" sz="16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                    ),    </a:t>
                </a:r>
                <a:r>
                  <a:rPr kumimoji="0" lang="en-US" altLang="zh-CN" sz="16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f</a:t>
                </a:r>
                <a:r>
                  <a:rPr kumimoji="0" lang="en-US" altLang="zh-CN" sz="16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(                     ),      </a:t>
                </a:r>
                <a:r>
                  <a:rPr kumimoji="0" lang="en-US" altLang="zh-CN" sz="16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f</a:t>
                </a:r>
                <a:r>
                  <a:rPr kumimoji="0" lang="en-US" altLang="zh-CN" sz="16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(y</a:t>
                </a:r>
                <a:r>
                  <a:rPr kumimoji="0" lang="en-US" altLang="zh-CN" sz="1600" i="0" u="none" strike="noStrike" cap="none" spc="0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S_3</a:t>
                </a:r>
                <a:r>
                  <a:rPr kumimoji="0" lang="en-US" altLang="zh-CN" sz="16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)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+mj-lt"/>
                  </a:rPr>
                  <a:t>,     …….,      </a:t>
                </a:r>
                <a:r>
                  <a:rPr lang="en-US" altLang="zh-CN" sz="1600" b="1" dirty="0" smtClean="0">
                    <a:solidFill>
                      <a:schemeClr val="tx1"/>
                    </a:solidFill>
                    <a:latin typeface="+mj-lt"/>
                  </a:rPr>
                  <a:t>f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+mj-lt"/>
                  </a:rPr>
                  <a:t>(</a:t>
                </a:r>
                <a:r>
                  <a:rPr lang="en-US" altLang="zh-CN" sz="1600" dirty="0" err="1" smtClean="0">
                    <a:solidFill>
                      <a:schemeClr val="tx1"/>
                    </a:solidFill>
                    <a:latin typeface="+mj-lt"/>
                  </a:rPr>
                  <a:t>y</a:t>
                </a:r>
                <a:r>
                  <a:rPr lang="en-US" altLang="zh-CN" sz="1600" baseline="-25000" dirty="0" err="1" smtClean="0">
                    <a:solidFill>
                      <a:schemeClr val="tx1"/>
                    </a:solidFill>
                    <a:latin typeface="+mj-lt"/>
                  </a:rPr>
                  <a:t>S_m</a:t>
                </a:r>
                <a:r>
                  <a:rPr lang="en-US" altLang="zh-CN" sz="1600" dirty="0" smtClean="0">
                    <a:solidFill>
                      <a:schemeClr val="tx1"/>
                    </a:solidFill>
                    <a:latin typeface="+mj-lt"/>
                  </a:rPr>
                  <a:t>)</a:t>
                </a:r>
                <a:endParaRPr kumimoji="0" lang="zh-CN" altLang="en-US" sz="16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j-lt"/>
                  <a:sym typeface="Arial"/>
                </a:endParaRPr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910" y="4489056"/>
                <a:ext cx="7533767" cy="338552"/>
              </a:xfrm>
              <a:prstGeom prst="rect">
                <a:avLst/>
              </a:prstGeom>
              <a:blipFill>
                <a:blip r:embed="rId2"/>
                <a:stretch>
                  <a:fillRect l="-1052" t="-5357" b="-21429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Construction Overview</a:t>
            </a:r>
            <a:endParaRPr lang="zh-CN" altLang="en-US" sz="40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877434" y="1274547"/>
            <a:ext cx="2780439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Arial"/>
                <a:cs typeface="Arial"/>
                <a:sym typeface="Arial"/>
              </a:rPr>
              <a:t>The PRF construction</a:t>
            </a:r>
            <a:endParaRPr kumimoji="0" lang="zh-CN" alt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Arial"/>
              <a:cs typeface="Arial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877434" y="1758312"/>
                <a:ext cx="9739018" cy="10156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hangingPunct="0"/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Step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 1: Rely on the LP’20 OWF. </a:t>
                </a:r>
                <a:r>
                  <a:rPr lang="en-US" altLang="zh-CN" sz="2000" dirty="0" smtClean="0">
                    <a:latin typeface="+mj-lt"/>
                    <a:ea typeface="Arial"/>
                    <a:cs typeface="Arial"/>
                    <a:sym typeface="Arial"/>
                  </a:rPr>
                  <a:t>(Fix some sec par 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  <a:sym typeface="Arial"/>
                      </a:rPr>
                      <m:t>𝜆</m:t>
                    </m:r>
                    <m:r>
                      <a:rPr lang="en-US" altLang="zh-CN" sz="2000" b="0" i="0" dirty="0" smtClean="0">
                        <a:latin typeface="Cambria Math" panose="02040503050406030204" pitchFamily="18" charset="0"/>
                        <a:sym typeface="Arial"/>
                      </a:rPr>
                      <m:t>.</m:t>
                    </m:r>
                  </m:oMath>
                </a14:m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)</a:t>
                </a:r>
              </a:p>
              <a:p>
                <a:pPr hangingPunct="0"/>
                <a:r>
                  <a:rPr lang="en-US" altLang="zh-CN" sz="2000" dirty="0">
                    <a:solidFill>
                      <a:schemeClr val="tx1"/>
                    </a:solidFill>
                    <a:latin typeface="+mj-lt"/>
                  </a:rPr>
                  <a:t>	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- 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Sample an index j </a:t>
                </a:r>
                <a14:m>
                  <m:oMath xmlns:m="http://schemas.openxmlformats.org/officeDocument/2006/math">
                    <m:r>
                      <a:rPr kumimoji="0" lang="en-US" altLang="zh-CN" sz="2000" b="0" i="1" u="none" strike="noStrike" cap="none" spc="0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sym typeface="Arial"/>
                      </a:rPr>
                      <m:t>∈</m:t>
                    </m:r>
                  </m:oMath>
                </a14:m>
                <a:r>
                  <a:rPr kumimoji="0" lang="zh-CN" altLang="en-US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</a:t>
                </a:r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[</a:t>
                </a:r>
                <a14:m>
                  <m:oMath xmlns:m="http://schemas.openxmlformats.org/officeDocument/2006/math">
                    <m:r>
                      <a:rPr kumimoji="0" lang="en-US" altLang="zh-CN" sz="2000" b="0" i="1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sym typeface="Arial"/>
                      </a:rPr>
                      <m:t>𝜆</m:t>
                    </m:r>
                  </m:oMath>
                </a14:m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]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, a random program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kumimoji="0" lang="zh-CN" altLang="en-US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</a:t>
                </a:r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of length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j (with running time t(|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|)).</a:t>
                </a:r>
              </a:p>
              <a:p>
                <a:r>
                  <a:rPr lang="en-US" altLang="zh-CN" sz="2000" baseline="0" dirty="0">
                    <a:solidFill>
                      <a:schemeClr val="tx1"/>
                    </a:solidFill>
                    <a:latin typeface="+mj-lt"/>
                  </a:rPr>
                  <a:t>	</a:t>
                </a:r>
                <a:r>
                  <a:rPr lang="en-US" altLang="zh-CN" sz="2000" baseline="0" dirty="0" smtClean="0">
                    <a:solidFill>
                      <a:schemeClr val="tx1"/>
                    </a:solidFill>
                    <a:latin typeface="+mj-lt"/>
                  </a:rPr>
                  <a:t>- </a:t>
                </a:r>
                <a:r>
                  <a:rPr lang="en-US" altLang="zh-CN" sz="2000" b="1" baseline="0" dirty="0" smtClean="0">
                    <a:solidFill>
                      <a:schemeClr val="tx1"/>
                    </a:solidFill>
                    <a:latin typeface="+mj-lt"/>
                  </a:rPr>
                  <a:t>Define</a:t>
                </a:r>
                <a:r>
                  <a:rPr lang="en-US" altLang="zh-CN" sz="2000" baseline="0" dirty="0" smtClean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altLang="zh-CN" sz="2000" b="1" baseline="0" dirty="0" smtClean="0">
                    <a:solidFill>
                      <a:schemeClr val="tx1"/>
                    </a:solidFill>
                    <a:latin typeface="+mj-lt"/>
                  </a:rPr>
                  <a:t>f: f(</a:t>
                </a:r>
                <a:r>
                  <a:rPr lang="en-US" altLang="zh-CN" sz="2000" b="1" baseline="0" dirty="0" err="1" smtClean="0">
                    <a:solidFill>
                      <a:schemeClr val="tx1"/>
                    </a:solidFill>
                    <a:latin typeface="+mj-lt"/>
                  </a:rPr>
                  <a:t>i</a:t>
                </a:r>
                <a:r>
                  <a:rPr lang="en-US" altLang="zh-CN" sz="2000" b="1" baseline="0" dirty="0" smtClean="0">
                    <a:solidFill>
                      <a:schemeClr val="tx1"/>
                    </a:solidFill>
                    <a:latin typeface="+mj-lt"/>
                  </a:rPr>
                  <a:t>) = </a:t>
                </a:r>
                <a14:m>
                  <m:oMath xmlns:m="http://schemas.openxmlformats.org/officeDocument/2006/math">
                    <m:r>
                      <a:rPr lang="en-US" altLang="zh-CN" sz="2000" b="1" i="0" baseline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𝚷</m:t>
                    </m:r>
                  </m:oMath>
                </a14:m>
                <a:r>
                  <a:rPr kumimoji="0" lang="en-US" altLang="zh-CN" sz="2000" b="1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(i) </a:t>
                </a:r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for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</a:t>
                </a:r>
                <a:r>
                  <a:rPr kumimoji="0" lang="en-US" altLang="zh-CN" sz="2000" i="0" u="none" strike="noStrike" cap="none" spc="0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i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zh-CN" sz="2000" b="0" i="1" u="none" strike="noStrike" cap="none" spc="0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sym typeface="Arial"/>
                      </a:rPr>
                      <m:t>∈</m:t>
                    </m:r>
                  </m:oMath>
                </a14:m>
                <a:r>
                  <a:rPr kumimoji="0" lang="zh-CN" altLang="en-US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</a:t>
                </a:r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{0,1}^(log^2 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)</a:t>
                </a:r>
                <a:endParaRPr kumimoji="0" lang="zh-CN" alt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j-lt"/>
                  <a:sym typeface="Arial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434" y="1758312"/>
                <a:ext cx="9739018" cy="1015661"/>
              </a:xfrm>
              <a:prstGeom prst="rect">
                <a:avLst/>
              </a:prstGeom>
              <a:blipFill>
                <a:blip r:embed="rId3"/>
                <a:stretch>
                  <a:fillRect l="-1126" t="-2994" r="-814" b="-958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877434" y="3086181"/>
                <a:ext cx="9739018" cy="4001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Step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 2: </a:t>
                </a:r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NW generator g(j,</a:t>
                </a:r>
                <a14:m>
                  <m:oMath xmlns:m="http://schemas.openxmlformats.org/officeDocument/2006/math">
                    <m:r>
                      <a:rPr kumimoji="0" lang="en-US" altLang="zh-CN" sz="2000" b="1" i="0" u="none" strike="noStrike" cap="none" spc="0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Arial"/>
                        <a:cs typeface="Arial"/>
                        <a:sym typeface="Arial"/>
                      </a:rPr>
                      <m:t>𝚷</m:t>
                    </m:r>
                  </m:oMath>
                </a14:m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,y) = </a:t>
                </a:r>
                <a:r>
                  <a:rPr kumimoji="0" lang="en-US" altLang="zh-CN" sz="2000" b="1" i="0" u="none" strike="noStrike" cap="none" spc="0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NW</a:t>
                </a:r>
                <a:r>
                  <a:rPr kumimoji="0" lang="en-US" altLang="zh-CN" sz="2000" b="1" i="0" u="none" strike="noStrike" cap="none" spc="0" normalizeH="0" baseline="30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f</a:t>
                </a:r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(y) 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(with S</a:t>
                </a:r>
                <a:r>
                  <a:rPr kumimoji="0" lang="en-US" altLang="zh-CN" sz="2000" i="0" u="none" strike="noStrike" cap="none" spc="0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1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=</a:t>
                </a:r>
                <a:r>
                  <a:rPr kumimoji="0" lang="en-US" altLang="zh-CN" sz="2000" i="1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(1,4,7)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, S</a:t>
                </a:r>
                <a:r>
                  <a:rPr kumimoji="0" lang="en-US" altLang="zh-CN" sz="2000" i="0" u="none" strike="noStrike" cap="none" spc="0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2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=</a:t>
                </a:r>
                <a:r>
                  <a:rPr kumimoji="0" lang="en-US" altLang="zh-CN" sz="2000" i="1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(1,5,9)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, …, S</a:t>
                </a:r>
                <a:r>
                  <a:rPr kumimoji="0" lang="en-US" altLang="zh-CN" sz="2000" i="0" u="none" strike="noStrike" cap="none" spc="0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m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ea typeface="Arial"/>
                    <a:cs typeface="Arial"/>
                    <a:sym typeface="Arial"/>
                  </a:rPr>
                  <a:t>, m = 2</a:t>
                </a:r>
                <a:r>
                  <a:rPr lang="en-US" altLang="zh-CN" sz="2000" baseline="30000" dirty="0" smtClean="0">
                    <a:solidFill>
                      <a:schemeClr val="tx1"/>
                    </a:solidFill>
                    <a:latin typeface="+mj-lt"/>
                  </a:rPr>
                  <a:t>O(log^2 </a:t>
                </a:r>
                <a14:m>
                  <m:oMath xmlns:m="http://schemas.openxmlformats.org/officeDocument/2006/math">
                    <m:r>
                      <a:rPr lang="en-US" altLang="zh-CN" sz="2000" i="1" baseline="30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CN" sz="2000" baseline="30000" dirty="0" smtClean="0">
                    <a:solidFill>
                      <a:schemeClr val="tx1"/>
                    </a:solidFill>
                    <a:latin typeface="+mj-lt"/>
                  </a:rPr>
                  <a:t>)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 )</a:t>
                </a:r>
                <a:endParaRPr lang="zh-CN" altLang="en-US" sz="20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434" y="3086181"/>
                <a:ext cx="9739018" cy="400108"/>
              </a:xfrm>
              <a:prstGeom prst="rect">
                <a:avLst/>
              </a:prstGeom>
              <a:blipFill>
                <a:blip r:embed="rId4"/>
                <a:stretch>
                  <a:fillRect l="-1126" t="-7576" b="-25758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3756752" y="3651348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kumimoji="0" lang="en-US" altLang="zh-CN" sz="1400" i="1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1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74408" y="3651347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kumimoji="0" lang="en-US" altLang="zh-CN" sz="1400" i="1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2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86643" y="3651347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3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19544" y="3651347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4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25353" y="3643900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5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30658" y="3643900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6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452309" y="3651347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7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862078" y="3643900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8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271847" y="3643900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9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478197" y="4504444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kumimoji="0" lang="en-US" altLang="zh-CN" sz="1400" i="1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1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784952" y="4507391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4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088447" y="4507391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7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858325" y="4504444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kumimoji="0" lang="en-US" altLang="zh-CN" sz="1400" i="1" u="none" strike="noStrike" cap="none" spc="0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1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65080" y="4507391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5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468575" y="4507391"/>
            <a:ext cx="290475" cy="3077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cs typeface="Times New Roman" panose="02020603050405020304" pitchFamily="18" charset="0"/>
                <a:sym typeface="Arial"/>
              </a:rPr>
              <a:t>y</a:t>
            </a:r>
            <a:r>
              <a:rPr lang="en-US" altLang="zh-CN" i="1" baseline="-25000" dirty="0" smtClean="0">
                <a:latin typeface="+mj-lt"/>
                <a:cs typeface="Times New Roman" panose="02020603050405020304" pitchFamily="18" charset="0"/>
              </a:rPr>
              <a:t>9</a:t>
            </a:r>
            <a:endParaRPr kumimoji="0" lang="zh-CN" altLang="en-US" sz="1400" i="1" u="none" strike="noStrike" cap="none" spc="0" normalizeH="0" baseline="-2500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cs typeface="Times New Roman" panose="02020603050405020304" pitchFamily="18" charset="0"/>
              <a:sym typeface="Arial"/>
            </a:endParaRPr>
          </a:p>
        </p:txBody>
      </p:sp>
      <p:cxnSp>
        <p:nvCxnSpPr>
          <p:cNvPr id="27" name="直接箭头连接符 26"/>
          <p:cNvCxnSpPr>
            <a:stCxn id="11" idx="2"/>
            <a:endCxn id="21" idx="0"/>
          </p:cNvCxnSpPr>
          <p:nvPr/>
        </p:nvCxnSpPr>
        <p:spPr>
          <a:xfrm flipH="1">
            <a:off x="3623435" y="3959123"/>
            <a:ext cx="278555" cy="545321"/>
          </a:xfrm>
          <a:prstGeom prst="straightConnector1">
            <a:avLst/>
          </a:prstGeom>
          <a:noFill/>
          <a:ln w="12700" cap="flat">
            <a:solidFill>
              <a:srgbClr val="00B0F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直接箭头连接符 27"/>
          <p:cNvCxnSpPr>
            <a:stCxn id="14" idx="2"/>
            <a:endCxn id="22" idx="0"/>
          </p:cNvCxnSpPr>
          <p:nvPr/>
        </p:nvCxnSpPr>
        <p:spPr>
          <a:xfrm flipH="1">
            <a:off x="3930190" y="3959122"/>
            <a:ext cx="1334592" cy="548269"/>
          </a:xfrm>
          <a:prstGeom prst="straightConnector1">
            <a:avLst/>
          </a:prstGeom>
          <a:noFill/>
          <a:ln w="12700" cap="flat">
            <a:solidFill>
              <a:srgbClr val="00B0F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直接箭头连接符 28"/>
          <p:cNvCxnSpPr>
            <a:stCxn id="17" idx="2"/>
            <a:endCxn id="23" idx="0"/>
          </p:cNvCxnSpPr>
          <p:nvPr/>
        </p:nvCxnSpPr>
        <p:spPr>
          <a:xfrm flipH="1">
            <a:off x="4233685" y="3959122"/>
            <a:ext cx="2363862" cy="548269"/>
          </a:xfrm>
          <a:prstGeom prst="straightConnector1">
            <a:avLst/>
          </a:prstGeom>
          <a:noFill/>
          <a:ln w="12700" cap="flat">
            <a:solidFill>
              <a:srgbClr val="00B0F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直接箭头连接符 29"/>
          <p:cNvCxnSpPr>
            <a:stCxn id="11" idx="2"/>
            <a:endCxn id="24" idx="0"/>
          </p:cNvCxnSpPr>
          <p:nvPr/>
        </p:nvCxnSpPr>
        <p:spPr>
          <a:xfrm>
            <a:off x="3901990" y="3959123"/>
            <a:ext cx="1101573" cy="545321"/>
          </a:xfrm>
          <a:prstGeom prst="straightConnector1">
            <a:avLst/>
          </a:prstGeom>
          <a:noFill/>
          <a:ln w="12700" cap="flat">
            <a:solidFill>
              <a:srgbClr val="7030A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直接箭头连接符 30"/>
          <p:cNvCxnSpPr>
            <a:stCxn id="15" idx="2"/>
            <a:endCxn id="25" idx="0"/>
          </p:cNvCxnSpPr>
          <p:nvPr/>
        </p:nvCxnSpPr>
        <p:spPr>
          <a:xfrm flipH="1">
            <a:off x="5310318" y="3951675"/>
            <a:ext cx="360273" cy="555716"/>
          </a:xfrm>
          <a:prstGeom prst="straightConnector1">
            <a:avLst/>
          </a:prstGeom>
          <a:noFill/>
          <a:ln w="12700" cap="flat">
            <a:solidFill>
              <a:srgbClr val="7030A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直接箭头连接符 31"/>
          <p:cNvCxnSpPr>
            <a:stCxn id="19" idx="2"/>
            <a:endCxn id="26" idx="0"/>
          </p:cNvCxnSpPr>
          <p:nvPr/>
        </p:nvCxnSpPr>
        <p:spPr>
          <a:xfrm flipH="1">
            <a:off x="5613813" y="3951675"/>
            <a:ext cx="1803272" cy="555716"/>
          </a:xfrm>
          <a:prstGeom prst="straightConnector1">
            <a:avLst/>
          </a:prstGeom>
          <a:noFill/>
          <a:ln w="12700" cap="flat">
            <a:solidFill>
              <a:srgbClr val="7030A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文本框 33"/>
          <p:cNvSpPr txBox="1"/>
          <p:nvPr/>
        </p:nvSpPr>
        <p:spPr>
          <a:xfrm>
            <a:off x="1354963" y="3658795"/>
            <a:ext cx="2584151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Arial"/>
                <a:cs typeface="Arial"/>
                <a:sym typeface="Arial"/>
              </a:rPr>
              <a:t>On input seed y  = </a:t>
            </a:r>
            <a:endParaRPr kumimoji="0" lang="zh-CN" altLang="en-US" sz="16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sym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/>
              <p:cNvSpPr txBox="1"/>
              <p:nvPr/>
            </p:nvSpPr>
            <p:spPr>
              <a:xfrm>
                <a:off x="877434" y="5288399"/>
                <a:ext cx="8074860" cy="10156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i="0" u="none" strike="noStrike" cap="none" spc="0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Step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3: Security amplification. </a:t>
                </a:r>
              </a:p>
              <a:p>
                <a:pPr hangingPunct="0"/>
                <a:r>
                  <a:rPr lang="en-US" altLang="zh-CN" sz="2000" dirty="0">
                    <a:latin typeface="+mj-lt"/>
                    <a:sym typeface="Arial"/>
                  </a:rPr>
                  <a:t>	</a:t>
                </a:r>
                <a:r>
                  <a:rPr lang="en-US" altLang="zh-CN" sz="2000" dirty="0" smtClean="0">
                    <a:sym typeface="Arial"/>
                  </a:rPr>
                  <a:t>- Take r = </a:t>
                </a:r>
                <a:r>
                  <a:rPr lang="en-US" altLang="zh-CN" sz="2000" dirty="0" smtClean="0">
                    <a:ea typeface="Cambria Math" panose="02040503050406030204" pitchFamily="18" charset="0"/>
                    <a:sym typeface="Arial"/>
                  </a:rPr>
                  <a:t>Õ(</a:t>
                </a:r>
                <a:r>
                  <a:rPr lang="el-GR" altLang="zh-CN" sz="2000" dirty="0"/>
                  <a:t>λ</a:t>
                </a:r>
                <a:r>
                  <a:rPr lang="el-GR" altLang="zh-CN" sz="2000" baseline="30000" dirty="0">
                    <a:ea typeface="Cambria Math" panose="02040503050406030204" pitchFamily="18" charset="0"/>
                  </a:rPr>
                  <a:t>β</a:t>
                </a:r>
                <a:r>
                  <a:rPr lang="en-US" altLang="zh-CN" sz="2000" baseline="30000" dirty="0">
                    <a:ea typeface="Cambria Math" panose="02040503050406030204" pitchFamily="18" charset="0"/>
                  </a:rPr>
                  <a:t> </a:t>
                </a:r>
                <a:r>
                  <a:rPr lang="en-US" altLang="zh-CN" sz="2000" dirty="0" smtClean="0">
                    <a:ea typeface="Cambria Math" panose="02040503050406030204" pitchFamily="18" charset="0"/>
                  </a:rPr>
                  <a:t>) (fresh) repetitions and XOR them together.</a:t>
                </a:r>
                <a:endParaRPr kumimoji="0" lang="en-US" altLang="zh-CN" sz="2000" i="0" u="none" strike="noStrike" cap="none" spc="0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sym typeface="Arial"/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  <a:latin typeface="+mj-lt"/>
                  </a:rPr>
                  <a:t>	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+mj-lt"/>
                  </a:rPr>
                  <a:t>- </a:t>
                </a:r>
                <a:r>
                  <a:rPr kumimoji="0" lang="en-US" altLang="zh-CN" sz="2000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Formally </a:t>
                </a:r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h(j</a:t>
                </a:r>
                <a:r>
                  <a:rPr kumimoji="0" lang="en-US" altLang="zh-CN" sz="2000" b="1" i="0" u="none" strike="noStrike" cap="none" spc="0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1</a:t>
                </a:r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,</a:t>
                </a:r>
                <a14:m>
                  <m:oMath xmlns:m="http://schemas.openxmlformats.org/officeDocument/2006/math">
                    <m:r>
                      <a:rPr kumimoji="0" lang="en-US" altLang="zh-CN" sz="2000" b="1" i="0" u="none" strike="noStrike" cap="none" spc="0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sym typeface="Arial"/>
                      </a:rPr>
                      <m:t>𝚷</m:t>
                    </m:r>
                  </m:oMath>
                </a14:m>
                <a:r>
                  <a:rPr kumimoji="0" lang="en-US" altLang="zh-CN" sz="2000" b="1" i="0" u="none" strike="noStrike" cap="none" spc="0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1</a:t>
                </a:r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,y</a:t>
                </a:r>
                <a:r>
                  <a:rPr kumimoji="0" lang="en-US" altLang="zh-CN" sz="2000" b="1" i="0" u="none" strike="noStrike" cap="none" spc="0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1</a:t>
                </a:r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, …, </a:t>
                </a:r>
                <a:r>
                  <a:rPr kumimoji="0" lang="en-US" altLang="zh-CN" sz="2000" b="1" i="0" u="none" strike="noStrike" cap="none" spc="0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j</a:t>
                </a:r>
                <a:r>
                  <a:rPr kumimoji="0" lang="en-US" altLang="zh-CN" sz="2000" b="1" i="0" u="none" strike="noStrike" cap="none" spc="0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r</a:t>
                </a:r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,</a:t>
                </a:r>
                <a14:m>
                  <m:oMath xmlns:m="http://schemas.openxmlformats.org/officeDocument/2006/math">
                    <m:r>
                      <a:rPr kumimoji="0" lang="en-US" altLang="zh-CN" sz="2000" b="1" i="0" u="none" strike="noStrike" cap="none" spc="0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sym typeface="Arial"/>
                      </a:rPr>
                      <m:t>𝚷</m:t>
                    </m:r>
                  </m:oMath>
                </a14:m>
                <a:r>
                  <a:rPr kumimoji="0" lang="en-US" altLang="zh-CN" sz="2000" b="1" i="0" u="none" strike="noStrike" cap="none" spc="0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r</a:t>
                </a:r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, </a:t>
                </a:r>
                <a:r>
                  <a:rPr kumimoji="0" lang="en-US" altLang="zh-CN" sz="2000" b="1" i="0" u="none" strike="noStrike" cap="none" spc="0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y</a:t>
                </a:r>
                <a:r>
                  <a:rPr kumimoji="0" lang="en-US" altLang="zh-CN" sz="2000" b="1" i="0" u="none" strike="noStrike" cap="none" spc="0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r</a:t>
                </a:r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) = g(</a:t>
                </a:r>
                <a:r>
                  <a:rPr lang="en-US" altLang="zh-CN" sz="2000" b="1" dirty="0" smtClean="0">
                    <a:solidFill>
                      <a:schemeClr val="tx1"/>
                    </a:solidFill>
                    <a:latin typeface="+mj-lt"/>
                  </a:rPr>
                  <a:t>j</a:t>
                </a:r>
                <a:r>
                  <a:rPr lang="en-US" altLang="zh-CN" sz="2000" b="1" baseline="-25000" dirty="0" smtClean="0">
                    <a:solidFill>
                      <a:schemeClr val="tx1"/>
                    </a:solidFill>
                    <a:latin typeface="+mj-lt"/>
                  </a:rPr>
                  <a:t>1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j-lt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𝚷</m:t>
                    </m:r>
                  </m:oMath>
                </a14:m>
                <a:r>
                  <a:rPr lang="en-US" altLang="zh-CN" sz="2000" b="1" baseline="-25000" dirty="0" smtClean="0">
                    <a:solidFill>
                      <a:schemeClr val="tx1"/>
                    </a:solidFill>
                    <a:latin typeface="+mj-lt"/>
                  </a:rPr>
                  <a:t>1</a:t>
                </a:r>
                <a:r>
                  <a:rPr lang="en-US" altLang="zh-CN" sz="2000" b="1" dirty="0" smtClean="0">
                    <a:solidFill>
                      <a:schemeClr val="tx1"/>
                    </a:solidFill>
                    <a:latin typeface="+mj-lt"/>
                  </a:rPr>
                  <a:t>,y</a:t>
                </a:r>
                <a:r>
                  <a:rPr lang="en-US" altLang="zh-CN" sz="2000" b="1" baseline="-25000" dirty="0" smtClean="0">
                    <a:solidFill>
                      <a:schemeClr val="tx1"/>
                    </a:solidFill>
                    <a:latin typeface="+mj-lt"/>
                  </a:rPr>
                  <a:t>1</a:t>
                </a:r>
                <a:r>
                  <a:rPr lang="en-US" altLang="zh-CN" sz="2000" b="1" dirty="0" smtClean="0">
                    <a:solidFill>
                      <a:schemeClr val="tx1"/>
                    </a:solidFill>
                    <a:latin typeface="+mj-lt"/>
                  </a:rPr>
                  <a:t>)  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… </a:t>
                </a:r>
                <a14:m>
                  <m:oMath xmlns:m="http://schemas.openxmlformats.org/officeDocument/2006/math">
                    <m:r>
                      <a:rPr lang="en-US" altLang="zh-CN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kumimoji="0" lang="en-US" altLang="zh-CN" sz="2000" b="1" i="0" u="none" strike="noStrike" cap="none" spc="0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j-lt"/>
                    <a:sym typeface="Arial"/>
                  </a:rPr>
                  <a:t> g(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j-lt"/>
                  </a:rPr>
                  <a:t>j</a:t>
                </a:r>
                <a:r>
                  <a:rPr lang="en-US" altLang="zh-CN" sz="2000" b="1" baseline="-25000" dirty="0" err="1">
                    <a:solidFill>
                      <a:schemeClr val="tx1"/>
                    </a:solidFill>
                    <a:latin typeface="+mj-lt"/>
                  </a:rPr>
                  <a:t>r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j-lt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𝚷</m:t>
                    </m:r>
                  </m:oMath>
                </a14:m>
                <a:r>
                  <a:rPr lang="en-US" altLang="zh-CN" sz="2000" b="1" baseline="-25000" dirty="0">
                    <a:solidFill>
                      <a:schemeClr val="tx1"/>
                    </a:solidFill>
                    <a:latin typeface="+mj-lt"/>
                  </a:rPr>
                  <a:t>r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+mj-lt"/>
                  </a:rPr>
                  <a:t>, </a:t>
                </a:r>
                <a:r>
                  <a:rPr lang="en-US" altLang="zh-CN" sz="2000" b="1" dirty="0" err="1">
                    <a:solidFill>
                      <a:schemeClr val="tx1"/>
                    </a:solidFill>
                    <a:latin typeface="+mj-lt"/>
                  </a:rPr>
                  <a:t>y</a:t>
                </a:r>
                <a:r>
                  <a:rPr lang="en-US" altLang="zh-CN" sz="2000" b="1" baseline="-25000" dirty="0" err="1">
                    <a:solidFill>
                      <a:schemeClr val="tx1"/>
                    </a:solidFill>
                    <a:latin typeface="+mj-lt"/>
                  </a:rPr>
                  <a:t>r</a:t>
                </a:r>
                <a:r>
                  <a:rPr lang="en-US" altLang="zh-CN" sz="2000" b="1" dirty="0" smtClean="0">
                    <a:solidFill>
                      <a:schemeClr val="tx1"/>
                    </a:solidFill>
                    <a:latin typeface="+mj-lt"/>
                  </a:rPr>
                  <a:t>)</a:t>
                </a:r>
                <a:endParaRPr kumimoji="0" lang="zh-CN" altLang="en-US" sz="200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j-lt"/>
                  <a:sym typeface="Arial"/>
                </a:endParaRPr>
              </a:p>
            </p:txBody>
          </p:sp>
        </mc:Choice>
        <mc:Fallback xmlns="">
          <p:sp>
            <p:nvSpPr>
              <p:cNvPr id="36" name="文本框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434" y="5288399"/>
                <a:ext cx="8074860" cy="1015661"/>
              </a:xfrm>
              <a:prstGeom prst="rect">
                <a:avLst/>
              </a:prstGeom>
              <a:blipFill>
                <a:blip r:embed="rId5"/>
                <a:stretch>
                  <a:fillRect l="-1358" t="-3614" b="-1024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9104172" y="3951675"/>
            <a:ext cx="2830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0432FF"/>
                </a:solidFill>
              </a:rPr>
              <a:t>Efficiency Analysis</a:t>
            </a:r>
            <a:r>
              <a:rPr lang="en-US" altLang="zh-CN" sz="2000" dirty="0" smtClean="0"/>
              <a:t>:</a:t>
            </a:r>
          </a:p>
          <a:p>
            <a:r>
              <a:rPr lang="en-US" altLang="zh-CN" sz="2000" dirty="0" smtClean="0"/>
              <a:t>1. (g) One call on each bit</a:t>
            </a:r>
          </a:p>
          <a:p>
            <a:r>
              <a:rPr lang="en-US" altLang="zh-CN" sz="2000" dirty="0" smtClean="0">
                <a:ea typeface="Cambria Math" panose="02040503050406030204" pitchFamily="18" charset="0"/>
                <a:sym typeface="Arial"/>
              </a:rPr>
              <a:t>2. Õ(</a:t>
            </a:r>
            <a:r>
              <a:rPr lang="el-GR" altLang="zh-CN" sz="2000" dirty="0"/>
              <a:t>λ</a:t>
            </a:r>
            <a:r>
              <a:rPr lang="el-GR" altLang="zh-CN" sz="2000" baseline="30000" dirty="0">
                <a:ea typeface="Cambria Math" panose="02040503050406030204" pitchFamily="18" charset="0"/>
              </a:rPr>
              <a:t>β</a:t>
            </a:r>
            <a:r>
              <a:rPr lang="en-US" altLang="zh-CN" sz="2000" baseline="30000" dirty="0">
                <a:ea typeface="Cambria Math" panose="02040503050406030204" pitchFamily="18" charset="0"/>
              </a:rPr>
              <a:t> </a:t>
            </a:r>
            <a:r>
              <a:rPr lang="en-US" altLang="zh-CN" sz="2000" dirty="0" smtClean="0">
                <a:ea typeface="Cambria Math" panose="02040503050406030204" pitchFamily="18" charset="0"/>
              </a:rPr>
              <a:t>) repetitions</a:t>
            </a:r>
            <a:endParaRPr lang="zh-CN" altLang="en-US" sz="2000" dirty="0"/>
          </a:p>
        </p:txBody>
      </p:sp>
      <p:sp>
        <p:nvSpPr>
          <p:cNvPr id="33" name="文本框 32"/>
          <p:cNvSpPr txBox="1"/>
          <p:nvPr/>
        </p:nvSpPr>
        <p:spPr>
          <a:xfrm>
            <a:off x="9104172" y="5288397"/>
            <a:ext cx="29755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Security</a:t>
            </a:r>
            <a:r>
              <a:rPr lang="en-US" altLang="zh-CN" sz="2000" dirty="0" smtClean="0"/>
              <a:t>:</a:t>
            </a:r>
          </a:p>
          <a:p>
            <a:r>
              <a:rPr lang="en-US" altLang="zh-CN" sz="2000" dirty="0" smtClean="0"/>
              <a:t>Any attacker breaking h</a:t>
            </a:r>
          </a:p>
          <a:p>
            <a:r>
              <a:rPr lang="en-US" altLang="zh-CN" sz="2000" dirty="0" smtClean="0"/>
              <a:t>can be used to break </a:t>
            </a:r>
            <a:r>
              <a:rPr lang="en-US" altLang="zh-CN" sz="2000" dirty="0" err="1" smtClean="0"/>
              <a:t>MK</a:t>
            </a:r>
            <a:r>
              <a:rPr lang="en-US" altLang="zh-CN" sz="2000" baseline="30000" dirty="0" err="1" smtClean="0"/>
              <a:t>t</a:t>
            </a:r>
            <a:r>
              <a:rPr lang="en-US" altLang="zh-CN" sz="2000" dirty="0" err="1" smtClean="0"/>
              <a:t>P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92757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4" grpId="0"/>
      <p:bldP spid="36" grpId="0"/>
      <p:bldP spid="3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266;p47"/>
          <p:cNvSpPr txBox="1"/>
          <p:nvPr/>
        </p:nvSpPr>
        <p:spPr>
          <a:xfrm>
            <a:off x="518329" y="309151"/>
            <a:ext cx="10852089" cy="800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932" tIns="60932" rIns="60932" bIns="60932">
            <a:spAutoFit/>
          </a:bodyPr>
          <a:lstStyle/>
          <a:p>
            <a:pPr>
              <a:defRPr sz="3500" b="1">
                <a:latin typeface="+mj-lt"/>
                <a:ea typeface="+mj-ea"/>
                <a:cs typeface="+mj-cs"/>
                <a:sym typeface="Calibri"/>
              </a:defRPr>
            </a:pPr>
            <a:r>
              <a:rPr lang="en-US" sz="4400" dirty="0"/>
              <a:t>Crypto vs. </a:t>
            </a:r>
            <a:r>
              <a:rPr lang="en-US" sz="4400" dirty="0" err="1"/>
              <a:t>Derandomization</a:t>
            </a:r>
            <a:endParaRPr sz="4400" baseline="30000" dirty="0"/>
          </a:p>
        </p:txBody>
      </p:sp>
      <p:sp>
        <p:nvSpPr>
          <p:cNvPr id="9" name="文本框 8"/>
          <p:cNvSpPr txBox="1"/>
          <p:nvPr/>
        </p:nvSpPr>
        <p:spPr>
          <a:xfrm>
            <a:off x="748705" y="1605971"/>
            <a:ext cx="10083419" cy="24618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hangingPunct="0"/>
            <a:r>
              <a:rPr lang="en-US" altLang="zh-CN" sz="2400" b="1" dirty="0">
                <a:latin typeface="+mj-lt"/>
                <a:sym typeface="Arial"/>
              </a:rPr>
              <a:t>NW generators </a:t>
            </a:r>
            <a:r>
              <a:rPr lang="en-US" altLang="zh-CN" sz="2400" dirty="0">
                <a:latin typeface="+mj-lt"/>
                <a:sym typeface="Arial"/>
              </a:rPr>
              <a:t>are mostly used in the setting of </a:t>
            </a:r>
            <a:r>
              <a:rPr lang="en-US" altLang="zh-CN" sz="2400" b="1" dirty="0" err="1">
                <a:latin typeface="+mj-lt"/>
                <a:sym typeface="Arial"/>
              </a:rPr>
              <a:t>derandomization</a:t>
            </a:r>
            <a:r>
              <a:rPr lang="en-US" altLang="zh-CN" sz="2400" dirty="0">
                <a:latin typeface="+mj-lt"/>
                <a:sym typeface="Arial"/>
              </a:rPr>
              <a:t>, where</a:t>
            </a:r>
          </a:p>
          <a:p>
            <a:pPr marL="380990" indent="-380990" defTabSz="1219170" hangingPunct="0">
              <a:buFont typeface="Arial" panose="020B0604020202020204" pitchFamily="34" charset="0"/>
              <a:buChar char="•"/>
            </a:pPr>
            <a:r>
              <a:rPr lang="en-US" altLang="zh-CN" sz="2133" b="1" dirty="0">
                <a:solidFill>
                  <a:srgbClr val="0432FF"/>
                </a:solidFill>
                <a:latin typeface="+mj-lt"/>
                <a:sym typeface="Arial"/>
              </a:rPr>
              <a:t>(Weaker attackers) </a:t>
            </a:r>
            <a:r>
              <a:rPr lang="en-US" altLang="zh-CN" sz="2133" dirty="0">
                <a:latin typeface="+mj-lt"/>
              </a:rPr>
              <a:t>Only secure</a:t>
            </a:r>
            <a:r>
              <a:rPr lang="en-US" altLang="zh-CN" sz="2133" dirty="0">
                <a:latin typeface="+mj-lt"/>
                <a:sym typeface="Arial"/>
              </a:rPr>
              <a:t> when </a:t>
            </a:r>
            <a:r>
              <a:rPr lang="en-US" altLang="zh-CN" sz="2133" dirty="0">
                <a:latin typeface="+mj-lt"/>
              </a:rPr>
              <a:t>the attacker runs in less time than it’s needed to compute the </a:t>
            </a:r>
            <a:r>
              <a:rPr lang="en-US" altLang="zh-CN" sz="2133" dirty="0" smtClean="0">
                <a:latin typeface="+mj-lt"/>
              </a:rPr>
              <a:t>generator</a:t>
            </a:r>
          </a:p>
          <a:p>
            <a:pPr lvl="2" defTabSz="1219170" hangingPunct="0"/>
            <a:r>
              <a:rPr lang="en-US" altLang="zh-CN" sz="2133" dirty="0" smtClean="0">
                <a:latin typeface="+mj-lt"/>
              </a:rPr>
              <a:t>- </a:t>
            </a:r>
            <a:r>
              <a:rPr lang="en-US" altLang="zh-CN" sz="2133" dirty="0">
                <a:latin typeface="+mj-lt"/>
              </a:rPr>
              <a:t>can’t assume this for crypto</a:t>
            </a:r>
            <a:endParaRPr lang="zh-CN" altLang="en-US" sz="2133" dirty="0">
              <a:latin typeface="+mj-lt"/>
            </a:endParaRPr>
          </a:p>
          <a:p>
            <a:pPr marL="380990" indent="-380990" defTabSz="1219170" hangingPunct="0">
              <a:buFont typeface="Arial" panose="020B0604020202020204" pitchFamily="34" charset="0"/>
              <a:buChar char="•"/>
            </a:pPr>
            <a:r>
              <a:rPr lang="en-US" altLang="zh-CN" sz="2133" b="1" dirty="0">
                <a:solidFill>
                  <a:srgbClr val="0432FF"/>
                </a:solidFill>
                <a:latin typeface="+mj-lt"/>
              </a:rPr>
              <a:t>(The need of ECC)</a:t>
            </a:r>
            <a:r>
              <a:rPr lang="en-US" altLang="zh-CN" sz="2133" dirty="0">
                <a:latin typeface="+mj-lt"/>
              </a:rPr>
              <a:t>  Usually instantiated with hard functions encoded by error-correcting codes (ECC) </a:t>
            </a:r>
          </a:p>
          <a:p>
            <a:pPr lvl="2" defTabSz="1219170" hangingPunct="0"/>
            <a:r>
              <a:rPr lang="en-US" altLang="zh-CN" sz="2133" dirty="0" smtClean="0">
                <a:latin typeface="+mj-lt"/>
              </a:rPr>
              <a:t>- </a:t>
            </a:r>
            <a:r>
              <a:rPr lang="en-US" altLang="zh-CN" sz="2133" dirty="0">
                <a:latin typeface="+mj-lt"/>
              </a:rPr>
              <a:t>can’t really use </a:t>
            </a:r>
            <a:r>
              <a:rPr lang="en-US" altLang="zh-CN" sz="2133" dirty="0" smtClean="0">
                <a:latin typeface="+mj-lt"/>
              </a:rPr>
              <a:t>ECC (locally computable ECCs don’t exist.)</a:t>
            </a:r>
            <a:endParaRPr lang="en-US" altLang="zh-CN" sz="2133" dirty="0">
              <a:latin typeface="+mj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48705" y="4500790"/>
            <a:ext cx="10083419" cy="8617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hangingPunct="0"/>
            <a:r>
              <a:rPr lang="en-US" altLang="zh-CN" sz="2400" b="1" dirty="0">
                <a:solidFill>
                  <a:srgbClr val="FF0000"/>
                </a:solidFill>
                <a:latin typeface="+mj-lt"/>
                <a:sym typeface="Arial"/>
              </a:rPr>
              <a:t>Solution:</a:t>
            </a:r>
            <a:r>
              <a:rPr lang="en-US" altLang="zh-CN" sz="2400" b="1" dirty="0">
                <a:latin typeface="+mj-lt"/>
                <a:sym typeface="Arial"/>
              </a:rPr>
              <a:t> </a:t>
            </a:r>
            <a:r>
              <a:rPr lang="en-US" altLang="zh-CN" sz="2400" dirty="0">
                <a:latin typeface="+mj-lt"/>
                <a:sym typeface="Arial"/>
              </a:rPr>
              <a:t>we rely on the fact that we start with average-case hardness of a particular function (based on </a:t>
            </a:r>
            <a:r>
              <a:rPr lang="en-US" altLang="zh-CN" sz="2400" dirty="0" err="1">
                <a:latin typeface="+mj-lt"/>
                <a:sym typeface="Arial"/>
              </a:rPr>
              <a:t>MK</a:t>
            </a:r>
            <a:r>
              <a:rPr lang="en-US" altLang="zh-CN" sz="2400" baseline="30000" dirty="0" err="1">
                <a:latin typeface="+mj-lt"/>
                <a:sym typeface="Arial"/>
              </a:rPr>
              <a:t>t</a:t>
            </a:r>
            <a:r>
              <a:rPr lang="en-US" altLang="zh-CN" sz="2400" dirty="0" err="1">
                <a:latin typeface="+mj-lt"/>
              </a:rPr>
              <a:t>P</a:t>
            </a:r>
            <a:r>
              <a:rPr lang="en-US" altLang="zh-CN" sz="2400" dirty="0">
                <a:latin typeface="+mj-lt"/>
              </a:rPr>
              <a:t>).</a:t>
            </a:r>
            <a:endParaRPr lang="en-US" altLang="zh-CN" sz="2133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5712447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Google Shape;176;p38"/>
              <p:cNvSpPr txBox="1"/>
              <p:nvPr/>
            </p:nvSpPr>
            <p:spPr>
              <a:xfrm>
                <a:off x="838200" y="1598105"/>
                <a:ext cx="10516727" cy="22917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We present </a:t>
                </a:r>
                <a:r>
                  <a:rPr lang="en-US" sz="2400" b="1" dirty="0" smtClean="0">
                    <a:solidFill>
                      <a:srgbClr val="0432FF"/>
                    </a:solidFill>
                  </a:rPr>
                  <a:t>a direct PRF construction</a:t>
                </a:r>
                <a:r>
                  <a:rPr lang="en-US" sz="2400" dirty="0" smtClean="0"/>
                  <a:t> (with good asymptotic efficiency) from average-case hardness of</a:t>
                </a:r>
                <a:r>
                  <a:rPr lang="en-US" altLang="zh-CN" sz="2800" b="1" dirty="0"/>
                  <a:t> </a:t>
                </a:r>
                <a:r>
                  <a:rPr lang="en-US" altLang="zh-CN" sz="2400" b="1" dirty="0" err="1"/>
                  <a:t>MK</a:t>
                </a:r>
                <a:r>
                  <a:rPr lang="en-US" altLang="zh-CN" sz="2400" b="1" baseline="30000" dirty="0" err="1"/>
                  <a:t>t</a:t>
                </a:r>
                <a:r>
                  <a:rPr lang="en-US" altLang="zh-CN" sz="2400" b="1" dirty="0" err="1"/>
                  <a:t>P</a:t>
                </a:r>
                <a:r>
                  <a:rPr lang="en-US" altLang="zh-CN" sz="2400" b="1" dirty="0"/>
                  <a:t>[s(n)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𝟐</m:t>
                        </m:r>
                      </m:e>
                      <m:sup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𝑶</m:t>
                        </m:r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1" i="0" smtClean="0">
                                <a:latin typeface="Cambria Math" panose="02040503050406030204" pitchFamily="18" charset="0"/>
                                <a:sym typeface="Calibri"/>
                              </a:rPr>
                              <m:t>𝐥𝐨𝐠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𝒏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</m:e>
                        </m:rad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2400" b="1" dirty="0"/>
                  <a:t>] </a:t>
                </a:r>
                <a:endParaRPr lang="en-US" sz="2400" b="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This is the first PRF construction based on a concrete hardness assumption that is also implied by PRF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Google Shape;176;p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98105"/>
                <a:ext cx="10516727" cy="2291724"/>
              </a:xfrm>
              <a:prstGeom prst="rect">
                <a:avLst/>
              </a:prstGeom>
              <a:blipFill>
                <a:blip r:embed="rId2"/>
                <a:stretch>
                  <a:fillRect l="-8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838200" y="3889829"/>
            <a:ext cx="9851098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hangingPunct="0"/>
            <a:r>
              <a:rPr lang="en-US" altLang="zh-CN" sz="2000" b="1" dirty="0">
                <a:solidFill>
                  <a:srgbClr val="FF0000"/>
                </a:solidFill>
                <a:sym typeface="Arial"/>
              </a:rPr>
              <a:t>Perspectives</a:t>
            </a:r>
            <a:r>
              <a:rPr lang="en-US" altLang="zh-CN" sz="2000" dirty="0">
                <a:sym typeface="Arial"/>
              </a:rPr>
              <a:t>:</a:t>
            </a:r>
          </a:p>
          <a:p>
            <a:pPr marL="342900" indent="-342900" hangingPunct="0">
              <a:buFontTx/>
              <a:buAutoNum type="arabicPeriod"/>
            </a:pPr>
            <a:r>
              <a:rPr lang="en-US" altLang="zh-CN" sz="2000" dirty="0"/>
              <a:t>Our proof shows that </a:t>
            </a:r>
          </a:p>
          <a:p>
            <a:pPr marL="800100" lvl="1" indent="-342900" hangingPunct="0">
              <a:buFontTx/>
              <a:buChar char="-"/>
            </a:pPr>
            <a:r>
              <a:rPr lang="en-US" altLang="zh-CN" sz="2000" dirty="0"/>
              <a:t>The hardness of the “search” version </a:t>
            </a:r>
            <a:r>
              <a:rPr lang="en-US" altLang="zh-CN" sz="2000" dirty="0" smtClean="0"/>
              <a:t>suffices</a:t>
            </a:r>
            <a:endParaRPr lang="en-US" altLang="zh-CN" sz="2000" dirty="0"/>
          </a:p>
          <a:p>
            <a:pPr marL="800100" lvl="1" indent="-342900" hangingPunct="0">
              <a:buFontTx/>
              <a:buChar char="-"/>
            </a:pPr>
            <a:r>
              <a:rPr lang="en-US" altLang="zh-CN" sz="2000" dirty="0"/>
              <a:t>Any </a:t>
            </a:r>
            <a:r>
              <a:rPr lang="en-US" altLang="zh-CN" sz="2000" b="1" dirty="0"/>
              <a:t>“pseudo-incompressibility” generator</a:t>
            </a:r>
            <a:r>
              <a:rPr lang="en-US" altLang="zh-CN" sz="2000" dirty="0"/>
              <a:t> (a primitive in between OWFs and PRGs) gives direct construction of PRFs.</a:t>
            </a:r>
          </a:p>
          <a:p>
            <a:pPr marL="342900" indent="-342900" hangingPunct="0">
              <a:buFontTx/>
              <a:buAutoNum type="arabicPeriod"/>
            </a:pPr>
            <a:r>
              <a:rPr lang="en-US" altLang="zh-CN" sz="2000" dirty="0"/>
              <a:t>Our result opens up the door for </a:t>
            </a:r>
            <a:r>
              <a:rPr lang="en-US" altLang="zh-CN" sz="2000" b="1" dirty="0"/>
              <a:t>practical PRFs constructions from minimal assumption</a:t>
            </a:r>
            <a:r>
              <a:rPr lang="en-US" altLang="zh-CN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379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2542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Towards Practical Security</a:t>
            </a:r>
            <a:endParaRPr lang="zh-CN" altLang="en-US" dirty="0"/>
          </a:p>
        </p:txBody>
      </p:sp>
      <p:sp>
        <p:nvSpPr>
          <p:cNvPr id="4" name="Google Shape;176;p38"/>
          <p:cNvSpPr txBox="1"/>
          <p:nvPr/>
        </p:nvSpPr>
        <p:spPr>
          <a:xfrm>
            <a:off x="838200" y="1598105"/>
            <a:ext cx="10516727" cy="668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Which security parameter </a:t>
            </a:r>
            <a:r>
              <a:rPr lang="en-US" sz="2400" smtClean="0"/>
              <a:t>to run the PRF on </a:t>
            </a:r>
            <a:r>
              <a:rPr lang="en-US" sz="2400" dirty="0" smtClean="0"/>
              <a:t>in practice?</a:t>
            </a:r>
          </a:p>
        </p:txBody>
      </p:sp>
      <p:sp>
        <p:nvSpPr>
          <p:cNvPr id="5" name="Google Shape;176;p38"/>
          <p:cNvSpPr txBox="1"/>
          <p:nvPr/>
        </p:nvSpPr>
        <p:spPr>
          <a:xfrm>
            <a:off x="837073" y="2413114"/>
            <a:ext cx="10516727" cy="203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b="1" dirty="0" smtClean="0"/>
              <a:t>Meta-complexity Challenge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	Pick </a:t>
            </a:r>
            <a:r>
              <a:rPr lang="en-US" sz="2400" dirty="0"/>
              <a:t>a random </a:t>
            </a:r>
            <a:r>
              <a:rPr lang="en-US" sz="2400" dirty="0" smtClean="0"/>
              <a:t>TM M </a:t>
            </a:r>
            <a:r>
              <a:rPr lang="en-US" sz="2400" dirty="0"/>
              <a:t>of length n.</a:t>
            </a:r>
          </a:p>
          <a:p>
            <a:r>
              <a:rPr lang="en-US" sz="2400" dirty="0" smtClean="0"/>
              <a:t>	Output </a:t>
            </a:r>
            <a:r>
              <a:rPr lang="en-US" sz="2400" dirty="0"/>
              <a:t>x = M(1), .. M(n^2).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432FF"/>
                </a:solidFill>
              </a:rPr>
              <a:t>Challenge</a:t>
            </a:r>
            <a:r>
              <a:rPr lang="en-US" sz="2400" dirty="0"/>
              <a:t>: output a compression of x of length at most 2n.</a:t>
            </a:r>
          </a:p>
          <a:p>
            <a:endParaRPr lang="en-US" sz="2400" b="1" dirty="0" smtClean="0"/>
          </a:p>
        </p:txBody>
      </p:sp>
      <p:sp>
        <p:nvSpPr>
          <p:cNvPr id="3" name="圆角矩形 2"/>
          <p:cNvSpPr/>
          <p:nvPr/>
        </p:nvSpPr>
        <p:spPr>
          <a:xfrm>
            <a:off x="675861" y="2413114"/>
            <a:ext cx="7845287" cy="2039616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Google Shape;176;p38"/>
          <p:cNvSpPr txBox="1"/>
          <p:nvPr/>
        </p:nvSpPr>
        <p:spPr>
          <a:xfrm>
            <a:off x="837073" y="4761451"/>
            <a:ext cx="10516727" cy="170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Closely related to “</a:t>
            </a:r>
            <a:r>
              <a:rPr lang="en-US" sz="2000" dirty="0" err="1"/>
              <a:t>Hutter</a:t>
            </a:r>
            <a:r>
              <a:rPr lang="en-US" sz="2000" dirty="0"/>
              <a:t> Prize” (compression of first 1GB of Wikipedia)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Generic attack</a:t>
            </a:r>
            <a:r>
              <a:rPr lang="en-US" sz="2000" dirty="0" smtClean="0"/>
              <a:t>: </a:t>
            </a:r>
            <a:r>
              <a:rPr lang="en-US" sz="2000" dirty="0" err="1" smtClean="0"/>
              <a:t>Gzip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Sufficient for building a PRG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Unfortunately, our PRF requires hardness of “</a:t>
            </a:r>
            <a:r>
              <a:rPr lang="en-US" sz="2000" dirty="0" err="1" smtClean="0"/>
              <a:t>lossy</a:t>
            </a:r>
            <a:r>
              <a:rPr lang="en-US" sz="2000" dirty="0" smtClean="0"/>
              <a:t>/approximate compression”. (We leave it open to construct a PRF from lossless compression.)</a:t>
            </a:r>
          </a:p>
        </p:txBody>
      </p:sp>
    </p:spTree>
    <p:extLst>
      <p:ext uri="{BB962C8B-B14F-4D97-AF65-F5344CB8AC3E}">
        <p14:creationId xmlns:p14="http://schemas.microsoft.com/office/powerpoint/2010/main" val="375296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2076"/>
          <p:cNvSpPr txBox="1">
            <a:spLocks noGrp="1"/>
          </p:cNvSpPr>
          <p:nvPr>
            <p:ph type="ctrTitle"/>
          </p:nvPr>
        </p:nvSpPr>
        <p:spPr>
          <a:xfrm>
            <a:off x="1190600" y="1134995"/>
            <a:ext cx="9810800" cy="2321600"/>
          </a:xfrm>
          <a:prstGeom prst="rect">
            <a:avLst/>
          </a:prstGeom>
        </p:spPr>
        <p:txBody>
          <a:bodyPr vert="horz" lIns="78567" tIns="78567" rIns="78567" bIns="78567" rtlCol="0" anchor="b">
            <a:normAutofit/>
          </a:bodyPr>
          <a:lstStyle/>
          <a:p>
            <a: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8925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Kolmogorov Complexity and Crypto</a:t>
            </a:r>
            <a:endParaRPr lang="zh-CN" altLang="en-US" sz="4000" b="1" dirty="0"/>
          </a:p>
        </p:txBody>
      </p:sp>
      <p:sp>
        <p:nvSpPr>
          <p:cNvPr id="4" name="Google Shape;176;p38"/>
          <p:cNvSpPr txBox="1"/>
          <p:nvPr/>
        </p:nvSpPr>
        <p:spPr>
          <a:xfrm>
            <a:off x="730623" y="3819169"/>
            <a:ext cx="10516727" cy="1841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(Time-bounded) Kolmogorov complexity:</a:t>
            </a: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 a string x, what is the shortest (efficient) program that outputs x?</a:t>
            </a: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Studied </a:t>
            </a:r>
            <a:r>
              <a:rPr lang="en-US" altLang="zh-CN" sz="2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in the Soviet Union since 60s [</a:t>
            </a:r>
            <a:r>
              <a:rPr lang="en-US" altLang="zh-CN" sz="20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Kol’68,T’84]</a:t>
            </a:r>
            <a:endParaRPr lang="en-US" altLang="zh-CN" sz="2000" dirty="0" smtClean="0">
              <a:sym typeface="Calibri"/>
            </a:endParaRP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Independently </a:t>
            </a:r>
            <a:r>
              <a:rPr lang="en-US" altLang="zh-CN" sz="2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by </a:t>
            </a:r>
            <a:r>
              <a:rPr lang="en-US" altLang="zh-CN" sz="20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Hartmanis</a:t>
            </a:r>
            <a:r>
              <a:rPr lang="en-US" altLang="zh-CN" sz="2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[83], </a:t>
            </a:r>
            <a:r>
              <a:rPr lang="en-US" altLang="zh-CN" sz="2000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Sipser</a:t>
            </a:r>
            <a:r>
              <a:rPr lang="en-US" altLang="zh-CN" sz="2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[83], </a:t>
            </a:r>
            <a:r>
              <a:rPr lang="en-US" altLang="zh-CN" sz="2000" dirty="0" err="1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Ko</a:t>
            </a:r>
            <a:r>
              <a:rPr lang="en-US" altLang="zh-CN" sz="2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[86</a:t>
            </a:r>
            <a:r>
              <a:rPr lang="en-US" altLang="zh-CN" sz="20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]</a:t>
            </a:r>
            <a:endParaRPr lang="en-US" sz="2400" i="0" u="none" strike="noStrike" cap="none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A6DFCAB4-3AAE-F947-86EC-E174D8F95BC3}"/>
              </a:ext>
            </a:extLst>
          </p:cNvPr>
          <p:cNvSpPr txBox="1">
            <a:spLocks/>
          </p:cNvSpPr>
          <p:nvPr/>
        </p:nvSpPr>
        <p:spPr>
          <a:xfrm>
            <a:off x="1555579" y="1717751"/>
            <a:ext cx="8245444" cy="79384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Calibri Regular"/>
                <a:ea typeface="Calibri Regular"/>
                <a:cs typeface="Arial"/>
                <a:sym typeface="Arial"/>
              </a:defRPr>
            </a:lvl1pPr>
          </a:lstStyle>
          <a:p>
            <a:r>
              <a:rPr lang="en-US" sz="3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Characterization of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OWFs [LP’20]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7239B0F-F040-794C-9D41-5D2EDB262F76}"/>
              </a:ext>
            </a:extLst>
          </p:cNvPr>
          <p:cNvSpPr/>
          <p:nvPr/>
        </p:nvSpPr>
        <p:spPr>
          <a:xfrm>
            <a:off x="1555579" y="2553713"/>
            <a:ext cx="8401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0"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OWFs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(and thus </a:t>
            </a:r>
            <a:r>
              <a:rPr lang="en-US" sz="2400" b="1" dirty="0" smtClean="0">
                <a:latin typeface="Calibri"/>
                <a:ea typeface="Calibri"/>
                <a:cs typeface="Calibri"/>
                <a:sym typeface="Calibri"/>
              </a:rPr>
              <a:t>private-key primitives</a:t>
            </a: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exist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iff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 smtClean="0">
                <a:latin typeface="Calibri"/>
                <a:ea typeface="Calibri"/>
                <a:cs typeface="Calibri"/>
                <a:sym typeface="Calibri"/>
              </a:rPr>
              <a:t>computing time-bounded Kolmogorov complexity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en-US" sz="2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mildly hard-on-average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1032407" y="1629369"/>
            <a:ext cx="9466729" cy="1949658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Google Shape;176;p38"/>
          <p:cNvSpPr txBox="1"/>
          <p:nvPr/>
        </p:nvSpPr>
        <p:spPr>
          <a:xfrm>
            <a:off x="730623" y="5660773"/>
            <a:ext cx="6716960" cy="930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Today’s focus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 the practical side</a:t>
            </a:r>
          </a:p>
        </p:txBody>
      </p:sp>
    </p:spTree>
    <p:extLst>
      <p:ext uri="{BB962C8B-B14F-4D97-AF65-F5344CB8AC3E}">
        <p14:creationId xmlns:p14="http://schemas.microsoft.com/office/powerpoint/2010/main" val="64660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Pseudorandom Functions (PRFs) [GGM’84]</a:t>
            </a:r>
            <a:endParaRPr lang="zh-CN" alt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Google Shape;176;p38"/>
              <p:cNvSpPr txBox="1"/>
              <p:nvPr/>
            </p:nvSpPr>
            <p:spPr>
              <a:xfrm>
                <a:off x="798970" y="1406563"/>
                <a:ext cx="11118709" cy="19139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635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Calibri"/>
                  <a:buNone/>
                </a:pPr>
                <a:r>
                  <a:rPr lang="en-US" sz="2400" b="1" i="0" u="none" strike="noStrike" cap="none" dirty="0" smtClean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PRFs are the “Swiss army knife” of “practical crypto”:</a:t>
                </a:r>
              </a:p>
              <a:p>
                <a:pPr marL="349250" lvl="0" indent="-342900">
                  <a:buClr>
                    <a:srgbClr val="000000"/>
                  </a:buClr>
                  <a:buSzPts val="2000"/>
                  <a:buFont typeface="Arial"/>
                  <a:buChar char="•"/>
                </a:pPr>
                <a:r>
                  <a:rPr lang="en-US" altLang="zh-CN" sz="2200" dirty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Private-key encryption [GM’84, </a:t>
                </a:r>
                <a:r>
                  <a:rPr lang="en-US" altLang="zh-CN" sz="2200" dirty="0" smtClean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GGM’85]  (</a:t>
                </a:r>
                <a:r>
                  <a:rPr lang="en-US" altLang="zh-CN" sz="2000" dirty="0" err="1" smtClean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Enc</a:t>
                </a:r>
                <a:r>
                  <a:rPr lang="en-US" altLang="zh-CN" sz="2000" baseline="-25000" dirty="0" err="1" smtClean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k</a:t>
                </a:r>
                <a:r>
                  <a:rPr lang="en-US" altLang="zh-CN" sz="2000" dirty="0" smtClean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(m</a:t>
                </a:r>
                <a:r>
                  <a:rPr lang="en-US" altLang="zh-CN" sz="2000" dirty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): (r, m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⊕</m:t>
                    </m:r>
                  </m:oMath>
                </a14:m>
                <a:r>
                  <a:rPr lang="en-US" altLang="zh-CN" sz="2000" dirty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 </a:t>
                </a:r>
                <a:r>
                  <a:rPr lang="en-US" altLang="zh-CN" sz="2000" dirty="0" err="1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f</a:t>
                </a:r>
                <a:r>
                  <a:rPr lang="en-US" altLang="zh-CN" sz="2000" baseline="-25000" dirty="0" err="1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k</a:t>
                </a:r>
                <a:r>
                  <a:rPr lang="en-US" altLang="zh-CN" sz="2000" dirty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(r)); Dec</a:t>
                </a:r>
                <a:r>
                  <a:rPr lang="en-US" altLang="zh-CN" sz="2000" baseline="-25000" dirty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k</a:t>
                </a:r>
                <a:r>
                  <a:rPr lang="en-US" altLang="zh-CN" sz="2000" dirty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(r, y): y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⊕</m:t>
                    </m:r>
                  </m:oMath>
                </a14:m>
                <a:r>
                  <a:rPr lang="en-US" altLang="zh-CN" sz="2000" dirty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 </a:t>
                </a:r>
                <a:r>
                  <a:rPr lang="en-US" altLang="zh-CN" sz="2000" dirty="0" err="1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f</a:t>
                </a:r>
                <a:r>
                  <a:rPr lang="en-US" altLang="zh-CN" sz="2000" baseline="-25000" dirty="0" err="1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k</a:t>
                </a:r>
                <a:r>
                  <a:rPr lang="en-US" altLang="zh-CN" sz="2000" dirty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(r</a:t>
                </a:r>
                <a:r>
                  <a:rPr lang="en-US" altLang="zh-CN" sz="2000" dirty="0" smtClean="0">
                    <a:solidFill>
                      <a:srgbClr val="000000"/>
                    </a:solidFill>
                    <a:ea typeface="Calibri"/>
                    <a:cs typeface="Calibri"/>
                    <a:sym typeface="Calibri"/>
                  </a:rPr>
                  <a:t>).)</a:t>
                </a:r>
                <a:endParaRPr lang="en-US" altLang="zh-CN" sz="2000" dirty="0">
                  <a:solidFill>
                    <a:srgbClr val="000000"/>
                  </a:solidFill>
                  <a:ea typeface="Calibri"/>
                  <a:cs typeface="Calibri"/>
                  <a:sym typeface="Calibri"/>
                </a:endParaRPr>
              </a:p>
              <a:p>
                <a:pPr marL="349250" lvl="0" indent="-342900">
                  <a:buClr>
                    <a:srgbClr val="000000"/>
                  </a:buClr>
                  <a:buSzPts val="2000"/>
                  <a:buFont typeface="Arial"/>
                  <a:buChar char="•"/>
                </a:pPr>
                <a:r>
                  <a:rPr lang="en-US" altLang="zh-CN" sz="2200" dirty="0">
                    <a:solidFill>
                      <a:srgbClr val="000000"/>
                    </a:solidFill>
                    <a:cs typeface="Calibri"/>
                    <a:sym typeface="Calibri"/>
                  </a:rPr>
                  <a:t>Message </a:t>
                </a:r>
                <a:r>
                  <a:rPr lang="en-US" altLang="zh-CN" sz="2200" dirty="0" smtClean="0">
                    <a:solidFill>
                      <a:srgbClr val="000000"/>
                    </a:solidFill>
                    <a:cs typeface="Calibri"/>
                    <a:sym typeface="Calibri"/>
                  </a:rPr>
                  <a:t>authentication code </a:t>
                </a:r>
                <a:r>
                  <a:rPr lang="en-US" altLang="zh-CN" sz="2200" dirty="0">
                    <a:solidFill>
                      <a:srgbClr val="000000"/>
                    </a:solidFill>
                    <a:cs typeface="Calibri"/>
                    <a:sym typeface="Calibri"/>
                  </a:rPr>
                  <a:t>[GGM’85</a:t>
                </a:r>
                <a:r>
                  <a:rPr lang="en-US" altLang="zh-CN" sz="2200" dirty="0" smtClean="0">
                    <a:solidFill>
                      <a:srgbClr val="000000"/>
                    </a:solidFill>
                    <a:cs typeface="Calibri"/>
                    <a:sym typeface="Calibri"/>
                  </a:rPr>
                  <a:t>]    (</a:t>
                </a:r>
                <a:r>
                  <a:rPr lang="en-US" altLang="zh-CN" sz="2000" dirty="0" err="1" smtClean="0">
                    <a:solidFill>
                      <a:srgbClr val="000000"/>
                    </a:solidFill>
                    <a:cs typeface="Calibri"/>
                    <a:sym typeface="Calibri"/>
                  </a:rPr>
                  <a:t>tag</a:t>
                </a:r>
                <a:r>
                  <a:rPr lang="en-US" altLang="zh-CN" sz="2000" baseline="-25000" dirty="0" err="1" smtClean="0">
                    <a:solidFill>
                      <a:srgbClr val="000000"/>
                    </a:solidFill>
                    <a:cs typeface="Calibri"/>
                    <a:sym typeface="Calibri"/>
                  </a:rPr>
                  <a:t>k</a:t>
                </a:r>
                <a:r>
                  <a:rPr lang="en-US" altLang="zh-CN" sz="2000" dirty="0" smtClean="0">
                    <a:solidFill>
                      <a:srgbClr val="000000"/>
                    </a:solidFill>
                    <a:cs typeface="Calibri"/>
                    <a:sym typeface="Calibri"/>
                  </a:rPr>
                  <a:t>(m) = </a:t>
                </a:r>
                <a:r>
                  <a:rPr lang="en-US" altLang="zh-CN" sz="2000" dirty="0" err="1" smtClean="0">
                    <a:solidFill>
                      <a:srgbClr val="000000"/>
                    </a:solidFill>
                    <a:cs typeface="Calibri"/>
                    <a:sym typeface="Calibri"/>
                  </a:rPr>
                  <a:t>f</a:t>
                </a:r>
                <a:r>
                  <a:rPr lang="en-US" altLang="zh-CN" sz="2000" baseline="-25000" dirty="0" err="1" smtClean="0">
                    <a:solidFill>
                      <a:srgbClr val="000000"/>
                    </a:solidFill>
                    <a:cs typeface="Calibri"/>
                    <a:sym typeface="Calibri"/>
                  </a:rPr>
                  <a:t>k</a:t>
                </a:r>
                <a:r>
                  <a:rPr lang="en-US" altLang="zh-CN" sz="2000" dirty="0" smtClean="0">
                    <a:solidFill>
                      <a:srgbClr val="000000"/>
                    </a:solidFill>
                    <a:cs typeface="Calibri"/>
                    <a:sym typeface="Calibri"/>
                  </a:rPr>
                  <a:t>(m).) </a:t>
                </a:r>
                <a:endParaRPr lang="en-US" altLang="zh-CN" sz="2000" dirty="0">
                  <a:solidFill>
                    <a:srgbClr val="000000"/>
                  </a:solidFill>
                  <a:cs typeface="Calibri"/>
                  <a:sym typeface="Calibri"/>
                </a:endParaRPr>
              </a:p>
              <a:p>
                <a:pPr marL="349250" lvl="0" indent="-342900">
                  <a:buClr>
                    <a:srgbClr val="000000"/>
                  </a:buClr>
                  <a:buSzPts val="2000"/>
                  <a:buFont typeface="Arial"/>
                  <a:buChar char="•"/>
                </a:pPr>
                <a:r>
                  <a:rPr lang="en-US" altLang="zh-CN" sz="2200" dirty="0">
                    <a:solidFill>
                      <a:srgbClr val="000000"/>
                    </a:solidFill>
                    <a:cs typeface="Calibri"/>
                    <a:sym typeface="Calibri"/>
                  </a:rPr>
                  <a:t>Identification schemes [FS’90</a:t>
                </a:r>
                <a:r>
                  <a:rPr lang="en-US" altLang="zh-CN" sz="2200" dirty="0" smtClean="0">
                    <a:solidFill>
                      <a:srgbClr val="000000"/>
                    </a:solidFill>
                    <a:cs typeface="Calibri"/>
                    <a:sym typeface="Calibri"/>
                  </a:rPr>
                  <a:t>]</a:t>
                </a:r>
                <a:endParaRPr lang="en-US" altLang="zh-CN" sz="2200" dirty="0">
                  <a:solidFill>
                    <a:srgbClr val="000000"/>
                  </a:solidFill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4" name="Google Shape;176;p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70" y="1406563"/>
                <a:ext cx="11118709" cy="1913994"/>
              </a:xfrm>
              <a:prstGeom prst="rect">
                <a:avLst/>
              </a:prstGeom>
              <a:blipFill>
                <a:blip r:embed="rId2"/>
                <a:stretch>
                  <a:fillRect l="-768" t="-3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Google Shape;176;p38"/>
          <p:cNvSpPr txBox="1"/>
          <p:nvPr/>
        </p:nvSpPr>
        <p:spPr>
          <a:xfrm>
            <a:off x="798970" y="3639671"/>
            <a:ext cx="10516727" cy="2268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Besides, PRFs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also have found applications in</a:t>
            </a:r>
            <a:endParaRPr lang="en-US" sz="2000" b="1" dirty="0" smtClean="0"/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Resettable security [CGGM’00]</a:t>
            </a: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Oblivious RAM [GO’96]</a:t>
            </a:r>
          </a:p>
          <a:p>
            <a:pPr marL="635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“Outside” Crypto:</a:t>
            </a:r>
          </a:p>
          <a:p>
            <a:pPr marL="349250" lvl="0" indent="-342900"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altLang="zh-CN" sz="2200" dirty="0">
                <a:solidFill>
                  <a:srgbClr val="000000"/>
                </a:solidFill>
                <a:cs typeface="Calibri"/>
                <a:sym typeface="Calibri"/>
              </a:rPr>
              <a:t>Computational complexity [RR’97</a:t>
            </a:r>
            <a:r>
              <a:rPr lang="en-US" altLang="zh-CN" sz="2200" dirty="0" smtClean="0">
                <a:solidFill>
                  <a:srgbClr val="000000"/>
                </a:solidFill>
                <a:cs typeface="Calibri"/>
                <a:sym typeface="Calibri"/>
              </a:rPr>
              <a:t>]</a:t>
            </a:r>
          </a:p>
          <a:p>
            <a:pPr marL="349250" lvl="0" indent="-342900"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altLang="zh-CN" sz="2200" dirty="0">
                <a:solidFill>
                  <a:srgbClr val="000000"/>
                </a:solidFill>
                <a:cs typeface="Calibri"/>
                <a:sym typeface="Calibri"/>
              </a:rPr>
              <a:t>Learning theory [Val’84]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0984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Pseudorandom Functions (PRFs) [GGM’84]</a:t>
            </a:r>
            <a:endParaRPr lang="zh-CN" altLang="en-US" sz="4000" b="1" dirty="0"/>
          </a:p>
        </p:txBody>
      </p:sp>
      <p:sp>
        <p:nvSpPr>
          <p:cNvPr id="4" name="Google Shape;176;p38"/>
          <p:cNvSpPr txBox="1"/>
          <p:nvPr/>
        </p:nvSpPr>
        <p:spPr>
          <a:xfrm>
            <a:off x="798971" y="1316886"/>
            <a:ext cx="10516727" cy="176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family of functions 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r>
              <a:rPr lang="en-US" sz="2400" b="1" i="0" u="none" strike="noStrike" cap="none" dirty="0" err="1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2400" b="1" i="0" u="none" strike="noStrike" cap="none" baseline="-25000" dirty="0" err="1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r>
              <a:rPr lang="en-US" sz="2400" b="1" i="0" u="none" strike="noStrike" cap="none" baseline="-25000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2400" b="1" i="0" u="none" strike="noStrike" cap="none" baseline="-25000" dirty="0" smtClean="0">
                <a:solidFill>
                  <a:srgbClr val="0432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  <a:sym typeface="Calibri"/>
              </a:rPr>
              <a:t>∈</a:t>
            </a:r>
            <a:r>
              <a:rPr lang="en-US" sz="2400" b="1" i="0" u="none" strike="noStrike" cap="none" baseline="-25000" dirty="0" smtClean="0">
                <a:solidFill>
                  <a:srgbClr val="0432FF"/>
                </a:solidFill>
                <a:latin typeface="+mj-lt"/>
                <a:ea typeface="Cambria Math" panose="02040503050406030204" pitchFamily="18" charset="0"/>
                <a:cs typeface="Calibri"/>
                <a:sym typeface="Calibri"/>
              </a:rPr>
              <a:t>{0</a:t>
            </a:r>
            <a:r>
              <a:rPr lang="en-US" sz="2400" b="1" i="0" u="none" strike="noStrike" cap="none" baseline="-25000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,1}*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that is</a:t>
            </a:r>
            <a:endParaRPr lang="en-US" sz="2000" dirty="0"/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Efficient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b="1" i="0" u="none" strike="noStrike" cap="none" dirty="0" err="1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2400" b="1" i="0" u="none" strike="noStrike" cap="none" baseline="-25000" dirty="0" err="1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(x)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can be computed in poly time</a:t>
            </a:r>
            <a:endParaRPr lang="en-US" sz="2000" dirty="0"/>
          </a:p>
          <a:p>
            <a:pPr marL="349250" lvl="0" indent="-342900"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Pseudorandom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{x</a:t>
            </a:r>
            <a:r>
              <a:rPr lang="en-US" sz="2400" b="1" i="0" u="none" strike="noStrike" cap="none" baseline="-25000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 dirty="0" err="1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2400" b="1" i="0" u="none" strike="noStrike" cap="none" baseline="-25000" dirty="0" err="1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(x</a:t>
            </a:r>
            <a:r>
              <a:rPr lang="en-US" sz="2400" b="1" i="0" u="none" strike="noStrike" cap="none" baseline="-25000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) : z 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  <a:sym typeface="Calibri"/>
              </a:rPr>
              <a:t>←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 {0,1}</a:t>
            </a:r>
            <a:r>
              <a:rPr lang="en-US" sz="2400" b="1" i="0" u="none" strike="noStrike" cap="none" baseline="30000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indistinguishable from 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{x</a:t>
            </a:r>
            <a:r>
              <a:rPr lang="en-US" sz="2400" b="1" i="0" u="none" strike="noStrike" cap="none" baseline="-25000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, F(x</a:t>
            </a:r>
            <a:r>
              <a:rPr lang="en-US" sz="2400" b="1" i="0" u="none" strike="noStrike" cap="none" baseline="-25000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) : F </a:t>
            </a:r>
            <a:r>
              <a:rPr lang="en-US" altLang="zh-CN" sz="2400" b="1" dirty="0" smtClean="0">
                <a:solidFill>
                  <a:srgbClr val="0432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  <a:sym typeface="Calibri"/>
              </a:rPr>
              <a:t>← </a:t>
            </a:r>
            <a:r>
              <a:rPr lang="en-US" altLang="zh-CN" sz="2400" b="1" dirty="0" smtClean="0">
                <a:solidFill>
                  <a:srgbClr val="0432FF"/>
                </a:solidFill>
                <a:latin typeface="+mj-lt"/>
                <a:ea typeface="Cambria Math" panose="02040503050406030204" pitchFamily="18" charset="0"/>
                <a:cs typeface="Calibri"/>
                <a:sym typeface="Calibri"/>
              </a:rPr>
              <a:t>RF</a:t>
            </a: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(in the eyes of efficient machines)</a:t>
            </a:r>
            <a:endParaRPr lang="en-US" sz="2400" b="0" i="0" u="none" strike="noStrike" cap="none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633817" y="3946716"/>
            <a:ext cx="847164" cy="8471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2642347" y="3698520"/>
            <a:ext cx="840441" cy="264075"/>
          </a:xfrm>
          <a:prstGeom prst="straightConnector1">
            <a:avLst/>
          </a:prstGeom>
          <a:ln w="1905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rot="10800000" flipV="1">
            <a:off x="2740959" y="3946716"/>
            <a:ext cx="840441" cy="264075"/>
          </a:xfrm>
          <a:prstGeom prst="straightConnector1">
            <a:avLst/>
          </a:prstGeom>
          <a:ln w="1905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3742765" y="3419206"/>
            <a:ext cx="570926" cy="5709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f</a:t>
            </a:r>
            <a:r>
              <a:rPr lang="en-US" altLang="zh-CN" baseline="-25000" dirty="0" err="1" smtClean="0">
                <a:solidFill>
                  <a:schemeClr val="tx1"/>
                </a:solidFill>
              </a:rPr>
              <a:t>z</a:t>
            </a:r>
            <a:endParaRPr lang="zh-CN" altLang="en-US" baseline="-25000" dirty="0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24227" y="346262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i</a:t>
            </a:r>
            <a:endParaRPr lang="zh-CN" altLang="en-US" baseline="-25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3105090" y="4140888"/>
            <a:ext cx="60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f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(x</a:t>
            </a:r>
            <a:r>
              <a:rPr lang="en-US" altLang="zh-CN" baseline="-25000" dirty="0" smtClean="0"/>
              <a:t>i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6734734" y="3946716"/>
            <a:ext cx="847164" cy="84716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V="1">
            <a:off x="7743264" y="3698520"/>
            <a:ext cx="840441" cy="264075"/>
          </a:xfrm>
          <a:prstGeom prst="straightConnector1">
            <a:avLst/>
          </a:prstGeom>
          <a:ln w="1905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rot="10800000" flipV="1">
            <a:off x="7841876" y="3946716"/>
            <a:ext cx="840441" cy="264075"/>
          </a:xfrm>
          <a:prstGeom prst="straightConnector1">
            <a:avLst/>
          </a:prstGeom>
          <a:ln w="1905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/>
        </p:nvSpPr>
        <p:spPr>
          <a:xfrm>
            <a:off x="8843682" y="3419206"/>
            <a:ext cx="570926" cy="57092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925144" y="346262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r>
              <a:rPr lang="en-US" altLang="zh-CN" baseline="-25000" dirty="0" smtClean="0"/>
              <a:t>i</a:t>
            </a:r>
            <a:endParaRPr lang="zh-CN" altLang="en-US" baseline="-25000" dirty="0"/>
          </a:p>
        </p:txBody>
      </p:sp>
      <p:sp>
        <p:nvSpPr>
          <p:cNvPr id="24" name="文本框 23"/>
          <p:cNvSpPr txBox="1"/>
          <p:nvPr/>
        </p:nvSpPr>
        <p:spPr>
          <a:xfrm>
            <a:off x="8206007" y="41408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F(x</a:t>
            </a:r>
            <a:r>
              <a:rPr lang="en-US" altLang="zh-CN" baseline="-25000" dirty="0" smtClean="0"/>
              <a:t>i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5356128" y="3894087"/>
            <a:ext cx="38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vs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6" name="Google Shape;176;p38"/>
          <p:cNvSpPr txBox="1"/>
          <p:nvPr/>
        </p:nvSpPr>
        <p:spPr>
          <a:xfrm>
            <a:off x="798971" y="5129828"/>
            <a:ext cx="10516727" cy="1456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emarks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Adversarially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(-adaptively)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-selected inputs</a:t>
            </a:r>
          </a:p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endParaRPr lang="en-US"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lvl="0">
              <a:buClr>
                <a:srgbClr val="000000"/>
              </a:buClr>
              <a:buSzPts val="2000"/>
            </a:pPr>
            <a:r>
              <a:rPr lang="en-US" altLang="zh-CN" sz="2400" dirty="0" smtClean="0">
                <a:solidFill>
                  <a:srgbClr val="0432FF"/>
                </a:solidFill>
                <a:ea typeface="Arial"/>
                <a:cs typeface="Arial"/>
                <a:sym typeface="Arial"/>
              </a:rPr>
              <a:t>Quasi-poly security: </a:t>
            </a:r>
            <a:r>
              <a:rPr lang="en-US" altLang="zh-CN" sz="2400" b="1" dirty="0" smtClean="0">
                <a:ea typeface="Arial"/>
                <a:cs typeface="Arial"/>
                <a:sym typeface="Arial"/>
              </a:rPr>
              <a:t>T</a:t>
            </a:r>
            <a:r>
              <a:rPr lang="en-US" altLang="zh-CN" sz="2400" dirty="0" smtClean="0">
                <a:ea typeface="Arial"/>
                <a:cs typeface="Arial"/>
                <a:sym typeface="Arial"/>
              </a:rPr>
              <a:t>-secure </a:t>
            </a:r>
            <a:r>
              <a:rPr lang="en-US" altLang="zh-CN" sz="24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for </a:t>
            </a:r>
            <a:r>
              <a:rPr lang="en-US" altLang="zh-CN" sz="24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some </a:t>
            </a:r>
            <a:r>
              <a:rPr lang="en-US" altLang="zh-CN" sz="2400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(n) = 2</a:t>
            </a:r>
            <a:r>
              <a:rPr lang="en-US" altLang="zh-CN" sz="2400" baseline="30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c log^</a:t>
            </a:r>
            <a:r>
              <a:rPr lang="en-US" altLang="zh-CN" sz="2400" baseline="30000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2</a:t>
            </a:r>
            <a:r>
              <a:rPr lang="en-US" altLang="zh-CN" sz="2400" baseline="30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n</a:t>
            </a:r>
            <a:endParaRPr lang="en-US" sz="2400" b="0" i="0" u="none" strike="noStrike" cap="none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419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PRFs Construction Paradigm</a:t>
            </a:r>
            <a:endParaRPr lang="zh-CN" altLang="en-US" sz="4000" b="1" dirty="0"/>
          </a:p>
        </p:txBody>
      </p:sp>
      <p:sp>
        <p:nvSpPr>
          <p:cNvPr id="4" name="Google Shape;176;p38"/>
          <p:cNvSpPr txBox="1"/>
          <p:nvPr/>
        </p:nvSpPr>
        <p:spPr>
          <a:xfrm>
            <a:off x="730623" y="1294856"/>
            <a:ext cx="6455271" cy="2188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Existing constructions</a:t>
            </a:r>
            <a:r>
              <a:rPr lang="en-US" sz="24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2400" b="1" dirty="0"/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Generic (OWF + [HILL’99] + [GGM’84])</a:t>
            </a:r>
            <a:endParaRPr lang="en-US" sz="2000" i="0" u="none" strike="noStrike" cap="none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Advanced Encryption Scheme (AES)</a:t>
            </a: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Decisional </a:t>
            </a:r>
            <a:r>
              <a:rPr lang="en-US" sz="200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Diffie</a:t>
            </a:r>
            <a:r>
              <a:rPr lang="en-US" sz="2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-Hellman (DDH) [NR’99,NR’04]</a:t>
            </a: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Factoring Blum-integers [NRR’00]</a:t>
            </a: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Lattice problems [BPR’12]</a:t>
            </a:r>
          </a:p>
        </p:txBody>
      </p:sp>
      <p:sp>
        <p:nvSpPr>
          <p:cNvPr id="9" name="Google Shape;176;p38"/>
          <p:cNvSpPr txBox="1"/>
          <p:nvPr/>
        </p:nvSpPr>
        <p:spPr>
          <a:xfrm>
            <a:off x="798969" y="3894130"/>
            <a:ext cx="10516727" cy="594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en-US" sz="280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8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PRFs from time-bounded Kolmogorov complexity</a:t>
            </a:r>
            <a:endParaRPr lang="en-US" sz="2800" i="0" u="none" strike="noStrike" cap="none" dirty="0" smtClean="0">
              <a:solidFill>
                <a:srgbClr val="0432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76;p38"/>
          <p:cNvSpPr txBox="1"/>
          <p:nvPr/>
        </p:nvSpPr>
        <p:spPr>
          <a:xfrm>
            <a:off x="798969" y="4602509"/>
            <a:ext cx="10516727" cy="594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lvl="0">
              <a:buClr>
                <a:srgbClr val="000000"/>
              </a:buClr>
              <a:buSzPts val="2000"/>
            </a:pPr>
            <a:r>
              <a:rPr lang="en-US" altLang="zh-CN" sz="24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[</a:t>
            </a:r>
            <a:r>
              <a:rPr lang="en-US" altLang="zh-CN" sz="24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LP’21] (</a:t>
            </a:r>
            <a:r>
              <a:rPr lang="en-US" altLang="zh-CN" sz="2400" dirty="0" err="1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Qpoly</a:t>
            </a:r>
            <a:r>
              <a:rPr lang="en-US" altLang="zh-CN" sz="24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) </a:t>
            </a:r>
            <a:r>
              <a:rPr lang="en-US" altLang="zh-CN" sz="24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OWFs exist</a:t>
            </a:r>
            <a:r>
              <a:rPr lang="en-US" altLang="zh-CN" sz="24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if and only if </a:t>
            </a:r>
            <a:r>
              <a:rPr lang="en-US" altLang="zh-CN" sz="2400" b="1" dirty="0" err="1" smtClean="0">
                <a:solidFill>
                  <a:srgbClr val="0432FF"/>
                </a:solidFill>
                <a:ea typeface="Calibri"/>
                <a:cs typeface="Calibri"/>
                <a:sym typeface="Calibri"/>
              </a:rPr>
              <a:t>MK</a:t>
            </a:r>
            <a:r>
              <a:rPr lang="en-US" altLang="zh-CN" sz="2400" b="1" baseline="30000" dirty="0" err="1" smtClean="0">
                <a:solidFill>
                  <a:srgbClr val="0432FF"/>
                </a:solidFill>
                <a:ea typeface="Calibri"/>
                <a:cs typeface="Calibri"/>
                <a:sym typeface="Calibri"/>
              </a:rPr>
              <a:t>t</a:t>
            </a:r>
            <a:r>
              <a:rPr lang="en-US" altLang="zh-CN" sz="2400" b="1" dirty="0" err="1" smtClean="0">
                <a:solidFill>
                  <a:srgbClr val="0432FF"/>
                </a:solidFill>
                <a:ea typeface="Calibri"/>
                <a:cs typeface="Calibri"/>
                <a:sym typeface="Calibri"/>
              </a:rPr>
              <a:t>P</a:t>
            </a:r>
            <a:r>
              <a:rPr lang="en-US" altLang="zh-CN" sz="2400" b="1" dirty="0" smtClean="0">
                <a:solidFill>
                  <a:srgbClr val="0432FF"/>
                </a:solidFill>
                <a:ea typeface="Calibri"/>
                <a:cs typeface="Calibri"/>
                <a:sym typeface="Calibri"/>
              </a:rPr>
              <a:t>[s]</a:t>
            </a:r>
            <a:r>
              <a:rPr lang="en-US" altLang="zh-CN" sz="2400" b="1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is mildly hard on average.</a:t>
            </a:r>
          </a:p>
        </p:txBody>
      </p:sp>
      <p:sp>
        <p:nvSpPr>
          <p:cNvPr id="3" name="矩形 2"/>
          <p:cNvSpPr/>
          <p:nvPr/>
        </p:nvSpPr>
        <p:spPr>
          <a:xfrm>
            <a:off x="798969" y="5523510"/>
            <a:ext cx="87820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>
              <a:buClr>
                <a:srgbClr val="000000"/>
              </a:buClr>
              <a:buSzPts val="2000"/>
            </a:pPr>
            <a:r>
              <a:rPr lang="en-US" altLang="zh-CN" dirty="0" smtClean="0">
                <a:ea typeface="Calibri"/>
                <a:cs typeface="Calibri"/>
                <a:sym typeface="Calibri"/>
              </a:rPr>
              <a:t>Note</a:t>
            </a:r>
          </a:p>
          <a:p>
            <a:pPr marL="349250" lvl="0" indent="-342900"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altLang="zh-CN" b="1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The first direct (quasi-poly secure) PRF construction from a minimal assumption. (If you break it, you break all PRF candidates.)</a:t>
            </a:r>
            <a:endParaRPr lang="en-US" altLang="zh-CN" b="1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6;p38"/>
          <p:cNvSpPr txBox="1"/>
          <p:nvPr/>
        </p:nvSpPr>
        <p:spPr>
          <a:xfrm>
            <a:off x="7185894" y="1294856"/>
            <a:ext cx="4501281" cy="2188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n-US" sz="2400" b="1" i="0" u="none" strike="noStrike" cap="none" dirty="0" smtClean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Concerns</a:t>
            </a:r>
            <a:r>
              <a:rPr lang="en-US" sz="24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2400" b="1" dirty="0"/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 inefficient</a:t>
            </a: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provable security</a:t>
            </a:r>
          </a:p>
          <a:p>
            <a:pPr marL="34925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Broken in </a:t>
            </a:r>
            <a:r>
              <a:rPr lang="en-US" sz="20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BQP </a:t>
            </a:r>
            <a:r>
              <a:rPr lang="en-US" sz="200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[Sho’97]</a:t>
            </a:r>
            <a:endParaRPr lang="en-US" sz="2000" b="1" i="0" u="none" strike="noStrike" cap="none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9250" lvl="0" indent="-342900"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altLang="zh-CN" sz="2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Broken in </a:t>
            </a:r>
            <a:r>
              <a:rPr lang="en-US" altLang="zh-CN" sz="2000" b="1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BQP </a:t>
            </a:r>
            <a:r>
              <a:rPr lang="en-US" altLang="zh-CN" sz="2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[</a:t>
            </a:r>
            <a:r>
              <a:rPr lang="en-US" altLang="zh-CN" sz="20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Sho’97]</a:t>
            </a:r>
            <a:endParaRPr lang="en-US" sz="2000" b="1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9250" lvl="0" indent="-342900"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altLang="zh-CN" sz="2000" i="1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Some attempts</a:t>
            </a:r>
            <a:r>
              <a:rPr lang="en-US" sz="2000" i="1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[Chen’24]</a:t>
            </a:r>
          </a:p>
        </p:txBody>
      </p:sp>
    </p:spTree>
    <p:extLst>
      <p:ext uri="{BB962C8B-B14F-4D97-AF65-F5344CB8AC3E}">
        <p14:creationId xmlns:p14="http://schemas.microsoft.com/office/powerpoint/2010/main" val="184569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3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Shape 202"/>
              <p:cNvSpPr txBox="1"/>
              <p:nvPr/>
            </p:nvSpPr>
            <p:spPr>
              <a:xfrm>
                <a:off x="742568" y="1136042"/>
                <a:ext cx="10974021" cy="13449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lIns="121900" tIns="121900" rIns="121900" bIns="121900" anchor="t" anchorCtr="0">
                <a:noAutofit/>
              </a:bodyPr>
              <a:lstStyle/>
              <a:p>
                <a:pPr marL="8466">
                  <a:buSzPct val="100000"/>
                </a:pPr>
                <a:r>
                  <a:rPr lang="en-US" sz="2400" dirty="0">
                    <a:latin typeface="Calibri"/>
                    <a:ea typeface="Calibri"/>
                    <a:cs typeface="Calibri"/>
                    <a:sym typeface="Calibri"/>
                  </a:rPr>
                  <a:t>Give a </a:t>
                </a:r>
                <a:r>
                  <a:rPr lang="en-US" sz="2400" dirty="0" err="1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truthtable</a:t>
                </a:r>
                <a:r>
                  <a:rPr lang="en-US" sz="2400" dirty="0"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en-US" sz="2400" b="1" dirty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∈</m:t>
                    </m:r>
                  </m:oMath>
                </a14:m>
                <a:r>
                  <a:rPr lang="en-US" sz="2400" b="1" dirty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{0,1}</a:t>
                </a:r>
                <a:r>
                  <a:rPr lang="en-US" sz="2400" b="1" baseline="30000" dirty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</a:t>
                </a:r>
                <a:r>
                  <a:rPr lang="en-US" sz="2400" b="1" dirty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of a Boolean function, </a:t>
                </a:r>
                <a:r>
                  <a:rPr lang="en-US" altLang="zh-CN" sz="2400" dirty="0"/>
                  <a:t>what is the size of the smallest “</a:t>
                </a:r>
                <a:r>
                  <a:rPr lang="en-US" altLang="zh-CN" sz="2400" b="1" dirty="0"/>
                  <a:t>program</a:t>
                </a:r>
                <a:r>
                  <a:rPr lang="en-US" altLang="zh-CN" sz="2400" dirty="0"/>
                  <a:t>”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400" dirty="0"/>
                  <a:t>that computes </a:t>
                </a:r>
                <a:r>
                  <a:rPr lang="en-US" altLang="zh-CN" sz="2400" b="1" dirty="0">
                    <a:solidFill>
                      <a:srgbClr val="0432FF"/>
                    </a:solidFill>
                  </a:rPr>
                  <a:t>x</a:t>
                </a:r>
                <a:r>
                  <a:rPr lang="en-US" altLang="zh-CN" sz="2400" dirty="0"/>
                  <a:t>?</a:t>
                </a:r>
                <a:endParaRPr lang="en-US" sz="1400" dirty="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202" name="Shape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68" y="1136042"/>
                <a:ext cx="10974021" cy="1344988"/>
              </a:xfrm>
              <a:prstGeom prst="rect">
                <a:avLst/>
              </a:prstGeom>
              <a:blipFill>
                <a:blip r:embed="rId3"/>
                <a:stretch>
                  <a:fillRect l="-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2">
            <a:extLst>
              <a:ext uri="{FF2B5EF4-FFF2-40B4-BE49-F238E27FC236}">
                <a16:creationId xmlns:a16="http://schemas.microsoft.com/office/drawing/2014/main" id="{A6DFCAB4-3AAE-F947-86EC-E174D8F95BC3}"/>
              </a:ext>
            </a:extLst>
          </p:cNvPr>
          <p:cNvSpPr txBox="1">
            <a:spLocks/>
          </p:cNvSpPr>
          <p:nvPr/>
        </p:nvSpPr>
        <p:spPr>
          <a:xfrm>
            <a:off x="742568" y="165892"/>
            <a:ext cx="10974021" cy="13256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Calibri Regular"/>
                <a:ea typeface="Calibri Regular"/>
                <a:cs typeface="Arial"/>
                <a:sym typeface="Arial"/>
              </a:defRPr>
            </a:lvl1pPr>
          </a:lstStyle>
          <a:p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Time-Bounded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Kolmogorov Complexity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E687F38E-CD60-1843-8B25-EDD31A9DB35C}"/>
              </a:ext>
            </a:extLst>
          </p:cNvPr>
          <p:cNvSpPr txBox="1"/>
          <p:nvPr/>
        </p:nvSpPr>
        <p:spPr>
          <a:xfrm>
            <a:off x="742565" y="2450045"/>
            <a:ext cx="10871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66">
              <a:buSzPct val="100000"/>
            </a:pPr>
            <a:r>
              <a:rPr lang="en-US" altLang="zh-C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” =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time-bounded TMs</a:t>
            </a: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5655" indent="-457189"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432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t-time-bounded Kolmogorov Complexity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[Kol’68, Ko’86, Sip’83, Har’83, AKB+06]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2">
                <a:extLst>
                  <a:ext uri="{FF2B5EF4-FFF2-40B4-BE49-F238E27FC236}">
                    <a16:creationId xmlns:a16="http://schemas.microsoft.com/office/drawing/2014/main" id="{E687F38E-CD60-1843-8B25-EDD31A9DB35C}"/>
                  </a:ext>
                </a:extLst>
              </p:cNvPr>
              <p:cNvSpPr txBox="1"/>
              <p:nvPr/>
            </p:nvSpPr>
            <p:spPr>
              <a:xfrm>
                <a:off x="742565" y="4595045"/>
                <a:ext cx="10974025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Fix a universal TM U, and a running time bound </a:t>
                </a:r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t(*).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 are looking for the length of the shortest program 𝚷 </a:t>
                </a:r>
                <a:r>
                  <a:rPr lang="en-US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s.t.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U(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𝚷(</a:t>
                </a:r>
                <a:r>
                  <a:rPr lang="en-US" altLang="zh-CN" sz="2400" dirty="0" err="1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:r>
                  <a:rPr lang="en-US" sz="24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2400" baseline="30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t(|</a:t>
                </a:r>
                <a:r>
                  <a:rPr lang="en-US" altLang="zh-CN" sz="2400" baseline="30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𝚷</a:t>
                </a:r>
                <a:r>
                  <a:rPr lang="en-US" sz="2400" baseline="30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|)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= x</a:t>
                </a:r>
                <a:r>
                  <a:rPr lang="en-US" altLang="zh-CN" sz="2400" baseline="-25000" dirty="0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∀</m:t>
                    </m:r>
                  </m:oMath>
                </a14:m>
                <a:r>
                  <a:rPr lang="en-US" altLang="zh-CN" sz="2400" dirty="0"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rPr>
                  <a:t> </a:t>
                </a:r>
                <a:r>
                  <a:rPr lang="en-US" altLang="zh-CN" sz="2400" dirty="0" err="1"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rPr>
                  <a:t>i</a:t>
                </a:r>
                <a:r>
                  <a:rPr lang="en-US" altLang="zh-CN" sz="2400" dirty="0"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rPr>
                  <a:t> &lt;= |x|.</a:t>
                </a:r>
              </a:p>
              <a:p>
                <a:endParaRPr lang="en-US" altLang="zh-CN" sz="2400" dirty="0">
                  <a:latin typeface="Calibri"/>
                  <a:ea typeface="Calibri"/>
                  <a:cs typeface="Calibri"/>
                  <a:sym typeface="Calibri"/>
                </a:endParaRPr>
              </a:p>
              <a:p>
                <a:r>
                  <a:rPr lang="en-US" altLang="zh-CN" sz="2400" b="1" dirty="0" err="1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MK</a:t>
                </a:r>
                <a:r>
                  <a:rPr lang="en-US" altLang="zh-CN" sz="2400" b="1" baseline="30000" dirty="0" err="1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</a:t>
                </a:r>
                <a:r>
                  <a:rPr lang="en-US" altLang="zh-CN" sz="2400" b="1" dirty="0" err="1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lang="en-US" altLang="zh-CN" sz="2400" b="1" dirty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[s]</a:t>
                </a:r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 : { </a:t>
                </a:r>
                <a:r>
                  <a:rPr lang="en-US" altLang="zh-CN" sz="2400" dirty="0" err="1">
                    <a:latin typeface="Calibri"/>
                    <a:ea typeface="Calibri"/>
                    <a:cs typeface="Calibri"/>
                    <a:sym typeface="Calibri"/>
                  </a:rPr>
                  <a:t>truthtable</a:t>
                </a:r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 x | K</a:t>
                </a:r>
                <a:r>
                  <a:rPr lang="en-US" altLang="zh-CN" sz="2400" baseline="30000" dirty="0">
                    <a:latin typeface="Calibri"/>
                    <a:ea typeface="Calibri"/>
                    <a:cs typeface="Calibri"/>
                    <a:sym typeface="Calibri"/>
                  </a:rPr>
                  <a:t>t</a:t>
                </a:r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(x) &lt;= s(|x|) }</a:t>
                </a:r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Box 2">
                <a:extLst>
                  <a:ext uri="{FF2B5EF4-FFF2-40B4-BE49-F238E27FC236}">
                    <a16:creationId xmlns:a16="http://schemas.microsoft.com/office/drawing/2014/main" id="{E687F38E-CD60-1843-8B25-EDD31A9DB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65" y="4595045"/>
                <a:ext cx="10974025" cy="1569660"/>
              </a:xfrm>
              <a:prstGeom prst="rect">
                <a:avLst/>
              </a:prstGeom>
              <a:blipFill>
                <a:blip r:embed="rId4"/>
                <a:stretch>
                  <a:fillRect l="-889" t="-3113" b="-81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">
            <a:extLst>
              <a:ext uri="{FF2B5EF4-FFF2-40B4-BE49-F238E27FC236}">
                <a16:creationId xmlns:a16="http://schemas.microsoft.com/office/drawing/2014/main" id="{07239B0F-F040-794C-9D41-5D2EDB262F76}"/>
              </a:ext>
            </a:extLst>
          </p:cNvPr>
          <p:cNvSpPr/>
          <p:nvPr/>
        </p:nvSpPr>
        <p:spPr>
          <a:xfrm>
            <a:off x="742570" y="3477777"/>
            <a:ext cx="11201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66">
              <a:buSzPct val="100000"/>
            </a:pPr>
            <a:r>
              <a:rPr lang="en-US" sz="2400" b="1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2400" b="1" baseline="30000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2400" b="1" dirty="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(x)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= length of the shortest program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𝚷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CN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computing </a:t>
            </a:r>
            <a:r>
              <a:rPr lang="en-US" altLang="zh-CN" sz="2400" dirty="0" err="1">
                <a:solidFill>
                  <a:srgbClr val="0432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turthtable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b="1" dirty="0">
                <a:solidFill>
                  <a:srgbClr val="0432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within time 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t(|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𝚷</a:t>
            </a: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|)</a:t>
            </a:r>
          </a:p>
        </p:txBody>
      </p:sp>
    </p:spTree>
    <p:extLst>
      <p:ext uri="{BB962C8B-B14F-4D97-AF65-F5344CB8AC3E}">
        <p14:creationId xmlns:p14="http://schemas.microsoft.com/office/powerpoint/2010/main" val="224703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A6DFCAB4-3AAE-F947-86EC-E174D8F95BC3}"/>
              </a:ext>
            </a:extLst>
          </p:cNvPr>
          <p:cNvSpPr txBox="1">
            <a:spLocks/>
          </p:cNvSpPr>
          <p:nvPr/>
        </p:nvSpPr>
        <p:spPr>
          <a:xfrm>
            <a:off x="710902" y="181513"/>
            <a:ext cx="10974021" cy="13256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Calibri Regular"/>
                <a:ea typeface="Calibri Regular"/>
                <a:cs typeface="Arial"/>
                <a:sym typeface="Arial"/>
              </a:defRPr>
            </a:lvl1pPr>
          </a:lstStyle>
          <a:p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Avg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-case Hardness for Sparse Languages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7239B0F-F040-794C-9D41-5D2EDB262F76}"/>
                  </a:ext>
                </a:extLst>
              </p:cNvPr>
              <p:cNvSpPr/>
              <p:nvPr/>
            </p:nvSpPr>
            <p:spPr>
              <a:xfrm>
                <a:off x="710899" y="1184204"/>
                <a:ext cx="112017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466" lvl="3">
                  <a:buSzPct val="100000"/>
                </a:pPr>
                <a:r>
                  <a:rPr lang="en-US" altLang="zh-CN" sz="2400" b="1" dirty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Observation: </a:t>
                </a:r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|</a:t>
                </a:r>
                <a:r>
                  <a:rPr lang="en-US" altLang="zh-CN" sz="2400" b="1" dirty="0" err="1">
                    <a:latin typeface="Calibri"/>
                    <a:ea typeface="Calibri"/>
                    <a:cs typeface="Calibri"/>
                    <a:sym typeface="Calibri"/>
                  </a:rPr>
                  <a:t>MK</a:t>
                </a:r>
                <a:r>
                  <a:rPr lang="en-US" altLang="zh-CN" sz="2400" b="1" baseline="30000" dirty="0" err="1">
                    <a:latin typeface="Calibri"/>
                    <a:ea typeface="Calibri"/>
                    <a:cs typeface="Calibri"/>
                    <a:sym typeface="Calibri"/>
                  </a:rPr>
                  <a:t>t</a:t>
                </a:r>
                <a:r>
                  <a:rPr lang="en-US" altLang="zh-CN" sz="2400" b="1" dirty="0" err="1">
                    <a:latin typeface="Calibri"/>
                    <a:ea typeface="Calibri"/>
                    <a:cs typeface="Calibri"/>
                    <a:sym typeface="Calibri"/>
                  </a:rPr>
                  <a:t>P</a:t>
                </a:r>
                <a:r>
                  <a:rPr lang="en-US" altLang="zh-CN" sz="2400" b="1" dirty="0">
                    <a:latin typeface="Calibri"/>
                    <a:ea typeface="Calibri"/>
                    <a:cs typeface="Calibri"/>
                    <a:sym typeface="Calibri"/>
                  </a:rPr>
                  <a:t>[s]</a:t>
                </a:r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∩</m:t>
                    </m:r>
                  </m:oMath>
                </a14:m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 {0,1}</a:t>
                </a:r>
                <a:r>
                  <a:rPr lang="en-US" altLang="zh-CN" sz="2400" baseline="30000" dirty="0">
                    <a:latin typeface="Calibri"/>
                    <a:ea typeface="Calibri"/>
                    <a:cs typeface="Calibri"/>
                    <a:sym typeface="Calibri"/>
                  </a:rPr>
                  <a:t>n</a:t>
                </a:r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|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≈</m:t>
                    </m:r>
                  </m:oMath>
                </a14:m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 2</a:t>
                </a:r>
                <a:r>
                  <a:rPr lang="en-US" altLang="zh-CN" sz="2400" baseline="30000" dirty="0">
                    <a:latin typeface="Calibri"/>
                    <a:ea typeface="Calibri"/>
                    <a:cs typeface="Calibri"/>
                    <a:sym typeface="Calibri"/>
                  </a:rPr>
                  <a:t>s(n)</a:t>
                </a:r>
                <a:r>
                  <a:rPr lang="en-US" altLang="zh-CN" sz="2400" dirty="0">
                    <a:latin typeface="Calibri"/>
                    <a:ea typeface="Calibri"/>
                    <a:cs typeface="Calibri"/>
                    <a:sym typeface="Calibri"/>
                  </a:rPr>
                  <a:t> 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7239B0F-F040-794C-9D41-5D2EDB262F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99" y="1184204"/>
                <a:ext cx="11201781" cy="461665"/>
              </a:xfrm>
              <a:prstGeom prst="rect">
                <a:avLst/>
              </a:prstGeom>
              <a:blipFill>
                <a:blip r:embed="rId3"/>
                <a:stretch>
                  <a:fillRect l="-817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1">
            <a:extLst>
              <a:ext uri="{FF2B5EF4-FFF2-40B4-BE49-F238E27FC236}">
                <a16:creationId xmlns:a16="http://schemas.microsoft.com/office/drawing/2014/main" id="{07239B0F-F040-794C-9D41-5D2EDB262F76}"/>
              </a:ext>
            </a:extLst>
          </p:cNvPr>
          <p:cNvSpPr/>
          <p:nvPr/>
        </p:nvSpPr>
        <p:spPr>
          <a:xfrm>
            <a:off x="710899" y="1787831"/>
            <a:ext cx="11201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66" lvl="3">
              <a:buSzPct val="100000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When s(n) = n/2, the trivial outputting NO heuristic succeeds </a:t>
            </a:r>
            <a:r>
              <a:rPr lang="en-US" altLang="zh-CN" sz="2400" dirty="0" err="1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w.p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. 1-2</a:t>
            </a:r>
            <a:r>
              <a:rPr lang="en-US" altLang="zh-CN" sz="2400" baseline="300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-n/2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.</a:t>
            </a:r>
          </a:p>
          <a:p>
            <a:pPr marL="8466" lvl="3">
              <a:buSzPct val="100000"/>
            </a:pPr>
            <a:r>
              <a:rPr lang="en-US" altLang="zh-CN" sz="2400" dirty="0">
                <a:latin typeface="Calibri"/>
                <a:ea typeface="Calibri"/>
                <a:cs typeface="Calibri"/>
                <a:sym typeface="Calibri"/>
              </a:rPr>
              <a:t>so </a:t>
            </a:r>
            <a:r>
              <a:rPr lang="en-US" altLang="zh-CN" sz="2400" dirty="0" err="1">
                <a:latin typeface="Calibri"/>
                <a:ea typeface="Calibri"/>
                <a:cs typeface="Calibri"/>
                <a:sym typeface="Calibri"/>
              </a:rPr>
              <a:t>MK</a:t>
            </a:r>
            <a:r>
              <a:rPr lang="en-US" altLang="zh-CN" sz="2400" baseline="30000" dirty="0" err="1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altLang="zh-CN" sz="2400" dirty="0" err="1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altLang="zh-CN" sz="2400" dirty="0">
                <a:latin typeface="Calibri"/>
                <a:ea typeface="Calibri"/>
                <a:cs typeface="Calibri"/>
                <a:sym typeface="Calibri"/>
              </a:rPr>
              <a:t>[s] is trivially </a:t>
            </a:r>
            <a:r>
              <a:rPr lang="en-US" altLang="zh-CN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easy-on-average</a:t>
            </a: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7239B0F-F040-794C-9D41-5D2EDB262F76}"/>
              </a:ext>
            </a:extLst>
          </p:cNvPr>
          <p:cNvSpPr/>
          <p:nvPr/>
        </p:nvSpPr>
        <p:spPr>
          <a:xfrm>
            <a:off x="710899" y="2794725"/>
            <a:ext cx="11201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66" lvl="3">
              <a:buSzPct val="100000"/>
            </a:pP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US" altLang="zh-CN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notion [LP’21]: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require hardness </a:t>
            </a:r>
            <a:r>
              <a:rPr lang="en-US" altLang="zh-CN" sz="2400" b="1" dirty="0">
                <a:solidFill>
                  <a:srgbClr val="0432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conditioned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on both YES and NO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636EA2C4-B605-C842-B9F9-1F2F1CFA6325}"/>
                  </a:ext>
                </a:extLst>
              </p:cNvPr>
              <p:cNvSpPr/>
              <p:nvPr/>
            </p:nvSpPr>
            <p:spPr>
              <a:xfrm>
                <a:off x="710901" y="3622927"/>
                <a:ext cx="10215008" cy="1069591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8466" lvl="3">
                  <a:buSzPct val="100000"/>
                </a:pPr>
                <a14:m>
                  <m:oMath xmlns:m="http://schemas.openxmlformats.org/officeDocument/2006/math">
                    <m:r>
                      <a:rPr lang="en-US" altLang="zh-CN" sz="24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𝝁</m:t>
                    </m:r>
                  </m:oMath>
                </a14:m>
                <a:r>
                  <a:rPr lang="en-US" altLang="zh-CN" sz="2400" b="1" dirty="0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-heuristic* H for L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</a:t>
                </a:r>
                <a:r>
                  <a:rPr lang="en-US" altLang="zh-CN" sz="2400" b="1" dirty="0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succeeds on at least a 1-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(n*) fraction of 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YES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instances, and at least a 1-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(n*) fraction of 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instances, where 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n* = </a:t>
                </a:r>
                <a:r>
                  <a:rPr lang="en-US" altLang="zh-CN" sz="2400" b="1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log</a:t>
                </a:r>
                <a:r>
                  <a:rPr lang="en-US" altLang="zh-CN" sz="2400" b="1" dirty="0" err="1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|L</a:t>
                </a:r>
                <a14:m>
                  <m:oMath xmlns:m="http://schemas.openxmlformats.org/officeDocument/2006/math"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∩</m:t>
                    </m:r>
                  </m:oMath>
                </a14:m>
                <a:r>
                  <a:rPr lang="en-US" altLang="zh-CN" sz="2400" b="1" dirty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{0,1}</a:t>
                </a:r>
                <a:r>
                  <a:rPr lang="en-US" altLang="zh-CN" sz="2400" b="1" baseline="30000" dirty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</a:t>
                </a:r>
              </a:p>
            </p:txBody>
          </p:sp>
        </mc:Choice>
        <mc:Fallback xmlns="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636EA2C4-B605-C842-B9F9-1F2F1CFA63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01" y="3622927"/>
                <a:ext cx="10215008" cy="1069591"/>
              </a:xfrm>
              <a:prstGeom prst="rect">
                <a:avLst/>
              </a:prstGeom>
              <a:blipFill>
                <a:blip r:embed="rId4"/>
                <a:stretch>
                  <a:fillRect l="-77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A6DE609E-233A-F247-A5D5-CEEAB9B92192}"/>
                  </a:ext>
                </a:extLst>
              </p:cNvPr>
              <p:cNvSpPr/>
              <p:nvPr/>
            </p:nvSpPr>
            <p:spPr>
              <a:xfrm>
                <a:off x="710899" y="5153675"/>
                <a:ext cx="10215011" cy="1007976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8466" lvl="3">
                  <a:buSzPct val="100000"/>
                </a:pPr>
                <a:r>
                  <a:rPr lang="en-US" altLang="zh-CN" sz="2400" b="1" dirty="0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Def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We say that </a:t>
                </a:r>
                <a:r>
                  <a:rPr lang="en-US" altLang="zh-CN" sz="2400" b="1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MK</a:t>
                </a:r>
                <a:r>
                  <a:rPr lang="en-US" altLang="zh-CN" sz="2400" b="1" baseline="300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en-US" altLang="zh-CN" sz="2400" b="1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[s]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altLang="zh-CN" sz="2400" b="1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𝝁</m:t>
                    </m:r>
                  </m:oMath>
                </a14:m>
                <a:r>
                  <a:rPr lang="en-US" altLang="zh-CN" sz="2400" b="1" dirty="0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 </a:t>
                </a:r>
                <a:r>
                  <a:rPr lang="en-US" altLang="zh-CN" sz="2400" b="1" dirty="0" err="1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HoA</a:t>
                </a:r>
                <a:r>
                  <a:rPr lang="en-US" altLang="zh-CN" sz="2400" b="1" dirty="0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*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w.r.t </a:t>
                </a:r>
                <a:r>
                  <a:rPr lang="en-US" altLang="zh-CN" sz="2400" b="1" dirty="0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T-time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attackers if </a:t>
                </a:r>
                <a:r>
                  <a:rPr lang="en-US" altLang="zh-CN" sz="24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MK</a:t>
                </a:r>
                <a:r>
                  <a:rPr lang="en-US" altLang="zh-CN" sz="2400" baseline="300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en-US" altLang="zh-CN" sz="240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[s] does not have </a:t>
                </a:r>
                <a:r>
                  <a:rPr lang="en-US" altLang="zh-CN" sz="2400" b="1" dirty="0">
                    <a:solidFill>
                      <a:srgbClr val="0432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T-time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-heuristic* w.r.t. infinitely many input length.</a:t>
                </a:r>
              </a:p>
            </p:txBody>
          </p:sp>
        </mc:Choice>
        <mc:Fallback xmlns=""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A6DE609E-233A-F247-A5D5-CEEAB9B921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899" y="5153675"/>
                <a:ext cx="10215011" cy="1007976"/>
              </a:xfrm>
              <a:prstGeom prst="rect">
                <a:avLst/>
              </a:prstGeom>
              <a:blipFill>
                <a:blip r:embed="rId5"/>
                <a:stretch>
                  <a:fillRect l="-774" b="-292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844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PRFs from Kolmogorov Complexity</a:t>
            </a:r>
            <a:endParaRPr lang="zh-CN" alt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Google Shape;176;p38"/>
              <p:cNvSpPr txBox="1"/>
              <p:nvPr/>
            </p:nvSpPr>
            <p:spPr>
              <a:xfrm>
                <a:off x="798971" y="1316886"/>
                <a:ext cx="10516727" cy="17634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635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Calibri"/>
                  <a:buNone/>
                </a:pPr>
                <a:r>
                  <a:rPr lang="en-US" sz="2400" b="1" i="0" u="none" strike="noStrike" cap="none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THM [LP’21, LP’23] </a:t>
                </a:r>
                <a:r>
                  <a:rPr lang="en-US" sz="2400" i="0" u="none" strike="noStrike" cap="none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For any poly t(n) &gt;= 2n, </a:t>
                </a:r>
                <a14:m>
                  <m:oMath xmlns:m="http://schemas.openxmlformats.org/officeDocument/2006/math">
                    <m:r>
                      <a:rPr lang="en-US" sz="2400" b="0" i="1" u="none" strike="noStrike" cap="none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𝛽</m:t>
                    </m:r>
                  </m:oMath>
                </a14:m>
                <a:r>
                  <a:rPr lang="en-US" sz="2400" i="0" u="none" strike="noStrike" cap="none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&gt; 0, the following are equivalent</a:t>
                </a:r>
              </a:p>
              <a:p>
                <a:pPr marL="349250" marR="0" lvl="0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Quasi-poly secure </a:t>
                </a:r>
                <a:r>
                  <a:rPr lang="en-US" sz="2400" b="1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OWFs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exist</a:t>
                </a:r>
              </a:p>
              <a:p>
                <a:pPr marL="349250" lvl="0" indent="-342900">
                  <a:buClr>
                    <a:srgbClr val="000000"/>
                  </a:buClr>
                  <a:buSzPts val="2000"/>
                  <a:buFont typeface="Arial" panose="020B0604020202020204" pitchFamily="34" charset="0"/>
                  <a:buChar char="•"/>
                </a:pPr>
                <a:r>
                  <a:rPr lang="en-US" altLang="zh-CN" sz="2400" b="1" dirty="0" err="1" smtClean="0"/>
                  <a:t>MK</a:t>
                </a:r>
                <a:r>
                  <a:rPr lang="en-US" altLang="zh-CN" sz="2400" b="1" baseline="30000" dirty="0" err="1" smtClean="0"/>
                  <a:t>t</a:t>
                </a:r>
                <a:r>
                  <a:rPr lang="en-US" altLang="zh-CN" sz="2400" b="1" dirty="0" err="1" smtClean="0"/>
                  <a:t>P</a:t>
                </a:r>
                <a:r>
                  <a:rPr lang="en-US" altLang="zh-CN" sz="2400" b="1" dirty="0" smtClean="0"/>
                  <a:t>[s(n)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  <m:t>𝟐</m:t>
                        </m:r>
                      </m:e>
                      <m:sup>
                        <m: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  <m:t>𝑶</m:t>
                        </m:r>
                        <m: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sz="2400" b="1" i="1">
                                <a:latin typeface="Cambria Math" panose="02040503050406030204" pitchFamily="18" charset="0"/>
                                <a:sym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  <a:sym typeface="Calibri"/>
                              </a:rPr>
                              <m:t>𝐥𝐨𝐠</m:t>
                            </m:r>
                            <m:r>
                              <a:rPr lang="en-US" altLang="zh-CN" sz="24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  <m:r>
                              <a:rPr lang="en-US" altLang="zh-CN" sz="2400" b="1" i="1">
                                <a:latin typeface="Cambria Math" panose="02040503050406030204" pitchFamily="18" charset="0"/>
                                <a:sym typeface="Calibri"/>
                              </a:rPr>
                              <m:t>𝒏</m:t>
                            </m:r>
                            <m:r>
                              <a:rPr lang="en-US" altLang="zh-CN" sz="24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</m:e>
                        </m:rad>
                        <m: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2400" b="1" dirty="0"/>
                  <a:t>]</a:t>
                </a:r>
                <a:r>
                  <a:rPr lang="en-US" altLang="zh-CN" sz="2400" dirty="0"/>
                  <a:t> </a:t>
                </a:r>
                <a:r>
                  <a:rPr lang="en-US" altLang="zh-CN" sz="2400" dirty="0" smtClean="0"/>
                  <a:t>is </a:t>
                </a:r>
                <a:r>
                  <a:rPr lang="en-US" altLang="zh-CN" sz="2400" dirty="0" smtClean="0">
                    <a:solidFill>
                      <a:srgbClr val="0432FF"/>
                    </a:solidFill>
                  </a:rPr>
                  <a:t>(1/n</a:t>
                </a:r>
                <a14:m>
                  <m:oMath xmlns:m="http://schemas.openxmlformats.org/officeDocument/2006/math">
                    <m:r>
                      <a:rPr lang="en-US" altLang="zh-CN" sz="2400" b="0" i="1" baseline="3000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400" i="0" u="none" strike="noStrike" cap="none" dirty="0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)-</a:t>
                </a:r>
                <a:r>
                  <a:rPr lang="en-US" sz="2400" i="0" u="none" strike="noStrike" cap="none" dirty="0" err="1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HoA</a:t>
                </a:r>
                <a:r>
                  <a:rPr lang="en-US" sz="2400" i="0" u="none" strike="noStrike" cap="none" dirty="0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* w.r.t. n</a:t>
                </a:r>
                <a:r>
                  <a:rPr lang="en-US" sz="2400" i="0" u="none" strike="noStrike" cap="none" baseline="30000" dirty="0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3</a:t>
                </a:r>
                <a:r>
                  <a:rPr lang="en-US" sz="2400" i="0" u="none" strike="noStrike" cap="none" dirty="0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-time attackers.</a:t>
                </a:r>
              </a:p>
            </p:txBody>
          </p:sp>
        </mc:Choice>
        <mc:Fallback xmlns="">
          <p:sp>
            <p:nvSpPr>
              <p:cNvPr id="4" name="Google Shape;176;p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71" y="1316886"/>
                <a:ext cx="10516727" cy="1763421"/>
              </a:xfrm>
              <a:prstGeom prst="rect">
                <a:avLst/>
              </a:prstGeom>
              <a:blipFill>
                <a:blip r:embed="rId3"/>
                <a:stretch>
                  <a:fillRect l="-8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圆角矩形 2"/>
          <p:cNvSpPr/>
          <p:nvPr/>
        </p:nvSpPr>
        <p:spPr>
          <a:xfrm>
            <a:off x="730623" y="1316886"/>
            <a:ext cx="10047195" cy="1459005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Google Shape;176;p38"/>
          <p:cNvSpPr txBox="1"/>
          <p:nvPr/>
        </p:nvSpPr>
        <p:spPr>
          <a:xfrm>
            <a:off x="798971" y="3369523"/>
            <a:ext cx="9978848" cy="816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" lvl="0">
              <a:buClr>
                <a:srgbClr val="000000"/>
              </a:buClr>
              <a:buSzPts val="2000"/>
            </a:pP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THM [HILL’99, GGM’84, IL’90]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(Quasi-poly secure) 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OWFs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exist 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and only if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altLang="zh-CN" sz="24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Quasi-poly secure) </a:t>
            </a:r>
            <a:r>
              <a:rPr lang="en-US" altLang="zh-CN" sz="2400" b="1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PRFs</a:t>
            </a:r>
            <a:r>
              <a:rPr lang="en-US" altLang="zh-CN" sz="2400" dirty="0" smtClean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 exist.</a:t>
            </a:r>
            <a:endParaRPr lang="en-US" sz="2400" i="0" u="none" strike="noStrike" cap="none" dirty="0" smtClean="0">
              <a:solidFill>
                <a:srgbClr val="0432FF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769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0623" y="331507"/>
            <a:ext cx="9885829" cy="92579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PRFs from Kolmogorov Complexity</a:t>
            </a:r>
            <a:endParaRPr lang="zh-CN" alt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Google Shape;176;p38"/>
              <p:cNvSpPr txBox="1"/>
              <p:nvPr/>
            </p:nvSpPr>
            <p:spPr>
              <a:xfrm>
                <a:off x="798971" y="1316886"/>
                <a:ext cx="10516727" cy="17634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635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Calibri"/>
                  <a:buNone/>
                </a:pPr>
                <a:r>
                  <a:rPr lang="en-US" sz="2400" b="1" i="0" u="none" strike="noStrike" cap="none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THM [LP’21, LP’23] </a:t>
                </a:r>
                <a:r>
                  <a:rPr lang="en-US" sz="2400" i="0" u="none" strike="noStrike" cap="none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For any poly t(n) &gt;= 2n, </a:t>
                </a:r>
                <a14:m>
                  <m:oMath xmlns:m="http://schemas.openxmlformats.org/officeDocument/2006/math">
                    <m:r>
                      <a:rPr lang="en-US" sz="2400" b="0" i="1" u="none" strike="noStrike" cap="none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𝛽</m:t>
                    </m:r>
                  </m:oMath>
                </a14:m>
                <a:r>
                  <a:rPr lang="en-US" sz="2400" i="0" u="none" strike="noStrike" cap="none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&gt; 0, the following are equivalent</a:t>
                </a:r>
              </a:p>
              <a:p>
                <a:pPr marL="349250" marR="0" lvl="0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Quasi-poly secure </a:t>
                </a:r>
                <a:r>
                  <a:rPr lang="en-US" sz="2400" b="1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OWFs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exist</a:t>
                </a:r>
              </a:p>
              <a:p>
                <a:pPr marL="349250" lvl="0" indent="-342900">
                  <a:buClr>
                    <a:srgbClr val="000000"/>
                  </a:buClr>
                  <a:buSzPts val="2000"/>
                  <a:buFont typeface="Arial" panose="020B0604020202020204" pitchFamily="34" charset="0"/>
                  <a:buChar char="•"/>
                </a:pPr>
                <a:r>
                  <a:rPr lang="en-US" altLang="zh-CN" sz="2400" b="1" dirty="0"/>
                  <a:t>MK</a:t>
                </a:r>
                <a:r>
                  <a:rPr lang="en-US" altLang="zh-CN" sz="2400" b="1" baseline="30000" dirty="0" err="1"/>
                  <a:t>t</a:t>
                </a:r>
                <a:r>
                  <a:rPr lang="en-US" altLang="zh-CN" sz="2400" b="1" dirty="0" err="1"/>
                  <a:t>P</a:t>
                </a:r>
                <a:r>
                  <a:rPr lang="en-US" altLang="zh-CN" sz="2400" b="1" dirty="0"/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  <m:t>𝟐</m:t>
                        </m:r>
                      </m:e>
                      <m:sup>
                        <m: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  <m:t>𝑶</m:t>
                        </m:r>
                        <m: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sz="2400" b="1" i="1">
                                <a:latin typeface="Cambria Math" panose="02040503050406030204" pitchFamily="18" charset="0"/>
                                <a:sym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400" b="1" i="0">
                                <a:latin typeface="Cambria Math" panose="02040503050406030204" pitchFamily="18" charset="0"/>
                                <a:sym typeface="Calibri"/>
                              </a:rPr>
                              <m:t>𝐥𝐨𝐠</m:t>
                            </m:r>
                            <m:r>
                              <a:rPr lang="en-US" altLang="zh-CN" sz="24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  <m:r>
                              <a:rPr lang="en-US" altLang="zh-CN" sz="2400" b="1" i="1">
                                <a:latin typeface="Cambria Math" panose="02040503050406030204" pitchFamily="18" charset="0"/>
                                <a:sym typeface="Calibri"/>
                              </a:rPr>
                              <m:t>𝒏</m:t>
                            </m:r>
                            <m:r>
                              <a:rPr lang="en-US" altLang="zh-CN" sz="24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</m:e>
                        </m:rad>
                        <m:r>
                          <a:rPr lang="en-US" altLang="zh-CN" sz="2400" b="1" i="1">
                            <a:latin typeface="Cambria Math" panose="02040503050406030204" pitchFamily="18" charset="0"/>
                            <a:sym typeface="Calibri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2400" b="1" dirty="0"/>
                  <a:t>]</a:t>
                </a:r>
                <a:r>
                  <a:rPr lang="en-US" altLang="zh-CN" sz="2400" dirty="0"/>
                  <a:t> </a:t>
                </a:r>
                <a:r>
                  <a:rPr lang="en-US" altLang="zh-CN" sz="2400" dirty="0" smtClean="0"/>
                  <a:t>is </a:t>
                </a:r>
                <a:r>
                  <a:rPr lang="en-US" altLang="zh-CN" sz="2400" dirty="0" smtClean="0">
                    <a:solidFill>
                      <a:srgbClr val="0432FF"/>
                    </a:solidFill>
                  </a:rPr>
                  <a:t>(1/n</a:t>
                </a:r>
                <a14:m>
                  <m:oMath xmlns:m="http://schemas.openxmlformats.org/officeDocument/2006/math">
                    <m:r>
                      <a:rPr lang="en-US" altLang="zh-CN" sz="2400" b="0" i="1" baseline="30000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400" i="0" u="none" strike="noStrike" cap="none" dirty="0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)-</a:t>
                </a:r>
                <a:r>
                  <a:rPr lang="en-US" sz="2400" i="0" u="none" strike="noStrike" cap="none" dirty="0" err="1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HoA</a:t>
                </a:r>
                <a:r>
                  <a:rPr lang="en-US" sz="2400" i="0" u="none" strike="noStrike" cap="none" dirty="0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* w.r.t. n</a:t>
                </a:r>
                <a:r>
                  <a:rPr lang="en-US" sz="2400" i="0" u="none" strike="noStrike" cap="none" baseline="30000" dirty="0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3</a:t>
                </a:r>
                <a:r>
                  <a:rPr lang="en-US" sz="2400" i="0" u="none" strike="noStrike" cap="none" dirty="0" smtClean="0">
                    <a:solidFill>
                      <a:srgbClr val="0432FF"/>
                    </a:solidFill>
                    <a:ea typeface="Calibri"/>
                    <a:cs typeface="Calibri"/>
                    <a:sym typeface="Calibri"/>
                  </a:rPr>
                  <a:t>-time attackers.</a:t>
                </a:r>
              </a:p>
            </p:txBody>
          </p:sp>
        </mc:Choice>
        <mc:Fallback xmlns="">
          <p:sp>
            <p:nvSpPr>
              <p:cNvPr id="4" name="Google Shape;176;p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71" y="1316886"/>
                <a:ext cx="10516727" cy="1763421"/>
              </a:xfrm>
              <a:prstGeom prst="rect">
                <a:avLst/>
              </a:prstGeom>
              <a:blipFill>
                <a:blip r:embed="rId2"/>
                <a:stretch>
                  <a:fillRect l="-8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Google Shape;176;p38"/>
              <p:cNvSpPr txBox="1"/>
              <p:nvPr/>
            </p:nvSpPr>
            <p:spPr>
              <a:xfrm>
                <a:off x="798970" y="3486344"/>
                <a:ext cx="10516727" cy="21278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r>
                  <a:rPr lang="en-US" sz="2400" b="1" i="0" u="none" strike="noStrike" cap="none" dirty="0" smtClean="0">
                    <a:solidFill>
                      <a:srgbClr val="0432FF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Main THM [Today]</a:t>
                </a:r>
                <a:r>
                  <a:rPr lang="en-US" sz="2400" i="0" u="none" strike="noStrike" cap="none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</a:t>
                </a:r>
              </a:p>
              <a:p>
                <a:r>
                  <a:rPr lang="en-US" altLang="zh-CN" sz="2400" dirty="0" smtClean="0"/>
                  <a:t>Assume </a:t>
                </a:r>
                <a:r>
                  <a:rPr lang="en-US" altLang="zh-CN" sz="2400" dirty="0"/>
                  <a:t>that for poly t(n</a:t>
                </a:r>
                <a:r>
                  <a:rPr lang="en-US" altLang="zh-CN" sz="2400" dirty="0" smtClean="0"/>
                  <a:t>)&gt;2n</a:t>
                </a:r>
                <a:r>
                  <a:rPr lang="en-US" altLang="zh-CN" sz="2400" dirty="0"/>
                  <a:t>, </a:t>
                </a:r>
                <a:r>
                  <a:rPr lang="zh-CN" altLang="en-US" sz="2400" dirty="0"/>
                  <a:t>𝛽 </a:t>
                </a:r>
                <a:r>
                  <a:rPr lang="en-US" altLang="zh-CN" sz="2400" dirty="0"/>
                  <a:t>&gt; 0, </a:t>
                </a:r>
                <a:r>
                  <a:rPr lang="en-US" altLang="zh-CN" sz="2400" b="1" dirty="0" err="1"/>
                  <a:t>MK</a:t>
                </a:r>
                <a:r>
                  <a:rPr lang="en-US" altLang="zh-CN" sz="2400" b="1" baseline="30000" dirty="0" err="1"/>
                  <a:t>t</a:t>
                </a:r>
                <a:r>
                  <a:rPr lang="en-US" altLang="zh-CN" sz="2400" b="1" dirty="0" err="1"/>
                  <a:t>P</a:t>
                </a:r>
                <a:r>
                  <a:rPr lang="en-US" altLang="zh-CN" sz="2400" b="1" dirty="0"/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</m:ctrlPr>
                      </m:sSupPr>
                      <m:e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𝟐</m:t>
                        </m:r>
                      </m:e>
                      <m:sup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𝑶</m:t>
                        </m:r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1">
                                <a:latin typeface="Cambria Math" panose="02040503050406030204" pitchFamily="18" charset="0"/>
                                <a:sym typeface="Calibri"/>
                              </a:rPr>
                              <m:t>𝐥𝐨𝐠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𝒏</m:t>
                            </m:r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sym typeface="Calibri"/>
                              </a:rPr>
                              <m:t> </m:t>
                            </m:r>
                          </m:e>
                        </m:rad>
                        <m:r>
                          <a:rPr lang="en-US" altLang="zh-CN" sz="2000" b="1" i="1">
                            <a:latin typeface="Cambria Math" panose="02040503050406030204" pitchFamily="18" charset="0"/>
                            <a:sym typeface="Calibri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2400" b="1" dirty="0"/>
                  <a:t>] is (1/n</a:t>
                </a:r>
                <a:r>
                  <a:rPr lang="zh-CN" altLang="en-US" sz="2400" b="1" baseline="30000" dirty="0"/>
                  <a:t>𝛽</a:t>
                </a:r>
                <a:r>
                  <a:rPr lang="en-US" altLang="zh-CN" sz="2400" b="1" dirty="0"/>
                  <a:t>)-</a:t>
                </a:r>
                <a:r>
                  <a:rPr lang="en-US" altLang="zh-CN" sz="2400" b="1" dirty="0" err="1"/>
                  <a:t>HoA</a:t>
                </a:r>
                <a:r>
                  <a:rPr lang="en-US" altLang="zh-CN" sz="2400" b="1" dirty="0"/>
                  <a:t>* w.r.t. n</a:t>
                </a:r>
                <a:r>
                  <a:rPr lang="en-US" altLang="zh-CN" sz="2400" b="1" baseline="30000" dirty="0"/>
                  <a:t>3</a:t>
                </a:r>
                <a:r>
                  <a:rPr lang="en-US" altLang="zh-CN" sz="2400" b="1" dirty="0"/>
                  <a:t>-time attackers</a:t>
                </a:r>
                <a:r>
                  <a:rPr lang="en-US" altLang="zh-CN" sz="2400" dirty="0"/>
                  <a:t>. </a:t>
                </a:r>
                <a:r>
                  <a:rPr lang="en-US" altLang="zh-CN" sz="2400" dirty="0" smtClean="0"/>
                  <a:t> </a:t>
                </a:r>
              </a:p>
              <a:p>
                <a:r>
                  <a:rPr lang="en-US" altLang="zh-CN" sz="2400" dirty="0" smtClean="0"/>
                  <a:t>Then </a:t>
                </a:r>
                <a:r>
                  <a:rPr lang="en-US" altLang="zh-CN" sz="2400" dirty="0"/>
                  <a:t>there exists </a:t>
                </a:r>
                <a:r>
                  <a:rPr lang="en-US" altLang="zh-CN" sz="2400" dirty="0" smtClean="0"/>
                  <a:t>a (direct construction of) 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(quasi-poly secure) </a:t>
                </a:r>
                <a:r>
                  <a:rPr lang="en-US" altLang="zh-CN" sz="2400" b="1" dirty="0">
                    <a:solidFill>
                      <a:srgbClr val="0432FF"/>
                    </a:solidFill>
                  </a:rPr>
                  <a:t>PRF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 h: 1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</a:t>
                </a:r>
                <a:r>
                  <a:rPr lang="el-GR" altLang="zh-CN" sz="2400" dirty="0">
                    <a:solidFill>
                      <a:srgbClr val="0432FF"/>
                    </a:solidFill>
                  </a:rPr>
                  <a:t>×{0,1}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λ^(1+β)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*poly log </a:t>
                </a:r>
                <a:r>
                  <a:rPr lang="el-GR" altLang="zh-CN" sz="2400" baseline="30000" dirty="0">
                    <a:solidFill>
                      <a:srgbClr val="0432FF"/>
                    </a:solidFill>
                  </a:rPr>
                  <a:t>λ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 </a:t>
                </a:r>
                <a:r>
                  <a:rPr lang="el-GR" altLang="zh-CN" sz="2400" dirty="0">
                    <a:solidFill>
                      <a:srgbClr val="0432FF"/>
                    </a:solidFill>
                  </a:rPr>
                  <a:t>×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{0,1}</a:t>
                </a:r>
                <a:r>
                  <a:rPr lang="en-US" altLang="zh-CN" sz="2400" baseline="30000" dirty="0">
                    <a:solidFill>
                      <a:srgbClr val="0432FF"/>
                    </a:solidFill>
                  </a:rPr>
                  <a:t>log^2(</a:t>
                </a:r>
                <a:r>
                  <a:rPr lang="el-GR" altLang="zh-CN" sz="2400" baseline="30000" dirty="0" smtClean="0">
                    <a:solidFill>
                      <a:srgbClr val="0432FF"/>
                    </a:solidFill>
                  </a:rPr>
                  <a:t>λ</a:t>
                </a:r>
                <a:r>
                  <a:rPr lang="en-US" altLang="zh-CN" sz="2400" baseline="30000" dirty="0" smtClean="0">
                    <a:solidFill>
                      <a:srgbClr val="0432FF"/>
                    </a:solidFill>
                  </a:rPr>
                  <a:t>)</a:t>
                </a:r>
                <a:r>
                  <a:rPr lang="en-US" altLang="zh-CN" sz="2400" dirty="0">
                    <a:solidFill>
                      <a:srgbClr val="0432FF"/>
                    </a:solidFill>
                  </a:rPr>
                  <a:t> -&gt; {0,1</a:t>
                </a:r>
                <a:r>
                  <a:rPr lang="en-US" altLang="zh-CN" sz="2400" dirty="0" smtClean="0">
                    <a:solidFill>
                      <a:srgbClr val="0432FF"/>
                    </a:solidFill>
                  </a:rPr>
                  <a:t>}</a:t>
                </a:r>
                <a:endParaRPr lang="en-US" altLang="zh-CN" sz="2400" dirty="0">
                  <a:solidFill>
                    <a:srgbClr val="0432FF"/>
                  </a:solidFill>
                </a:endParaRPr>
              </a:p>
              <a:p>
                <a:pPr marL="635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Calibri"/>
                  <a:buNone/>
                </a:pP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Google Shape;176;p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70" y="3486344"/>
                <a:ext cx="10516727" cy="2127803"/>
              </a:xfrm>
              <a:prstGeom prst="rect">
                <a:avLst/>
              </a:prstGeom>
              <a:blipFill>
                <a:blip r:embed="rId3"/>
                <a:stretch>
                  <a:fillRect l="-870" t="-2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圆角矩形 4"/>
          <p:cNvSpPr/>
          <p:nvPr/>
        </p:nvSpPr>
        <p:spPr>
          <a:xfrm>
            <a:off x="643215" y="3486344"/>
            <a:ext cx="10316137" cy="2020227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9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1383</Words>
  <Application>Microsoft Office PowerPoint</Application>
  <PresentationFormat>宽屏</PresentationFormat>
  <Paragraphs>181</Paragraphs>
  <Slides>17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Calibri Regular</vt:lpstr>
      <vt:lpstr>等线</vt:lpstr>
      <vt:lpstr>宋体</vt:lpstr>
      <vt:lpstr>Arial</vt:lpstr>
      <vt:lpstr>Calibri</vt:lpstr>
      <vt:lpstr>Cambria Math</vt:lpstr>
      <vt:lpstr>Times New Roman</vt:lpstr>
      <vt:lpstr>Wingdings</vt:lpstr>
      <vt:lpstr>Office 主题​​</vt:lpstr>
      <vt:lpstr>A Direct PRF Construction from Kolmogorov Complexity</vt:lpstr>
      <vt:lpstr>Kolmogorov Complexity and Crypto</vt:lpstr>
      <vt:lpstr>Pseudorandom Functions (PRFs) [GGM’84]</vt:lpstr>
      <vt:lpstr>Pseudorandom Functions (PRFs) [GGM’84]</vt:lpstr>
      <vt:lpstr>PRFs Construction Paradigm</vt:lpstr>
      <vt:lpstr>PowerPoint 演示文稿</vt:lpstr>
      <vt:lpstr>PowerPoint 演示文稿</vt:lpstr>
      <vt:lpstr>PRFs from Kolmogorov Complexity</vt:lpstr>
      <vt:lpstr>PRFs from Kolmogorov Complexity</vt:lpstr>
      <vt:lpstr>PRFs from Kolmogorov Complexity</vt:lpstr>
      <vt:lpstr>PRFs from Kolmogorov Complexity</vt:lpstr>
      <vt:lpstr>Construction Overview</vt:lpstr>
      <vt:lpstr>Construction Overview</vt:lpstr>
      <vt:lpstr>PowerPoint 演示文稿</vt:lpstr>
      <vt:lpstr>Conclusion</vt:lpstr>
      <vt:lpstr>Towards Practical Security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Direct PRF Construction from Kolmogorov Complexity</dc:title>
  <dc:creator>刘 研绎</dc:creator>
  <cp:lastModifiedBy>刘 研绎</cp:lastModifiedBy>
  <cp:revision>233</cp:revision>
  <dcterms:created xsi:type="dcterms:W3CDTF">2024-04-08T18:22:35Z</dcterms:created>
  <dcterms:modified xsi:type="dcterms:W3CDTF">2024-05-27T01:10:05Z</dcterms:modified>
</cp:coreProperties>
</file>