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7"/>
  </p:notesMasterIdLst>
  <p:sldIdLst>
    <p:sldId id="256" r:id="rId2"/>
    <p:sldId id="334" r:id="rId3"/>
    <p:sldId id="479" r:id="rId4"/>
    <p:sldId id="483" r:id="rId5"/>
    <p:sldId id="465" r:id="rId6"/>
    <p:sldId id="480" r:id="rId7"/>
    <p:sldId id="481" r:id="rId8"/>
    <p:sldId id="466" r:id="rId9"/>
    <p:sldId id="328" r:id="rId10"/>
    <p:sldId id="467" r:id="rId11"/>
    <p:sldId id="424" r:id="rId12"/>
    <p:sldId id="482" r:id="rId13"/>
    <p:sldId id="474" r:id="rId14"/>
    <p:sldId id="476" r:id="rId15"/>
    <p:sldId id="464" r:id="rId16"/>
    <p:sldId id="468" r:id="rId17"/>
    <p:sldId id="471" r:id="rId18"/>
    <p:sldId id="470" r:id="rId19"/>
    <p:sldId id="463" r:id="rId20"/>
    <p:sldId id="473" r:id="rId21"/>
    <p:sldId id="472" r:id="rId22"/>
    <p:sldId id="475" r:id="rId23"/>
    <p:sldId id="477" r:id="rId24"/>
    <p:sldId id="478" r:id="rId25"/>
    <p:sldId id="33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בר אלון" initials="בא" lastIdx="1" clrIdx="0">
    <p:extLst>
      <p:ext uri="{19B8F6BF-5375-455C-9EA6-DF929625EA0E}">
        <p15:presenceInfo xmlns:p15="http://schemas.microsoft.com/office/powerpoint/2012/main" userId="S::bar.alon@msmail.ariel.ac.il::907c008f-31d2-4c88-a971-973c440a6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00"/>
    <a:srgbClr val="FF2600"/>
    <a:srgbClr val="0066FF"/>
    <a:srgbClr val="FF85FF"/>
    <a:srgbClr val="7F730D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/>
  </p:normalViewPr>
  <p:slideViewPr>
    <p:cSldViewPr snapToGrid="0" snapToObjects="1">
      <p:cViewPr varScale="1">
        <p:scale>
          <a:sx n="67" d="100"/>
          <a:sy n="67" d="100"/>
        </p:scale>
        <p:origin x="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80B18-C951-B947-94BB-A6C58324CD5D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9DA49-45BB-C241-9D42-7C5FA351B74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311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60188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82575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90871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7271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4363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1627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1840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171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1481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8053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5319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A0861-1483-7140-A3A6-9E7638C9F034}" type="datetimeFigureOut">
              <a:rPr lang="en-IL" smtClean="0"/>
              <a:t>05/23/2024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5C3B-9F87-294C-ACB1-1F2C482A6A3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28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9.wdp"/><Relationship Id="rId4" Type="http://schemas.openxmlformats.org/officeDocument/2006/relationships/image" Target="../media/image5.png"/><Relationship Id="rId9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microsoft.com/office/2007/relationships/hdphoto" Target="../media/hdphoto8.wdp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microsoft.com/office/2007/relationships/hdphoto" Target="../media/hdphoto9.wdp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1.png"/><Relationship Id="rId5" Type="http://schemas.microsoft.com/office/2007/relationships/hdphoto" Target="../media/hdphoto8.wdp"/><Relationship Id="rId10" Type="http://schemas.openxmlformats.org/officeDocument/2006/relationships/image" Target="../media/image151.png"/><Relationship Id="rId4" Type="http://schemas.openxmlformats.org/officeDocument/2006/relationships/image" Target="../media/image4.pn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6.png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3.png"/><Relationship Id="rId3" Type="http://schemas.microsoft.com/office/2007/relationships/hdphoto" Target="../media/hdphoto8.wdp"/><Relationship Id="rId7" Type="http://schemas.openxmlformats.org/officeDocument/2006/relationships/image" Target="../media/image160.png"/><Relationship Id="rId12" Type="http://schemas.openxmlformats.org/officeDocument/2006/relationships/image" Target="../media/image1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00.png"/><Relationship Id="rId5" Type="http://schemas.microsoft.com/office/2007/relationships/hdphoto" Target="../media/hdphoto10.wdp"/><Relationship Id="rId10" Type="http://schemas.openxmlformats.org/officeDocument/2006/relationships/image" Target="../media/image190.png"/><Relationship Id="rId4" Type="http://schemas.openxmlformats.org/officeDocument/2006/relationships/image" Target="../media/image6.png"/><Relationship Id="rId9" Type="http://schemas.openxmlformats.org/officeDocument/2006/relationships/image" Target="../media/image180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180.png"/><Relationship Id="rId3" Type="http://schemas.openxmlformats.org/officeDocument/2006/relationships/image" Target="../media/image4.png"/><Relationship Id="rId7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6.png"/><Relationship Id="rId10" Type="http://schemas.openxmlformats.org/officeDocument/2006/relationships/image" Target="../media/image200.png"/><Relationship Id="rId4" Type="http://schemas.microsoft.com/office/2007/relationships/hdphoto" Target="../media/hdphoto8.wdp"/><Relationship Id="rId9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11" Type="http://schemas.microsoft.com/office/2007/relationships/hdphoto" Target="../media/hdphoto14.wdp"/><Relationship Id="rId5" Type="http://schemas.openxmlformats.org/officeDocument/2006/relationships/image" Target="../media/image160.png"/><Relationship Id="rId10" Type="http://schemas.openxmlformats.org/officeDocument/2006/relationships/image" Target="../media/image25.png"/><Relationship Id="rId4" Type="http://schemas.microsoft.com/office/2007/relationships/hdphoto" Target="../media/hdphoto10.wdp"/><Relationship Id="rId9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50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12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5.wdp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microsoft.com/office/2007/relationships/hdphoto" Target="../media/hdphoto9.wdp"/><Relationship Id="rId4" Type="http://schemas.microsoft.com/office/2007/relationships/hdphoto" Target="../media/hdphoto14.wdp"/><Relationship Id="rId9" Type="http://schemas.openxmlformats.org/officeDocument/2006/relationships/image" Target="../media/image5.png"/><Relationship Id="rId1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12" Type="http://schemas.microsoft.com/office/2007/relationships/hdphoto" Target="../media/hdphoto10.wdp"/><Relationship Id="rId17" Type="http://schemas.openxmlformats.org/officeDocument/2006/relationships/image" Target="../media/image290.png"/><Relationship Id="rId2" Type="http://schemas.openxmlformats.org/officeDocument/2006/relationships/image" Target="../media/image29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5.wdp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5" Type="http://schemas.openxmlformats.org/officeDocument/2006/relationships/image" Target="../media/image291.png"/><Relationship Id="rId10" Type="http://schemas.microsoft.com/office/2007/relationships/hdphoto" Target="../media/hdphoto9.wdp"/><Relationship Id="rId4" Type="http://schemas.microsoft.com/office/2007/relationships/hdphoto" Target="../media/hdphoto14.wdp"/><Relationship Id="rId9" Type="http://schemas.openxmlformats.org/officeDocument/2006/relationships/image" Target="../media/image5.pn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3" Type="http://schemas.microsoft.com/office/2007/relationships/hdphoto" Target="../media/hdphoto14.wdp"/><Relationship Id="rId7" Type="http://schemas.microsoft.com/office/2007/relationships/hdphoto" Target="../media/hdphoto10.wdp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5" Type="http://schemas.microsoft.com/office/2007/relationships/hdphoto" Target="../media/hdphoto15.wdp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9.wdp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9E94-AED3-4C44-87DF-D723FDE4F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561" y="774891"/>
            <a:ext cx="10194877" cy="2387600"/>
          </a:xfrm>
        </p:spPr>
        <p:txBody>
          <a:bodyPr>
            <a:normAutofit/>
          </a:bodyPr>
          <a:lstStyle/>
          <a:p>
            <a:r>
              <a:rPr lang="en-US" dirty="0"/>
              <a:t>Can Alice and Bob Guarantee Output to Carol?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CE763-0234-5341-9432-80172BB6E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2199" y="3912949"/>
            <a:ext cx="3411627" cy="752248"/>
          </a:xfrm>
        </p:spPr>
        <p:txBody>
          <a:bodyPr lIns="90000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Bar Alon</a:t>
            </a:r>
            <a:br>
              <a:rPr lang="en-US" sz="2800" dirty="0"/>
            </a:br>
            <a:r>
              <a:rPr lang="en-US" sz="2800" dirty="0"/>
              <a:t>Ben Gurion University</a:t>
            </a:r>
            <a:endParaRPr lang="en-IL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278158A-5F95-A04B-B34A-4FAD3B0E1510}"/>
              </a:ext>
            </a:extLst>
          </p:cNvPr>
          <p:cNvSpPr txBox="1">
            <a:spLocks/>
          </p:cNvSpPr>
          <p:nvPr/>
        </p:nvSpPr>
        <p:spPr>
          <a:xfrm>
            <a:off x="6438176" y="3913796"/>
            <a:ext cx="2422466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Eran </a:t>
            </a:r>
            <a:r>
              <a:rPr lang="en-US" sz="2800" dirty="0" err="1"/>
              <a:t>Omri</a:t>
            </a:r>
            <a:br>
              <a:rPr lang="en-US" sz="2800" b="1" dirty="0"/>
            </a:br>
            <a:r>
              <a:rPr lang="en-US" sz="2800" dirty="0"/>
              <a:t>Ariel University</a:t>
            </a:r>
            <a:endParaRPr lang="en-IL" sz="2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9869729-F087-F52F-D790-3ED43814D717}"/>
              </a:ext>
            </a:extLst>
          </p:cNvPr>
          <p:cNvSpPr txBox="1">
            <a:spLocks/>
          </p:cNvSpPr>
          <p:nvPr/>
        </p:nvSpPr>
        <p:spPr>
          <a:xfrm>
            <a:off x="3873503" y="4899543"/>
            <a:ext cx="4444991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Muthu </a:t>
            </a:r>
            <a:r>
              <a:rPr lang="en-US" sz="2800" dirty="0" err="1"/>
              <a:t>Venkitasubramaniam</a:t>
            </a:r>
            <a:br>
              <a:rPr lang="en-US" sz="2800" dirty="0"/>
            </a:br>
            <a:r>
              <a:rPr lang="en-US" sz="2800" dirty="0"/>
              <a:t>Georgetown University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11942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8AC0-17ED-21CE-4B64-391E9425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Main Model</a:t>
            </a:r>
            <a:endParaRPr lang="LID4096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B679D9-DEDC-3FA2-B31B-F8D2EED3EBA8}"/>
              </a:ext>
            </a:extLst>
          </p:cNvPr>
          <p:cNvGrpSpPr/>
          <p:nvPr/>
        </p:nvGrpSpPr>
        <p:grpSpPr>
          <a:xfrm>
            <a:off x="5283548" y="1220378"/>
            <a:ext cx="5540734" cy="5388578"/>
            <a:chOff x="3370081" y="1228597"/>
            <a:chExt cx="5540734" cy="53885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1F7EA6-CAC3-A232-4002-D9C9AD030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770" b="91309" l="35287" r="67033">
                          <a14:foregroundMark x1="44200" y1="21484" x2="44200" y2="21484"/>
                          <a14:foregroundMark x1="42369" y1="16504" x2="42369" y2="16504"/>
                          <a14:foregroundMark x1="50183" y1="24805" x2="50183" y2="24805"/>
                          <a14:foregroundMark x1="44200" y1="20703" x2="47131" y2="59277"/>
                          <a14:foregroundMark x1="46886" y1="19434" x2="47131" y2="53320"/>
                          <a14:foregroundMark x1="50183" y1="47070" x2="52625" y2="63965"/>
                          <a14:foregroundMark x1="52625" y1="63965" x2="49817" y2="68848"/>
                          <a14:foregroundMark x1="57143" y1="57324" x2="57143" y2="57324"/>
                          <a14:foregroundMark x1="62027" y1="57617" x2="62027" y2="57617"/>
                          <a14:foregroundMark x1="53846" y1="55762" x2="53846" y2="55762"/>
                          <a14:foregroundMark x1="55556" y1="55762" x2="49573" y2="61035"/>
                          <a14:foregroundMark x1="49573" y1="61035" x2="58852" y2="58496"/>
                          <a14:foregroundMark x1="38706" y1="13867" x2="38706" y2="13867"/>
                          <a14:foregroundMark x1="37241" y1="14453" x2="37241" y2="14453"/>
                          <a14:foregroundMark x1="36386" y1="15430" x2="36386" y2="15430"/>
                          <a14:foregroundMark x1="50061" y1="22852" x2="51404" y2="25293"/>
                          <a14:foregroundMark x1="52259" y1="23730" x2="52259" y2="23730"/>
                          <a14:foregroundMark x1="52381" y1="22754" x2="52381" y2="22754"/>
                          <a14:foregroundMark x1="53480" y1="23633" x2="53480" y2="23633"/>
                          <a14:foregroundMark x1="50916" y1="41992" x2="50916" y2="41992"/>
                          <a14:foregroundMark x1="53846" y1="42188" x2="53846" y2="42188"/>
                          <a14:foregroundMark x1="42002" y1="40039" x2="51893" y2="41895"/>
                          <a14:foregroundMark x1="55678" y1="40039" x2="59585" y2="44141"/>
                          <a14:foregroundMark x1="39316" y1="43066" x2="40415" y2="48340"/>
                          <a14:foregroundMark x1="40537" y1="43457" x2="35531" y2="47461"/>
                          <a14:foregroundMark x1="36142" y1="44727" x2="43101" y2="44531"/>
                          <a14:foregroundMark x1="40659" y1="56738" x2="49451" y2="56836"/>
                          <a14:foregroundMark x1="49451" y1="56836" x2="59707" y2="56152"/>
                          <a14:foregroundMark x1="59707" y1="56152" x2="63492" y2="56348"/>
                          <a14:foregroundMark x1="65079" y1="56738" x2="55922" y2="58887"/>
                          <a14:foregroundMark x1="55922" y1="58887" x2="55189" y2="58789"/>
                          <a14:foregroundMark x1="59463" y1="51465" x2="59463" y2="51465"/>
                          <a14:foregroundMark x1="64957" y1="57813" x2="64957" y2="57813"/>
                          <a14:foregroundMark x1="38095" y1="59473" x2="38095" y2="59473"/>
                          <a14:foregroundMark x1="37729" y1="56641" x2="37729" y2="56641"/>
                          <a14:foregroundMark x1="38339" y1="55371" x2="38339" y2="55371"/>
                          <a14:foregroundMark x1="41392" y1="54102" x2="41392" y2="54102"/>
                          <a14:foregroundMark x1="36752" y1="53418" x2="40781" y2="61035"/>
                          <a14:foregroundMark x1="40781" y1="61035" x2="41636" y2="61816"/>
                          <a14:foregroundMark x1="41636" y1="86230" x2="56777" y2="87207"/>
                          <a14:foregroundMark x1="46642" y1="89160" x2="56654" y2="89258"/>
                          <a14:foregroundMark x1="56654" y1="89258" x2="59341" y2="89160"/>
                          <a14:foregroundMark x1="43834" y1="90527" x2="54457" y2="90625"/>
                          <a14:foregroundMark x1="54457" y1="90625" x2="60928" y2="89941"/>
                          <a14:foregroundMark x1="44200" y1="91309" x2="44200" y2="91309"/>
                          <a14:foregroundMark x1="53358" y1="26563" x2="53358" y2="26563"/>
                          <a14:foregroundMark x1="53968" y1="26758" x2="53968" y2="26758"/>
                          <a14:foregroundMark x1="38217" y1="28223" x2="38217" y2="28223"/>
                          <a14:foregroundMark x1="39072" y1="15723" x2="39072" y2="15723"/>
                          <a14:foregroundMark x1="41880" y1="14648" x2="41880" y2="14648"/>
                          <a14:foregroundMark x1="37485" y1="16211" x2="37485" y2="16211"/>
                          <a14:foregroundMark x1="35409" y1="20313" x2="35409" y2="20313"/>
                          <a14:foregroundMark x1="36508" y1="19043" x2="36508" y2="19043"/>
                          <a14:foregroundMark x1="35897" y1="18945" x2="35897" y2="18945"/>
                          <a14:foregroundMark x1="37363" y1="28516" x2="37363" y2="28516"/>
                          <a14:foregroundMark x1="36996" y1="27246" x2="36996" y2="27246"/>
                          <a14:backgroundMark x1="37607" y1="28223" x2="37607" y2="28223"/>
                          <a14:backgroundMark x1="37729" y1="28027" x2="37729" y2="28027"/>
                          <a14:backgroundMark x1="37729" y1="28320" x2="37729" y2="28320"/>
                          <a14:backgroundMark x1="38095" y1="28516" x2="38095" y2="28516"/>
                          <a14:backgroundMark x1="36386" y1="28320" x2="36386" y2="28320"/>
                          <a14:backgroundMark x1="36508" y1="28516" x2="36508" y2="28516"/>
                          <a14:backgroundMark x1="36508" y1="28320" x2="36508" y2="28320"/>
                          <a14:backgroundMark x1="36630" y1="28418" x2="36630" y2="28418"/>
                          <a14:backgroundMark x1="36630" y1="28516" x2="36630" y2="28516"/>
                          <a14:backgroundMark x1="36752" y1="28320" x2="36752" y2="28320"/>
                          <a14:backgroundMark x1="36317" y1="28516" x2="36020" y2="29785"/>
                          <a14:backgroundMark x1="36386" y1="28223" x2="36317" y2="28516"/>
                          <a14:backgroundMark x1="36142" y1="27441" x2="36142" y2="27441"/>
                          <a14:backgroundMark x1="36264" y1="27344" x2="36264" y2="27344"/>
                          <a14:backgroundMark x1="36386" y1="27441" x2="36386" y2="27441"/>
                          <a14:backgroundMark x1="36508" y1="27441" x2="36508" y2="27441"/>
                          <a14:backgroundMark x1="36630" y1="27441" x2="36630" y2="27441"/>
                          <a14:backgroundMark x1="36630" y1="27441" x2="36630" y2="27441"/>
                          <a14:backgroundMark x1="36142" y1="27344" x2="36142" y2="27344"/>
                          <a14:backgroundMark x1="36142" y1="27344" x2="36142" y2="27344"/>
                          <a14:backgroundMark x1="37851" y1="28418" x2="37851" y2="28418"/>
                          <a14:backgroundMark x1="37851" y1="28320" x2="37851" y2="28320"/>
                          <a14:backgroundMark x1="37851" y1="28223" x2="37851" y2="28223"/>
                          <a14:backgroundMark x1="37851" y1="28516" x2="37851" y2="28516"/>
                          <a14:backgroundMark x1="37851" y1="28320" x2="37851" y2="28320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729" y1="28320" x2="37729" y2="28320"/>
                          <a14:backgroundMark x1="37729" y1="28516" x2="37729" y2="28418"/>
                        </a14:backgroundRemoval>
                      </a14:imgEffect>
                    </a14:imgLayer>
                  </a14:imgProps>
                </a:ext>
              </a:extLst>
            </a:blip>
            <a:srcRect l="31955" t="12108" r="28264" b="5324"/>
            <a:stretch/>
          </p:blipFill>
          <p:spPr>
            <a:xfrm>
              <a:off x="4053185" y="1641773"/>
              <a:ext cx="776845" cy="2016000"/>
            </a:xfrm>
            <a:prstGeom prst="rect">
              <a:avLst/>
            </a:prstGeom>
          </p:spPr>
        </p:pic>
        <p:pic>
          <p:nvPicPr>
            <p:cNvPr id="5" name="Picture 4" descr="Cartoon character of a cartoon character&#10;&#10;Description automatically generated">
              <a:extLst>
                <a:ext uri="{FF2B5EF4-FFF2-40B4-BE49-F238E27FC236}">
                  <a16:creationId xmlns:a16="http://schemas.microsoft.com/office/drawing/2014/main" id="{F610975C-43C9-C586-6CB6-69E22A5E5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87" b="99057" l="9664" r="89916">
                          <a14:foregroundMark x1="46639" y1="6604" x2="46639" y2="6604"/>
                          <a14:foregroundMark x1="49160" y1="1887" x2="49160" y2="1887"/>
                          <a14:foregroundMark x1="47059" y1="19340" x2="47059" y2="19340"/>
                          <a14:foregroundMark x1="47899" y1="23585" x2="59244" y2="27358"/>
                          <a14:foregroundMark x1="44118" y1="92453" x2="44118" y2="92453"/>
                          <a14:foregroundMark x1="47059" y1="99057" x2="47059" y2="99057"/>
                          <a14:foregroundMark x1="63025" y1="96698" x2="63025" y2="96698"/>
                          <a14:foregroundMark x1="65126" y1="97170" x2="65126" y2="97170"/>
                          <a14:foregroundMark x1="61765" y1="97170" x2="61765" y2="971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45173" y="4601175"/>
              <a:ext cx="2263245" cy="2016000"/>
            </a:xfrm>
            <a:prstGeom prst="rect">
              <a:avLst/>
            </a:prstGeom>
          </p:spPr>
        </p:pic>
        <p:pic>
          <p:nvPicPr>
            <p:cNvPr id="6" name="Picture 5" descr="Cartoon of a person with blue hair&#10;&#10;Description automatically generated">
              <a:extLst>
                <a:ext uri="{FF2B5EF4-FFF2-40B4-BE49-F238E27FC236}">
                  <a16:creationId xmlns:a16="http://schemas.microsoft.com/office/drawing/2014/main" id="{D1F424D4-2EC6-6E85-7F03-5FE684B88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15" b="94163" l="9694" r="89796">
                          <a14:foregroundMark x1="31633" y1="12062" x2="49490" y2="36187"/>
                          <a14:foregroundMark x1="49490" y1="36187" x2="50510" y2="44358"/>
                          <a14:foregroundMark x1="31633" y1="6615" x2="31633" y2="6615"/>
                          <a14:foregroundMark x1="52041" y1="29572" x2="52041" y2="29572"/>
                          <a14:foregroundMark x1="52551" y1="30739" x2="52551" y2="30739"/>
                          <a14:foregroundMark x1="54592" y1="30739" x2="54592" y2="30739"/>
                          <a14:foregroundMark x1="35714" y1="92218" x2="35714" y2="92218"/>
                          <a14:foregroundMark x1="32143" y1="94163" x2="32143" y2="941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93622" y="1228597"/>
              <a:ext cx="1921867" cy="25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1E43B4-F88D-2C70-14D2-E6CFE37E0C47}"/>
                    </a:ext>
                  </a:extLst>
                </p:cNvPr>
                <p:cNvSpPr txBox="1"/>
                <p:nvPr/>
              </p:nvSpPr>
              <p:spPr>
                <a:xfrm>
                  <a:off x="8355984" y="2219197"/>
                  <a:ext cx="554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91E43B4-F88D-2C70-14D2-E6CFE37E0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984" y="2219197"/>
                  <a:ext cx="554831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928808-703B-7DDB-8F02-F3DB4AEA4F93}"/>
                    </a:ext>
                  </a:extLst>
                </p:cNvPr>
                <p:cNvSpPr txBox="1"/>
                <p:nvPr/>
              </p:nvSpPr>
              <p:spPr>
                <a:xfrm>
                  <a:off x="3370081" y="2224117"/>
                  <a:ext cx="548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928808-703B-7DDB-8F02-F3DB4AEA4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0081" y="2224117"/>
                  <a:ext cx="548099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ounded Rectangular Callout 64">
            <a:extLst>
              <a:ext uri="{FF2B5EF4-FFF2-40B4-BE49-F238E27FC236}">
                <a16:creationId xmlns:a16="http://schemas.microsoft.com/office/drawing/2014/main" id="{44E55C87-0AC4-EABE-85A7-FF9D24801031}"/>
              </a:ext>
            </a:extLst>
          </p:cNvPr>
          <p:cNvSpPr>
            <a:spLocks noChangeAspect="1"/>
          </p:cNvSpPr>
          <p:nvPr/>
        </p:nvSpPr>
        <p:spPr>
          <a:xfrm>
            <a:off x="8983884" y="4476311"/>
            <a:ext cx="2869449" cy="919199"/>
          </a:xfrm>
          <a:prstGeom prst="wedgeRoundRectCallout">
            <a:avLst>
              <a:gd name="adj1" fmla="val -65361"/>
              <a:gd name="adj2" fmla="val 47820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Output receiving party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817A9-3B69-1ED0-109F-3D66C44DF89B}"/>
              </a:ext>
            </a:extLst>
          </p:cNvPr>
          <p:cNvSpPr txBox="1"/>
          <p:nvPr/>
        </p:nvSpPr>
        <p:spPr>
          <a:xfrm>
            <a:off x="852257" y="2047607"/>
            <a:ext cx="44312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Three parties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Two inputs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Output receiving party has no input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The output is a bit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At most 2 corruptions</a:t>
            </a:r>
          </a:p>
        </p:txBody>
      </p:sp>
    </p:spTree>
    <p:extLst>
      <p:ext uri="{BB962C8B-B14F-4D97-AF65-F5344CB8AC3E}">
        <p14:creationId xmlns:p14="http://schemas.microsoft.com/office/powerpoint/2010/main" val="18897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F9A7-F58E-B34F-93FA-9806652B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/>
              <p:nvPr/>
            </p:nvSpPr>
            <p:spPr>
              <a:xfrm>
                <a:off x="838199" y="1632604"/>
                <a:ext cx="10761133" cy="486027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lvl="0" indent="-457200">
                  <a:buFont typeface="+mj-lt"/>
                  <a:buAutoNum type="arabicPeriod"/>
                  <a:defRPr/>
                </a:pP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characterize the set of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Boolean 2-ary solitary output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3-party functionalities that can be securely computed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Impossibility can be extended via player partitioning argument</a:t>
                </a:r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lvl="0" indent="-457200">
                  <a:spcBef>
                    <a:spcPts val="1200"/>
                  </a:spcBef>
                  <a:buFont typeface="+mj-lt"/>
                  <a:buAutoNum type="arabicPeriod"/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  <a:t>Consider </a:t>
                </a:r>
                <a:r>
                  <a:rPr lang="en-US" sz="3200" dirty="0">
                    <a:solidFill>
                      <a:schemeClr val="accent4"/>
                    </a:solidFill>
                    <a:latin typeface="Calibri" panose="020F0502020204030204"/>
                  </a:rPr>
                  <a:t>set disjointness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disj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  <a:t> with input domain</a:t>
                </a:r>
                <a:b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disj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can be securely computed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even</a:t>
                </a:r>
              </a:p>
              <a:p>
                <a:pPr marL="457200" lvl="0" indent="-457200">
                  <a:spcBef>
                    <a:spcPts val="1200"/>
                  </a:spcBef>
                  <a:buFont typeface="+mj-lt"/>
                  <a:buAutoNum type="arabicPeriod"/>
                  <a:defRPr/>
                </a:pP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the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-party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setting, if any set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parties can fix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output distribution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can be securely computed tolerating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corruptions</a:t>
                </a:r>
                <a:endPara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32604"/>
                <a:ext cx="10761133" cy="4860271"/>
              </a:xfrm>
              <a:prstGeom prst="roundRect">
                <a:avLst/>
              </a:prstGeom>
              <a:blipFill>
                <a:blip r:embed="rId2"/>
                <a:stretch>
                  <a:fillRect t="-876" b="-312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0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F9A7-F58E-B34F-93FA-9806652B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</a:t>
            </a:r>
            <a:r>
              <a:rPr lang="en-US" dirty="0"/>
              <a:t> – A Characterization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/>
              <p:nvPr/>
            </p:nvSpPr>
            <p:spPr>
              <a:xfrm>
                <a:off x="838199" y="1632604"/>
                <a:ext cx="10761133" cy="150741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characterize the set of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solitary output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functionalities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→{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that can be securely computed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Impossibility can be extended via player partitioning argument</a:t>
                </a:r>
                <a:endPara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32604"/>
                <a:ext cx="10761133" cy="1507411"/>
              </a:xfrm>
              <a:prstGeom prst="roundRect">
                <a:avLst/>
              </a:prstGeom>
              <a:blipFill>
                <a:blip r:embed="rId2"/>
                <a:stretch>
                  <a:fillRect l="-679" t="-4418" b="-1084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735091B-F98F-D1AA-8B94-64FBAA44E12C}"/>
              </a:ext>
            </a:extLst>
          </p:cNvPr>
          <p:cNvGrpSpPr>
            <a:grpSpLocks noChangeAspect="1"/>
          </p:cNvGrpSpPr>
          <p:nvPr/>
        </p:nvGrpSpPr>
        <p:grpSpPr>
          <a:xfrm>
            <a:off x="3981323" y="3140015"/>
            <a:ext cx="4395761" cy="3468941"/>
            <a:chOff x="5283548" y="1220378"/>
            <a:chExt cx="6828280" cy="53885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ADA711-7194-D3BF-3D0D-366ED0F9FC54}"/>
                </a:ext>
              </a:extLst>
            </p:cNvPr>
            <p:cNvGrpSpPr/>
            <p:nvPr/>
          </p:nvGrpSpPr>
          <p:grpSpPr>
            <a:xfrm>
              <a:off x="5283548" y="1220378"/>
              <a:ext cx="5540734" cy="5388578"/>
              <a:chOff x="3370081" y="1228597"/>
              <a:chExt cx="5540734" cy="538857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CE109ED-33D8-18F7-BD60-1C94C7CDC8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770" b="91309" l="35287" r="67033">
                            <a14:foregroundMark x1="44200" y1="21484" x2="44200" y2="21484"/>
                            <a14:foregroundMark x1="42369" y1="16504" x2="42369" y2="16504"/>
                            <a14:foregroundMark x1="50183" y1="24805" x2="50183" y2="24805"/>
                            <a14:foregroundMark x1="44200" y1="20703" x2="47131" y2="59277"/>
                            <a14:foregroundMark x1="46886" y1="19434" x2="47131" y2="53320"/>
                            <a14:foregroundMark x1="50183" y1="47070" x2="52625" y2="63965"/>
                            <a14:foregroundMark x1="52625" y1="63965" x2="49817" y2="68848"/>
                            <a14:foregroundMark x1="57143" y1="57324" x2="57143" y2="57324"/>
                            <a14:foregroundMark x1="62027" y1="57617" x2="62027" y2="57617"/>
                            <a14:foregroundMark x1="53846" y1="55762" x2="53846" y2="55762"/>
                            <a14:foregroundMark x1="55556" y1="55762" x2="49573" y2="61035"/>
                            <a14:foregroundMark x1="49573" y1="61035" x2="58852" y2="58496"/>
                            <a14:foregroundMark x1="38706" y1="13867" x2="38706" y2="13867"/>
                            <a14:foregroundMark x1="37241" y1="14453" x2="37241" y2="14453"/>
                            <a14:foregroundMark x1="36386" y1="15430" x2="36386" y2="15430"/>
                            <a14:foregroundMark x1="50061" y1="22852" x2="51404" y2="25293"/>
                            <a14:foregroundMark x1="52259" y1="23730" x2="52259" y2="23730"/>
                            <a14:foregroundMark x1="52381" y1="22754" x2="52381" y2="22754"/>
                            <a14:foregroundMark x1="53480" y1="23633" x2="53480" y2="23633"/>
                            <a14:foregroundMark x1="50916" y1="41992" x2="50916" y2="41992"/>
                            <a14:foregroundMark x1="53846" y1="42188" x2="53846" y2="42188"/>
                            <a14:foregroundMark x1="42002" y1="40039" x2="51893" y2="41895"/>
                            <a14:foregroundMark x1="55678" y1="40039" x2="59585" y2="44141"/>
                            <a14:foregroundMark x1="39316" y1="43066" x2="40415" y2="48340"/>
                            <a14:foregroundMark x1="40537" y1="43457" x2="35531" y2="47461"/>
                            <a14:foregroundMark x1="36142" y1="44727" x2="43101" y2="44531"/>
                            <a14:foregroundMark x1="40659" y1="56738" x2="49451" y2="56836"/>
                            <a14:foregroundMark x1="49451" y1="56836" x2="59707" y2="56152"/>
                            <a14:foregroundMark x1="59707" y1="56152" x2="63492" y2="56348"/>
                            <a14:foregroundMark x1="65079" y1="56738" x2="55922" y2="58887"/>
                            <a14:foregroundMark x1="55922" y1="58887" x2="55189" y2="58789"/>
                            <a14:foregroundMark x1="59463" y1="51465" x2="59463" y2="51465"/>
                            <a14:foregroundMark x1="64957" y1="57813" x2="64957" y2="57813"/>
                            <a14:foregroundMark x1="38095" y1="59473" x2="38095" y2="59473"/>
                            <a14:foregroundMark x1="37729" y1="56641" x2="37729" y2="56641"/>
                            <a14:foregroundMark x1="38339" y1="55371" x2="38339" y2="55371"/>
                            <a14:foregroundMark x1="41392" y1="54102" x2="41392" y2="54102"/>
                            <a14:foregroundMark x1="36752" y1="53418" x2="40781" y2="61035"/>
                            <a14:foregroundMark x1="40781" y1="61035" x2="41636" y2="61816"/>
                            <a14:foregroundMark x1="41636" y1="86230" x2="56777" y2="87207"/>
                            <a14:foregroundMark x1="46642" y1="89160" x2="56654" y2="89258"/>
                            <a14:foregroundMark x1="56654" y1="89258" x2="59341" y2="89160"/>
                            <a14:foregroundMark x1="43834" y1="90527" x2="54457" y2="90625"/>
                            <a14:foregroundMark x1="54457" y1="90625" x2="60928" y2="89941"/>
                            <a14:foregroundMark x1="44200" y1="91309" x2="44200" y2="91309"/>
                            <a14:foregroundMark x1="53358" y1="26563" x2="53358" y2="26563"/>
                            <a14:foregroundMark x1="53968" y1="26758" x2="53968" y2="26758"/>
                            <a14:foregroundMark x1="38217" y1="28223" x2="38217" y2="28223"/>
                            <a14:foregroundMark x1="39072" y1="15723" x2="39072" y2="15723"/>
                            <a14:foregroundMark x1="41880" y1="14648" x2="41880" y2="14648"/>
                            <a14:foregroundMark x1="37485" y1="16211" x2="37485" y2="16211"/>
                            <a14:foregroundMark x1="35409" y1="20313" x2="35409" y2="20313"/>
                            <a14:foregroundMark x1="36508" y1="19043" x2="36508" y2="19043"/>
                            <a14:foregroundMark x1="35897" y1="18945" x2="35897" y2="18945"/>
                            <a14:foregroundMark x1="37363" y1="28516" x2="37363" y2="28516"/>
                            <a14:foregroundMark x1="36996" y1="27246" x2="36996" y2="27246"/>
                            <a14:backgroundMark x1="37607" y1="28223" x2="37607" y2="28223"/>
                            <a14:backgroundMark x1="37729" y1="28027" x2="37729" y2="28027"/>
                            <a14:backgroundMark x1="37729" y1="28320" x2="37729" y2="28320"/>
                            <a14:backgroundMark x1="38095" y1="28516" x2="38095" y2="28516"/>
                            <a14:backgroundMark x1="36386" y1="28320" x2="36386" y2="28320"/>
                            <a14:backgroundMark x1="36508" y1="28516" x2="36508" y2="28516"/>
                            <a14:backgroundMark x1="36508" y1="28320" x2="36508" y2="28320"/>
                            <a14:backgroundMark x1="36630" y1="28418" x2="36630" y2="28418"/>
                            <a14:backgroundMark x1="36630" y1="28516" x2="36630" y2="28516"/>
                            <a14:backgroundMark x1="36752" y1="28320" x2="36752" y2="28320"/>
                            <a14:backgroundMark x1="36317" y1="28516" x2="36020" y2="29785"/>
                            <a14:backgroundMark x1="36386" y1="28223" x2="36317" y2="28516"/>
                            <a14:backgroundMark x1="36142" y1="27441" x2="36142" y2="27441"/>
                            <a14:backgroundMark x1="36264" y1="27344" x2="36264" y2="27344"/>
                            <a14:backgroundMark x1="36386" y1="27441" x2="36386" y2="27441"/>
                            <a14:backgroundMark x1="36508" y1="27441" x2="36508" y2="27441"/>
                            <a14:backgroundMark x1="36630" y1="27441" x2="36630" y2="27441"/>
                            <a14:backgroundMark x1="36630" y1="27441" x2="36630" y2="27441"/>
                            <a14:backgroundMark x1="36142" y1="27344" x2="36142" y2="27344"/>
                            <a14:backgroundMark x1="36142" y1="27344" x2="36142" y2="27344"/>
                            <a14:backgroundMark x1="37851" y1="28418" x2="37851" y2="28418"/>
                            <a14:backgroundMark x1="37851" y1="28320" x2="37851" y2="28320"/>
                            <a14:backgroundMark x1="37851" y1="28223" x2="37851" y2="28223"/>
                            <a14:backgroundMark x1="37851" y1="28516" x2="37851" y2="28516"/>
                            <a14:backgroundMark x1="37851" y1="28320" x2="37851" y2="28320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729" y1="28320" x2="37729" y2="28320"/>
                            <a14:backgroundMark x1="37729" y1="28516" x2="37729" y2="28418"/>
                          </a14:backgroundRemoval>
                        </a14:imgEffect>
                      </a14:imgLayer>
                    </a14:imgProps>
                  </a:ext>
                </a:extLst>
              </a:blip>
              <a:srcRect l="31955" t="12108" r="28264" b="5324"/>
              <a:stretch/>
            </p:blipFill>
            <p:spPr>
              <a:xfrm>
                <a:off x="4053185" y="1641773"/>
                <a:ext cx="776845" cy="2016000"/>
              </a:xfrm>
              <a:prstGeom prst="rect">
                <a:avLst/>
              </a:prstGeom>
            </p:spPr>
          </p:pic>
          <p:pic>
            <p:nvPicPr>
              <p:cNvPr id="5" name="Picture 4" descr="Cartoon character of a cartoon character&#10;&#10;Description automatically generated">
                <a:extLst>
                  <a:ext uri="{FF2B5EF4-FFF2-40B4-BE49-F238E27FC236}">
                    <a16:creationId xmlns:a16="http://schemas.microsoft.com/office/drawing/2014/main" id="{1349860D-BE74-E731-2114-5B85DDDEC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87" b="99057" l="9664" r="89916">
                            <a14:foregroundMark x1="46639" y1="6604" x2="46639" y2="6604"/>
                            <a14:foregroundMark x1="49160" y1="1887" x2="49160" y2="1887"/>
                            <a14:foregroundMark x1="47059" y1="19340" x2="47059" y2="19340"/>
                            <a14:foregroundMark x1="47899" y1="23585" x2="59244" y2="27358"/>
                            <a14:foregroundMark x1="44118" y1="92453" x2="44118" y2="92453"/>
                            <a14:foregroundMark x1="47059" y1="99057" x2="47059" y2="99057"/>
                            <a14:foregroundMark x1="63025" y1="96698" x2="63025" y2="96698"/>
                            <a14:foregroundMark x1="65126" y1="97170" x2="65126" y2="97170"/>
                            <a14:foregroundMark x1="61765" y1="97170" x2="61765" y2="9717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45173" y="4601175"/>
                <a:ext cx="2263245" cy="2016000"/>
              </a:xfrm>
              <a:prstGeom prst="rect">
                <a:avLst/>
              </a:prstGeom>
            </p:spPr>
          </p:pic>
          <p:pic>
            <p:nvPicPr>
              <p:cNvPr id="6" name="Picture 5" descr="Cartoon of a person with blue hair&#10;&#10;Description automatically generated">
                <a:extLst>
                  <a:ext uri="{FF2B5EF4-FFF2-40B4-BE49-F238E27FC236}">
                    <a16:creationId xmlns:a16="http://schemas.microsoft.com/office/drawing/2014/main" id="{4932B23F-8F17-8299-3B49-5167F5F4A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615" b="94163" l="9694" r="89796">
                            <a14:foregroundMark x1="31633" y1="12062" x2="49490" y2="36187"/>
                            <a14:foregroundMark x1="49490" y1="36187" x2="50510" y2="44358"/>
                            <a14:foregroundMark x1="31633" y1="6615" x2="31633" y2="6615"/>
                            <a14:foregroundMark x1="52041" y1="29572" x2="52041" y2="29572"/>
                            <a14:foregroundMark x1="52551" y1="30739" x2="52551" y2="30739"/>
                            <a14:foregroundMark x1="54592" y1="30739" x2="54592" y2="30739"/>
                            <a14:foregroundMark x1="35714" y1="92218" x2="35714" y2="92218"/>
                            <a14:foregroundMark x1="32143" y1="94163" x2="32143" y2="9416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93622" y="1228597"/>
                <a:ext cx="1921867" cy="2520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B5991527-3FB4-D62F-8A41-0EDFAC771B63}"/>
                      </a:ext>
                    </a:extLst>
                  </p:cNvPr>
                  <p:cNvSpPr txBox="1"/>
                  <p:nvPr/>
                </p:nvSpPr>
                <p:spPr>
                  <a:xfrm>
                    <a:off x="8355984" y="2219197"/>
                    <a:ext cx="55483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IL" sz="36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B5991527-3FB4-D62F-8A41-0EDFAC771B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55984" y="2219197"/>
                    <a:ext cx="554831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823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02C0809-1BBD-C147-C5AA-B80CFA58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3370081" y="2224117"/>
                    <a:ext cx="54809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IL" sz="36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02C0809-1BBD-C147-C5AA-B80CFA58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0081" y="2224117"/>
                    <a:ext cx="548099" cy="6463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176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Rounded Rectangular Callout 64">
              <a:extLst>
                <a:ext uri="{FF2B5EF4-FFF2-40B4-BE49-F238E27FC236}">
                  <a16:creationId xmlns:a16="http://schemas.microsoft.com/office/drawing/2014/main" id="{3DEC8E51-CD53-3424-F0FF-32B9D1B781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3885" y="4476310"/>
              <a:ext cx="3127943" cy="919199"/>
            </a:xfrm>
            <a:prstGeom prst="wedgeRoundRectCallout">
              <a:avLst>
                <a:gd name="adj1" fmla="val -65361"/>
                <a:gd name="adj2" fmla="val 47820"/>
                <a:gd name="adj3" fmla="val 16667"/>
              </a:avLst>
            </a:prstGeom>
            <a:solidFill>
              <a:schemeClr val="bg1">
                <a:alpha val="67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ysClr val="windowText" lastClr="000000"/>
                  </a:solidFill>
                </a:rPr>
                <a:t>Output receiving party</a:t>
              </a:r>
              <a:endParaRPr lang="en-IL" sz="20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7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F9A7-F58E-B34F-93FA-9806652B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</a:t>
            </a:r>
            <a:r>
              <a:rPr lang="en-US" dirty="0"/>
              <a:t> – Set Disjointness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/>
              <p:nvPr/>
            </p:nvSpPr>
            <p:spPr>
              <a:xfrm>
                <a:off x="838199" y="1438276"/>
                <a:ext cx="10761133" cy="162227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Bef>
                    <a:spcPts val="1200"/>
                  </a:spcBef>
                  <a:defRPr/>
                </a:pPr>
                <a:r>
                  <a:rPr lang="en-US" sz="3200" dirty="0">
                    <a:solidFill>
                      <a:prstClr val="black"/>
                    </a:solidFill>
                  </a:rPr>
                  <a:t>Consider </a:t>
                </a:r>
                <a:r>
                  <a:rPr lang="en-US" sz="3200" dirty="0">
                    <a:solidFill>
                      <a:srgbClr val="7030A0"/>
                    </a:solidFill>
                  </a:rPr>
                  <a:t>set disjointness</a:t>
                </a:r>
                <a:r>
                  <a:rPr lang="en-US" sz="32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disj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with input domain</a:t>
                </a:r>
                <a:br>
                  <a:rPr lang="en-US" sz="3200" dirty="0">
                    <a:solidFill>
                      <a:prstClr val="black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disj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can be securely computed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is even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38276"/>
                <a:ext cx="10761133" cy="1622271"/>
              </a:xfrm>
              <a:prstGeom prst="roundRect">
                <a:avLst/>
              </a:prstGeom>
              <a:blipFill>
                <a:blip r:embed="rId2"/>
                <a:stretch>
                  <a:fillRect l="-622" t="-3358" b="-1044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ular Callout 64">
                <a:extLst>
                  <a:ext uri="{FF2B5EF4-FFF2-40B4-BE49-F238E27FC236}">
                    <a16:creationId xmlns:a16="http://schemas.microsoft.com/office/drawing/2014/main" id="{8A05E947-2C0C-4D1D-753C-913483798B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1850" y="3104614"/>
                <a:ext cx="3062486" cy="676275"/>
              </a:xfrm>
              <a:prstGeom prst="wedgeRoundRectCallout">
                <a:avLst>
                  <a:gd name="adj1" fmla="val -35814"/>
                  <a:gd name="adj2" fmla="val -121194"/>
                  <a:gd name="adj3" fmla="val 16667"/>
                </a:avLst>
              </a:prstGeom>
              <a:solidFill>
                <a:schemeClr val="bg1">
                  <a:alpha val="67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it can be computed by </a:t>
                </a:r>
                <a:r>
                  <a:rPr lang="en-US" sz="2000" dirty="0">
                    <a:solidFill>
                      <a:schemeClr val="tx2"/>
                    </a:solidFill>
                  </a:rPr>
                  <a:t>Halevi et al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.</a:t>
                </a:r>
                <a:endParaRPr lang="en-IL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12" name="Rounded Rectangular Callout 64">
                <a:extLst>
                  <a:ext uri="{FF2B5EF4-FFF2-40B4-BE49-F238E27FC236}">
                    <a16:creationId xmlns:a16="http://schemas.microsoft.com/office/drawing/2014/main" id="{8A05E947-2C0C-4D1D-753C-913483798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850" y="3104614"/>
                <a:ext cx="3062486" cy="676275"/>
              </a:xfrm>
              <a:prstGeom prst="wedgeRoundRectCallout">
                <a:avLst>
                  <a:gd name="adj1" fmla="val -35814"/>
                  <a:gd name="adj2" fmla="val -121194"/>
                  <a:gd name="adj3" fmla="val 16667"/>
                </a:avLst>
              </a:prstGeom>
              <a:blipFill>
                <a:blip r:embed="rId3"/>
                <a:stretch>
                  <a:fillRect b="-923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F92607E-F92D-D47D-75F7-C030727715D1}"/>
              </a:ext>
            </a:extLst>
          </p:cNvPr>
          <p:cNvGrpSpPr/>
          <p:nvPr/>
        </p:nvGrpSpPr>
        <p:grpSpPr>
          <a:xfrm>
            <a:off x="3905123" y="3140015"/>
            <a:ext cx="4471961" cy="3468941"/>
            <a:chOff x="3905123" y="3140015"/>
            <a:chExt cx="4471961" cy="34689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ADA711-7194-D3BF-3D0D-366ED0F9FC54}"/>
                </a:ext>
              </a:extLst>
            </p:cNvPr>
            <p:cNvGrpSpPr/>
            <p:nvPr/>
          </p:nvGrpSpPr>
          <p:grpSpPr>
            <a:xfrm>
              <a:off x="3905123" y="3140015"/>
              <a:ext cx="3792347" cy="3468941"/>
              <a:chOff x="3251713" y="1228597"/>
              <a:chExt cx="5890949" cy="538857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CE109ED-33D8-18F7-BD60-1C94C7CDC8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3770" b="91309" l="35287" r="67033">
                            <a14:foregroundMark x1="44200" y1="21484" x2="44200" y2="21484"/>
                            <a14:foregroundMark x1="42369" y1="16504" x2="42369" y2="16504"/>
                            <a14:foregroundMark x1="50183" y1="24805" x2="50183" y2="24805"/>
                            <a14:foregroundMark x1="44200" y1="20703" x2="47131" y2="59277"/>
                            <a14:foregroundMark x1="46886" y1="19434" x2="47131" y2="53320"/>
                            <a14:foregroundMark x1="50183" y1="47070" x2="52625" y2="63965"/>
                            <a14:foregroundMark x1="52625" y1="63965" x2="49817" y2="68848"/>
                            <a14:foregroundMark x1="57143" y1="57324" x2="57143" y2="57324"/>
                            <a14:foregroundMark x1="62027" y1="57617" x2="62027" y2="57617"/>
                            <a14:foregroundMark x1="53846" y1="55762" x2="53846" y2="55762"/>
                            <a14:foregroundMark x1="55556" y1="55762" x2="49573" y2="61035"/>
                            <a14:foregroundMark x1="49573" y1="61035" x2="58852" y2="58496"/>
                            <a14:foregroundMark x1="38706" y1="13867" x2="38706" y2="13867"/>
                            <a14:foregroundMark x1="37241" y1="14453" x2="37241" y2="14453"/>
                            <a14:foregroundMark x1="36386" y1="15430" x2="36386" y2="15430"/>
                            <a14:foregroundMark x1="50061" y1="22852" x2="51404" y2="25293"/>
                            <a14:foregroundMark x1="52259" y1="23730" x2="52259" y2="23730"/>
                            <a14:foregroundMark x1="52381" y1="22754" x2="52381" y2="22754"/>
                            <a14:foregroundMark x1="53480" y1="23633" x2="53480" y2="23633"/>
                            <a14:foregroundMark x1="50916" y1="41992" x2="50916" y2="41992"/>
                            <a14:foregroundMark x1="53846" y1="42188" x2="53846" y2="42188"/>
                            <a14:foregroundMark x1="42002" y1="40039" x2="51893" y2="41895"/>
                            <a14:foregroundMark x1="55678" y1="40039" x2="59585" y2="44141"/>
                            <a14:foregroundMark x1="39316" y1="43066" x2="40415" y2="48340"/>
                            <a14:foregroundMark x1="40537" y1="43457" x2="35531" y2="47461"/>
                            <a14:foregroundMark x1="36142" y1="44727" x2="43101" y2="44531"/>
                            <a14:foregroundMark x1="40659" y1="56738" x2="49451" y2="56836"/>
                            <a14:foregroundMark x1="49451" y1="56836" x2="59707" y2="56152"/>
                            <a14:foregroundMark x1="59707" y1="56152" x2="63492" y2="56348"/>
                            <a14:foregroundMark x1="65079" y1="56738" x2="55922" y2="58887"/>
                            <a14:foregroundMark x1="55922" y1="58887" x2="55189" y2="58789"/>
                            <a14:foregroundMark x1="59463" y1="51465" x2="59463" y2="51465"/>
                            <a14:foregroundMark x1="64957" y1="57813" x2="64957" y2="57813"/>
                            <a14:foregroundMark x1="38095" y1="59473" x2="38095" y2="59473"/>
                            <a14:foregroundMark x1="37729" y1="56641" x2="37729" y2="56641"/>
                            <a14:foregroundMark x1="38339" y1="55371" x2="38339" y2="55371"/>
                            <a14:foregroundMark x1="41392" y1="54102" x2="41392" y2="54102"/>
                            <a14:foregroundMark x1="36752" y1="53418" x2="40781" y2="61035"/>
                            <a14:foregroundMark x1="40781" y1="61035" x2="41636" y2="61816"/>
                            <a14:foregroundMark x1="41636" y1="86230" x2="56777" y2="87207"/>
                            <a14:foregroundMark x1="46642" y1="89160" x2="56654" y2="89258"/>
                            <a14:foregroundMark x1="56654" y1="89258" x2="59341" y2="89160"/>
                            <a14:foregroundMark x1="43834" y1="90527" x2="54457" y2="90625"/>
                            <a14:foregroundMark x1="54457" y1="90625" x2="60928" y2="89941"/>
                            <a14:foregroundMark x1="44200" y1="91309" x2="44200" y2="91309"/>
                            <a14:foregroundMark x1="53358" y1="26563" x2="53358" y2="26563"/>
                            <a14:foregroundMark x1="53968" y1="26758" x2="53968" y2="26758"/>
                            <a14:foregroundMark x1="38217" y1="28223" x2="38217" y2="28223"/>
                            <a14:foregroundMark x1="39072" y1="15723" x2="39072" y2="15723"/>
                            <a14:foregroundMark x1="41880" y1="14648" x2="41880" y2="14648"/>
                            <a14:foregroundMark x1="37485" y1="16211" x2="37485" y2="16211"/>
                            <a14:foregroundMark x1="35409" y1="20313" x2="35409" y2="20313"/>
                            <a14:foregroundMark x1="36508" y1="19043" x2="36508" y2="19043"/>
                            <a14:foregroundMark x1="35897" y1="18945" x2="35897" y2="18945"/>
                            <a14:foregroundMark x1="37363" y1="28516" x2="37363" y2="28516"/>
                            <a14:foregroundMark x1="36996" y1="27246" x2="36996" y2="27246"/>
                            <a14:backgroundMark x1="37607" y1="28223" x2="37607" y2="28223"/>
                            <a14:backgroundMark x1="37729" y1="28027" x2="37729" y2="28027"/>
                            <a14:backgroundMark x1="37729" y1="28320" x2="37729" y2="28320"/>
                            <a14:backgroundMark x1="38095" y1="28516" x2="38095" y2="28516"/>
                            <a14:backgroundMark x1="36386" y1="28320" x2="36386" y2="28320"/>
                            <a14:backgroundMark x1="36508" y1="28516" x2="36508" y2="28516"/>
                            <a14:backgroundMark x1="36508" y1="28320" x2="36508" y2="28320"/>
                            <a14:backgroundMark x1="36630" y1="28418" x2="36630" y2="28418"/>
                            <a14:backgroundMark x1="36630" y1="28516" x2="36630" y2="28516"/>
                            <a14:backgroundMark x1="36752" y1="28320" x2="36752" y2="28320"/>
                            <a14:backgroundMark x1="36317" y1="28516" x2="36020" y2="29785"/>
                            <a14:backgroundMark x1="36386" y1="28223" x2="36317" y2="28516"/>
                            <a14:backgroundMark x1="36142" y1="27441" x2="36142" y2="27441"/>
                            <a14:backgroundMark x1="36264" y1="27344" x2="36264" y2="27344"/>
                            <a14:backgroundMark x1="36386" y1="27441" x2="36386" y2="27441"/>
                            <a14:backgroundMark x1="36508" y1="27441" x2="36508" y2="27441"/>
                            <a14:backgroundMark x1="36630" y1="27441" x2="36630" y2="27441"/>
                            <a14:backgroundMark x1="36630" y1="27441" x2="36630" y2="27441"/>
                            <a14:backgroundMark x1="36142" y1="27344" x2="36142" y2="27344"/>
                            <a14:backgroundMark x1="36142" y1="27344" x2="36142" y2="27344"/>
                            <a14:backgroundMark x1="37851" y1="28418" x2="37851" y2="28418"/>
                            <a14:backgroundMark x1="37851" y1="28320" x2="37851" y2="28320"/>
                            <a14:backgroundMark x1="37851" y1="28223" x2="37851" y2="28223"/>
                            <a14:backgroundMark x1="37851" y1="28516" x2="37851" y2="28516"/>
                            <a14:backgroundMark x1="37851" y1="28320" x2="37851" y2="28320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729" y1="28320" x2="37729" y2="28320"/>
                            <a14:backgroundMark x1="37729" y1="28516" x2="37729" y2="28418"/>
                          </a14:backgroundRemoval>
                        </a14:imgEffect>
                      </a14:imgLayer>
                    </a14:imgProps>
                  </a:ext>
                </a:extLst>
              </a:blip>
              <a:srcRect l="31955" t="12108" r="28264" b="5324"/>
              <a:stretch/>
            </p:blipFill>
            <p:spPr>
              <a:xfrm>
                <a:off x="4053185" y="1641773"/>
                <a:ext cx="776845" cy="2016000"/>
              </a:xfrm>
              <a:prstGeom prst="rect">
                <a:avLst/>
              </a:prstGeom>
            </p:spPr>
          </p:pic>
          <p:pic>
            <p:nvPicPr>
              <p:cNvPr id="5" name="Picture 4" descr="Cartoon character of a cartoon character&#10;&#10;Description automatically generated">
                <a:extLst>
                  <a:ext uri="{FF2B5EF4-FFF2-40B4-BE49-F238E27FC236}">
                    <a16:creationId xmlns:a16="http://schemas.microsoft.com/office/drawing/2014/main" id="{1349860D-BE74-E731-2114-5B85DDDEC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887" b="99057" l="9664" r="89916">
                            <a14:foregroundMark x1="46639" y1="6604" x2="46639" y2="6604"/>
                            <a14:foregroundMark x1="49160" y1="1887" x2="49160" y2="1887"/>
                            <a14:foregroundMark x1="47059" y1="19340" x2="47059" y2="19340"/>
                            <a14:foregroundMark x1="47899" y1="23585" x2="59244" y2="27358"/>
                            <a14:foregroundMark x1="44118" y1="92453" x2="44118" y2="92453"/>
                            <a14:foregroundMark x1="47059" y1="99057" x2="47059" y2="99057"/>
                            <a14:foregroundMark x1="63025" y1="96698" x2="63025" y2="96698"/>
                            <a14:foregroundMark x1="65126" y1="97170" x2="65126" y2="97170"/>
                            <a14:foregroundMark x1="61765" y1="97170" x2="61765" y2="9717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45173" y="4601175"/>
                <a:ext cx="2263245" cy="2016000"/>
              </a:xfrm>
              <a:prstGeom prst="rect">
                <a:avLst/>
              </a:prstGeom>
            </p:spPr>
          </p:pic>
          <p:pic>
            <p:nvPicPr>
              <p:cNvPr id="6" name="Picture 5" descr="Cartoon of a person with blue hair&#10;&#10;Description automatically generated">
                <a:extLst>
                  <a:ext uri="{FF2B5EF4-FFF2-40B4-BE49-F238E27FC236}">
                    <a16:creationId xmlns:a16="http://schemas.microsoft.com/office/drawing/2014/main" id="{4932B23F-8F17-8299-3B49-5167F5F4A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615" b="94163" l="9694" r="89796">
                            <a14:foregroundMark x1="31633" y1="12062" x2="49490" y2="36187"/>
                            <a14:foregroundMark x1="49490" y1="36187" x2="50510" y2="44358"/>
                            <a14:foregroundMark x1="31633" y1="6615" x2="31633" y2="6615"/>
                            <a14:foregroundMark x1="52041" y1="29572" x2="52041" y2="29572"/>
                            <a14:foregroundMark x1="52551" y1="30739" x2="52551" y2="30739"/>
                            <a14:foregroundMark x1="54592" y1="30739" x2="54592" y2="30739"/>
                            <a14:foregroundMark x1="35714" y1="92218" x2="35714" y2="92218"/>
                            <a14:foregroundMark x1="32143" y1="94163" x2="32143" y2="9416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93622" y="1228597"/>
                <a:ext cx="1921867" cy="2520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B5991527-3FB4-D62F-8A41-0EDFAC771B63}"/>
                      </a:ext>
                    </a:extLst>
                  </p:cNvPr>
                  <p:cNvSpPr txBox="1"/>
                  <p:nvPr/>
                </p:nvSpPr>
                <p:spPr>
                  <a:xfrm>
                    <a:off x="8252411" y="2219197"/>
                    <a:ext cx="890251" cy="1003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IL" sz="36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B5991527-3FB4-D62F-8A41-0EDFAC771B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2411" y="2219197"/>
                    <a:ext cx="890251" cy="1003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02C0809-1BBD-C147-C5AA-B80CFA58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3251713" y="2224117"/>
                    <a:ext cx="841246" cy="1003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IL" sz="36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02C0809-1BBD-C147-C5AA-B80CFA58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1713" y="2224117"/>
                    <a:ext cx="841246" cy="1003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Rounded Rectangular Callout 64">
              <a:extLst>
                <a:ext uri="{FF2B5EF4-FFF2-40B4-BE49-F238E27FC236}">
                  <a16:creationId xmlns:a16="http://schemas.microsoft.com/office/drawing/2014/main" id="{E9C8632F-2AE1-D4D8-0C6D-ACE963AA9E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445" y="5236048"/>
              <a:ext cx="2013639" cy="591742"/>
            </a:xfrm>
            <a:prstGeom prst="wedgeRoundRectCallout">
              <a:avLst>
                <a:gd name="adj1" fmla="val -65361"/>
                <a:gd name="adj2" fmla="val 47820"/>
                <a:gd name="adj3" fmla="val 16667"/>
              </a:avLst>
            </a:prstGeom>
            <a:solidFill>
              <a:schemeClr val="bg1">
                <a:alpha val="67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ysClr val="windowText" lastClr="000000"/>
                  </a:solidFill>
                </a:rPr>
                <a:t>Output receiving party</a:t>
              </a:r>
              <a:endParaRPr lang="en-IL" sz="20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1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F9A7-F58E-B34F-93FA-9806652B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</a:t>
            </a:r>
            <a:r>
              <a:rPr lang="en-US" dirty="0"/>
              <a:t> – Multiparty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/>
              <p:nvPr/>
            </p:nvSpPr>
            <p:spPr>
              <a:xfrm>
                <a:off x="838199" y="1632604"/>
                <a:ext cx="10761133" cy="150741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Bef>
                    <a:spcPts val="1200"/>
                  </a:spcBef>
                  <a:defRPr/>
                </a:pPr>
                <a:r>
                  <a:rPr lang="en-US" sz="3200" dirty="0">
                    <a:solidFill>
                      <a:prstClr val="black"/>
                    </a:solidFill>
                  </a:rPr>
                  <a:t>In the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-party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</a:rPr>
                  <a:t>setting, if any set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parties</a:t>
                </a:r>
                <a:r>
                  <a:rPr lang="en-US" sz="3200" dirty="0">
                    <a:solidFill>
                      <a:srgbClr val="0070C0"/>
                    </a:solidFill>
                  </a:rPr>
                  <a:t> can fix </a:t>
                </a:r>
                <a:r>
                  <a:rPr lang="en-US" sz="3200" dirty="0">
                    <a:solidFill>
                      <a:prstClr val="black"/>
                    </a:solidFill>
                  </a:rPr>
                  <a:t>the </a:t>
                </a:r>
                <a:r>
                  <a:rPr lang="en-US" sz="3200" dirty="0">
                    <a:solidFill>
                      <a:schemeClr val="accent4"/>
                    </a:solidFill>
                  </a:rPr>
                  <a:t>output distribution </a:t>
                </a:r>
                <a:r>
                  <a:rPr lang="en-US" sz="3200" dirty="0">
                    <a:solidFill>
                      <a:prstClr val="black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can be securely computed tolerating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corruptions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32604"/>
                <a:ext cx="10761133" cy="1507411"/>
              </a:xfrm>
              <a:prstGeom prst="roundRect">
                <a:avLst/>
              </a:prstGeom>
              <a:blipFill>
                <a:blip r:embed="rId2"/>
                <a:stretch>
                  <a:fillRect l="-679" t="-6024" b="-1485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5489D86-47D7-3310-551F-DA070BD78930}"/>
              </a:ext>
            </a:extLst>
          </p:cNvPr>
          <p:cNvGrpSpPr>
            <a:grpSpLocks noChangeAspect="1"/>
          </p:cNvGrpSpPr>
          <p:nvPr/>
        </p:nvGrpSpPr>
        <p:grpSpPr>
          <a:xfrm>
            <a:off x="3257580" y="3256774"/>
            <a:ext cx="5676839" cy="3418431"/>
            <a:chOff x="1436179" y="1617180"/>
            <a:chExt cx="8337932" cy="5020865"/>
          </a:xfrm>
        </p:grpSpPr>
        <p:pic>
          <p:nvPicPr>
            <p:cNvPr id="28" name="Picture 27" descr="A cartoon of a person in a suit and tie">
              <a:extLst>
                <a:ext uri="{FF2B5EF4-FFF2-40B4-BE49-F238E27FC236}">
                  <a16:creationId xmlns:a16="http://schemas.microsoft.com/office/drawing/2014/main" id="{D2728113-9710-66ED-2DCF-657C462F6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4444" y1="32889" x2="44444" y2="32889"/>
                          <a14:foregroundMark x1="51556" y1="31556" x2="51556" y2="31556"/>
                          <a14:backgroundMark x1="35556" y1="29778" x2="35556" y2="29778"/>
                          <a14:backgroundMark x1="36889" y1="29333" x2="36889" y2="29333"/>
                          <a14:backgroundMark x1="38667" y1="30222" x2="38667" y2="30222"/>
                          <a14:backgroundMark x1="41778" y1="30667" x2="41778" y2="30667"/>
                          <a14:backgroundMark x1="42222" y1="30667" x2="42222" y2="30667"/>
                          <a14:backgroundMark x1="44000" y1="30667" x2="44000" y2="30667"/>
                          <a14:backgroundMark x1="53333" y1="32444" x2="53333" y2="32444"/>
                          <a14:backgroundMark x1="54222" y1="31556" x2="54222" y2="31556"/>
                          <a14:backgroundMark x1="63111" y1="30222" x2="63111" y2="30222"/>
                          <a14:backgroundMark x1="61333" y1="28000" x2="61333" y2="28000"/>
                          <a14:backgroundMark x1="59556" y1="29778" x2="59556" y2="29778"/>
                          <a14:backgroundMark x1="56000" y1="31111" x2="56000" y2="31111"/>
                          <a14:backgroundMark x1="52000" y1="31556" x2="52000" y2="31556"/>
                          <a14:backgroundMark x1="67556" y1="54222" x2="67556" y2="54222"/>
                          <a14:backgroundMark x1="65333" y1="44000" x2="65333" y2="44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9893" y="3644724"/>
              <a:ext cx="2143125" cy="2143125"/>
            </a:xfrm>
            <a:prstGeom prst="rect">
              <a:avLst/>
            </a:prstGeom>
          </p:spPr>
        </p:pic>
        <p:pic>
          <p:nvPicPr>
            <p:cNvPr id="29" name="Picture 28" descr="A drawing of a hospital&#10;&#10;Description automatically generated">
              <a:extLst>
                <a:ext uri="{FF2B5EF4-FFF2-40B4-BE49-F238E27FC236}">
                  <a16:creationId xmlns:a16="http://schemas.microsoft.com/office/drawing/2014/main" id="{5E54BCDA-4267-BEFF-B0D6-D3E898A69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46" b="89720" l="9362" r="90638">
                          <a14:foregroundMark x1="9362" y1="75701" x2="9362" y2="75701"/>
                          <a14:foregroundMark x1="17447" y1="57009" x2="66383" y2="57009"/>
                          <a14:foregroundMark x1="66383" y1="57009" x2="85532" y2="70093"/>
                          <a14:foregroundMark x1="57021" y1="26168" x2="22128" y2="65421"/>
                          <a14:foregroundMark x1="22128" y1="65421" x2="21702" y2="73364"/>
                          <a14:foregroundMark x1="29787" y1="70561" x2="52766" y2="71963"/>
                          <a14:foregroundMark x1="52766" y1="71963" x2="81702" y2="64953"/>
                          <a14:foregroundMark x1="81702" y1="64953" x2="51064" y2="51869"/>
                          <a14:foregroundMark x1="51064" y1="51869" x2="34894" y2="57009"/>
                          <a14:foregroundMark x1="44681" y1="45794" x2="44681" y2="45794"/>
                          <a14:foregroundMark x1="51064" y1="39720" x2="51064" y2="39720"/>
                          <a14:foregroundMark x1="53617" y1="34579" x2="53617" y2="34579"/>
                          <a14:foregroundMark x1="57021" y1="22897" x2="57021" y2="22897"/>
                          <a14:foregroundMark x1="53617" y1="18692" x2="53617" y2="18692"/>
                          <a14:foregroundMark x1="65532" y1="21963" x2="81702" y2="59346"/>
                          <a14:foregroundMark x1="81702" y1="59346" x2="82128" y2="74299"/>
                          <a14:foregroundMark x1="85532" y1="52804" x2="88936" y2="79439"/>
                          <a14:foregroundMark x1="90638" y1="78037" x2="90638" y2="780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65879" y="2357437"/>
              <a:ext cx="2238375" cy="2038350"/>
            </a:xfrm>
            <a:prstGeom prst="rect">
              <a:avLst/>
            </a:prstGeom>
          </p:spPr>
        </p:pic>
        <p:pic>
          <p:nvPicPr>
            <p:cNvPr id="30" name="Picture 29" descr="A drawing of a hospital&#10;&#10;Description automatically generated">
              <a:extLst>
                <a:ext uri="{FF2B5EF4-FFF2-40B4-BE49-F238E27FC236}">
                  <a16:creationId xmlns:a16="http://schemas.microsoft.com/office/drawing/2014/main" id="{C8E77631-0BF5-5D9C-3DE5-C5A817425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46" b="89720" l="9362" r="90638">
                          <a14:foregroundMark x1="9362" y1="75701" x2="9362" y2="75701"/>
                          <a14:foregroundMark x1="17447" y1="57009" x2="66383" y2="57009"/>
                          <a14:foregroundMark x1="66383" y1="57009" x2="85532" y2="70093"/>
                          <a14:foregroundMark x1="57021" y1="26168" x2="22128" y2="65421"/>
                          <a14:foregroundMark x1="22128" y1="65421" x2="21702" y2="73364"/>
                          <a14:foregroundMark x1="29787" y1="70561" x2="52766" y2="71963"/>
                          <a14:foregroundMark x1="52766" y1="71963" x2="81702" y2="64953"/>
                          <a14:foregroundMark x1="81702" y1="64953" x2="51064" y2="51869"/>
                          <a14:foregroundMark x1="51064" y1="51869" x2="34894" y2="57009"/>
                          <a14:foregroundMark x1="44681" y1="45794" x2="44681" y2="45794"/>
                          <a14:foregroundMark x1="51064" y1="39720" x2="51064" y2="39720"/>
                          <a14:foregroundMark x1="53617" y1="34579" x2="53617" y2="34579"/>
                          <a14:foregroundMark x1="57021" y1="22897" x2="57021" y2="22897"/>
                          <a14:foregroundMark x1="53617" y1="18692" x2="53617" y2="18692"/>
                          <a14:foregroundMark x1="65532" y1="21963" x2="81702" y2="59346"/>
                          <a14:foregroundMark x1="81702" y1="59346" x2="82128" y2="74299"/>
                          <a14:foregroundMark x1="85532" y1="52804" x2="88936" y2="79439"/>
                          <a14:foregroundMark x1="90638" y1="78037" x2="90638" y2="780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43" y="1617180"/>
              <a:ext cx="2238375" cy="2038350"/>
            </a:xfrm>
            <a:prstGeom prst="rect">
              <a:avLst/>
            </a:prstGeom>
          </p:spPr>
        </p:pic>
        <p:pic>
          <p:nvPicPr>
            <p:cNvPr id="31" name="Picture 30" descr="A drawing of a hospital&#10;&#10;Description automatically generated">
              <a:extLst>
                <a:ext uri="{FF2B5EF4-FFF2-40B4-BE49-F238E27FC236}">
                  <a16:creationId xmlns:a16="http://schemas.microsoft.com/office/drawing/2014/main" id="{67447E11-C711-576C-9829-0D88494F7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46" b="89720" l="9362" r="90638">
                          <a14:foregroundMark x1="9362" y1="75701" x2="9362" y2="75701"/>
                          <a14:foregroundMark x1="17447" y1="57009" x2="66383" y2="57009"/>
                          <a14:foregroundMark x1="66383" y1="57009" x2="85532" y2="70093"/>
                          <a14:foregroundMark x1="57021" y1="26168" x2="22128" y2="65421"/>
                          <a14:foregroundMark x1="22128" y1="65421" x2="21702" y2="73364"/>
                          <a14:foregroundMark x1="29787" y1="70561" x2="52766" y2="71963"/>
                          <a14:foregroundMark x1="52766" y1="71963" x2="81702" y2="64953"/>
                          <a14:foregroundMark x1="81702" y1="64953" x2="51064" y2="51869"/>
                          <a14:foregroundMark x1="51064" y1="51869" x2="34894" y2="57009"/>
                          <a14:foregroundMark x1="44681" y1="45794" x2="44681" y2="45794"/>
                          <a14:foregroundMark x1="51064" y1="39720" x2="51064" y2="39720"/>
                          <a14:foregroundMark x1="53617" y1="34579" x2="53617" y2="34579"/>
                          <a14:foregroundMark x1="57021" y1="22897" x2="57021" y2="22897"/>
                          <a14:foregroundMark x1="53617" y1="18692" x2="53617" y2="18692"/>
                          <a14:foregroundMark x1="65532" y1="21963" x2="81702" y2="59346"/>
                          <a14:foregroundMark x1="81702" y1="59346" x2="82128" y2="74299"/>
                          <a14:foregroundMark x1="85532" y1="52804" x2="88936" y2="79439"/>
                          <a14:foregroundMark x1="90638" y1="78037" x2="90638" y2="780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35736" y="2357437"/>
              <a:ext cx="2238375" cy="2038350"/>
            </a:xfrm>
            <a:prstGeom prst="rect">
              <a:avLst/>
            </a:prstGeom>
          </p:spPr>
        </p:pic>
        <p:pic>
          <p:nvPicPr>
            <p:cNvPr id="32" name="Picture 31" descr="A drawing of a hospital&#10;&#10;Description automatically generated">
              <a:extLst>
                <a:ext uri="{FF2B5EF4-FFF2-40B4-BE49-F238E27FC236}">
                  <a16:creationId xmlns:a16="http://schemas.microsoft.com/office/drawing/2014/main" id="{60F42D44-51DF-1552-702E-5B5E7B38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46" b="89720" l="9362" r="90638">
                          <a14:foregroundMark x1="9362" y1="75701" x2="9362" y2="75701"/>
                          <a14:foregroundMark x1="17447" y1="57009" x2="66383" y2="57009"/>
                          <a14:foregroundMark x1="66383" y1="57009" x2="85532" y2="70093"/>
                          <a14:foregroundMark x1="57021" y1="26168" x2="22128" y2="65421"/>
                          <a14:foregroundMark x1="22128" y1="65421" x2="21702" y2="73364"/>
                          <a14:foregroundMark x1="29787" y1="70561" x2="52766" y2="71963"/>
                          <a14:foregroundMark x1="52766" y1="71963" x2="81702" y2="64953"/>
                          <a14:foregroundMark x1="81702" y1="64953" x2="51064" y2="51869"/>
                          <a14:foregroundMark x1="51064" y1="51869" x2="34894" y2="57009"/>
                          <a14:foregroundMark x1="44681" y1="45794" x2="44681" y2="45794"/>
                          <a14:foregroundMark x1="51064" y1="39720" x2="51064" y2="39720"/>
                          <a14:foregroundMark x1="53617" y1="34579" x2="53617" y2="34579"/>
                          <a14:foregroundMark x1="57021" y1="22897" x2="57021" y2="22897"/>
                          <a14:foregroundMark x1="53617" y1="18692" x2="53617" y2="18692"/>
                          <a14:foregroundMark x1="65532" y1="21963" x2="81702" y2="59346"/>
                          <a14:foregroundMark x1="81702" y1="59346" x2="82128" y2="74299"/>
                          <a14:foregroundMark x1="85532" y1="52804" x2="88936" y2="79439"/>
                          <a14:foregroundMark x1="90638" y1="78037" x2="90638" y2="780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36268" y="4599695"/>
              <a:ext cx="2238375" cy="2038350"/>
            </a:xfrm>
            <a:prstGeom prst="rect">
              <a:avLst/>
            </a:prstGeom>
          </p:spPr>
        </p:pic>
        <p:pic>
          <p:nvPicPr>
            <p:cNvPr id="33" name="Picture 32" descr="A drawing of a hospital&#10;&#10;Description automatically generated">
              <a:extLst>
                <a:ext uri="{FF2B5EF4-FFF2-40B4-BE49-F238E27FC236}">
                  <a16:creationId xmlns:a16="http://schemas.microsoft.com/office/drawing/2014/main" id="{384552E8-8C1F-733F-02CC-B85B4E7B4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46" b="89720" l="9362" r="90638">
                          <a14:foregroundMark x1="9362" y1="75701" x2="9362" y2="75701"/>
                          <a14:foregroundMark x1="17447" y1="57009" x2="66383" y2="57009"/>
                          <a14:foregroundMark x1="66383" y1="57009" x2="85532" y2="70093"/>
                          <a14:foregroundMark x1="57021" y1="26168" x2="22128" y2="65421"/>
                          <a14:foregroundMark x1="22128" y1="65421" x2="21702" y2="73364"/>
                          <a14:foregroundMark x1="29787" y1="70561" x2="52766" y2="71963"/>
                          <a14:foregroundMark x1="52766" y1="71963" x2="81702" y2="64953"/>
                          <a14:foregroundMark x1="81702" y1="64953" x2="51064" y2="51869"/>
                          <a14:foregroundMark x1="51064" y1="51869" x2="34894" y2="57009"/>
                          <a14:foregroundMark x1="44681" y1="45794" x2="44681" y2="45794"/>
                          <a14:foregroundMark x1="51064" y1="39720" x2="51064" y2="39720"/>
                          <a14:foregroundMark x1="53617" y1="34579" x2="53617" y2="34579"/>
                          <a14:foregroundMark x1="57021" y1="22897" x2="57021" y2="22897"/>
                          <a14:foregroundMark x1="53617" y1="18692" x2="53617" y2="18692"/>
                          <a14:foregroundMark x1="65532" y1="21963" x2="81702" y2="59346"/>
                          <a14:foregroundMark x1="81702" y1="59346" x2="82128" y2="74299"/>
                          <a14:foregroundMark x1="85532" y1="52804" x2="88936" y2="79439"/>
                          <a14:foregroundMark x1="90638" y1="78037" x2="90638" y2="780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99905" y="4599695"/>
              <a:ext cx="2238375" cy="2038350"/>
            </a:xfrm>
            <a:prstGeom prst="rect">
              <a:avLst/>
            </a:prstGeom>
          </p:spPr>
        </p:pic>
        <p:pic>
          <p:nvPicPr>
            <p:cNvPr id="34" name="Picture 33" descr="A blue cylinder with black outline&#10;&#10;Description automatically generated">
              <a:extLst>
                <a:ext uri="{FF2B5EF4-FFF2-40B4-BE49-F238E27FC236}">
                  <a16:creationId xmlns:a16="http://schemas.microsoft.com/office/drawing/2014/main" id="{C6558F8E-1472-1663-7908-27D23B7A9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0222" y1="18222" x2="30222" y2="18222"/>
                          <a14:foregroundMark x1="45333" y1="15111" x2="45333" y2="15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36179" y="3293533"/>
              <a:ext cx="893762" cy="893762"/>
            </a:xfrm>
            <a:prstGeom prst="rect">
              <a:avLst/>
            </a:prstGeom>
          </p:spPr>
        </p:pic>
        <p:pic>
          <p:nvPicPr>
            <p:cNvPr id="35" name="Picture 34" descr="A blue cylinder with black outline&#10;&#10;Description automatically generated">
              <a:extLst>
                <a:ext uri="{FF2B5EF4-FFF2-40B4-BE49-F238E27FC236}">
                  <a16:creationId xmlns:a16="http://schemas.microsoft.com/office/drawing/2014/main" id="{CE3FD104-AD5E-9369-FF25-FC0722DF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0222" y1="18222" x2="30222" y2="18222"/>
                          <a14:foregroundMark x1="45333" y1="15111" x2="45333" y2="15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028" y="5618870"/>
              <a:ext cx="893762" cy="893762"/>
            </a:xfrm>
            <a:prstGeom prst="rect">
              <a:avLst/>
            </a:prstGeom>
          </p:spPr>
        </p:pic>
        <p:pic>
          <p:nvPicPr>
            <p:cNvPr id="36" name="Picture 35" descr="A blue cylinder with black outline&#10;&#10;Description automatically generated">
              <a:extLst>
                <a:ext uri="{FF2B5EF4-FFF2-40B4-BE49-F238E27FC236}">
                  <a16:creationId xmlns:a16="http://schemas.microsoft.com/office/drawing/2014/main" id="{11FC8D6D-1D19-A5CD-CD6C-F7AE68F53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0222" y1="18222" x2="30222" y2="18222"/>
                          <a14:foregroundMark x1="45333" y1="15111" x2="45333" y2="15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58435" y="2578219"/>
              <a:ext cx="893762" cy="893762"/>
            </a:xfrm>
            <a:prstGeom prst="rect">
              <a:avLst/>
            </a:prstGeom>
          </p:spPr>
        </p:pic>
        <p:pic>
          <p:nvPicPr>
            <p:cNvPr id="37" name="Picture 36" descr="A blue cylinder with black outline&#10;&#10;Description automatically generated">
              <a:extLst>
                <a:ext uri="{FF2B5EF4-FFF2-40B4-BE49-F238E27FC236}">
                  <a16:creationId xmlns:a16="http://schemas.microsoft.com/office/drawing/2014/main" id="{2BFBB100-9802-D14B-0222-7271F24A7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0222" y1="18222" x2="30222" y2="18222"/>
                          <a14:foregroundMark x1="45333" y1="15111" x2="45333" y2="15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99905" y="3288431"/>
              <a:ext cx="893762" cy="893762"/>
            </a:xfrm>
            <a:prstGeom prst="rect">
              <a:avLst/>
            </a:prstGeom>
          </p:spPr>
        </p:pic>
        <p:pic>
          <p:nvPicPr>
            <p:cNvPr id="38" name="Picture 37" descr="A blue cylinder with black outline&#10;&#10;Description automatically generated">
              <a:extLst>
                <a:ext uri="{FF2B5EF4-FFF2-40B4-BE49-F238E27FC236}">
                  <a16:creationId xmlns:a16="http://schemas.microsoft.com/office/drawing/2014/main" id="{37614CA5-E1F1-DD13-B6C1-2720E3462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0222" y1="18222" x2="30222" y2="18222"/>
                          <a14:foregroundMark x1="45333" y1="15111" x2="45333" y2="15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19256" y="5618870"/>
              <a:ext cx="893762" cy="893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58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D57882-8753-0C74-4338-647F528408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Our Techniques – Impossibility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disj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D57882-8753-0C74-4338-647F52840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F883B-32AA-2E5D-57A3-0693874DFCED}"/>
                  </a:ext>
                </a:extLst>
              </p:cNvPr>
              <p:cNvSpPr txBox="1"/>
              <p:nvPr/>
            </p:nvSpPr>
            <p:spPr>
              <a:xfrm>
                <a:off x="838199" y="1398300"/>
                <a:ext cx="10879667" cy="159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Domain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dis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if and only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Is given by the matrix</a:t>
                </a:r>
                <a:endParaRPr lang="LID4096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F883B-32AA-2E5D-57A3-0693874DF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98300"/>
                <a:ext cx="10879667" cy="1591269"/>
              </a:xfrm>
              <a:prstGeom prst="rect">
                <a:avLst/>
              </a:prstGeom>
              <a:blipFill>
                <a:blip r:embed="rId3"/>
                <a:stretch>
                  <a:fillRect l="-1232" t="-4598" b="-118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F7D59F-614C-1861-5654-6A38779EC4FF}"/>
                  </a:ext>
                </a:extLst>
              </p:cNvPr>
              <p:cNvSpPr txBox="1"/>
              <p:nvPr/>
            </p:nvSpPr>
            <p:spPr>
              <a:xfrm>
                <a:off x="3084196" y="2989569"/>
                <a:ext cx="4267200" cy="3099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e-IL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</m:m>
                          </m:e>
                        </m:mr>
                      </m:m>
                      <m:d>
                        <m:dPr>
                          <m:ctrlPr>
                            <a:rPr lang="he-IL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e-IL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ID4096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F7D59F-614C-1861-5654-6A38779EC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196" y="2989569"/>
                <a:ext cx="4267200" cy="3099375"/>
              </a:xfrm>
              <a:prstGeom prst="rect">
                <a:avLst/>
              </a:prstGeom>
              <a:blipFill>
                <a:blip r:embed="rId4"/>
                <a:stretch>
                  <a:fillRect r="-1642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0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73">
            <a:extLst>
              <a:ext uri="{FF2B5EF4-FFF2-40B4-BE49-F238E27FC236}">
                <a16:creationId xmlns:a16="http://schemas.microsoft.com/office/drawing/2014/main" id="{BA68AE4B-C8D0-3FD7-B7E9-2AE5AD8692F6}"/>
              </a:ext>
            </a:extLst>
          </p:cNvPr>
          <p:cNvSpPr>
            <a:spLocks/>
          </p:cNvSpPr>
          <p:nvPr/>
        </p:nvSpPr>
        <p:spPr>
          <a:xfrm rot="10800000">
            <a:off x="1530934" y="1893593"/>
            <a:ext cx="280613" cy="1544292"/>
          </a:xfrm>
          <a:prstGeom prst="roundRect">
            <a:avLst>
              <a:gd name="adj" fmla="val 21471"/>
            </a:avLst>
          </a:prstGeom>
          <a:solidFill>
            <a:srgbClr val="FFFF0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b="1" dirty="0"/>
          </a:p>
        </p:txBody>
      </p:sp>
      <p:sp>
        <p:nvSpPr>
          <p:cNvPr id="16" name="Rounded Rectangle 73">
            <a:extLst>
              <a:ext uri="{FF2B5EF4-FFF2-40B4-BE49-F238E27FC236}">
                <a16:creationId xmlns:a16="http://schemas.microsoft.com/office/drawing/2014/main" id="{44ACC8FE-A45F-9763-79AB-3820504C315A}"/>
              </a:ext>
            </a:extLst>
          </p:cNvPr>
          <p:cNvSpPr>
            <a:spLocks/>
          </p:cNvSpPr>
          <p:nvPr/>
        </p:nvSpPr>
        <p:spPr>
          <a:xfrm rot="10800000">
            <a:off x="1530934" y="2652926"/>
            <a:ext cx="280613" cy="540000"/>
          </a:xfrm>
          <a:prstGeom prst="roundRect">
            <a:avLst>
              <a:gd name="adj" fmla="val 21471"/>
            </a:avLst>
          </a:prstGeom>
          <a:solidFill>
            <a:srgbClr val="00B050">
              <a:alpha val="43000"/>
            </a:srgb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9" name="Rounded Rectangle 73">
            <a:extLst>
              <a:ext uri="{FF2B5EF4-FFF2-40B4-BE49-F238E27FC236}">
                <a16:creationId xmlns:a16="http://schemas.microsoft.com/office/drawing/2014/main" id="{52304465-1A77-A4A1-672E-7904932CB9D9}"/>
              </a:ext>
            </a:extLst>
          </p:cNvPr>
          <p:cNvSpPr>
            <a:spLocks/>
          </p:cNvSpPr>
          <p:nvPr/>
        </p:nvSpPr>
        <p:spPr>
          <a:xfrm rot="10800000">
            <a:off x="1530935" y="2115497"/>
            <a:ext cx="280613" cy="540000"/>
          </a:xfrm>
          <a:prstGeom prst="roundRect">
            <a:avLst>
              <a:gd name="adj" fmla="val 21471"/>
            </a:avLst>
          </a:prstGeom>
          <a:solidFill>
            <a:schemeClr val="accent4">
              <a:alpha val="43000"/>
            </a:schemeClr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57882-8753-0C74-4338-647F528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 – Impossibility of Fairness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83891-59B7-5FF4-7EE1-EE6941F79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70" b="91309" l="35287" r="67033">
                        <a14:foregroundMark x1="44200" y1="21484" x2="44200" y2="21484"/>
                        <a14:foregroundMark x1="42369" y1="16504" x2="42369" y2="16504"/>
                        <a14:foregroundMark x1="50183" y1="24805" x2="50183" y2="24805"/>
                        <a14:foregroundMark x1="44200" y1="20703" x2="47131" y2="59277"/>
                        <a14:foregroundMark x1="46886" y1="19434" x2="47131" y2="53320"/>
                        <a14:foregroundMark x1="50183" y1="47070" x2="52625" y2="63965"/>
                        <a14:foregroundMark x1="52625" y1="63965" x2="49817" y2="68848"/>
                        <a14:foregroundMark x1="57143" y1="57324" x2="57143" y2="57324"/>
                        <a14:foregroundMark x1="62027" y1="57617" x2="62027" y2="57617"/>
                        <a14:foregroundMark x1="53846" y1="55762" x2="53846" y2="55762"/>
                        <a14:foregroundMark x1="55556" y1="55762" x2="49573" y2="61035"/>
                        <a14:foregroundMark x1="49573" y1="61035" x2="58852" y2="58496"/>
                        <a14:foregroundMark x1="38706" y1="13867" x2="38706" y2="13867"/>
                        <a14:foregroundMark x1="37241" y1="14453" x2="37241" y2="14453"/>
                        <a14:foregroundMark x1="36386" y1="15430" x2="36386" y2="15430"/>
                        <a14:foregroundMark x1="50061" y1="22852" x2="51404" y2="25293"/>
                        <a14:foregroundMark x1="52259" y1="23730" x2="52259" y2="23730"/>
                        <a14:foregroundMark x1="52381" y1="22754" x2="52381" y2="22754"/>
                        <a14:foregroundMark x1="53480" y1="23633" x2="53480" y2="23633"/>
                        <a14:foregroundMark x1="50916" y1="41992" x2="50916" y2="41992"/>
                        <a14:foregroundMark x1="53846" y1="42188" x2="53846" y2="42188"/>
                        <a14:foregroundMark x1="42002" y1="40039" x2="51893" y2="41895"/>
                        <a14:foregroundMark x1="55678" y1="40039" x2="59585" y2="44141"/>
                        <a14:foregroundMark x1="39316" y1="43066" x2="40415" y2="48340"/>
                        <a14:foregroundMark x1="40537" y1="43457" x2="35531" y2="47461"/>
                        <a14:foregroundMark x1="36142" y1="44727" x2="43101" y2="44531"/>
                        <a14:foregroundMark x1="40659" y1="56738" x2="49451" y2="56836"/>
                        <a14:foregroundMark x1="49451" y1="56836" x2="59707" y2="56152"/>
                        <a14:foregroundMark x1="59707" y1="56152" x2="63492" y2="56348"/>
                        <a14:foregroundMark x1="65079" y1="56738" x2="55922" y2="58887"/>
                        <a14:foregroundMark x1="55922" y1="58887" x2="55189" y2="58789"/>
                        <a14:foregroundMark x1="59463" y1="51465" x2="59463" y2="51465"/>
                        <a14:foregroundMark x1="64957" y1="57813" x2="64957" y2="57813"/>
                        <a14:foregroundMark x1="38095" y1="59473" x2="38095" y2="59473"/>
                        <a14:foregroundMark x1="37729" y1="56641" x2="37729" y2="56641"/>
                        <a14:foregroundMark x1="38339" y1="55371" x2="38339" y2="55371"/>
                        <a14:foregroundMark x1="41392" y1="54102" x2="41392" y2="54102"/>
                        <a14:foregroundMark x1="36752" y1="53418" x2="40781" y2="61035"/>
                        <a14:foregroundMark x1="40781" y1="61035" x2="41636" y2="61816"/>
                        <a14:foregroundMark x1="41636" y1="86230" x2="56777" y2="87207"/>
                        <a14:foregroundMark x1="46642" y1="89160" x2="56654" y2="89258"/>
                        <a14:foregroundMark x1="56654" y1="89258" x2="59341" y2="89160"/>
                        <a14:foregroundMark x1="43834" y1="90527" x2="54457" y2="90625"/>
                        <a14:foregroundMark x1="54457" y1="90625" x2="60928" y2="89941"/>
                        <a14:foregroundMark x1="44200" y1="91309" x2="44200" y2="91309"/>
                        <a14:foregroundMark x1="53358" y1="26563" x2="53358" y2="26563"/>
                        <a14:foregroundMark x1="53968" y1="26758" x2="53968" y2="26758"/>
                        <a14:foregroundMark x1="38217" y1="28223" x2="38217" y2="28223"/>
                        <a14:foregroundMark x1="39072" y1="15723" x2="39072" y2="15723"/>
                        <a14:foregroundMark x1="41880" y1="14648" x2="41880" y2="14648"/>
                        <a14:foregroundMark x1="37485" y1="16211" x2="37485" y2="16211"/>
                        <a14:foregroundMark x1="35409" y1="20313" x2="35409" y2="20313"/>
                        <a14:foregroundMark x1="36508" y1="19043" x2="36508" y2="19043"/>
                        <a14:foregroundMark x1="35897" y1="18945" x2="35897" y2="18945"/>
                        <a14:foregroundMark x1="37363" y1="28516" x2="37363" y2="28516"/>
                        <a14:foregroundMark x1="36996" y1="27246" x2="36996" y2="27246"/>
                        <a14:backgroundMark x1="37607" y1="28223" x2="37607" y2="28223"/>
                        <a14:backgroundMark x1="37729" y1="28027" x2="37729" y2="28027"/>
                        <a14:backgroundMark x1="37729" y1="28320" x2="37729" y2="28320"/>
                        <a14:backgroundMark x1="38095" y1="28516" x2="38095" y2="28516"/>
                        <a14:backgroundMark x1="36386" y1="28320" x2="36386" y2="28320"/>
                        <a14:backgroundMark x1="36508" y1="28516" x2="36508" y2="28516"/>
                        <a14:backgroundMark x1="36508" y1="28320" x2="36508" y2="28320"/>
                        <a14:backgroundMark x1="36630" y1="28418" x2="36630" y2="28418"/>
                        <a14:backgroundMark x1="36630" y1="28516" x2="36630" y2="28516"/>
                        <a14:backgroundMark x1="36752" y1="28320" x2="36752" y2="28320"/>
                        <a14:backgroundMark x1="36317" y1="28516" x2="36020" y2="29785"/>
                        <a14:backgroundMark x1="36386" y1="28223" x2="36317" y2="28516"/>
                        <a14:backgroundMark x1="36142" y1="27441" x2="36142" y2="27441"/>
                        <a14:backgroundMark x1="36264" y1="27344" x2="36264" y2="27344"/>
                        <a14:backgroundMark x1="36386" y1="27441" x2="36386" y2="27441"/>
                        <a14:backgroundMark x1="36508" y1="27441" x2="36508" y2="27441"/>
                        <a14:backgroundMark x1="36630" y1="27441" x2="36630" y2="27441"/>
                        <a14:backgroundMark x1="36630" y1="27441" x2="36630" y2="27441"/>
                        <a14:backgroundMark x1="36142" y1="27344" x2="36142" y2="27344"/>
                        <a14:backgroundMark x1="36142" y1="27344" x2="36142" y2="27344"/>
                        <a14:backgroundMark x1="37851" y1="28418" x2="37851" y2="28418"/>
                        <a14:backgroundMark x1="37851" y1="28320" x2="37851" y2="28320"/>
                        <a14:backgroundMark x1="37851" y1="28223" x2="37851" y2="28223"/>
                        <a14:backgroundMark x1="37851" y1="28516" x2="37851" y2="28516"/>
                        <a14:backgroundMark x1="37851" y1="28320" x2="37851" y2="28320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729" y1="28320" x2="37729" y2="28320"/>
                        <a14:backgroundMark x1="37729" y1="28516" x2="37729" y2="28418"/>
                      </a14:backgroundRemoval>
                    </a14:imgEffect>
                  </a14:imgLayer>
                </a14:imgProps>
              </a:ext>
            </a:extLst>
          </a:blip>
          <a:srcRect l="31955" t="12108" r="28264" b="5324"/>
          <a:stretch/>
        </p:blipFill>
        <p:spPr>
          <a:xfrm>
            <a:off x="4614899" y="1577264"/>
            <a:ext cx="776845" cy="2016000"/>
          </a:xfrm>
          <a:prstGeom prst="rect">
            <a:avLst/>
          </a:prstGeom>
        </p:spPr>
      </p:pic>
      <p:pic>
        <p:nvPicPr>
          <p:cNvPr id="4" name="Picture 3" descr="Cartoon of a person with blue hair&#10;&#10;Description automatically generated">
            <a:extLst>
              <a:ext uri="{FF2B5EF4-FFF2-40B4-BE49-F238E27FC236}">
                <a16:creationId xmlns:a16="http://schemas.microsoft.com/office/drawing/2014/main" id="{38CA3CAA-113B-C522-D55E-ED3AA4719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5" b="94163" l="9694" r="89796">
                        <a14:foregroundMark x1="31633" y1="12062" x2="49490" y2="36187"/>
                        <a14:foregroundMark x1="49490" y1="36187" x2="50510" y2="44358"/>
                        <a14:foregroundMark x1="31633" y1="6615" x2="31633" y2="6615"/>
                        <a14:foregroundMark x1="52041" y1="29572" x2="52041" y2="29572"/>
                        <a14:foregroundMark x1="52551" y1="30739" x2="52551" y2="30739"/>
                        <a14:foregroundMark x1="54592" y1="30739" x2="54592" y2="30739"/>
                        <a14:foregroundMark x1="35714" y1="92218" x2="35714" y2="92218"/>
                        <a14:foregroundMark x1="32143" y1="94163" x2="32143" y2="94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5336" y="1164088"/>
            <a:ext cx="1921867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FCE8CA-AD5D-A11E-4E03-0A08FB48D1AC}"/>
                  </a:ext>
                </a:extLst>
              </p:cNvPr>
              <p:cNvSpPr txBox="1"/>
              <p:nvPr/>
            </p:nvSpPr>
            <p:spPr>
              <a:xfrm>
                <a:off x="8917698" y="2154688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FCE8CA-AD5D-A11E-4E03-0A08FB48D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698" y="2154688"/>
                <a:ext cx="57310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D4870-9D82-0741-4A52-842F55D72C26}"/>
                  </a:ext>
                </a:extLst>
              </p:cNvPr>
              <p:cNvSpPr txBox="1"/>
              <p:nvPr/>
            </p:nvSpPr>
            <p:spPr>
              <a:xfrm>
                <a:off x="3931795" y="2159608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D4870-9D82-0741-4A52-842F55D7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795" y="2159608"/>
                <a:ext cx="54809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F9EACF-3103-FBAC-A87A-C65DB79FCA97}"/>
              </a:ext>
            </a:extLst>
          </p:cNvPr>
          <p:cNvCxnSpPr>
            <a:cxnSpLocks/>
          </p:cNvCxnSpPr>
          <p:nvPr/>
        </p:nvCxnSpPr>
        <p:spPr>
          <a:xfrm>
            <a:off x="5391744" y="1874543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F0F842-15A7-7AF8-4EAA-1A5BC5FDF13B}"/>
              </a:ext>
            </a:extLst>
          </p:cNvPr>
          <p:cNvCxnSpPr>
            <a:cxnSpLocks/>
          </p:cNvCxnSpPr>
          <p:nvPr/>
        </p:nvCxnSpPr>
        <p:spPr>
          <a:xfrm rot="10800000">
            <a:off x="5391744" y="2159608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7A05DB-EEDD-C6CD-572A-FEABCB528827}"/>
              </a:ext>
            </a:extLst>
          </p:cNvPr>
          <p:cNvCxnSpPr>
            <a:cxnSpLocks/>
          </p:cNvCxnSpPr>
          <p:nvPr/>
        </p:nvCxnSpPr>
        <p:spPr>
          <a:xfrm>
            <a:off x="5425394" y="2471855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4B1EA4-E8C4-AFDF-A62C-07306FA04BA8}"/>
              </a:ext>
            </a:extLst>
          </p:cNvPr>
          <p:cNvCxnSpPr>
            <a:cxnSpLocks/>
          </p:cNvCxnSpPr>
          <p:nvPr/>
        </p:nvCxnSpPr>
        <p:spPr>
          <a:xfrm rot="10800000">
            <a:off x="5425612" y="2756919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5B228-3E51-E15B-7330-A2B2DA2B1059}"/>
              </a:ext>
            </a:extLst>
          </p:cNvPr>
          <p:cNvCxnSpPr>
            <a:cxnSpLocks/>
          </p:cNvCxnSpPr>
          <p:nvPr/>
        </p:nvCxnSpPr>
        <p:spPr>
          <a:xfrm>
            <a:off x="5445841" y="3067057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08C98-63DD-985C-B7A5-ACC9CA693449}"/>
              </a:ext>
            </a:extLst>
          </p:cNvPr>
          <p:cNvCxnSpPr>
            <a:cxnSpLocks/>
          </p:cNvCxnSpPr>
          <p:nvPr/>
        </p:nvCxnSpPr>
        <p:spPr>
          <a:xfrm rot="10800000">
            <a:off x="5445841" y="3352122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E90B58-3AAF-D1A7-3134-01DCBFA58D7E}"/>
                  </a:ext>
                </a:extLst>
              </p:cNvPr>
              <p:cNvSpPr txBox="1"/>
              <p:nvPr/>
            </p:nvSpPr>
            <p:spPr>
              <a:xfrm>
                <a:off x="838200" y="4019487"/>
                <a:ext cx="9745133" cy="278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Consider the following experiment: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 are sampled uniformly at random</a:t>
                </a:r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3200" dirty="0"/>
                  <a:t> Party </a:t>
                </a:r>
                <a:r>
                  <a:rPr lang="en-US" sz="3200" dirty="0">
                    <a:solidFill>
                      <a:srgbClr val="00B050"/>
                    </a:solidFill>
                  </a:rPr>
                  <a:t>flips</a:t>
                </a:r>
                <a:r>
                  <a:rPr lang="en-US" sz="3200" dirty="0"/>
                  <a:t> its output </a:t>
                </a:r>
                <a:r>
                  <a:rPr lang="en-US" sz="3200" dirty="0" err="1"/>
                  <a:t>iff</a:t>
                </a:r>
                <a:r>
                  <a:rPr lang="en-US" sz="3200" dirty="0"/>
                  <a:t>. its input is of size 2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3200" b="0" i="0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correlated</m:t>
                      </m:r>
                    </m:oMath>
                  </m:oMathPara>
                </a14:m>
                <a:endParaRPr lang="LID4096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E90B58-3AAF-D1A7-3134-01DCBFA58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19487"/>
                <a:ext cx="9745133" cy="2785378"/>
              </a:xfrm>
              <a:prstGeom prst="rect">
                <a:avLst/>
              </a:prstGeom>
              <a:blipFill>
                <a:blip r:embed="rId9"/>
                <a:stretch>
                  <a:fillRect l="-1690" t="-284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83841B-00BF-3F81-A0EE-82DEA680C524}"/>
                  </a:ext>
                </a:extLst>
              </p:cNvPr>
              <p:cNvSpPr txBox="1"/>
              <p:nvPr/>
            </p:nvSpPr>
            <p:spPr>
              <a:xfrm>
                <a:off x="4546121" y="3598155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83841B-00BF-3F81-A0EE-82DEA680C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121" y="3598155"/>
                <a:ext cx="9144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084073-D4C1-FECD-7330-C830D54F5EC0}"/>
                  </a:ext>
                </a:extLst>
              </p:cNvPr>
              <p:cNvSpPr txBox="1"/>
              <p:nvPr/>
            </p:nvSpPr>
            <p:spPr>
              <a:xfrm>
                <a:off x="7959069" y="3598155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084073-D4C1-FECD-7330-C830D54F5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069" y="3598155"/>
                <a:ext cx="9144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64">
            <a:extLst>
              <a:ext uri="{FF2B5EF4-FFF2-40B4-BE49-F238E27FC236}">
                <a16:creationId xmlns:a16="http://schemas.microsoft.com/office/drawing/2014/main" id="{04FDE246-AA31-3A2A-3C2D-0B82CCE99FBA}"/>
              </a:ext>
            </a:extLst>
          </p:cNvPr>
          <p:cNvSpPr>
            <a:spLocks noChangeAspect="1"/>
          </p:cNvSpPr>
          <p:nvPr/>
        </p:nvSpPr>
        <p:spPr>
          <a:xfrm>
            <a:off x="8636404" y="4230518"/>
            <a:ext cx="3002282" cy="919199"/>
          </a:xfrm>
          <a:prstGeom prst="wedgeRoundRectCallout">
            <a:avLst>
              <a:gd name="adj1" fmla="val -92173"/>
              <a:gd name="adj2" fmla="val 126114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Independently of other party’s input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27" name="Rounded Rectangular Callout 64">
            <a:extLst>
              <a:ext uri="{FF2B5EF4-FFF2-40B4-BE49-F238E27FC236}">
                <a16:creationId xmlns:a16="http://schemas.microsoft.com/office/drawing/2014/main" id="{8B3AB2D9-70E5-CC85-4EED-8975923D5D4E}"/>
              </a:ext>
            </a:extLst>
          </p:cNvPr>
          <p:cNvSpPr>
            <a:spLocks noChangeAspect="1"/>
          </p:cNvSpPr>
          <p:nvPr/>
        </p:nvSpPr>
        <p:spPr>
          <a:xfrm>
            <a:off x="9204251" y="2509119"/>
            <a:ext cx="2840437" cy="919199"/>
          </a:xfrm>
          <a:prstGeom prst="wedgeRoundRectCallout">
            <a:avLst>
              <a:gd name="adj1" fmla="val -68327"/>
              <a:gd name="adj2" fmla="val 88349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The (possibly) </a:t>
            </a:r>
            <a:r>
              <a:rPr lang="en-US" sz="2800" dirty="0">
                <a:solidFill>
                  <a:srgbClr val="00B050"/>
                </a:solidFill>
              </a:rPr>
              <a:t>flipped</a:t>
            </a:r>
            <a:r>
              <a:rPr lang="en-US" sz="2800" dirty="0">
                <a:solidFill>
                  <a:sysClr val="windowText" lastClr="000000"/>
                </a:solidFill>
              </a:rPr>
              <a:t> output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9A03E-0BAC-7993-1C81-E690A33BC56A}"/>
              </a:ext>
            </a:extLst>
          </p:cNvPr>
          <p:cNvSpPr txBox="1"/>
          <p:nvPr/>
        </p:nvSpPr>
        <p:spPr>
          <a:xfrm>
            <a:off x="830839" y="1204643"/>
            <a:ext cx="2807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Makriyannis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’14</a:t>
            </a:r>
            <a:r>
              <a:rPr kumimoji="0" lang="en-IL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D8246E-3288-7085-12EC-A4F721C11FAE}"/>
                  </a:ext>
                </a:extLst>
              </p:cNvPr>
              <p:cNvSpPr txBox="1"/>
              <p:nvPr/>
            </p:nvSpPr>
            <p:spPr>
              <a:xfrm>
                <a:off x="830840" y="1762450"/>
                <a:ext cx="2349559" cy="178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</m:m>
                          </m:e>
                        </m:mr>
                      </m:m>
                      <m:d>
                        <m:d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D8246E-3288-7085-12EC-A4F721C11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40" y="1762450"/>
                <a:ext cx="2349559" cy="1783758"/>
              </a:xfrm>
              <a:prstGeom prst="rect">
                <a:avLst/>
              </a:prstGeom>
              <a:blipFill>
                <a:blip r:embed="rId12"/>
                <a:stretch>
                  <a:fillRect r="-2072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529CC6-8D23-CADA-01B4-1C6690A33C70}"/>
                  </a:ext>
                </a:extLst>
              </p:cNvPr>
              <p:cNvSpPr txBox="1"/>
              <p:nvPr/>
            </p:nvSpPr>
            <p:spPr>
              <a:xfrm>
                <a:off x="4479446" y="3598155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LID4096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529CC6-8D23-CADA-01B4-1C6690A33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46" y="3598155"/>
                <a:ext cx="91440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F989DC-FD86-BB73-9C83-20BFD82F5DB2}"/>
                  </a:ext>
                </a:extLst>
              </p:cNvPr>
              <p:cNvSpPr txBox="1"/>
              <p:nvPr/>
            </p:nvSpPr>
            <p:spPr>
              <a:xfrm>
                <a:off x="7882869" y="3598155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LID4096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F989DC-FD86-BB73-9C83-20BFD82F5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869" y="3598155"/>
                <a:ext cx="91440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17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9" grpId="0" animBg="1"/>
      <p:bldP spid="5" grpId="0"/>
      <p:bldP spid="6" grpId="0"/>
      <p:bldP spid="21" grpId="0" uiExpand="1" build="p"/>
      <p:bldP spid="23" grpId="0"/>
      <p:bldP spid="24" grpId="0"/>
      <p:bldP spid="26" grpId="0" animBg="1"/>
      <p:bldP spid="27" grpId="0" animBg="1"/>
      <p:bldP spid="8" grpId="0"/>
      <p:bldP spid="8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7882-8753-0C74-4338-647F528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 – Impossibility of Fairness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D8246E-3288-7085-12EC-A4F721C11FAE}"/>
                  </a:ext>
                </a:extLst>
              </p:cNvPr>
              <p:cNvSpPr txBox="1"/>
              <p:nvPr/>
            </p:nvSpPr>
            <p:spPr>
              <a:xfrm>
                <a:off x="830840" y="1762450"/>
                <a:ext cx="2349559" cy="178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</m:m>
                          </m:e>
                        </m:mr>
                      </m:m>
                      <m:d>
                        <m:d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D8246E-3288-7085-12EC-A4F721C11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40" y="1762450"/>
                <a:ext cx="2349559" cy="1783758"/>
              </a:xfrm>
              <a:prstGeom prst="rect">
                <a:avLst/>
              </a:prstGeom>
              <a:blipFill>
                <a:blip r:embed="rId2"/>
                <a:stretch>
                  <a:fillRect r="-2072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1483891-59B7-5FF4-7EE1-EE6941F79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70" b="91309" l="35287" r="67033">
                        <a14:foregroundMark x1="44200" y1="21484" x2="44200" y2="21484"/>
                        <a14:foregroundMark x1="42369" y1="16504" x2="42369" y2="16504"/>
                        <a14:foregroundMark x1="50183" y1="24805" x2="50183" y2="24805"/>
                        <a14:foregroundMark x1="44200" y1="20703" x2="47131" y2="59277"/>
                        <a14:foregroundMark x1="46886" y1="19434" x2="47131" y2="53320"/>
                        <a14:foregroundMark x1="50183" y1="47070" x2="52625" y2="63965"/>
                        <a14:foregroundMark x1="52625" y1="63965" x2="49817" y2="68848"/>
                        <a14:foregroundMark x1="57143" y1="57324" x2="57143" y2="57324"/>
                        <a14:foregroundMark x1="62027" y1="57617" x2="62027" y2="57617"/>
                        <a14:foregroundMark x1="53846" y1="55762" x2="53846" y2="55762"/>
                        <a14:foregroundMark x1="55556" y1="55762" x2="49573" y2="61035"/>
                        <a14:foregroundMark x1="49573" y1="61035" x2="58852" y2="58496"/>
                        <a14:foregroundMark x1="38706" y1="13867" x2="38706" y2="13867"/>
                        <a14:foregroundMark x1="37241" y1="14453" x2="37241" y2="14453"/>
                        <a14:foregroundMark x1="36386" y1="15430" x2="36386" y2="15430"/>
                        <a14:foregroundMark x1="50061" y1="22852" x2="51404" y2="25293"/>
                        <a14:foregroundMark x1="52259" y1="23730" x2="52259" y2="23730"/>
                        <a14:foregroundMark x1="52381" y1="22754" x2="52381" y2="22754"/>
                        <a14:foregroundMark x1="53480" y1="23633" x2="53480" y2="23633"/>
                        <a14:foregroundMark x1="50916" y1="41992" x2="50916" y2="41992"/>
                        <a14:foregroundMark x1="53846" y1="42188" x2="53846" y2="42188"/>
                        <a14:foregroundMark x1="42002" y1="40039" x2="51893" y2="41895"/>
                        <a14:foregroundMark x1="55678" y1="40039" x2="59585" y2="44141"/>
                        <a14:foregroundMark x1="39316" y1="43066" x2="40415" y2="48340"/>
                        <a14:foregroundMark x1="40537" y1="43457" x2="35531" y2="47461"/>
                        <a14:foregroundMark x1="36142" y1="44727" x2="43101" y2="44531"/>
                        <a14:foregroundMark x1="40659" y1="56738" x2="49451" y2="56836"/>
                        <a14:foregroundMark x1="49451" y1="56836" x2="59707" y2="56152"/>
                        <a14:foregroundMark x1="59707" y1="56152" x2="63492" y2="56348"/>
                        <a14:foregroundMark x1="65079" y1="56738" x2="55922" y2="58887"/>
                        <a14:foregroundMark x1="55922" y1="58887" x2="55189" y2="58789"/>
                        <a14:foregroundMark x1="59463" y1="51465" x2="59463" y2="51465"/>
                        <a14:foregroundMark x1="64957" y1="57813" x2="64957" y2="57813"/>
                        <a14:foregroundMark x1="38095" y1="59473" x2="38095" y2="59473"/>
                        <a14:foregroundMark x1="37729" y1="56641" x2="37729" y2="56641"/>
                        <a14:foregroundMark x1="38339" y1="55371" x2="38339" y2="55371"/>
                        <a14:foregroundMark x1="41392" y1="54102" x2="41392" y2="54102"/>
                        <a14:foregroundMark x1="36752" y1="53418" x2="40781" y2="61035"/>
                        <a14:foregroundMark x1="40781" y1="61035" x2="41636" y2="61816"/>
                        <a14:foregroundMark x1="41636" y1="86230" x2="56777" y2="87207"/>
                        <a14:foregroundMark x1="46642" y1="89160" x2="56654" y2="89258"/>
                        <a14:foregroundMark x1="56654" y1="89258" x2="59341" y2="89160"/>
                        <a14:foregroundMark x1="43834" y1="90527" x2="54457" y2="90625"/>
                        <a14:foregroundMark x1="54457" y1="90625" x2="60928" y2="89941"/>
                        <a14:foregroundMark x1="44200" y1="91309" x2="44200" y2="91309"/>
                        <a14:foregroundMark x1="53358" y1="26563" x2="53358" y2="26563"/>
                        <a14:foregroundMark x1="53968" y1="26758" x2="53968" y2="26758"/>
                        <a14:foregroundMark x1="38217" y1="28223" x2="38217" y2="28223"/>
                        <a14:foregroundMark x1="39072" y1="15723" x2="39072" y2="15723"/>
                        <a14:foregroundMark x1="41880" y1="14648" x2="41880" y2="14648"/>
                        <a14:foregroundMark x1="37485" y1="16211" x2="37485" y2="16211"/>
                        <a14:foregroundMark x1="35409" y1="20313" x2="35409" y2="20313"/>
                        <a14:foregroundMark x1="36508" y1="19043" x2="36508" y2="19043"/>
                        <a14:foregroundMark x1="35897" y1="18945" x2="35897" y2="18945"/>
                        <a14:foregroundMark x1="37363" y1="28516" x2="37363" y2="28516"/>
                        <a14:foregroundMark x1="36996" y1="27246" x2="36996" y2="27246"/>
                        <a14:backgroundMark x1="37607" y1="28223" x2="37607" y2="28223"/>
                        <a14:backgroundMark x1="37729" y1="28027" x2="37729" y2="28027"/>
                        <a14:backgroundMark x1="37729" y1="28320" x2="37729" y2="28320"/>
                        <a14:backgroundMark x1="38095" y1="28516" x2="38095" y2="28516"/>
                        <a14:backgroundMark x1="36386" y1="28320" x2="36386" y2="28320"/>
                        <a14:backgroundMark x1="36508" y1="28516" x2="36508" y2="28516"/>
                        <a14:backgroundMark x1="36508" y1="28320" x2="36508" y2="28320"/>
                        <a14:backgroundMark x1="36630" y1="28418" x2="36630" y2="28418"/>
                        <a14:backgroundMark x1="36630" y1="28516" x2="36630" y2="28516"/>
                        <a14:backgroundMark x1="36752" y1="28320" x2="36752" y2="28320"/>
                        <a14:backgroundMark x1="36317" y1="28516" x2="36020" y2="29785"/>
                        <a14:backgroundMark x1="36386" y1="28223" x2="36317" y2="28516"/>
                        <a14:backgroundMark x1="36142" y1="27441" x2="36142" y2="27441"/>
                        <a14:backgroundMark x1="36264" y1="27344" x2="36264" y2="27344"/>
                        <a14:backgroundMark x1="36386" y1="27441" x2="36386" y2="27441"/>
                        <a14:backgroundMark x1="36508" y1="27441" x2="36508" y2="27441"/>
                        <a14:backgroundMark x1="36630" y1="27441" x2="36630" y2="27441"/>
                        <a14:backgroundMark x1="36630" y1="27441" x2="36630" y2="27441"/>
                        <a14:backgroundMark x1="36142" y1="27344" x2="36142" y2="27344"/>
                        <a14:backgroundMark x1="36142" y1="27344" x2="36142" y2="27344"/>
                        <a14:backgroundMark x1="37851" y1="28418" x2="37851" y2="28418"/>
                        <a14:backgroundMark x1="37851" y1="28320" x2="37851" y2="28320"/>
                        <a14:backgroundMark x1="37851" y1="28223" x2="37851" y2="28223"/>
                        <a14:backgroundMark x1="37851" y1="28516" x2="37851" y2="28516"/>
                        <a14:backgroundMark x1="37851" y1="28320" x2="37851" y2="28320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729" y1="28320" x2="37729" y2="28320"/>
                        <a14:backgroundMark x1="37729" y1="28516" x2="37729" y2="28418"/>
                      </a14:backgroundRemoval>
                    </a14:imgEffect>
                  </a14:imgLayer>
                </a14:imgProps>
              </a:ext>
            </a:extLst>
          </a:blip>
          <a:srcRect l="31955" t="12108" r="28264" b="5324"/>
          <a:stretch/>
        </p:blipFill>
        <p:spPr>
          <a:xfrm>
            <a:off x="4614899" y="1577264"/>
            <a:ext cx="776845" cy="2016000"/>
          </a:xfrm>
          <a:prstGeom prst="rect">
            <a:avLst/>
          </a:prstGeom>
        </p:spPr>
      </p:pic>
      <p:pic>
        <p:nvPicPr>
          <p:cNvPr id="4" name="Picture 3" descr="Cartoon of a person with blue hair&#10;&#10;Description automatically generated">
            <a:extLst>
              <a:ext uri="{FF2B5EF4-FFF2-40B4-BE49-F238E27FC236}">
                <a16:creationId xmlns:a16="http://schemas.microsoft.com/office/drawing/2014/main" id="{38CA3CAA-113B-C522-D55E-ED3AA4719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5" b="94163" l="9694" r="89796">
                        <a14:foregroundMark x1="31633" y1="12062" x2="49490" y2="36187"/>
                        <a14:foregroundMark x1="49490" y1="36187" x2="50510" y2="44358"/>
                        <a14:foregroundMark x1="31633" y1="6615" x2="31633" y2="6615"/>
                        <a14:foregroundMark x1="52041" y1="29572" x2="52041" y2="29572"/>
                        <a14:foregroundMark x1="52551" y1="30739" x2="52551" y2="30739"/>
                        <a14:foregroundMark x1="54592" y1="30739" x2="54592" y2="30739"/>
                        <a14:foregroundMark x1="35714" y1="92218" x2="35714" y2="92218"/>
                        <a14:foregroundMark x1="32143" y1="94163" x2="32143" y2="94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5336" y="1164088"/>
            <a:ext cx="1921867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FCE8CA-AD5D-A11E-4E03-0A08FB48D1AC}"/>
                  </a:ext>
                </a:extLst>
              </p:cNvPr>
              <p:cNvSpPr txBox="1"/>
              <p:nvPr/>
            </p:nvSpPr>
            <p:spPr>
              <a:xfrm>
                <a:off x="8917698" y="2154688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FCE8CA-AD5D-A11E-4E03-0A08FB48D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698" y="2154688"/>
                <a:ext cx="57310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D4870-9D82-0741-4A52-842F55D72C26}"/>
                  </a:ext>
                </a:extLst>
              </p:cNvPr>
              <p:cNvSpPr txBox="1"/>
              <p:nvPr/>
            </p:nvSpPr>
            <p:spPr>
              <a:xfrm>
                <a:off x="3931795" y="2159608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D4870-9D82-0741-4A52-842F55D7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795" y="2159608"/>
                <a:ext cx="54809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F9EACF-3103-FBAC-A87A-C65DB79FCA97}"/>
              </a:ext>
            </a:extLst>
          </p:cNvPr>
          <p:cNvCxnSpPr>
            <a:cxnSpLocks/>
          </p:cNvCxnSpPr>
          <p:nvPr/>
        </p:nvCxnSpPr>
        <p:spPr>
          <a:xfrm>
            <a:off x="5391744" y="1874543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F0F842-15A7-7AF8-4EAA-1A5BC5FDF13B}"/>
              </a:ext>
            </a:extLst>
          </p:cNvPr>
          <p:cNvCxnSpPr>
            <a:cxnSpLocks/>
          </p:cNvCxnSpPr>
          <p:nvPr/>
        </p:nvCxnSpPr>
        <p:spPr>
          <a:xfrm rot="10800000">
            <a:off x="5391744" y="2159608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7A05DB-EEDD-C6CD-572A-FEABCB528827}"/>
              </a:ext>
            </a:extLst>
          </p:cNvPr>
          <p:cNvCxnSpPr>
            <a:cxnSpLocks/>
          </p:cNvCxnSpPr>
          <p:nvPr/>
        </p:nvCxnSpPr>
        <p:spPr>
          <a:xfrm>
            <a:off x="5425394" y="2471855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4B1EA4-E8C4-AFDF-A62C-07306FA04BA8}"/>
              </a:ext>
            </a:extLst>
          </p:cNvPr>
          <p:cNvCxnSpPr>
            <a:cxnSpLocks/>
          </p:cNvCxnSpPr>
          <p:nvPr/>
        </p:nvCxnSpPr>
        <p:spPr>
          <a:xfrm rot="10800000">
            <a:off x="5425612" y="2756919"/>
            <a:ext cx="22695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5B228-3E51-E15B-7330-A2B2DA2B1059}"/>
              </a:ext>
            </a:extLst>
          </p:cNvPr>
          <p:cNvCxnSpPr>
            <a:cxnSpLocks/>
          </p:cNvCxnSpPr>
          <p:nvPr/>
        </p:nvCxnSpPr>
        <p:spPr>
          <a:xfrm>
            <a:off x="5445841" y="3067057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08C98-63DD-985C-B7A5-ACC9CA693449}"/>
              </a:ext>
            </a:extLst>
          </p:cNvPr>
          <p:cNvCxnSpPr>
            <a:cxnSpLocks/>
          </p:cNvCxnSpPr>
          <p:nvPr/>
        </p:nvCxnSpPr>
        <p:spPr>
          <a:xfrm rot="10800000">
            <a:off x="5445841" y="3352122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83841B-00BF-3F81-A0EE-82DEA680C524}"/>
                  </a:ext>
                </a:extLst>
              </p:cNvPr>
              <p:cNvSpPr txBox="1"/>
              <p:nvPr/>
            </p:nvSpPr>
            <p:spPr>
              <a:xfrm>
                <a:off x="4546121" y="3598155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83841B-00BF-3F81-A0EE-82DEA680C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121" y="3598155"/>
                <a:ext cx="9144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084073-D4C1-FECD-7330-C830D54F5EC0}"/>
                  </a:ext>
                </a:extLst>
              </p:cNvPr>
              <p:cNvSpPr txBox="1"/>
              <p:nvPr/>
            </p:nvSpPr>
            <p:spPr>
              <a:xfrm>
                <a:off x="7959069" y="3598155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084073-D4C1-FECD-7330-C830D54F5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069" y="3598155"/>
                <a:ext cx="9144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64">
            <a:extLst>
              <a:ext uri="{FF2B5EF4-FFF2-40B4-BE49-F238E27FC236}">
                <a16:creationId xmlns:a16="http://schemas.microsoft.com/office/drawing/2014/main" id="{D6A34E95-9DA7-76D0-AFE3-E950EC691269}"/>
              </a:ext>
            </a:extLst>
          </p:cNvPr>
          <p:cNvSpPr>
            <a:spLocks noChangeAspect="1"/>
          </p:cNvSpPr>
          <p:nvPr/>
        </p:nvSpPr>
        <p:spPr>
          <a:xfrm>
            <a:off x="8797411" y="3086608"/>
            <a:ext cx="2869449" cy="919199"/>
          </a:xfrm>
          <a:prstGeom prst="wedgeRoundRectCallout">
            <a:avLst>
              <a:gd name="adj1" fmla="val -87492"/>
              <a:gd name="adj2" fmla="val -81132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Homer gains information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405EEA-C71D-CB82-344A-ED2F0C523388}"/>
                  </a:ext>
                </a:extLst>
              </p:cNvPr>
              <p:cNvSpPr txBox="1"/>
              <p:nvPr/>
            </p:nvSpPr>
            <p:spPr>
              <a:xfrm>
                <a:off x="838200" y="4019487"/>
                <a:ext cx="9745133" cy="278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Consider the following experiment: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 are sampled uniformly at random</a:t>
                </a:r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3200" dirty="0"/>
                  <a:t> Party </a:t>
                </a:r>
                <a:r>
                  <a:rPr lang="en-US" sz="3200" dirty="0">
                    <a:solidFill>
                      <a:srgbClr val="00B050"/>
                    </a:solidFill>
                  </a:rPr>
                  <a:t>flips</a:t>
                </a:r>
                <a:r>
                  <a:rPr lang="en-US" sz="3200" dirty="0"/>
                  <a:t> its output </a:t>
                </a:r>
                <a:r>
                  <a:rPr lang="en-US" sz="3200" dirty="0" err="1"/>
                  <a:t>iff</a:t>
                </a:r>
                <a:r>
                  <a:rPr lang="en-US" sz="3200" dirty="0"/>
                  <a:t>. its input is of size 2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3200" b="0" i="0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are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correlated</m:t>
                      </m:r>
                    </m:oMath>
                  </m:oMathPara>
                </a14:m>
                <a:endParaRPr lang="LID4096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405EEA-C71D-CB82-344A-ED2F0C523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19487"/>
                <a:ext cx="9745133" cy="2785378"/>
              </a:xfrm>
              <a:prstGeom prst="rect">
                <a:avLst/>
              </a:prstGeom>
              <a:blipFill>
                <a:blip r:embed="rId13"/>
                <a:stretch>
                  <a:fillRect l="-1690" t="-284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64">
            <a:extLst>
              <a:ext uri="{FF2B5EF4-FFF2-40B4-BE49-F238E27FC236}">
                <a16:creationId xmlns:a16="http://schemas.microsoft.com/office/drawing/2014/main" id="{22875F2E-F364-1CF9-DD04-C76447F8B0A1}"/>
              </a:ext>
            </a:extLst>
          </p:cNvPr>
          <p:cNvSpPr>
            <a:spLocks noChangeAspect="1"/>
          </p:cNvSpPr>
          <p:nvPr/>
        </p:nvSpPr>
        <p:spPr>
          <a:xfrm>
            <a:off x="8636404" y="4230518"/>
            <a:ext cx="3002282" cy="919199"/>
          </a:xfrm>
          <a:prstGeom prst="wedgeRoundRectCallout">
            <a:avLst>
              <a:gd name="adj1" fmla="val -92173"/>
              <a:gd name="adj2" fmla="val 126114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Independently of other party’s input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9B73C-E3D5-0122-659C-DEBBD1D80A48}"/>
              </a:ext>
            </a:extLst>
          </p:cNvPr>
          <p:cNvSpPr txBox="1"/>
          <p:nvPr/>
        </p:nvSpPr>
        <p:spPr>
          <a:xfrm>
            <a:off x="830839" y="1204643"/>
            <a:ext cx="2807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Makriyannis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’14</a:t>
            </a:r>
            <a:r>
              <a:rPr kumimoji="0" lang="en-IL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]:</a:t>
            </a:r>
          </a:p>
        </p:txBody>
      </p:sp>
    </p:spTree>
    <p:extLst>
      <p:ext uri="{BB962C8B-B14F-4D97-AF65-F5344CB8AC3E}">
        <p14:creationId xmlns:p14="http://schemas.microsoft.com/office/powerpoint/2010/main" val="2065171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7882-8753-0C74-4338-647F528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 – Impossibility of Fairness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D8246E-3288-7085-12EC-A4F721C11FAE}"/>
                  </a:ext>
                </a:extLst>
              </p:cNvPr>
              <p:cNvSpPr txBox="1"/>
              <p:nvPr/>
            </p:nvSpPr>
            <p:spPr>
              <a:xfrm>
                <a:off x="830840" y="1762450"/>
                <a:ext cx="2349559" cy="178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he-IL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mr>
                            </m:m>
                          </m:e>
                        </m:mr>
                      </m:m>
                      <m:d>
                        <m:d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e-I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he-I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D8246E-3288-7085-12EC-A4F721C11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40" y="1762450"/>
                <a:ext cx="2349559" cy="1783758"/>
              </a:xfrm>
              <a:prstGeom prst="rect">
                <a:avLst/>
              </a:prstGeom>
              <a:blipFill>
                <a:blip r:embed="rId2"/>
                <a:stretch>
                  <a:fillRect r="-2072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artoon of a person with blue hair&#10;&#10;Description automatically generated">
            <a:extLst>
              <a:ext uri="{FF2B5EF4-FFF2-40B4-BE49-F238E27FC236}">
                <a16:creationId xmlns:a16="http://schemas.microsoft.com/office/drawing/2014/main" id="{38CA3CAA-113B-C522-D55E-ED3AA4719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4163" l="9694" r="89796">
                        <a14:foregroundMark x1="31633" y1="12062" x2="49490" y2="36187"/>
                        <a14:foregroundMark x1="49490" y1="36187" x2="50510" y2="44358"/>
                        <a14:foregroundMark x1="31633" y1="6615" x2="31633" y2="6615"/>
                        <a14:foregroundMark x1="52041" y1="29572" x2="52041" y2="29572"/>
                        <a14:foregroundMark x1="52551" y1="30739" x2="52551" y2="30739"/>
                        <a14:foregroundMark x1="54592" y1="30739" x2="54592" y2="30739"/>
                        <a14:foregroundMark x1="35714" y1="92218" x2="35714" y2="92218"/>
                        <a14:foregroundMark x1="32143" y1="94163" x2="32143" y2="94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5336" y="1164088"/>
            <a:ext cx="1921867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FCE8CA-AD5D-A11E-4E03-0A08FB48D1AC}"/>
                  </a:ext>
                </a:extLst>
              </p:cNvPr>
              <p:cNvSpPr txBox="1"/>
              <p:nvPr/>
            </p:nvSpPr>
            <p:spPr>
              <a:xfrm>
                <a:off x="8917698" y="2154688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FCE8CA-AD5D-A11E-4E03-0A08FB48D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698" y="2154688"/>
                <a:ext cx="57310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D4870-9D82-0741-4A52-842F55D72C26}"/>
                  </a:ext>
                </a:extLst>
              </p:cNvPr>
              <p:cNvSpPr txBox="1"/>
              <p:nvPr/>
            </p:nvSpPr>
            <p:spPr>
              <a:xfrm>
                <a:off x="3931795" y="2159608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CD4870-9D82-0741-4A52-842F55D7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795" y="2159608"/>
                <a:ext cx="54809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F9EACF-3103-FBAC-A87A-C65DB79FCA97}"/>
              </a:ext>
            </a:extLst>
          </p:cNvPr>
          <p:cNvCxnSpPr>
            <a:cxnSpLocks/>
          </p:cNvCxnSpPr>
          <p:nvPr/>
        </p:nvCxnSpPr>
        <p:spPr>
          <a:xfrm>
            <a:off x="5391744" y="1874543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F0F842-15A7-7AF8-4EAA-1A5BC5FDF13B}"/>
              </a:ext>
            </a:extLst>
          </p:cNvPr>
          <p:cNvCxnSpPr>
            <a:cxnSpLocks/>
          </p:cNvCxnSpPr>
          <p:nvPr/>
        </p:nvCxnSpPr>
        <p:spPr>
          <a:xfrm rot="10800000">
            <a:off x="5391744" y="2159608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7A05DB-EEDD-C6CD-572A-FEABCB528827}"/>
              </a:ext>
            </a:extLst>
          </p:cNvPr>
          <p:cNvCxnSpPr>
            <a:cxnSpLocks/>
          </p:cNvCxnSpPr>
          <p:nvPr/>
        </p:nvCxnSpPr>
        <p:spPr>
          <a:xfrm>
            <a:off x="5425394" y="2471855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4B1EA4-E8C4-AFDF-A62C-07306FA04BA8}"/>
              </a:ext>
            </a:extLst>
          </p:cNvPr>
          <p:cNvCxnSpPr>
            <a:cxnSpLocks/>
          </p:cNvCxnSpPr>
          <p:nvPr/>
        </p:nvCxnSpPr>
        <p:spPr>
          <a:xfrm rot="10800000">
            <a:off x="5425612" y="2756919"/>
            <a:ext cx="22695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5B228-3E51-E15B-7330-A2B2DA2B1059}"/>
              </a:ext>
            </a:extLst>
          </p:cNvPr>
          <p:cNvCxnSpPr>
            <a:cxnSpLocks/>
          </p:cNvCxnSpPr>
          <p:nvPr/>
        </p:nvCxnSpPr>
        <p:spPr>
          <a:xfrm>
            <a:off x="5445841" y="3067057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08C98-63DD-985C-B7A5-ACC9CA693449}"/>
              </a:ext>
            </a:extLst>
          </p:cNvPr>
          <p:cNvCxnSpPr>
            <a:cxnSpLocks/>
          </p:cNvCxnSpPr>
          <p:nvPr/>
        </p:nvCxnSpPr>
        <p:spPr>
          <a:xfrm rot="10800000">
            <a:off x="5445841" y="3352122"/>
            <a:ext cx="22695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E90B58-3AAF-D1A7-3134-01DCBFA58D7E}"/>
                  </a:ext>
                </a:extLst>
              </p:cNvPr>
              <p:cNvSpPr txBox="1"/>
              <p:nvPr/>
            </p:nvSpPr>
            <p:spPr>
              <a:xfrm>
                <a:off x="838200" y="3994086"/>
                <a:ext cx="105156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Can be used to </a:t>
                </a:r>
                <a:r>
                  <a:rPr lang="en-US" sz="3200" dirty="0">
                    <a:solidFill>
                      <a:srgbClr val="7030A0"/>
                    </a:solidFill>
                  </a:rPr>
                  <a:t>bias</a:t>
                </a:r>
                <a:r>
                  <a:rPr lang="en-US" sz="3200" dirty="0"/>
                  <a:t> the (possibly) </a:t>
                </a:r>
                <a:r>
                  <a:rPr lang="en-US" sz="3200" dirty="0">
                    <a:solidFill>
                      <a:srgbClr val="00B050"/>
                    </a:solidFill>
                  </a:rPr>
                  <a:t>flipped</a:t>
                </a:r>
                <a:r>
                  <a:rPr lang="en-US" sz="3200" dirty="0"/>
                  <a:t> output of Marge towards either 0 or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out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However,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out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/>
                  <a:t> independently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cannot be simulated</a:t>
                </a:r>
                <a:endParaRPr lang="LID4096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E90B58-3AAF-D1A7-3134-01DCBFA58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94086"/>
                <a:ext cx="10515600" cy="2554545"/>
              </a:xfrm>
              <a:prstGeom prst="rect">
                <a:avLst/>
              </a:prstGeom>
              <a:blipFill>
                <a:blip r:embed="rId7"/>
                <a:stretch>
                  <a:fillRect l="-1507" t="-3103" b="-71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83841B-00BF-3F81-A0EE-82DEA680C524}"/>
                  </a:ext>
                </a:extLst>
              </p:cNvPr>
              <p:cNvSpPr txBox="1"/>
              <p:nvPr/>
            </p:nvSpPr>
            <p:spPr>
              <a:xfrm>
                <a:off x="4546121" y="3598155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83841B-00BF-3F81-A0EE-82DEA680C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121" y="3598155"/>
                <a:ext cx="9144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084073-D4C1-FECD-7330-C830D54F5EC0}"/>
                  </a:ext>
                </a:extLst>
              </p:cNvPr>
              <p:cNvSpPr txBox="1"/>
              <p:nvPr/>
            </p:nvSpPr>
            <p:spPr>
              <a:xfrm>
                <a:off x="7959069" y="3598155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084073-D4C1-FECD-7330-C830D54F5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069" y="3598155"/>
                <a:ext cx="9144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ED8E350-D406-390D-3A08-4A4EAF3B7AE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4393422" y="1679388"/>
            <a:ext cx="1395472" cy="2016000"/>
          </a:xfrm>
          <a:prstGeom prst="rect">
            <a:avLst/>
          </a:prstGeom>
        </p:spPr>
      </p:pic>
      <p:sp>
        <p:nvSpPr>
          <p:cNvPr id="12" name="Rounded Rectangular Callout 64">
            <a:extLst>
              <a:ext uri="{FF2B5EF4-FFF2-40B4-BE49-F238E27FC236}">
                <a16:creationId xmlns:a16="http://schemas.microsoft.com/office/drawing/2014/main" id="{62BE761A-3A7C-53CB-E3A3-D92AB7E4D2E5}"/>
              </a:ext>
            </a:extLst>
          </p:cNvPr>
          <p:cNvSpPr>
            <a:spLocks noChangeAspect="1"/>
          </p:cNvSpPr>
          <p:nvPr/>
        </p:nvSpPr>
        <p:spPr>
          <a:xfrm>
            <a:off x="8797411" y="3086608"/>
            <a:ext cx="2869449" cy="919199"/>
          </a:xfrm>
          <a:prstGeom prst="wedgeRoundRectCallout">
            <a:avLst>
              <a:gd name="adj1" fmla="val -87492"/>
              <a:gd name="adj2" fmla="val -81132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Homer gains information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Rounded Rectangular Callout 64">
            <a:extLst>
              <a:ext uri="{FF2B5EF4-FFF2-40B4-BE49-F238E27FC236}">
                <a16:creationId xmlns:a16="http://schemas.microsoft.com/office/drawing/2014/main" id="{5D5F52CD-1F24-72A3-67C3-7C7D58E36DA3}"/>
              </a:ext>
            </a:extLst>
          </p:cNvPr>
          <p:cNvSpPr>
            <a:spLocks noChangeAspect="1"/>
          </p:cNvSpPr>
          <p:nvPr/>
        </p:nvSpPr>
        <p:spPr>
          <a:xfrm>
            <a:off x="9204252" y="4653079"/>
            <a:ext cx="1688444" cy="540876"/>
          </a:xfrm>
          <a:prstGeom prst="wedgeRoundRectCallout">
            <a:avLst>
              <a:gd name="adj1" fmla="val -79030"/>
              <a:gd name="adj2" fmla="val 52706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#rounds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858FC-20F5-9F6E-82E3-BFD05299E478}"/>
              </a:ext>
            </a:extLst>
          </p:cNvPr>
          <p:cNvSpPr txBox="1"/>
          <p:nvPr/>
        </p:nvSpPr>
        <p:spPr>
          <a:xfrm>
            <a:off x="830839" y="1204643"/>
            <a:ext cx="2807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Makriyannis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’14</a:t>
            </a:r>
            <a:r>
              <a:rPr kumimoji="0" lang="en-IL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]:</a:t>
            </a:r>
          </a:p>
        </p:txBody>
      </p:sp>
    </p:spTree>
    <p:extLst>
      <p:ext uri="{BB962C8B-B14F-4D97-AF65-F5344CB8AC3E}">
        <p14:creationId xmlns:p14="http://schemas.microsoft.com/office/powerpoint/2010/main" val="1007722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835065-5068-B660-5F91-F041DBC49677}"/>
                  </a:ext>
                </a:extLst>
              </p:cNvPr>
              <p:cNvSpPr txBox="1"/>
              <p:nvPr/>
            </p:nvSpPr>
            <p:spPr>
              <a:xfrm>
                <a:off x="833438" y="1574197"/>
                <a:ext cx="5101343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b="1" u="sng" dirty="0"/>
                  <a:t>Issue</a:t>
                </a:r>
                <a:r>
                  <a:rPr lang="en-US" sz="2800" dirty="0"/>
                  <a:t>: nothing to bias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b="1" u="sng" dirty="0"/>
                  <a:t>Obs.: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  <a:p>
                <a:pPr>
                  <a:spcBef>
                    <a:spcPts val="1200"/>
                  </a:spcBef>
                </a:pPr>
                <a:r>
                  <a:rPr lang="en-US" sz="2800" b="1" u="sng" dirty="0"/>
                  <a:t>Idea:</a:t>
                </a:r>
                <a:r>
                  <a:rPr lang="en-US" sz="2800" dirty="0"/>
                  <a:t> Guess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out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800" b="1" u="sng" dirty="0"/>
              </a:p>
              <a:p>
                <a:pPr>
                  <a:spcBef>
                    <a:spcPts val="1200"/>
                  </a:spcBef>
                </a:pPr>
                <a:r>
                  <a:rPr lang="en-US" sz="2800" b="1" u="sng" dirty="0"/>
                  <a:t>Attack:</a:t>
                </a:r>
                <a:r>
                  <a:rPr lang="en-US" sz="2800" dirty="0"/>
                  <a:t> Homer acts like before, Lisa acts honestly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ou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800" dirty="0"/>
                  <a:t>The guess depends on whether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out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 was “biased” towards 1 or 0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guessing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correctly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0" dirty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Sim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guesses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correctly</m:t>
                              </m:r>
                            </m:e>
                          </m:d>
                        </m:e>
                      </m:func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LID4096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835065-5068-B660-5F91-F041DBC49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8" y="1574197"/>
                <a:ext cx="5101343" cy="4893647"/>
              </a:xfrm>
              <a:prstGeom prst="rect">
                <a:avLst/>
              </a:prstGeom>
              <a:blipFill>
                <a:blip r:embed="rId2"/>
                <a:stretch>
                  <a:fillRect l="-2509" t="-1121" r="-1708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AC307836-5837-CDFF-E11B-E172D73C7E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6724744" y="1641773"/>
            <a:ext cx="1395472" cy="2016000"/>
          </a:xfrm>
          <a:prstGeom prst="rect">
            <a:avLst/>
          </a:prstGeom>
        </p:spPr>
      </p:pic>
      <p:pic>
        <p:nvPicPr>
          <p:cNvPr id="22" name="Picture 21" descr="Cartoon character of a person&#10;&#10;Description automatically generated">
            <a:extLst>
              <a:ext uri="{FF2B5EF4-FFF2-40B4-BE49-F238E27FC236}">
                <a16:creationId xmlns:a16="http://schemas.microsoft.com/office/drawing/2014/main" id="{22E0E1AD-67AA-9E34-A934-02077C4A9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3" b="98246" l="6780" r="93220">
                        <a14:foregroundMark x1="46328" y1="6316" x2="46328" y2="6316"/>
                        <a14:foregroundMark x1="64972" y1="5965" x2="64972" y2="5965"/>
                        <a14:foregroundMark x1="47458" y1="2456" x2="47458" y2="2456"/>
                        <a14:foregroundMark x1="68927" y1="1053" x2="68927" y2="1053"/>
                        <a14:foregroundMark x1="84746" y1="10175" x2="84746" y2="10175"/>
                        <a14:foregroundMark x1="95480" y1="16842" x2="95480" y2="16842"/>
                        <a14:foregroundMark x1="75141" y1="27018" x2="75141" y2="27018"/>
                        <a14:foregroundMark x1="69492" y1="25965" x2="69492" y2="25965"/>
                        <a14:foregroundMark x1="80791" y1="25965" x2="80791" y2="25965"/>
                        <a14:foregroundMark x1="66667" y1="26316" x2="66667" y2="26316"/>
                        <a14:foregroundMark x1="60452" y1="27018" x2="83616" y2="21754"/>
                        <a14:foregroundMark x1="83616" y1="21754" x2="76271" y2="31930"/>
                        <a14:foregroundMark x1="83051" y1="24211" x2="83051" y2="24211"/>
                        <a14:foregroundMark x1="85311" y1="24211" x2="85311" y2="24211"/>
                        <a14:foregroundMark x1="64407" y1="47368" x2="74576" y2="47368"/>
                        <a14:foregroundMark x1="75141" y1="44561" x2="75141" y2="44561"/>
                        <a14:foregroundMark x1="87571" y1="69825" x2="87571" y2="69825"/>
                        <a14:foregroundMark x1="87006" y1="68421" x2="87006" y2="68421"/>
                        <a14:foregroundMark x1="93785" y1="76140" x2="93785" y2="76140"/>
                        <a14:foregroundMark x1="85876" y1="91228" x2="85876" y2="91228"/>
                        <a14:foregroundMark x1="85876" y1="95088" x2="85876" y2="95088"/>
                        <a14:foregroundMark x1="43503" y1="93684" x2="43503" y2="93684"/>
                        <a14:foregroundMark x1="44068" y1="98246" x2="44068" y2="98246"/>
                        <a14:foregroundMark x1="92655" y1="94386" x2="92655" y2="94386"/>
                        <a14:foregroundMark x1="50282" y1="98246" x2="50282" y2="98246"/>
                        <a14:foregroundMark x1="6780" y1="80702" x2="6780" y2="80702"/>
                        <a14:foregroundMark x1="64972" y1="47368" x2="64972" y2="47368"/>
                        <a14:foregroundMark x1="63277" y1="46316" x2="63277" y2="46316"/>
                        <a14:foregroundMark x1="92655" y1="34737" x2="92655" y2="3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3157" y="4601175"/>
            <a:ext cx="1252040" cy="20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57882-8753-0C74-4338-647F528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of Solitary Output Computation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356E4-C838-508A-73EB-27F7644399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770" b="91309" l="35287" r="67033">
                        <a14:foregroundMark x1="44200" y1="21484" x2="44200" y2="21484"/>
                        <a14:foregroundMark x1="42369" y1="16504" x2="42369" y2="16504"/>
                        <a14:foregroundMark x1="50183" y1="24805" x2="50183" y2="24805"/>
                        <a14:foregroundMark x1="44200" y1="20703" x2="47131" y2="59277"/>
                        <a14:foregroundMark x1="46886" y1="19434" x2="47131" y2="53320"/>
                        <a14:foregroundMark x1="50183" y1="47070" x2="52625" y2="63965"/>
                        <a14:foregroundMark x1="52625" y1="63965" x2="49817" y2="68848"/>
                        <a14:foregroundMark x1="57143" y1="57324" x2="57143" y2="57324"/>
                        <a14:foregroundMark x1="62027" y1="57617" x2="62027" y2="57617"/>
                        <a14:foregroundMark x1="53846" y1="55762" x2="53846" y2="55762"/>
                        <a14:foregroundMark x1="55556" y1="55762" x2="49573" y2="61035"/>
                        <a14:foregroundMark x1="49573" y1="61035" x2="58852" y2="58496"/>
                        <a14:foregroundMark x1="38706" y1="13867" x2="38706" y2="13867"/>
                        <a14:foregroundMark x1="37241" y1="14453" x2="37241" y2="14453"/>
                        <a14:foregroundMark x1="36386" y1="15430" x2="36386" y2="15430"/>
                        <a14:foregroundMark x1="50061" y1="22852" x2="51404" y2="25293"/>
                        <a14:foregroundMark x1="52259" y1="23730" x2="52259" y2="23730"/>
                        <a14:foregroundMark x1="52381" y1="22754" x2="52381" y2="22754"/>
                        <a14:foregroundMark x1="53480" y1="23633" x2="53480" y2="23633"/>
                        <a14:foregroundMark x1="50916" y1="41992" x2="50916" y2="41992"/>
                        <a14:foregroundMark x1="53846" y1="42188" x2="53846" y2="42188"/>
                        <a14:foregroundMark x1="42002" y1="40039" x2="51893" y2="41895"/>
                        <a14:foregroundMark x1="55678" y1="40039" x2="59585" y2="44141"/>
                        <a14:foregroundMark x1="39316" y1="43066" x2="40415" y2="48340"/>
                        <a14:foregroundMark x1="40537" y1="43457" x2="35531" y2="47461"/>
                        <a14:foregroundMark x1="36142" y1="44727" x2="43101" y2="44531"/>
                        <a14:foregroundMark x1="40659" y1="56738" x2="49451" y2="56836"/>
                        <a14:foregroundMark x1="49451" y1="56836" x2="59707" y2="56152"/>
                        <a14:foregroundMark x1="59707" y1="56152" x2="63492" y2="56348"/>
                        <a14:foregroundMark x1="65079" y1="56738" x2="55922" y2="58887"/>
                        <a14:foregroundMark x1="55922" y1="58887" x2="55189" y2="58789"/>
                        <a14:foregroundMark x1="59463" y1="51465" x2="59463" y2="51465"/>
                        <a14:foregroundMark x1="64957" y1="57813" x2="64957" y2="57813"/>
                        <a14:foregroundMark x1="38095" y1="59473" x2="38095" y2="59473"/>
                        <a14:foregroundMark x1="37729" y1="56641" x2="37729" y2="56641"/>
                        <a14:foregroundMark x1="38339" y1="55371" x2="38339" y2="55371"/>
                        <a14:foregroundMark x1="41392" y1="54102" x2="41392" y2="54102"/>
                        <a14:foregroundMark x1="36752" y1="53418" x2="40781" y2="61035"/>
                        <a14:foregroundMark x1="40781" y1="61035" x2="41636" y2="61816"/>
                        <a14:foregroundMark x1="41636" y1="86230" x2="56777" y2="87207"/>
                        <a14:foregroundMark x1="46642" y1="89160" x2="56654" y2="89258"/>
                        <a14:foregroundMark x1="56654" y1="89258" x2="59341" y2="89160"/>
                        <a14:foregroundMark x1="43834" y1="90527" x2="54457" y2="90625"/>
                        <a14:foregroundMark x1="54457" y1="90625" x2="60928" y2="89941"/>
                        <a14:foregroundMark x1="44200" y1="91309" x2="44200" y2="91309"/>
                        <a14:foregroundMark x1="53358" y1="26563" x2="53358" y2="26563"/>
                        <a14:foregroundMark x1="53968" y1="26758" x2="53968" y2="26758"/>
                        <a14:foregroundMark x1="38217" y1="28223" x2="38217" y2="28223"/>
                        <a14:foregroundMark x1="39072" y1="15723" x2="39072" y2="15723"/>
                        <a14:foregroundMark x1="41880" y1="14648" x2="41880" y2="14648"/>
                        <a14:foregroundMark x1="37485" y1="16211" x2="37485" y2="16211"/>
                        <a14:foregroundMark x1="35409" y1="20313" x2="35409" y2="20313"/>
                        <a14:foregroundMark x1="36508" y1="19043" x2="36508" y2="19043"/>
                        <a14:foregroundMark x1="35897" y1="18945" x2="35897" y2="18945"/>
                        <a14:foregroundMark x1="37363" y1="28516" x2="37363" y2="28516"/>
                        <a14:foregroundMark x1="36996" y1="27246" x2="36996" y2="27246"/>
                        <a14:backgroundMark x1="37607" y1="28223" x2="37607" y2="28223"/>
                        <a14:backgroundMark x1="37729" y1="28027" x2="37729" y2="28027"/>
                        <a14:backgroundMark x1="37729" y1="28320" x2="37729" y2="28320"/>
                        <a14:backgroundMark x1="38095" y1="28516" x2="38095" y2="28516"/>
                        <a14:backgroundMark x1="36386" y1="28320" x2="36386" y2="28320"/>
                        <a14:backgroundMark x1="36508" y1="28516" x2="36508" y2="28516"/>
                        <a14:backgroundMark x1="36508" y1="28320" x2="36508" y2="28320"/>
                        <a14:backgroundMark x1="36630" y1="28418" x2="36630" y2="28418"/>
                        <a14:backgroundMark x1="36630" y1="28516" x2="36630" y2="28516"/>
                        <a14:backgroundMark x1="36752" y1="28320" x2="36752" y2="28320"/>
                        <a14:backgroundMark x1="36317" y1="28516" x2="36020" y2="29785"/>
                        <a14:backgroundMark x1="36386" y1="28223" x2="36317" y2="28516"/>
                        <a14:backgroundMark x1="36142" y1="27441" x2="36142" y2="27441"/>
                        <a14:backgroundMark x1="36264" y1="27344" x2="36264" y2="27344"/>
                        <a14:backgroundMark x1="36386" y1="27441" x2="36386" y2="27441"/>
                        <a14:backgroundMark x1="36508" y1="27441" x2="36508" y2="27441"/>
                        <a14:backgroundMark x1="36630" y1="27441" x2="36630" y2="27441"/>
                        <a14:backgroundMark x1="36630" y1="27441" x2="36630" y2="27441"/>
                        <a14:backgroundMark x1="36142" y1="27344" x2="36142" y2="27344"/>
                        <a14:backgroundMark x1="36142" y1="27344" x2="36142" y2="27344"/>
                        <a14:backgroundMark x1="37851" y1="28418" x2="37851" y2="28418"/>
                        <a14:backgroundMark x1="37851" y1="28320" x2="37851" y2="28320"/>
                        <a14:backgroundMark x1="37851" y1="28223" x2="37851" y2="28223"/>
                        <a14:backgroundMark x1="37851" y1="28516" x2="37851" y2="28516"/>
                        <a14:backgroundMark x1="37851" y1="28320" x2="37851" y2="28320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729" y1="28320" x2="37729" y2="28320"/>
                        <a14:backgroundMark x1="37729" y1="28516" x2="37729" y2="28418"/>
                      </a14:backgroundRemoval>
                    </a14:imgEffect>
                  </a14:imgLayer>
                </a14:imgProps>
              </a:ext>
            </a:extLst>
          </a:blip>
          <a:srcRect l="31955" t="12108" r="28264" b="5324"/>
          <a:stretch/>
        </p:blipFill>
        <p:spPr>
          <a:xfrm>
            <a:off x="6940324" y="1641773"/>
            <a:ext cx="776845" cy="2016000"/>
          </a:xfrm>
          <a:prstGeom prst="rect">
            <a:avLst/>
          </a:prstGeom>
        </p:spPr>
      </p:pic>
      <p:pic>
        <p:nvPicPr>
          <p:cNvPr id="5" name="Picture 4" descr="Cartoon character of a cartoon character&#10;&#10;Description automatically generated">
            <a:extLst>
              <a:ext uri="{FF2B5EF4-FFF2-40B4-BE49-F238E27FC236}">
                <a16:creationId xmlns:a16="http://schemas.microsoft.com/office/drawing/2014/main" id="{639C24D3-2AF1-6CEB-6404-EEE6DAA772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87" b="99057" l="9664" r="89916">
                        <a14:foregroundMark x1="46639" y1="6604" x2="46639" y2="6604"/>
                        <a14:foregroundMark x1="49160" y1="1887" x2="49160" y2="1887"/>
                        <a14:foregroundMark x1="47059" y1="19340" x2="47059" y2="19340"/>
                        <a14:foregroundMark x1="47899" y1="23585" x2="59244" y2="27358"/>
                        <a14:foregroundMark x1="44118" y1="92453" x2="44118" y2="92453"/>
                        <a14:foregroundMark x1="47059" y1="99057" x2="47059" y2="99057"/>
                        <a14:foregroundMark x1="63025" y1="96698" x2="63025" y2="96698"/>
                        <a14:foregroundMark x1="65126" y1="97170" x2="65126" y2="97170"/>
                        <a14:foregroundMark x1="61765" y1="97170" x2="61765" y2="971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312" y="4601175"/>
            <a:ext cx="2263245" cy="2016000"/>
          </a:xfrm>
          <a:prstGeom prst="rect">
            <a:avLst/>
          </a:prstGeom>
        </p:spPr>
      </p:pic>
      <p:pic>
        <p:nvPicPr>
          <p:cNvPr id="6" name="Picture 5" descr="Cartoon of a person with blue hair&#10;&#10;Description automatically generated">
            <a:extLst>
              <a:ext uri="{FF2B5EF4-FFF2-40B4-BE49-F238E27FC236}">
                <a16:creationId xmlns:a16="http://schemas.microsoft.com/office/drawing/2014/main" id="{CE9C0617-69F6-DC9E-D445-EE6BA3333B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5" b="94163" l="9694" r="89796">
                        <a14:foregroundMark x1="31633" y1="12062" x2="49490" y2="36187"/>
                        <a14:foregroundMark x1="49490" y1="36187" x2="50510" y2="44358"/>
                        <a14:foregroundMark x1="31633" y1="6615" x2="31633" y2="6615"/>
                        <a14:foregroundMark x1="52041" y1="29572" x2="52041" y2="29572"/>
                        <a14:foregroundMark x1="52551" y1="30739" x2="52551" y2="30739"/>
                        <a14:foregroundMark x1="54592" y1="30739" x2="54592" y2="30739"/>
                        <a14:foregroundMark x1="35714" y1="92218" x2="35714" y2="92218"/>
                        <a14:foregroundMark x1="32143" y1="94163" x2="32143" y2="94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0761" y="1228597"/>
            <a:ext cx="1921867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57A211-3507-341B-100E-62713D2F1F0A}"/>
                  </a:ext>
                </a:extLst>
              </p:cNvPr>
              <p:cNvSpPr txBox="1"/>
              <p:nvPr/>
            </p:nvSpPr>
            <p:spPr>
              <a:xfrm>
                <a:off x="11243123" y="2219197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57A211-3507-341B-100E-62713D2F1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123" y="2219197"/>
                <a:ext cx="57310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FFD1D-A5D6-74FA-178A-A977BEFD1BDD}"/>
                  </a:ext>
                </a:extLst>
              </p:cNvPr>
              <p:cNvSpPr txBox="1"/>
              <p:nvPr/>
            </p:nvSpPr>
            <p:spPr>
              <a:xfrm>
                <a:off x="6257220" y="2224117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FFD1D-A5D6-74FA-178A-A977BEFD1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220" y="2224117"/>
                <a:ext cx="548099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9314643-233E-1FC2-3F0A-349D5E6DB397}"/>
              </a:ext>
            </a:extLst>
          </p:cNvPr>
          <p:cNvGrpSpPr/>
          <p:nvPr/>
        </p:nvGrpSpPr>
        <p:grpSpPr>
          <a:xfrm>
            <a:off x="7914812" y="2745237"/>
            <a:ext cx="4173485" cy="3006575"/>
            <a:chOff x="7914812" y="2745237"/>
            <a:chExt cx="4173485" cy="300657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88D311F-F61D-1EA0-5299-6599D154AFF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4812" y="2745237"/>
              <a:ext cx="2269559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E5243BA-9D8F-B399-E644-80805C570C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13333" y="3657773"/>
              <a:ext cx="1023439" cy="94340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ular Callout 64">
              <a:extLst>
                <a:ext uri="{FF2B5EF4-FFF2-40B4-BE49-F238E27FC236}">
                  <a16:creationId xmlns:a16="http://schemas.microsoft.com/office/drawing/2014/main" id="{3F833A29-5600-50B0-5A62-6F19DE270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5052" y="4832613"/>
              <a:ext cx="2263245" cy="919199"/>
            </a:xfrm>
            <a:prstGeom prst="wedgeRoundRectCallout">
              <a:avLst>
                <a:gd name="adj1" fmla="val -49709"/>
                <a:gd name="adj2" fmla="val -105080"/>
                <a:gd name="adj3" fmla="val 16667"/>
              </a:avLst>
            </a:prstGeom>
            <a:solidFill>
              <a:schemeClr val="bg1">
                <a:alpha val="67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Reveals information</a:t>
              </a:r>
              <a:endParaRPr lang="en-IL" sz="2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" name="Rounded Rectangular Callout 64">
            <a:extLst>
              <a:ext uri="{FF2B5EF4-FFF2-40B4-BE49-F238E27FC236}">
                <a16:creationId xmlns:a16="http://schemas.microsoft.com/office/drawing/2014/main" id="{C42E87E3-D49E-7486-366E-5EF09B3EC884}"/>
              </a:ext>
            </a:extLst>
          </p:cNvPr>
          <p:cNvSpPr>
            <a:spLocks noChangeAspect="1"/>
          </p:cNvSpPr>
          <p:nvPr/>
        </p:nvSpPr>
        <p:spPr>
          <a:xfrm>
            <a:off x="4096902" y="1287081"/>
            <a:ext cx="2869449" cy="919199"/>
          </a:xfrm>
          <a:prstGeom prst="wedgeRoundRectCallout">
            <a:avLst>
              <a:gd name="adj1" fmla="val -67575"/>
              <a:gd name="adj2" fmla="val 51505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Output of Lisa if Homer aborts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9" grpId="0"/>
      <p:bldP spid="10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8D39F-01C2-125D-32B6-FC3A320A35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" b="97849" l="1105" r="97238">
                        <a14:foregroundMark x1="1657" y1="21505" x2="56354" y2="1075"/>
                        <a14:foregroundMark x1="93923" y1="16487" x2="97790" y2="17921"/>
                        <a14:foregroundMark x1="96685" y1="21864" x2="96685" y2="21864"/>
                        <a14:foregroundMark x1="97790" y1="26882" x2="97790" y2="26882"/>
                        <a14:foregroundMark x1="46409" y1="94624" x2="46409" y2="94624"/>
                        <a14:foregroundMark x1="38122" y1="97849" x2="38122" y2="97849"/>
                        <a14:backgroundMark x1="5525" y1="8244" x2="30939" y2="3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277" y="3236085"/>
            <a:ext cx="1185445" cy="1676449"/>
          </a:xfrm>
          <a:prstGeom prst="rect">
            <a:avLst/>
          </a:prstGeom>
          <a:ln>
            <a:noFill/>
          </a:ln>
        </p:spPr>
      </p:pic>
      <p:sp>
        <p:nvSpPr>
          <p:cNvPr id="20" name="Rounded Rectangular Callout 64">
            <a:extLst>
              <a:ext uri="{FF2B5EF4-FFF2-40B4-BE49-F238E27FC236}">
                <a16:creationId xmlns:a16="http://schemas.microsoft.com/office/drawing/2014/main" id="{EC0C4FF8-4F91-BF1B-3A84-1FC87A7A30AF}"/>
              </a:ext>
            </a:extLst>
          </p:cNvPr>
          <p:cNvSpPr>
            <a:spLocks noChangeAspect="1"/>
          </p:cNvSpPr>
          <p:nvPr/>
        </p:nvSpPr>
        <p:spPr>
          <a:xfrm>
            <a:off x="8871242" y="5170368"/>
            <a:ext cx="2903264" cy="1158930"/>
          </a:xfrm>
          <a:prstGeom prst="wedgeRoundRectCallout">
            <a:avLst>
              <a:gd name="adj1" fmla="val -60591"/>
              <a:gd name="adj2" fmla="val -101372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“I want to protect my input”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CDF2A4-60E5-199D-60B0-13A15647F6B9}"/>
              </a:ext>
            </a:extLst>
          </p:cNvPr>
          <p:cNvGrpSpPr/>
          <p:nvPr/>
        </p:nvGrpSpPr>
        <p:grpSpPr>
          <a:xfrm>
            <a:off x="3748938" y="1788910"/>
            <a:ext cx="4637334" cy="4662847"/>
            <a:chOff x="3748938" y="1426604"/>
            <a:chExt cx="4637334" cy="46628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DEDA2C-2520-6D4D-EC34-5FDCD24A6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3750115" y="3966715"/>
              <a:ext cx="570992" cy="99895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314EB12-6C89-24C8-97BF-93C46A198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5768484" y="5090497"/>
              <a:ext cx="570992" cy="99895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3B5B4D-7ED8-2D7E-68EC-1FAD15FB2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6956765" y="4808062"/>
              <a:ext cx="570992" cy="99895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02ED1D-83AC-5F65-5B28-85E4D0777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7815280" y="3966715"/>
              <a:ext cx="570992" cy="99895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9E2332D-C38B-9337-B68F-9324076F3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7815280" y="2710232"/>
              <a:ext cx="570992" cy="99895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730825-8DB9-0D93-6922-F436869D7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6956765" y="1724198"/>
              <a:ext cx="570992" cy="99895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209BC6-11EB-7820-A982-8529EBFD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5768484" y="1426604"/>
              <a:ext cx="570992" cy="99895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341E2E4-C731-88A7-7BB9-DDD72AB3C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4537064" y="1724198"/>
              <a:ext cx="570992" cy="99895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8CDD88-C202-C2D9-488E-C85E7587B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3748938" y="2713050"/>
              <a:ext cx="570992" cy="99895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B21668A-5D8D-B1FA-2786-44B09D95E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61" b="82796" l="15470" r="81215">
                          <a14:foregroundMark x1="38122" y1="12545" x2="38122" y2="12545"/>
                          <a14:foregroundMark x1="23757" y1="11470" x2="57459" y2="11828"/>
                          <a14:foregroundMark x1="57459" y1="11828" x2="70166" y2="25090"/>
                          <a14:foregroundMark x1="70166" y1="25090" x2="56354" y2="71685"/>
                          <a14:foregroundMark x1="56354" y1="71685" x2="45304" y2="82796"/>
                          <a14:foregroundMark x1="45304" y1="82796" x2="37017" y2="62007"/>
                          <a14:foregroundMark x1="37017" y1="62007" x2="42541" y2="30108"/>
                          <a14:foregroundMark x1="23757" y1="9319" x2="23757" y2="9319"/>
                          <a14:foregroundMark x1="31492" y1="8961" x2="69061" y2="11111"/>
                          <a14:foregroundMark x1="71823" y1="11111" x2="71823" y2="11111"/>
                          <a14:foregroundMark x1="74586" y1="11111" x2="74586" y2="11111"/>
                          <a14:foregroundMark x1="79558" y1="11470" x2="79558" y2="11470"/>
                          <a14:foregroundMark x1="79558" y1="13262" x2="77348" y2="12903"/>
                          <a14:foregroundMark x1="22099" y1="11111" x2="22099" y2="11111"/>
                          <a14:foregroundMark x1="19337" y1="9677" x2="19337" y2="9677"/>
                          <a14:foregroundMark x1="16022" y1="18280" x2="16022" y2="18280"/>
                          <a14:foregroundMark x1="16022" y1="17563" x2="16022" y2="17563"/>
                          <a14:foregroundMark x1="16022" y1="17563" x2="16022" y2="17563"/>
                          <a14:foregroundMark x1="17660" y1="18996" x2="25967" y2="46953"/>
                          <a14:foregroundMark x1="17447" y1="18280" x2="17660" y2="18996"/>
                          <a14:foregroundMark x1="17340" y1="17921" x2="17447" y2="18280"/>
                          <a14:foregroundMark x1="17127" y1="17204" x2="17340" y2="17921"/>
                          <a14:foregroundMark x1="25967" y1="46953" x2="39227" y2="63441"/>
                          <a14:foregroundMark x1="39227" y1="63441" x2="39779" y2="63441"/>
                          <a14:foregroundMark x1="17127" y1="27957" x2="20442" y2="72043"/>
                          <a14:foregroundMark x1="20442" y1="72043" x2="21547" y2="73835"/>
                          <a14:foregroundMark x1="18232" y1="69176" x2="18232" y2="69176"/>
                          <a14:foregroundMark x1="18232" y1="75627" x2="18232" y2="75627"/>
                          <a14:foregroundMark x1="19890" y1="79211" x2="19890" y2="79211"/>
                          <a14:foregroundMark x1="21547" y1="79211" x2="40331" y2="79570"/>
                          <a14:foregroundMark x1="23204" y1="83154" x2="23204" y2="83154"/>
                          <a14:foregroundMark x1="55249" y1="79211" x2="55249" y2="79211"/>
                          <a14:foregroundMark x1="51934" y1="82079" x2="51934" y2="82079"/>
                          <a14:foregroundMark x1="59116" y1="82437" x2="59116" y2="82437"/>
                          <a14:foregroundMark x1="60773" y1="81004" x2="60773" y2="81004"/>
                          <a14:foregroundMark x1="60773" y1="80287" x2="60773" y2="80287"/>
                          <a14:foregroundMark x1="58564" y1="77061" x2="58564" y2="77061"/>
                          <a14:foregroundMark x1="71823" y1="77061" x2="71823" y2="77061"/>
                          <a14:foregroundMark x1="67403" y1="77419" x2="67403" y2="77419"/>
                          <a14:foregroundMark x1="65746" y1="77419" x2="65746" y2="77419"/>
                          <a14:foregroundMark x1="63536" y1="77419" x2="75138" y2="76703"/>
                          <a14:foregroundMark x1="69613" y1="80287" x2="62431" y2="82437"/>
                          <a14:foregroundMark x1="74033" y1="81720" x2="74033" y2="81720"/>
                          <a14:foregroundMark x1="76243" y1="81362" x2="76243" y2="81362"/>
                          <a14:foregroundMark x1="80110" y1="74910" x2="80110" y2="74910"/>
                          <a14:foregroundMark x1="80663" y1="73835" x2="80663" y2="61290"/>
                          <a14:foregroundMark x1="80663" y1="56989" x2="79558" y2="34409"/>
                          <a14:foregroundMark x1="80110" y1="37276" x2="80110" y2="44086"/>
                          <a14:foregroundMark x1="81215" y1="43011" x2="81215" y2="43011"/>
                          <a14:foregroundMark x1="81215" y1="41935" x2="81215" y2="41935"/>
                          <a14:foregroundMark x1="81215" y1="37276" x2="81215" y2="37276"/>
                          <a14:foregroundMark x1="81215" y1="34409" x2="81215" y2="34409"/>
                          <a14:foregroundMark x1="80663" y1="31900" x2="80663" y2="31900"/>
                          <a14:foregroundMark x1="80663" y1="29032" x2="80663" y2="29032"/>
                          <a14:foregroundMark x1="50276" y1="81004" x2="50276" y2="81004"/>
                          <a14:foregroundMark x1="80663" y1="24014" x2="80663" y2="24014"/>
                          <a14:backgroundMark x1="13260" y1="17921" x2="13260" y2="17921"/>
                          <a14:backgroundMark x1="13812" y1="17921" x2="13812" y2="17921"/>
                          <a14:backgroundMark x1="13812" y1="18280" x2="13812" y2="18280"/>
                          <a14:backgroundMark x1="14365" y1="17921" x2="14365" y2="17921"/>
                          <a14:backgroundMark x1="14365" y1="18996" x2="14365" y2="18996"/>
                        </a14:backgroundRemoval>
                      </a14:imgEffect>
                    </a14:imgLayer>
                  </a14:imgProps>
                </a:ext>
              </a:extLst>
            </a:blip>
            <a:srcRect l="15457" t="7031" r="15368" b="14458"/>
            <a:stretch/>
          </p:blipFill>
          <p:spPr>
            <a:xfrm>
              <a:off x="4531207" y="4808062"/>
              <a:ext cx="570992" cy="9989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64">
                <a:extLst>
                  <a:ext uri="{FF2B5EF4-FFF2-40B4-BE49-F238E27FC236}">
                    <a16:creationId xmlns:a16="http://schemas.microsoft.com/office/drawing/2014/main" id="{1AF14C8D-3262-7CD1-2C6F-CF0F18E760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5312" y="1795026"/>
                <a:ext cx="2691649" cy="1158930"/>
              </a:xfrm>
              <a:prstGeom prst="wedgeRoundRectCallout">
                <a:avLst>
                  <a:gd name="adj1" fmla="val 126556"/>
                  <a:gd name="adj2" fmla="val 102454"/>
                  <a:gd name="adj3" fmla="val 16667"/>
                </a:avLst>
              </a:prstGeom>
              <a:solidFill>
                <a:schemeClr val="bg1">
                  <a:alpha val="67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ysClr val="windowText" lastClr="000000"/>
                    </a:solidFill>
                  </a:rPr>
                  <a:t>“I want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</a:rPr>
                  <a:t>”</a:t>
                </a:r>
                <a:endParaRPr lang="en-IL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ounded Rectangular Callout 64">
                <a:extLst>
                  <a:ext uri="{FF2B5EF4-FFF2-40B4-BE49-F238E27FC236}">
                    <a16:creationId xmlns:a16="http://schemas.microsoft.com/office/drawing/2014/main" id="{1AF14C8D-3262-7CD1-2C6F-CF0F18E76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12" y="1795026"/>
                <a:ext cx="2691649" cy="1158930"/>
              </a:xfrm>
              <a:prstGeom prst="wedgeRoundRectCallout">
                <a:avLst>
                  <a:gd name="adj1" fmla="val 126556"/>
                  <a:gd name="adj2" fmla="val 102454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B91D0450-03B6-62DF-A499-DF588EE4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Solitary Output Secure </a:t>
            </a:r>
            <a:r>
              <a:rPr lang="en-IL" dirty="0"/>
              <a:t>Computation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82930-35E3-57CC-BCE5-17B292B03024}"/>
              </a:ext>
            </a:extLst>
          </p:cNvPr>
          <p:cNvSpPr txBox="1"/>
          <p:nvPr/>
        </p:nvSpPr>
        <p:spPr>
          <a:xfrm>
            <a:off x="839190" y="1239130"/>
            <a:ext cx="752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>
                <a:solidFill>
                  <a:schemeClr val="tx2"/>
                </a:solidFill>
              </a:rPr>
              <a:t>[</a:t>
            </a:r>
            <a:r>
              <a:rPr lang="en-US" sz="2800" dirty="0">
                <a:solidFill>
                  <a:schemeClr val="tx2"/>
                </a:solidFill>
              </a:rPr>
              <a:t>Halevi, </a:t>
            </a:r>
            <a:r>
              <a:rPr lang="en-US" sz="2800" dirty="0" err="1">
                <a:solidFill>
                  <a:schemeClr val="tx2"/>
                </a:solidFill>
              </a:rPr>
              <a:t>Ishai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Kushilevitz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Makriyannis</a:t>
            </a:r>
            <a:r>
              <a:rPr lang="en-US" sz="2800" dirty="0">
                <a:solidFill>
                  <a:schemeClr val="tx2"/>
                </a:solidFill>
              </a:rPr>
              <a:t>, Rabin ’19</a:t>
            </a:r>
            <a:r>
              <a:rPr lang="en-IL" sz="2800" dirty="0">
                <a:solidFill>
                  <a:schemeClr val="tx2"/>
                </a:solidFill>
              </a:rPr>
              <a:t>]:</a:t>
            </a:r>
          </a:p>
        </p:txBody>
      </p:sp>
      <p:sp>
        <p:nvSpPr>
          <p:cNvPr id="8" name="Rounded Rectangular Callout 64">
            <a:extLst>
              <a:ext uri="{FF2B5EF4-FFF2-40B4-BE49-F238E27FC236}">
                <a16:creationId xmlns:a16="http://schemas.microsoft.com/office/drawing/2014/main" id="{87A15D1E-FB3E-90D1-A2D0-2000B088F253}"/>
              </a:ext>
            </a:extLst>
          </p:cNvPr>
          <p:cNvSpPr>
            <a:spLocks noChangeAspect="1"/>
          </p:cNvSpPr>
          <p:nvPr/>
        </p:nvSpPr>
        <p:spPr>
          <a:xfrm>
            <a:off x="8820999" y="1987746"/>
            <a:ext cx="2903264" cy="1158930"/>
          </a:xfrm>
          <a:prstGeom prst="wedgeRoundRectCallout">
            <a:avLst>
              <a:gd name="adj1" fmla="val -61780"/>
              <a:gd name="adj2" fmla="val 54196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“Let’s use MPC”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ular Callout 64">
            <a:extLst>
              <a:ext uri="{FF2B5EF4-FFF2-40B4-BE49-F238E27FC236}">
                <a16:creationId xmlns:a16="http://schemas.microsoft.com/office/drawing/2014/main" id="{FF42E0FC-6C28-2DB1-80EA-3C0C17F672AC}"/>
              </a:ext>
            </a:extLst>
          </p:cNvPr>
          <p:cNvSpPr>
            <a:spLocks noChangeAspect="1"/>
          </p:cNvSpPr>
          <p:nvPr/>
        </p:nvSpPr>
        <p:spPr>
          <a:xfrm>
            <a:off x="595312" y="3667370"/>
            <a:ext cx="2881346" cy="1327324"/>
          </a:xfrm>
          <a:prstGeom prst="wedgeRoundRectCallout">
            <a:avLst>
              <a:gd name="adj1" fmla="val 114879"/>
              <a:gd name="adj2" fmla="val 1967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“Sure, but I want to guarantee my output”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835065-5068-B660-5F91-F041DBC49677}"/>
                  </a:ext>
                </a:extLst>
              </p:cNvPr>
              <p:cNvSpPr txBox="1"/>
              <p:nvPr/>
            </p:nvSpPr>
            <p:spPr>
              <a:xfrm>
                <a:off x="833438" y="1574197"/>
                <a:ext cx="510134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b="1" u="sng" dirty="0"/>
                  <a:t>Issue</a:t>
                </a:r>
                <a:r>
                  <a:rPr lang="en-US" sz="2800" dirty="0"/>
                  <a:t>: Nothing to bias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b="1" u="sng" dirty="0"/>
                  <a:t>Obs.: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  <a:p>
                <a:pPr>
                  <a:spcBef>
                    <a:spcPts val="1200"/>
                  </a:spcBef>
                </a:pPr>
                <a:r>
                  <a:rPr lang="en-US" sz="2800" b="1" u="sng" dirty="0"/>
                  <a:t>Idea:</a:t>
                </a:r>
                <a:r>
                  <a:rPr lang="en-US" sz="2800" dirty="0"/>
                  <a:t> Bias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 and guess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800" b="1" u="sng" dirty="0"/>
              </a:p>
              <a:p>
                <a:pPr>
                  <a:spcBef>
                    <a:spcPts val="1200"/>
                  </a:spcBef>
                </a:pPr>
                <a:r>
                  <a:rPr lang="en-US" sz="2800" b="1" u="sng" dirty="0"/>
                  <a:t>Attack:</a:t>
                </a:r>
                <a:r>
                  <a:rPr lang="en-US" sz="2800" dirty="0"/>
                  <a:t> Homer acts like before, Lisa acts honestly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ou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835065-5068-B660-5F91-F041DBC49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8" y="1574197"/>
                <a:ext cx="5101343" cy="3139321"/>
              </a:xfrm>
              <a:prstGeom prst="rect">
                <a:avLst/>
              </a:prstGeom>
              <a:blipFill>
                <a:blip r:embed="rId2"/>
                <a:stretch>
                  <a:fillRect l="-2509" t="-1748" b="-4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AC307836-5837-CDFF-E11B-E172D73C7E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6724744" y="1641773"/>
            <a:ext cx="1395472" cy="2016000"/>
          </a:xfrm>
          <a:prstGeom prst="rect">
            <a:avLst/>
          </a:prstGeom>
        </p:spPr>
      </p:pic>
      <p:pic>
        <p:nvPicPr>
          <p:cNvPr id="22" name="Picture 21" descr="Cartoon character of a person&#10;&#10;Description automatically generated">
            <a:extLst>
              <a:ext uri="{FF2B5EF4-FFF2-40B4-BE49-F238E27FC236}">
                <a16:creationId xmlns:a16="http://schemas.microsoft.com/office/drawing/2014/main" id="{22E0E1AD-67AA-9E34-A934-02077C4A9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3" b="98246" l="6780" r="93220">
                        <a14:foregroundMark x1="46328" y1="6316" x2="46328" y2="6316"/>
                        <a14:foregroundMark x1="64972" y1="5965" x2="64972" y2="5965"/>
                        <a14:foregroundMark x1="47458" y1="2456" x2="47458" y2="2456"/>
                        <a14:foregroundMark x1="68927" y1="1053" x2="68927" y2="1053"/>
                        <a14:foregroundMark x1="84746" y1="10175" x2="84746" y2="10175"/>
                        <a14:foregroundMark x1="95480" y1="16842" x2="95480" y2="16842"/>
                        <a14:foregroundMark x1="75141" y1="27018" x2="75141" y2="27018"/>
                        <a14:foregroundMark x1="69492" y1="25965" x2="69492" y2="25965"/>
                        <a14:foregroundMark x1="80791" y1="25965" x2="80791" y2="25965"/>
                        <a14:foregroundMark x1="66667" y1="26316" x2="66667" y2="26316"/>
                        <a14:foregroundMark x1="60452" y1="27018" x2="83616" y2="21754"/>
                        <a14:foregroundMark x1="83616" y1="21754" x2="76271" y2="31930"/>
                        <a14:foregroundMark x1="83051" y1="24211" x2="83051" y2="24211"/>
                        <a14:foregroundMark x1="85311" y1="24211" x2="85311" y2="24211"/>
                        <a14:foregroundMark x1="64407" y1="47368" x2="74576" y2="47368"/>
                        <a14:foregroundMark x1="75141" y1="44561" x2="75141" y2="44561"/>
                        <a14:foregroundMark x1="87571" y1="69825" x2="87571" y2="69825"/>
                        <a14:foregroundMark x1="87006" y1="68421" x2="87006" y2="68421"/>
                        <a14:foregroundMark x1="93785" y1="76140" x2="93785" y2="76140"/>
                        <a14:foregroundMark x1="85876" y1="91228" x2="85876" y2="91228"/>
                        <a14:foregroundMark x1="85876" y1="95088" x2="85876" y2="95088"/>
                        <a14:foregroundMark x1="43503" y1="93684" x2="43503" y2="93684"/>
                        <a14:foregroundMark x1="44068" y1="98246" x2="44068" y2="98246"/>
                        <a14:foregroundMark x1="92655" y1="94386" x2="92655" y2="94386"/>
                        <a14:foregroundMark x1="50282" y1="98246" x2="50282" y2="98246"/>
                        <a14:foregroundMark x1="6780" y1="80702" x2="6780" y2="80702"/>
                        <a14:foregroundMark x1="64972" y1="47368" x2="64972" y2="47368"/>
                        <a14:foregroundMark x1="63277" y1="46316" x2="63277" y2="46316"/>
                        <a14:foregroundMark x1="92655" y1="34737" x2="92655" y2="3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3157" y="4601175"/>
            <a:ext cx="1252040" cy="20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57882-8753-0C74-4338-647F528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of Solitary Output Computation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356E4-C838-508A-73EB-27F7644399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770" b="91309" l="35287" r="67033">
                        <a14:foregroundMark x1="44200" y1="21484" x2="44200" y2="21484"/>
                        <a14:foregroundMark x1="42369" y1="16504" x2="42369" y2="16504"/>
                        <a14:foregroundMark x1="50183" y1="24805" x2="50183" y2="24805"/>
                        <a14:foregroundMark x1="44200" y1="20703" x2="47131" y2="59277"/>
                        <a14:foregroundMark x1="46886" y1="19434" x2="47131" y2="53320"/>
                        <a14:foregroundMark x1="50183" y1="47070" x2="52625" y2="63965"/>
                        <a14:foregroundMark x1="52625" y1="63965" x2="49817" y2="68848"/>
                        <a14:foregroundMark x1="57143" y1="57324" x2="57143" y2="57324"/>
                        <a14:foregroundMark x1="62027" y1="57617" x2="62027" y2="57617"/>
                        <a14:foregroundMark x1="53846" y1="55762" x2="53846" y2="55762"/>
                        <a14:foregroundMark x1="55556" y1="55762" x2="49573" y2="61035"/>
                        <a14:foregroundMark x1="49573" y1="61035" x2="58852" y2="58496"/>
                        <a14:foregroundMark x1="38706" y1="13867" x2="38706" y2="13867"/>
                        <a14:foregroundMark x1="37241" y1="14453" x2="37241" y2="14453"/>
                        <a14:foregroundMark x1="36386" y1="15430" x2="36386" y2="15430"/>
                        <a14:foregroundMark x1="50061" y1="22852" x2="51404" y2="25293"/>
                        <a14:foregroundMark x1="52259" y1="23730" x2="52259" y2="23730"/>
                        <a14:foregroundMark x1="52381" y1="22754" x2="52381" y2="22754"/>
                        <a14:foregroundMark x1="53480" y1="23633" x2="53480" y2="23633"/>
                        <a14:foregroundMark x1="50916" y1="41992" x2="50916" y2="41992"/>
                        <a14:foregroundMark x1="53846" y1="42188" x2="53846" y2="42188"/>
                        <a14:foregroundMark x1="42002" y1="40039" x2="51893" y2="41895"/>
                        <a14:foregroundMark x1="55678" y1="40039" x2="59585" y2="44141"/>
                        <a14:foregroundMark x1="39316" y1="43066" x2="40415" y2="48340"/>
                        <a14:foregroundMark x1="40537" y1="43457" x2="35531" y2="47461"/>
                        <a14:foregroundMark x1="36142" y1="44727" x2="43101" y2="44531"/>
                        <a14:foregroundMark x1="40659" y1="56738" x2="49451" y2="56836"/>
                        <a14:foregroundMark x1="49451" y1="56836" x2="59707" y2="56152"/>
                        <a14:foregroundMark x1="59707" y1="56152" x2="63492" y2="56348"/>
                        <a14:foregroundMark x1="65079" y1="56738" x2="55922" y2="58887"/>
                        <a14:foregroundMark x1="55922" y1="58887" x2="55189" y2="58789"/>
                        <a14:foregroundMark x1="59463" y1="51465" x2="59463" y2="51465"/>
                        <a14:foregroundMark x1="64957" y1="57813" x2="64957" y2="57813"/>
                        <a14:foregroundMark x1="38095" y1="59473" x2="38095" y2="59473"/>
                        <a14:foregroundMark x1="37729" y1="56641" x2="37729" y2="56641"/>
                        <a14:foregroundMark x1="38339" y1="55371" x2="38339" y2="55371"/>
                        <a14:foregroundMark x1="41392" y1="54102" x2="41392" y2="54102"/>
                        <a14:foregroundMark x1="36752" y1="53418" x2="40781" y2="61035"/>
                        <a14:foregroundMark x1="40781" y1="61035" x2="41636" y2="61816"/>
                        <a14:foregroundMark x1="41636" y1="86230" x2="56777" y2="87207"/>
                        <a14:foregroundMark x1="46642" y1="89160" x2="56654" y2="89258"/>
                        <a14:foregroundMark x1="56654" y1="89258" x2="59341" y2="89160"/>
                        <a14:foregroundMark x1="43834" y1="90527" x2="54457" y2="90625"/>
                        <a14:foregroundMark x1="54457" y1="90625" x2="60928" y2="89941"/>
                        <a14:foregroundMark x1="44200" y1="91309" x2="44200" y2="91309"/>
                        <a14:foregroundMark x1="53358" y1="26563" x2="53358" y2="26563"/>
                        <a14:foregroundMark x1="53968" y1="26758" x2="53968" y2="26758"/>
                        <a14:foregroundMark x1="38217" y1="28223" x2="38217" y2="28223"/>
                        <a14:foregroundMark x1="39072" y1="15723" x2="39072" y2="15723"/>
                        <a14:foregroundMark x1="41880" y1="14648" x2="41880" y2="14648"/>
                        <a14:foregroundMark x1="37485" y1="16211" x2="37485" y2="16211"/>
                        <a14:foregroundMark x1="35409" y1="20313" x2="35409" y2="20313"/>
                        <a14:foregroundMark x1="36508" y1="19043" x2="36508" y2="19043"/>
                        <a14:foregroundMark x1="35897" y1="18945" x2="35897" y2="18945"/>
                        <a14:foregroundMark x1="37363" y1="28516" x2="37363" y2="28516"/>
                        <a14:foregroundMark x1="36996" y1="27246" x2="36996" y2="27246"/>
                        <a14:backgroundMark x1="37607" y1="28223" x2="37607" y2="28223"/>
                        <a14:backgroundMark x1="37729" y1="28027" x2="37729" y2="28027"/>
                        <a14:backgroundMark x1="37729" y1="28320" x2="37729" y2="28320"/>
                        <a14:backgroundMark x1="38095" y1="28516" x2="38095" y2="28516"/>
                        <a14:backgroundMark x1="36386" y1="28320" x2="36386" y2="28320"/>
                        <a14:backgroundMark x1="36508" y1="28516" x2="36508" y2="28516"/>
                        <a14:backgroundMark x1="36508" y1="28320" x2="36508" y2="28320"/>
                        <a14:backgroundMark x1="36630" y1="28418" x2="36630" y2="28418"/>
                        <a14:backgroundMark x1="36630" y1="28516" x2="36630" y2="28516"/>
                        <a14:backgroundMark x1="36752" y1="28320" x2="36752" y2="28320"/>
                        <a14:backgroundMark x1="36317" y1="28516" x2="36020" y2="29785"/>
                        <a14:backgroundMark x1="36386" y1="28223" x2="36317" y2="28516"/>
                        <a14:backgroundMark x1="36142" y1="27441" x2="36142" y2="27441"/>
                        <a14:backgroundMark x1="36264" y1="27344" x2="36264" y2="27344"/>
                        <a14:backgroundMark x1="36386" y1="27441" x2="36386" y2="27441"/>
                        <a14:backgroundMark x1="36508" y1="27441" x2="36508" y2="27441"/>
                        <a14:backgroundMark x1="36630" y1="27441" x2="36630" y2="27441"/>
                        <a14:backgroundMark x1="36630" y1="27441" x2="36630" y2="27441"/>
                        <a14:backgroundMark x1="36142" y1="27344" x2="36142" y2="27344"/>
                        <a14:backgroundMark x1="36142" y1="27344" x2="36142" y2="27344"/>
                        <a14:backgroundMark x1="37851" y1="28418" x2="37851" y2="28418"/>
                        <a14:backgroundMark x1="37851" y1="28320" x2="37851" y2="28320"/>
                        <a14:backgroundMark x1="37851" y1="28223" x2="37851" y2="28223"/>
                        <a14:backgroundMark x1="37851" y1="28516" x2="37851" y2="28516"/>
                        <a14:backgroundMark x1="37851" y1="28320" x2="37851" y2="28320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729" y1="28320" x2="37729" y2="28320"/>
                        <a14:backgroundMark x1="37729" y1="28516" x2="37729" y2="28418"/>
                      </a14:backgroundRemoval>
                    </a14:imgEffect>
                  </a14:imgLayer>
                </a14:imgProps>
              </a:ext>
            </a:extLst>
          </a:blip>
          <a:srcRect l="31955" t="12108" r="28264" b="5324"/>
          <a:stretch/>
        </p:blipFill>
        <p:spPr>
          <a:xfrm>
            <a:off x="6940324" y="1641773"/>
            <a:ext cx="776845" cy="2016000"/>
          </a:xfrm>
          <a:prstGeom prst="rect">
            <a:avLst/>
          </a:prstGeom>
        </p:spPr>
      </p:pic>
      <p:pic>
        <p:nvPicPr>
          <p:cNvPr id="5" name="Picture 4" descr="Cartoon character of a cartoon character&#10;&#10;Description automatically generated">
            <a:extLst>
              <a:ext uri="{FF2B5EF4-FFF2-40B4-BE49-F238E27FC236}">
                <a16:creationId xmlns:a16="http://schemas.microsoft.com/office/drawing/2014/main" id="{639C24D3-2AF1-6CEB-6404-EEE6DAA772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87" b="99057" l="9664" r="89916">
                        <a14:foregroundMark x1="46639" y1="6604" x2="46639" y2="6604"/>
                        <a14:foregroundMark x1="49160" y1="1887" x2="49160" y2="1887"/>
                        <a14:foregroundMark x1="47059" y1="19340" x2="47059" y2="19340"/>
                        <a14:foregroundMark x1="47899" y1="23585" x2="59244" y2="27358"/>
                        <a14:foregroundMark x1="44118" y1="92453" x2="44118" y2="92453"/>
                        <a14:foregroundMark x1="47059" y1="99057" x2="47059" y2="99057"/>
                        <a14:foregroundMark x1="63025" y1="96698" x2="63025" y2="96698"/>
                        <a14:foregroundMark x1="65126" y1="97170" x2="65126" y2="97170"/>
                        <a14:foregroundMark x1="61765" y1="97170" x2="61765" y2="971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312" y="4601175"/>
            <a:ext cx="2263245" cy="2016000"/>
          </a:xfrm>
          <a:prstGeom prst="rect">
            <a:avLst/>
          </a:prstGeom>
        </p:spPr>
      </p:pic>
      <p:pic>
        <p:nvPicPr>
          <p:cNvPr id="6" name="Picture 5" descr="Cartoon of a person with blue hair&#10;&#10;Description automatically generated">
            <a:extLst>
              <a:ext uri="{FF2B5EF4-FFF2-40B4-BE49-F238E27FC236}">
                <a16:creationId xmlns:a16="http://schemas.microsoft.com/office/drawing/2014/main" id="{CE9C0617-69F6-DC9E-D445-EE6BA3333B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5" b="94163" l="9694" r="89796">
                        <a14:foregroundMark x1="31633" y1="12062" x2="49490" y2="36187"/>
                        <a14:foregroundMark x1="49490" y1="36187" x2="50510" y2="44358"/>
                        <a14:foregroundMark x1="31633" y1="6615" x2="31633" y2="6615"/>
                        <a14:foregroundMark x1="52041" y1="29572" x2="52041" y2="29572"/>
                        <a14:foregroundMark x1="52551" y1="30739" x2="52551" y2="30739"/>
                        <a14:foregroundMark x1="54592" y1="30739" x2="54592" y2="30739"/>
                        <a14:foregroundMark x1="35714" y1="92218" x2="35714" y2="92218"/>
                        <a14:foregroundMark x1="32143" y1="94163" x2="32143" y2="94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0761" y="1228597"/>
            <a:ext cx="1921867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57A211-3507-341B-100E-62713D2F1F0A}"/>
                  </a:ext>
                </a:extLst>
              </p:cNvPr>
              <p:cNvSpPr txBox="1"/>
              <p:nvPr/>
            </p:nvSpPr>
            <p:spPr>
              <a:xfrm>
                <a:off x="11243123" y="2219197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57A211-3507-341B-100E-62713D2F1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123" y="2219197"/>
                <a:ext cx="57310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FFD1D-A5D6-74FA-178A-A977BEFD1BDD}"/>
                  </a:ext>
                </a:extLst>
              </p:cNvPr>
              <p:cNvSpPr txBox="1"/>
              <p:nvPr/>
            </p:nvSpPr>
            <p:spPr>
              <a:xfrm>
                <a:off x="6257220" y="2224117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FFD1D-A5D6-74FA-178A-A977BEFD1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220" y="2224117"/>
                <a:ext cx="548099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9314643-233E-1FC2-3F0A-349D5E6DB397}"/>
              </a:ext>
            </a:extLst>
          </p:cNvPr>
          <p:cNvGrpSpPr/>
          <p:nvPr/>
        </p:nvGrpSpPr>
        <p:grpSpPr>
          <a:xfrm>
            <a:off x="7914812" y="2745237"/>
            <a:ext cx="4173485" cy="3006575"/>
            <a:chOff x="7914812" y="2745237"/>
            <a:chExt cx="4173485" cy="300657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88D311F-F61D-1EA0-5299-6599D154AFF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4812" y="2745237"/>
              <a:ext cx="2269559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E5243BA-9D8F-B399-E644-80805C570C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13333" y="3657773"/>
              <a:ext cx="1023439" cy="94340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ular Callout 64">
              <a:extLst>
                <a:ext uri="{FF2B5EF4-FFF2-40B4-BE49-F238E27FC236}">
                  <a16:creationId xmlns:a16="http://schemas.microsoft.com/office/drawing/2014/main" id="{3F833A29-5600-50B0-5A62-6F19DE270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5052" y="4832613"/>
              <a:ext cx="2263245" cy="919199"/>
            </a:xfrm>
            <a:prstGeom prst="wedgeRoundRectCallout">
              <a:avLst>
                <a:gd name="adj1" fmla="val -49709"/>
                <a:gd name="adj2" fmla="val -105080"/>
                <a:gd name="adj3" fmla="val 16667"/>
              </a:avLst>
            </a:prstGeom>
            <a:solidFill>
              <a:schemeClr val="bg1">
                <a:alpha val="67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Reveals information</a:t>
              </a:r>
              <a:endParaRPr lang="en-IL" sz="2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" name="Rounded Rectangular Callout 64">
            <a:extLst>
              <a:ext uri="{FF2B5EF4-FFF2-40B4-BE49-F238E27FC236}">
                <a16:creationId xmlns:a16="http://schemas.microsoft.com/office/drawing/2014/main" id="{C42E87E3-D49E-7486-366E-5EF09B3EC884}"/>
              </a:ext>
            </a:extLst>
          </p:cNvPr>
          <p:cNvSpPr>
            <a:spLocks noChangeAspect="1"/>
          </p:cNvSpPr>
          <p:nvPr/>
        </p:nvSpPr>
        <p:spPr>
          <a:xfrm>
            <a:off x="4096902" y="1287081"/>
            <a:ext cx="2869449" cy="919199"/>
          </a:xfrm>
          <a:prstGeom prst="wedgeRoundRectCallout">
            <a:avLst>
              <a:gd name="adj1" fmla="val -67575"/>
              <a:gd name="adj2" fmla="val 51505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Output of Lisa if Homer aborts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8AF977-FF57-9D9A-B577-1F0E251C616F}"/>
                  </a:ext>
                </a:extLst>
              </p:cNvPr>
              <p:cNvSpPr txBox="1"/>
              <p:nvPr/>
            </p:nvSpPr>
            <p:spPr>
              <a:xfrm>
                <a:off x="838200" y="5741419"/>
                <a:ext cx="728201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flip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flip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8AF977-FF57-9D9A-B577-1F0E251C6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41419"/>
                <a:ext cx="7282016" cy="9541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1D7D27-6E88-5C21-6D52-FAEA7B99118B}"/>
                  </a:ext>
                </a:extLst>
              </p:cNvPr>
              <p:cNvSpPr txBox="1"/>
              <p:nvPr/>
            </p:nvSpPr>
            <p:spPr>
              <a:xfrm>
                <a:off x="833438" y="4682609"/>
                <a:ext cx="525167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800" dirty="0"/>
                  <a:t>The guess depends on whether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 was “</a:t>
                </a:r>
                <a:r>
                  <a:rPr lang="en-US" sz="2800" dirty="0">
                    <a:solidFill>
                      <a:srgbClr val="7030A0"/>
                    </a:solidFill>
                  </a:rPr>
                  <a:t>biased</a:t>
                </a:r>
                <a:r>
                  <a:rPr lang="en-US" sz="2800" dirty="0"/>
                  <a:t>” towards 1 or 0:</a:t>
                </a:r>
                <a:endParaRPr lang="LID4096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1D7D27-6E88-5C21-6D52-FAEA7B99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8" y="4682609"/>
                <a:ext cx="5251676" cy="954107"/>
              </a:xfrm>
              <a:prstGeom prst="rect">
                <a:avLst/>
              </a:prstGeom>
              <a:blipFill>
                <a:blip r:embed="rId16"/>
                <a:stretch>
                  <a:fillRect l="-2439" t="-5732" b="-1719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AE61D3-F525-17A1-0571-545920708E1F}"/>
                  </a:ext>
                </a:extLst>
              </p:cNvPr>
              <p:cNvSpPr txBox="1"/>
              <p:nvPr/>
            </p:nvSpPr>
            <p:spPr>
              <a:xfrm>
                <a:off x="2826032" y="2158322"/>
                <a:ext cx="77684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6FA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6FA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out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6FA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D6FA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AE61D3-F525-17A1-0571-545920708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032" y="2158322"/>
                <a:ext cx="77684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8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38659 0.4594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9" grpId="0"/>
      <p:bldP spid="10" grpId="0"/>
      <p:bldP spid="3" grpId="0" animBg="1"/>
      <p:bldP spid="8" grpId="0"/>
      <p:bldP spid="12" grpId="0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C307836-5837-CDFF-E11B-E172D73C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6724744" y="1641773"/>
            <a:ext cx="1395472" cy="2016000"/>
          </a:xfrm>
          <a:prstGeom prst="rect">
            <a:avLst/>
          </a:prstGeom>
        </p:spPr>
      </p:pic>
      <p:pic>
        <p:nvPicPr>
          <p:cNvPr id="22" name="Picture 21" descr="Cartoon character of a person&#10;&#10;Description automatically generated">
            <a:extLst>
              <a:ext uri="{FF2B5EF4-FFF2-40B4-BE49-F238E27FC236}">
                <a16:creationId xmlns:a16="http://schemas.microsoft.com/office/drawing/2014/main" id="{22E0E1AD-67AA-9E34-A934-02077C4A9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3" b="98246" l="6780" r="93220">
                        <a14:foregroundMark x1="46328" y1="6316" x2="46328" y2="6316"/>
                        <a14:foregroundMark x1="64972" y1="5965" x2="64972" y2="5965"/>
                        <a14:foregroundMark x1="47458" y1="2456" x2="47458" y2="2456"/>
                        <a14:foregroundMark x1="68927" y1="1053" x2="68927" y2="1053"/>
                        <a14:foregroundMark x1="84746" y1="10175" x2="84746" y2="10175"/>
                        <a14:foregroundMark x1="95480" y1="16842" x2="95480" y2="16842"/>
                        <a14:foregroundMark x1="75141" y1="27018" x2="75141" y2="27018"/>
                        <a14:foregroundMark x1="69492" y1="25965" x2="69492" y2="25965"/>
                        <a14:foregroundMark x1="80791" y1="25965" x2="80791" y2="25965"/>
                        <a14:foregroundMark x1="66667" y1="26316" x2="66667" y2="26316"/>
                        <a14:foregroundMark x1="60452" y1="27018" x2="83616" y2="21754"/>
                        <a14:foregroundMark x1="83616" y1="21754" x2="76271" y2="31930"/>
                        <a14:foregroundMark x1="83051" y1="24211" x2="83051" y2="24211"/>
                        <a14:foregroundMark x1="85311" y1="24211" x2="85311" y2="24211"/>
                        <a14:foregroundMark x1="64407" y1="47368" x2="74576" y2="47368"/>
                        <a14:foregroundMark x1="75141" y1="44561" x2="75141" y2="44561"/>
                        <a14:foregroundMark x1="87571" y1="69825" x2="87571" y2="69825"/>
                        <a14:foregroundMark x1="87006" y1="68421" x2="87006" y2="68421"/>
                        <a14:foregroundMark x1="93785" y1="76140" x2="93785" y2="76140"/>
                        <a14:foregroundMark x1="85876" y1="91228" x2="85876" y2="91228"/>
                        <a14:foregroundMark x1="85876" y1="95088" x2="85876" y2="95088"/>
                        <a14:foregroundMark x1="43503" y1="93684" x2="43503" y2="93684"/>
                        <a14:foregroundMark x1="44068" y1="98246" x2="44068" y2="98246"/>
                        <a14:foregroundMark x1="92655" y1="94386" x2="92655" y2="94386"/>
                        <a14:foregroundMark x1="50282" y1="98246" x2="50282" y2="98246"/>
                        <a14:foregroundMark x1="6780" y1="80702" x2="6780" y2="80702"/>
                        <a14:foregroundMark x1="64972" y1="47368" x2="64972" y2="47368"/>
                        <a14:foregroundMark x1="63277" y1="46316" x2="63277" y2="46316"/>
                        <a14:foregroundMark x1="92655" y1="34737" x2="92655" y2="3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3157" y="4601175"/>
            <a:ext cx="1252040" cy="20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57882-8753-0C74-4338-647F528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of Solitary Output Computation</a:t>
            </a:r>
            <a:endParaRPr lang="LID4096" dirty="0"/>
          </a:p>
        </p:txBody>
      </p:sp>
      <p:pic>
        <p:nvPicPr>
          <p:cNvPr id="6" name="Picture 5" descr="Cartoon of a person with blue hair&#10;&#10;Description automatically generated">
            <a:extLst>
              <a:ext uri="{FF2B5EF4-FFF2-40B4-BE49-F238E27FC236}">
                <a16:creationId xmlns:a16="http://schemas.microsoft.com/office/drawing/2014/main" id="{CE9C0617-69F6-DC9E-D445-EE6BA3333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15" b="94163" l="9694" r="89796">
                        <a14:foregroundMark x1="31633" y1="12062" x2="49490" y2="36187"/>
                        <a14:foregroundMark x1="49490" y1="36187" x2="50510" y2="44358"/>
                        <a14:foregroundMark x1="31633" y1="6615" x2="31633" y2="6615"/>
                        <a14:foregroundMark x1="52041" y1="29572" x2="52041" y2="29572"/>
                        <a14:foregroundMark x1="52551" y1="30739" x2="52551" y2="30739"/>
                        <a14:foregroundMark x1="54592" y1="30739" x2="54592" y2="30739"/>
                        <a14:foregroundMark x1="35714" y1="92218" x2="35714" y2="92218"/>
                        <a14:foregroundMark x1="32143" y1="94163" x2="32143" y2="94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0761" y="1228597"/>
            <a:ext cx="1921867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57A211-3507-341B-100E-62713D2F1F0A}"/>
                  </a:ext>
                </a:extLst>
              </p:cNvPr>
              <p:cNvSpPr txBox="1"/>
              <p:nvPr/>
            </p:nvSpPr>
            <p:spPr>
              <a:xfrm>
                <a:off x="11243123" y="2219197"/>
                <a:ext cx="573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57A211-3507-341B-100E-62713D2F1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123" y="2219197"/>
                <a:ext cx="57310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FFD1D-A5D6-74FA-178A-A977BEFD1BDD}"/>
                  </a:ext>
                </a:extLst>
              </p:cNvPr>
              <p:cNvSpPr txBox="1"/>
              <p:nvPr/>
            </p:nvSpPr>
            <p:spPr>
              <a:xfrm>
                <a:off x="6257220" y="2224117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FFD1D-A5D6-74FA-178A-A977BEFD1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220" y="2224117"/>
                <a:ext cx="54809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9314643-233E-1FC2-3F0A-349D5E6DB397}"/>
              </a:ext>
            </a:extLst>
          </p:cNvPr>
          <p:cNvGrpSpPr/>
          <p:nvPr/>
        </p:nvGrpSpPr>
        <p:grpSpPr>
          <a:xfrm>
            <a:off x="7914812" y="2745237"/>
            <a:ext cx="4173485" cy="3006575"/>
            <a:chOff x="7914812" y="2745237"/>
            <a:chExt cx="4173485" cy="300657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88D311F-F61D-1EA0-5299-6599D154AFF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4812" y="2745237"/>
              <a:ext cx="2269559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E5243BA-9D8F-B399-E644-80805C570C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13333" y="3657773"/>
              <a:ext cx="1023439" cy="94340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ular Callout 64">
              <a:extLst>
                <a:ext uri="{FF2B5EF4-FFF2-40B4-BE49-F238E27FC236}">
                  <a16:creationId xmlns:a16="http://schemas.microsoft.com/office/drawing/2014/main" id="{3F833A29-5600-50B0-5A62-6F19DE270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5052" y="4832613"/>
              <a:ext cx="2263245" cy="919199"/>
            </a:xfrm>
            <a:prstGeom prst="wedgeRoundRectCallout">
              <a:avLst>
                <a:gd name="adj1" fmla="val -49709"/>
                <a:gd name="adj2" fmla="val -105080"/>
                <a:gd name="adj3" fmla="val 16667"/>
              </a:avLst>
            </a:prstGeom>
            <a:solidFill>
              <a:schemeClr val="bg1">
                <a:alpha val="67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Reveals information</a:t>
              </a:r>
              <a:endParaRPr lang="en-IL" sz="2800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951944-56E6-D662-D66A-A86E1CD89C78}"/>
                  </a:ext>
                </a:extLst>
              </p:cNvPr>
              <p:cNvSpPr txBox="1"/>
              <p:nvPr/>
            </p:nvSpPr>
            <p:spPr>
              <a:xfrm>
                <a:off x="849086" y="3205408"/>
                <a:ext cx="728201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flip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flip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951944-56E6-D662-D66A-A86E1CD8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3205408"/>
                <a:ext cx="7282016" cy="9541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F9F381-C89A-DF58-80AE-D50677E69A3B}"/>
                  </a:ext>
                </a:extLst>
              </p:cNvPr>
              <p:cNvSpPr txBox="1"/>
              <p:nvPr/>
            </p:nvSpPr>
            <p:spPr>
              <a:xfrm>
                <a:off x="844324" y="2146598"/>
                <a:ext cx="525167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800" dirty="0"/>
                  <a:t>The guess depends on whether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 was “</a:t>
                </a:r>
                <a:r>
                  <a:rPr lang="en-US" sz="2800" dirty="0">
                    <a:solidFill>
                      <a:srgbClr val="7030A0"/>
                    </a:solidFill>
                  </a:rPr>
                  <a:t>biased</a:t>
                </a:r>
                <a:r>
                  <a:rPr lang="en-US" sz="2800" dirty="0"/>
                  <a:t>” towards 1 or 0:</a:t>
                </a:r>
                <a:endParaRPr lang="LID4096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F9F381-C89A-DF58-80AE-D50677E69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24" y="2146598"/>
                <a:ext cx="5251676" cy="954107"/>
              </a:xfrm>
              <a:prstGeom prst="rect">
                <a:avLst/>
              </a:prstGeom>
              <a:blipFill>
                <a:blip r:embed="rId12"/>
                <a:stretch>
                  <a:fillRect l="-2439" t="-5732" b="-1719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473EC2-6160-0A71-2EC6-F8A30EDD4449}"/>
                  </a:ext>
                </a:extLst>
              </p:cNvPr>
              <p:cNvSpPr txBox="1"/>
              <p:nvPr/>
            </p:nvSpPr>
            <p:spPr>
              <a:xfrm>
                <a:off x="849086" y="4205797"/>
                <a:ext cx="706572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Guessing</m:t>
                          </m:r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correctly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sz="2800" dirty="0"/>
                  <a:t>However,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Sim</m:t>
                        </m:r>
                        <m: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guesses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correctly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LID4096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473EC2-6160-0A71-2EC6-F8A30EDD4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4205797"/>
                <a:ext cx="7065726" cy="1107996"/>
              </a:xfrm>
              <a:prstGeom prst="rect">
                <a:avLst/>
              </a:prstGeom>
              <a:blipFill>
                <a:blip r:embed="rId13"/>
                <a:stretch>
                  <a:fillRect l="-1726" b="-1483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0466311-3316-23D0-96E8-A2EB569A50AD}"/>
                  </a:ext>
                </a:extLst>
              </p:cNvPr>
              <p:cNvSpPr/>
              <p:nvPr/>
            </p:nvSpPr>
            <p:spPr>
              <a:xfrm>
                <a:off x="975772" y="5360075"/>
                <a:ext cx="6253703" cy="123507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Last step is where it fails for even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0466311-3316-23D0-96E8-A2EB569A5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72" y="5360075"/>
                <a:ext cx="6253703" cy="1235072"/>
              </a:xfrm>
              <a:prstGeom prst="roundRect">
                <a:avLst/>
              </a:prstGeom>
              <a:blipFill>
                <a:blip r:embed="rId14"/>
                <a:stretch>
                  <a:fillRect l="-126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230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F9A7-F58E-B34F-93FA-9806652B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Characterization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/>
              <p:nvPr/>
            </p:nvSpPr>
            <p:spPr>
              <a:xfrm>
                <a:off x="838199" y="1632604"/>
                <a:ext cx="10761133" cy="486027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  <a:t>Define the matrix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  <a:t>.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Calibri" panose="020F0502020204030204"/>
                  </a:rPr>
                  <a:t>cannot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  <a:t> be securely computed if and only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  <a:t>vectors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/>
                  </a:rPr>
                  <a:t>s.t.</a:t>
                </a:r>
                <a:endParaRPr lang="en-US" sz="3200" b="0" i="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1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d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,…,</m:t>
                                      </m:r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Intuitively,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 encode </a:t>
                </a:r>
                <a:r>
                  <a:rPr lang="en-US" sz="2800" dirty="0">
                    <a:solidFill>
                      <a:schemeClr val="accent4"/>
                    </a:solidFill>
                    <a:latin typeface="Calibri" panose="020F0502020204030204"/>
                  </a:rPr>
                  <a:t>locking strategies</a:t>
                </a:r>
              </a:p>
              <a:p>
                <a:pPr marL="1371600" lvl="2" indent="-457200">
                  <a:buFont typeface="Wingdings" panose="05000000000000000000" pitchFamily="2" charset="2"/>
                  <a:buChar char="v"/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Calibri" panose="020F0502020204030204"/>
                  </a:rPr>
                  <a:t>Tells how to </a:t>
                </a:r>
                <a:r>
                  <a:rPr lang="en-US" sz="2400" dirty="0">
                    <a:solidFill>
                      <a:schemeClr val="accent4"/>
                    </a:solidFill>
                    <a:latin typeface="Calibri" panose="020F0502020204030204"/>
                  </a:rPr>
                  <a:t>sample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/>
                  </a:rPr>
                  <a:t> the input and when to </a:t>
                </a:r>
                <a:r>
                  <a:rPr lang="en-US" sz="2400" dirty="0">
                    <a:solidFill>
                      <a:srgbClr val="00B050"/>
                    </a:solidFill>
                    <a:latin typeface="Calibri" panose="020F0502020204030204"/>
                  </a:rPr>
                  <a:t>flip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/>
                  </a:rPr>
                  <a:t> the output, </a:t>
                </a:r>
                <a:r>
                  <a:rPr lang="en-US" sz="2400" dirty="0" err="1">
                    <a:solidFill>
                      <a:schemeClr val="tx1"/>
                    </a:solidFill>
                    <a:latin typeface="Calibri" panose="020F0502020204030204"/>
                  </a:rPr>
                  <a:t>s.t.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/>
                  </a:rPr>
                  <a:t> the output distribution is </a:t>
                </a:r>
                <a:r>
                  <a:rPr lang="en-US" sz="2400" dirty="0">
                    <a:solidFill>
                      <a:schemeClr val="accent5"/>
                    </a:solidFill>
                    <a:latin typeface="Calibri" panose="020F0502020204030204"/>
                  </a:rPr>
                  <a:t>independent of the other party’s input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  <a:defRPr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/>
                  </a:rPr>
                  <a:t>The constraint on the sum bounds the amount of </a:t>
                </a:r>
                <a:r>
                  <a:rPr lang="en-US" sz="2800" dirty="0">
                    <a:solidFill>
                      <a:schemeClr val="accent5"/>
                    </a:solidFill>
                    <a:latin typeface="Calibri" panose="020F0502020204030204"/>
                  </a:rPr>
                  <a:t>information gained from the output</a:t>
                </a:r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7B8513-10D0-43DD-B166-51123BE4C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32604"/>
                <a:ext cx="10761133" cy="4860271"/>
              </a:xfrm>
              <a:prstGeom prst="roundRect">
                <a:avLst/>
              </a:prstGeom>
              <a:blipFill>
                <a:blip r:embed="rId2"/>
                <a:stretch>
                  <a:fillRect t="-2378" b="-438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9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7882-8753-0C74-4338-647F528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2241E2-B0B2-473F-0834-83CD1D3EC4FD}"/>
                  </a:ext>
                </a:extLst>
              </p:cNvPr>
              <p:cNvSpPr txBox="1"/>
              <p:nvPr/>
            </p:nvSpPr>
            <p:spPr>
              <a:xfrm>
                <a:off x="838199" y="1569750"/>
                <a:ext cx="10879667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>
                    <a:solidFill>
                      <a:prstClr val="black"/>
                    </a:solidFill>
                  </a:rPr>
                  <a:t>Considered </a:t>
                </a:r>
                <a:r>
                  <a:rPr lang="en-US" sz="3200" dirty="0">
                    <a:solidFill>
                      <a:schemeClr val="accent4"/>
                    </a:solidFill>
                  </a:rPr>
                  <a:t>solitary output</a:t>
                </a:r>
                <a:r>
                  <a:rPr lang="en-US" sz="3200" dirty="0">
                    <a:solidFill>
                      <a:prstClr val="black"/>
                    </a:solidFill>
                  </a:rPr>
                  <a:t> functionalities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  <a:defRPr/>
                </a:pPr>
                <a:r>
                  <a:rPr lang="en-US" sz="2800" dirty="0">
                    <a:solidFill>
                      <a:prstClr val="black"/>
                    </a:solidFill>
                  </a:rPr>
                  <a:t>Output receiving party has no input</a:t>
                </a:r>
                <a:br>
                  <a:rPr lang="en-US" sz="2800" dirty="0">
                    <a:solidFill>
                      <a:prstClr val="black"/>
                    </a:solidFill>
                  </a:rPr>
                </a:br>
                <a:endParaRPr lang="en-US" sz="28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spcBef>
                    <a:spcPts val="12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>
                    <a:solidFill>
                      <a:prstClr val="black"/>
                    </a:solidFill>
                  </a:rPr>
                  <a:t>We </a:t>
                </a:r>
                <a:r>
                  <a:rPr lang="en-US" sz="3200" dirty="0">
                    <a:solidFill>
                      <a:schemeClr val="accent4"/>
                    </a:solidFill>
                  </a:rPr>
                  <a:t>characterize</a:t>
                </a:r>
                <a:r>
                  <a:rPr lang="en-US" sz="3200" dirty="0">
                    <a:solidFill>
                      <a:prstClr val="black"/>
                    </a:solidFill>
                  </a:rPr>
                  <a:t> the set of </a:t>
                </a:r>
                <a:r>
                  <a:rPr lang="en-US" sz="3200" dirty="0"/>
                  <a:t>these functionalities </a:t>
                </a:r>
                <a:r>
                  <a:rPr lang="en-US" sz="3200" dirty="0">
                    <a:solidFill>
                      <a:prstClr val="black"/>
                    </a:solidFill>
                  </a:rPr>
                  <a:t>that can be securely computed against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2 corruptions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  <a:defRPr/>
                </a:pPr>
                <a:r>
                  <a:rPr lang="en-US" sz="2800" dirty="0">
                    <a:solidFill>
                      <a:prstClr val="black"/>
                    </a:solidFill>
                  </a:rPr>
                  <a:t>Impossibility can be extended via player partitioning argument</a:t>
                </a:r>
                <a:br>
                  <a:rPr lang="en-US" sz="2800" dirty="0">
                    <a:solidFill>
                      <a:prstClr val="black"/>
                    </a:solidFill>
                  </a:rPr>
                </a:br>
                <a:endParaRPr lang="en-US" sz="2800" dirty="0">
                  <a:solidFill>
                    <a:prstClr val="black"/>
                  </a:solidFill>
                </a:endParaRPr>
              </a:p>
              <a:p>
                <a:pPr marL="457200" indent="-457200">
                  <a:spcBef>
                    <a:spcPts val="12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/>
                  <a:t>We </a:t>
                </a:r>
                <a:r>
                  <a:rPr lang="en-US" sz="3200" dirty="0">
                    <a:solidFill>
                      <a:schemeClr val="accent4"/>
                    </a:solidFill>
                  </a:rPr>
                  <a:t>characterize</a:t>
                </a:r>
                <a:r>
                  <a:rPr lang="en-US" sz="3200" dirty="0"/>
                  <a:t> the family of </a:t>
                </a:r>
                <a:r>
                  <a:rPr lang="en-US" sz="3200" dirty="0">
                    <a:solidFill>
                      <a:srgbClr val="7030A0"/>
                    </a:solidFill>
                  </a:rPr>
                  <a:t>set disjointness</a:t>
                </a:r>
                <a:r>
                  <a:rPr lang="en-US" sz="3200" dirty="0"/>
                  <a:t> functions that can be computed in this setting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2241E2-B0B2-473F-0834-83CD1D3EC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569750"/>
                <a:ext cx="10879667" cy="4585871"/>
              </a:xfrm>
              <a:prstGeom prst="rect">
                <a:avLst/>
              </a:prstGeom>
              <a:blipFill>
                <a:blip r:embed="rId2"/>
                <a:stretch>
                  <a:fillRect l="-1232" t="-1596" b="-345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0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7882-8753-0C74-4338-647F5284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2241E2-B0B2-473F-0834-83CD1D3EC4FD}"/>
                  </a:ext>
                </a:extLst>
              </p:cNvPr>
              <p:cNvSpPr txBox="1"/>
              <p:nvPr/>
            </p:nvSpPr>
            <p:spPr>
              <a:xfrm>
                <a:off x="838199" y="2036475"/>
                <a:ext cx="1078230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lvl="0" indent="-514350">
                  <a:buFont typeface="+mj-lt"/>
                  <a:buAutoNum type="arabicPeriod"/>
                  <a:defRPr/>
                </a:pPr>
                <a:r>
                  <a:rPr lang="en-US" sz="3200" dirty="0">
                    <a:solidFill>
                      <a:prstClr val="black"/>
                    </a:solidFill>
                  </a:rPr>
                  <a:t>For what parameters can </a:t>
                </a:r>
                <a:r>
                  <a:rPr lang="en-US" sz="3200" dirty="0">
                    <a:solidFill>
                      <a:srgbClr val="7030A0"/>
                    </a:solidFill>
                  </a:rPr>
                  <a:t>private set intersection</a:t>
                </a:r>
                <a:r>
                  <a:rPr lang="en-US" sz="3200" dirty="0">
                    <a:solidFill>
                      <a:prstClr val="black"/>
                    </a:solidFill>
                  </a:rPr>
                  <a:t> be securely computed?</a:t>
                </a:r>
                <a:br>
                  <a:rPr lang="en-US" sz="3200" dirty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PSI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US" sz="2800" dirty="0">
                    <a:solidFill>
                      <a:prstClr val="black"/>
                    </a:solidFill>
                  </a:rPr>
                </a:br>
                <a:endParaRPr lang="en-US" sz="2800" dirty="0">
                  <a:solidFill>
                    <a:prstClr val="black"/>
                  </a:solidFill>
                </a:endParaRPr>
              </a:p>
              <a:p>
                <a:pPr marL="514350" lvl="0" indent="-514350">
                  <a:spcBef>
                    <a:spcPts val="1200"/>
                  </a:spcBef>
                  <a:buFont typeface="+mj-lt"/>
                  <a:buAutoNum type="arabicPeriod"/>
                  <a:defRPr/>
                </a:pPr>
                <a:r>
                  <a:rPr lang="en-US" sz="3200" dirty="0">
                    <a:solidFill>
                      <a:prstClr val="black"/>
                    </a:solidFill>
                  </a:rPr>
                  <a:t>More generally, characterize the set of </a:t>
                </a:r>
                <a:r>
                  <a:rPr lang="en-US" sz="3200" dirty="0">
                    <a:solidFill>
                      <a:schemeClr val="accent4"/>
                    </a:solidFill>
                  </a:rPr>
                  <a:t>non-Boolean</a:t>
                </a:r>
                <a:r>
                  <a:rPr lang="en-US" sz="3200" dirty="0">
                    <a:solidFill>
                      <a:prstClr val="black"/>
                    </a:solidFill>
                  </a:rPr>
                  <a:t> solitary output functionalities that can be securely computed</a:t>
                </a:r>
                <a:br>
                  <a:rPr lang="en-US" sz="2800" dirty="0">
                    <a:solidFill>
                      <a:prstClr val="black"/>
                    </a:solidFill>
                  </a:rPr>
                </a:br>
                <a:endParaRPr lang="en-US" sz="2800" dirty="0">
                  <a:solidFill>
                    <a:prstClr val="black"/>
                  </a:solidFill>
                </a:endParaRPr>
              </a:p>
              <a:p>
                <a:pPr marL="514350" indent="-514350">
                  <a:spcBef>
                    <a:spcPts val="1200"/>
                  </a:spcBef>
                  <a:buFont typeface="+mj-lt"/>
                  <a:buAutoNum type="arabicPeriod"/>
                  <a:defRPr/>
                </a:pPr>
                <a:r>
                  <a:rPr lang="en-US" sz="3200" dirty="0"/>
                  <a:t>What happens in the </a:t>
                </a:r>
                <a:r>
                  <a:rPr lang="en-US" sz="3200" dirty="0">
                    <a:solidFill>
                      <a:schemeClr val="accent4"/>
                    </a:solidFill>
                  </a:rPr>
                  <a:t>multiparty</a:t>
                </a:r>
                <a:r>
                  <a:rPr lang="en-US" sz="3200" dirty="0"/>
                  <a:t> setting (even for Boolean)?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2241E2-B0B2-473F-0834-83CD1D3EC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036475"/>
                <a:ext cx="10782301" cy="3785652"/>
              </a:xfrm>
              <a:prstGeom prst="rect">
                <a:avLst/>
              </a:prstGeom>
              <a:blipFill>
                <a:blip r:embed="rId2"/>
                <a:stretch>
                  <a:fillRect l="-1470" t="-2415" r="-1131" b="-450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65FC5-BE2F-6345-A371-AAADDF8C2F12}"/>
              </a:ext>
            </a:extLst>
          </p:cNvPr>
          <p:cNvSpPr txBox="1"/>
          <p:nvPr/>
        </p:nvSpPr>
        <p:spPr>
          <a:xfrm>
            <a:off x="4080095" y="2828835"/>
            <a:ext cx="4031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75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91D0450-03B6-62DF-A499-DF588EE4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 Question</a:t>
            </a:r>
            <a:endParaRPr lang="en-IL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4944A3-DAB3-8701-508B-B31CA445F9B1}"/>
              </a:ext>
            </a:extLst>
          </p:cNvPr>
          <p:cNvGrpSpPr/>
          <p:nvPr/>
        </p:nvGrpSpPr>
        <p:grpSpPr>
          <a:xfrm>
            <a:off x="187004" y="1906296"/>
            <a:ext cx="5333052" cy="4590503"/>
            <a:chOff x="187004" y="1906296"/>
            <a:chExt cx="5333052" cy="459050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6820219-F18A-13FD-1A07-CF7116BC2E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4364" y="1906296"/>
              <a:ext cx="4735692" cy="4590503"/>
              <a:chOff x="3370081" y="1228597"/>
              <a:chExt cx="5559009" cy="538857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63C7901-DCAF-998A-0F9C-EEB1E26251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770" b="91309" l="35287" r="67033">
                            <a14:foregroundMark x1="44200" y1="21484" x2="44200" y2="21484"/>
                            <a14:foregroundMark x1="42369" y1="16504" x2="42369" y2="16504"/>
                            <a14:foregroundMark x1="50183" y1="24805" x2="50183" y2="24805"/>
                            <a14:foregroundMark x1="44200" y1="20703" x2="47131" y2="59277"/>
                            <a14:foregroundMark x1="46886" y1="19434" x2="47131" y2="53320"/>
                            <a14:foregroundMark x1="50183" y1="47070" x2="52625" y2="63965"/>
                            <a14:foregroundMark x1="52625" y1="63965" x2="49817" y2="68848"/>
                            <a14:foregroundMark x1="57143" y1="57324" x2="57143" y2="57324"/>
                            <a14:foregroundMark x1="62027" y1="57617" x2="62027" y2="57617"/>
                            <a14:foregroundMark x1="53846" y1="55762" x2="53846" y2="55762"/>
                            <a14:foregroundMark x1="55556" y1="55762" x2="49573" y2="61035"/>
                            <a14:foregroundMark x1="49573" y1="61035" x2="58852" y2="58496"/>
                            <a14:foregroundMark x1="38706" y1="13867" x2="38706" y2="13867"/>
                            <a14:foregroundMark x1="37241" y1="14453" x2="37241" y2="14453"/>
                            <a14:foregroundMark x1="36386" y1="15430" x2="36386" y2="15430"/>
                            <a14:foregroundMark x1="50061" y1="22852" x2="51404" y2="25293"/>
                            <a14:foregroundMark x1="52259" y1="23730" x2="52259" y2="23730"/>
                            <a14:foregroundMark x1="52381" y1="22754" x2="52381" y2="22754"/>
                            <a14:foregroundMark x1="53480" y1="23633" x2="53480" y2="23633"/>
                            <a14:foregroundMark x1="50916" y1="41992" x2="50916" y2="41992"/>
                            <a14:foregroundMark x1="53846" y1="42188" x2="53846" y2="42188"/>
                            <a14:foregroundMark x1="42002" y1="40039" x2="51893" y2="41895"/>
                            <a14:foregroundMark x1="55678" y1="40039" x2="59585" y2="44141"/>
                            <a14:foregroundMark x1="39316" y1="43066" x2="40415" y2="48340"/>
                            <a14:foregroundMark x1="40537" y1="43457" x2="35531" y2="47461"/>
                            <a14:foregroundMark x1="36142" y1="44727" x2="43101" y2="44531"/>
                            <a14:foregroundMark x1="40659" y1="56738" x2="49451" y2="56836"/>
                            <a14:foregroundMark x1="49451" y1="56836" x2="59707" y2="56152"/>
                            <a14:foregroundMark x1="59707" y1="56152" x2="63492" y2="56348"/>
                            <a14:foregroundMark x1="65079" y1="56738" x2="55922" y2="58887"/>
                            <a14:foregroundMark x1="55922" y1="58887" x2="55189" y2="58789"/>
                            <a14:foregroundMark x1="59463" y1="51465" x2="59463" y2="51465"/>
                            <a14:foregroundMark x1="64957" y1="57813" x2="64957" y2="57813"/>
                            <a14:foregroundMark x1="38095" y1="59473" x2="38095" y2="59473"/>
                            <a14:foregroundMark x1="37729" y1="56641" x2="37729" y2="56641"/>
                            <a14:foregroundMark x1="38339" y1="55371" x2="38339" y2="55371"/>
                            <a14:foregroundMark x1="41392" y1="54102" x2="41392" y2="54102"/>
                            <a14:foregroundMark x1="36752" y1="53418" x2="40781" y2="61035"/>
                            <a14:foregroundMark x1="40781" y1="61035" x2="41636" y2="61816"/>
                            <a14:foregroundMark x1="41636" y1="86230" x2="56777" y2="87207"/>
                            <a14:foregroundMark x1="46642" y1="89160" x2="56654" y2="89258"/>
                            <a14:foregroundMark x1="56654" y1="89258" x2="59341" y2="89160"/>
                            <a14:foregroundMark x1="43834" y1="90527" x2="54457" y2="90625"/>
                            <a14:foregroundMark x1="54457" y1="90625" x2="60928" y2="89941"/>
                            <a14:foregroundMark x1="44200" y1="91309" x2="44200" y2="91309"/>
                            <a14:foregroundMark x1="53358" y1="26563" x2="53358" y2="26563"/>
                            <a14:foregroundMark x1="53968" y1="26758" x2="53968" y2="26758"/>
                            <a14:foregroundMark x1="38217" y1="28223" x2="38217" y2="28223"/>
                            <a14:foregroundMark x1="39072" y1="15723" x2="39072" y2="15723"/>
                            <a14:foregroundMark x1="41880" y1="14648" x2="41880" y2="14648"/>
                            <a14:foregroundMark x1="37485" y1="16211" x2="37485" y2="16211"/>
                            <a14:foregroundMark x1="35409" y1="20313" x2="35409" y2="20313"/>
                            <a14:foregroundMark x1="36508" y1="19043" x2="36508" y2="19043"/>
                            <a14:foregroundMark x1="35897" y1="18945" x2="35897" y2="18945"/>
                            <a14:foregroundMark x1="37363" y1="28516" x2="37363" y2="28516"/>
                            <a14:foregroundMark x1="36996" y1="27246" x2="36996" y2="27246"/>
                            <a14:backgroundMark x1="37607" y1="28223" x2="37607" y2="28223"/>
                            <a14:backgroundMark x1="37729" y1="28027" x2="37729" y2="28027"/>
                            <a14:backgroundMark x1="37729" y1="28320" x2="37729" y2="28320"/>
                            <a14:backgroundMark x1="38095" y1="28516" x2="38095" y2="28516"/>
                            <a14:backgroundMark x1="36386" y1="28320" x2="36386" y2="28320"/>
                            <a14:backgroundMark x1="36508" y1="28516" x2="36508" y2="28516"/>
                            <a14:backgroundMark x1="36508" y1="28320" x2="36508" y2="28320"/>
                            <a14:backgroundMark x1="36630" y1="28418" x2="36630" y2="28418"/>
                            <a14:backgroundMark x1="36630" y1="28516" x2="36630" y2="28516"/>
                            <a14:backgroundMark x1="36752" y1="28320" x2="36752" y2="28320"/>
                            <a14:backgroundMark x1="36317" y1="28516" x2="36020" y2="29785"/>
                            <a14:backgroundMark x1="36386" y1="28223" x2="36317" y2="28516"/>
                            <a14:backgroundMark x1="36142" y1="27441" x2="36142" y2="27441"/>
                            <a14:backgroundMark x1="36264" y1="27344" x2="36264" y2="27344"/>
                            <a14:backgroundMark x1="36386" y1="27441" x2="36386" y2="27441"/>
                            <a14:backgroundMark x1="36508" y1="27441" x2="36508" y2="27441"/>
                            <a14:backgroundMark x1="36630" y1="27441" x2="36630" y2="27441"/>
                            <a14:backgroundMark x1="36630" y1="27441" x2="36630" y2="27441"/>
                            <a14:backgroundMark x1="36142" y1="27344" x2="36142" y2="27344"/>
                            <a14:backgroundMark x1="36142" y1="27344" x2="36142" y2="27344"/>
                            <a14:backgroundMark x1="37851" y1="28418" x2="37851" y2="28418"/>
                            <a14:backgroundMark x1="37851" y1="28320" x2="37851" y2="28320"/>
                            <a14:backgroundMark x1="37851" y1="28223" x2="37851" y2="28223"/>
                            <a14:backgroundMark x1="37851" y1="28516" x2="37851" y2="28516"/>
                            <a14:backgroundMark x1="37851" y1="28320" x2="37851" y2="28320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729" y1="28320" x2="37729" y2="28320"/>
                            <a14:backgroundMark x1="37729" y1="28516" x2="37729" y2="28418"/>
                          </a14:backgroundRemoval>
                        </a14:imgEffect>
                      </a14:imgLayer>
                    </a14:imgProps>
                  </a:ext>
                </a:extLst>
              </a:blip>
              <a:srcRect l="31955" t="12108" r="28264" b="5324"/>
              <a:stretch/>
            </p:blipFill>
            <p:spPr>
              <a:xfrm>
                <a:off x="4053185" y="1641773"/>
                <a:ext cx="776845" cy="2016000"/>
              </a:xfrm>
              <a:prstGeom prst="rect">
                <a:avLst/>
              </a:prstGeom>
            </p:spPr>
          </p:pic>
          <p:pic>
            <p:nvPicPr>
              <p:cNvPr id="5" name="Picture 4" descr="Cartoon character of a cartoon character&#10;&#10;Description automatically generated">
                <a:extLst>
                  <a:ext uri="{FF2B5EF4-FFF2-40B4-BE49-F238E27FC236}">
                    <a16:creationId xmlns:a16="http://schemas.microsoft.com/office/drawing/2014/main" id="{37FE9997-095D-32BC-9BF9-33D590813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887" b="99057" l="9664" r="89916">
                            <a14:foregroundMark x1="46639" y1="6604" x2="46639" y2="6604"/>
                            <a14:foregroundMark x1="49160" y1="1887" x2="49160" y2="1887"/>
                            <a14:foregroundMark x1="47059" y1="19340" x2="47059" y2="19340"/>
                            <a14:foregroundMark x1="47899" y1="23585" x2="59244" y2="27358"/>
                            <a14:foregroundMark x1="44118" y1="92453" x2="44118" y2="92453"/>
                            <a14:foregroundMark x1="47059" y1="99057" x2="47059" y2="99057"/>
                            <a14:foregroundMark x1="63025" y1="96698" x2="63025" y2="96698"/>
                            <a14:foregroundMark x1="65126" y1="97170" x2="65126" y2="97170"/>
                            <a14:foregroundMark x1="61765" y1="97170" x2="61765" y2="9717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45173" y="4601175"/>
                <a:ext cx="2263245" cy="2016000"/>
              </a:xfrm>
              <a:prstGeom prst="rect">
                <a:avLst/>
              </a:prstGeom>
            </p:spPr>
          </p:pic>
          <p:pic>
            <p:nvPicPr>
              <p:cNvPr id="8" name="Picture 7" descr="Cartoon of a person with blue hair&#10;&#10;Description automatically generated">
                <a:extLst>
                  <a:ext uri="{FF2B5EF4-FFF2-40B4-BE49-F238E27FC236}">
                    <a16:creationId xmlns:a16="http://schemas.microsoft.com/office/drawing/2014/main" id="{B56A4A73-47CA-A96F-D0CF-E3F872CB6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615" b="94163" l="9694" r="89796">
                            <a14:foregroundMark x1="31633" y1="12062" x2="49490" y2="36187"/>
                            <a14:foregroundMark x1="49490" y1="36187" x2="50510" y2="44358"/>
                            <a14:foregroundMark x1="31633" y1="6615" x2="31633" y2="6615"/>
                            <a14:foregroundMark x1="52041" y1="29572" x2="52041" y2="29572"/>
                            <a14:foregroundMark x1="52551" y1="30739" x2="52551" y2="30739"/>
                            <a14:foregroundMark x1="54592" y1="30739" x2="54592" y2="30739"/>
                            <a14:foregroundMark x1="35714" y1="92218" x2="35714" y2="92218"/>
                            <a14:foregroundMark x1="32143" y1="94163" x2="32143" y2="9416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93622" y="1228597"/>
                <a:ext cx="1921867" cy="2520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B1CB980B-29B8-09D2-A637-F0C2FD9C6042}"/>
                      </a:ext>
                    </a:extLst>
                  </p:cNvPr>
                  <p:cNvSpPr txBox="1"/>
                  <p:nvPr/>
                </p:nvSpPr>
                <p:spPr>
                  <a:xfrm>
                    <a:off x="8355984" y="2219197"/>
                    <a:ext cx="573106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IL" sz="36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B1CB980B-29B8-09D2-A637-F0C2FD9C60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55984" y="2219197"/>
                    <a:ext cx="573106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5E8ECFA-45F3-D068-78FB-E7137DE69E17}"/>
                      </a:ext>
                    </a:extLst>
                  </p:cNvPr>
                  <p:cNvSpPr txBox="1"/>
                  <p:nvPr/>
                </p:nvSpPr>
                <p:spPr>
                  <a:xfrm>
                    <a:off x="3370081" y="2224117"/>
                    <a:ext cx="54809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IL" sz="36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5E8ECFA-45F3-D068-78FB-E7137DE69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0081" y="2224117"/>
                    <a:ext cx="548099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ounded Rectangular Callout 64">
              <a:extLst>
                <a:ext uri="{FF2B5EF4-FFF2-40B4-BE49-F238E27FC236}">
                  <a16:creationId xmlns:a16="http://schemas.microsoft.com/office/drawing/2014/main" id="{AE937F22-A374-66E4-BA38-23A692828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004" y="4225217"/>
              <a:ext cx="2358585" cy="919199"/>
            </a:xfrm>
            <a:prstGeom prst="wedgeRoundRectCallout">
              <a:avLst>
                <a:gd name="adj1" fmla="val 52283"/>
                <a:gd name="adj2" fmla="val 76405"/>
                <a:gd name="adj3" fmla="val 16667"/>
              </a:avLst>
            </a:prstGeom>
            <a:solidFill>
              <a:schemeClr val="bg1">
                <a:alpha val="67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Output receiving party</a:t>
              </a:r>
              <a:endParaRPr lang="en-IL" sz="2400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98FD4F-2254-73CF-3128-0F30E271D5C0}"/>
                  </a:ext>
                </a:extLst>
              </p:cNvPr>
              <p:cNvSpPr txBox="1"/>
              <p:nvPr/>
            </p:nvSpPr>
            <p:spPr>
              <a:xfrm>
                <a:off x="347979" y="1509963"/>
                <a:ext cx="56084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Domain: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LID4096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98FD4F-2254-73CF-3128-0F30E271D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79" y="1509963"/>
                <a:ext cx="5608462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C3077D-D2E7-30B2-1863-27D7CC9F197A}"/>
                  </a:ext>
                </a:extLst>
              </p:cNvPr>
              <p:cNvSpPr txBox="1"/>
              <p:nvPr/>
            </p:nvSpPr>
            <p:spPr>
              <a:xfrm>
                <a:off x="6165407" y="1513887"/>
                <a:ext cx="59278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Domain: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LID4096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C3077D-D2E7-30B2-1863-27D7CC9F1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07" y="1513887"/>
                <a:ext cx="5927862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D637A627-6977-26B6-6F4C-4B85E7B25B9D}"/>
              </a:ext>
            </a:extLst>
          </p:cNvPr>
          <p:cNvGrpSpPr/>
          <p:nvPr/>
        </p:nvGrpSpPr>
        <p:grpSpPr>
          <a:xfrm>
            <a:off x="6796569" y="1906296"/>
            <a:ext cx="5346164" cy="4590503"/>
            <a:chOff x="6796569" y="1906296"/>
            <a:chExt cx="5346164" cy="459050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33ADC29-7EDA-0251-8AB6-101784B0D9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96569" y="1906296"/>
              <a:ext cx="4735692" cy="4590503"/>
              <a:chOff x="3370081" y="1228597"/>
              <a:chExt cx="5559009" cy="5388578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764F6C6-5AB6-1D29-32D5-BA9C606FC3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770" b="91309" l="35287" r="67033">
                            <a14:foregroundMark x1="44200" y1="21484" x2="44200" y2="21484"/>
                            <a14:foregroundMark x1="42369" y1="16504" x2="42369" y2="16504"/>
                            <a14:foregroundMark x1="50183" y1="24805" x2="50183" y2="24805"/>
                            <a14:foregroundMark x1="44200" y1="20703" x2="47131" y2="59277"/>
                            <a14:foregroundMark x1="46886" y1="19434" x2="47131" y2="53320"/>
                            <a14:foregroundMark x1="50183" y1="47070" x2="52625" y2="63965"/>
                            <a14:foregroundMark x1="52625" y1="63965" x2="49817" y2="68848"/>
                            <a14:foregroundMark x1="57143" y1="57324" x2="57143" y2="57324"/>
                            <a14:foregroundMark x1="62027" y1="57617" x2="62027" y2="57617"/>
                            <a14:foregroundMark x1="53846" y1="55762" x2="53846" y2="55762"/>
                            <a14:foregroundMark x1="55556" y1="55762" x2="49573" y2="61035"/>
                            <a14:foregroundMark x1="49573" y1="61035" x2="58852" y2="58496"/>
                            <a14:foregroundMark x1="38706" y1="13867" x2="38706" y2="13867"/>
                            <a14:foregroundMark x1="37241" y1="14453" x2="37241" y2="14453"/>
                            <a14:foregroundMark x1="36386" y1="15430" x2="36386" y2="15430"/>
                            <a14:foregroundMark x1="50061" y1="22852" x2="51404" y2="25293"/>
                            <a14:foregroundMark x1="52259" y1="23730" x2="52259" y2="23730"/>
                            <a14:foregroundMark x1="52381" y1="22754" x2="52381" y2="22754"/>
                            <a14:foregroundMark x1="53480" y1="23633" x2="53480" y2="23633"/>
                            <a14:foregroundMark x1="50916" y1="41992" x2="50916" y2="41992"/>
                            <a14:foregroundMark x1="53846" y1="42188" x2="53846" y2="42188"/>
                            <a14:foregroundMark x1="42002" y1="40039" x2="51893" y2="41895"/>
                            <a14:foregroundMark x1="55678" y1="40039" x2="59585" y2="44141"/>
                            <a14:foregroundMark x1="39316" y1="43066" x2="40415" y2="48340"/>
                            <a14:foregroundMark x1="40537" y1="43457" x2="35531" y2="47461"/>
                            <a14:foregroundMark x1="36142" y1="44727" x2="43101" y2="44531"/>
                            <a14:foregroundMark x1="40659" y1="56738" x2="49451" y2="56836"/>
                            <a14:foregroundMark x1="49451" y1="56836" x2="59707" y2="56152"/>
                            <a14:foregroundMark x1="59707" y1="56152" x2="63492" y2="56348"/>
                            <a14:foregroundMark x1="65079" y1="56738" x2="55922" y2="58887"/>
                            <a14:foregroundMark x1="55922" y1="58887" x2="55189" y2="58789"/>
                            <a14:foregroundMark x1="59463" y1="51465" x2="59463" y2="51465"/>
                            <a14:foregroundMark x1="64957" y1="57813" x2="64957" y2="57813"/>
                            <a14:foregroundMark x1="38095" y1="59473" x2="38095" y2="59473"/>
                            <a14:foregroundMark x1="37729" y1="56641" x2="37729" y2="56641"/>
                            <a14:foregroundMark x1="38339" y1="55371" x2="38339" y2="55371"/>
                            <a14:foregroundMark x1="41392" y1="54102" x2="41392" y2="54102"/>
                            <a14:foregroundMark x1="36752" y1="53418" x2="40781" y2="61035"/>
                            <a14:foregroundMark x1="40781" y1="61035" x2="41636" y2="61816"/>
                            <a14:foregroundMark x1="41636" y1="86230" x2="56777" y2="87207"/>
                            <a14:foregroundMark x1="46642" y1="89160" x2="56654" y2="89258"/>
                            <a14:foregroundMark x1="56654" y1="89258" x2="59341" y2="89160"/>
                            <a14:foregroundMark x1="43834" y1="90527" x2="54457" y2="90625"/>
                            <a14:foregroundMark x1="54457" y1="90625" x2="60928" y2="89941"/>
                            <a14:foregroundMark x1="44200" y1="91309" x2="44200" y2="91309"/>
                            <a14:foregroundMark x1="53358" y1="26563" x2="53358" y2="26563"/>
                            <a14:foregroundMark x1="53968" y1="26758" x2="53968" y2="26758"/>
                            <a14:foregroundMark x1="38217" y1="28223" x2="38217" y2="28223"/>
                            <a14:foregroundMark x1="39072" y1="15723" x2="39072" y2="15723"/>
                            <a14:foregroundMark x1="41880" y1="14648" x2="41880" y2="14648"/>
                            <a14:foregroundMark x1="37485" y1="16211" x2="37485" y2="16211"/>
                            <a14:foregroundMark x1="35409" y1="20313" x2="35409" y2="20313"/>
                            <a14:foregroundMark x1="36508" y1="19043" x2="36508" y2="19043"/>
                            <a14:foregroundMark x1="35897" y1="18945" x2="35897" y2="18945"/>
                            <a14:foregroundMark x1="37363" y1="28516" x2="37363" y2="28516"/>
                            <a14:foregroundMark x1="36996" y1="27246" x2="36996" y2="27246"/>
                            <a14:backgroundMark x1="37607" y1="28223" x2="37607" y2="28223"/>
                            <a14:backgroundMark x1="37729" y1="28027" x2="37729" y2="28027"/>
                            <a14:backgroundMark x1="37729" y1="28320" x2="37729" y2="28320"/>
                            <a14:backgroundMark x1="38095" y1="28516" x2="38095" y2="28516"/>
                            <a14:backgroundMark x1="36386" y1="28320" x2="36386" y2="28320"/>
                            <a14:backgroundMark x1="36508" y1="28516" x2="36508" y2="28516"/>
                            <a14:backgroundMark x1="36508" y1="28320" x2="36508" y2="28320"/>
                            <a14:backgroundMark x1="36630" y1="28418" x2="36630" y2="28418"/>
                            <a14:backgroundMark x1="36630" y1="28516" x2="36630" y2="28516"/>
                            <a14:backgroundMark x1="36752" y1="28320" x2="36752" y2="28320"/>
                            <a14:backgroundMark x1="36317" y1="28516" x2="36020" y2="29785"/>
                            <a14:backgroundMark x1="36386" y1="28223" x2="36317" y2="28516"/>
                            <a14:backgroundMark x1="36142" y1="27441" x2="36142" y2="27441"/>
                            <a14:backgroundMark x1="36264" y1="27344" x2="36264" y2="27344"/>
                            <a14:backgroundMark x1="36386" y1="27441" x2="36386" y2="27441"/>
                            <a14:backgroundMark x1="36508" y1="27441" x2="36508" y2="27441"/>
                            <a14:backgroundMark x1="36630" y1="27441" x2="36630" y2="27441"/>
                            <a14:backgroundMark x1="36630" y1="27441" x2="36630" y2="27441"/>
                            <a14:backgroundMark x1="36142" y1="27344" x2="36142" y2="27344"/>
                            <a14:backgroundMark x1="36142" y1="27344" x2="36142" y2="27344"/>
                            <a14:backgroundMark x1="37851" y1="28418" x2="37851" y2="28418"/>
                            <a14:backgroundMark x1="37851" y1="28320" x2="37851" y2="28320"/>
                            <a14:backgroundMark x1="37851" y1="28223" x2="37851" y2="28223"/>
                            <a14:backgroundMark x1="37851" y1="28516" x2="37851" y2="28516"/>
                            <a14:backgroundMark x1="37851" y1="28320" x2="37851" y2="28320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729" y1="28320" x2="37729" y2="28320"/>
                            <a14:backgroundMark x1="37729" y1="28516" x2="37729" y2="28418"/>
                          </a14:backgroundRemoval>
                        </a14:imgEffect>
                      </a14:imgLayer>
                    </a14:imgProps>
                  </a:ext>
                </a:extLst>
              </a:blip>
              <a:srcRect l="31955" t="12108" r="28264" b="5324"/>
              <a:stretch/>
            </p:blipFill>
            <p:spPr>
              <a:xfrm>
                <a:off x="4053185" y="1641773"/>
                <a:ext cx="776845" cy="2016000"/>
              </a:xfrm>
              <a:prstGeom prst="rect">
                <a:avLst/>
              </a:prstGeom>
            </p:spPr>
          </p:pic>
          <p:pic>
            <p:nvPicPr>
              <p:cNvPr id="24" name="Picture 23" descr="Cartoon character of a cartoon character&#10;&#10;Description automatically generated">
                <a:extLst>
                  <a:ext uri="{FF2B5EF4-FFF2-40B4-BE49-F238E27FC236}">
                    <a16:creationId xmlns:a16="http://schemas.microsoft.com/office/drawing/2014/main" id="{B26DC94E-A0AA-9AD5-5F67-A3B973442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887" b="99057" l="9664" r="89916">
                            <a14:foregroundMark x1="46639" y1="6604" x2="46639" y2="6604"/>
                            <a14:foregroundMark x1="49160" y1="1887" x2="49160" y2="1887"/>
                            <a14:foregroundMark x1="47059" y1="19340" x2="47059" y2="19340"/>
                            <a14:foregroundMark x1="47899" y1="23585" x2="59244" y2="27358"/>
                            <a14:foregroundMark x1="44118" y1="92453" x2="44118" y2="92453"/>
                            <a14:foregroundMark x1="47059" y1="99057" x2="47059" y2="99057"/>
                            <a14:foregroundMark x1="63025" y1="96698" x2="63025" y2="96698"/>
                            <a14:foregroundMark x1="65126" y1="97170" x2="65126" y2="97170"/>
                            <a14:foregroundMark x1="61765" y1="97170" x2="61765" y2="9717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45173" y="4601175"/>
                <a:ext cx="2263245" cy="2016000"/>
              </a:xfrm>
              <a:prstGeom prst="rect">
                <a:avLst/>
              </a:prstGeom>
            </p:spPr>
          </p:pic>
          <p:pic>
            <p:nvPicPr>
              <p:cNvPr id="25" name="Picture 24" descr="Cartoon of a person with blue hair&#10;&#10;Description automatically generated">
                <a:extLst>
                  <a:ext uri="{FF2B5EF4-FFF2-40B4-BE49-F238E27FC236}">
                    <a16:creationId xmlns:a16="http://schemas.microsoft.com/office/drawing/2014/main" id="{93379920-32D3-9691-074F-E8B5FFFB6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615" b="94163" l="9694" r="89796">
                            <a14:foregroundMark x1="31633" y1="12062" x2="49490" y2="36187"/>
                            <a14:foregroundMark x1="49490" y1="36187" x2="50510" y2="44358"/>
                            <a14:foregroundMark x1="31633" y1="6615" x2="31633" y2="6615"/>
                            <a14:foregroundMark x1="52041" y1="29572" x2="52041" y2="29572"/>
                            <a14:foregroundMark x1="52551" y1="30739" x2="52551" y2="30739"/>
                            <a14:foregroundMark x1="54592" y1="30739" x2="54592" y2="30739"/>
                            <a14:foregroundMark x1="35714" y1="92218" x2="35714" y2="92218"/>
                            <a14:foregroundMark x1="32143" y1="94163" x2="32143" y2="9416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93622" y="1228597"/>
                <a:ext cx="1921867" cy="2520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8672993-5773-80DE-1441-7CD7E1855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55984" y="2219197"/>
                    <a:ext cx="573106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IL" sz="36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8672993-5773-80DE-1441-7CD7E18554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55984" y="2219197"/>
                    <a:ext cx="573106" cy="64633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589C7070-BB8D-0262-9474-395B9F02D651}"/>
                      </a:ext>
                    </a:extLst>
                  </p:cNvPr>
                  <p:cNvSpPr txBox="1"/>
                  <p:nvPr/>
                </p:nvSpPr>
                <p:spPr>
                  <a:xfrm>
                    <a:off x="3370081" y="2224117"/>
                    <a:ext cx="54809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IL" sz="36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589C7070-BB8D-0262-9474-395B9F02D6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0081" y="2224117"/>
                    <a:ext cx="548099" cy="6463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Rounded Rectangular Callout 64">
              <a:extLst>
                <a:ext uri="{FF2B5EF4-FFF2-40B4-BE49-F238E27FC236}">
                  <a16:creationId xmlns:a16="http://schemas.microsoft.com/office/drawing/2014/main" id="{1A625602-B76F-8D9B-58A4-A856B79FA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4148" y="4225218"/>
              <a:ext cx="2358585" cy="919199"/>
            </a:xfrm>
            <a:prstGeom prst="wedgeRoundRectCallout">
              <a:avLst>
                <a:gd name="adj1" fmla="val -60515"/>
                <a:gd name="adj2" fmla="val 72689"/>
                <a:gd name="adj3" fmla="val 16667"/>
              </a:avLst>
            </a:prstGeom>
            <a:solidFill>
              <a:schemeClr val="bg1">
                <a:alpha val="67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Output receiving party</a:t>
              </a:r>
              <a:endParaRPr lang="en-IL" sz="240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9FD99C-8B99-7879-1D6E-EFBC659B99CF}"/>
              </a:ext>
            </a:extLst>
          </p:cNvPr>
          <p:cNvCxnSpPr>
            <a:cxnSpLocks/>
          </p:cNvCxnSpPr>
          <p:nvPr/>
        </p:nvCxnSpPr>
        <p:spPr>
          <a:xfrm flipV="1">
            <a:off x="6096000" y="1605493"/>
            <a:ext cx="0" cy="501602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F087BF-B215-EFD5-C4D8-67BFA3489EDC}"/>
                  </a:ext>
                </a:extLst>
              </p:cNvPr>
              <p:cNvSpPr txBox="1"/>
              <p:nvPr/>
            </p:nvSpPr>
            <p:spPr>
              <a:xfrm>
                <a:off x="3768430" y="5523765"/>
                <a:ext cx="21880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?</a:t>
                </a:r>
                <a:endParaRPr lang="LID4096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F087BF-B215-EFD5-C4D8-67BFA3489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430" y="5523765"/>
                <a:ext cx="2188012" cy="523220"/>
              </a:xfrm>
              <a:prstGeom prst="rect">
                <a:avLst/>
              </a:prstGeom>
              <a:blipFill>
                <a:blip r:embed="rId14"/>
                <a:stretch>
                  <a:fillRect l="-5014" t="-10465" r="-5014" b="-325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CC5796-F585-0D51-E50E-6924B55CBE49}"/>
                  </a:ext>
                </a:extLst>
              </p:cNvPr>
              <p:cNvSpPr txBox="1"/>
              <p:nvPr/>
            </p:nvSpPr>
            <p:spPr>
              <a:xfrm>
                <a:off x="6284496" y="5523765"/>
                <a:ext cx="21880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?</a:t>
                </a:r>
                <a:endParaRPr lang="LID4096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CC5796-F585-0D51-E50E-6924B55CB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96" y="5523765"/>
                <a:ext cx="2188012" cy="523220"/>
              </a:xfrm>
              <a:prstGeom prst="rect">
                <a:avLst/>
              </a:prstGeom>
              <a:blipFill>
                <a:blip r:embed="rId15"/>
                <a:stretch>
                  <a:fillRect l="-5292" t="-10465" r="-4735" b="-325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1253496-678E-3BF6-E14D-6CA3773ADB60}"/>
              </a:ext>
            </a:extLst>
          </p:cNvPr>
          <p:cNvSpPr/>
          <p:nvPr/>
        </p:nvSpPr>
        <p:spPr>
          <a:xfrm>
            <a:off x="1379717" y="2134157"/>
            <a:ext cx="9432565" cy="214276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Can this be done securely against </a:t>
            </a:r>
            <a:r>
              <a:rPr lang="en-US" sz="3200" b="1" dirty="0">
                <a:solidFill>
                  <a:srgbClr val="FF0000"/>
                </a:solidFill>
              </a:rPr>
              <a:t>2 corruptions</a:t>
            </a:r>
            <a:r>
              <a:rPr lang="en-US" sz="3200" b="1" dirty="0"/>
              <a:t> </a:t>
            </a:r>
            <a:r>
              <a:rPr lang="en-US" sz="3200" b="1" dirty="0" err="1"/>
              <a:t>s.t.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/>
              <a:t>an honest Lisa always </a:t>
            </a:r>
            <a:r>
              <a:rPr lang="en-US" sz="3200" b="1" dirty="0">
                <a:solidFill>
                  <a:srgbClr val="FFC000"/>
                </a:solidFill>
              </a:rPr>
              <a:t>gets an output</a:t>
            </a:r>
            <a:r>
              <a:rPr lang="en-US" sz="3200" b="1" dirty="0"/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D8170E3-6E70-ADE7-4A7F-2943ACD6E477}"/>
              </a:ext>
            </a:extLst>
          </p:cNvPr>
          <p:cNvSpPr/>
          <p:nvPr/>
        </p:nvSpPr>
        <p:spPr>
          <a:xfrm>
            <a:off x="1366297" y="4452383"/>
            <a:ext cx="9432565" cy="214276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Spoiler: only one can be done</a:t>
            </a:r>
          </a:p>
        </p:txBody>
      </p:sp>
    </p:spTree>
    <p:extLst>
      <p:ext uri="{BB962C8B-B14F-4D97-AF65-F5344CB8AC3E}">
        <p14:creationId xmlns:p14="http://schemas.microsoft.com/office/powerpoint/2010/main" val="12976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9" grpId="0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91D0450-03B6-62DF-A499-DF588EE4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Why Should We Care?</a:t>
            </a:r>
            <a:endParaRPr lang="en-IL" dirty="0"/>
          </a:p>
        </p:txBody>
      </p:sp>
      <p:pic>
        <p:nvPicPr>
          <p:cNvPr id="4" name="Picture 3" descr="A cartoon of a person in a suit and tie">
            <a:extLst>
              <a:ext uri="{FF2B5EF4-FFF2-40B4-BE49-F238E27FC236}">
                <a16:creationId xmlns:a16="http://schemas.microsoft.com/office/drawing/2014/main" id="{364C835A-1C1F-BDD9-8985-5D5D2FEA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444" y1="32889" x2="44444" y2="32889"/>
                        <a14:foregroundMark x1="51556" y1="31556" x2="51556" y2="31556"/>
                        <a14:backgroundMark x1="35556" y1="29778" x2="35556" y2="29778"/>
                        <a14:backgroundMark x1="36889" y1="29333" x2="36889" y2="29333"/>
                        <a14:backgroundMark x1="38667" y1="30222" x2="38667" y2="30222"/>
                        <a14:backgroundMark x1="41778" y1="30667" x2="41778" y2="30667"/>
                        <a14:backgroundMark x1="42222" y1="30667" x2="42222" y2="30667"/>
                        <a14:backgroundMark x1="44000" y1="30667" x2="44000" y2="30667"/>
                        <a14:backgroundMark x1="53333" y1="32444" x2="53333" y2="32444"/>
                        <a14:backgroundMark x1="54222" y1="31556" x2="54222" y2="31556"/>
                        <a14:backgroundMark x1="63111" y1="30222" x2="63111" y2="30222"/>
                        <a14:backgroundMark x1="61333" y1="28000" x2="61333" y2="28000"/>
                        <a14:backgroundMark x1="59556" y1="29778" x2="59556" y2="29778"/>
                        <a14:backgroundMark x1="56000" y1="31111" x2="56000" y2="31111"/>
                        <a14:backgroundMark x1="52000" y1="31556" x2="52000" y2="31556"/>
                        <a14:backgroundMark x1="67556" y1="54222" x2="67556" y2="54222"/>
                        <a14:backgroundMark x1="65333" y1="44000" x2="65333" y2="4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9893" y="3644724"/>
            <a:ext cx="2143125" cy="2143125"/>
          </a:xfrm>
          <a:prstGeom prst="rect">
            <a:avLst/>
          </a:prstGeom>
        </p:spPr>
      </p:pic>
      <p:pic>
        <p:nvPicPr>
          <p:cNvPr id="10" name="Picture 9" descr="A drawing of a hospital&#10;&#10;Description automatically generated">
            <a:extLst>
              <a:ext uri="{FF2B5EF4-FFF2-40B4-BE49-F238E27FC236}">
                <a16:creationId xmlns:a16="http://schemas.microsoft.com/office/drawing/2014/main" id="{70F905EB-8F89-F7D6-2453-7F169BFA9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46" b="89720" l="9362" r="90638">
                        <a14:foregroundMark x1="9362" y1="75701" x2="9362" y2="75701"/>
                        <a14:foregroundMark x1="17447" y1="57009" x2="66383" y2="57009"/>
                        <a14:foregroundMark x1="66383" y1="57009" x2="85532" y2="70093"/>
                        <a14:foregroundMark x1="57021" y1="26168" x2="22128" y2="65421"/>
                        <a14:foregroundMark x1="22128" y1="65421" x2="21702" y2="73364"/>
                        <a14:foregroundMark x1="29787" y1="70561" x2="52766" y2="71963"/>
                        <a14:foregroundMark x1="52766" y1="71963" x2="81702" y2="64953"/>
                        <a14:foregroundMark x1="81702" y1="64953" x2="51064" y2="51869"/>
                        <a14:foregroundMark x1="51064" y1="51869" x2="34894" y2="57009"/>
                        <a14:foregroundMark x1="44681" y1="45794" x2="44681" y2="45794"/>
                        <a14:foregroundMark x1="51064" y1="39720" x2="51064" y2="39720"/>
                        <a14:foregroundMark x1="53617" y1="34579" x2="53617" y2="34579"/>
                        <a14:foregroundMark x1="57021" y1="22897" x2="57021" y2="22897"/>
                        <a14:foregroundMark x1="53617" y1="18692" x2="53617" y2="18692"/>
                        <a14:foregroundMark x1="65532" y1="21963" x2="81702" y2="59346"/>
                        <a14:foregroundMark x1="81702" y1="59346" x2="82128" y2="74299"/>
                        <a14:foregroundMark x1="85532" y1="52804" x2="88936" y2="79439"/>
                        <a14:foregroundMark x1="90638" y1="78037" x2="90638" y2="78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5879" y="2357437"/>
            <a:ext cx="2238375" cy="2038350"/>
          </a:xfrm>
          <a:prstGeom prst="rect">
            <a:avLst/>
          </a:prstGeom>
        </p:spPr>
      </p:pic>
      <p:pic>
        <p:nvPicPr>
          <p:cNvPr id="11" name="Picture 10" descr="A drawing of a hospital&#10;&#10;Description automatically generated">
            <a:extLst>
              <a:ext uri="{FF2B5EF4-FFF2-40B4-BE49-F238E27FC236}">
                <a16:creationId xmlns:a16="http://schemas.microsoft.com/office/drawing/2014/main" id="{5BEE5914-90DB-6536-B463-A3D115A6A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46" b="89720" l="9362" r="90638">
                        <a14:foregroundMark x1="9362" y1="75701" x2="9362" y2="75701"/>
                        <a14:foregroundMark x1="17447" y1="57009" x2="66383" y2="57009"/>
                        <a14:foregroundMark x1="66383" y1="57009" x2="85532" y2="70093"/>
                        <a14:foregroundMark x1="57021" y1="26168" x2="22128" y2="65421"/>
                        <a14:foregroundMark x1="22128" y1="65421" x2="21702" y2="73364"/>
                        <a14:foregroundMark x1="29787" y1="70561" x2="52766" y2="71963"/>
                        <a14:foregroundMark x1="52766" y1="71963" x2="81702" y2="64953"/>
                        <a14:foregroundMark x1="81702" y1="64953" x2="51064" y2="51869"/>
                        <a14:foregroundMark x1="51064" y1="51869" x2="34894" y2="57009"/>
                        <a14:foregroundMark x1="44681" y1="45794" x2="44681" y2="45794"/>
                        <a14:foregroundMark x1="51064" y1="39720" x2="51064" y2="39720"/>
                        <a14:foregroundMark x1="53617" y1="34579" x2="53617" y2="34579"/>
                        <a14:foregroundMark x1="57021" y1="22897" x2="57021" y2="22897"/>
                        <a14:foregroundMark x1="53617" y1="18692" x2="53617" y2="18692"/>
                        <a14:foregroundMark x1="65532" y1="21963" x2="81702" y2="59346"/>
                        <a14:foregroundMark x1="81702" y1="59346" x2="82128" y2="74299"/>
                        <a14:foregroundMark x1="85532" y1="52804" x2="88936" y2="79439"/>
                        <a14:foregroundMark x1="90638" y1="78037" x2="90638" y2="78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4643" y="1617180"/>
            <a:ext cx="2238375" cy="2038350"/>
          </a:xfrm>
          <a:prstGeom prst="rect">
            <a:avLst/>
          </a:prstGeom>
        </p:spPr>
      </p:pic>
      <p:pic>
        <p:nvPicPr>
          <p:cNvPr id="12" name="Picture 11" descr="A drawing of a hospital&#10;&#10;Description automatically generated">
            <a:extLst>
              <a:ext uri="{FF2B5EF4-FFF2-40B4-BE49-F238E27FC236}">
                <a16:creationId xmlns:a16="http://schemas.microsoft.com/office/drawing/2014/main" id="{2E07393B-076A-FF2F-9940-C34175E96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46" b="89720" l="9362" r="90638">
                        <a14:foregroundMark x1="9362" y1="75701" x2="9362" y2="75701"/>
                        <a14:foregroundMark x1="17447" y1="57009" x2="66383" y2="57009"/>
                        <a14:foregroundMark x1="66383" y1="57009" x2="85532" y2="70093"/>
                        <a14:foregroundMark x1="57021" y1="26168" x2="22128" y2="65421"/>
                        <a14:foregroundMark x1="22128" y1="65421" x2="21702" y2="73364"/>
                        <a14:foregroundMark x1="29787" y1="70561" x2="52766" y2="71963"/>
                        <a14:foregroundMark x1="52766" y1="71963" x2="81702" y2="64953"/>
                        <a14:foregroundMark x1="81702" y1="64953" x2="51064" y2="51869"/>
                        <a14:foregroundMark x1="51064" y1="51869" x2="34894" y2="57009"/>
                        <a14:foregroundMark x1="44681" y1="45794" x2="44681" y2="45794"/>
                        <a14:foregroundMark x1="51064" y1="39720" x2="51064" y2="39720"/>
                        <a14:foregroundMark x1="53617" y1="34579" x2="53617" y2="34579"/>
                        <a14:foregroundMark x1="57021" y1="22897" x2="57021" y2="22897"/>
                        <a14:foregroundMark x1="53617" y1="18692" x2="53617" y2="18692"/>
                        <a14:foregroundMark x1="65532" y1="21963" x2="81702" y2="59346"/>
                        <a14:foregroundMark x1="81702" y1="59346" x2="82128" y2="74299"/>
                        <a14:foregroundMark x1="85532" y1="52804" x2="88936" y2="79439"/>
                        <a14:foregroundMark x1="90638" y1="78037" x2="90638" y2="78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5736" y="2357437"/>
            <a:ext cx="2238375" cy="2038350"/>
          </a:xfrm>
          <a:prstGeom prst="rect">
            <a:avLst/>
          </a:prstGeom>
        </p:spPr>
      </p:pic>
      <p:pic>
        <p:nvPicPr>
          <p:cNvPr id="13" name="Picture 12" descr="A drawing of a hospital&#10;&#10;Description automatically generated">
            <a:extLst>
              <a:ext uri="{FF2B5EF4-FFF2-40B4-BE49-F238E27FC236}">
                <a16:creationId xmlns:a16="http://schemas.microsoft.com/office/drawing/2014/main" id="{E4ADAD65-1A75-B182-6422-DD9E491A5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46" b="89720" l="9362" r="90638">
                        <a14:foregroundMark x1="9362" y1="75701" x2="9362" y2="75701"/>
                        <a14:foregroundMark x1="17447" y1="57009" x2="66383" y2="57009"/>
                        <a14:foregroundMark x1="66383" y1="57009" x2="85532" y2="70093"/>
                        <a14:foregroundMark x1="57021" y1="26168" x2="22128" y2="65421"/>
                        <a14:foregroundMark x1="22128" y1="65421" x2="21702" y2="73364"/>
                        <a14:foregroundMark x1="29787" y1="70561" x2="52766" y2="71963"/>
                        <a14:foregroundMark x1="52766" y1="71963" x2="81702" y2="64953"/>
                        <a14:foregroundMark x1="81702" y1="64953" x2="51064" y2="51869"/>
                        <a14:foregroundMark x1="51064" y1="51869" x2="34894" y2="57009"/>
                        <a14:foregroundMark x1="44681" y1="45794" x2="44681" y2="45794"/>
                        <a14:foregroundMark x1="51064" y1="39720" x2="51064" y2="39720"/>
                        <a14:foregroundMark x1="53617" y1="34579" x2="53617" y2="34579"/>
                        <a14:foregroundMark x1="57021" y1="22897" x2="57021" y2="22897"/>
                        <a14:foregroundMark x1="53617" y1="18692" x2="53617" y2="18692"/>
                        <a14:foregroundMark x1="65532" y1="21963" x2="81702" y2="59346"/>
                        <a14:foregroundMark x1="81702" y1="59346" x2="82128" y2="74299"/>
                        <a14:foregroundMark x1="85532" y1="52804" x2="88936" y2="79439"/>
                        <a14:foregroundMark x1="90638" y1="78037" x2="90638" y2="78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6268" y="4599695"/>
            <a:ext cx="2238375" cy="2038350"/>
          </a:xfrm>
          <a:prstGeom prst="rect">
            <a:avLst/>
          </a:prstGeom>
        </p:spPr>
      </p:pic>
      <p:pic>
        <p:nvPicPr>
          <p:cNvPr id="14" name="Picture 13" descr="A drawing of a hospital&#10;&#10;Description automatically generated">
            <a:extLst>
              <a:ext uri="{FF2B5EF4-FFF2-40B4-BE49-F238E27FC236}">
                <a16:creationId xmlns:a16="http://schemas.microsoft.com/office/drawing/2014/main" id="{C8B2DC7C-24BF-A322-BF09-2EC8C8122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46" b="89720" l="9362" r="90638">
                        <a14:foregroundMark x1="9362" y1="75701" x2="9362" y2="75701"/>
                        <a14:foregroundMark x1="17447" y1="57009" x2="66383" y2="57009"/>
                        <a14:foregroundMark x1="66383" y1="57009" x2="85532" y2="70093"/>
                        <a14:foregroundMark x1="57021" y1="26168" x2="22128" y2="65421"/>
                        <a14:foregroundMark x1="22128" y1="65421" x2="21702" y2="73364"/>
                        <a14:foregroundMark x1="29787" y1="70561" x2="52766" y2="71963"/>
                        <a14:foregroundMark x1="52766" y1="71963" x2="81702" y2="64953"/>
                        <a14:foregroundMark x1="81702" y1="64953" x2="51064" y2="51869"/>
                        <a14:foregroundMark x1="51064" y1="51869" x2="34894" y2="57009"/>
                        <a14:foregroundMark x1="44681" y1="45794" x2="44681" y2="45794"/>
                        <a14:foregroundMark x1="51064" y1="39720" x2="51064" y2="39720"/>
                        <a14:foregroundMark x1="53617" y1="34579" x2="53617" y2="34579"/>
                        <a14:foregroundMark x1="57021" y1="22897" x2="57021" y2="22897"/>
                        <a14:foregroundMark x1="53617" y1="18692" x2="53617" y2="18692"/>
                        <a14:foregroundMark x1="65532" y1="21963" x2="81702" y2="59346"/>
                        <a14:foregroundMark x1="81702" y1="59346" x2="82128" y2="74299"/>
                        <a14:foregroundMark x1="85532" y1="52804" x2="88936" y2="79439"/>
                        <a14:foregroundMark x1="90638" y1="78037" x2="90638" y2="78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9905" y="4599695"/>
            <a:ext cx="2238375" cy="2038350"/>
          </a:xfrm>
          <a:prstGeom prst="rect">
            <a:avLst/>
          </a:prstGeom>
        </p:spPr>
      </p:pic>
      <p:sp>
        <p:nvSpPr>
          <p:cNvPr id="15" name="Rounded Rectangular Callout 64">
            <a:extLst>
              <a:ext uri="{FF2B5EF4-FFF2-40B4-BE49-F238E27FC236}">
                <a16:creationId xmlns:a16="http://schemas.microsoft.com/office/drawing/2014/main" id="{E6E7F90A-A3D8-8C20-4EB4-3084C4F23DC6}"/>
              </a:ext>
            </a:extLst>
          </p:cNvPr>
          <p:cNvSpPr>
            <a:spLocks noChangeAspect="1"/>
          </p:cNvSpPr>
          <p:nvPr/>
        </p:nvSpPr>
        <p:spPr>
          <a:xfrm>
            <a:off x="991402" y="2217682"/>
            <a:ext cx="2539437" cy="1158930"/>
          </a:xfrm>
          <a:prstGeom prst="wedgeRoundRectCallout">
            <a:avLst>
              <a:gd name="adj1" fmla="val 126556"/>
              <a:gd name="adj2" fmla="val 102454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“Is there a new disease?”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16" name="Rounded Rectangular Callout 64">
            <a:extLst>
              <a:ext uri="{FF2B5EF4-FFF2-40B4-BE49-F238E27FC236}">
                <a16:creationId xmlns:a16="http://schemas.microsoft.com/office/drawing/2014/main" id="{4D98AFBE-19E3-8A04-F62A-8850762CF763}"/>
              </a:ext>
            </a:extLst>
          </p:cNvPr>
          <p:cNvSpPr>
            <a:spLocks noChangeAspect="1"/>
          </p:cNvSpPr>
          <p:nvPr/>
        </p:nvSpPr>
        <p:spPr>
          <a:xfrm>
            <a:off x="7002125" y="1554931"/>
            <a:ext cx="2238375" cy="1158930"/>
          </a:xfrm>
          <a:prstGeom prst="wedgeRoundRectCallout">
            <a:avLst>
              <a:gd name="adj1" fmla="val -72815"/>
              <a:gd name="adj2" fmla="val 147303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“Is there something in common?”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pic>
        <p:nvPicPr>
          <p:cNvPr id="18" name="Picture 17" descr="A blue cylinder with black outline&#10;&#10;Description automatically generated">
            <a:extLst>
              <a:ext uri="{FF2B5EF4-FFF2-40B4-BE49-F238E27FC236}">
                <a16:creationId xmlns:a16="http://schemas.microsoft.com/office/drawing/2014/main" id="{D8D398E1-43ED-D3B3-DA4E-74A7FA0F5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222" y1="18222" x2="30222" y2="18222"/>
                        <a14:foregroundMark x1="45333" y1="15111" x2="45333" y2="1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179" y="3293533"/>
            <a:ext cx="893762" cy="893762"/>
          </a:xfrm>
          <a:prstGeom prst="rect">
            <a:avLst/>
          </a:prstGeom>
        </p:spPr>
      </p:pic>
      <p:pic>
        <p:nvPicPr>
          <p:cNvPr id="21" name="Picture 20" descr="A blue cylinder with black outline&#10;&#10;Description automatically generated">
            <a:extLst>
              <a:ext uri="{FF2B5EF4-FFF2-40B4-BE49-F238E27FC236}">
                <a16:creationId xmlns:a16="http://schemas.microsoft.com/office/drawing/2014/main" id="{57FB552A-8C0E-4E67-5FC7-F57331F80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222" y1="18222" x2="30222" y2="18222"/>
                        <a14:foregroundMark x1="45333" y1="15111" x2="45333" y2="1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0028" y="5618870"/>
            <a:ext cx="893762" cy="893762"/>
          </a:xfrm>
          <a:prstGeom prst="rect">
            <a:avLst/>
          </a:prstGeom>
        </p:spPr>
      </p:pic>
      <p:pic>
        <p:nvPicPr>
          <p:cNvPr id="33" name="Picture 32" descr="A blue cylinder with black outline&#10;&#10;Description automatically generated">
            <a:extLst>
              <a:ext uri="{FF2B5EF4-FFF2-40B4-BE49-F238E27FC236}">
                <a16:creationId xmlns:a16="http://schemas.microsoft.com/office/drawing/2014/main" id="{67BD1875-AAEA-65EC-2256-4D9CD66BB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222" y1="18222" x2="30222" y2="18222"/>
                        <a14:foregroundMark x1="45333" y1="15111" x2="45333" y2="1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8435" y="2578219"/>
            <a:ext cx="893762" cy="893762"/>
          </a:xfrm>
          <a:prstGeom prst="rect">
            <a:avLst/>
          </a:prstGeom>
        </p:spPr>
      </p:pic>
      <p:pic>
        <p:nvPicPr>
          <p:cNvPr id="34" name="Picture 33" descr="A blue cylinder with black outline&#10;&#10;Description automatically generated">
            <a:extLst>
              <a:ext uri="{FF2B5EF4-FFF2-40B4-BE49-F238E27FC236}">
                <a16:creationId xmlns:a16="http://schemas.microsoft.com/office/drawing/2014/main" id="{2FE330C8-DEC8-743F-DB37-ED0B542B7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222" y1="18222" x2="30222" y2="18222"/>
                        <a14:foregroundMark x1="45333" y1="15111" x2="45333" y2="1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9905" y="3288431"/>
            <a:ext cx="893762" cy="893762"/>
          </a:xfrm>
          <a:prstGeom prst="rect">
            <a:avLst/>
          </a:prstGeom>
        </p:spPr>
      </p:pic>
      <p:pic>
        <p:nvPicPr>
          <p:cNvPr id="35" name="Picture 34" descr="A blue cylinder with black outline&#10;&#10;Description automatically generated">
            <a:extLst>
              <a:ext uri="{FF2B5EF4-FFF2-40B4-BE49-F238E27FC236}">
                <a16:creationId xmlns:a16="http://schemas.microsoft.com/office/drawing/2014/main" id="{238AD925-7DBE-BC5F-805B-D60D71F79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222" y1="18222" x2="30222" y2="18222"/>
                        <a14:foregroundMark x1="45333" y1="15111" x2="45333" y2="1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9256" y="5618870"/>
            <a:ext cx="893762" cy="893762"/>
          </a:xfrm>
          <a:prstGeom prst="rect">
            <a:avLst/>
          </a:prstGeom>
        </p:spPr>
      </p:pic>
      <p:sp>
        <p:nvSpPr>
          <p:cNvPr id="36" name="Rounded Rectangular Callout 64">
            <a:extLst>
              <a:ext uri="{FF2B5EF4-FFF2-40B4-BE49-F238E27FC236}">
                <a16:creationId xmlns:a16="http://schemas.microsoft.com/office/drawing/2014/main" id="{C2F4DA43-E0C7-9150-8CF4-8ABD356C4EB5}"/>
              </a:ext>
            </a:extLst>
          </p:cNvPr>
          <p:cNvSpPr>
            <a:spLocks noChangeAspect="1"/>
          </p:cNvSpPr>
          <p:nvPr/>
        </p:nvSpPr>
        <p:spPr>
          <a:xfrm>
            <a:off x="9077641" y="4233824"/>
            <a:ext cx="2238375" cy="1158930"/>
          </a:xfrm>
          <a:prstGeom prst="wedgeRoundRectCallout">
            <a:avLst>
              <a:gd name="adj1" fmla="val -50498"/>
              <a:gd name="adj2" fmla="val 70595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“This is private data”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37" name="Rounded Rectangular Callout 64">
            <a:extLst>
              <a:ext uri="{FF2B5EF4-FFF2-40B4-BE49-F238E27FC236}">
                <a16:creationId xmlns:a16="http://schemas.microsoft.com/office/drawing/2014/main" id="{01D3DB25-E9C8-E5E6-108E-FB49BED4F0C1}"/>
              </a:ext>
            </a:extLst>
          </p:cNvPr>
          <p:cNvSpPr>
            <a:spLocks noChangeAspect="1"/>
          </p:cNvSpPr>
          <p:nvPr/>
        </p:nvSpPr>
        <p:spPr>
          <a:xfrm>
            <a:off x="91566" y="4284272"/>
            <a:ext cx="2449452" cy="1158930"/>
          </a:xfrm>
          <a:prstGeom prst="wedgeRoundRectCallout">
            <a:avLst>
              <a:gd name="adj1" fmla="val 53899"/>
              <a:gd name="adj2" fmla="val 64750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“Let’s use an MPC protocol”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38" name="Rounded Rectangular Callout 64">
            <a:extLst>
              <a:ext uri="{FF2B5EF4-FFF2-40B4-BE49-F238E27FC236}">
                <a16:creationId xmlns:a16="http://schemas.microsoft.com/office/drawing/2014/main" id="{C98D265C-15C3-E9C1-1B4B-85ED65C90F6A}"/>
              </a:ext>
            </a:extLst>
          </p:cNvPr>
          <p:cNvSpPr>
            <a:spLocks noChangeAspect="1"/>
          </p:cNvSpPr>
          <p:nvPr/>
        </p:nvSpPr>
        <p:spPr>
          <a:xfrm>
            <a:off x="690280" y="2284143"/>
            <a:ext cx="2881346" cy="1327324"/>
          </a:xfrm>
          <a:prstGeom prst="wedgeRoundRectCallout">
            <a:avLst>
              <a:gd name="adj1" fmla="val 112234"/>
              <a:gd name="adj2" fmla="val 92545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“Sure, but I must guarantee my output”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E654-2B6E-9418-D2FB-AD88DF6A0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8790EE-6AC1-1E7C-ED18-C479194C1DCD}"/>
                  </a:ext>
                </a:extLst>
              </p:cNvPr>
              <p:cNvSpPr txBox="1"/>
              <p:nvPr/>
            </p:nvSpPr>
            <p:spPr>
              <a:xfrm>
                <a:off x="838200" y="1540933"/>
                <a:ext cx="10668000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Appears in many </a:t>
                </a:r>
                <a:r>
                  <a:rPr lang="en-US" sz="3200" dirty="0">
                    <a:solidFill>
                      <a:srgbClr val="0070C0"/>
                    </a:solidFill>
                  </a:rPr>
                  <a:t>real-world</a:t>
                </a:r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4"/>
                    </a:solidFill>
                  </a:rPr>
                  <a:t>scenarios</a:t>
                </a:r>
                <a:r>
                  <a:rPr lang="en-US" sz="3200" dirty="0"/>
                  <a:t> (e.g., privacy preserving federated learning)</a:t>
                </a:r>
              </a:p>
              <a:p>
                <a:pPr marL="971550" lvl="1" indent="-51435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800" b="1" u="sng" dirty="0">
                    <a:solidFill>
                      <a:srgbClr val="7030A0"/>
                    </a:solidFill>
                  </a:rPr>
                  <a:t>Set disjointness:</a:t>
                </a:r>
                <a:r>
                  <a:rPr lang="en-US" sz="2800" dirty="0"/>
                  <a:t> A federal agency wishes to learn if a new disease is emerging in multiple hospitals</a:t>
                </a:r>
                <a:endParaRPr lang="en-US" sz="3200" dirty="0"/>
              </a:p>
              <a:p>
                <a:pPr marL="514350" indent="-51435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3200" dirty="0"/>
                  <a:t>Related to the question of </a:t>
                </a:r>
                <a:r>
                  <a:rPr lang="en-US" sz="3200" dirty="0">
                    <a:solidFill>
                      <a:srgbClr val="0070C0"/>
                    </a:solidFill>
                  </a:rPr>
                  <a:t>fairness</a:t>
                </a:r>
              </a:p>
              <a:p>
                <a:pPr marL="971550" lvl="1" indent="-514350">
                  <a:buClr>
                    <a:schemeClr val="tx1"/>
                  </a:buClr>
                  <a:buFont typeface="+mj-lt"/>
                  <a:buAutoNum type="alphaLcPeriod"/>
                </a:pPr>
                <a:r>
                  <a:rPr lang="en-US" sz="2800" dirty="0">
                    <a:solidFill>
                      <a:schemeClr val="tx2"/>
                    </a:solidFill>
                  </a:rPr>
                  <a:t>[Halevi et al.]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1485900" lvl="2" indent="-571500">
                  <a:buClr>
                    <a:schemeClr val="tx1"/>
                  </a:buClr>
                  <a:buFont typeface="+mj-lt"/>
                  <a:buAutoNum type="romanLcPeriod"/>
                </a:pPr>
                <a:r>
                  <a:rPr lang="en-US" sz="2800" dirty="0">
                    <a:solidFill>
                      <a:srgbClr val="0070C0"/>
                    </a:solidFill>
                  </a:rPr>
                  <a:t>Fair</a:t>
                </a:r>
                <a:r>
                  <a:rPr lang="en-US" sz="2800" dirty="0"/>
                  <a:t> computation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solitary output </a:t>
                </a:r>
                <a:r>
                  <a:rPr lang="en-US" sz="2800" dirty="0"/>
                  <a:t>computation</a:t>
                </a:r>
              </a:p>
              <a:p>
                <a:pPr marL="1428750" lvl="2" indent="-514350">
                  <a:buClr>
                    <a:schemeClr val="tx1"/>
                  </a:buClr>
                  <a:buFont typeface="+mj-lt"/>
                  <a:buAutoNum type="romanLcPeriod"/>
                </a:pPr>
                <a:r>
                  <a:rPr lang="en-US" sz="2800" dirty="0"/>
                  <a:t> Impossibility uses ideas from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fairness</a:t>
                </a:r>
              </a:p>
              <a:p>
                <a:pPr marL="971550" lvl="1" indent="-514350">
                  <a:spcBef>
                    <a:spcPts val="1200"/>
                  </a:spcBef>
                  <a:buFont typeface="+mj-lt"/>
                  <a:buAutoNum type="alphaLcPeriod"/>
                </a:pPr>
                <a:r>
                  <a:rPr lang="en-US" sz="2800" dirty="0"/>
                  <a:t>Both our </a:t>
                </a:r>
                <a:r>
                  <a:rPr lang="en-US" sz="2800" dirty="0">
                    <a:solidFill>
                      <a:srgbClr val="0070C0"/>
                    </a:solidFill>
                  </a:rPr>
                  <a:t>positive and negative</a:t>
                </a:r>
                <a:r>
                  <a:rPr lang="en-US" sz="2800" dirty="0"/>
                  <a:t> results use ideas from </a:t>
                </a:r>
                <a:r>
                  <a:rPr lang="en-US" sz="2800" dirty="0">
                    <a:solidFill>
                      <a:srgbClr val="0070C0"/>
                    </a:solidFill>
                  </a:rPr>
                  <a:t>fairness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8790EE-6AC1-1E7C-ED18-C479194C1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40933"/>
                <a:ext cx="10668000" cy="4462760"/>
              </a:xfrm>
              <a:prstGeom prst="rect">
                <a:avLst/>
              </a:prstGeom>
              <a:blipFill>
                <a:blip r:embed="rId2"/>
                <a:stretch>
                  <a:fillRect l="-1543" t="-2186" r="-1714" b="-30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64">
            <a:extLst>
              <a:ext uri="{FF2B5EF4-FFF2-40B4-BE49-F238E27FC236}">
                <a16:creationId xmlns:a16="http://schemas.microsoft.com/office/drawing/2014/main" id="{E79B244C-4C13-CE86-A390-1D925F4AA91D}"/>
              </a:ext>
            </a:extLst>
          </p:cNvPr>
          <p:cNvSpPr>
            <a:spLocks noChangeAspect="1"/>
          </p:cNvSpPr>
          <p:nvPr/>
        </p:nvSpPr>
        <p:spPr>
          <a:xfrm>
            <a:off x="7823951" y="3007604"/>
            <a:ext cx="2869449" cy="1059571"/>
          </a:xfrm>
          <a:prstGeom prst="wedgeRoundRectCallout">
            <a:avLst>
              <a:gd name="adj1" fmla="val -70967"/>
              <a:gd name="adj2" fmla="val 29398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Either all parties obtain the output or none do</a:t>
            </a:r>
            <a:endParaRPr lang="en-IL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E654-2B6E-9418-D2FB-AD88DF6A0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Possible?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790EE-6AC1-1E7C-ED18-C479194C1DCD}"/>
              </a:ext>
            </a:extLst>
          </p:cNvPr>
          <p:cNvSpPr txBox="1"/>
          <p:nvPr/>
        </p:nvSpPr>
        <p:spPr>
          <a:xfrm>
            <a:off x="838200" y="1540933"/>
            <a:ext cx="1066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[GMW ’87, RB ’88]: </a:t>
            </a:r>
            <a:r>
              <a:rPr lang="en-US" sz="3200" dirty="0"/>
              <a:t>Possible if there is an </a:t>
            </a:r>
            <a:r>
              <a:rPr lang="en-US" sz="3200" dirty="0">
                <a:solidFill>
                  <a:srgbClr val="0070C0"/>
                </a:solidFill>
              </a:rPr>
              <a:t>honest majority</a:t>
            </a: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[Cleve ’86]: </a:t>
            </a:r>
            <a:r>
              <a:rPr lang="en-US" sz="3200" dirty="0">
                <a:solidFill>
                  <a:srgbClr val="FF0000"/>
                </a:solidFill>
              </a:rPr>
              <a:t>Impossible</a:t>
            </a:r>
            <a:r>
              <a:rPr lang="en-US" sz="3200" dirty="0"/>
              <a:t> in general if there is </a:t>
            </a:r>
            <a:r>
              <a:rPr lang="en-US" sz="3200" dirty="0">
                <a:solidFill>
                  <a:srgbClr val="FF0000"/>
                </a:solidFill>
              </a:rPr>
              <a:t>no</a:t>
            </a:r>
            <a:r>
              <a:rPr lang="en-US" sz="3200" dirty="0"/>
              <a:t> honest majority</a:t>
            </a:r>
          </a:p>
          <a:p>
            <a:pPr marL="971550" lvl="1" indent="-5143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Does not hold for the </a:t>
            </a:r>
            <a:r>
              <a:rPr lang="en-US" sz="2800" dirty="0">
                <a:solidFill>
                  <a:srgbClr val="0070C0"/>
                </a:solidFill>
              </a:rPr>
              <a:t>so</a:t>
            </a:r>
            <a:r>
              <a:rPr lang="en-US" sz="2800" dirty="0">
                <a:solidFill>
                  <a:schemeClr val="accent4"/>
                </a:solidFill>
              </a:rPr>
              <a:t>lita</a:t>
            </a:r>
            <a:r>
              <a:rPr lang="en-US" sz="2800" dirty="0">
                <a:solidFill>
                  <a:srgbClr val="0070C0"/>
                </a:solidFill>
              </a:rPr>
              <a:t>ry output</a:t>
            </a:r>
            <a:r>
              <a:rPr lang="en-US" sz="2800" dirty="0"/>
              <a:t> setting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32FFE-907B-C89F-FAB9-60BE508929ED}"/>
              </a:ext>
            </a:extLst>
          </p:cNvPr>
          <p:cNvSpPr txBox="1"/>
          <p:nvPr/>
        </p:nvSpPr>
        <p:spPr>
          <a:xfrm>
            <a:off x="838200" y="3737054"/>
            <a:ext cx="10515600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[Halevi, </a:t>
            </a:r>
            <a:r>
              <a:rPr lang="en-US" sz="3200" dirty="0" err="1">
                <a:solidFill>
                  <a:schemeClr val="tx2"/>
                </a:solidFill>
              </a:rPr>
              <a:t>Ishai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dirty="0" err="1">
                <a:solidFill>
                  <a:schemeClr val="tx2"/>
                </a:solidFill>
              </a:rPr>
              <a:t>Kushilevitz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dirty="0" err="1">
                <a:solidFill>
                  <a:schemeClr val="tx2"/>
                </a:solidFill>
              </a:rPr>
              <a:t>Makriyannis</a:t>
            </a:r>
            <a:r>
              <a:rPr lang="en-US" sz="3200" dirty="0">
                <a:solidFill>
                  <a:schemeClr val="tx2"/>
                </a:solidFill>
              </a:rPr>
              <a:t>, Rabin ’19]:</a:t>
            </a:r>
          </a:p>
          <a:p>
            <a:pPr marL="971550" lvl="1" indent="-5143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Initiated the study of </a:t>
            </a:r>
            <a:r>
              <a:rPr lang="en-US" sz="2800" dirty="0">
                <a:solidFill>
                  <a:schemeClr val="accent4"/>
                </a:solidFill>
              </a:rPr>
              <a:t>solitary</a:t>
            </a:r>
            <a:r>
              <a:rPr lang="en-US" sz="2800" dirty="0">
                <a:solidFill>
                  <a:srgbClr val="0070C0"/>
                </a:solidFill>
              </a:rPr>
              <a:t> output </a:t>
            </a:r>
            <a:r>
              <a:rPr lang="en-US" sz="2800" dirty="0"/>
              <a:t>secure computation</a:t>
            </a:r>
          </a:p>
          <a:p>
            <a:pPr marL="971550" lvl="1" indent="-51435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Identified a class of </a:t>
            </a:r>
            <a:r>
              <a:rPr lang="en-US" sz="2800" dirty="0">
                <a:solidFill>
                  <a:schemeClr val="accent4"/>
                </a:solidFill>
              </a:rPr>
              <a:t>solitary</a:t>
            </a:r>
            <a:r>
              <a:rPr lang="en-US" sz="2800" dirty="0">
                <a:solidFill>
                  <a:srgbClr val="0070C0"/>
                </a:solidFill>
              </a:rPr>
              <a:t> output </a:t>
            </a:r>
            <a:r>
              <a:rPr lang="en-US" sz="2800" dirty="0">
                <a:solidFill>
                  <a:prstClr val="black"/>
                </a:solidFill>
              </a:rPr>
              <a:t>functionalities that </a:t>
            </a:r>
            <a:r>
              <a:rPr lang="en-US" sz="2800" dirty="0">
                <a:solidFill>
                  <a:srgbClr val="FF0000"/>
                </a:solidFill>
              </a:rPr>
              <a:t>cannot</a:t>
            </a:r>
            <a:r>
              <a:rPr lang="en-US" sz="2800" dirty="0">
                <a:solidFill>
                  <a:prstClr val="black"/>
                </a:solidFill>
              </a:rPr>
              <a:t> be securely computed without an honest majority</a:t>
            </a:r>
          </a:p>
          <a:p>
            <a:pPr marL="1428750" lvl="2" indent="-5143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Impossibility </a:t>
            </a:r>
            <a:r>
              <a:rPr lang="en-US" sz="2400" dirty="0">
                <a:solidFill>
                  <a:srgbClr val="FF0000"/>
                </a:solidFill>
              </a:rPr>
              <a:t>does not </a:t>
            </a:r>
            <a:r>
              <a:rPr lang="en-US" sz="2400" dirty="0">
                <a:solidFill>
                  <a:prstClr val="black"/>
                </a:solidFill>
              </a:rPr>
              <a:t>include </a:t>
            </a:r>
            <a:r>
              <a:rPr lang="en-US" sz="2400" dirty="0">
                <a:solidFill>
                  <a:srgbClr val="7030A0"/>
                </a:solidFill>
              </a:rPr>
              <a:t>set disjointness</a:t>
            </a:r>
          </a:p>
          <a:p>
            <a:pPr marL="1428750" lvl="2" indent="-5143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7030A0"/>
                </a:solidFill>
              </a:rPr>
              <a:t>Set disjointness </a:t>
            </a:r>
            <a:r>
              <a:rPr lang="en-US" sz="2400" dirty="0"/>
              <a:t>is possible for certain parameters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27976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032FFE-907B-C89F-FAB9-60BE508929ED}"/>
              </a:ext>
            </a:extLst>
          </p:cNvPr>
          <p:cNvSpPr txBox="1"/>
          <p:nvPr/>
        </p:nvSpPr>
        <p:spPr>
          <a:xfrm>
            <a:off x="838200" y="1533084"/>
            <a:ext cx="10515600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[Halevi, </a:t>
            </a:r>
            <a:r>
              <a:rPr lang="en-US" sz="3200" dirty="0" err="1">
                <a:solidFill>
                  <a:schemeClr val="tx2"/>
                </a:solidFill>
              </a:rPr>
              <a:t>Ishai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dirty="0" err="1">
                <a:solidFill>
                  <a:schemeClr val="tx2"/>
                </a:solidFill>
              </a:rPr>
              <a:t>Kushilevitz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dirty="0" err="1">
                <a:solidFill>
                  <a:schemeClr val="tx2"/>
                </a:solidFill>
              </a:rPr>
              <a:t>Makriyannis</a:t>
            </a:r>
            <a:r>
              <a:rPr lang="en-US" sz="3200" dirty="0">
                <a:solidFill>
                  <a:schemeClr val="tx2"/>
                </a:solidFill>
              </a:rPr>
              <a:t>, Rabin ’19]:</a:t>
            </a:r>
          </a:p>
          <a:p>
            <a:pPr marL="971550" lvl="1" indent="-5143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Initiated the study of </a:t>
            </a:r>
            <a:r>
              <a:rPr lang="en-US" sz="2800" dirty="0">
                <a:solidFill>
                  <a:schemeClr val="accent4"/>
                </a:solidFill>
              </a:rPr>
              <a:t>solitary</a:t>
            </a:r>
            <a:r>
              <a:rPr lang="en-US" sz="2800" dirty="0">
                <a:solidFill>
                  <a:srgbClr val="0070C0"/>
                </a:solidFill>
              </a:rPr>
              <a:t> output </a:t>
            </a:r>
            <a:r>
              <a:rPr lang="en-US" sz="2800" dirty="0"/>
              <a:t>secure computation</a:t>
            </a:r>
          </a:p>
          <a:p>
            <a:pPr marL="971550" lvl="1" indent="-51435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Identified a class of </a:t>
            </a:r>
            <a:r>
              <a:rPr lang="en-US" sz="2800" dirty="0">
                <a:solidFill>
                  <a:schemeClr val="accent4"/>
                </a:solidFill>
              </a:rPr>
              <a:t>solitary</a:t>
            </a:r>
            <a:r>
              <a:rPr lang="en-US" sz="2800" dirty="0">
                <a:solidFill>
                  <a:srgbClr val="0070C0"/>
                </a:solidFill>
              </a:rPr>
              <a:t> output </a:t>
            </a:r>
            <a:r>
              <a:rPr lang="en-US" sz="2800" dirty="0">
                <a:solidFill>
                  <a:prstClr val="black"/>
                </a:solidFill>
              </a:rPr>
              <a:t>functionalities that </a:t>
            </a:r>
            <a:r>
              <a:rPr lang="en-US" sz="2800" dirty="0">
                <a:solidFill>
                  <a:srgbClr val="FF0000"/>
                </a:solidFill>
              </a:rPr>
              <a:t>cannot</a:t>
            </a:r>
            <a:r>
              <a:rPr lang="en-US" sz="2800" dirty="0">
                <a:solidFill>
                  <a:prstClr val="black"/>
                </a:solidFill>
              </a:rPr>
              <a:t> be securely computed without an honest majority</a:t>
            </a:r>
          </a:p>
          <a:p>
            <a:pPr marL="1428750" lvl="2" indent="-5143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Impossibility </a:t>
            </a:r>
            <a:r>
              <a:rPr lang="en-US" sz="2400" dirty="0">
                <a:solidFill>
                  <a:srgbClr val="FF0000"/>
                </a:solidFill>
              </a:rPr>
              <a:t>does not </a:t>
            </a:r>
            <a:r>
              <a:rPr lang="en-US" sz="2400" dirty="0">
                <a:solidFill>
                  <a:prstClr val="black"/>
                </a:solidFill>
              </a:rPr>
              <a:t>include </a:t>
            </a:r>
            <a:r>
              <a:rPr lang="en-US" sz="2400" dirty="0">
                <a:solidFill>
                  <a:srgbClr val="7030A0"/>
                </a:solidFill>
              </a:rPr>
              <a:t>set disjointness</a:t>
            </a:r>
          </a:p>
          <a:p>
            <a:pPr marL="1428750" lvl="2" indent="-5143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7030A0"/>
                </a:solidFill>
              </a:rPr>
              <a:t>Set disjointness </a:t>
            </a:r>
            <a:r>
              <a:rPr lang="en-US" sz="2400" dirty="0"/>
              <a:t>is possible for certain parameters</a:t>
            </a:r>
            <a:endParaRPr lang="LID4096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3E654-2B6E-9418-D2FB-AD88DF6A0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Possible?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B09F91-008B-541C-DF88-F07BC1754DE6}"/>
                  </a:ext>
                </a:extLst>
              </p:cNvPr>
              <p:cNvSpPr txBox="1"/>
              <p:nvPr/>
            </p:nvSpPr>
            <p:spPr>
              <a:xfrm>
                <a:off x="838200" y="4329901"/>
                <a:ext cx="10428339" cy="135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85950" lvl="3" indent="-514350">
                  <a:buClr>
                    <a:prstClr val="black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A party can input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1885950" lvl="3" indent="-514350">
                  <a:spcBef>
                    <a:spcPts val="600"/>
                  </a:spcBef>
                  <a:buClr>
                    <a:prstClr val="black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u="sng" dirty="0">
                    <a:solidFill>
                      <a:prstClr val="black"/>
                    </a:solidFill>
                  </a:rPr>
                  <a:t>Three party</a:t>
                </a:r>
                <a:r>
                  <a:rPr lang="en-US" sz="2400" dirty="0">
                    <a:solidFill>
                      <a:prstClr val="black"/>
                    </a:solidFill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All inputs are sets of a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Calibri" panose="020F0502020204030204"/>
                  </a:rPr>
                  <a:t>fixed size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1885950" lvl="3" indent="-514350">
                  <a:spcBef>
                    <a:spcPts val="600"/>
                  </a:spcBef>
                  <a:buClr>
                    <a:prstClr val="black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Three party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: A party can input the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Calibri" panose="020F0502020204030204"/>
                  </a:rPr>
                  <a:t>entire considered universe</a:t>
                </a:r>
                <a:endParaRPr kumimoji="0" lang="LID4096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B09F91-008B-541C-DF88-F07BC1754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29901"/>
                <a:ext cx="10428339" cy="1354217"/>
              </a:xfrm>
              <a:prstGeom prst="rect">
                <a:avLst/>
              </a:prstGeom>
              <a:blipFill>
                <a:blip r:embed="rId2"/>
                <a:stretch>
                  <a:fillRect t="-3604" b="-945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18FEEE-D273-4C92-35A3-A53512E04BFF}"/>
                  </a:ext>
                </a:extLst>
              </p:cNvPr>
              <p:cNvSpPr txBox="1"/>
              <p:nvPr/>
            </p:nvSpPr>
            <p:spPr>
              <a:xfrm>
                <a:off x="881830" y="5814815"/>
                <a:ext cx="1042833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Left open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Three parties, domain is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⊆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≤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≤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</m:oMath>
                </a14:m>
                <a:endParaRPr lang="LID4096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18FEEE-D273-4C92-35A3-A53512E04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30" y="5814815"/>
                <a:ext cx="10428339" cy="584775"/>
              </a:xfrm>
              <a:prstGeom prst="rect">
                <a:avLst/>
              </a:prstGeom>
              <a:blipFill>
                <a:blip r:embed="rId3"/>
                <a:stretch>
                  <a:fillRect l="-1520" t="-12500" b="-3437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853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4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BCD6-0C88-DDD9-B090-215BD0E0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Results</a:t>
            </a:r>
            <a:endParaRPr lang="LID4096" dirty="0"/>
          </a:p>
        </p:txBody>
      </p:sp>
      <p:sp>
        <p:nvSpPr>
          <p:cNvPr id="4" name="צורה חופשית 16">
            <a:extLst>
              <a:ext uri="{FF2B5EF4-FFF2-40B4-BE49-F238E27FC236}">
                <a16:creationId xmlns:a16="http://schemas.microsoft.com/office/drawing/2014/main" id="{9CD27CA1-153B-EBBD-8B62-CF44F776FB99}"/>
              </a:ext>
            </a:extLst>
          </p:cNvPr>
          <p:cNvSpPr/>
          <p:nvPr/>
        </p:nvSpPr>
        <p:spPr>
          <a:xfrm>
            <a:off x="838200" y="1462753"/>
            <a:ext cx="10695156" cy="562205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[GMW ’87, Rabin and Ben-Or ’89]: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8">
                <a:extLst>
                  <a:ext uri="{FF2B5EF4-FFF2-40B4-BE49-F238E27FC236}">
                    <a16:creationId xmlns:a16="http://schemas.microsoft.com/office/drawing/2014/main" id="{885BE533-30D0-B6FE-898D-AA44EBFDE587}"/>
                  </a:ext>
                </a:extLst>
              </p:cNvPr>
              <p:cNvSpPr/>
              <p:nvPr/>
            </p:nvSpPr>
            <p:spPr>
              <a:xfrm>
                <a:off x="838200" y="1999178"/>
                <a:ext cx="10695156" cy="63924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defRPr/>
                </a:pPr>
                <a:r>
                  <a:rPr lang="en-US" sz="2800" dirty="0">
                    <a:solidFill>
                      <a:schemeClr val="accent4"/>
                    </a:solidFill>
                  </a:rPr>
                  <a:t>Honest majority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that every functionality can be securely computed</a:t>
                </a:r>
              </a:p>
            </p:txBody>
          </p:sp>
        </mc:Choice>
        <mc:Fallback xmlns="">
          <p:sp>
            <p:nvSpPr>
              <p:cNvPr id="5" name="מלבן 8">
                <a:extLst>
                  <a:ext uri="{FF2B5EF4-FFF2-40B4-BE49-F238E27FC236}">
                    <a16:creationId xmlns:a16="http://schemas.microsoft.com/office/drawing/2014/main" id="{885BE533-30D0-B6FE-898D-AA44EBFDE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99178"/>
                <a:ext cx="10695156" cy="639247"/>
              </a:xfrm>
              <a:prstGeom prst="rect">
                <a:avLst/>
              </a:prstGeom>
              <a:blipFill>
                <a:blip r:embed="rId2"/>
                <a:stretch>
                  <a:fillRect l="-167"/>
                </a:stretch>
              </a:blip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צורה חופשית 16">
            <a:extLst>
              <a:ext uri="{FF2B5EF4-FFF2-40B4-BE49-F238E27FC236}">
                <a16:creationId xmlns:a16="http://schemas.microsoft.com/office/drawing/2014/main" id="{DAA2895F-10E5-C211-453F-94E25D44C213}"/>
              </a:ext>
            </a:extLst>
          </p:cNvPr>
          <p:cNvSpPr/>
          <p:nvPr/>
        </p:nvSpPr>
        <p:spPr>
          <a:xfrm>
            <a:off x="838200" y="3299345"/>
            <a:ext cx="10695156" cy="562205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[Halevi, </a:t>
            </a:r>
            <a:r>
              <a:rPr lang="en-US" sz="3200" dirty="0" err="1">
                <a:solidFill>
                  <a:schemeClr val="bg1"/>
                </a:solidFill>
              </a:rPr>
              <a:t>Ishai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Kushilevitz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Makriyannis</a:t>
            </a:r>
            <a:r>
              <a:rPr lang="en-US" sz="3200" dirty="0">
                <a:solidFill>
                  <a:schemeClr val="bg1"/>
                </a:solidFill>
              </a:rPr>
              <a:t>, Rabin ’19]:</a:t>
            </a:r>
          </a:p>
        </p:txBody>
      </p:sp>
      <p:sp>
        <p:nvSpPr>
          <p:cNvPr id="7" name="מלבן 8">
            <a:extLst>
              <a:ext uri="{FF2B5EF4-FFF2-40B4-BE49-F238E27FC236}">
                <a16:creationId xmlns:a16="http://schemas.microsoft.com/office/drawing/2014/main" id="{86C3356E-C059-FAA7-77A4-488F9A4D34E9}"/>
              </a:ext>
            </a:extLst>
          </p:cNvPr>
          <p:cNvSpPr/>
          <p:nvPr/>
        </p:nvSpPr>
        <p:spPr>
          <a:xfrm>
            <a:off x="838200" y="3835770"/>
            <a:ext cx="10695156" cy="1906750"/>
          </a:xfrm>
          <a:prstGeom prst="rect">
            <a:avLst/>
          </a:prstGeom>
          <a:solidFill>
            <a:schemeClr val="bg1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14350" lvl="0" indent="-514350">
              <a:buFont typeface="+mj-lt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</a:rPr>
              <a:t>Identified a class of </a:t>
            </a:r>
            <a:r>
              <a:rPr lang="en-US" sz="2800" dirty="0">
                <a:solidFill>
                  <a:schemeClr val="accent4"/>
                </a:solidFill>
              </a:rPr>
              <a:t>solitary</a:t>
            </a:r>
            <a:r>
              <a:rPr lang="en-US" sz="2800" dirty="0">
                <a:solidFill>
                  <a:srgbClr val="0070C0"/>
                </a:solidFill>
              </a:rPr>
              <a:t> output </a:t>
            </a:r>
            <a:r>
              <a:rPr lang="en-US" sz="2800" dirty="0">
                <a:solidFill>
                  <a:prstClr val="black"/>
                </a:solidFill>
              </a:rPr>
              <a:t>functionalities that </a:t>
            </a:r>
            <a:r>
              <a:rPr lang="en-US" sz="2800" dirty="0">
                <a:solidFill>
                  <a:srgbClr val="FF0000"/>
                </a:solidFill>
              </a:rPr>
              <a:t>cannot</a:t>
            </a:r>
            <a:r>
              <a:rPr lang="en-US" sz="2800" dirty="0">
                <a:solidFill>
                  <a:prstClr val="black"/>
                </a:solidFill>
              </a:rPr>
              <a:t> be securely computed without an honest majority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</a:rPr>
              <a:t>Showed several </a:t>
            </a:r>
            <a:r>
              <a:rPr lang="en-US" sz="2800" dirty="0">
                <a:solidFill>
                  <a:schemeClr val="accent4"/>
                </a:solidFill>
              </a:rPr>
              <a:t>positive</a:t>
            </a:r>
            <a:r>
              <a:rPr lang="en-US" sz="2800" dirty="0">
                <a:solidFill>
                  <a:prstClr val="black"/>
                </a:solidFill>
              </a:rPr>
              <a:t> results, including </a:t>
            </a:r>
            <a:r>
              <a:rPr lang="en-US" sz="2800" dirty="0">
                <a:solidFill>
                  <a:srgbClr val="7030A0"/>
                </a:solidFill>
              </a:rPr>
              <a:t>set disjointness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for certain parameters</a:t>
            </a:r>
          </a:p>
        </p:txBody>
      </p:sp>
    </p:spTree>
    <p:extLst>
      <p:ext uri="{BB962C8B-B14F-4D97-AF65-F5344CB8AC3E}">
        <p14:creationId xmlns:p14="http://schemas.microsoft.com/office/powerpoint/2010/main" val="39296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250934-7B2F-DEC6-93DD-03A6F680ACAA}"/>
              </a:ext>
            </a:extLst>
          </p:cNvPr>
          <p:cNvSpPr txBox="1"/>
          <p:nvPr/>
        </p:nvSpPr>
        <p:spPr>
          <a:xfrm>
            <a:off x="2673770" y="1859340"/>
            <a:ext cx="6844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For what parameters can </a:t>
            </a:r>
            <a:r>
              <a:rPr lang="en-US" sz="3200" i="1" dirty="0">
                <a:solidFill>
                  <a:srgbClr val="7030A0"/>
                </a:solidFill>
              </a:rPr>
              <a:t>set disjointness </a:t>
            </a:r>
            <a:r>
              <a:rPr lang="en-US" sz="3200" i="1" dirty="0"/>
              <a:t>be securely computed without an honest majority?</a:t>
            </a:r>
            <a:endParaRPr lang="LID4096" sz="32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Main Question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227DA-2E09-3066-7ECE-79364E97A8C1}"/>
              </a:ext>
            </a:extLst>
          </p:cNvPr>
          <p:cNvSpPr txBox="1"/>
          <p:nvPr/>
        </p:nvSpPr>
        <p:spPr>
          <a:xfrm>
            <a:off x="2859397" y="3945315"/>
            <a:ext cx="6751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What </a:t>
            </a:r>
            <a:r>
              <a:rPr lang="en-US" sz="3200" i="1" dirty="0">
                <a:solidFill>
                  <a:srgbClr val="0070C0"/>
                </a:solidFill>
              </a:rPr>
              <a:t>solitary output </a:t>
            </a:r>
            <a:r>
              <a:rPr lang="en-US" sz="3200" i="1" dirty="0"/>
              <a:t>functionalities can be securely computed without an honest majority?</a:t>
            </a:r>
            <a:endParaRPr lang="LID4096" sz="3200" i="1" dirty="0"/>
          </a:p>
        </p:txBody>
      </p:sp>
    </p:spTree>
    <p:extLst>
      <p:ext uri="{BB962C8B-B14F-4D97-AF65-F5344CB8AC3E}">
        <p14:creationId xmlns:p14="http://schemas.microsoft.com/office/powerpoint/2010/main" val="21166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168497</TotalTime>
  <Words>1416</Words>
  <Application>Microsoft Office PowerPoint</Application>
  <PresentationFormat>Widescreen</PresentationFormat>
  <Paragraphs>196</Paragraphs>
  <Slides>25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Office Theme</vt:lpstr>
      <vt:lpstr>Can Alice and Bob Guarantee Output to Carol?</vt:lpstr>
      <vt:lpstr>Solitary Output Secure Computation</vt:lpstr>
      <vt:lpstr>A Question</vt:lpstr>
      <vt:lpstr>Why Should We Care?</vt:lpstr>
      <vt:lpstr>Why Should We Care?</vt:lpstr>
      <vt:lpstr>Is This Possible?</vt:lpstr>
      <vt:lpstr>Is This Possible?</vt:lpstr>
      <vt:lpstr>Known Results</vt:lpstr>
      <vt:lpstr>Our Main Question</vt:lpstr>
      <vt:lpstr>Our Main Model</vt:lpstr>
      <vt:lpstr>Our Results</vt:lpstr>
      <vt:lpstr>Our Results – A Characterization</vt:lpstr>
      <vt:lpstr>Our Results – Set Disjointness</vt:lpstr>
      <vt:lpstr>Our Results – Multiparty</vt:lpstr>
      <vt:lpstr>Our Techniques – Impossibility of disj_2,3</vt:lpstr>
      <vt:lpstr>Warmup – Impossibility of Fairness</vt:lpstr>
      <vt:lpstr>Warmup – Impossibility of Fairness</vt:lpstr>
      <vt:lpstr>Warmup – Impossibility of Fairness</vt:lpstr>
      <vt:lpstr>Impossibility of Solitary Output Computation</vt:lpstr>
      <vt:lpstr>Impossibility of Solitary Output Computation</vt:lpstr>
      <vt:lpstr>Impossibility of Solitary Output Computation</vt:lpstr>
      <vt:lpstr>The Characterization</vt:lpstr>
      <vt:lpstr>Summary</vt:lpstr>
      <vt:lpstr>Open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בר אלון</dc:creator>
  <cp:lastModifiedBy>בר אלון</cp:lastModifiedBy>
  <cp:revision>857</cp:revision>
  <dcterms:created xsi:type="dcterms:W3CDTF">2020-09-13T09:52:09Z</dcterms:created>
  <dcterms:modified xsi:type="dcterms:W3CDTF">2024-05-23T16:51:16Z</dcterms:modified>
</cp:coreProperties>
</file>