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2CE_BE867D9F.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E2_80996C67.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471" r:id="rId2"/>
    <p:sldId id="475" r:id="rId3"/>
    <p:sldId id="754" r:id="rId4"/>
    <p:sldId id="715" r:id="rId5"/>
    <p:sldId id="559" r:id="rId6"/>
    <p:sldId id="717" r:id="rId7"/>
    <p:sldId id="712" r:id="rId8"/>
    <p:sldId id="752" r:id="rId9"/>
    <p:sldId id="755" r:id="rId10"/>
    <p:sldId id="765" r:id="rId11"/>
    <p:sldId id="718" r:id="rId12"/>
    <p:sldId id="660" r:id="rId13"/>
    <p:sldId id="495" r:id="rId14"/>
    <p:sldId id="465" r:id="rId15"/>
    <p:sldId id="482" r:id="rId16"/>
    <p:sldId id="511" r:id="rId17"/>
    <p:sldId id="710" r:id="rId18"/>
    <p:sldId id="544" r:id="rId19"/>
    <p:sldId id="757" r:id="rId20"/>
    <p:sldId id="761" r:id="rId21"/>
    <p:sldId id="739" r:id="rId22"/>
    <p:sldId id="744" r:id="rId23"/>
    <p:sldId id="748" r:id="rId24"/>
    <p:sldId id="749" r:id="rId25"/>
    <p:sldId id="664" r:id="rId26"/>
    <p:sldId id="766" r:id="rId27"/>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F3A3FA-BD46-E532-6046-D1F499BB24FA}" name="Shany Ben David" initials="" userId="S::bendavs2@biu.ac.il::9f9ddade-42bd-4d00-aa5d-5452d2026d6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034F4"/>
    <a:srgbClr val="FF00F1"/>
    <a:srgbClr val="FFEBF8"/>
    <a:srgbClr val="EBC0E6"/>
    <a:srgbClr val="05B050"/>
    <a:srgbClr val="FFECF8"/>
    <a:srgbClr val="FFC000"/>
    <a:srgbClr val="00FE78"/>
    <a:srgbClr val="EBBFE5"/>
    <a:srgbClr val="A5B8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309"/>
    <p:restoredTop sz="71429"/>
  </p:normalViewPr>
  <p:slideViewPr>
    <p:cSldViewPr snapToGrid="0">
      <p:cViewPr varScale="1">
        <p:scale>
          <a:sx n="74" d="100"/>
          <a:sy n="74" d="100"/>
        </p:scale>
        <p:origin x="184" y="304"/>
      </p:cViewPr>
      <p:guideLst/>
    </p:cSldViewPr>
  </p:slideViewPr>
  <p:notesTextViewPr>
    <p:cViewPr>
      <p:scale>
        <a:sx n="114" d="100"/>
        <a:sy n="114"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omments/modernComment_1E2_80996C67.xml><?xml version="1.0" encoding="utf-8"?>
<p188:cmLst xmlns:a="http://schemas.openxmlformats.org/drawingml/2006/main" xmlns:r="http://schemas.openxmlformats.org/officeDocument/2006/relationships" xmlns:p188="http://schemas.microsoft.com/office/powerpoint/2018/8/main">
  <p188:cm id="{A119ECD8-7DB5-BB43-B107-0A3E4633C502}" authorId="{4AF3A3FA-BD46-E532-6046-D1F499BB24FA}" created="2024-03-05T09:53:19.821">
    <pc:sldMkLst xmlns:pc="http://schemas.microsoft.com/office/powerpoint/2013/main/command">
      <pc:docMk/>
      <pc:sldMk cId="3112706961" sldId="482"/>
    </pc:sldMkLst>
    <p188:txBody>
      <a:bodyPr/>
      <a:lstStyle/>
      <a:p>
        <a:r>
          <a:rPr lang="en-IL"/>
          <a:t>Generating the witness for the new instance is efficient</a:t>
        </a:r>
      </a:p>
    </p188:txBody>
  </p188:cm>
</p188:cmLst>
</file>

<file path=ppt/comments/modernComment_2CE_BE867D9F.xml><?xml version="1.0" encoding="utf-8"?>
<p188:cmLst xmlns:a="http://schemas.openxmlformats.org/drawingml/2006/main" xmlns:r="http://schemas.openxmlformats.org/officeDocument/2006/relationships" xmlns:p188="http://schemas.microsoft.com/office/powerpoint/2018/8/main">
  <p188:cm id="{8A1D5B8F-EC37-AA46-B83C-FB7E09CAC0F4}" authorId="{4AF3A3FA-BD46-E532-6046-D1F499BB24FA}" created="2024-03-05T10:01:55.269">
    <pc:sldMkLst xmlns:pc="http://schemas.microsoft.com/office/powerpoint/2013/main/command">
      <pc:docMk/>
      <pc:sldMk cId="1250871738" sldId="474"/>
    </pc:sldMkLst>
    <p188:txBody>
      <a:bodyPr/>
      <a:lstStyle/>
      <a:p>
        <a:r>
          <a:rPr lang="en-IL"/>
          <a:t>Add Another column? (instead of history?)</a:t>
        </a:r>
      </a:p>
    </p188:txBody>
  </p188:cm>
  <p188:cm id="{FE9C7193-334A-5141-827E-0041214C9A07}" authorId="{4AF3A3FA-BD46-E532-6046-D1F499BB24FA}" created="2024-03-12T08:03:59.226">
    <pc:sldMkLst xmlns:pc="http://schemas.microsoft.com/office/powerpoint/2013/main/command">
      <pc:docMk/>
      <pc:sldMk cId="1250871738" sldId="474"/>
    </pc:sldMkLst>
    <p188:txBody>
      <a:bodyPr/>
      <a:lstStyle/>
      <a:p>
        <a:r>
          <a:rPr lang="en-IL"/>
          <a:t>In the publicly verifiable setting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90238-22EA-2845-8FD5-8B83BD9CDD6E}" type="datetimeFigureOut">
              <a:rPr lang="en-IL" smtClean="0"/>
              <a:t>24/05/2024</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30DDA8-AEAF-B146-9AA4-2500CA489D13}" type="slidenum">
              <a:rPr lang="en-IL" smtClean="0"/>
              <a:t>‹#›</a:t>
            </a:fld>
            <a:endParaRPr lang="en-IL"/>
          </a:p>
        </p:txBody>
      </p:sp>
    </p:spTree>
    <p:extLst>
      <p:ext uri="{BB962C8B-B14F-4D97-AF65-F5344CB8AC3E}">
        <p14:creationId xmlns:p14="http://schemas.microsoft.com/office/powerpoint/2010/main" val="209969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defTabSz="914400" rtl="0" eaLnBrk="1" latinLnBrk="0" hangingPunct="1">
              <a:spcBef>
                <a:spcPts val="0"/>
              </a:spcBef>
              <a:spcAft>
                <a:spcPts val="0"/>
              </a:spcAft>
              <a:buNone/>
            </a:pPr>
            <a:r>
              <a:rPr lang="en-US" dirty="0"/>
              <a:t>Say thank you at the beginning, and repeat the name and paper name</a:t>
            </a:r>
          </a:p>
          <a:p>
            <a:pPr marL="0" lvl="0" indent="0" algn="l" defTabSz="914400" rtl="0" eaLnBrk="1" latinLnBrk="0" hangingPunct="1">
              <a:spcBef>
                <a:spcPts val="0"/>
              </a:spcBef>
              <a:spcAft>
                <a:spcPts val="0"/>
              </a:spcAft>
              <a:buNone/>
            </a:pPr>
            <a:endParaRPr lang="en-US" dirty="0"/>
          </a:p>
          <a:p>
            <a:pPr marL="0" lvl="0" indent="0" algn="l" defTabSz="914400" rtl="0" eaLnBrk="1" latinLnBrk="0" hangingPunct="1">
              <a:spcBef>
                <a:spcPts val="0"/>
              </a:spcBef>
              <a:spcAft>
                <a:spcPts val="0"/>
              </a:spcAft>
              <a:buNone/>
            </a:pPr>
            <a:r>
              <a:rPr lang="en-US" dirty="0"/>
              <a:t>Talk fluently</a:t>
            </a:r>
          </a:p>
          <a:p>
            <a:pPr marL="0" lvl="0" indent="0" algn="l" defTabSz="914400" rtl="0" eaLnBrk="1" latinLnBrk="0" hangingPunct="1">
              <a:spcBef>
                <a:spcPts val="0"/>
              </a:spcBef>
              <a:spcAft>
                <a:spcPts val="0"/>
              </a:spcAft>
              <a:buNone/>
            </a:pPr>
            <a:endParaRPr lang="en-US" dirty="0"/>
          </a:p>
          <a:p>
            <a:pPr marL="0" lvl="0" indent="0" algn="l" defTabSz="914400" rtl="0" eaLnBrk="1" latinLnBrk="0" hangingPunct="1">
              <a:spcBef>
                <a:spcPts val="0"/>
              </a:spcBef>
              <a:spcAft>
                <a:spcPts val="0"/>
              </a:spcAft>
              <a:buNone/>
            </a:pPr>
            <a:r>
              <a:rPr lang="en-US" dirty="0"/>
              <a:t>Make more focus on succinctness and </a:t>
            </a:r>
          </a:p>
          <a:p>
            <a:pPr marL="0" lvl="0" indent="0" algn="l" defTabSz="914400" rtl="0" eaLnBrk="1" latinLnBrk="0" hangingPunct="1">
              <a:spcBef>
                <a:spcPts val="0"/>
              </a:spcBef>
              <a:spcAft>
                <a:spcPts val="0"/>
              </a:spcAft>
              <a:buNone/>
            </a:pPr>
            <a:endParaRPr lang="en-US" dirty="0"/>
          </a:p>
          <a:p>
            <a:pPr marL="0" lvl="0" indent="0" algn="l" defTabSz="914400" rtl="0" eaLnBrk="1" latinLnBrk="0" hangingPunct="1">
              <a:spcBef>
                <a:spcPts val="0"/>
              </a:spcBef>
              <a:spcAft>
                <a:spcPts val="0"/>
              </a:spcAft>
              <a:buNone/>
            </a:pPr>
            <a:r>
              <a:rPr lang="en-US" dirty="0"/>
              <a:t>Add 3 minutes to the introduction </a:t>
            </a:r>
          </a:p>
          <a:p>
            <a:pPr marL="0" lvl="0" indent="0" algn="l" defTabSz="914400" rtl="0" eaLnBrk="1" latinLnBrk="0" hangingPunct="1">
              <a:spcBef>
                <a:spcPts val="0"/>
              </a:spcBef>
              <a:spcAft>
                <a:spcPts val="0"/>
              </a:spcAft>
              <a:buNone/>
            </a:pPr>
            <a:endParaRPr lang="en-US" dirty="0"/>
          </a:p>
          <a:p>
            <a:pPr marL="0" lvl="0" indent="0" algn="l" defTabSz="914400" rtl="0" eaLnBrk="1" latinLnBrk="0" hangingPunct="1">
              <a:spcBef>
                <a:spcPts val="0"/>
              </a:spcBef>
              <a:spcAft>
                <a:spcPts val="0"/>
              </a:spcAft>
              <a:buNone/>
            </a:pPr>
            <a:r>
              <a:rPr lang="en-US" dirty="0"/>
              <a:t>Look at the audience most of the time</a:t>
            </a:r>
          </a:p>
          <a:p>
            <a:pPr marL="0" lvl="0" indent="0" algn="l" defTabSz="914400" rtl="0" eaLnBrk="1" latinLnBrk="0" hangingPunct="1">
              <a:spcBef>
                <a:spcPts val="0"/>
              </a:spcBef>
              <a:spcAft>
                <a:spcPts val="0"/>
              </a:spcAft>
              <a:buNone/>
            </a:pPr>
            <a:endParaRPr lang="en-US" dirty="0"/>
          </a:p>
          <a:p>
            <a:pPr marL="0" lvl="0" indent="0" algn="l" defTabSz="914400" rtl="0" eaLnBrk="1" latinLnBrk="0" hangingPunct="1">
              <a:spcBef>
                <a:spcPts val="0"/>
              </a:spcBef>
              <a:spcAft>
                <a:spcPts val="0"/>
              </a:spcAft>
              <a:buNone/>
            </a:pPr>
            <a:r>
              <a:rPr lang="en-US" dirty="0"/>
              <a:t>Export pdf</a:t>
            </a:r>
          </a:p>
          <a:p>
            <a:pPr marL="0" lvl="0" indent="0" algn="l" defTabSz="914400" rtl="0" eaLnBrk="1" latinLnBrk="0" hangingPunct="1">
              <a:spcBef>
                <a:spcPts val="0"/>
              </a:spcBef>
              <a:spcAft>
                <a:spcPts val="0"/>
              </a:spcAft>
              <a:buNone/>
            </a:pPr>
            <a:endParaRPr lang="en-US" dirty="0"/>
          </a:p>
          <a:p>
            <a:pPr marL="0" lvl="0" indent="0" algn="l" defTabSz="914400" rtl="0" eaLnBrk="1" latinLnBrk="0" hangingPunct="1">
              <a:spcBef>
                <a:spcPts val="0"/>
              </a:spcBef>
              <a:spcAft>
                <a:spcPts val="0"/>
              </a:spcAft>
              <a:buNone/>
            </a:pPr>
            <a:r>
              <a:rPr lang="en-US" dirty="0"/>
              <a:t>Take a clicker</a:t>
            </a:r>
          </a:p>
          <a:p>
            <a:pPr marL="0" lvl="0" indent="0" algn="l" defTabSz="914400" rtl="0" eaLnBrk="1" latinLnBrk="0" hangingPunct="1">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dirty="0"/>
              <a:t>Back to the question on the succinct pcas, our main results show …</a:t>
            </a:r>
          </a:p>
          <a:p>
            <a:r>
              <a:rPr lang="en-IL" dirty="0"/>
              <a:t>The pca in our construction is </a:t>
            </a:r>
          </a:p>
        </p:txBody>
      </p:sp>
      <p:sp>
        <p:nvSpPr>
          <p:cNvPr id="4" name="Slide Number Placeholder 3"/>
          <p:cNvSpPr>
            <a:spLocks noGrp="1"/>
          </p:cNvSpPr>
          <p:nvPr>
            <p:ph type="sldNum" sz="quarter" idx="5"/>
          </p:nvPr>
        </p:nvSpPr>
        <p:spPr/>
        <p:txBody>
          <a:bodyPr/>
          <a:lstStyle/>
          <a:p>
            <a:fld id="{9830DDA8-AEAF-B146-9AA4-2500CA489D13}" type="slidenum">
              <a:rPr lang="en-IL" smtClean="0"/>
              <a:t>10</a:t>
            </a:fld>
            <a:endParaRPr lang="en-IL"/>
          </a:p>
        </p:txBody>
      </p:sp>
    </p:spTree>
    <p:extLst>
      <p:ext uri="{BB962C8B-B14F-4D97-AF65-F5344CB8AC3E}">
        <p14:creationId xmlns:p14="http://schemas.microsoft.com/office/powerpoint/2010/main" val="229970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Comparing to previous work, w</a:t>
            </a:r>
            <a:r>
              <a:rPr lang="en-IL" dirty="0"/>
              <a:t>e are the first to construct succinct PCAs for all of NP and it is also publicly verifiable and adaptively sound. Moreover, we can instantiate our PCA under various standard assumptions whereas previous work required sub-exp assumptions. In our construction, we also get succinct prover, which means that the prover is very efficient.</a:t>
            </a:r>
          </a:p>
          <a:p>
            <a:r>
              <a:rPr lang="en-IL" dirty="0"/>
              <a:t>So we are the fist to show that there exists succinct PCAs for the entire class of NP, and on the way we ach</a:t>
            </a:r>
            <a:r>
              <a:rPr lang="en-US" dirty="0" err="1"/>
              <a:t>ie</a:t>
            </a:r>
            <a:r>
              <a:rPr lang="en-IL" dirty="0"/>
              <a:t>ve other desirable properties.</a:t>
            </a:r>
          </a:p>
          <a:p>
            <a:endParaRPr lang="en-IL" dirty="0"/>
          </a:p>
        </p:txBody>
      </p:sp>
      <p:sp>
        <p:nvSpPr>
          <p:cNvPr id="4" name="Slide Number Placeholder 3"/>
          <p:cNvSpPr>
            <a:spLocks noGrp="1"/>
          </p:cNvSpPr>
          <p:nvPr>
            <p:ph type="sldNum" sz="quarter" idx="5"/>
          </p:nvPr>
        </p:nvSpPr>
        <p:spPr/>
        <p:txBody>
          <a:bodyPr/>
          <a:lstStyle/>
          <a:p>
            <a:fld id="{563685A0-12F6-1145-8059-6A7BB801F9A2}" type="slidenum">
              <a:rPr lang="en-IL" smtClean="0"/>
              <a:t>11</a:t>
            </a:fld>
            <a:endParaRPr lang="en-IL"/>
          </a:p>
        </p:txBody>
      </p:sp>
    </p:spTree>
    <p:extLst>
      <p:ext uri="{BB962C8B-B14F-4D97-AF65-F5344CB8AC3E}">
        <p14:creationId xmlns:p14="http://schemas.microsoft.com/office/powerpoint/2010/main" val="2966942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647ED-0F47-F9B0-E23C-16F3A6652F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B28ACA-0021-8EE4-90F5-6A455DEA2C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8B5281-39B2-3B87-F596-F3F9FCAC1D46}"/>
              </a:ext>
            </a:extLst>
          </p:cNvPr>
          <p:cNvSpPr>
            <a:spLocks noGrp="1"/>
          </p:cNvSpPr>
          <p:nvPr>
            <p:ph type="body" idx="1"/>
          </p:nvPr>
        </p:nvSpPr>
        <p:spPr/>
        <p:txBody>
          <a:bodyPr/>
          <a:lstStyle/>
          <a:p>
            <a:pPr algn="r" rtl="1"/>
            <a:endParaRPr lang="he-IL" dirty="0"/>
          </a:p>
        </p:txBody>
      </p:sp>
      <p:sp>
        <p:nvSpPr>
          <p:cNvPr id="4" name="Slide Number Placeholder 3">
            <a:extLst>
              <a:ext uri="{FF2B5EF4-FFF2-40B4-BE49-F238E27FC236}">
                <a16:creationId xmlns:a16="http://schemas.microsoft.com/office/drawing/2014/main" id="{5BDFD1E0-6DDC-B462-D12E-361F1CFEB997}"/>
              </a:ext>
            </a:extLst>
          </p:cNvPr>
          <p:cNvSpPr>
            <a:spLocks noGrp="1"/>
          </p:cNvSpPr>
          <p:nvPr>
            <p:ph type="sldNum" sz="quarter" idx="5"/>
          </p:nvPr>
        </p:nvSpPr>
        <p:spPr/>
        <p:txBody>
          <a:bodyPr/>
          <a:lstStyle/>
          <a:p>
            <a:fld id="{563685A0-12F6-1145-8059-6A7BB801F9A2}" type="slidenum">
              <a:rPr lang="en-IL" smtClean="0"/>
              <a:t>12</a:t>
            </a:fld>
            <a:endParaRPr lang="en-IL"/>
          </a:p>
        </p:txBody>
      </p:sp>
    </p:spTree>
    <p:extLst>
      <p:ext uri="{BB962C8B-B14F-4D97-AF65-F5344CB8AC3E}">
        <p14:creationId xmlns:p14="http://schemas.microsoft.com/office/powerpoint/2010/main" val="4033253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D7E36-1C1F-A1B7-EAB9-5601E5B828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12F2C7-6598-CEEF-E800-F958F504366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F23E014-F78C-6086-4282-D7FFBB4288C7}"/>
              </a:ext>
            </a:extLst>
          </p:cNvPr>
          <p:cNvSpPr>
            <a:spLocks noGrp="1"/>
          </p:cNvSpPr>
          <p:nvPr>
            <p:ph type="body" idx="1"/>
          </p:nvPr>
        </p:nvSpPr>
        <p:spPr/>
        <p:txBody>
          <a:bodyPr/>
          <a:lstStyle/>
          <a:p>
            <a:pPr marL="158750" indent="0" algn="l" defTabSz="914400" rtl="0" eaLnBrk="1" latinLnBrk="0" hangingPunct="1">
              <a:buNone/>
            </a:pPr>
            <a:r>
              <a:rPr lang="en-US" dirty="0"/>
              <a:t>We think of the input to the RAM machine as pair of inputs, …</a:t>
            </a:r>
          </a:p>
          <a:p>
            <a:pPr marL="158750" indent="0" algn="l" defTabSz="914400" rtl="0" eaLnBrk="1" latinLnBrk="0" hangingPunct="1">
              <a:buNone/>
            </a:pPr>
            <a:r>
              <a:rPr lang="en-US" dirty="0"/>
              <a:t>The prover who wants to prove to the verifier that R(</a:t>
            </a:r>
            <a:r>
              <a:rPr lang="en-US" dirty="0" err="1"/>
              <a:t>M,y</a:t>
            </a:r>
            <a:r>
              <a:rPr lang="en-US" dirty="0"/>
              <a:t>)=b, sends b together with a proof to the </a:t>
            </a:r>
            <a:r>
              <a:rPr lang="en-US" dirty="0" err="1"/>
              <a:t>verifeier</a:t>
            </a:r>
            <a:endParaRPr lang="en-US" dirty="0"/>
          </a:p>
          <a:p>
            <a:pPr marL="158750" indent="0" algn="l" defTabSz="914400" rtl="0" eaLnBrk="1" latinLnBrk="0" hangingPunct="1">
              <a:buNone/>
            </a:pPr>
            <a:r>
              <a:rPr lang="en-US" dirty="0"/>
              <a:t>The verifier who wishes to verify the computation efficiently, might not be able to read the entire input, therefore, it is given as input the digest of the large input M and explicitly the small input y</a:t>
            </a:r>
          </a:p>
          <a:p>
            <a:pPr marL="158750" indent="0" algn="l" defTabSz="914400" rtl="0" eaLnBrk="1" latinLnBrk="0" hangingPunct="1">
              <a:buNone/>
            </a:pPr>
            <a:endParaRPr lang="en-US" dirty="0"/>
          </a:p>
          <a:p>
            <a:pPr marL="158750" indent="0" algn="l" defTabSz="914400" rtl="0" eaLnBrk="1" latinLnBrk="0" hangingPunct="1">
              <a:buNone/>
            </a:pPr>
            <a:r>
              <a:rPr lang="en-US" dirty="0"/>
              <a:t>For the efficiency parameters….</a:t>
            </a:r>
          </a:p>
          <a:p>
            <a:pPr marL="158750" indent="0" algn="l" defTabSz="914400" rtl="0" eaLnBrk="1" latinLnBrk="0" hangingPunct="1">
              <a:buNone/>
            </a:pPr>
            <a:endParaRPr lang="en-US" dirty="0"/>
          </a:p>
          <a:p>
            <a:pPr marL="158750" indent="0" algn="l" defTabSz="914400" rtl="0" eaLnBrk="1" latinLnBrk="0" hangingPunct="1">
              <a:buNone/>
            </a:pPr>
            <a:r>
              <a:rPr lang="en-US" dirty="0"/>
              <a:t>So we have a scheme in which the verifier who verifies a long computation, does not even read the entire input to the computation, and this is the mane point that I want you to remember from this slide</a:t>
            </a:r>
          </a:p>
        </p:txBody>
      </p:sp>
    </p:spTree>
    <p:extLst>
      <p:ext uri="{BB962C8B-B14F-4D97-AF65-F5344CB8AC3E}">
        <p14:creationId xmlns:p14="http://schemas.microsoft.com/office/powerpoint/2010/main" val="184985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dirty="0"/>
              <a:t>Previous work constructed various RAM delegation schemes. Each one satifies only a </a:t>
            </a:r>
            <a:r>
              <a:rPr lang="en-IL" b="1" dirty="0"/>
              <a:t>subset</a:t>
            </a:r>
            <a:r>
              <a:rPr lang="en-IL" dirty="0"/>
              <a:t> of the properties required for out PCA construction.</a:t>
            </a:r>
          </a:p>
          <a:p>
            <a:r>
              <a:rPr lang="en-IL" dirty="0"/>
              <a:t>Therefore, we construct RAM delegation scheme that satisfy all of these properties</a:t>
            </a:r>
            <a:r>
              <a:rPr lang="en-US" dirty="0"/>
              <a:t> together</a:t>
            </a:r>
            <a:r>
              <a:rPr lang="en-IL" dirty="0"/>
              <a:t>. In the context of this talk we introduce only a high level description of the construction, and therefore we do not get into the details of these properties. Any of you that is familier with RAM delegation schemes can recognize them.	</a:t>
            </a:r>
          </a:p>
        </p:txBody>
      </p:sp>
      <p:sp>
        <p:nvSpPr>
          <p:cNvPr id="4" name="Slide Number Placeholder 3"/>
          <p:cNvSpPr>
            <a:spLocks noGrp="1"/>
          </p:cNvSpPr>
          <p:nvPr>
            <p:ph type="sldNum" sz="quarter" idx="5"/>
          </p:nvPr>
        </p:nvSpPr>
        <p:spPr/>
        <p:txBody>
          <a:bodyPr/>
          <a:lstStyle/>
          <a:p>
            <a:fld id="{9830DDA8-AEAF-B146-9AA4-2500CA489D13}" type="slidenum">
              <a:rPr lang="en-IL" smtClean="0"/>
              <a:t>15</a:t>
            </a:fld>
            <a:endParaRPr lang="en-IL"/>
          </a:p>
        </p:txBody>
      </p:sp>
    </p:spTree>
    <p:extLst>
      <p:ext uri="{BB962C8B-B14F-4D97-AF65-F5344CB8AC3E}">
        <p14:creationId xmlns:p14="http://schemas.microsoft.com/office/powerpoint/2010/main" val="2086839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91FCA-968B-3881-78B5-1C4B897E21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83A1CF-26D0-C2A9-5C08-406F7F9784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D818A-9FF3-8314-895A-25AAB1ABD30C}"/>
              </a:ext>
            </a:extLst>
          </p:cNvPr>
          <p:cNvSpPr>
            <a:spLocks noGrp="1"/>
          </p:cNvSpPr>
          <p:nvPr>
            <p:ph type="body" idx="1"/>
          </p:nvPr>
        </p:nvSpPr>
        <p:spPr/>
        <p:txBody>
          <a:bodyPr/>
          <a:lstStyle/>
          <a:p>
            <a:pPr algn="r" rtl="1"/>
            <a:endParaRPr lang="he-IL" dirty="0"/>
          </a:p>
        </p:txBody>
      </p:sp>
      <p:sp>
        <p:nvSpPr>
          <p:cNvPr id="4" name="Slide Number Placeholder 3">
            <a:extLst>
              <a:ext uri="{FF2B5EF4-FFF2-40B4-BE49-F238E27FC236}">
                <a16:creationId xmlns:a16="http://schemas.microsoft.com/office/drawing/2014/main" id="{0D7B5910-8412-FA55-B460-B418A3FDD60F}"/>
              </a:ext>
            </a:extLst>
          </p:cNvPr>
          <p:cNvSpPr>
            <a:spLocks noGrp="1"/>
          </p:cNvSpPr>
          <p:nvPr>
            <p:ph type="sldNum" sz="quarter" idx="5"/>
          </p:nvPr>
        </p:nvSpPr>
        <p:spPr/>
        <p:txBody>
          <a:bodyPr/>
          <a:lstStyle/>
          <a:p>
            <a:fld id="{563685A0-12F6-1145-8059-6A7BB801F9A2}" type="slidenum">
              <a:rPr lang="en-IL" smtClean="0"/>
              <a:t>17</a:t>
            </a:fld>
            <a:endParaRPr lang="en-IL"/>
          </a:p>
        </p:txBody>
      </p:sp>
    </p:spTree>
    <p:extLst>
      <p:ext uri="{BB962C8B-B14F-4D97-AF65-F5344CB8AC3E}">
        <p14:creationId xmlns:p14="http://schemas.microsoft.com/office/powerpoint/2010/main" val="1782551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B9459-4380-40C5-78B3-39B80BF1A0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8F0D01-8116-0357-1C31-61CA191F10F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64F6350-FBFF-D80B-0AF1-C37E41B65744}"/>
              </a:ext>
            </a:extLst>
          </p:cNvPr>
          <p:cNvSpPr>
            <a:spLocks noGrp="1"/>
          </p:cNvSpPr>
          <p:nvPr>
            <p:ph type="body" idx="1"/>
          </p:nvPr>
        </p:nvSpPr>
        <p:spPr/>
        <p:txBody>
          <a:bodyPr/>
          <a:lstStyle/>
          <a:p>
            <a:pPr marL="158750" indent="0" algn="l" rtl="0">
              <a:buNone/>
            </a:pPr>
            <a:br>
              <a:rPr lang="en-US" dirty="0"/>
            </a:br>
            <a:r>
              <a:rPr lang="en-US" dirty="0"/>
              <a:t>Sending w makes it a P problem </a:t>
            </a:r>
            <a:br>
              <a:rPr lang="en-US" dirty="0"/>
            </a:br>
            <a:r>
              <a:rPr lang="en-US" dirty="0"/>
              <a:t>Now we need………</a:t>
            </a:r>
          </a:p>
        </p:txBody>
      </p:sp>
    </p:spTree>
    <p:extLst>
      <p:ext uri="{BB962C8B-B14F-4D97-AF65-F5344CB8AC3E}">
        <p14:creationId xmlns:p14="http://schemas.microsoft.com/office/powerpoint/2010/main" val="3273344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4E3EC-D1F0-7666-A005-F43FB421DB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B52968-F4B1-5513-1B47-9BE4DC9295D7}"/>
              </a:ext>
            </a:extLst>
          </p:cNvPr>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D9480757-6BB1-753B-2CFF-B0E81E084336}"/>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Tx/>
                  <a:buSzTx/>
                  <a:buFontTx/>
                  <a:buNone/>
                  <a:tabLst/>
                  <a:defRPr/>
                </a:pPr>
                <a:r>
                  <a:rPr lang="en-US" dirty="0"/>
                  <a:t>We think about the input as two parts. An explicit input x, and implicit input y, where the verifier has only oracle access to y.</a:t>
                </a:r>
              </a:p>
            </p:txBody>
          </p:sp>
        </mc:Choice>
        <mc:Fallback xmlns="">
          <p:sp>
            <p:nvSpPr>
              <p:cNvPr id="3" name="Notes Placeholder 2">
                <a:extLst>
                  <a:ext uri="{FF2B5EF4-FFF2-40B4-BE49-F238E27FC236}">
                    <a16:creationId xmlns:a16="http://schemas.microsoft.com/office/drawing/2014/main" id="{51860F45-06F7-8B21-CDD6-CAE67CE6E4DA}"/>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rPr>
                  <a:t>Theorem[BGHSV05]: There exists a PCPP for </a:t>
                </a:r>
                <a:r>
                  <a:rPr lang="en-US" sz="1200" i="0">
                    <a:solidFill>
                      <a:schemeClr val="tx1"/>
                    </a:solidFill>
                    <a:latin typeface="Cambria Math" panose="02040503050406030204" pitchFamily="18" charset="0"/>
                  </a:rPr>
                  <a:t>𝐿</a:t>
                </a:r>
                <a:r>
                  <a:rPr lang="en-US" sz="1200" i="1" dirty="0">
                    <a:solidFill>
                      <a:schemeClr val="tx1"/>
                    </a:solidFill>
                  </a:rPr>
                  <a:t> with </a:t>
                </a:r>
                <a:r>
                  <a:rPr lang="en-US" sz="1200" dirty="0">
                    <a:solidFill>
                      <a:schemeClr val="tx1"/>
                    </a:solidFill>
                  </a:rPr>
                  <a:t>p</a:t>
                </a:r>
                <a:r>
                  <a:rPr lang="en-US" sz="1200" b="0" dirty="0">
                    <a:solidFill>
                      <a:schemeClr val="tx1"/>
                    </a:solidFill>
                  </a:rPr>
                  <a:t>roof length </a:t>
                </a:r>
                <a:r>
                  <a:rPr lang="en-US" sz="1200" b="0" i="0">
                    <a:solidFill>
                      <a:schemeClr val="tx1"/>
                    </a:solidFill>
                    <a:latin typeface="Cambria Math" panose="02040503050406030204" pitchFamily="18" charset="0"/>
                  </a:rPr>
                  <a:t>poly(𝑇).</a:t>
                </a:r>
                <a:endParaRPr lang="en-US" sz="1200" i="1" dirty="0">
                  <a:solidFill>
                    <a:schemeClr val="tx1"/>
                  </a:solidFill>
                </a:endParaRPr>
              </a:p>
              <a:p>
                <a:pPr marL="158750" indent="0" algn="l" rtl="0">
                  <a:buNone/>
                </a:pPr>
                <a:endParaRPr lang="en-US" dirty="0"/>
              </a:p>
              <a:p>
                <a:pPr marL="158750" indent="0" algn="l" rtl="0">
                  <a:buNone/>
                </a:pPr>
                <a:endParaRPr lang="en-US" dirty="0"/>
              </a:p>
              <a:p>
                <a:pPr marL="158750" indent="0" algn="l" rtl="0">
                  <a:buNone/>
                </a:pPr>
                <a:r>
                  <a:rPr lang="en-US" dirty="0"/>
                  <a:t>Eli Ben-</a:t>
                </a:r>
                <a:r>
                  <a:rPr lang="en-US" dirty="0" err="1"/>
                  <a:t>Sasson</a:t>
                </a:r>
                <a:r>
                  <a:rPr lang="en-US" dirty="0"/>
                  <a:t>, </a:t>
                </a:r>
                <a:r>
                  <a:rPr lang="en-US" dirty="0" err="1"/>
                  <a:t>Goldreich</a:t>
                </a:r>
                <a:r>
                  <a:rPr lang="en-US" dirty="0"/>
                  <a:t>, Harsha, Sudan, </a:t>
                </a:r>
                <a:r>
                  <a:rPr lang="en-US" dirty="0" err="1"/>
                  <a:t>Vadhan</a:t>
                </a:r>
                <a:endParaRPr lang="en-US" dirty="0"/>
              </a:p>
            </p:txBody>
          </p:sp>
        </mc:Fallback>
      </mc:AlternateContent>
    </p:spTree>
    <p:extLst>
      <p:ext uri="{BB962C8B-B14F-4D97-AF65-F5344CB8AC3E}">
        <p14:creationId xmlns:p14="http://schemas.microsoft.com/office/powerpoint/2010/main" val="285769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4E3EC-D1F0-7666-A005-F43FB421DB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B52968-F4B1-5513-1B47-9BE4DC9295D7}"/>
              </a:ext>
            </a:extLst>
          </p:cNvPr>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D9480757-6BB1-753B-2CFF-B0E81E084336}"/>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Tx/>
                  <a:buSzTx/>
                  <a:buFontTx/>
                  <a:buNone/>
                  <a:tabLst/>
                  <a:defRPr/>
                </a:pPr>
                <a:r>
                  <a:rPr lang="en-US" dirty="0"/>
                  <a:t>L_X is the language where x is fixed</a:t>
                </a:r>
              </a:p>
            </p:txBody>
          </p:sp>
        </mc:Choice>
        <mc:Fallback xmlns="">
          <p:sp>
            <p:nvSpPr>
              <p:cNvPr id="3" name="Notes Placeholder 2">
                <a:extLst>
                  <a:ext uri="{FF2B5EF4-FFF2-40B4-BE49-F238E27FC236}">
                    <a16:creationId xmlns:a16="http://schemas.microsoft.com/office/drawing/2014/main" id="{51860F45-06F7-8B21-CDD6-CAE67CE6E4DA}"/>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rPr>
                  <a:t>Theorem[BGHSV05]: There exists a PCPP for </a:t>
                </a:r>
                <a:r>
                  <a:rPr lang="en-US" sz="1200" i="0">
                    <a:solidFill>
                      <a:schemeClr val="tx1"/>
                    </a:solidFill>
                    <a:latin typeface="Cambria Math" panose="02040503050406030204" pitchFamily="18" charset="0"/>
                  </a:rPr>
                  <a:t>𝐿</a:t>
                </a:r>
                <a:r>
                  <a:rPr lang="en-US" sz="1200" i="1" dirty="0">
                    <a:solidFill>
                      <a:schemeClr val="tx1"/>
                    </a:solidFill>
                  </a:rPr>
                  <a:t> with </a:t>
                </a:r>
                <a:r>
                  <a:rPr lang="en-US" sz="1200" dirty="0">
                    <a:solidFill>
                      <a:schemeClr val="tx1"/>
                    </a:solidFill>
                  </a:rPr>
                  <a:t>p</a:t>
                </a:r>
                <a:r>
                  <a:rPr lang="en-US" sz="1200" b="0" dirty="0">
                    <a:solidFill>
                      <a:schemeClr val="tx1"/>
                    </a:solidFill>
                  </a:rPr>
                  <a:t>roof length </a:t>
                </a:r>
                <a:r>
                  <a:rPr lang="en-US" sz="1200" b="0" i="0">
                    <a:solidFill>
                      <a:schemeClr val="tx1"/>
                    </a:solidFill>
                    <a:latin typeface="Cambria Math" panose="02040503050406030204" pitchFamily="18" charset="0"/>
                  </a:rPr>
                  <a:t>poly(𝑇).</a:t>
                </a:r>
                <a:endParaRPr lang="en-US" sz="1200" i="1" dirty="0">
                  <a:solidFill>
                    <a:schemeClr val="tx1"/>
                  </a:solidFill>
                </a:endParaRPr>
              </a:p>
              <a:p>
                <a:pPr marL="158750" indent="0" algn="l" rtl="0">
                  <a:buNone/>
                </a:pPr>
                <a:endParaRPr lang="en-US" dirty="0"/>
              </a:p>
              <a:p>
                <a:pPr marL="158750" indent="0" algn="l" rtl="0">
                  <a:buNone/>
                </a:pPr>
                <a:endParaRPr lang="en-US" dirty="0"/>
              </a:p>
              <a:p>
                <a:pPr marL="158750" indent="0" algn="l" rtl="0">
                  <a:buNone/>
                </a:pPr>
                <a:r>
                  <a:rPr lang="en-US" dirty="0"/>
                  <a:t>Eli Ben-</a:t>
                </a:r>
                <a:r>
                  <a:rPr lang="en-US" dirty="0" err="1"/>
                  <a:t>Sasson</a:t>
                </a:r>
                <a:r>
                  <a:rPr lang="en-US" dirty="0"/>
                  <a:t>, </a:t>
                </a:r>
                <a:r>
                  <a:rPr lang="en-US" dirty="0" err="1"/>
                  <a:t>Goldreich</a:t>
                </a:r>
                <a:r>
                  <a:rPr lang="en-US" dirty="0"/>
                  <a:t>, Harsha, Sudan, </a:t>
                </a:r>
                <a:r>
                  <a:rPr lang="en-US" dirty="0" err="1"/>
                  <a:t>Vadhan</a:t>
                </a:r>
                <a:endParaRPr lang="en-US" dirty="0"/>
              </a:p>
            </p:txBody>
          </p:sp>
        </mc:Fallback>
      </mc:AlternateContent>
    </p:spTree>
    <p:extLst>
      <p:ext uri="{BB962C8B-B14F-4D97-AF65-F5344CB8AC3E}">
        <p14:creationId xmlns:p14="http://schemas.microsoft.com/office/powerpoint/2010/main" val="2716831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B9459-4380-40C5-78B3-39B80BF1A0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8F0D01-8116-0357-1C31-61CA191F10F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64F6350-FBFF-D80B-0AF1-C37E41B65744}"/>
              </a:ext>
            </a:extLst>
          </p:cNvPr>
          <p:cNvSpPr>
            <a:spLocks noGrp="1"/>
          </p:cNvSpPr>
          <p:nvPr>
            <p:ph type="body" idx="1"/>
          </p:nvPr>
        </p:nvSpPr>
        <p:spPr/>
        <p:txBody>
          <a:bodyPr/>
          <a:lstStyle/>
          <a:p>
            <a:pPr marL="158750" indent="0" algn="l" rtl="0">
              <a:buNone/>
            </a:pPr>
            <a:endParaRPr lang="en-US" dirty="0"/>
          </a:p>
        </p:txBody>
      </p:sp>
    </p:spTree>
    <p:extLst>
      <p:ext uri="{BB962C8B-B14F-4D97-AF65-F5344CB8AC3E}">
        <p14:creationId xmlns:p14="http://schemas.microsoft.com/office/powerpoint/2010/main" val="1534746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defTabSz="914400" rtl="0" eaLnBrk="1" latinLnBrk="0" hangingPunct="1">
              <a:buNone/>
            </a:pPr>
            <a:r>
              <a:rPr lang="en-US" b="0" i="0" dirty="0">
                <a:solidFill>
                  <a:srgbClr val="0D0D0D"/>
                </a:solidFill>
                <a:effectLst/>
                <a:highlight>
                  <a:srgbClr val="FFFFFF"/>
                </a:highlight>
                <a:latin typeface="Söhne"/>
              </a:rPr>
              <a:t>We'll start by defining Probabilistically Checkable Proofs (PCPs).</a:t>
            </a:r>
            <a:br>
              <a:rPr lang="en-US" b="0" i="0" dirty="0">
                <a:solidFill>
                  <a:srgbClr val="0D0D0D"/>
                </a:solidFill>
                <a:effectLst/>
                <a:highlight>
                  <a:srgbClr val="FFFFFF"/>
                </a:highlight>
                <a:latin typeface="Söhne"/>
              </a:rPr>
            </a:br>
            <a:r>
              <a:rPr lang="en-US" b="0" i="0" dirty="0">
                <a:solidFill>
                  <a:srgbClr val="0D0D0D"/>
                </a:solidFill>
                <a:effectLst/>
                <a:highlight>
                  <a:srgbClr val="FFFFFF"/>
                </a:highlight>
                <a:latin typeface="Söhne"/>
              </a:rPr>
              <a:t>PCPs are well known from the famous PCP theorem.</a:t>
            </a:r>
          </a:p>
          <a:p>
            <a:pPr marL="158750" indent="0" algn="l" defTabSz="914400" rtl="0" eaLnBrk="1" latinLnBrk="0" hangingPunct="1">
              <a:buNone/>
            </a:pPr>
            <a:endParaRPr lang="en-US" dirty="0"/>
          </a:p>
          <a:p>
            <a:pPr marL="158750" indent="0" algn="l" defTabSz="914400" rtl="0" eaLnBrk="1" latinLnBrk="0" hangingPunct="1">
              <a:buNone/>
            </a:pPr>
            <a:r>
              <a:rPr lang="en-US" dirty="0"/>
              <a:t>In PCPs we have a relation R which we think of as np</a:t>
            </a:r>
            <a:r>
              <a:rPr lang="he-IL" dirty="0"/>
              <a:t> </a:t>
            </a:r>
            <a:r>
              <a:rPr lang="en-US" dirty="0"/>
              <a:t> hard.</a:t>
            </a:r>
          </a:p>
          <a:p>
            <a:pPr marL="158750" indent="0" algn="l" defTabSz="914400" rtl="0" eaLnBrk="1" latinLnBrk="0" hangingPunct="1">
              <a:buNone/>
            </a:pPr>
            <a:r>
              <a:rPr lang="en-US" dirty="0"/>
              <a:t>We have a prover and a verifier. The prover gets both the instance x and the witness w, while the verifier gets only the instance.</a:t>
            </a:r>
          </a:p>
          <a:p>
            <a:pPr marL="158750" indent="0" algn="l" defTabSz="914400" rtl="0" eaLnBrk="1" latinLnBrk="0" hangingPunct="1">
              <a:buNone/>
            </a:pPr>
            <a:r>
              <a:rPr lang="en-US" dirty="0"/>
              <a:t>The prover generates a proof Pi, and the verifier, who wishes to verify that the instance is in the language, queries the proof in a small number of locations, and then decides weather x is in the language or not. </a:t>
            </a:r>
          </a:p>
          <a:p>
            <a:pPr marL="158750" indent="0" algn="l" defTabSz="914400" rtl="0" eaLnBrk="1" latinLnBrk="0" hangingPunct="1">
              <a:buNone/>
            </a:pPr>
            <a:endParaRPr lang="en-US" dirty="0"/>
          </a:p>
          <a:p>
            <a:pPr marL="158750" indent="0" algn="l" defTabSz="914400" rtl="0" eaLnBrk="1" latinLnBrk="0" hangingPunct="1">
              <a:buNone/>
            </a:pPr>
            <a:r>
              <a:rPr lang="en-US" dirty="0"/>
              <a:t>So the verifier reads only a small number of bits from the proof, even if the proof is large.</a:t>
            </a:r>
          </a:p>
          <a:p>
            <a:pPr marL="158750" indent="0" algn="l" defTabSz="914400" rtl="0" eaLnBrk="1" latinLnBrk="0" hangingPunct="1">
              <a:buNone/>
            </a:pPr>
            <a:endParaRPr lang="en-US" dirty="0"/>
          </a:p>
          <a:p>
            <a:pPr marL="158750" indent="0" algn="l" defTabSz="914400" rtl="0" eaLnBrk="1" latinLnBrk="0" hangingPunct="1">
              <a:buNone/>
            </a:pPr>
            <a:r>
              <a:rPr lang="en-US" dirty="0"/>
              <a:t>For completeness, we say that if (</a:t>
            </a:r>
            <a:r>
              <a:rPr lang="en-US" dirty="0" err="1"/>
              <a:t>x,w</a:t>
            </a:r>
            <a:r>
              <a:rPr lang="en-US" dirty="0"/>
              <a:t>) are in the relation, then for an honestly generated proof, the verifier will always accept.</a:t>
            </a:r>
          </a:p>
        </p:txBody>
      </p:sp>
    </p:spTree>
    <p:extLst>
      <p:ext uri="{BB962C8B-B14F-4D97-AF65-F5344CB8AC3E}">
        <p14:creationId xmlns:p14="http://schemas.microsoft.com/office/powerpoint/2010/main" val="2848755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B9459-4380-40C5-78B3-39B80BF1A0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8F0D01-8116-0357-1C31-61CA191F10F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64F6350-FBFF-D80B-0AF1-C37E41B65744}"/>
              </a:ext>
            </a:extLst>
          </p:cNvPr>
          <p:cNvSpPr>
            <a:spLocks noGrp="1"/>
          </p:cNvSpPr>
          <p:nvPr>
            <p:ph type="body" idx="1"/>
          </p:nvPr>
        </p:nvSpPr>
        <p:spPr/>
        <p:txBody>
          <a:bodyPr/>
          <a:lstStyle/>
          <a:p>
            <a:pPr marL="158750" indent="0" algn="l" rtl="0">
              <a:buNone/>
            </a:pPr>
            <a:r>
              <a:rPr lang="en-US" dirty="0"/>
              <a:t>Eli Ben-</a:t>
            </a:r>
            <a:r>
              <a:rPr lang="en-US" dirty="0" err="1"/>
              <a:t>Sasson</a:t>
            </a:r>
            <a:r>
              <a:rPr lang="en-US" dirty="0"/>
              <a:t>, </a:t>
            </a:r>
            <a:r>
              <a:rPr lang="en-US" dirty="0" err="1"/>
              <a:t>Goldreich</a:t>
            </a:r>
            <a:r>
              <a:rPr lang="en-US" dirty="0"/>
              <a:t>, Harsha, Sudan, </a:t>
            </a:r>
            <a:r>
              <a:rPr lang="en-US" dirty="0" err="1"/>
              <a:t>Vadhan</a:t>
            </a:r>
            <a:endParaRPr lang="en-US" dirty="0"/>
          </a:p>
        </p:txBody>
      </p:sp>
    </p:spTree>
    <p:extLst>
      <p:ext uri="{BB962C8B-B14F-4D97-AF65-F5344CB8AC3E}">
        <p14:creationId xmlns:p14="http://schemas.microsoft.com/office/powerpoint/2010/main" val="1953366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B9459-4380-40C5-78B3-39B80BF1A0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8F0D01-8116-0357-1C31-61CA191F10F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64F6350-FBFF-D80B-0AF1-C37E41B65744}"/>
              </a:ext>
            </a:extLst>
          </p:cNvPr>
          <p:cNvSpPr>
            <a:spLocks noGrp="1"/>
          </p:cNvSpPr>
          <p:nvPr>
            <p:ph type="body" idx="1"/>
          </p:nvPr>
        </p:nvSpPr>
        <p:spPr/>
        <p:txBody>
          <a:bodyPr/>
          <a:lstStyle/>
          <a:p>
            <a:pPr marL="158750" indent="0" algn="l" rtl="0">
              <a:buNone/>
            </a:pPr>
            <a:r>
              <a:rPr lang="en-US" dirty="0"/>
              <a:t>We need to increase the distances</a:t>
            </a:r>
          </a:p>
        </p:txBody>
      </p:sp>
    </p:spTree>
    <p:extLst>
      <p:ext uri="{BB962C8B-B14F-4D97-AF65-F5344CB8AC3E}">
        <p14:creationId xmlns:p14="http://schemas.microsoft.com/office/powerpoint/2010/main" val="3921889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B9459-4380-40C5-78B3-39B80BF1A0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8F0D01-8116-0357-1C31-61CA191F10F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64F6350-FBFF-D80B-0AF1-C37E41B65744}"/>
              </a:ext>
            </a:extLst>
          </p:cNvPr>
          <p:cNvSpPr>
            <a:spLocks noGrp="1"/>
          </p:cNvSpPr>
          <p:nvPr>
            <p:ph type="body" idx="1"/>
          </p:nvPr>
        </p:nvSpPr>
        <p:spPr/>
        <p:txBody>
          <a:bodyPr/>
          <a:lstStyle/>
          <a:p>
            <a:pPr marL="158750" indent="0" algn="l" rtl="0">
              <a:buNone/>
            </a:pPr>
            <a:r>
              <a:rPr lang="en-US" dirty="0"/>
              <a:t>So we use ECC, which solves the final issue.</a:t>
            </a:r>
          </a:p>
          <a:p>
            <a:pPr marL="158750" indent="0" algn="l" rtl="0">
              <a:buNone/>
            </a:pPr>
            <a:endParaRPr lang="en-US" dirty="0"/>
          </a:p>
          <a:p>
            <a:pPr marL="158750" indent="0" algn="l" rtl="0">
              <a:buNone/>
            </a:pPr>
            <a:r>
              <a:rPr lang="en-US" dirty="0"/>
              <a:t>Eli Ben-</a:t>
            </a:r>
            <a:r>
              <a:rPr lang="en-US" dirty="0" err="1"/>
              <a:t>Sasson</a:t>
            </a:r>
            <a:r>
              <a:rPr lang="en-US" dirty="0"/>
              <a:t>, </a:t>
            </a:r>
            <a:r>
              <a:rPr lang="en-US" dirty="0" err="1"/>
              <a:t>Goldreich</a:t>
            </a:r>
            <a:r>
              <a:rPr lang="en-US" dirty="0"/>
              <a:t>, Harsha, Sudan, </a:t>
            </a:r>
            <a:r>
              <a:rPr lang="en-US" dirty="0" err="1"/>
              <a:t>Vadhan</a:t>
            </a:r>
            <a:endParaRPr lang="en-US" dirty="0"/>
          </a:p>
        </p:txBody>
      </p:sp>
    </p:spTree>
    <p:extLst>
      <p:ext uri="{BB962C8B-B14F-4D97-AF65-F5344CB8AC3E}">
        <p14:creationId xmlns:p14="http://schemas.microsoft.com/office/powerpoint/2010/main" val="1476367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9830DDA8-AEAF-B146-9AA4-2500CA489D13}" type="slidenum">
              <a:rPr lang="en-IL" smtClean="0"/>
              <a:t>25</a:t>
            </a:fld>
            <a:endParaRPr lang="en-IL"/>
          </a:p>
        </p:txBody>
      </p:sp>
    </p:spTree>
    <p:extLst>
      <p:ext uri="{BB962C8B-B14F-4D97-AF65-F5344CB8AC3E}">
        <p14:creationId xmlns:p14="http://schemas.microsoft.com/office/powerpoint/2010/main" val="2858054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E3294-433B-D930-7A15-F8D2A03C30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DCF1BB-0D93-0EC6-B6E3-CB8F3C7D2A4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B9AE614-3025-B660-ED51-883A89E0B036}"/>
              </a:ext>
            </a:extLst>
          </p:cNvPr>
          <p:cNvSpPr>
            <a:spLocks noGrp="1"/>
          </p:cNvSpPr>
          <p:nvPr>
            <p:ph type="body" idx="1"/>
          </p:nvPr>
        </p:nvSpPr>
        <p:spPr/>
        <p:txBody>
          <a:bodyPr/>
          <a:lstStyle/>
          <a:p>
            <a:pPr marL="158750" indent="0" algn="l" defTabSz="914400" rtl="0" eaLnBrk="1" latinLnBrk="0" hangingPunct="1">
              <a:buNone/>
            </a:pPr>
            <a:endParaRPr lang="en-US"/>
          </a:p>
          <a:p>
            <a:pPr marL="158750" indent="0" algn="l" defTabSz="914400" rtl="0" eaLnBrk="1" latinLnBrk="0" hangingPunct="1">
              <a:buNone/>
            </a:pPr>
            <a:r>
              <a:rPr lang="en-US"/>
              <a:t>Now </a:t>
            </a:r>
            <a:r>
              <a:rPr lang="en-US" dirty="0"/>
              <a:t>the question that we are going to answer is “Do we have succinct PCAs?” where succinct... </a:t>
            </a:r>
          </a:p>
          <a:p>
            <a:pPr marL="158750" indent="0" algn="l" defTabSz="914400" rtl="0" eaLnBrk="1" latinLnBrk="0" hangingPunct="1">
              <a:buNone/>
            </a:pPr>
            <a:endParaRPr lang="en-US" dirty="0"/>
          </a:p>
        </p:txBody>
      </p:sp>
    </p:spTree>
    <p:extLst>
      <p:ext uri="{BB962C8B-B14F-4D97-AF65-F5344CB8AC3E}">
        <p14:creationId xmlns:p14="http://schemas.microsoft.com/office/powerpoint/2010/main" val="3107836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defTabSz="914400" rtl="0" eaLnBrk="1" latinLnBrk="0" hangingPunct="1">
              <a:buNone/>
            </a:pPr>
            <a:r>
              <a:rPr lang="en-US" dirty="0"/>
              <a:t>For soundness, we say that any prover, even computationally unbounded prover, will be able to convince the verifier on a false statement with probability less than half.</a:t>
            </a:r>
          </a:p>
          <a:p>
            <a:pPr marL="158750" indent="0" algn="l" defTabSz="914400" rtl="0" eaLnBrk="1" latinLnBrk="0" hangingPunct="1">
              <a:buNone/>
            </a:pPr>
            <a:r>
              <a:rPr lang="en-US" dirty="0"/>
              <a:t>So for any instance x that is not in the language, the verifier will reject any proof with probability at least half by querying only a small number of bits from the proof.</a:t>
            </a:r>
          </a:p>
          <a:p>
            <a:pPr marL="158750" indent="0" algn="l" defTabSz="914400" rtl="0" eaLnBrk="1" latinLnBrk="0" hangingPunct="1">
              <a:buNone/>
            </a:pPr>
            <a:r>
              <a:rPr lang="he-IL" dirty="0"/>
              <a:t> </a:t>
            </a:r>
          </a:p>
          <a:p>
            <a:pPr marL="158750" indent="0" algn="l" defTabSz="914400" rtl="0" eaLnBrk="1" latinLnBrk="0" hangingPunct="1">
              <a:buNone/>
            </a:pPr>
            <a:r>
              <a:rPr lang="en-US" dirty="0"/>
              <a:t>Now, the famous and celebrated PCP theorem says that we do have PCPs for any language in NP. This </a:t>
            </a:r>
            <a:r>
              <a:rPr lang="en-US" dirty="0" err="1"/>
              <a:t>thm</a:t>
            </a:r>
            <a:r>
              <a:rPr lang="en-US" dirty="0"/>
              <a:t> does not rely on any assumptions. In terms of efficiency, the PCP proof size is quasi-linear in the size of both the instance and the witness, and the verifier makes only constant queries to the proof.</a:t>
            </a:r>
          </a:p>
          <a:p>
            <a:pPr marL="158750" indent="0" algn="l" defTabSz="914400" rtl="0" eaLnBrk="1" latinLnBrk="0" hangingPunct="1">
              <a:buNone/>
            </a:pPr>
            <a:endParaRPr lang="en-US" dirty="0"/>
          </a:p>
          <a:p>
            <a:pPr marL="158750" indent="0" algn="l" defTabSz="914400" rtl="0" eaLnBrk="1" latinLnBrk="0" hangingPunct="1">
              <a:buNone/>
            </a:pPr>
            <a:r>
              <a:rPr lang="en-US" dirty="0"/>
              <a:t>In this talk, we are going to focus on a specific relations in which the instance is much larger than the witness. In this setting where the instance is huge and the witness is small, the proof size from the PCP </a:t>
            </a:r>
            <a:r>
              <a:rPr lang="en-US" dirty="0" err="1"/>
              <a:t>thm</a:t>
            </a:r>
            <a:r>
              <a:rPr lang="en-US" dirty="0"/>
              <a:t> that depends at least linearly on the</a:t>
            </a:r>
            <a:r>
              <a:rPr lang="he-IL" dirty="0"/>
              <a:t> </a:t>
            </a:r>
            <a:r>
              <a:rPr lang="en-US" dirty="0"/>
              <a:t>instance size, is not going to suffices. The proof size is going to be too large. </a:t>
            </a:r>
          </a:p>
        </p:txBody>
      </p:sp>
    </p:spTree>
    <p:extLst>
      <p:ext uri="{BB962C8B-B14F-4D97-AF65-F5344CB8AC3E}">
        <p14:creationId xmlns:p14="http://schemas.microsoft.com/office/powerpoint/2010/main" val="3204288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dirty="0"/>
              <a:t>There are many relations that has large instances and small …and vise versa</a:t>
            </a:r>
            <a:br>
              <a:rPr lang="en-IL" dirty="0"/>
            </a:br>
            <a:r>
              <a:rPr lang="en-US" dirty="0"/>
              <a:t>Just to illustrate what kind of relations can have huge instances and small witnesses, we are going to see an example</a:t>
            </a:r>
          </a:p>
          <a:p>
            <a:endParaRPr lang="en-IL" dirty="0"/>
          </a:p>
          <a:p>
            <a:r>
              <a:rPr lang="en-IL" dirty="0"/>
              <a:t>So our example is OR-SAT. In OR-SAT,  we have many subformulas.  We denote the number of sub formulas as</a:t>
            </a:r>
            <a:r>
              <a:rPr lang="he-IL" dirty="0"/>
              <a:t> </a:t>
            </a:r>
            <a:r>
              <a:rPr lang="en-US" dirty="0"/>
              <a:t>capital N</a:t>
            </a:r>
            <a:r>
              <a:rPr lang="en-IL" dirty="0"/>
              <a:t>.  Each sub-formula is small and has n variable. </a:t>
            </a:r>
            <a:r>
              <a:rPr lang="en-US" dirty="0"/>
              <a:t>S</a:t>
            </a:r>
            <a:r>
              <a:rPr lang="en-IL" dirty="0"/>
              <a:t>o the witness to a single subformula is of size n which is small.</a:t>
            </a:r>
          </a:p>
          <a:p>
            <a:endParaRPr lang="en-IL" dirty="0"/>
          </a:p>
          <a:p>
            <a:r>
              <a:rPr lang="en-IL" dirty="0"/>
              <a:t>Our instance, phi’, is the formula that is defined by the OR of the capital N subformulas.</a:t>
            </a:r>
          </a:p>
          <a:p>
            <a:r>
              <a:rPr lang="en-US" dirty="0"/>
              <a:t>The size of the phi’ is at least capital N</a:t>
            </a:r>
            <a:r>
              <a:rPr lang="en-IL" dirty="0"/>
              <a:t>, where </a:t>
            </a:r>
            <a:r>
              <a:rPr lang="en-US" dirty="0"/>
              <a:t>capital N is huge, it is n^100 or even super polynomial in n. In contrast, the witness is small. </a:t>
            </a:r>
          </a:p>
          <a:p>
            <a:r>
              <a:rPr lang="en-US" dirty="0"/>
              <a:t>Why is that? We defined phi’ to be the or of many </a:t>
            </a:r>
            <a:r>
              <a:rPr lang="en-US" dirty="0" err="1"/>
              <a:t>subformulas</a:t>
            </a:r>
            <a:r>
              <a:rPr lang="en-US" dirty="0"/>
              <a:t>, so we only need</a:t>
            </a:r>
          </a:p>
          <a:p>
            <a:endParaRPr lang="en-US" dirty="0"/>
          </a:p>
          <a:p>
            <a:r>
              <a:rPr lang="en-US" dirty="0"/>
              <a:t>In this case, the PCP </a:t>
            </a:r>
            <a:r>
              <a:rPr lang="en-US" dirty="0" err="1"/>
              <a:t>thm</a:t>
            </a:r>
            <a:r>
              <a:rPr lang="en-US" dirty="0"/>
              <a:t> provides a proof size that is quasi linear in the instance size, which is capital N, and  capital N is super poly in n. </a:t>
            </a:r>
          </a:p>
        </p:txBody>
      </p:sp>
      <p:sp>
        <p:nvSpPr>
          <p:cNvPr id="4" name="Slide Number Placeholder 3"/>
          <p:cNvSpPr>
            <a:spLocks noGrp="1"/>
          </p:cNvSpPr>
          <p:nvPr>
            <p:ph type="sldNum" sz="quarter" idx="5"/>
          </p:nvPr>
        </p:nvSpPr>
        <p:spPr/>
        <p:txBody>
          <a:bodyPr/>
          <a:lstStyle/>
          <a:p>
            <a:fld id="{9830DDA8-AEAF-B146-9AA4-2500CA489D13}" type="slidenum">
              <a:rPr lang="en-IL" smtClean="0"/>
              <a:t>4</a:t>
            </a:fld>
            <a:endParaRPr lang="en-IL"/>
          </a:p>
        </p:txBody>
      </p:sp>
    </p:spTree>
    <p:extLst>
      <p:ext uri="{BB962C8B-B14F-4D97-AF65-F5344CB8AC3E}">
        <p14:creationId xmlns:p14="http://schemas.microsoft.com/office/powerpoint/2010/main" val="3795055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795ED-0F35-7D81-B0A4-66A4995C89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25610-688A-BAB4-A53C-DD3BC5C8F8F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8D88FEC-4290-4577-0E98-6A63BA90F47C}"/>
              </a:ext>
            </a:extLst>
          </p:cNvPr>
          <p:cNvSpPr>
            <a:spLocks noGrp="1"/>
          </p:cNvSpPr>
          <p:nvPr>
            <p:ph type="body" idx="1"/>
          </p:nvPr>
        </p:nvSpPr>
        <p:spPr/>
        <p:txBody>
          <a:bodyPr/>
          <a:lstStyle/>
          <a:p>
            <a:pPr marL="158750" indent="0" algn="l" defTabSz="914400" rtl="0" eaLnBrk="1" latinLnBrk="0" hangingPunct="1">
              <a:buNone/>
            </a:pPr>
            <a:r>
              <a:rPr lang="en-US" dirty="0"/>
              <a:t>Focusing on relations with huge instances and small witnesses, </a:t>
            </a:r>
            <a:r>
              <a:rPr lang="en-US" dirty="0" err="1"/>
              <a:t>Kalai</a:t>
            </a:r>
            <a:r>
              <a:rPr lang="en-US" dirty="0"/>
              <a:t> and Raz introduced the notion of succinct PCPs in which we want the proof size to be proportional to the small witness size rather than the huge instance size.</a:t>
            </a:r>
          </a:p>
          <a:p>
            <a:pPr marL="158750" indent="0" algn="l" defTabSz="914400" rtl="0" eaLnBrk="1" latinLnBrk="0" hangingPunct="1">
              <a:buNone/>
            </a:pPr>
            <a:r>
              <a:rPr lang="en-US" dirty="0"/>
              <a:t>Specifically,….</a:t>
            </a:r>
          </a:p>
          <a:p>
            <a:pPr marL="158750" indent="0" algn="l" defTabSz="914400" rtl="0" eaLnBrk="1" latinLnBrk="0" hangingPunct="1">
              <a:buNone/>
            </a:pPr>
            <a:endParaRPr lang="en-US" dirty="0"/>
          </a:p>
          <a:p>
            <a:pPr marL="158750" indent="0" algn="l" defTabSz="914400" rtl="0" eaLnBrk="1" latinLnBrk="0" hangingPunct="1">
              <a:buNone/>
            </a:pPr>
            <a:r>
              <a:rPr lang="en-US" dirty="0"/>
              <a:t>Note that we do not expect any proof to be smaller than the witness, as one can see that this would contradict the exponential time hypothesis. </a:t>
            </a:r>
          </a:p>
          <a:p>
            <a:pPr marL="158750" indent="0" algn="l" defTabSz="914400" rtl="0" eaLnBrk="1" latinLnBrk="0" hangingPunct="1">
              <a:buNone/>
            </a:pPr>
            <a:endParaRPr lang="en-US" dirty="0"/>
          </a:p>
          <a:p>
            <a:pPr marL="158750" indent="0" algn="l" defTabSz="914400" rtl="0" eaLnBrk="1" latinLnBrk="0" hangingPunct="1">
              <a:buNone/>
            </a:pPr>
            <a:r>
              <a:rPr lang="en-US" dirty="0"/>
              <a:t>But since the prover and the verifier have access to x, intuitively we could hope to get proof size that is sublinear in the instance size.</a:t>
            </a:r>
          </a:p>
          <a:p>
            <a:pPr marL="158750" indent="0" algn="l" defTabSz="914400" rtl="0" eaLnBrk="1" latinLnBrk="0" hangingPunct="1">
              <a:buNone/>
            </a:pPr>
            <a:endParaRPr lang="en-US" dirty="0"/>
          </a:p>
        </p:txBody>
      </p:sp>
    </p:spTree>
    <p:extLst>
      <p:ext uri="{BB962C8B-B14F-4D97-AF65-F5344CB8AC3E}">
        <p14:creationId xmlns:p14="http://schemas.microsoft.com/office/powerpoint/2010/main" val="1450680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our OR-SAT example, PCP theorem implies that OR-SAT has PCP with proof size that is super poly in n.</a:t>
            </a:r>
          </a:p>
          <a:p>
            <a:endParaRPr lang="en-US" dirty="0"/>
          </a:p>
          <a:p>
            <a:r>
              <a:rPr lang="en-US" dirty="0"/>
              <a:t>Succinct PCP </a:t>
            </a:r>
            <a:r>
              <a:rPr lang="en-US" dirty="0" err="1"/>
              <a:t>thm</a:t>
            </a:r>
            <a:r>
              <a:rPr lang="en-US" dirty="0"/>
              <a:t> would have implied that OR-SAT has PCP with proof size that is poly logarithmic in capital N and polynomial in n, which essentially gives us proof size that is polynomial in n even if capital N would have been exponential in n.</a:t>
            </a:r>
          </a:p>
          <a:p>
            <a:endParaRPr lang="en-US" dirty="0"/>
          </a:p>
          <a:p>
            <a:r>
              <a:rPr lang="en-US" dirty="0"/>
              <a:t>As this example shows, </a:t>
            </a:r>
            <a:r>
              <a:rPr lang="en-US" dirty="0">
                <a:effectLst/>
              </a:rPr>
              <a:t>succinct PCP</a:t>
            </a:r>
            <a:r>
              <a:rPr lang="he-IL" dirty="0">
                <a:effectLst/>
              </a:rPr>
              <a:t> </a:t>
            </a:r>
            <a:r>
              <a:rPr lang="en-US" dirty="0">
                <a:effectLst/>
              </a:rPr>
              <a:t> theorem could make a significant improvement in the efficiency parameters.</a:t>
            </a:r>
          </a:p>
          <a:p>
            <a:br>
              <a:rPr lang="en-US" dirty="0">
                <a:effectLst/>
              </a:rPr>
            </a:br>
            <a:endParaRPr lang="en-US" dirty="0">
              <a:effectLst/>
            </a:endParaRPr>
          </a:p>
          <a:p>
            <a:endParaRPr lang="en-US" dirty="0"/>
          </a:p>
          <a:p>
            <a:endParaRPr lang="en-US" dirty="0"/>
          </a:p>
          <a:p>
            <a:r>
              <a:rPr lang="en-US" dirty="0"/>
              <a:t>……</a:t>
            </a:r>
          </a:p>
          <a:p>
            <a:endParaRPr lang="en-US" dirty="0"/>
          </a:p>
        </p:txBody>
      </p:sp>
      <p:sp>
        <p:nvSpPr>
          <p:cNvPr id="4" name="Slide Number Placeholder 3"/>
          <p:cNvSpPr>
            <a:spLocks noGrp="1"/>
          </p:cNvSpPr>
          <p:nvPr>
            <p:ph type="sldNum" sz="quarter" idx="5"/>
          </p:nvPr>
        </p:nvSpPr>
        <p:spPr/>
        <p:txBody>
          <a:bodyPr/>
          <a:lstStyle/>
          <a:p>
            <a:fld id="{9830DDA8-AEAF-B146-9AA4-2500CA489D13}" type="slidenum">
              <a:rPr lang="en-IL" smtClean="0"/>
              <a:t>6</a:t>
            </a:fld>
            <a:endParaRPr lang="en-IL"/>
          </a:p>
        </p:txBody>
      </p:sp>
    </p:spTree>
    <p:extLst>
      <p:ext uri="{BB962C8B-B14F-4D97-AF65-F5344CB8AC3E}">
        <p14:creationId xmlns:p14="http://schemas.microsoft.com/office/powerpoint/2010/main" val="2909374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L" dirty="0"/>
              <a:t>...</a:t>
            </a:r>
          </a:p>
          <a:p>
            <a:pPr algn="l"/>
            <a:endParaRPr lang="en-US" b="0" i="0" dirty="0">
              <a:solidFill>
                <a:srgbClr val="0D0D0D"/>
              </a:solidFill>
              <a:effectLst/>
              <a:highlight>
                <a:srgbClr val="FFFFFF"/>
              </a:highlight>
              <a:latin typeface="ui-sans-serif"/>
            </a:endParaRPr>
          </a:p>
          <a:p>
            <a:pPr algn="l"/>
            <a:r>
              <a:rPr lang="en-US" b="0" i="0" dirty="0">
                <a:solidFill>
                  <a:srgbClr val="0D0D0D"/>
                </a:solidFill>
                <a:effectLst/>
                <a:highlight>
                  <a:srgbClr val="FFFFFF"/>
                </a:highlight>
                <a:latin typeface="ui-sans-serif"/>
              </a:rPr>
              <a:t>But this is not the end of the road, we still want to get succinctness, we want small proof size and constant query complexity, the question is “what can we relax?”</a:t>
            </a:r>
            <a:br>
              <a:rPr lang="en-US" b="0" i="0" dirty="0">
                <a:solidFill>
                  <a:srgbClr val="0D0D0D"/>
                </a:solidFill>
                <a:effectLst/>
                <a:highlight>
                  <a:srgbClr val="FFFFFF"/>
                </a:highlight>
                <a:latin typeface="ui-sans-serif"/>
              </a:rPr>
            </a:br>
            <a:endParaRPr lang="en-US" b="0" i="0" dirty="0">
              <a:solidFill>
                <a:srgbClr val="0D0D0D"/>
              </a:solidFill>
              <a:effectLst/>
              <a:highlight>
                <a:srgbClr val="FFFFFF"/>
              </a:highlight>
              <a:latin typeface="ui-sans-serif"/>
            </a:endParaRPr>
          </a:p>
          <a:p>
            <a:pPr algn="l"/>
            <a:r>
              <a:rPr lang="en-US" b="0" i="0" dirty="0">
                <a:solidFill>
                  <a:srgbClr val="0D0D0D"/>
                </a:solidFill>
                <a:effectLst/>
                <a:highlight>
                  <a:srgbClr val="FFFFFF"/>
                </a:highlight>
                <a:latin typeface="ui-sans-serif"/>
              </a:rPr>
              <a:t>Now PCPs are an information theoretic, so </a:t>
            </a:r>
            <a:r>
              <a:rPr lang="en-IL" dirty="0"/>
              <a:t>what about the computational analog?</a:t>
            </a:r>
            <a:endParaRPr lang="en-US" dirty="0"/>
          </a:p>
          <a:p>
            <a:endParaRPr lang="en-US" dirty="0"/>
          </a:p>
          <a:p>
            <a:endParaRPr lang="he-IL" dirty="0"/>
          </a:p>
          <a:p>
            <a:r>
              <a:rPr lang="en-US" dirty="0" err="1"/>
              <a:t>Fortnow</a:t>
            </a:r>
            <a:r>
              <a:rPr lang="en-US" dirty="0"/>
              <a:t> and Santhanam</a:t>
            </a:r>
            <a:br>
              <a:rPr lang="en-US" dirty="0"/>
            </a:br>
            <a:endParaRPr lang="en-IL" dirty="0"/>
          </a:p>
        </p:txBody>
      </p:sp>
      <p:sp>
        <p:nvSpPr>
          <p:cNvPr id="4" name="Slide Number Placeholder 3"/>
          <p:cNvSpPr>
            <a:spLocks noGrp="1"/>
          </p:cNvSpPr>
          <p:nvPr>
            <p:ph type="sldNum" sz="quarter" idx="5"/>
          </p:nvPr>
        </p:nvSpPr>
        <p:spPr/>
        <p:txBody>
          <a:bodyPr/>
          <a:lstStyle/>
          <a:p>
            <a:fld id="{9830DDA8-AEAF-B146-9AA4-2500CA489D13}" type="slidenum">
              <a:rPr lang="en-IL" smtClean="0"/>
              <a:t>7</a:t>
            </a:fld>
            <a:endParaRPr lang="en-IL"/>
          </a:p>
        </p:txBody>
      </p:sp>
    </p:spTree>
    <p:extLst>
      <p:ext uri="{BB962C8B-B14F-4D97-AF65-F5344CB8AC3E}">
        <p14:creationId xmlns:p14="http://schemas.microsoft.com/office/powerpoint/2010/main" val="2910570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E3294-433B-D930-7A15-F8D2A03C30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DCF1BB-0D93-0EC6-B6E3-CB8F3C7D2A4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B9AE614-3025-B660-ED51-883A89E0B036}"/>
              </a:ext>
            </a:extLst>
          </p:cNvPr>
          <p:cNvSpPr>
            <a:spLocks noGrp="1"/>
          </p:cNvSpPr>
          <p:nvPr>
            <p:ph type="body" idx="1"/>
          </p:nvPr>
        </p:nvSpPr>
        <p:spPr/>
        <p:txBody>
          <a:bodyPr/>
          <a:lstStyle/>
          <a:p>
            <a:pPr marL="158750" indent="0" algn="l" rtl="1">
              <a:buNone/>
            </a:pPr>
            <a:br>
              <a:rPr lang="en-US" dirty="0"/>
            </a:br>
            <a:r>
              <a:rPr lang="en-US" dirty="0"/>
              <a:t>Here we define PCAs in the publicly verifiable setting</a:t>
            </a:r>
            <a:br>
              <a:rPr lang="en-US" dirty="0"/>
            </a:br>
            <a:endParaRPr lang="en-US" dirty="0"/>
          </a:p>
          <a:p>
            <a:pPr marL="158750" indent="0" algn="l" defTabSz="914400" rtl="0" eaLnBrk="1" latinLnBrk="0" hangingPunct="1">
              <a:buNone/>
            </a:pPr>
            <a:r>
              <a:rPr lang="en-US" dirty="0"/>
              <a:t>For completeness, we say that if (</a:t>
            </a:r>
            <a:r>
              <a:rPr lang="en-US" dirty="0" err="1"/>
              <a:t>x,w</a:t>
            </a:r>
            <a:r>
              <a:rPr lang="en-US" dirty="0"/>
              <a:t>) are in the relation, then for an honestly generated CRS, and an honestly generated proof, the verifier will always accept.</a:t>
            </a:r>
          </a:p>
          <a:p>
            <a:pPr marL="158750" indent="0" algn="l" rtl="1">
              <a:buNone/>
            </a:pPr>
            <a:endParaRPr lang="en-US" dirty="0"/>
          </a:p>
        </p:txBody>
      </p:sp>
    </p:spTree>
    <p:extLst>
      <p:ext uri="{BB962C8B-B14F-4D97-AF65-F5344CB8AC3E}">
        <p14:creationId xmlns:p14="http://schemas.microsoft.com/office/powerpoint/2010/main" val="2221092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E3294-433B-D930-7A15-F8D2A03C30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DCF1BB-0D93-0EC6-B6E3-CB8F3C7D2A4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B9AE614-3025-B660-ED51-883A89E0B036}"/>
              </a:ext>
            </a:extLst>
          </p:cNvPr>
          <p:cNvSpPr>
            <a:spLocks noGrp="1"/>
          </p:cNvSpPr>
          <p:nvPr>
            <p:ph type="body" idx="1"/>
          </p:nvPr>
        </p:nvSpPr>
        <p:spPr/>
        <p:txBody>
          <a:bodyPr/>
          <a:lstStyle/>
          <a:p>
            <a:pPr marL="158750" indent="0" algn="l" defTabSz="914400" rtl="0" eaLnBrk="1" latinLnBrk="0" hangingPunct="1">
              <a:buNone/>
            </a:pPr>
            <a:r>
              <a:rPr lang="en-US" dirty="0"/>
              <a:t>PCAs have computational soundness. For any computationally bounded prover and an honestly generated CRS, the prover will be able to convince the verifier on a false statement with probability less than half.</a:t>
            </a:r>
          </a:p>
          <a:p>
            <a:pPr marL="158750" indent="0" algn="l" defTabSz="914400" rtl="0" eaLnBrk="1" latinLnBrk="0" hangingPunct="1">
              <a:buNone/>
            </a:pPr>
            <a:r>
              <a:rPr lang="en-US" dirty="0"/>
              <a:t>So for any instance x and a proof that the prover outputs, where the instance is not in the language, the verifier will reject the proof with probability at least half by querying only a small number of bits from the proof.</a:t>
            </a:r>
          </a:p>
          <a:p>
            <a:pPr marL="158750" indent="0" algn="l" defTabSz="914400" rtl="0" eaLnBrk="1" latinLnBrk="0" hangingPunct="1">
              <a:buNone/>
            </a:pPr>
            <a:endParaRPr lang="en-US" dirty="0"/>
          </a:p>
          <a:p>
            <a:pPr marL="158750" indent="0" algn="l" defTabSz="914400" rtl="0" eaLnBrk="1" latinLnBrk="0" hangingPunct="1">
              <a:buNone/>
            </a:pPr>
            <a:r>
              <a:rPr lang="en-US" dirty="0"/>
              <a:t>The difference between PCPs and PCAs is that PCAs has computational soundness.</a:t>
            </a:r>
          </a:p>
          <a:p>
            <a:pPr marL="158750" indent="0" algn="l" defTabSz="914400" rtl="0" eaLnBrk="1" latinLnBrk="0" hangingPunct="1">
              <a:buNone/>
            </a:pPr>
            <a:endParaRPr lang="en-US" dirty="0"/>
          </a:p>
        </p:txBody>
      </p:sp>
    </p:spTree>
    <p:extLst>
      <p:ext uri="{BB962C8B-B14F-4D97-AF65-F5344CB8AC3E}">
        <p14:creationId xmlns:p14="http://schemas.microsoft.com/office/powerpoint/2010/main" val="1850042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C1EBE-8B64-DCCA-AAD4-8D2A1F0872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E74B996B-F35C-4384-2580-C7593E77A0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16416D89-BE8E-2E4B-7C1C-BED5936156CC}"/>
              </a:ext>
            </a:extLst>
          </p:cNvPr>
          <p:cNvSpPr>
            <a:spLocks noGrp="1"/>
          </p:cNvSpPr>
          <p:nvPr>
            <p:ph type="dt" sz="half" idx="10"/>
          </p:nvPr>
        </p:nvSpPr>
        <p:spPr/>
        <p:txBody>
          <a:bodyPr/>
          <a:lstStyle/>
          <a:p>
            <a:fld id="{9E755F21-E53F-BC4A-9CEB-B5B28B5E4FB7}" type="datetime1">
              <a:rPr lang="en-US" smtClean="0"/>
              <a:t>5/25/24</a:t>
            </a:fld>
            <a:endParaRPr lang="en-IL"/>
          </a:p>
        </p:txBody>
      </p:sp>
      <p:sp>
        <p:nvSpPr>
          <p:cNvPr id="5" name="Footer Placeholder 4">
            <a:extLst>
              <a:ext uri="{FF2B5EF4-FFF2-40B4-BE49-F238E27FC236}">
                <a16:creationId xmlns:a16="http://schemas.microsoft.com/office/drawing/2014/main" id="{51CF7B81-00D8-685B-F849-7C1724A12D4E}"/>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1BAE89E4-DCF8-A416-C4D7-25EF817FC4A5}"/>
              </a:ext>
            </a:extLst>
          </p:cNvPr>
          <p:cNvSpPr>
            <a:spLocks noGrp="1"/>
          </p:cNvSpPr>
          <p:nvPr>
            <p:ph type="sldNum" sz="quarter" idx="12"/>
          </p:nvPr>
        </p:nvSpPr>
        <p:spPr/>
        <p:txBody>
          <a:bodyPr/>
          <a:lstStyle/>
          <a:p>
            <a:fld id="{0C3A8BC7-B599-214C-BBAF-2BEB0125E7EF}" type="slidenum">
              <a:rPr lang="en-IL" smtClean="0"/>
              <a:t>‹#›</a:t>
            </a:fld>
            <a:endParaRPr lang="en-IL"/>
          </a:p>
        </p:txBody>
      </p:sp>
    </p:spTree>
    <p:extLst>
      <p:ext uri="{BB962C8B-B14F-4D97-AF65-F5344CB8AC3E}">
        <p14:creationId xmlns:p14="http://schemas.microsoft.com/office/powerpoint/2010/main" val="62695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60E99-9E4B-0950-3670-93D5E061EED8}"/>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C1F35673-A4B6-6BA6-449C-B61B739450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EA281198-74C8-D689-DB94-316EA1C2ED6B}"/>
              </a:ext>
            </a:extLst>
          </p:cNvPr>
          <p:cNvSpPr>
            <a:spLocks noGrp="1"/>
          </p:cNvSpPr>
          <p:nvPr>
            <p:ph type="dt" sz="half" idx="10"/>
          </p:nvPr>
        </p:nvSpPr>
        <p:spPr/>
        <p:txBody>
          <a:bodyPr/>
          <a:lstStyle/>
          <a:p>
            <a:fld id="{BA6E883A-4E0A-914D-A774-062ADB67A8DB}" type="datetime1">
              <a:rPr lang="en-US" smtClean="0"/>
              <a:t>5/25/24</a:t>
            </a:fld>
            <a:endParaRPr lang="en-IL"/>
          </a:p>
        </p:txBody>
      </p:sp>
      <p:sp>
        <p:nvSpPr>
          <p:cNvPr id="5" name="Footer Placeholder 4">
            <a:extLst>
              <a:ext uri="{FF2B5EF4-FFF2-40B4-BE49-F238E27FC236}">
                <a16:creationId xmlns:a16="http://schemas.microsoft.com/office/drawing/2014/main" id="{CF267971-492C-B7B5-E1FC-AF43B2BD8F5C}"/>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C97D64BC-FBB2-1CB2-BEC7-B47C0B84839B}"/>
              </a:ext>
            </a:extLst>
          </p:cNvPr>
          <p:cNvSpPr>
            <a:spLocks noGrp="1"/>
          </p:cNvSpPr>
          <p:nvPr>
            <p:ph type="sldNum" sz="quarter" idx="12"/>
          </p:nvPr>
        </p:nvSpPr>
        <p:spPr/>
        <p:txBody>
          <a:bodyPr/>
          <a:lstStyle/>
          <a:p>
            <a:fld id="{0C3A8BC7-B599-214C-BBAF-2BEB0125E7EF}" type="slidenum">
              <a:rPr lang="en-IL" smtClean="0"/>
              <a:t>‹#›</a:t>
            </a:fld>
            <a:endParaRPr lang="en-IL"/>
          </a:p>
        </p:txBody>
      </p:sp>
    </p:spTree>
    <p:extLst>
      <p:ext uri="{BB962C8B-B14F-4D97-AF65-F5344CB8AC3E}">
        <p14:creationId xmlns:p14="http://schemas.microsoft.com/office/powerpoint/2010/main" val="435125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1AA49D-FF25-8FF0-4AA1-B4A8D4121E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BC1FA5FB-4056-0058-1A6A-DA2F673081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632CEE27-9B0E-5B6D-8750-FE27B6D9554C}"/>
              </a:ext>
            </a:extLst>
          </p:cNvPr>
          <p:cNvSpPr>
            <a:spLocks noGrp="1"/>
          </p:cNvSpPr>
          <p:nvPr>
            <p:ph type="dt" sz="half" idx="10"/>
          </p:nvPr>
        </p:nvSpPr>
        <p:spPr/>
        <p:txBody>
          <a:bodyPr/>
          <a:lstStyle/>
          <a:p>
            <a:fld id="{FE9E7647-072E-DD4F-991C-C2F23190B00A}" type="datetime1">
              <a:rPr lang="en-US" smtClean="0"/>
              <a:t>5/25/24</a:t>
            </a:fld>
            <a:endParaRPr lang="en-IL"/>
          </a:p>
        </p:txBody>
      </p:sp>
      <p:sp>
        <p:nvSpPr>
          <p:cNvPr id="5" name="Footer Placeholder 4">
            <a:extLst>
              <a:ext uri="{FF2B5EF4-FFF2-40B4-BE49-F238E27FC236}">
                <a16:creationId xmlns:a16="http://schemas.microsoft.com/office/drawing/2014/main" id="{25B2AAE1-349B-208E-F8C5-F4E9BCAD8870}"/>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DAAEB6D0-BC9C-BCC8-FC5C-756D7E309CB3}"/>
              </a:ext>
            </a:extLst>
          </p:cNvPr>
          <p:cNvSpPr>
            <a:spLocks noGrp="1"/>
          </p:cNvSpPr>
          <p:nvPr>
            <p:ph type="sldNum" sz="quarter" idx="12"/>
          </p:nvPr>
        </p:nvSpPr>
        <p:spPr/>
        <p:txBody>
          <a:bodyPr/>
          <a:lstStyle/>
          <a:p>
            <a:fld id="{0C3A8BC7-B599-214C-BBAF-2BEB0125E7EF}" type="slidenum">
              <a:rPr lang="en-IL" smtClean="0"/>
              <a:t>‹#›</a:t>
            </a:fld>
            <a:endParaRPr lang="en-IL"/>
          </a:p>
        </p:txBody>
      </p:sp>
    </p:spTree>
    <p:extLst>
      <p:ext uri="{BB962C8B-B14F-4D97-AF65-F5344CB8AC3E}">
        <p14:creationId xmlns:p14="http://schemas.microsoft.com/office/powerpoint/2010/main" val="2803527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55373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4EB20-CF9E-6A1E-706A-2AD39C269AB5}"/>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6A91650E-D862-90FD-5774-BADEDA91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F05E93F4-6B98-3E5F-EF14-407B79A41CBD}"/>
              </a:ext>
            </a:extLst>
          </p:cNvPr>
          <p:cNvSpPr>
            <a:spLocks noGrp="1"/>
          </p:cNvSpPr>
          <p:nvPr>
            <p:ph type="dt" sz="half" idx="10"/>
          </p:nvPr>
        </p:nvSpPr>
        <p:spPr/>
        <p:txBody>
          <a:bodyPr/>
          <a:lstStyle/>
          <a:p>
            <a:fld id="{26BC03A5-A66D-9142-8301-3D91B1005584}" type="datetime1">
              <a:rPr lang="en-US" smtClean="0"/>
              <a:t>5/25/24</a:t>
            </a:fld>
            <a:endParaRPr lang="en-IL"/>
          </a:p>
        </p:txBody>
      </p:sp>
      <p:sp>
        <p:nvSpPr>
          <p:cNvPr id="5" name="Footer Placeholder 4">
            <a:extLst>
              <a:ext uri="{FF2B5EF4-FFF2-40B4-BE49-F238E27FC236}">
                <a16:creationId xmlns:a16="http://schemas.microsoft.com/office/drawing/2014/main" id="{631D2DDE-8F7F-FE7C-7E69-74500C4B2FE5}"/>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BBEC31EC-55A2-2BA3-E4FA-ED6B923F6CA0}"/>
              </a:ext>
            </a:extLst>
          </p:cNvPr>
          <p:cNvSpPr>
            <a:spLocks noGrp="1"/>
          </p:cNvSpPr>
          <p:nvPr>
            <p:ph type="sldNum" sz="quarter" idx="12"/>
          </p:nvPr>
        </p:nvSpPr>
        <p:spPr/>
        <p:txBody>
          <a:bodyPr/>
          <a:lstStyle/>
          <a:p>
            <a:fld id="{0C3A8BC7-B599-214C-BBAF-2BEB0125E7EF}" type="slidenum">
              <a:rPr lang="en-IL" smtClean="0"/>
              <a:t>‹#›</a:t>
            </a:fld>
            <a:endParaRPr lang="en-IL"/>
          </a:p>
        </p:txBody>
      </p:sp>
    </p:spTree>
    <p:extLst>
      <p:ext uri="{BB962C8B-B14F-4D97-AF65-F5344CB8AC3E}">
        <p14:creationId xmlns:p14="http://schemas.microsoft.com/office/powerpoint/2010/main" val="123463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6A878-CBCC-B87D-2DE8-F091A7BA6B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DB3061F8-8B71-24EC-5D00-56D1A2A5FD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7A8561-B62A-6EB9-6F65-3BA95D62C147}"/>
              </a:ext>
            </a:extLst>
          </p:cNvPr>
          <p:cNvSpPr>
            <a:spLocks noGrp="1"/>
          </p:cNvSpPr>
          <p:nvPr>
            <p:ph type="dt" sz="half" idx="10"/>
          </p:nvPr>
        </p:nvSpPr>
        <p:spPr/>
        <p:txBody>
          <a:bodyPr/>
          <a:lstStyle/>
          <a:p>
            <a:fld id="{B3D44155-BB17-F342-BFCD-D3AE8917A844}" type="datetime1">
              <a:rPr lang="en-US" smtClean="0"/>
              <a:t>5/25/24</a:t>
            </a:fld>
            <a:endParaRPr lang="en-IL"/>
          </a:p>
        </p:txBody>
      </p:sp>
      <p:sp>
        <p:nvSpPr>
          <p:cNvPr id="5" name="Footer Placeholder 4">
            <a:extLst>
              <a:ext uri="{FF2B5EF4-FFF2-40B4-BE49-F238E27FC236}">
                <a16:creationId xmlns:a16="http://schemas.microsoft.com/office/drawing/2014/main" id="{2C0A3B58-003B-CB41-C353-27B11596EA5A}"/>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55AF16FF-D613-7C1B-0E6F-41B61F8D5AC8}"/>
              </a:ext>
            </a:extLst>
          </p:cNvPr>
          <p:cNvSpPr>
            <a:spLocks noGrp="1"/>
          </p:cNvSpPr>
          <p:nvPr>
            <p:ph type="sldNum" sz="quarter" idx="12"/>
          </p:nvPr>
        </p:nvSpPr>
        <p:spPr/>
        <p:txBody>
          <a:bodyPr/>
          <a:lstStyle/>
          <a:p>
            <a:fld id="{0C3A8BC7-B599-214C-BBAF-2BEB0125E7EF}" type="slidenum">
              <a:rPr lang="en-IL" smtClean="0"/>
              <a:t>‹#›</a:t>
            </a:fld>
            <a:endParaRPr lang="en-IL"/>
          </a:p>
        </p:txBody>
      </p:sp>
    </p:spTree>
    <p:extLst>
      <p:ext uri="{BB962C8B-B14F-4D97-AF65-F5344CB8AC3E}">
        <p14:creationId xmlns:p14="http://schemas.microsoft.com/office/powerpoint/2010/main" val="2730052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D75C-7F22-443D-6271-BD0DCC4A1EB4}"/>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74DB9A7E-ED31-779A-8A69-A189E2EC61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6F813BA3-4664-E9FE-C2EC-8D9B082695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C0A204F6-9DA1-F36F-E5BA-C5126DC551BE}"/>
              </a:ext>
            </a:extLst>
          </p:cNvPr>
          <p:cNvSpPr>
            <a:spLocks noGrp="1"/>
          </p:cNvSpPr>
          <p:nvPr>
            <p:ph type="dt" sz="half" idx="10"/>
          </p:nvPr>
        </p:nvSpPr>
        <p:spPr/>
        <p:txBody>
          <a:bodyPr/>
          <a:lstStyle/>
          <a:p>
            <a:fld id="{EE29623C-9605-074A-8CCF-AD18ED86E28B}" type="datetime1">
              <a:rPr lang="en-US" smtClean="0"/>
              <a:t>5/25/24</a:t>
            </a:fld>
            <a:endParaRPr lang="en-IL"/>
          </a:p>
        </p:txBody>
      </p:sp>
      <p:sp>
        <p:nvSpPr>
          <p:cNvPr id="6" name="Footer Placeholder 5">
            <a:extLst>
              <a:ext uri="{FF2B5EF4-FFF2-40B4-BE49-F238E27FC236}">
                <a16:creationId xmlns:a16="http://schemas.microsoft.com/office/drawing/2014/main" id="{C8BE2412-1D78-5078-B0C9-82917CED3543}"/>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145927B9-F1B9-3A22-ACB7-43EAD7B0639D}"/>
              </a:ext>
            </a:extLst>
          </p:cNvPr>
          <p:cNvSpPr>
            <a:spLocks noGrp="1"/>
          </p:cNvSpPr>
          <p:nvPr>
            <p:ph type="sldNum" sz="quarter" idx="12"/>
          </p:nvPr>
        </p:nvSpPr>
        <p:spPr/>
        <p:txBody>
          <a:bodyPr/>
          <a:lstStyle/>
          <a:p>
            <a:fld id="{0C3A8BC7-B599-214C-BBAF-2BEB0125E7EF}" type="slidenum">
              <a:rPr lang="en-IL" smtClean="0"/>
              <a:t>‹#›</a:t>
            </a:fld>
            <a:endParaRPr lang="en-IL"/>
          </a:p>
        </p:txBody>
      </p:sp>
    </p:spTree>
    <p:extLst>
      <p:ext uri="{BB962C8B-B14F-4D97-AF65-F5344CB8AC3E}">
        <p14:creationId xmlns:p14="http://schemas.microsoft.com/office/powerpoint/2010/main" val="1456625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B4D4D-D2BD-913A-A212-E2037465E176}"/>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9ED83619-C17E-0F24-7EDA-4A581CC128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819E74-CADC-8107-ED4A-124B07BD90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B3EE326B-D4B4-4DDA-609B-527E1FFDC6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1663F4-C72A-820A-9B9A-3184B4E176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FA4F9200-E737-4A54-28C3-D42A3EF57EFD}"/>
              </a:ext>
            </a:extLst>
          </p:cNvPr>
          <p:cNvSpPr>
            <a:spLocks noGrp="1"/>
          </p:cNvSpPr>
          <p:nvPr>
            <p:ph type="dt" sz="half" idx="10"/>
          </p:nvPr>
        </p:nvSpPr>
        <p:spPr/>
        <p:txBody>
          <a:bodyPr/>
          <a:lstStyle/>
          <a:p>
            <a:fld id="{C41ADCE8-392F-504C-85AF-55B331344F43}" type="datetime1">
              <a:rPr lang="en-US" smtClean="0"/>
              <a:t>5/25/24</a:t>
            </a:fld>
            <a:endParaRPr lang="en-IL"/>
          </a:p>
        </p:txBody>
      </p:sp>
      <p:sp>
        <p:nvSpPr>
          <p:cNvPr id="8" name="Footer Placeholder 7">
            <a:extLst>
              <a:ext uri="{FF2B5EF4-FFF2-40B4-BE49-F238E27FC236}">
                <a16:creationId xmlns:a16="http://schemas.microsoft.com/office/drawing/2014/main" id="{CFE14216-A258-AB85-1F5E-FAE013905BC1}"/>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4BA94AEA-33A0-4C3A-DF57-38C320791E1C}"/>
              </a:ext>
            </a:extLst>
          </p:cNvPr>
          <p:cNvSpPr>
            <a:spLocks noGrp="1"/>
          </p:cNvSpPr>
          <p:nvPr>
            <p:ph type="sldNum" sz="quarter" idx="12"/>
          </p:nvPr>
        </p:nvSpPr>
        <p:spPr/>
        <p:txBody>
          <a:bodyPr/>
          <a:lstStyle/>
          <a:p>
            <a:fld id="{0C3A8BC7-B599-214C-BBAF-2BEB0125E7EF}" type="slidenum">
              <a:rPr lang="en-IL" smtClean="0"/>
              <a:t>‹#›</a:t>
            </a:fld>
            <a:endParaRPr lang="en-IL"/>
          </a:p>
        </p:txBody>
      </p:sp>
    </p:spTree>
    <p:extLst>
      <p:ext uri="{BB962C8B-B14F-4D97-AF65-F5344CB8AC3E}">
        <p14:creationId xmlns:p14="http://schemas.microsoft.com/office/powerpoint/2010/main" val="156063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5F8AC-F9A0-E8E8-5CAE-306A4F440321}"/>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A43A3B3F-45CD-2242-6479-41D413472022}"/>
              </a:ext>
            </a:extLst>
          </p:cNvPr>
          <p:cNvSpPr>
            <a:spLocks noGrp="1"/>
          </p:cNvSpPr>
          <p:nvPr>
            <p:ph type="dt" sz="half" idx="10"/>
          </p:nvPr>
        </p:nvSpPr>
        <p:spPr/>
        <p:txBody>
          <a:bodyPr/>
          <a:lstStyle/>
          <a:p>
            <a:fld id="{B9D0B5DA-C962-6441-819D-98E6E1786A66}" type="datetime1">
              <a:rPr lang="en-US" smtClean="0"/>
              <a:t>5/25/24</a:t>
            </a:fld>
            <a:endParaRPr lang="en-IL"/>
          </a:p>
        </p:txBody>
      </p:sp>
      <p:sp>
        <p:nvSpPr>
          <p:cNvPr id="4" name="Footer Placeholder 3">
            <a:extLst>
              <a:ext uri="{FF2B5EF4-FFF2-40B4-BE49-F238E27FC236}">
                <a16:creationId xmlns:a16="http://schemas.microsoft.com/office/drawing/2014/main" id="{5FFF7AED-C090-B975-2ED7-5CE9FB31648B}"/>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4CDB47EC-1AA2-2BE6-CAFB-97A01D53C722}"/>
              </a:ext>
            </a:extLst>
          </p:cNvPr>
          <p:cNvSpPr>
            <a:spLocks noGrp="1"/>
          </p:cNvSpPr>
          <p:nvPr>
            <p:ph type="sldNum" sz="quarter" idx="12"/>
          </p:nvPr>
        </p:nvSpPr>
        <p:spPr/>
        <p:txBody>
          <a:bodyPr/>
          <a:lstStyle/>
          <a:p>
            <a:fld id="{0C3A8BC7-B599-214C-BBAF-2BEB0125E7EF}" type="slidenum">
              <a:rPr lang="en-IL" smtClean="0"/>
              <a:t>‹#›</a:t>
            </a:fld>
            <a:endParaRPr lang="en-IL"/>
          </a:p>
        </p:txBody>
      </p:sp>
    </p:spTree>
    <p:extLst>
      <p:ext uri="{BB962C8B-B14F-4D97-AF65-F5344CB8AC3E}">
        <p14:creationId xmlns:p14="http://schemas.microsoft.com/office/powerpoint/2010/main" val="3277890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5FFF86-8A87-B87E-4DD7-60F81B849F97}"/>
              </a:ext>
            </a:extLst>
          </p:cNvPr>
          <p:cNvSpPr>
            <a:spLocks noGrp="1"/>
          </p:cNvSpPr>
          <p:nvPr>
            <p:ph type="dt" sz="half" idx="10"/>
          </p:nvPr>
        </p:nvSpPr>
        <p:spPr/>
        <p:txBody>
          <a:bodyPr/>
          <a:lstStyle/>
          <a:p>
            <a:fld id="{4ADE8303-2362-2D46-AE2E-9D8378EA39C2}" type="datetime1">
              <a:rPr lang="en-US" smtClean="0"/>
              <a:t>5/25/24</a:t>
            </a:fld>
            <a:endParaRPr lang="en-IL"/>
          </a:p>
        </p:txBody>
      </p:sp>
      <p:sp>
        <p:nvSpPr>
          <p:cNvPr id="3" name="Footer Placeholder 2">
            <a:extLst>
              <a:ext uri="{FF2B5EF4-FFF2-40B4-BE49-F238E27FC236}">
                <a16:creationId xmlns:a16="http://schemas.microsoft.com/office/drawing/2014/main" id="{EE0B9BC1-057E-1A58-84D2-FEFB3392434C}"/>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B7881F56-BB6B-9350-59A8-BBDC83E82ED3}"/>
              </a:ext>
            </a:extLst>
          </p:cNvPr>
          <p:cNvSpPr>
            <a:spLocks noGrp="1"/>
          </p:cNvSpPr>
          <p:nvPr>
            <p:ph type="sldNum" sz="quarter" idx="12"/>
          </p:nvPr>
        </p:nvSpPr>
        <p:spPr/>
        <p:txBody>
          <a:bodyPr/>
          <a:lstStyle/>
          <a:p>
            <a:fld id="{0C3A8BC7-B599-214C-BBAF-2BEB0125E7EF}" type="slidenum">
              <a:rPr lang="en-IL" smtClean="0"/>
              <a:t>‹#›</a:t>
            </a:fld>
            <a:endParaRPr lang="en-IL"/>
          </a:p>
        </p:txBody>
      </p:sp>
    </p:spTree>
    <p:extLst>
      <p:ext uri="{BB962C8B-B14F-4D97-AF65-F5344CB8AC3E}">
        <p14:creationId xmlns:p14="http://schemas.microsoft.com/office/powerpoint/2010/main" val="2724537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7E10F-05B2-B5FA-96F2-82DAE78BBC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6042DEE3-D3D3-1B5C-6B0E-7A012DD452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6CADF239-7D0F-3241-DAB3-E489C065C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46AF9A-C986-F4E9-62D8-79265878D8E8}"/>
              </a:ext>
            </a:extLst>
          </p:cNvPr>
          <p:cNvSpPr>
            <a:spLocks noGrp="1"/>
          </p:cNvSpPr>
          <p:nvPr>
            <p:ph type="dt" sz="half" idx="10"/>
          </p:nvPr>
        </p:nvSpPr>
        <p:spPr/>
        <p:txBody>
          <a:bodyPr/>
          <a:lstStyle/>
          <a:p>
            <a:fld id="{D2A887D4-1C09-134D-8FF9-185150852EF0}" type="datetime1">
              <a:rPr lang="en-US" smtClean="0"/>
              <a:t>5/25/24</a:t>
            </a:fld>
            <a:endParaRPr lang="en-IL"/>
          </a:p>
        </p:txBody>
      </p:sp>
      <p:sp>
        <p:nvSpPr>
          <p:cNvPr id="6" name="Footer Placeholder 5">
            <a:extLst>
              <a:ext uri="{FF2B5EF4-FFF2-40B4-BE49-F238E27FC236}">
                <a16:creationId xmlns:a16="http://schemas.microsoft.com/office/drawing/2014/main" id="{292A37F8-6986-5575-D3FD-95BA9C0CEF48}"/>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C78532E9-3D6A-837C-EBEB-B1FBBEB105EE}"/>
              </a:ext>
            </a:extLst>
          </p:cNvPr>
          <p:cNvSpPr>
            <a:spLocks noGrp="1"/>
          </p:cNvSpPr>
          <p:nvPr>
            <p:ph type="sldNum" sz="quarter" idx="12"/>
          </p:nvPr>
        </p:nvSpPr>
        <p:spPr/>
        <p:txBody>
          <a:bodyPr/>
          <a:lstStyle/>
          <a:p>
            <a:fld id="{0C3A8BC7-B599-214C-BBAF-2BEB0125E7EF}" type="slidenum">
              <a:rPr lang="en-IL" smtClean="0"/>
              <a:t>‹#›</a:t>
            </a:fld>
            <a:endParaRPr lang="en-IL"/>
          </a:p>
        </p:txBody>
      </p:sp>
    </p:spTree>
    <p:extLst>
      <p:ext uri="{BB962C8B-B14F-4D97-AF65-F5344CB8AC3E}">
        <p14:creationId xmlns:p14="http://schemas.microsoft.com/office/powerpoint/2010/main" val="2182545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85B7-8D03-B7C6-1397-4D52FA98E7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09867501-7907-DC2D-8509-028C67832C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A1B2E0AD-799F-F00D-DA49-1FBC551CC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A0328B-228F-8303-20BD-149D23D7AC22}"/>
              </a:ext>
            </a:extLst>
          </p:cNvPr>
          <p:cNvSpPr>
            <a:spLocks noGrp="1"/>
          </p:cNvSpPr>
          <p:nvPr>
            <p:ph type="dt" sz="half" idx="10"/>
          </p:nvPr>
        </p:nvSpPr>
        <p:spPr/>
        <p:txBody>
          <a:bodyPr/>
          <a:lstStyle/>
          <a:p>
            <a:fld id="{0717CCC5-836D-064A-8FE9-47413289B932}" type="datetime1">
              <a:rPr lang="en-US" smtClean="0"/>
              <a:t>5/25/24</a:t>
            </a:fld>
            <a:endParaRPr lang="en-IL"/>
          </a:p>
        </p:txBody>
      </p:sp>
      <p:sp>
        <p:nvSpPr>
          <p:cNvPr id="6" name="Footer Placeholder 5">
            <a:extLst>
              <a:ext uri="{FF2B5EF4-FFF2-40B4-BE49-F238E27FC236}">
                <a16:creationId xmlns:a16="http://schemas.microsoft.com/office/drawing/2014/main" id="{85B0C292-E021-B452-2F1B-C4DF1BE5EAE1}"/>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A3312E71-0D98-F89E-3407-685BD31AFBC7}"/>
              </a:ext>
            </a:extLst>
          </p:cNvPr>
          <p:cNvSpPr>
            <a:spLocks noGrp="1"/>
          </p:cNvSpPr>
          <p:nvPr>
            <p:ph type="sldNum" sz="quarter" idx="12"/>
          </p:nvPr>
        </p:nvSpPr>
        <p:spPr/>
        <p:txBody>
          <a:bodyPr/>
          <a:lstStyle/>
          <a:p>
            <a:fld id="{0C3A8BC7-B599-214C-BBAF-2BEB0125E7EF}" type="slidenum">
              <a:rPr lang="en-IL" smtClean="0"/>
              <a:t>‹#›</a:t>
            </a:fld>
            <a:endParaRPr lang="en-IL"/>
          </a:p>
        </p:txBody>
      </p:sp>
    </p:spTree>
    <p:extLst>
      <p:ext uri="{BB962C8B-B14F-4D97-AF65-F5344CB8AC3E}">
        <p14:creationId xmlns:p14="http://schemas.microsoft.com/office/powerpoint/2010/main" val="361598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8AC8FF-0E29-3800-2543-D7E175BF16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14A10FAA-A87D-50E6-042F-E22DC087A9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E7F8B775-99E7-2A69-24D6-3A34DE50BC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9E0B9-B4B4-CC48-A7DF-2107C0CA2324}" type="datetime1">
              <a:rPr lang="en-US" smtClean="0"/>
              <a:t>5/25/24</a:t>
            </a:fld>
            <a:endParaRPr lang="en-IL"/>
          </a:p>
        </p:txBody>
      </p:sp>
      <p:sp>
        <p:nvSpPr>
          <p:cNvPr id="5" name="Footer Placeholder 4">
            <a:extLst>
              <a:ext uri="{FF2B5EF4-FFF2-40B4-BE49-F238E27FC236}">
                <a16:creationId xmlns:a16="http://schemas.microsoft.com/office/drawing/2014/main" id="{5EFC2779-F39A-EEB9-414F-9255812125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a:p>
        </p:txBody>
      </p:sp>
      <p:sp>
        <p:nvSpPr>
          <p:cNvPr id="6" name="Slide Number Placeholder 5">
            <a:extLst>
              <a:ext uri="{FF2B5EF4-FFF2-40B4-BE49-F238E27FC236}">
                <a16:creationId xmlns:a16="http://schemas.microsoft.com/office/drawing/2014/main" id="{ADE1A784-96FD-364C-1894-6D91185927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A8BC7-B599-214C-BBAF-2BEB0125E7EF}" type="slidenum">
              <a:rPr lang="en-IL" smtClean="0"/>
              <a:t>‹#›</a:t>
            </a:fld>
            <a:endParaRPr lang="en-IL"/>
          </a:p>
        </p:txBody>
      </p:sp>
    </p:spTree>
    <p:extLst>
      <p:ext uri="{BB962C8B-B14F-4D97-AF65-F5344CB8AC3E}">
        <p14:creationId xmlns:p14="http://schemas.microsoft.com/office/powerpoint/2010/main" val="2141218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2CE_BE867D9F.xm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5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3.png"/><Relationship Id="rId12"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jpe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E2_80996C67.xm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80.png"/><Relationship Id="rId5" Type="http://schemas.openxmlformats.org/officeDocument/2006/relationships/image" Target="../media/image500.png"/><Relationship Id="rId10" Type="http://schemas.openxmlformats.org/officeDocument/2006/relationships/image" Target="../media/image29.png"/><Relationship Id="rId4" Type="http://schemas.openxmlformats.org/officeDocument/2006/relationships/image" Target="../media/image601.png"/><Relationship Id="rId9" Type="http://schemas.openxmlformats.org/officeDocument/2006/relationships/image" Target="../media/image720.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jpeg"/><Relationship Id="rId7" Type="http://schemas.openxmlformats.org/officeDocument/2006/relationships/image" Target="../media/image640.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79.png"/><Relationship Id="rId4" Type="http://schemas.openxmlformats.org/officeDocument/2006/relationships/image" Target="../media/image3.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312.png"/><Relationship Id="rId3" Type="http://schemas.openxmlformats.org/officeDocument/2006/relationships/image" Target="../media/image2.jpeg"/><Relationship Id="rId7" Type="http://schemas.openxmlformats.org/officeDocument/2006/relationships/image" Target="../media/image410.png"/><Relationship Id="rId2" Type="http://schemas.openxmlformats.org/officeDocument/2006/relationships/notesSlide" Target="../notesSlides/notesSlide2.xml"/><Relationship Id="rId1" Type="http://schemas.openxmlformats.org/officeDocument/2006/relationships/slideLayout" Target="../slideLayouts/slideLayout12.xml"/><Relationship Id="rId11"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640.png"/><Relationship Id="rId18" Type="http://schemas.openxmlformats.org/officeDocument/2006/relationships/image" Target="../media/image39.png"/><Relationship Id="rId3" Type="http://schemas.openxmlformats.org/officeDocument/2006/relationships/image" Target="../media/image8.png"/><Relationship Id="rId21" Type="http://schemas.openxmlformats.org/officeDocument/2006/relationships/image" Target="../media/image42.png"/><Relationship Id="rId7" Type="http://schemas.openxmlformats.org/officeDocument/2006/relationships/image" Target="../media/image600.png"/><Relationship Id="rId12" Type="http://schemas.openxmlformats.org/officeDocument/2006/relationships/image" Target="../media/image68.png"/><Relationship Id="rId17" Type="http://schemas.openxmlformats.org/officeDocument/2006/relationships/image" Target="../media/image38.png"/><Relationship Id="rId2" Type="http://schemas.openxmlformats.org/officeDocument/2006/relationships/notesSlide" Target="../notesSlides/notesSlide18.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671.png"/><Relationship Id="rId11" Type="http://schemas.openxmlformats.org/officeDocument/2006/relationships/image" Target="../media/image35.png"/><Relationship Id="rId5" Type="http://schemas.openxmlformats.org/officeDocument/2006/relationships/image" Target="../media/image3.png"/><Relationship Id="rId15" Type="http://schemas.openxmlformats.org/officeDocument/2006/relationships/image" Target="../media/image36.png"/><Relationship Id="rId10" Type="http://schemas.openxmlformats.org/officeDocument/2006/relationships/image" Target="../media/image81.png"/><Relationship Id="rId19" Type="http://schemas.openxmlformats.org/officeDocument/2006/relationships/image" Target="../media/image40.png"/><Relationship Id="rId4" Type="http://schemas.openxmlformats.org/officeDocument/2006/relationships/image" Target="../media/image2.jpeg"/><Relationship Id="rId9" Type="http://schemas.openxmlformats.org/officeDocument/2006/relationships/image" Target="../media/image34.png"/><Relationship Id="rId14" Type="http://schemas.openxmlformats.org/officeDocument/2006/relationships/image" Target="../media/image83.png"/></Relationships>
</file>

<file path=ppt/slides/_rels/slide21.xml.rels><?xml version="1.0" encoding="UTF-8" standalone="yes"?>
<Relationships xmlns="http://schemas.openxmlformats.org/package/2006/relationships"><Relationship Id="rId8" Type="http://schemas.openxmlformats.org/officeDocument/2006/relationships/image" Target="../media/image720.png"/><Relationship Id="rId17" Type="http://schemas.openxmlformats.org/officeDocument/2006/relationships/image" Target="../media/image46.png"/><Relationship Id="rId2" Type="http://schemas.openxmlformats.org/officeDocument/2006/relationships/notesSlide" Target="../notesSlides/notesSlide19.xml"/><Relationship Id="rId16" Type="http://schemas.openxmlformats.org/officeDocument/2006/relationships/image" Target="../media/image88.png"/><Relationship Id="rId1" Type="http://schemas.openxmlformats.org/officeDocument/2006/relationships/slideLayout" Target="../slideLayouts/slideLayout12.xml"/><Relationship Id="rId11" Type="http://schemas.openxmlformats.org/officeDocument/2006/relationships/image" Target="../media/image29.emf"/><Relationship Id="rId5" Type="http://schemas.openxmlformats.org/officeDocument/2006/relationships/image" Target="../media/image750.png"/><Relationship Id="rId15" Type="http://schemas.openxmlformats.org/officeDocument/2006/relationships/image" Target="../media/image45.png"/><Relationship Id="rId10" Type="http://schemas.openxmlformats.org/officeDocument/2006/relationships/image" Target="../media/image43.png"/><Relationship Id="rId4" Type="http://schemas.openxmlformats.org/officeDocument/2006/relationships/image" Target="../media/image830.png"/><Relationship Id="rId9" Type="http://schemas.openxmlformats.org/officeDocument/2006/relationships/image" Target="../media/image840.png"/><Relationship Id="rId14" Type="http://schemas.openxmlformats.org/officeDocument/2006/relationships/image" Target="../media/image860.png"/></Relationships>
</file>

<file path=ppt/slides/_rels/slide22.xml.rels><?xml version="1.0" encoding="UTF-8" standalone="yes"?>
<Relationships xmlns="http://schemas.openxmlformats.org/package/2006/relationships"><Relationship Id="rId13" Type="http://schemas.openxmlformats.org/officeDocument/2006/relationships/image" Target="../media/image96.png"/><Relationship Id="rId7" Type="http://schemas.openxmlformats.org/officeDocument/2006/relationships/image" Target="../media/image44.png"/><Relationship Id="rId12" Type="http://schemas.openxmlformats.org/officeDocument/2006/relationships/image" Target="../media/image50.png"/><Relationship Id="rId2" Type="http://schemas.openxmlformats.org/officeDocument/2006/relationships/notesSlide" Target="../notesSlides/notesSlide20.xml"/><Relationship Id="rId16"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90.png"/><Relationship Id="rId15" Type="http://schemas.openxmlformats.org/officeDocument/2006/relationships/image" Target="../media/image50.emf"/><Relationship Id="rId10" Type="http://schemas.openxmlformats.org/officeDocument/2006/relationships/image" Target="../media/image48.png"/><Relationship Id="rId4" Type="http://schemas.openxmlformats.org/officeDocument/2006/relationships/image" Target="../media/image601.png"/><Relationship Id="rId9" Type="http://schemas.openxmlformats.org/officeDocument/2006/relationships/image" Target="../media/image720.png"/><Relationship Id="rId14"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108.png"/><Relationship Id="rId18" Type="http://schemas.openxmlformats.org/officeDocument/2006/relationships/image" Target="../media/image110.png"/><Relationship Id="rId3" Type="http://schemas.openxmlformats.org/officeDocument/2006/relationships/image" Target="../media/image55.png"/><Relationship Id="rId21" Type="http://schemas.openxmlformats.org/officeDocument/2006/relationships/image" Target="../media/image113.png"/><Relationship Id="rId7" Type="http://schemas.openxmlformats.org/officeDocument/2006/relationships/image" Target="../media/image103.png"/><Relationship Id="rId12" Type="http://schemas.openxmlformats.org/officeDocument/2006/relationships/image" Target="../media/image29.emf"/><Relationship Id="rId17" Type="http://schemas.openxmlformats.org/officeDocument/2006/relationships/image" Target="../media/image107.png"/><Relationship Id="rId2" Type="http://schemas.openxmlformats.org/officeDocument/2006/relationships/notesSlide" Target="../notesSlides/notesSlide21.xml"/><Relationship Id="rId16" Type="http://schemas.openxmlformats.org/officeDocument/2006/relationships/image" Target="../media/image105.png"/><Relationship Id="rId20" Type="http://schemas.openxmlformats.org/officeDocument/2006/relationships/image" Target="../media/image112.png"/><Relationship Id="rId1" Type="http://schemas.openxmlformats.org/officeDocument/2006/relationships/slideLayout" Target="../slideLayouts/slideLayout12.xml"/><Relationship Id="rId6" Type="http://schemas.openxmlformats.org/officeDocument/2006/relationships/image" Target="../media/image102.png"/><Relationship Id="rId11" Type="http://schemas.openxmlformats.org/officeDocument/2006/relationships/image" Target="../media/image99.png"/><Relationship Id="rId5" Type="http://schemas.openxmlformats.org/officeDocument/2006/relationships/image" Target="../media/image101.png"/><Relationship Id="rId19" Type="http://schemas.openxmlformats.org/officeDocument/2006/relationships/image" Target="../media/image111.png"/><Relationship Id="rId4" Type="http://schemas.openxmlformats.org/officeDocument/2006/relationships/image" Target="../media/image100.png"/><Relationship Id="rId14" Type="http://schemas.openxmlformats.org/officeDocument/2006/relationships/image" Target="../media/image109.png"/><Relationship Id="rId22" Type="http://schemas.openxmlformats.org/officeDocument/2006/relationships/image" Target="../media/image54.png"/></Relationships>
</file>

<file path=ppt/slides/_rels/slide24.xml.rels><?xml version="1.0" encoding="UTF-8" standalone="yes"?>
<Relationships xmlns="http://schemas.openxmlformats.org/package/2006/relationships"><Relationship Id="rId8" Type="http://schemas.openxmlformats.org/officeDocument/2006/relationships/image" Target="../media/image1112.png"/><Relationship Id="rId13" Type="http://schemas.openxmlformats.org/officeDocument/2006/relationships/image" Target="../media/image108.png"/><Relationship Id="rId18" Type="http://schemas.openxmlformats.org/officeDocument/2006/relationships/image" Target="../media/image930.png"/><Relationship Id="rId3" Type="http://schemas.openxmlformats.org/officeDocument/2006/relationships/image" Target="../media/image56.png"/><Relationship Id="rId7" Type="http://schemas.openxmlformats.org/officeDocument/2006/relationships/image" Target="../media/image103.png"/><Relationship Id="rId12" Type="http://schemas.openxmlformats.org/officeDocument/2006/relationships/image" Target="../media/image29.emf"/><Relationship Id="rId17" Type="http://schemas.openxmlformats.org/officeDocument/2006/relationships/image" Target="../media/image118.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02.png"/><Relationship Id="rId11" Type="http://schemas.openxmlformats.org/officeDocument/2006/relationships/image" Target="../media/image115.png"/><Relationship Id="rId5" Type="http://schemas.openxmlformats.org/officeDocument/2006/relationships/image" Target="../media/image101.png"/><Relationship Id="rId15" Type="http://schemas.openxmlformats.org/officeDocument/2006/relationships/image" Target="../media/image116.png"/><Relationship Id="rId10" Type="http://schemas.openxmlformats.org/officeDocument/2006/relationships/image" Target="../media/image53.png"/><Relationship Id="rId19" Type="http://schemas.openxmlformats.org/officeDocument/2006/relationships/image" Target="../media/image120.png"/><Relationship Id="rId4" Type="http://schemas.openxmlformats.org/officeDocument/2006/relationships/image" Target="../media/image100.png"/><Relationship Id="rId9" Type="http://schemas.openxmlformats.org/officeDocument/2006/relationships/image" Target="../media/image1121.png"/><Relationship Id="rId14" Type="http://schemas.openxmlformats.org/officeDocument/2006/relationships/image" Target="../media/image10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5.png"/><Relationship Id="rId12" Type="http://schemas.openxmlformats.org/officeDocument/2006/relationships/image" Target="../media/image121.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221.png"/><Relationship Id="rId11" Type="http://schemas.openxmlformats.org/officeDocument/2006/relationships/image" Target="../media/image231.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png"/><Relationship Id="rId24" Type="http://schemas.openxmlformats.org/officeDocument/2006/relationships/image" Target="../media/image10.png"/><Relationship Id="rId5" Type="http://schemas.openxmlformats.org/officeDocument/2006/relationships/image" Target="../media/image2.jpeg"/><Relationship Id="rId23" Type="http://schemas.openxmlformats.org/officeDocument/2006/relationships/image" Target="../media/image22.png"/><Relationship Id="rId10"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10.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110.png"/></Relationships>
</file>

<file path=ppt/slides/_rels/slide5.xml.rels><?xml version="1.0" encoding="UTF-8" standalone="yes"?>
<Relationships xmlns="http://schemas.openxmlformats.org/package/2006/relationships"><Relationship Id="rId13" Type="http://schemas.openxmlformats.org/officeDocument/2006/relationships/image" Target="../media/image1311.png"/><Relationship Id="rId3" Type="http://schemas.openxmlformats.org/officeDocument/2006/relationships/image" Target="../media/image2.jpeg"/><Relationship Id="rId7" Type="http://schemas.openxmlformats.org/officeDocument/2006/relationships/image" Target="../media/image52.png"/><Relationship Id="rId12" Type="http://schemas.openxmlformats.org/officeDocument/2006/relationships/image" Target="../media/image8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11.png"/><Relationship Id="rId5" Type="http://schemas.openxmlformats.org/officeDocument/2006/relationships/image" Target="../media/image3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1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12.png"/><Relationship Id="rId5" Type="http://schemas.openxmlformats.org/officeDocument/2006/relationships/image" Target="../media/image12.png"/><Relationship Id="rId4" Type="http://schemas.openxmlformats.org/officeDocument/2006/relationships/image" Target="../media/image104.png"/></Relationships>
</file>

<file path=ppt/slides/_rels/slide7.xml.rels><?xml version="1.0" encoding="UTF-8" standalone="yes"?>
<Relationships xmlns="http://schemas.openxmlformats.org/package/2006/relationships"><Relationship Id="rId3" Type="http://schemas.openxmlformats.org/officeDocument/2006/relationships/image" Target="../media/image161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191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811.png"/><Relationship Id="rId5" Type="http://schemas.openxmlformats.org/officeDocument/2006/relationships/image" Target="../media/image170.png"/><Relationship Id="rId10" Type="http://schemas.openxmlformats.org/officeDocument/2006/relationships/image" Target="../media/image121.png"/><Relationship Id="rId4" Type="http://schemas.openxmlformats.org/officeDocument/2006/relationships/image" Target="../media/image3.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13"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5.png"/><Relationship Id="rId12" Type="http://schemas.openxmlformats.org/officeDocument/2006/relationships/image" Target="../media/image12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21.png"/><Relationship Id="rId11" Type="http://schemas.openxmlformats.org/officeDocument/2006/relationships/image" Target="../media/image231.png"/><Relationship Id="rId5" Type="http://schemas.openxmlformats.org/officeDocument/2006/relationships/image" Target="../media/image3.png"/><Relationship Id="rId10" Type="http://schemas.openxmlformats.org/officeDocument/2006/relationships/image" Target="../media/image140.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458600"/>
            <a:ext cx="11360800" cy="2741800"/>
          </a:xfrm>
          <a:prstGeom prst="rect">
            <a:avLst/>
          </a:prstGeom>
        </p:spPr>
        <p:txBody>
          <a:bodyPr spcFirstLastPara="1" vert="horz" wrap="square" lIns="121900" tIns="121900" rIns="121900" bIns="121900" rtlCol="0" anchor="b" anchorCtr="0">
            <a:normAutofit/>
          </a:bodyPr>
          <a:lstStyle/>
          <a:p>
            <a:pPr>
              <a:spcBef>
                <a:spcPts val="0"/>
              </a:spcBef>
            </a:pPr>
            <a:r>
              <a:rPr lang="en-US" sz="5500" dirty="0"/>
              <a:t>Probabilistically Checkable Arguments for All NP</a:t>
            </a:r>
            <a:endParaRPr sz="5500" dirty="0"/>
          </a:p>
        </p:txBody>
      </p:sp>
      <p:sp>
        <p:nvSpPr>
          <p:cNvPr id="56" name="Google Shape;56;p13"/>
          <p:cNvSpPr txBox="1">
            <a:spLocks noGrp="1"/>
          </p:cNvSpPr>
          <p:nvPr>
            <p:ph type="subTitle" idx="1"/>
          </p:nvPr>
        </p:nvSpPr>
        <p:spPr>
          <a:xfrm>
            <a:off x="415600" y="3657601"/>
            <a:ext cx="11360800" cy="3881293"/>
          </a:xfrm>
          <a:prstGeom prst="rect">
            <a:avLst/>
          </a:prstGeom>
        </p:spPr>
        <p:txBody>
          <a:bodyPr spcFirstLastPara="1" vert="horz" wrap="square" lIns="121900" tIns="121900" rIns="121900" bIns="121900" rtlCol="0" anchor="t" anchorCtr="0">
            <a:normAutofit/>
          </a:bodyPr>
          <a:lstStyle/>
          <a:p>
            <a:pPr>
              <a:lnSpc>
                <a:spcPct val="115000"/>
              </a:lnSpc>
              <a:spcBef>
                <a:spcPts val="0"/>
              </a:spcBef>
            </a:pPr>
            <a:r>
              <a:rPr lang="iw" sz="3333" i="1" dirty="0">
                <a:solidFill>
                  <a:srgbClr val="59A03A"/>
                </a:solidFill>
              </a:rPr>
              <a:t>Shany Ben-David</a:t>
            </a:r>
            <a:endParaRPr lang="en-US" sz="3333" i="1" dirty="0">
              <a:solidFill>
                <a:srgbClr val="59A03A"/>
              </a:solidFill>
            </a:endParaRPr>
          </a:p>
          <a:p>
            <a:pPr>
              <a:lnSpc>
                <a:spcPct val="115000"/>
              </a:lnSpc>
              <a:spcBef>
                <a:spcPts val="0"/>
              </a:spcBef>
            </a:pPr>
            <a:r>
              <a:rPr lang="en-US" sz="3200" i="1" dirty="0">
                <a:solidFill>
                  <a:srgbClr val="59A03A"/>
                </a:solidFill>
              </a:rPr>
              <a:t>Bar-</a:t>
            </a:r>
            <a:r>
              <a:rPr lang="en-US" sz="3200" i="1" dirty="0" err="1">
                <a:solidFill>
                  <a:srgbClr val="59A03A"/>
                </a:solidFill>
              </a:rPr>
              <a:t>Ilan</a:t>
            </a:r>
            <a:r>
              <a:rPr lang="iw" sz="3200" i="1" dirty="0">
                <a:solidFill>
                  <a:srgbClr val="59A03A"/>
                </a:solidFill>
              </a:rPr>
              <a:t> University</a:t>
            </a:r>
            <a:endParaRPr lang="en-US" sz="3333" i="1" dirty="0">
              <a:solidFill>
                <a:srgbClr val="59A03A"/>
              </a:solidFill>
            </a:endParaRPr>
          </a:p>
          <a:p>
            <a:pPr>
              <a:lnSpc>
                <a:spcPct val="115000"/>
              </a:lnSpc>
              <a:spcBef>
                <a:spcPts val="0"/>
              </a:spcBef>
            </a:pPr>
            <a:endParaRPr lang="en-US" sz="3333" i="1" dirty="0">
              <a:solidFill>
                <a:srgbClr val="59A03A"/>
              </a:solidFill>
            </a:endParaRPr>
          </a:p>
        </p:txBody>
      </p:sp>
      <p:sp>
        <p:nvSpPr>
          <p:cNvPr id="2" name="Slide Number Placeholder 1">
            <a:extLst>
              <a:ext uri="{FF2B5EF4-FFF2-40B4-BE49-F238E27FC236}">
                <a16:creationId xmlns:a16="http://schemas.microsoft.com/office/drawing/2014/main" id="{81CBFA32-2E14-D1D0-ED2A-992ACE3BB550}"/>
              </a:ext>
            </a:extLst>
          </p:cNvPr>
          <p:cNvSpPr>
            <a:spLocks noGrp="1"/>
          </p:cNvSpPr>
          <p:nvPr>
            <p:ph type="sldNum" idx="12"/>
          </p:nvPr>
        </p:nvSpPr>
        <p:spPr/>
        <p:txBody>
          <a:bodyPr/>
          <a:lstStyle/>
          <a:p>
            <a:fld id="{00000000-1234-1234-1234-123412341234}" type="slidenum">
              <a:rPr lang="he" smtClean="0"/>
              <a:pPr/>
              <a:t>1</a:t>
            </a:fld>
            <a:endParaRPr lang="he"/>
          </a:p>
        </p:txBody>
      </p:sp>
      <p:pic>
        <p:nvPicPr>
          <p:cNvPr id="3" name="Picture 2">
            <a:extLst>
              <a:ext uri="{FF2B5EF4-FFF2-40B4-BE49-F238E27FC236}">
                <a16:creationId xmlns:a16="http://schemas.microsoft.com/office/drawing/2014/main" id="{CD863618-AE91-1AA5-D36A-F4BE3BF7E970}"/>
              </a:ext>
            </a:extLst>
          </p:cNvPr>
          <p:cNvPicPr>
            <a:picLocks noChangeAspect="1"/>
          </p:cNvPicPr>
          <p:nvPr/>
        </p:nvPicPr>
        <p:blipFill>
          <a:blip r:embed="rId3"/>
          <a:stretch>
            <a:fillRect/>
          </a:stretch>
        </p:blipFill>
        <p:spPr>
          <a:xfrm>
            <a:off x="0" y="5899629"/>
            <a:ext cx="5836534" cy="9134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A261E-7026-2B77-C0D2-1577A37687C2}"/>
              </a:ext>
            </a:extLst>
          </p:cNvPr>
          <p:cNvSpPr>
            <a:spLocks noGrp="1"/>
          </p:cNvSpPr>
          <p:nvPr>
            <p:ph type="title"/>
          </p:nvPr>
        </p:nvSpPr>
        <p:spPr/>
        <p:txBody>
          <a:bodyPr>
            <a:normAutofit fontScale="90000"/>
          </a:bodyPr>
          <a:lstStyle/>
          <a:p>
            <a:r>
              <a:rPr lang="en-US" dirty="0"/>
              <a:t>Our Main PCA Result</a:t>
            </a:r>
            <a:endParaRPr lang="en-IL" dirty="0"/>
          </a:p>
        </p:txBody>
      </p:sp>
      <p:sp>
        <p:nvSpPr>
          <p:cNvPr id="4" name="Rectangle: Rounded Corners 18">
            <a:extLst>
              <a:ext uri="{FF2B5EF4-FFF2-40B4-BE49-F238E27FC236}">
                <a16:creationId xmlns:a16="http://schemas.microsoft.com/office/drawing/2014/main" id="{17966033-CF1B-BFB4-AFD0-BB92B09C8A8E}"/>
              </a:ext>
            </a:extLst>
          </p:cNvPr>
          <p:cNvSpPr/>
          <p:nvPr/>
        </p:nvSpPr>
        <p:spPr>
          <a:xfrm>
            <a:off x="773724" y="1565029"/>
            <a:ext cx="8578823" cy="2795956"/>
          </a:xfrm>
          <a:prstGeom prst="roundRect">
            <a:avLst>
              <a:gd name="adj" fmla="val 8275"/>
            </a:avLst>
          </a:prstGeom>
          <a:solidFill>
            <a:srgbClr val="D7FDD7"/>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r>
              <a:rPr lang="en-US" sz="3200" i="1" dirty="0">
                <a:solidFill>
                  <a:schemeClr val="tx1">
                    <a:lumMod val="95000"/>
                    <a:lumOff val="5000"/>
                  </a:schemeClr>
                </a:solidFill>
              </a:rPr>
              <a:t>We construct </a:t>
            </a:r>
            <a:r>
              <a:rPr lang="en-US" sz="3200" b="1" i="1" dirty="0">
                <a:solidFill>
                  <a:schemeClr val="tx1"/>
                </a:solidFill>
              </a:rPr>
              <a:t>succinct PCAs</a:t>
            </a:r>
            <a:r>
              <a:rPr lang="en-US" sz="3200" i="1" dirty="0">
                <a:solidFill>
                  <a:schemeClr val="tx1">
                    <a:lumMod val="95000"/>
                    <a:lumOff val="5000"/>
                  </a:schemeClr>
                </a:solidFill>
              </a:rPr>
              <a:t> for all of </a:t>
            </a:r>
            <a:r>
              <a:rPr lang="en-US" sz="3200" b="1" i="1" dirty="0">
                <a:solidFill>
                  <a:schemeClr val="tx1"/>
                </a:solidFill>
              </a:rPr>
              <a:t>NP</a:t>
            </a:r>
            <a:r>
              <a:rPr lang="en-US" sz="3200" i="1" dirty="0">
                <a:solidFill>
                  <a:schemeClr val="tx1">
                    <a:lumMod val="95000"/>
                    <a:lumOff val="5000"/>
                  </a:schemeClr>
                </a:solidFill>
              </a:rPr>
              <a:t> under standard assumptions</a:t>
            </a:r>
            <a:br>
              <a:rPr lang="en-US" sz="2800" i="1" dirty="0">
                <a:solidFill>
                  <a:schemeClr val="tx1">
                    <a:lumMod val="95000"/>
                    <a:lumOff val="5000"/>
                  </a:schemeClr>
                </a:solidFill>
              </a:rPr>
            </a:br>
            <a:endParaRPr lang="en-US" sz="2400" i="1" dirty="0">
              <a:solidFill>
                <a:schemeClr val="tx1">
                  <a:lumMod val="95000"/>
                  <a:lumOff val="5000"/>
                </a:schemeClr>
              </a:solidFill>
            </a:endParaRPr>
          </a:p>
          <a:p>
            <a:pPr lvl="0"/>
            <a:r>
              <a:rPr lang="en-US" sz="2400" i="1" dirty="0">
                <a:solidFill>
                  <a:schemeClr val="tx1">
                    <a:lumMod val="95000"/>
                    <a:lumOff val="5000"/>
                  </a:schemeClr>
                </a:solidFill>
              </a:rPr>
              <a:t>Moreover, our PCA is:</a:t>
            </a:r>
          </a:p>
          <a:p>
            <a:pPr marL="457200" lvl="0" indent="-457200">
              <a:buFont typeface="Arial" panose="020B0604020202020204" pitchFamily="34" charset="0"/>
              <a:buChar char="•"/>
            </a:pPr>
            <a:r>
              <a:rPr lang="en-US" sz="2400" i="1" dirty="0">
                <a:solidFill>
                  <a:schemeClr val="tx1">
                    <a:lumMod val="95000"/>
                    <a:lumOff val="5000"/>
                  </a:schemeClr>
                </a:solidFill>
              </a:rPr>
              <a:t>Publicly verifiable</a:t>
            </a:r>
          </a:p>
          <a:p>
            <a:pPr marL="457200" lvl="0" indent="-457200">
              <a:buFont typeface="Arial" panose="020B0604020202020204" pitchFamily="34" charset="0"/>
              <a:buChar char="•"/>
            </a:pPr>
            <a:r>
              <a:rPr lang="en-US" sz="2400" i="1" dirty="0">
                <a:solidFill>
                  <a:schemeClr val="tx1">
                    <a:lumMod val="95000"/>
                    <a:lumOff val="5000"/>
                  </a:schemeClr>
                </a:solidFill>
              </a:rPr>
              <a:t>Adaptively sound</a:t>
            </a:r>
          </a:p>
          <a:p>
            <a:pPr marL="457200" lvl="0" indent="-457200">
              <a:buFont typeface="Arial" panose="020B0604020202020204" pitchFamily="34" charset="0"/>
              <a:buChar char="•"/>
            </a:pPr>
            <a:r>
              <a:rPr lang="en-US" sz="2400" i="1" dirty="0">
                <a:solidFill>
                  <a:schemeClr val="tx1">
                    <a:lumMod val="95000"/>
                    <a:lumOff val="5000"/>
                  </a:schemeClr>
                </a:solidFill>
              </a:rPr>
              <a:t>Succinct prover</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31E2226-24F0-8181-924C-8EB7B83B5A2D}"/>
                  </a:ext>
                </a:extLst>
              </p:cNvPr>
              <p:cNvSpPr txBox="1"/>
              <p:nvPr/>
            </p:nvSpPr>
            <p:spPr>
              <a:xfrm>
                <a:off x="773724" y="5448318"/>
                <a:ext cx="9910917" cy="1200329"/>
              </a:xfrm>
              <a:prstGeom prst="rect">
                <a:avLst/>
              </a:prstGeom>
              <a:noFill/>
            </p:spPr>
            <p:txBody>
              <a:bodyPr wrap="square" rtlCol="0">
                <a:spAutoFit/>
              </a:bodyPr>
              <a:lstStyle/>
              <a:p>
                <a:r>
                  <a:rPr lang="en-US" sz="2400" dirty="0"/>
                  <a:t>Given a relation </a:t>
                </a:r>
                <a14:m>
                  <m:oMath xmlns:m="http://schemas.openxmlformats.org/officeDocument/2006/math">
                    <m:r>
                      <a:rPr lang="en-US" sz="2400" i="1" dirty="0">
                        <a:latin typeface="Cambria Math" panose="02040503050406030204" pitchFamily="18" charset="0"/>
                        <a:ea typeface="Cambria Math" panose="02040503050406030204" pitchFamily="18" charset="0"/>
                      </a:rPr>
                      <m:t>ℛ</m:t>
                    </m:r>
                  </m:oMath>
                </a14:m>
                <a:r>
                  <a:rPr lang="en-US" sz="2400" dirty="0"/>
                  <a:t>, that is verifiable in time </a:t>
                </a:r>
                <a14:m>
                  <m:oMath xmlns:m="http://schemas.openxmlformats.org/officeDocument/2006/math">
                    <m:r>
                      <a:rPr lang="en-US" sz="2400" i="1">
                        <a:solidFill>
                          <a:srgbClr val="00B050"/>
                        </a:solidFill>
                        <a:latin typeface="Cambria Math" panose="02040503050406030204" pitchFamily="18" charset="0"/>
                      </a:rPr>
                      <m:t>𝑇</m:t>
                    </m:r>
                  </m:oMath>
                </a14:m>
                <a:r>
                  <a:rPr lang="en-US" sz="2400" dirty="0"/>
                  <a:t> and space </a:t>
                </a:r>
                <a14:m>
                  <m:oMath xmlns:m="http://schemas.openxmlformats.org/officeDocument/2006/math">
                    <m:r>
                      <a:rPr lang="en-US" sz="2400">
                        <a:solidFill>
                          <a:srgbClr val="0070C0"/>
                        </a:solidFill>
                        <a:latin typeface="Cambria Math" panose="02040503050406030204" pitchFamily="18" charset="0"/>
                      </a:rPr>
                      <m:t>𝑆</m:t>
                    </m:r>
                  </m:oMath>
                </a14:m>
                <a:r>
                  <a:rPr lang="en-US" sz="2400" dirty="0"/>
                  <a:t>, a </a:t>
                </a:r>
                <a:r>
                  <a:rPr lang="en-US" sz="2400" b="1" dirty="0"/>
                  <a:t>succinct prover:</a:t>
                </a:r>
              </a:p>
              <a:p>
                <a:pPr marL="342900" indent="-342900">
                  <a:buFont typeface="Arial" panose="020B0604020202020204" pitchFamily="34" charset="0"/>
                  <a:buChar char="•"/>
                </a:pPr>
                <a:r>
                  <a:rPr lang="en-US" sz="2400" dirty="0"/>
                  <a:t>runs in </a:t>
                </a:r>
                <a:r>
                  <a:rPr lang="en-US" sz="2400" b="0" dirty="0"/>
                  <a:t>time </a:t>
                </a:r>
                <a14:m>
                  <m:oMath xmlns:m="http://schemas.openxmlformats.org/officeDocument/2006/math">
                    <m:r>
                      <a:rPr lang="en-US" sz="2400" b="0" i="1" smtClean="0">
                        <a:solidFill>
                          <a:srgbClr val="00B050"/>
                        </a:solidFill>
                        <a:latin typeface="Cambria Math" panose="02040503050406030204" pitchFamily="18" charset="0"/>
                      </a:rPr>
                      <m:t>𝑇</m:t>
                    </m:r>
                    <m:r>
                      <a:rPr lang="en-US" sz="2400">
                        <a:latin typeface="Cambria Math" panose="02040503050406030204" pitchFamily="18" charset="0"/>
                      </a:rPr>
                      <m:t>⋅</m:t>
                    </m:r>
                    <m:r>
                      <m:rPr>
                        <m:sty m:val="p"/>
                      </m:rPr>
                      <a:rPr lang="en-US" sz="2400">
                        <a:latin typeface="Cambria Math" panose="02040503050406030204" pitchFamily="18" charset="0"/>
                      </a:rPr>
                      <m:t>poly</m:t>
                    </m:r>
                    <m:d>
                      <m:dPr>
                        <m:ctrlPr>
                          <a:rPr lang="en-US" sz="2400" i="1">
                            <a:latin typeface="Cambria Math" panose="02040503050406030204" pitchFamily="18" charset="0"/>
                          </a:rPr>
                        </m:ctrlPr>
                      </m:dPr>
                      <m:e>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r>
                              <a:rPr lang="en-US" sz="2400">
                                <a:solidFill>
                                  <a:srgbClr val="00B050"/>
                                </a:solidFill>
                                <a:latin typeface="Cambria Math" panose="02040503050406030204" pitchFamily="18" charset="0"/>
                              </a:rPr>
                              <m:t>𝑇</m:t>
                            </m:r>
                          </m:e>
                        </m:func>
                        <m:r>
                          <a:rPr lang="en-US" sz="2400" b="0" i="1" smtClean="0">
                            <a:solidFill>
                              <a:schemeClr val="tx1"/>
                            </a:solidFill>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a:latin typeface="Cambria Math" panose="02040503050406030204" pitchFamily="18" charset="0"/>
                              </a:rPr>
                              <m:t>𝑤</m:t>
                            </m:r>
                          </m:e>
                        </m:d>
                      </m:e>
                    </m:d>
                  </m:oMath>
                </a14:m>
                <a:endParaRPr lang="en-US" sz="2400" dirty="0"/>
              </a:p>
              <a:p>
                <a:pPr marL="342900" indent="-342900">
                  <a:buFont typeface="Arial" panose="020B0604020202020204" pitchFamily="34" charset="0"/>
                  <a:buChar char="•"/>
                </a:pPr>
                <a:r>
                  <a:rPr lang="en-US" sz="2400" dirty="0"/>
                  <a:t>uses space </a:t>
                </a:r>
                <a14:m>
                  <m:oMath xmlns:m="http://schemas.openxmlformats.org/officeDocument/2006/math">
                    <m:r>
                      <a:rPr lang="en-US" sz="2400" smtClean="0">
                        <a:solidFill>
                          <a:srgbClr val="0070C0"/>
                        </a:solidFill>
                        <a:latin typeface="Cambria Math" panose="02040503050406030204" pitchFamily="18" charset="0"/>
                      </a:rPr>
                      <m:t>𝑆</m:t>
                    </m:r>
                    <m:r>
                      <a:rPr lang="en-US" sz="2400">
                        <a:latin typeface="Cambria Math" panose="02040503050406030204" pitchFamily="18" charset="0"/>
                      </a:rPr>
                      <m:t>⋅</m:t>
                    </m:r>
                    <m:r>
                      <m:rPr>
                        <m:sty m:val="p"/>
                      </m:rPr>
                      <a:rPr lang="en-US" sz="2400">
                        <a:latin typeface="Cambria Math" panose="02040503050406030204" pitchFamily="18" charset="0"/>
                      </a:rPr>
                      <m:t>poly</m:t>
                    </m:r>
                    <m:d>
                      <m:dPr>
                        <m:ctrlPr>
                          <a:rPr lang="en-US" sz="2400" i="1">
                            <a:latin typeface="Cambria Math" panose="02040503050406030204" pitchFamily="18" charset="0"/>
                          </a:rPr>
                        </m:ctrlPr>
                      </m:dPr>
                      <m:e>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r>
                              <a:rPr lang="en-US" sz="2400" smtClean="0">
                                <a:solidFill>
                                  <a:srgbClr val="00B050"/>
                                </a:solidFill>
                                <a:latin typeface="Cambria Math" panose="02040503050406030204" pitchFamily="18" charset="0"/>
                              </a:rPr>
                              <m:t>𝑇</m:t>
                            </m:r>
                          </m:e>
                        </m:func>
                        <m:r>
                          <a:rPr lang="en-US" sz="2400" b="0" i="1" smtClean="0">
                            <a:solidFill>
                              <a:schemeClr val="tx1"/>
                            </a:solidFill>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a:latin typeface="Cambria Math" panose="02040503050406030204" pitchFamily="18" charset="0"/>
                              </a:rPr>
                              <m:t>𝑤</m:t>
                            </m:r>
                          </m:e>
                        </m:d>
                      </m:e>
                    </m:d>
                  </m:oMath>
                </a14:m>
                <a:endParaRPr lang="en-US" sz="2400" dirty="0"/>
              </a:p>
            </p:txBody>
          </p:sp>
        </mc:Choice>
        <mc:Fallback>
          <p:sp>
            <p:nvSpPr>
              <p:cNvPr id="3" name="TextBox 2">
                <a:extLst>
                  <a:ext uri="{FF2B5EF4-FFF2-40B4-BE49-F238E27FC236}">
                    <a16:creationId xmlns:a16="http://schemas.microsoft.com/office/drawing/2014/main" id="{C31E2226-24F0-8181-924C-8EB7B83B5A2D}"/>
                  </a:ext>
                </a:extLst>
              </p:cNvPr>
              <p:cNvSpPr txBox="1">
                <a:spLocks noRot="1" noChangeAspect="1" noMove="1" noResize="1" noEditPoints="1" noAdjustHandles="1" noChangeArrowheads="1" noChangeShapeType="1" noTextEdit="1"/>
              </p:cNvSpPr>
              <p:nvPr/>
            </p:nvSpPr>
            <p:spPr>
              <a:xfrm>
                <a:off x="773724" y="5448318"/>
                <a:ext cx="9910917" cy="1200329"/>
              </a:xfrm>
              <a:prstGeom prst="rect">
                <a:avLst/>
              </a:prstGeom>
              <a:blipFill>
                <a:blip r:embed="rId3"/>
                <a:stretch>
                  <a:fillRect l="-895" t="-3158" b="-10526"/>
                </a:stretch>
              </a:blipFill>
            </p:spPr>
            <p:txBody>
              <a:bodyPr/>
              <a:lstStyle/>
              <a:p>
                <a:r>
                  <a:rPr lang="en-IL">
                    <a:noFill/>
                  </a:rPr>
                  <a:t> </a:t>
                </a:r>
              </a:p>
            </p:txBody>
          </p:sp>
        </mc:Fallback>
      </mc:AlternateContent>
      <p:sp>
        <p:nvSpPr>
          <p:cNvPr id="5" name="Slide Number Placeholder 4">
            <a:extLst>
              <a:ext uri="{FF2B5EF4-FFF2-40B4-BE49-F238E27FC236}">
                <a16:creationId xmlns:a16="http://schemas.microsoft.com/office/drawing/2014/main" id="{2FFC1C75-5425-8D60-258E-563CD48AC3BE}"/>
              </a:ext>
            </a:extLst>
          </p:cNvPr>
          <p:cNvSpPr>
            <a:spLocks noGrp="1"/>
          </p:cNvSpPr>
          <p:nvPr>
            <p:ph type="sldNum" idx="12"/>
          </p:nvPr>
        </p:nvSpPr>
        <p:spPr/>
        <p:txBody>
          <a:bodyPr/>
          <a:lstStyle/>
          <a:p>
            <a:fld id="{00000000-1234-1234-1234-123412341234}" type="slidenum">
              <a:rPr lang="he" smtClean="0"/>
              <a:pPr/>
              <a:t>10</a:t>
            </a:fld>
            <a:endParaRPr lang="he"/>
          </a:p>
        </p:txBody>
      </p:sp>
    </p:spTree>
    <p:extLst>
      <p:ext uri="{BB962C8B-B14F-4D97-AF65-F5344CB8AC3E}">
        <p14:creationId xmlns:p14="http://schemas.microsoft.com/office/powerpoint/2010/main" val="311270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BC82A18A-0831-E0B9-3172-41A730427C44}"/>
                  </a:ext>
                </a:extLst>
              </p:cNvPr>
              <p:cNvGraphicFramePr>
                <a:graphicFrameLocks noGrp="1"/>
              </p:cNvGraphicFramePr>
              <p:nvPr>
                <p:extLst>
                  <p:ext uri="{D42A27DB-BD31-4B8C-83A1-F6EECF244321}">
                    <p14:modId xmlns:p14="http://schemas.microsoft.com/office/powerpoint/2010/main" val="318660708"/>
                  </p:ext>
                </p:extLst>
              </p:nvPr>
            </p:nvGraphicFramePr>
            <p:xfrm>
              <a:off x="821641" y="1311825"/>
              <a:ext cx="10532173" cy="4297680"/>
            </p:xfrm>
            <a:graphic>
              <a:graphicData uri="http://schemas.openxmlformats.org/drawingml/2006/table">
                <a:tbl>
                  <a:tblPr firstRow="1" bandRow="1">
                    <a:tableStyleId>{5940675A-B579-460E-94D1-54222C63F5DA}</a:tableStyleId>
                  </a:tblPr>
                  <a:tblGrid>
                    <a:gridCol w="3098281">
                      <a:extLst>
                        <a:ext uri="{9D8B030D-6E8A-4147-A177-3AD203B41FA5}">
                          <a16:colId xmlns:a16="http://schemas.microsoft.com/office/drawing/2014/main" val="792403093"/>
                        </a:ext>
                      </a:extLst>
                    </a:gridCol>
                    <a:gridCol w="2519456">
                      <a:extLst>
                        <a:ext uri="{9D8B030D-6E8A-4147-A177-3AD203B41FA5}">
                          <a16:colId xmlns:a16="http://schemas.microsoft.com/office/drawing/2014/main" val="1314596578"/>
                        </a:ext>
                      </a:extLst>
                    </a:gridCol>
                    <a:gridCol w="2603003">
                      <a:extLst>
                        <a:ext uri="{9D8B030D-6E8A-4147-A177-3AD203B41FA5}">
                          <a16:colId xmlns:a16="http://schemas.microsoft.com/office/drawing/2014/main" val="2388481145"/>
                        </a:ext>
                      </a:extLst>
                    </a:gridCol>
                    <a:gridCol w="2311433">
                      <a:extLst>
                        <a:ext uri="{9D8B030D-6E8A-4147-A177-3AD203B41FA5}">
                          <a16:colId xmlns:a16="http://schemas.microsoft.com/office/drawing/2014/main" val="756998236"/>
                        </a:ext>
                      </a:extLst>
                    </a:gridCol>
                  </a:tblGrid>
                  <a:tr h="454181">
                    <a:tc>
                      <a:txBody>
                        <a:bodyPr/>
                        <a:lstStyle/>
                        <a:p>
                          <a:pPr marL="0" algn="ctr" defTabSz="914400" rtl="0" eaLnBrk="1" latinLnBrk="0" hangingPunct="1"/>
                          <a:endParaRPr lang="en-IL" sz="2400" dirty="0"/>
                        </a:p>
                      </a:txBody>
                      <a:tcPr anchor="ctr">
                        <a:lnR w="381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algn="ctr" defTabSz="914400" rtl="0" eaLnBrk="1" latinLnBrk="0" hangingPunct="1"/>
                          <a:r>
                            <a:rPr lang="en-IL" sz="2400" dirty="0">
                              <a:solidFill>
                                <a:schemeClr val="tx1"/>
                              </a:solidFill>
                            </a:rPr>
                            <a:t>[Kalai-Raz 09]</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algn="ctr" defTabSz="914400" rtl="0" eaLnBrk="1" latinLnBrk="0" hangingPunct="1"/>
                          <a:r>
                            <a:rPr lang="en-US" sz="2400" dirty="0">
                              <a:solidFill>
                                <a:schemeClr val="tx1">
                                  <a:lumMod val="95000"/>
                                  <a:lumOff val="5000"/>
                                </a:schemeClr>
                              </a:solidFill>
                            </a:rPr>
                            <a:t>[Bronfman-</a:t>
                          </a:r>
                          <a:r>
                            <a:rPr lang="en-US" sz="2400" dirty="0" err="1">
                              <a:solidFill>
                                <a:schemeClr val="tx1">
                                  <a:lumMod val="95000"/>
                                  <a:lumOff val="5000"/>
                                </a:schemeClr>
                              </a:solidFill>
                            </a:rPr>
                            <a:t>Rothblum</a:t>
                          </a:r>
                          <a:r>
                            <a:rPr lang="en-US" sz="2400" dirty="0">
                              <a:solidFill>
                                <a:schemeClr val="tx1">
                                  <a:lumMod val="95000"/>
                                  <a:lumOff val="5000"/>
                                </a:schemeClr>
                              </a:solidFill>
                            </a:rPr>
                            <a:t> 22]</a:t>
                          </a:r>
                          <a:endParaRPr lang="en-IL" sz="2400" dirty="0">
                            <a:solidFill>
                              <a:schemeClr val="tx1"/>
                            </a:solidFill>
                          </a:endParaRPr>
                        </a:p>
                      </a:txBody>
                      <a:tcPr anchor="ctr">
                        <a:lnL w="381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IL" sz="2400" dirty="0">
                              <a:solidFill>
                                <a:schemeClr val="tx1"/>
                              </a:solidFill>
                            </a:rPr>
                            <a:t>Our Work</a:t>
                          </a:r>
                        </a:p>
                      </a:txBody>
                      <a:tcPr anchor="ctr">
                        <a:solidFill>
                          <a:schemeClr val="bg1">
                            <a:lumMod val="95000"/>
                          </a:schemeClr>
                        </a:solidFill>
                      </a:tcPr>
                    </a:tc>
                    <a:extLst>
                      <a:ext uri="{0D108BD9-81ED-4DB2-BD59-A6C34878D82A}">
                        <a16:rowId xmlns:a16="http://schemas.microsoft.com/office/drawing/2014/main" val="2624755587"/>
                      </a:ext>
                    </a:extLst>
                  </a:tr>
                  <a:tr h="454181">
                    <a:tc>
                      <a:txBody>
                        <a:bodyPr/>
                        <a:lstStyle/>
                        <a:p>
                          <a:pPr algn="l"/>
                          <a:r>
                            <a:rPr lang="en-IL" sz="2400" dirty="0"/>
                            <a:t>Complexity class</a:t>
                          </a:r>
                        </a:p>
                      </a:txBody>
                      <a:tcPr anchor="ctr">
                        <a:lnR w="381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2400" b="0" dirty="0"/>
                            <a:t>l</a:t>
                          </a:r>
                          <a:r>
                            <a:rPr lang="en-IL" sz="2400" b="0" dirty="0"/>
                            <a:t>ow depth circuits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r>
                            <a:rPr lang="en-IL" sz="2400" b="0" dirty="0"/>
                            <a:t>NC</a:t>
                          </a:r>
                        </a:p>
                      </a:txBody>
                      <a:tcPr anchor="ctr">
                        <a:lnL w="38100" cap="flat" cmpd="sng" algn="ctr">
                          <a:solidFill>
                            <a:schemeClr val="tx1"/>
                          </a:solidFill>
                          <a:prstDash val="solid"/>
                          <a:round/>
                          <a:headEnd type="none" w="med" len="med"/>
                          <a:tailEnd type="none" w="med" len="med"/>
                        </a:lnL>
                      </a:tcPr>
                    </a:tc>
                    <a:tc>
                      <a:txBody>
                        <a:bodyPr/>
                        <a:lstStyle/>
                        <a:p>
                          <a:pPr algn="ctr"/>
                          <a:r>
                            <a:rPr lang="en-IL" sz="2400" b="0" dirty="0"/>
                            <a:t>NP</a:t>
                          </a:r>
                        </a:p>
                      </a:txBody>
                      <a:tcPr anchor="ctr">
                        <a:solidFill>
                          <a:srgbClr val="FFEEB5"/>
                        </a:solidFill>
                      </a:tcPr>
                    </a:tc>
                    <a:extLst>
                      <a:ext uri="{0D108BD9-81ED-4DB2-BD59-A6C34878D82A}">
                        <a16:rowId xmlns:a16="http://schemas.microsoft.com/office/drawing/2014/main" val="142771257"/>
                      </a:ext>
                    </a:extLst>
                  </a:tr>
                  <a:tr h="454181">
                    <a:tc>
                      <a:txBody>
                        <a:bodyPr/>
                        <a:lstStyle/>
                        <a:p>
                          <a:pPr algn="l"/>
                          <a:r>
                            <a:rPr lang="en-IL" sz="2400" dirty="0"/>
                            <a:t>Query complexity</a:t>
                          </a:r>
                        </a:p>
                      </a:txBody>
                      <a:tcPr anchor="ctr">
                        <a:lnR w="381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r>
                                      <m:rPr>
                                        <m:sty m:val="p"/>
                                      </m:rPr>
                                      <a:rPr lang="en-US" sz="2400">
                                        <a:latin typeface="Cambria Math" panose="02040503050406030204" pitchFamily="18" charset="0"/>
                                      </a:rPr>
                                      <m:t>log</m:t>
                                    </m:r>
                                  </m:fName>
                                  <m:e>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e>
                                </m:func>
                              </m:oMath>
                            </m:oMathPara>
                          </a14:m>
                          <a:endParaRPr lang="en-IL" sz="24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r>
                            <a:rPr lang="en-IL" sz="2400" dirty="0"/>
                            <a:t>Constant</a:t>
                          </a:r>
                        </a:p>
                      </a:txBody>
                      <a:tcPr anchor="ctr">
                        <a:lnL w="38100" cap="flat" cmpd="sng" algn="ctr">
                          <a:solidFill>
                            <a:schemeClr val="tx1"/>
                          </a:solidFill>
                          <a:prstDash val="solid"/>
                          <a:round/>
                          <a:headEnd type="none" w="med" len="med"/>
                          <a:tailEnd type="none" w="med" len="med"/>
                        </a:lnL>
                      </a:tcPr>
                    </a:tc>
                    <a:tc>
                      <a:txBody>
                        <a:bodyPr/>
                        <a:lstStyle/>
                        <a:p>
                          <a:pPr algn="ctr"/>
                          <a:r>
                            <a:rPr lang="en-IL" sz="2400" dirty="0"/>
                            <a:t>Constant</a:t>
                          </a:r>
                        </a:p>
                      </a:txBody>
                      <a:tcPr anchor="ctr">
                        <a:solidFill>
                          <a:srgbClr val="FFEEB5"/>
                        </a:solidFill>
                      </a:tcPr>
                    </a:tc>
                    <a:extLst>
                      <a:ext uri="{0D108BD9-81ED-4DB2-BD59-A6C34878D82A}">
                        <a16:rowId xmlns:a16="http://schemas.microsoft.com/office/drawing/2014/main" val="2612089302"/>
                      </a:ext>
                    </a:extLst>
                  </a:tr>
                  <a:tr h="454181">
                    <a:tc>
                      <a:txBody>
                        <a:bodyPr/>
                        <a:lstStyle/>
                        <a:p>
                          <a:pPr marL="0" algn="l" defTabSz="914400" rtl="0" eaLnBrk="1" latinLnBrk="0" hangingPunct="1"/>
                          <a:r>
                            <a:rPr lang="en-US" sz="2400" dirty="0"/>
                            <a:t>P</a:t>
                          </a:r>
                          <a:r>
                            <a:rPr lang="en-IL" sz="2400" dirty="0"/>
                            <a:t>ublicly verifiable</a:t>
                          </a:r>
                        </a:p>
                      </a:txBody>
                      <a:tcPr anchor="ctr">
                        <a:lnR w="381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algn="ctr" defTabSz="914400" rtl="0" eaLnBrk="1" latinLnBrk="0" hangingPunct="1"/>
                          <a:r>
                            <a:rPr lang="en-IL" sz="2400" dirty="0">
                              <a:solidFill>
                                <a:schemeClr val="tx1"/>
                              </a:solidFill>
                            </a:rPr>
                            <a:t>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algn="ctr" defTabSz="914400" rtl="0" eaLnBrk="1" latinLnBrk="0" hangingPunct="1"/>
                          <a:r>
                            <a:rPr lang="en-IL" sz="2400" dirty="0">
                              <a:solidFill>
                                <a:schemeClr val="tx1"/>
                              </a:solidFill>
                            </a:rPr>
                            <a:t>V</a:t>
                          </a:r>
                        </a:p>
                      </a:txBody>
                      <a:tcPr anchor="ctr">
                        <a:lnL w="38100" cap="flat" cmpd="sng" algn="ctr">
                          <a:solidFill>
                            <a:schemeClr val="tx1"/>
                          </a:solidFill>
                          <a:prstDash val="solid"/>
                          <a:round/>
                          <a:headEnd type="none" w="med" len="med"/>
                          <a:tailEnd type="none" w="med" len="med"/>
                        </a:lnL>
                      </a:tcPr>
                    </a:tc>
                    <a:tc>
                      <a:txBody>
                        <a:bodyPr/>
                        <a:lstStyle/>
                        <a:p>
                          <a:pPr algn="ctr"/>
                          <a:r>
                            <a:rPr lang="en-IL" sz="2400" dirty="0">
                              <a:solidFill>
                                <a:schemeClr val="tx1"/>
                              </a:solidFill>
                            </a:rPr>
                            <a:t>V</a:t>
                          </a:r>
                        </a:p>
                      </a:txBody>
                      <a:tcPr anchor="ctr">
                        <a:solidFill>
                          <a:srgbClr val="FFEEB5"/>
                        </a:solidFill>
                      </a:tcPr>
                    </a:tc>
                    <a:extLst>
                      <a:ext uri="{0D108BD9-81ED-4DB2-BD59-A6C34878D82A}">
                        <a16:rowId xmlns:a16="http://schemas.microsoft.com/office/drawing/2014/main" val="3391217709"/>
                      </a:ext>
                    </a:extLst>
                  </a:tr>
                  <a:tr h="454181">
                    <a:tc>
                      <a:txBody>
                        <a:bodyPr/>
                        <a:lstStyle/>
                        <a:p>
                          <a:pPr algn="l"/>
                          <a:r>
                            <a:rPr lang="en-IL" sz="2400" dirty="0"/>
                            <a:t>Adaptive soundness</a:t>
                          </a:r>
                        </a:p>
                      </a:txBody>
                      <a:tcPr anchor="ctr">
                        <a:lnR w="381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IL" sz="2400" dirty="0"/>
                            <a:t>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r>
                            <a:rPr lang="en-IL" sz="2400" dirty="0"/>
                            <a:t>X</a:t>
                          </a:r>
                        </a:p>
                      </a:txBody>
                      <a:tcPr anchor="ctr">
                        <a:lnL w="38100" cap="flat" cmpd="sng" algn="ctr">
                          <a:solidFill>
                            <a:schemeClr val="tx1"/>
                          </a:solidFill>
                          <a:prstDash val="solid"/>
                          <a:round/>
                          <a:headEnd type="none" w="med" len="med"/>
                          <a:tailEnd type="none" w="med" len="med"/>
                        </a:lnL>
                      </a:tcPr>
                    </a:tc>
                    <a:tc>
                      <a:txBody>
                        <a:bodyPr/>
                        <a:lstStyle/>
                        <a:p>
                          <a:pPr algn="ctr"/>
                          <a:r>
                            <a:rPr lang="en-IL" sz="2400" dirty="0"/>
                            <a:t>V</a:t>
                          </a:r>
                        </a:p>
                      </a:txBody>
                      <a:tcPr anchor="ctr">
                        <a:solidFill>
                          <a:srgbClr val="FFEEB5"/>
                        </a:solidFill>
                      </a:tcPr>
                    </a:tc>
                    <a:extLst>
                      <a:ext uri="{0D108BD9-81ED-4DB2-BD59-A6C34878D82A}">
                        <a16:rowId xmlns:a16="http://schemas.microsoft.com/office/drawing/2014/main" val="3178865774"/>
                      </a:ext>
                    </a:extLst>
                  </a:tr>
                  <a:tr h="1101949">
                    <a:tc>
                      <a:txBody>
                        <a:bodyPr/>
                        <a:lstStyle/>
                        <a:p>
                          <a:pPr algn="l"/>
                          <a:r>
                            <a:rPr lang="en-IL" sz="2400" dirty="0"/>
                            <a:t>Assumption</a:t>
                          </a:r>
                        </a:p>
                      </a:txBody>
                      <a:tcPr anchor="ctr">
                        <a:lnR w="381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2400" b="0" dirty="0"/>
                            <a:t>s</a:t>
                          </a:r>
                          <a:r>
                            <a:rPr lang="en-IL" sz="2400" b="0" dirty="0"/>
                            <a:t>ub-exp PIR</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r>
                            <a:rPr lang="en-US" sz="2400" b="0" dirty="0"/>
                            <a:t>s</a:t>
                          </a:r>
                          <a:r>
                            <a:rPr lang="en-IL" sz="2400" b="0" dirty="0"/>
                            <a:t>ub-exp LWE</a:t>
                          </a:r>
                        </a:p>
                      </a:txBody>
                      <a:tcPr anchor="ctr">
                        <a:lnL w="381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L" sz="2400" b="0" dirty="0"/>
                            <a:t>LWE;</a:t>
                          </a:r>
                          <a:br>
                            <a:rPr lang="en-IL" sz="2400" b="0" dirty="0"/>
                          </a:br>
                          <a:r>
                            <a:rPr lang="en-IL" sz="2400" b="0" dirty="0"/>
                            <a:t>or </a:t>
                          </a:r>
                          <a14:m>
                            <m:oMath xmlns:m="http://schemas.openxmlformats.org/officeDocument/2006/math">
                              <m:r>
                                <a:rPr lang="en-IL" sz="2400" b="0" i="1" dirty="0" smtClean="0">
                                  <a:latin typeface="Cambria Math" panose="02040503050406030204" pitchFamily="18" charset="0"/>
                                </a:rPr>
                                <m:t>𝑂</m:t>
                              </m:r>
                              <m:r>
                                <a:rPr lang="en-IL" sz="2400" b="0" i="1" dirty="0" smtClean="0">
                                  <a:latin typeface="Cambria Math" panose="02040503050406030204" pitchFamily="18" charset="0"/>
                                </a:rPr>
                                <m:t>(1)</m:t>
                              </m:r>
                            </m:oMath>
                          </a14:m>
                          <a:r>
                            <a:rPr lang="en-IL" sz="2400" b="0" dirty="0"/>
                            <a:t>-LIN;</a:t>
                          </a:r>
                        </a:p>
                        <a:p>
                          <a:pPr algn="ctr"/>
                          <a:r>
                            <a:rPr lang="en-US" sz="2400" b="0" dirty="0"/>
                            <a:t>o</a:t>
                          </a:r>
                          <a:r>
                            <a:rPr lang="en-IL" sz="2400" b="0" dirty="0"/>
                            <a:t>r sub-exp </a:t>
                          </a:r>
                          <a:r>
                            <a:rPr lang="en-IL" sz="2400" dirty="0"/>
                            <a:t>DDH</a:t>
                          </a:r>
                          <a:endParaRPr lang="en-IL" sz="2400" b="0" dirty="0"/>
                        </a:p>
                      </a:txBody>
                      <a:tcPr anchor="ctr">
                        <a:solidFill>
                          <a:srgbClr val="FFEEB5"/>
                        </a:solidFill>
                      </a:tcPr>
                    </a:tc>
                    <a:extLst>
                      <a:ext uri="{0D108BD9-81ED-4DB2-BD59-A6C34878D82A}">
                        <a16:rowId xmlns:a16="http://schemas.microsoft.com/office/drawing/2014/main" val="1876156660"/>
                      </a:ext>
                    </a:extLst>
                  </a:tr>
                  <a:tr h="454181">
                    <a:tc>
                      <a:txBody>
                        <a:bodyPr/>
                        <a:lstStyle/>
                        <a:p>
                          <a:pPr algn="l"/>
                          <a:r>
                            <a:rPr lang="en-US" sz="2400" b="0" dirty="0">
                              <a:solidFill>
                                <a:schemeClr val="tx1"/>
                              </a:solidFill>
                            </a:rPr>
                            <a:t>Succinct prover</a:t>
                          </a:r>
                          <a:endParaRPr lang="en-IL" sz="2400" b="0" dirty="0">
                            <a:solidFill>
                              <a:schemeClr val="tx1"/>
                            </a:solidFill>
                          </a:endParaRPr>
                        </a:p>
                      </a:txBody>
                      <a:tcPr anchor="ctr">
                        <a:lnR w="381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IL" sz="2400" dirty="0"/>
                            <a:t>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r>
                            <a:rPr lang="en-IL" sz="2400" dirty="0"/>
                            <a:t>X</a:t>
                          </a:r>
                        </a:p>
                      </a:txBody>
                      <a:tcPr anchor="ctr">
                        <a:lnL w="38100" cap="flat" cmpd="sng" algn="ctr">
                          <a:solidFill>
                            <a:schemeClr val="tx1"/>
                          </a:solidFill>
                          <a:prstDash val="solid"/>
                          <a:round/>
                          <a:headEnd type="none" w="med" len="med"/>
                          <a:tailEnd type="none" w="med" len="med"/>
                        </a:lnL>
                      </a:tcPr>
                    </a:tc>
                    <a:tc>
                      <a:txBody>
                        <a:bodyPr/>
                        <a:lstStyle/>
                        <a:p>
                          <a:pPr algn="ctr"/>
                          <a:r>
                            <a:rPr lang="en-US" sz="2400" b="0" dirty="0"/>
                            <a:t>V</a:t>
                          </a:r>
                        </a:p>
                      </a:txBody>
                      <a:tcPr anchor="ctr">
                        <a:solidFill>
                          <a:srgbClr val="FFEEB5"/>
                        </a:solidFill>
                      </a:tcPr>
                    </a:tc>
                    <a:extLst>
                      <a:ext uri="{0D108BD9-81ED-4DB2-BD59-A6C34878D82A}">
                        <a16:rowId xmlns:a16="http://schemas.microsoft.com/office/drawing/2014/main" val="1498737948"/>
                      </a:ext>
                    </a:extLst>
                  </a:tr>
                </a:tbl>
              </a:graphicData>
            </a:graphic>
          </p:graphicFrame>
        </mc:Choice>
        <mc:Fallback xmlns="">
          <p:graphicFrame>
            <p:nvGraphicFramePr>
              <p:cNvPr id="4" name="Table 3">
                <a:extLst>
                  <a:ext uri="{FF2B5EF4-FFF2-40B4-BE49-F238E27FC236}">
                    <a16:creationId xmlns:a16="http://schemas.microsoft.com/office/drawing/2014/main" id="{BC82A18A-0831-E0B9-3172-41A730427C44}"/>
                  </a:ext>
                </a:extLst>
              </p:cNvPr>
              <p:cNvGraphicFramePr>
                <a:graphicFrameLocks noGrp="1"/>
              </p:cNvGraphicFramePr>
              <p:nvPr>
                <p:extLst>
                  <p:ext uri="{D42A27DB-BD31-4B8C-83A1-F6EECF244321}">
                    <p14:modId xmlns:p14="http://schemas.microsoft.com/office/powerpoint/2010/main" val="318660708"/>
                  </p:ext>
                </p:extLst>
              </p:nvPr>
            </p:nvGraphicFramePr>
            <p:xfrm>
              <a:off x="821641" y="1311825"/>
              <a:ext cx="10532173" cy="4297680"/>
            </p:xfrm>
            <a:graphic>
              <a:graphicData uri="http://schemas.openxmlformats.org/drawingml/2006/table">
                <a:tbl>
                  <a:tblPr firstRow="1" bandRow="1">
                    <a:tableStyleId>{5940675A-B579-460E-94D1-54222C63F5DA}</a:tableStyleId>
                  </a:tblPr>
                  <a:tblGrid>
                    <a:gridCol w="3098281">
                      <a:extLst>
                        <a:ext uri="{9D8B030D-6E8A-4147-A177-3AD203B41FA5}">
                          <a16:colId xmlns:a16="http://schemas.microsoft.com/office/drawing/2014/main" val="792403093"/>
                        </a:ext>
                      </a:extLst>
                    </a:gridCol>
                    <a:gridCol w="2519456">
                      <a:extLst>
                        <a:ext uri="{9D8B030D-6E8A-4147-A177-3AD203B41FA5}">
                          <a16:colId xmlns:a16="http://schemas.microsoft.com/office/drawing/2014/main" val="1314596578"/>
                        </a:ext>
                      </a:extLst>
                    </a:gridCol>
                    <a:gridCol w="2603003">
                      <a:extLst>
                        <a:ext uri="{9D8B030D-6E8A-4147-A177-3AD203B41FA5}">
                          <a16:colId xmlns:a16="http://schemas.microsoft.com/office/drawing/2014/main" val="2388481145"/>
                        </a:ext>
                      </a:extLst>
                    </a:gridCol>
                    <a:gridCol w="2311433">
                      <a:extLst>
                        <a:ext uri="{9D8B030D-6E8A-4147-A177-3AD203B41FA5}">
                          <a16:colId xmlns:a16="http://schemas.microsoft.com/office/drawing/2014/main" val="756998236"/>
                        </a:ext>
                      </a:extLst>
                    </a:gridCol>
                  </a:tblGrid>
                  <a:tr h="822960">
                    <a:tc>
                      <a:txBody>
                        <a:bodyPr/>
                        <a:lstStyle/>
                        <a:p>
                          <a:pPr marL="0" algn="ctr" defTabSz="914400" rtl="0" eaLnBrk="1" latinLnBrk="0" hangingPunct="1"/>
                          <a:endParaRPr lang="en-IL" sz="2400" dirty="0"/>
                        </a:p>
                      </a:txBody>
                      <a:tcPr anchor="ctr">
                        <a:lnR w="381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algn="ctr" defTabSz="914400" rtl="0" eaLnBrk="1" latinLnBrk="0" hangingPunct="1"/>
                          <a:r>
                            <a:rPr lang="en-IL" sz="2400" dirty="0">
                              <a:solidFill>
                                <a:schemeClr val="tx1"/>
                              </a:solidFill>
                            </a:rPr>
                            <a:t>[Kalai-Raz 09]</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algn="ctr" defTabSz="914400" rtl="0" eaLnBrk="1" latinLnBrk="0" hangingPunct="1"/>
                          <a:r>
                            <a:rPr lang="en-US" sz="2400" dirty="0">
                              <a:solidFill>
                                <a:schemeClr val="tx1">
                                  <a:lumMod val="95000"/>
                                  <a:lumOff val="5000"/>
                                </a:schemeClr>
                              </a:solidFill>
                            </a:rPr>
                            <a:t>[Bronfman-</a:t>
                          </a:r>
                          <a:r>
                            <a:rPr lang="en-US" sz="2400" dirty="0" err="1">
                              <a:solidFill>
                                <a:schemeClr val="tx1">
                                  <a:lumMod val="95000"/>
                                  <a:lumOff val="5000"/>
                                </a:schemeClr>
                              </a:solidFill>
                            </a:rPr>
                            <a:t>Rothblum</a:t>
                          </a:r>
                          <a:r>
                            <a:rPr lang="en-US" sz="2400" dirty="0">
                              <a:solidFill>
                                <a:schemeClr val="tx1">
                                  <a:lumMod val="95000"/>
                                  <a:lumOff val="5000"/>
                                </a:schemeClr>
                              </a:solidFill>
                            </a:rPr>
                            <a:t> 22]</a:t>
                          </a:r>
                          <a:endParaRPr lang="en-IL" sz="2400" dirty="0">
                            <a:solidFill>
                              <a:schemeClr val="tx1"/>
                            </a:solidFill>
                          </a:endParaRPr>
                        </a:p>
                      </a:txBody>
                      <a:tcPr anchor="ctr">
                        <a:lnL w="381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IL" sz="2400" dirty="0">
                              <a:solidFill>
                                <a:schemeClr val="tx1"/>
                              </a:solidFill>
                            </a:rPr>
                            <a:t>Our Work</a:t>
                          </a:r>
                        </a:p>
                      </a:txBody>
                      <a:tcPr anchor="ctr">
                        <a:solidFill>
                          <a:schemeClr val="bg1">
                            <a:lumMod val="95000"/>
                          </a:schemeClr>
                        </a:solidFill>
                      </a:tcPr>
                    </a:tc>
                    <a:extLst>
                      <a:ext uri="{0D108BD9-81ED-4DB2-BD59-A6C34878D82A}">
                        <a16:rowId xmlns:a16="http://schemas.microsoft.com/office/drawing/2014/main" val="2624755587"/>
                      </a:ext>
                    </a:extLst>
                  </a:tr>
                  <a:tr h="457200">
                    <a:tc>
                      <a:txBody>
                        <a:bodyPr/>
                        <a:lstStyle/>
                        <a:p>
                          <a:pPr algn="l"/>
                          <a:r>
                            <a:rPr lang="en-IL" sz="2400" dirty="0"/>
                            <a:t>Complexity class</a:t>
                          </a:r>
                        </a:p>
                      </a:txBody>
                      <a:tcPr anchor="ctr">
                        <a:lnR w="381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2400" b="0" dirty="0"/>
                            <a:t>l</a:t>
                          </a:r>
                          <a:r>
                            <a:rPr lang="en-IL" sz="2400" b="0" dirty="0"/>
                            <a:t>ow depth circuits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r>
                            <a:rPr lang="en-IL" sz="2400" b="0" dirty="0"/>
                            <a:t>NC</a:t>
                          </a:r>
                        </a:p>
                      </a:txBody>
                      <a:tcPr anchor="ctr">
                        <a:lnL w="38100" cap="flat" cmpd="sng" algn="ctr">
                          <a:solidFill>
                            <a:schemeClr val="tx1"/>
                          </a:solidFill>
                          <a:prstDash val="solid"/>
                          <a:round/>
                          <a:headEnd type="none" w="med" len="med"/>
                          <a:tailEnd type="none" w="med" len="med"/>
                        </a:lnL>
                      </a:tcPr>
                    </a:tc>
                    <a:tc>
                      <a:txBody>
                        <a:bodyPr/>
                        <a:lstStyle/>
                        <a:p>
                          <a:pPr algn="ctr"/>
                          <a:r>
                            <a:rPr lang="en-IL" sz="2400" b="0" dirty="0"/>
                            <a:t>NP</a:t>
                          </a:r>
                        </a:p>
                      </a:txBody>
                      <a:tcPr anchor="ctr">
                        <a:solidFill>
                          <a:srgbClr val="FFEEB5"/>
                        </a:solidFill>
                      </a:tcPr>
                    </a:tc>
                    <a:extLst>
                      <a:ext uri="{0D108BD9-81ED-4DB2-BD59-A6C34878D82A}">
                        <a16:rowId xmlns:a16="http://schemas.microsoft.com/office/drawing/2014/main" val="142771257"/>
                      </a:ext>
                    </a:extLst>
                  </a:tr>
                  <a:tr h="457200">
                    <a:tc>
                      <a:txBody>
                        <a:bodyPr/>
                        <a:lstStyle/>
                        <a:p>
                          <a:pPr algn="l"/>
                          <a:r>
                            <a:rPr lang="en-IL" sz="2400" dirty="0"/>
                            <a:t>Query complexity</a:t>
                          </a:r>
                        </a:p>
                      </a:txBody>
                      <a:tcPr anchor="ctr">
                        <a:lnR w="38100" cap="flat" cmpd="sng" algn="ctr">
                          <a:solidFill>
                            <a:schemeClr val="tx1"/>
                          </a:solidFill>
                          <a:prstDash val="solid"/>
                          <a:round/>
                          <a:headEnd type="none" w="med" len="med"/>
                          <a:tailEnd type="none" w="med" len="med"/>
                        </a:lnR>
                        <a:solidFill>
                          <a:schemeClr val="bg1">
                            <a:lumMod val="95000"/>
                          </a:schemeClr>
                        </a:solidFill>
                      </a:tcPr>
                    </a:tc>
                    <a:tc>
                      <a:txBody>
                        <a:bodyPr/>
                        <a:lstStyle/>
                        <a:p>
                          <a:endParaRPr lang="en-IL"/>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blipFill>
                          <a:blip r:embed="rId4"/>
                          <a:stretch>
                            <a:fillRect l="-123116" t="-291667" r="-195477" b="-591667"/>
                          </a:stretch>
                        </a:blipFill>
                      </a:tcPr>
                    </a:tc>
                    <a:tc>
                      <a:txBody>
                        <a:bodyPr/>
                        <a:lstStyle/>
                        <a:p>
                          <a:pPr algn="ctr"/>
                          <a:r>
                            <a:rPr lang="en-IL" sz="2400" dirty="0"/>
                            <a:t>Constant</a:t>
                          </a:r>
                        </a:p>
                      </a:txBody>
                      <a:tcPr anchor="ctr">
                        <a:lnL w="38100" cap="flat" cmpd="sng" algn="ctr">
                          <a:solidFill>
                            <a:schemeClr val="tx1"/>
                          </a:solidFill>
                          <a:prstDash val="solid"/>
                          <a:round/>
                          <a:headEnd type="none" w="med" len="med"/>
                          <a:tailEnd type="none" w="med" len="med"/>
                        </a:lnL>
                      </a:tcPr>
                    </a:tc>
                    <a:tc>
                      <a:txBody>
                        <a:bodyPr/>
                        <a:lstStyle/>
                        <a:p>
                          <a:pPr algn="ctr"/>
                          <a:r>
                            <a:rPr lang="en-IL" sz="2400" dirty="0"/>
                            <a:t>Constant</a:t>
                          </a:r>
                        </a:p>
                      </a:txBody>
                      <a:tcPr anchor="ctr">
                        <a:solidFill>
                          <a:srgbClr val="FFEEB5"/>
                        </a:solidFill>
                      </a:tcPr>
                    </a:tc>
                    <a:extLst>
                      <a:ext uri="{0D108BD9-81ED-4DB2-BD59-A6C34878D82A}">
                        <a16:rowId xmlns:a16="http://schemas.microsoft.com/office/drawing/2014/main" val="2612089302"/>
                      </a:ext>
                    </a:extLst>
                  </a:tr>
                  <a:tr h="457200">
                    <a:tc>
                      <a:txBody>
                        <a:bodyPr/>
                        <a:lstStyle/>
                        <a:p>
                          <a:pPr marL="0" algn="l" defTabSz="914400" rtl="0" eaLnBrk="1" latinLnBrk="0" hangingPunct="1"/>
                          <a:r>
                            <a:rPr lang="en-US" sz="2400" dirty="0"/>
                            <a:t>P</a:t>
                          </a:r>
                          <a:r>
                            <a:rPr lang="en-IL" sz="2400" dirty="0"/>
                            <a:t>ublicly verifiable</a:t>
                          </a:r>
                        </a:p>
                      </a:txBody>
                      <a:tcPr anchor="ctr">
                        <a:lnR w="381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algn="ctr" defTabSz="914400" rtl="0" eaLnBrk="1" latinLnBrk="0" hangingPunct="1"/>
                          <a:r>
                            <a:rPr lang="en-IL" sz="2400" dirty="0">
                              <a:solidFill>
                                <a:schemeClr val="tx1"/>
                              </a:solidFill>
                            </a:rPr>
                            <a:t>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algn="ctr" defTabSz="914400" rtl="0" eaLnBrk="1" latinLnBrk="0" hangingPunct="1"/>
                          <a:r>
                            <a:rPr lang="en-IL" sz="2400" dirty="0">
                              <a:solidFill>
                                <a:schemeClr val="tx1"/>
                              </a:solidFill>
                            </a:rPr>
                            <a:t>V</a:t>
                          </a:r>
                        </a:p>
                      </a:txBody>
                      <a:tcPr anchor="ctr">
                        <a:lnL w="38100" cap="flat" cmpd="sng" algn="ctr">
                          <a:solidFill>
                            <a:schemeClr val="tx1"/>
                          </a:solidFill>
                          <a:prstDash val="solid"/>
                          <a:round/>
                          <a:headEnd type="none" w="med" len="med"/>
                          <a:tailEnd type="none" w="med" len="med"/>
                        </a:lnL>
                      </a:tcPr>
                    </a:tc>
                    <a:tc>
                      <a:txBody>
                        <a:bodyPr/>
                        <a:lstStyle/>
                        <a:p>
                          <a:pPr algn="ctr"/>
                          <a:r>
                            <a:rPr lang="en-IL" sz="2400" dirty="0">
                              <a:solidFill>
                                <a:schemeClr val="tx1"/>
                              </a:solidFill>
                            </a:rPr>
                            <a:t>V</a:t>
                          </a:r>
                        </a:p>
                      </a:txBody>
                      <a:tcPr anchor="ctr">
                        <a:solidFill>
                          <a:srgbClr val="FFEEB5"/>
                        </a:solidFill>
                      </a:tcPr>
                    </a:tc>
                    <a:extLst>
                      <a:ext uri="{0D108BD9-81ED-4DB2-BD59-A6C34878D82A}">
                        <a16:rowId xmlns:a16="http://schemas.microsoft.com/office/drawing/2014/main" val="3391217709"/>
                      </a:ext>
                    </a:extLst>
                  </a:tr>
                  <a:tr h="457200">
                    <a:tc>
                      <a:txBody>
                        <a:bodyPr/>
                        <a:lstStyle/>
                        <a:p>
                          <a:pPr algn="l"/>
                          <a:r>
                            <a:rPr lang="en-IL" sz="2400" dirty="0"/>
                            <a:t>Adaptive soundness</a:t>
                          </a:r>
                        </a:p>
                      </a:txBody>
                      <a:tcPr anchor="ctr">
                        <a:lnR w="381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IL" sz="2400" dirty="0"/>
                            <a:t>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r>
                            <a:rPr lang="en-IL" sz="2400" dirty="0"/>
                            <a:t>X</a:t>
                          </a:r>
                        </a:p>
                      </a:txBody>
                      <a:tcPr anchor="ctr">
                        <a:lnL w="38100" cap="flat" cmpd="sng" algn="ctr">
                          <a:solidFill>
                            <a:schemeClr val="tx1"/>
                          </a:solidFill>
                          <a:prstDash val="solid"/>
                          <a:round/>
                          <a:headEnd type="none" w="med" len="med"/>
                          <a:tailEnd type="none" w="med" len="med"/>
                        </a:lnL>
                      </a:tcPr>
                    </a:tc>
                    <a:tc>
                      <a:txBody>
                        <a:bodyPr/>
                        <a:lstStyle/>
                        <a:p>
                          <a:pPr algn="ctr"/>
                          <a:r>
                            <a:rPr lang="en-IL" sz="2400" dirty="0"/>
                            <a:t>V</a:t>
                          </a:r>
                        </a:p>
                      </a:txBody>
                      <a:tcPr anchor="ctr">
                        <a:solidFill>
                          <a:srgbClr val="FFEEB5"/>
                        </a:solidFill>
                      </a:tcPr>
                    </a:tc>
                    <a:extLst>
                      <a:ext uri="{0D108BD9-81ED-4DB2-BD59-A6C34878D82A}">
                        <a16:rowId xmlns:a16="http://schemas.microsoft.com/office/drawing/2014/main" val="3178865774"/>
                      </a:ext>
                    </a:extLst>
                  </a:tr>
                  <a:tr h="1188720">
                    <a:tc>
                      <a:txBody>
                        <a:bodyPr/>
                        <a:lstStyle/>
                        <a:p>
                          <a:pPr algn="l"/>
                          <a:r>
                            <a:rPr lang="en-IL" sz="2400" dirty="0"/>
                            <a:t>Assumption</a:t>
                          </a:r>
                        </a:p>
                      </a:txBody>
                      <a:tcPr anchor="ctr">
                        <a:lnR w="381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2400" b="0" dirty="0"/>
                            <a:t>s</a:t>
                          </a:r>
                          <a:r>
                            <a:rPr lang="en-IL" sz="2400" b="0" dirty="0"/>
                            <a:t>ub-exp PIR</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r>
                            <a:rPr lang="en-US" sz="2400" b="0" dirty="0"/>
                            <a:t>s</a:t>
                          </a:r>
                          <a:r>
                            <a:rPr lang="en-IL" sz="2400" b="0" dirty="0"/>
                            <a:t>ub-exp LWE</a:t>
                          </a:r>
                        </a:p>
                      </a:txBody>
                      <a:tcPr anchor="ctr">
                        <a:lnL w="38100" cap="flat" cmpd="sng" algn="ctr">
                          <a:solidFill>
                            <a:schemeClr val="tx1"/>
                          </a:solidFill>
                          <a:prstDash val="solid"/>
                          <a:round/>
                          <a:headEnd type="none" w="med" len="med"/>
                          <a:tailEnd type="none" w="med" len="med"/>
                        </a:lnL>
                      </a:tcPr>
                    </a:tc>
                    <a:tc>
                      <a:txBody>
                        <a:bodyPr/>
                        <a:lstStyle/>
                        <a:p>
                          <a:endParaRPr lang="en-IL"/>
                        </a:p>
                      </a:txBody>
                      <a:tcPr anchor="ctr">
                        <a:blipFill>
                          <a:blip r:embed="rId4"/>
                          <a:stretch>
                            <a:fillRect l="-357143" t="-226596" r="-549" b="-50000"/>
                          </a:stretch>
                        </a:blipFill>
                      </a:tcPr>
                    </a:tc>
                    <a:extLst>
                      <a:ext uri="{0D108BD9-81ED-4DB2-BD59-A6C34878D82A}">
                        <a16:rowId xmlns:a16="http://schemas.microsoft.com/office/drawing/2014/main" val="1876156660"/>
                      </a:ext>
                    </a:extLst>
                  </a:tr>
                  <a:tr h="457200">
                    <a:tc>
                      <a:txBody>
                        <a:bodyPr/>
                        <a:lstStyle/>
                        <a:p>
                          <a:pPr algn="l"/>
                          <a:r>
                            <a:rPr lang="en-US" sz="2400" b="0" dirty="0">
                              <a:solidFill>
                                <a:schemeClr val="tx1"/>
                              </a:solidFill>
                            </a:rPr>
                            <a:t>Succinct prover</a:t>
                          </a:r>
                          <a:endParaRPr lang="en-IL" sz="2400" b="0" dirty="0">
                            <a:solidFill>
                              <a:schemeClr val="tx1"/>
                            </a:solidFill>
                          </a:endParaRPr>
                        </a:p>
                      </a:txBody>
                      <a:tcPr anchor="ctr">
                        <a:lnR w="381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IL" sz="2400" dirty="0"/>
                            <a:t>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r>
                            <a:rPr lang="en-IL" sz="2400" dirty="0"/>
                            <a:t>X</a:t>
                          </a:r>
                        </a:p>
                      </a:txBody>
                      <a:tcPr anchor="ctr">
                        <a:lnL w="38100" cap="flat" cmpd="sng" algn="ctr">
                          <a:solidFill>
                            <a:schemeClr val="tx1"/>
                          </a:solidFill>
                          <a:prstDash val="solid"/>
                          <a:round/>
                          <a:headEnd type="none" w="med" len="med"/>
                          <a:tailEnd type="none" w="med" len="med"/>
                        </a:lnL>
                      </a:tcPr>
                    </a:tc>
                    <a:tc>
                      <a:txBody>
                        <a:bodyPr/>
                        <a:lstStyle/>
                        <a:p>
                          <a:pPr algn="ctr"/>
                          <a:r>
                            <a:rPr lang="en-US" sz="2400" b="0" dirty="0"/>
                            <a:t>V</a:t>
                          </a:r>
                        </a:p>
                      </a:txBody>
                      <a:tcPr anchor="ctr">
                        <a:solidFill>
                          <a:srgbClr val="FFEEB5"/>
                        </a:solidFill>
                      </a:tcPr>
                    </a:tc>
                    <a:extLst>
                      <a:ext uri="{0D108BD9-81ED-4DB2-BD59-A6C34878D82A}">
                        <a16:rowId xmlns:a16="http://schemas.microsoft.com/office/drawing/2014/main" val="1498737948"/>
                      </a:ext>
                    </a:extLst>
                  </a:tr>
                </a:tbl>
              </a:graphicData>
            </a:graphic>
          </p:graphicFrame>
        </mc:Fallback>
      </mc:AlternateContent>
      <p:sp>
        <p:nvSpPr>
          <p:cNvPr id="5" name="Title 1">
            <a:extLst>
              <a:ext uri="{FF2B5EF4-FFF2-40B4-BE49-F238E27FC236}">
                <a16:creationId xmlns:a16="http://schemas.microsoft.com/office/drawing/2014/main" id="{B3AA0CC2-D4DC-C4CE-4543-4EF2B1BBCF85}"/>
              </a:ext>
            </a:extLst>
          </p:cNvPr>
          <p:cNvSpPr>
            <a:spLocks noGrp="1"/>
          </p:cNvSpPr>
          <p:nvPr>
            <p:ph type="title"/>
          </p:nvPr>
        </p:nvSpPr>
        <p:spPr>
          <a:xfrm>
            <a:off x="415600" y="593367"/>
            <a:ext cx="11360800" cy="763600"/>
          </a:xfrm>
        </p:spPr>
        <p:txBody>
          <a:bodyPr>
            <a:normAutofit fontScale="90000"/>
          </a:bodyPr>
          <a:lstStyle/>
          <a:p>
            <a:r>
              <a:rPr lang="en-US" dirty="0"/>
              <a:t>Our succinct PCA Result</a:t>
            </a:r>
            <a:endParaRPr lang="en-IL" dirty="0"/>
          </a:p>
        </p:txBody>
      </p:sp>
      <p:sp>
        <p:nvSpPr>
          <p:cNvPr id="2" name="Slide Number Placeholder 1">
            <a:extLst>
              <a:ext uri="{FF2B5EF4-FFF2-40B4-BE49-F238E27FC236}">
                <a16:creationId xmlns:a16="http://schemas.microsoft.com/office/drawing/2014/main" id="{8A73A1C4-BB7C-3D73-D17F-600E4CCBA3B0}"/>
              </a:ext>
            </a:extLst>
          </p:cNvPr>
          <p:cNvSpPr>
            <a:spLocks noGrp="1"/>
          </p:cNvSpPr>
          <p:nvPr>
            <p:ph type="sldNum" idx="12"/>
          </p:nvPr>
        </p:nvSpPr>
        <p:spPr/>
        <p:txBody>
          <a:bodyPr/>
          <a:lstStyle/>
          <a:p>
            <a:fld id="{00000000-1234-1234-1234-123412341234}" type="slidenum">
              <a:rPr lang="he" smtClean="0"/>
              <a:pPr/>
              <a:t>11</a:t>
            </a:fld>
            <a:endParaRPr lang="he"/>
          </a:p>
        </p:txBody>
      </p:sp>
    </p:spTree>
    <p:extLst>
      <p:ext uri="{BB962C8B-B14F-4D97-AF65-F5344CB8AC3E}">
        <p14:creationId xmlns:p14="http://schemas.microsoft.com/office/powerpoint/2010/main" val="3196485023"/>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62529-10BA-F9E0-10B6-AEEFD5D4AB4D}"/>
            </a:ext>
          </a:extLst>
        </p:cNvPr>
        <p:cNvGrpSpPr/>
        <p:nvPr/>
      </p:nvGrpSpPr>
      <p:grpSpPr>
        <a:xfrm>
          <a:off x="0" y="0"/>
          <a:ext cx="0" cy="0"/>
          <a:chOff x="0" y="0"/>
          <a:chExt cx="0" cy="0"/>
        </a:xfrm>
      </p:grpSpPr>
      <p:sp>
        <p:nvSpPr>
          <p:cNvPr id="5" name="Rectangle: Rounded Corners 18">
            <a:extLst>
              <a:ext uri="{FF2B5EF4-FFF2-40B4-BE49-F238E27FC236}">
                <a16:creationId xmlns:a16="http://schemas.microsoft.com/office/drawing/2014/main" id="{867FEE2B-BF38-D0E3-0147-E9D9F7730D62}"/>
              </a:ext>
            </a:extLst>
          </p:cNvPr>
          <p:cNvSpPr/>
          <p:nvPr/>
        </p:nvSpPr>
        <p:spPr>
          <a:xfrm>
            <a:off x="3605048" y="2205457"/>
            <a:ext cx="4824250" cy="1223543"/>
          </a:xfrm>
          <a:prstGeom prst="roundRect">
            <a:avLst>
              <a:gd name="adj" fmla="val 3938"/>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buClr>
                <a:schemeClr val="dk1"/>
              </a:buClr>
              <a:buSzPts val="1100"/>
            </a:pPr>
            <a:endParaRPr lang="ar-AE" sz="2667" dirty="0">
              <a:solidFill>
                <a:schemeClr val="tx1"/>
              </a:solidFill>
            </a:endParaRPr>
          </a:p>
        </p:txBody>
      </p:sp>
      <p:sp>
        <p:nvSpPr>
          <p:cNvPr id="6" name="Rounded Rectangle 5">
            <a:extLst>
              <a:ext uri="{FF2B5EF4-FFF2-40B4-BE49-F238E27FC236}">
                <a16:creationId xmlns:a16="http://schemas.microsoft.com/office/drawing/2014/main" id="{3954D36E-F98A-73E3-4EEA-74FDCDBCE312}"/>
              </a:ext>
            </a:extLst>
          </p:cNvPr>
          <p:cNvSpPr/>
          <p:nvPr/>
        </p:nvSpPr>
        <p:spPr>
          <a:xfrm>
            <a:off x="6275399" y="2389924"/>
            <a:ext cx="1622353" cy="891357"/>
          </a:xfrm>
          <a:prstGeom prst="roundRect">
            <a:avLst/>
          </a:prstGeom>
          <a:solidFill>
            <a:srgbClr val="FFEEB5"/>
          </a:solidFill>
          <a:ln w="28575">
            <a:solidFill>
              <a:srgbClr val="F4CF7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IL" sz="2400" dirty="0">
                <a:solidFill>
                  <a:schemeClr val="tx1"/>
                </a:solidFill>
              </a:rPr>
              <a:t>PCPP</a:t>
            </a:r>
          </a:p>
        </p:txBody>
      </p:sp>
      <p:sp>
        <p:nvSpPr>
          <p:cNvPr id="4" name="Title 1">
            <a:extLst>
              <a:ext uri="{FF2B5EF4-FFF2-40B4-BE49-F238E27FC236}">
                <a16:creationId xmlns:a16="http://schemas.microsoft.com/office/drawing/2014/main" id="{CE60E7E7-7F18-136D-DE58-73F67C0F0652}"/>
              </a:ext>
            </a:extLst>
          </p:cNvPr>
          <p:cNvSpPr txBox="1">
            <a:spLocks/>
          </p:cNvSpPr>
          <p:nvPr/>
        </p:nvSpPr>
        <p:spPr>
          <a:xfrm>
            <a:off x="415600" y="593367"/>
            <a:ext cx="11360800" cy="763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t>Our </a:t>
            </a:r>
            <a:r>
              <a:rPr lang="en-IL" sz="4000" dirty="0"/>
              <a:t>PCA</a:t>
            </a:r>
          </a:p>
        </p:txBody>
      </p:sp>
      <p:sp>
        <p:nvSpPr>
          <p:cNvPr id="3" name="Rounded Rectangle 2">
            <a:extLst>
              <a:ext uri="{FF2B5EF4-FFF2-40B4-BE49-F238E27FC236}">
                <a16:creationId xmlns:a16="http://schemas.microsoft.com/office/drawing/2014/main" id="{D1C7092A-C362-7FB7-21EE-BC224AED1B29}"/>
              </a:ext>
            </a:extLst>
          </p:cNvPr>
          <p:cNvSpPr/>
          <p:nvPr/>
        </p:nvSpPr>
        <p:spPr>
          <a:xfrm>
            <a:off x="4121500" y="2389924"/>
            <a:ext cx="1622353" cy="891357"/>
          </a:xfrm>
          <a:prstGeom prst="roundRect">
            <a:avLst/>
          </a:prstGeom>
          <a:solidFill>
            <a:srgbClr val="FFEEB5"/>
          </a:solidFill>
          <a:ln w="28575">
            <a:solidFill>
              <a:srgbClr val="F4CF7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IL" sz="2400" dirty="0">
                <a:solidFill>
                  <a:schemeClr val="tx1"/>
                </a:solidFill>
              </a:rPr>
              <a:t>RAM Delegation</a:t>
            </a:r>
          </a:p>
        </p:txBody>
      </p:sp>
      <p:sp>
        <p:nvSpPr>
          <p:cNvPr id="8" name="TextBox 7">
            <a:extLst>
              <a:ext uri="{FF2B5EF4-FFF2-40B4-BE49-F238E27FC236}">
                <a16:creationId xmlns:a16="http://schemas.microsoft.com/office/drawing/2014/main" id="{4605C138-7407-D4A4-ADF8-996B423AA941}"/>
              </a:ext>
            </a:extLst>
          </p:cNvPr>
          <p:cNvSpPr txBox="1"/>
          <p:nvPr/>
        </p:nvSpPr>
        <p:spPr>
          <a:xfrm>
            <a:off x="2732689" y="1718985"/>
            <a:ext cx="6096000" cy="523220"/>
          </a:xfrm>
          <a:prstGeom prst="rect">
            <a:avLst/>
          </a:prstGeom>
          <a:noFill/>
        </p:spPr>
        <p:txBody>
          <a:bodyPr wrap="square">
            <a:spAutoFit/>
          </a:bodyPr>
          <a:lstStyle/>
          <a:p>
            <a:pPr algn="ctr"/>
            <a:r>
              <a:rPr lang="en-IL" sz="2800" dirty="0">
                <a:solidFill>
                  <a:schemeClr val="tx1"/>
                </a:solidFill>
              </a:rPr>
              <a:t>PCA</a:t>
            </a:r>
          </a:p>
        </p:txBody>
      </p:sp>
      <p:sp>
        <p:nvSpPr>
          <p:cNvPr id="2" name="Slide Number Placeholder 1">
            <a:extLst>
              <a:ext uri="{FF2B5EF4-FFF2-40B4-BE49-F238E27FC236}">
                <a16:creationId xmlns:a16="http://schemas.microsoft.com/office/drawing/2014/main" id="{3F4A45A0-666C-81E0-4EAC-2FE0FFBA9EC3}"/>
              </a:ext>
            </a:extLst>
          </p:cNvPr>
          <p:cNvSpPr>
            <a:spLocks noGrp="1"/>
          </p:cNvSpPr>
          <p:nvPr>
            <p:ph type="sldNum" sz="quarter" idx="12"/>
          </p:nvPr>
        </p:nvSpPr>
        <p:spPr/>
        <p:txBody>
          <a:bodyPr/>
          <a:lstStyle/>
          <a:p>
            <a:fld id="{0C3A8BC7-B599-214C-BBAF-2BEB0125E7EF}" type="slidenum">
              <a:rPr lang="en-IL" smtClean="0"/>
              <a:t>12</a:t>
            </a:fld>
            <a:endParaRPr lang="en-IL"/>
          </a:p>
        </p:txBody>
      </p:sp>
    </p:spTree>
    <p:extLst>
      <p:ext uri="{BB962C8B-B14F-4D97-AF65-F5344CB8AC3E}">
        <p14:creationId xmlns:p14="http://schemas.microsoft.com/office/powerpoint/2010/main" val="6534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D06DE-3255-A3FA-C8B0-3A507EB0ED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BEC59-840C-61D9-5AC8-CA938FC44A2D}"/>
              </a:ext>
            </a:extLst>
          </p:cNvPr>
          <p:cNvSpPr>
            <a:spLocks noGrp="1"/>
          </p:cNvSpPr>
          <p:nvPr>
            <p:ph type="ctrTitle"/>
          </p:nvPr>
        </p:nvSpPr>
        <p:spPr/>
        <p:txBody>
          <a:bodyPr/>
          <a:lstStyle/>
          <a:p>
            <a:r>
              <a:rPr lang="en-IL" dirty="0"/>
              <a:t>RAM Delegation </a:t>
            </a:r>
            <a:br>
              <a:rPr lang="en-IL" dirty="0"/>
            </a:br>
            <a:r>
              <a:rPr lang="en-IL" dirty="0"/>
              <a:t>Definition</a:t>
            </a:r>
          </a:p>
        </p:txBody>
      </p:sp>
      <p:sp>
        <p:nvSpPr>
          <p:cNvPr id="3" name="Subtitle 2">
            <a:extLst>
              <a:ext uri="{FF2B5EF4-FFF2-40B4-BE49-F238E27FC236}">
                <a16:creationId xmlns:a16="http://schemas.microsoft.com/office/drawing/2014/main" id="{35A9C01E-1671-FB2F-BE0F-ABCC351A0331}"/>
              </a:ext>
            </a:extLst>
          </p:cNvPr>
          <p:cNvSpPr>
            <a:spLocks noGrp="1"/>
          </p:cNvSpPr>
          <p:nvPr>
            <p:ph type="subTitle" idx="1"/>
          </p:nvPr>
        </p:nvSpPr>
        <p:spPr/>
        <p:txBody>
          <a:bodyPr/>
          <a:lstStyle/>
          <a:p>
            <a:endParaRPr lang="en-IL"/>
          </a:p>
        </p:txBody>
      </p:sp>
      <p:sp>
        <p:nvSpPr>
          <p:cNvPr id="4" name="Slide Number Placeholder 3">
            <a:extLst>
              <a:ext uri="{FF2B5EF4-FFF2-40B4-BE49-F238E27FC236}">
                <a16:creationId xmlns:a16="http://schemas.microsoft.com/office/drawing/2014/main" id="{E253E337-E092-A372-3507-7BB79C400D6E}"/>
              </a:ext>
            </a:extLst>
          </p:cNvPr>
          <p:cNvSpPr>
            <a:spLocks noGrp="1"/>
          </p:cNvSpPr>
          <p:nvPr>
            <p:ph type="sldNum" sz="quarter" idx="12"/>
          </p:nvPr>
        </p:nvSpPr>
        <p:spPr/>
        <p:txBody>
          <a:bodyPr/>
          <a:lstStyle/>
          <a:p>
            <a:fld id="{0C3A8BC7-B599-214C-BBAF-2BEB0125E7EF}" type="slidenum">
              <a:rPr lang="en-IL" smtClean="0"/>
              <a:t>13</a:t>
            </a:fld>
            <a:endParaRPr lang="en-IL"/>
          </a:p>
        </p:txBody>
      </p:sp>
    </p:spTree>
    <p:extLst>
      <p:ext uri="{BB962C8B-B14F-4D97-AF65-F5344CB8AC3E}">
        <p14:creationId xmlns:p14="http://schemas.microsoft.com/office/powerpoint/2010/main" val="1407891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BCFAD-E5D4-7FBC-3E35-EAE9D938A6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483F83-F2D5-C128-B120-B50AEF5B903F}"/>
              </a:ext>
            </a:extLst>
          </p:cNvPr>
          <p:cNvSpPr>
            <a:spLocks noGrp="1"/>
          </p:cNvSpPr>
          <p:nvPr>
            <p:ph type="title"/>
          </p:nvPr>
        </p:nvSpPr>
        <p:spPr/>
        <p:txBody>
          <a:bodyPr>
            <a:normAutofit fontScale="90000"/>
          </a:bodyPr>
          <a:lstStyle/>
          <a:p>
            <a:r>
              <a:rPr lang="en-US"/>
              <a:t>RAM Delegation</a:t>
            </a:r>
            <a:endParaRPr lang="he-IL" sz="2933"/>
          </a:p>
        </p:txBody>
      </p:sp>
      <p:sp>
        <p:nvSpPr>
          <p:cNvPr id="9" name="Google Shape;87;p15">
            <a:extLst>
              <a:ext uri="{FF2B5EF4-FFF2-40B4-BE49-F238E27FC236}">
                <a16:creationId xmlns:a16="http://schemas.microsoft.com/office/drawing/2014/main" id="{246A9449-CCFE-A430-D5E3-94131E325436}"/>
              </a:ext>
            </a:extLst>
          </p:cNvPr>
          <p:cNvSpPr txBox="1"/>
          <p:nvPr/>
        </p:nvSpPr>
        <p:spPr>
          <a:xfrm>
            <a:off x="8479259" y="2553453"/>
            <a:ext cx="3416221" cy="615513"/>
          </a:xfrm>
          <a:prstGeom prst="rect">
            <a:avLst/>
          </a:prstGeom>
          <a:noFill/>
          <a:ln>
            <a:noFill/>
          </a:ln>
        </p:spPr>
        <p:txBody>
          <a:bodyPr spcFirstLastPara="1" wrap="square" lIns="121900" tIns="121900" rIns="121900" bIns="121900" anchor="t" anchorCtr="0">
            <a:spAutoFit/>
          </a:bodyPr>
          <a:lstStyle/>
          <a:p>
            <a:pPr lvl="0"/>
            <a:r>
              <a:rPr lang="en-US" sz="2400" u="sng" dirty="0"/>
              <a:t>Verifier</a:t>
            </a:r>
            <a:r>
              <a:rPr lang="en-US" sz="2400" dirty="0"/>
              <a:t>:</a:t>
            </a:r>
            <a:endParaRPr lang="en-US" sz="2400" i="1" dirty="0">
              <a:solidFill>
                <a:srgbClr val="C00000"/>
              </a:solidFill>
            </a:endParaRPr>
          </a:p>
        </p:txBody>
      </p:sp>
      <mc:AlternateContent xmlns:mc="http://schemas.openxmlformats.org/markup-compatibility/2006">
        <mc:Choice xmlns:a14="http://schemas.microsoft.com/office/drawing/2010/main" Requires="a14">
          <p:sp>
            <p:nvSpPr>
              <p:cNvPr id="11" name="Google Shape;90;p15">
                <a:extLst>
                  <a:ext uri="{FF2B5EF4-FFF2-40B4-BE49-F238E27FC236}">
                    <a16:creationId xmlns:a16="http://schemas.microsoft.com/office/drawing/2014/main" id="{99EED2B5-6BF2-4312-A2EF-254E7D3767B7}"/>
                  </a:ext>
                </a:extLst>
              </p:cNvPr>
              <p:cNvSpPr txBox="1"/>
              <p:nvPr/>
            </p:nvSpPr>
            <p:spPr>
              <a:xfrm>
                <a:off x="4727187" y="3487310"/>
                <a:ext cx="2922528" cy="615513"/>
              </a:xfrm>
              <a:prstGeom prst="rect">
                <a:avLst/>
              </a:prstGeom>
              <a:noFill/>
              <a:ln>
                <a:noFill/>
              </a:ln>
            </p:spPr>
            <p:txBody>
              <a:bodyPr spcFirstLastPara="1" wrap="square" lIns="121900" tIns="121900" rIns="121900" bIns="121900" anchor="t" anchorCtr="0">
                <a:spAutoFit/>
              </a:bodyPr>
              <a:lstStyle/>
              <a:p>
                <a:pPr lvl="0"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𝑏</m:t>
                      </m:r>
                      <m:r>
                        <a:rPr lang="en-US" sz="2400" b="0" i="1" smtClean="0">
                          <a:latin typeface="Cambria Math" panose="02040503050406030204" pitchFamily="18" charset="0"/>
                        </a:rPr>
                        <m:t>,</m:t>
                      </m:r>
                      <m:r>
                        <a:rPr lang="en-US" sz="2400" i="1" dirty="0">
                          <a:solidFill>
                            <a:schemeClr val="tx1">
                              <a:lumMod val="95000"/>
                              <a:lumOff val="5000"/>
                            </a:schemeClr>
                          </a:solidFill>
                          <a:latin typeface="Cambria Math" panose="02040503050406030204" pitchFamily="18" charset="0"/>
                        </a:rPr>
                        <m:t>𝛱</m:t>
                      </m:r>
                    </m:oMath>
                  </m:oMathPara>
                </a14:m>
                <a:endParaRPr sz="2400" i="1" dirty="0">
                  <a:solidFill>
                    <a:srgbClr val="C00000"/>
                  </a:solidFill>
                </a:endParaRPr>
              </a:p>
            </p:txBody>
          </p:sp>
        </mc:Choice>
        <mc:Fallback>
          <p:sp>
            <p:nvSpPr>
              <p:cNvPr id="11" name="Google Shape;90;p15">
                <a:extLst>
                  <a:ext uri="{FF2B5EF4-FFF2-40B4-BE49-F238E27FC236}">
                    <a16:creationId xmlns:a16="http://schemas.microsoft.com/office/drawing/2014/main" id="{99EED2B5-6BF2-4312-A2EF-254E7D3767B7}"/>
                  </a:ext>
                </a:extLst>
              </p:cNvPr>
              <p:cNvSpPr txBox="1">
                <a:spLocks noRot="1" noChangeAspect="1" noMove="1" noResize="1" noEditPoints="1" noAdjustHandles="1" noChangeArrowheads="1" noChangeShapeType="1" noTextEdit="1"/>
              </p:cNvSpPr>
              <p:nvPr/>
            </p:nvSpPr>
            <p:spPr>
              <a:xfrm>
                <a:off x="4727187" y="3487310"/>
                <a:ext cx="2922528" cy="615513"/>
              </a:xfrm>
              <a:prstGeom prst="rect">
                <a:avLst/>
              </a:prstGeom>
              <a:blipFill>
                <a:blip r:embed="rId3"/>
                <a:stretch>
                  <a:fillRect/>
                </a:stretch>
              </a:blipFill>
              <a:ln>
                <a:noFill/>
              </a:ln>
            </p:spPr>
            <p:txBody>
              <a:bodyPr/>
              <a:lstStyle/>
              <a:p>
                <a:r>
                  <a:rPr lang="en-IL">
                    <a:noFill/>
                  </a:rPr>
                  <a:t> </a:t>
                </a:r>
              </a:p>
            </p:txBody>
          </p:sp>
        </mc:Fallback>
      </mc:AlternateContent>
      <p:sp>
        <p:nvSpPr>
          <p:cNvPr id="4" name="Slide Number Placeholder 3">
            <a:extLst>
              <a:ext uri="{FF2B5EF4-FFF2-40B4-BE49-F238E27FC236}">
                <a16:creationId xmlns:a16="http://schemas.microsoft.com/office/drawing/2014/main" id="{48E92F96-451A-7136-AA78-2A3386C833F4}"/>
              </a:ext>
            </a:extLst>
          </p:cNvPr>
          <p:cNvSpPr>
            <a:spLocks noGrp="1"/>
          </p:cNvSpPr>
          <p:nvPr>
            <p:ph type="sldNum" idx="12"/>
          </p:nvPr>
        </p:nvSpPr>
        <p:spPr/>
        <p:txBody>
          <a:bodyPr/>
          <a:lstStyle/>
          <a:p>
            <a:fld id="{00000000-1234-1234-1234-123412341234}" type="slidenum">
              <a:rPr lang="he" smtClean="0"/>
              <a:pPr/>
              <a:t>14</a:t>
            </a:fld>
            <a:endParaRPr lang="he"/>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DA60D85E-2C5C-C07B-3DD3-2C58190DBA0E}"/>
                  </a:ext>
                </a:extLst>
              </p:cNvPr>
              <p:cNvSpPr txBox="1"/>
              <p:nvPr/>
            </p:nvSpPr>
            <p:spPr>
              <a:xfrm>
                <a:off x="1166164" y="2764186"/>
                <a:ext cx="914942" cy="461665"/>
              </a:xfrm>
              <a:prstGeom prst="rect">
                <a:avLst/>
              </a:prstGeom>
              <a:noFill/>
            </p:spPr>
            <p:txBody>
              <a:bodyPr wrap="square">
                <a:spAutoFit/>
              </a:bodyPr>
              <a:lstStyle/>
              <a:p>
                <a:pPr algn="r" rtl="1"/>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m:t>
                      </m:r>
                    </m:oMath>
                  </m:oMathPara>
                </a14:m>
                <a:endParaRPr lang="en-IL" sz="2400" dirty="0"/>
              </a:p>
            </p:txBody>
          </p:sp>
        </mc:Choice>
        <mc:Fallback>
          <p:sp>
            <p:nvSpPr>
              <p:cNvPr id="10" name="TextBox 9">
                <a:extLst>
                  <a:ext uri="{FF2B5EF4-FFF2-40B4-BE49-F238E27FC236}">
                    <a16:creationId xmlns:a16="http://schemas.microsoft.com/office/drawing/2014/main" id="{DA60D85E-2C5C-C07B-3DD3-2C58190DBA0E}"/>
                  </a:ext>
                </a:extLst>
              </p:cNvPr>
              <p:cNvSpPr txBox="1">
                <a:spLocks noRot="1" noChangeAspect="1" noMove="1" noResize="1" noEditPoints="1" noAdjustHandles="1" noChangeArrowheads="1" noChangeShapeType="1" noTextEdit="1"/>
              </p:cNvSpPr>
              <p:nvPr/>
            </p:nvSpPr>
            <p:spPr>
              <a:xfrm>
                <a:off x="1166164" y="2764186"/>
                <a:ext cx="914942" cy="461665"/>
              </a:xfrm>
              <a:prstGeom prst="rect">
                <a:avLst/>
              </a:prstGeom>
              <a:blipFill>
                <a:blip r:embed="rId4"/>
                <a:stretch>
                  <a:fillRect/>
                </a:stretch>
              </a:blipFill>
            </p:spPr>
            <p:txBody>
              <a:bodyPr/>
              <a:lstStyle/>
              <a:p>
                <a:r>
                  <a:rPr lang="en-IL">
                    <a:noFill/>
                  </a:rPr>
                  <a:t> </a:t>
                </a:r>
              </a:p>
            </p:txBody>
          </p:sp>
        </mc:Fallback>
      </mc:AlternateContent>
      <p:graphicFrame>
        <p:nvGraphicFramePr>
          <p:cNvPr id="13" name="Google Shape;71;p14">
            <a:extLst>
              <a:ext uri="{FF2B5EF4-FFF2-40B4-BE49-F238E27FC236}">
                <a16:creationId xmlns:a16="http://schemas.microsoft.com/office/drawing/2014/main" id="{0FA55095-8D6E-B969-E859-D56E75763C8F}"/>
              </a:ext>
            </a:extLst>
          </p:cNvPr>
          <p:cNvGraphicFramePr/>
          <p:nvPr>
            <p:extLst>
              <p:ext uri="{D42A27DB-BD31-4B8C-83A1-F6EECF244321}">
                <p14:modId xmlns:p14="http://schemas.microsoft.com/office/powerpoint/2010/main" val="2668429762"/>
              </p:ext>
            </p:extLst>
          </p:nvPr>
        </p:nvGraphicFramePr>
        <p:xfrm>
          <a:off x="1368494" y="3189963"/>
          <a:ext cx="418322" cy="3200190"/>
        </p:xfrm>
        <a:graphic>
          <a:graphicData uri="http://schemas.openxmlformats.org/drawingml/2006/table">
            <a:tbl>
              <a:tblPr>
                <a:noFill/>
              </a:tblPr>
              <a:tblGrid>
                <a:gridCol w="418322">
                  <a:extLst>
                    <a:ext uri="{9D8B030D-6E8A-4147-A177-3AD203B41FA5}">
                      <a16:colId xmlns:a16="http://schemas.microsoft.com/office/drawing/2014/main" val="20000"/>
                    </a:ext>
                  </a:extLst>
                </a:gridCol>
              </a:tblGrid>
              <a:tr h="334425">
                <a:tc>
                  <a:txBody>
                    <a:bodyPr/>
                    <a:lstStyle/>
                    <a:p>
                      <a:pPr marL="0" lvl="0" indent="0" algn="r" defTabSz="914400" rtl="1" eaLnBrk="1" latinLnBrk="0" hangingPunct="1">
                        <a:spcBef>
                          <a:spcPts val="0"/>
                        </a:spcBef>
                        <a:spcAft>
                          <a:spcPts val="0"/>
                        </a:spcAft>
                        <a:buNone/>
                      </a:pPr>
                      <a:endParaRPr dirty="0"/>
                    </a:p>
                  </a:txBody>
                  <a:tcPr marL="91425" marR="91425" marT="91425" marB="91425"/>
                </a:tc>
                <a:extLst>
                  <a:ext uri="{0D108BD9-81ED-4DB2-BD59-A6C34878D82A}">
                    <a16:rowId xmlns:a16="http://schemas.microsoft.com/office/drawing/2014/main" val="10000"/>
                  </a:ext>
                </a:extLst>
              </a:tr>
              <a:tr h="334425">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493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34425">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34425">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34425">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34425">
                <a:tc>
                  <a:txBody>
                    <a:bodyPr/>
                    <a:lstStyle/>
                    <a:p>
                      <a:pPr marL="0" lvl="0" indent="0" algn="l" defTabSz="914400" rtl="0" eaLnBrk="1" latinLnBrk="0" hangingPunct="1">
                        <a:spcBef>
                          <a:spcPts val="0"/>
                        </a:spcBef>
                        <a:spcAft>
                          <a:spcPts val="0"/>
                        </a:spcAft>
                        <a:buNone/>
                      </a:pPr>
                      <a:endParaRPr dirty="0"/>
                    </a:p>
                  </a:txBody>
                  <a:tcPr marL="91425" marR="91425" marT="91425" marB="91425"/>
                </a:tc>
                <a:extLst>
                  <a:ext uri="{0D108BD9-81ED-4DB2-BD59-A6C34878D82A}">
                    <a16:rowId xmlns:a16="http://schemas.microsoft.com/office/drawing/2014/main" val="10006"/>
                  </a:ext>
                </a:extLst>
              </a:tr>
            </a:tbl>
          </a:graphicData>
        </a:graphic>
      </p:graphicFrame>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31D357D7-D09C-EFF0-17D7-39F91776B7EB}"/>
                  </a:ext>
                </a:extLst>
              </p:cNvPr>
              <p:cNvSpPr txBox="1"/>
              <p:nvPr/>
            </p:nvSpPr>
            <p:spPr>
              <a:xfrm>
                <a:off x="3482822" y="2448522"/>
                <a:ext cx="6096000" cy="46166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400" i="1" dirty="0" smtClean="0">
                          <a:solidFill>
                            <a:schemeClr val="tx1"/>
                          </a:solidFill>
                          <a:latin typeface="Cambria Math" panose="02040503050406030204" pitchFamily="18" charset="0"/>
                        </a:rPr>
                        <m:t>𝐶𝑅</m:t>
                      </m:r>
                      <m:r>
                        <a:rPr lang="en-US" sz="2400" b="0" i="1" dirty="0" smtClean="0">
                          <a:solidFill>
                            <a:schemeClr val="tx1"/>
                          </a:solidFill>
                          <a:latin typeface="Cambria Math" panose="02040503050406030204" pitchFamily="18" charset="0"/>
                        </a:rPr>
                        <m:t>𝑆</m:t>
                      </m:r>
                    </m:oMath>
                  </m:oMathPara>
                </a14:m>
                <a:endParaRPr lang="he-IL" sz="2400" dirty="0">
                  <a:solidFill>
                    <a:schemeClr val="tx1"/>
                  </a:solidFill>
                </a:endParaRPr>
              </a:p>
            </p:txBody>
          </p:sp>
        </mc:Choice>
        <mc:Fallback>
          <p:sp>
            <p:nvSpPr>
              <p:cNvPr id="7" name="TextBox 6">
                <a:extLst>
                  <a:ext uri="{FF2B5EF4-FFF2-40B4-BE49-F238E27FC236}">
                    <a16:creationId xmlns:a16="http://schemas.microsoft.com/office/drawing/2014/main" id="{31D357D7-D09C-EFF0-17D7-39F91776B7EB}"/>
                  </a:ext>
                </a:extLst>
              </p:cNvPr>
              <p:cNvSpPr txBox="1">
                <a:spLocks noRot="1" noChangeAspect="1" noMove="1" noResize="1" noEditPoints="1" noAdjustHandles="1" noChangeArrowheads="1" noChangeShapeType="1" noTextEdit="1"/>
              </p:cNvSpPr>
              <p:nvPr/>
            </p:nvSpPr>
            <p:spPr>
              <a:xfrm>
                <a:off x="3482822" y="2448522"/>
                <a:ext cx="6096000" cy="461665"/>
              </a:xfrm>
              <a:prstGeom prst="rect">
                <a:avLst/>
              </a:prstGeom>
              <a:blipFill>
                <a:blip r:embed="rId5"/>
                <a:stretch>
                  <a:fillRect t="-8108" b="-29730"/>
                </a:stretch>
              </a:blipFill>
            </p:spPr>
            <p:txBody>
              <a:bodyPr/>
              <a:lstStyle/>
              <a:p>
                <a:r>
                  <a:rPr lang="en-IL">
                    <a:noFill/>
                  </a:rPr>
                  <a:t> </a:t>
                </a:r>
              </a:p>
            </p:txBody>
          </p:sp>
        </mc:Fallback>
      </mc:AlternateContent>
      <p:pic>
        <p:nvPicPr>
          <p:cNvPr id="14" name="Google Shape;83;p15">
            <a:extLst>
              <a:ext uri="{FF2B5EF4-FFF2-40B4-BE49-F238E27FC236}">
                <a16:creationId xmlns:a16="http://schemas.microsoft.com/office/drawing/2014/main" id="{51DC4FE5-5CA0-C144-2794-13C12F486A03}"/>
              </a:ext>
            </a:extLst>
          </p:cNvPr>
          <p:cNvPicPr preferRelativeResize="0"/>
          <p:nvPr/>
        </p:nvPicPr>
        <p:blipFill>
          <a:blip r:embed="rId6">
            <a:alphaModFix/>
          </a:blip>
          <a:stretch>
            <a:fillRect/>
          </a:stretch>
        </p:blipFill>
        <p:spPr>
          <a:xfrm>
            <a:off x="8210959" y="3114811"/>
            <a:ext cx="1842100" cy="2068033"/>
          </a:xfrm>
          <a:prstGeom prst="rect">
            <a:avLst/>
          </a:prstGeom>
          <a:noFill/>
          <a:ln>
            <a:noFill/>
          </a:ln>
        </p:spPr>
      </p:pic>
      <p:pic>
        <p:nvPicPr>
          <p:cNvPr id="15" name="Google Shape;84;p15">
            <a:extLst>
              <a:ext uri="{FF2B5EF4-FFF2-40B4-BE49-F238E27FC236}">
                <a16:creationId xmlns:a16="http://schemas.microsoft.com/office/drawing/2014/main" id="{713E5E11-BC62-8D8A-940E-4CA665107BCB}"/>
              </a:ext>
            </a:extLst>
          </p:cNvPr>
          <p:cNvPicPr preferRelativeResize="0"/>
          <p:nvPr/>
        </p:nvPicPr>
        <p:blipFill>
          <a:blip r:embed="rId7">
            <a:alphaModFix/>
          </a:blip>
          <a:stretch>
            <a:fillRect/>
          </a:stretch>
        </p:blipFill>
        <p:spPr>
          <a:xfrm>
            <a:off x="2647135" y="3100339"/>
            <a:ext cx="1214001" cy="2068033"/>
          </a:xfrm>
          <a:prstGeom prst="rect">
            <a:avLst/>
          </a:prstGeom>
          <a:noFill/>
          <a:ln>
            <a:noFill/>
          </a:ln>
        </p:spPr>
      </p:pic>
      <mc:AlternateContent xmlns:mc="http://schemas.openxmlformats.org/markup-compatibility/2006">
        <mc:Choice xmlns:a14="http://schemas.microsoft.com/office/drawing/2010/main" Requires="a14">
          <p:sp>
            <p:nvSpPr>
              <p:cNvPr id="21" name="Google Shape;93;p15">
                <a:extLst>
                  <a:ext uri="{FF2B5EF4-FFF2-40B4-BE49-F238E27FC236}">
                    <a16:creationId xmlns:a16="http://schemas.microsoft.com/office/drawing/2014/main" id="{094511AD-CBF0-CA9F-96F3-F36EC58308FE}"/>
                  </a:ext>
                </a:extLst>
              </p:cNvPr>
              <p:cNvSpPr txBox="1"/>
              <p:nvPr/>
            </p:nvSpPr>
            <p:spPr>
              <a:xfrm>
                <a:off x="2301706" y="2553453"/>
                <a:ext cx="4066832" cy="615513"/>
              </a:xfrm>
              <a:prstGeom prst="rect">
                <a:avLst/>
              </a:prstGeom>
              <a:noFill/>
              <a:ln>
                <a:noFill/>
              </a:ln>
            </p:spPr>
            <p:txBody>
              <a:bodyPr spcFirstLastPara="1" wrap="square" lIns="121900" tIns="121900" rIns="121900" bIns="121900" anchor="t" anchorCtr="0">
                <a:spAutoFit/>
              </a:bodyPr>
              <a:lstStyle/>
              <a:p>
                <a:pPr lvl="0"/>
                <a:r>
                  <a:rPr lang="en-US" sz="2400" u="sng" dirty="0"/>
                  <a:t>Prover</a:t>
                </a:r>
                <a:r>
                  <a:rPr lang="en-US" sz="2400" dirty="0"/>
                  <a:t>: </a:t>
                </a:r>
                <a14:m>
                  <m:oMath xmlns:m="http://schemas.openxmlformats.org/officeDocument/2006/math">
                    <m:d>
                      <m:dPr>
                        <m:ctrlPr>
                          <a:rPr lang="en-US" sz="2400" b="0" i="1" smtClean="0">
                            <a:latin typeface="Cambria Math" panose="02040503050406030204" pitchFamily="18" charset="0"/>
                          </a:rPr>
                        </m:ctrlPr>
                      </m:dPr>
                      <m:e>
                        <m:r>
                          <a:rPr lang="en-US" sz="2400" i="1">
                            <a:latin typeface="Cambria Math" panose="02040503050406030204" pitchFamily="18" charset="0"/>
                          </a:rPr>
                          <m:t>𝑀</m:t>
                        </m:r>
                        <m:r>
                          <a:rPr lang="en-US" sz="2400" b="0" i="1" smtClean="0">
                            <a:latin typeface="Cambria Math" panose="02040503050406030204" pitchFamily="18" charset="0"/>
                          </a:rPr>
                          <m:t>,</m:t>
                        </m:r>
                        <m:r>
                          <a:rPr lang="en-US" sz="2400" b="0" i="1" smtClean="0">
                            <a:latin typeface="Cambria Math" panose="02040503050406030204" pitchFamily="18" charset="0"/>
                          </a:rPr>
                          <m:t>𝑦</m:t>
                        </m:r>
                      </m:e>
                    </m:d>
                  </m:oMath>
                </a14:m>
                <a:endParaRPr sz="2400" i="1" dirty="0">
                  <a:solidFill>
                    <a:srgbClr val="C00000"/>
                  </a:solidFill>
                </a:endParaRPr>
              </a:p>
            </p:txBody>
          </p:sp>
        </mc:Choice>
        <mc:Fallback>
          <p:sp>
            <p:nvSpPr>
              <p:cNvPr id="21" name="Google Shape;93;p15">
                <a:extLst>
                  <a:ext uri="{FF2B5EF4-FFF2-40B4-BE49-F238E27FC236}">
                    <a16:creationId xmlns:a16="http://schemas.microsoft.com/office/drawing/2014/main" id="{094511AD-CBF0-CA9F-96F3-F36EC58308FE}"/>
                  </a:ext>
                </a:extLst>
              </p:cNvPr>
              <p:cNvSpPr txBox="1">
                <a:spLocks noRot="1" noChangeAspect="1" noMove="1" noResize="1" noEditPoints="1" noAdjustHandles="1" noChangeArrowheads="1" noChangeShapeType="1" noTextEdit="1"/>
              </p:cNvSpPr>
              <p:nvPr/>
            </p:nvSpPr>
            <p:spPr>
              <a:xfrm>
                <a:off x="2301706" y="2553453"/>
                <a:ext cx="4066832" cy="615513"/>
              </a:xfrm>
              <a:prstGeom prst="rect">
                <a:avLst/>
              </a:prstGeom>
              <a:blipFill>
                <a:blip r:embed="rId8"/>
                <a:stretch>
                  <a:fillRect l="-1558" b="-10204"/>
                </a:stretch>
              </a:blipFill>
              <a:ln>
                <a:noFill/>
              </a:ln>
            </p:spPr>
            <p:txBody>
              <a:bodyPr/>
              <a:lstStyle/>
              <a:p>
                <a:r>
                  <a:rPr lang="en-IL">
                    <a:noFill/>
                  </a:rPr>
                  <a:t> </a:t>
                </a:r>
              </a:p>
            </p:txBody>
          </p:sp>
        </mc:Fallback>
      </mc:AlternateContent>
      <p:cxnSp>
        <p:nvCxnSpPr>
          <p:cNvPr id="8" name="Google Shape;86;p15">
            <a:extLst>
              <a:ext uri="{FF2B5EF4-FFF2-40B4-BE49-F238E27FC236}">
                <a16:creationId xmlns:a16="http://schemas.microsoft.com/office/drawing/2014/main" id="{DA3F1612-20C2-BA82-4698-35AE9804335A}"/>
              </a:ext>
            </a:extLst>
          </p:cNvPr>
          <p:cNvCxnSpPr>
            <a:cxnSpLocks/>
          </p:cNvCxnSpPr>
          <p:nvPr/>
        </p:nvCxnSpPr>
        <p:spPr>
          <a:xfrm flipV="1">
            <a:off x="4540341" y="3992603"/>
            <a:ext cx="3762672" cy="0"/>
          </a:xfrm>
          <a:prstGeom prst="straightConnector1">
            <a:avLst/>
          </a:prstGeom>
          <a:noFill/>
          <a:ln w="38100" cap="flat" cmpd="sng">
            <a:solidFill>
              <a:schemeClr val="dk2"/>
            </a:solidFill>
            <a:prstDash val="solid"/>
            <a:round/>
            <a:headEnd type="none" w="med" len="med"/>
            <a:tailEnd type="triangle" w="med" len="med"/>
          </a:ln>
        </p:spPr>
      </p:cxn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8280497-D090-A26D-98FA-9AC2EB346674}"/>
                  </a:ext>
                </a:extLst>
              </p:cNvPr>
              <p:cNvSpPr txBox="1"/>
              <p:nvPr/>
            </p:nvSpPr>
            <p:spPr>
              <a:xfrm>
                <a:off x="2391085" y="5256214"/>
                <a:ext cx="6099462" cy="1593898"/>
              </a:xfrm>
              <a:prstGeom prst="rect">
                <a:avLst/>
              </a:prstGeom>
              <a:noFill/>
            </p:spPr>
            <p:txBody>
              <a:bodyPr wrap="square">
                <a:spAutoFit/>
              </a:bodyPr>
              <a:lstStyle/>
              <a:p>
                <a:pPr>
                  <a:spcBef>
                    <a:spcPts val="1800"/>
                  </a:spcBef>
                </a:pPr>
                <a:r>
                  <a:rPr lang="en-US" sz="2000" dirty="0">
                    <a:solidFill>
                      <a:schemeClr val="tx1"/>
                    </a:solidFill>
                  </a:rPr>
                  <a:t>Efficiency: </a:t>
                </a:r>
                <a:endParaRPr lang="en-US" sz="2000" dirty="0">
                  <a:solidFill>
                    <a:schemeClr val="tx1"/>
                  </a:solidFill>
                  <a:latin typeface="Cambria Math" panose="02040503050406030204" pitchFamily="18" charset="0"/>
                </a:endParaRPr>
              </a:p>
              <a:p>
                <a:pPr marL="342900" indent="-342900">
                  <a:spcBef>
                    <a:spcPts val="600"/>
                  </a:spcBef>
                  <a:buFont typeface="Arial" panose="020B0604020202020204" pitchFamily="34" charset="0"/>
                  <a:buChar char="•"/>
                </a:pPr>
                <a14:m>
                  <m:oMath xmlns:m="http://schemas.openxmlformats.org/officeDocument/2006/math">
                    <m:d>
                      <m:dPr>
                        <m:begChr m:val="|"/>
                        <m:endChr m:val="|"/>
                        <m:ctrlPr>
                          <a:rPr lang="en-US" sz="2000" i="1" dirty="0">
                            <a:solidFill>
                              <a:schemeClr val="tx1"/>
                            </a:solidFill>
                            <a:latin typeface="Cambria Math" panose="02040503050406030204" pitchFamily="18" charset="0"/>
                          </a:rPr>
                        </m:ctrlPr>
                      </m:dPr>
                      <m:e>
                        <m:r>
                          <a:rPr lang="en-US" sz="2000" i="1" dirty="0">
                            <a:solidFill>
                              <a:schemeClr val="tx1"/>
                            </a:solidFill>
                            <a:latin typeface="Cambria Math" panose="02040503050406030204" pitchFamily="18" charset="0"/>
                          </a:rPr>
                          <m:t>𝛱</m:t>
                        </m:r>
                      </m:e>
                    </m:d>
                    <m:r>
                      <a:rPr lang="en-US" sz="2000" i="1" dirty="0">
                        <a:solidFill>
                          <a:schemeClr val="tx1"/>
                        </a:solidFill>
                        <a:latin typeface="Cambria Math" panose="02040503050406030204" pitchFamily="18" charset="0"/>
                      </a:rPr>
                      <m:t>=</m:t>
                    </m:r>
                    <m:r>
                      <m:rPr>
                        <m:sty m:val="p"/>
                      </m:rPr>
                      <a:rPr lang="ar-AE" sz="2000" i="0" dirty="0">
                        <a:solidFill>
                          <a:schemeClr val="tx1"/>
                        </a:solidFill>
                        <a:latin typeface="Cambria Math" panose="02040503050406030204" pitchFamily="18" charset="0"/>
                      </a:rPr>
                      <m:t>poly</m:t>
                    </m:r>
                    <m:d>
                      <m:dPr>
                        <m:ctrlPr>
                          <a:rPr lang="en-US" sz="2000" b="0" i="1" dirty="0" smtClean="0">
                            <a:solidFill>
                              <a:schemeClr val="tx1"/>
                            </a:solidFill>
                            <a:latin typeface="Cambria Math" panose="02040503050406030204" pitchFamily="18" charset="0"/>
                          </a:rPr>
                        </m:ctrlPr>
                      </m:dPr>
                      <m:e>
                        <m:r>
                          <m:rPr>
                            <m:sty m:val="p"/>
                          </m:rPr>
                          <a:rPr lang="ar-AE" sz="2000" i="0" dirty="0">
                            <a:solidFill>
                              <a:schemeClr val="tx1"/>
                            </a:solidFill>
                            <a:latin typeface="Cambria Math" panose="02040503050406030204" pitchFamily="18" charset="0"/>
                          </a:rPr>
                          <m:t>log</m:t>
                        </m:r>
                        <m:d>
                          <m:dPr>
                            <m:ctrlPr>
                              <a:rPr lang="ar-AE" sz="2000" i="1" dirty="0">
                                <a:solidFill>
                                  <a:schemeClr val="tx1"/>
                                </a:solidFill>
                                <a:latin typeface="Cambria Math" panose="02040503050406030204" pitchFamily="18" charset="0"/>
                              </a:rPr>
                            </m:ctrlPr>
                          </m:dPr>
                          <m:e>
                            <m:r>
                              <a:rPr lang="en-US" sz="2000" i="1" dirty="0">
                                <a:solidFill>
                                  <a:schemeClr val="tx1"/>
                                </a:solidFill>
                                <a:latin typeface="Cambria Math" panose="02040503050406030204" pitchFamily="18" charset="0"/>
                              </a:rPr>
                              <m:t>𝑇</m:t>
                            </m:r>
                          </m:e>
                        </m:d>
                        <m:r>
                          <a:rPr lang="en-US" sz="2000" b="0" i="1" dirty="0" smtClean="0">
                            <a:solidFill>
                              <a:schemeClr val="tx1"/>
                            </a:solidFill>
                            <a:latin typeface="Cambria Math" panose="02040503050406030204" pitchFamily="18" charset="0"/>
                          </a:rPr>
                          <m:t>,</m:t>
                        </m:r>
                        <m:d>
                          <m:dPr>
                            <m:begChr m:val="|"/>
                            <m:endChr m:val="|"/>
                            <m:ctrlPr>
                              <a:rPr lang="en-US" sz="2000" i="1" dirty="0">
                                <a:latin typeface="Cambria Math" panose="02040503050406030204" pitchFamily="18" charset="0"/>
                              </a:rPr>
                            </m:ctrlPr>
                          </m:dPr>
                          <m:e>
                            <m:r>
                              <a:rPr lang="en-US" sz="2000" i="1" dirty="0">
                                <a:latin typeface="Cambria Math" panose="02040503050406030204" pitchFamily="18" charset="0"/>
                              </a:rPr>
                              <m:t>𝑦</m:t>
                            </m:r>
                          </m:e>
                        </m:d>
                      </m:e>
                    </m:d>
                  </m:oMath>
                </a14:m>
                <a:endParaRPr lang="en-US" sz="2000" dirty="0">
                  <a:solidFill>
                    <a:schemeClr val="tx1"/>
                  </a:solidFill>
                </a:endParaRPr>
              </a:p>
              <a:p>
                <a:pPr marL="342900" indent="-342900">
                  <a:spcBef>
                    <a:spcPts val="600"/>
                  </a:spcBef>
                  <a:buFont typeface="Arial" panose="020B0604020202020204" pitchFamily="34" charset="0"/>
                  <a:buChar char="•"/>
                </a:pPr>
                <a:r>
                  <a:rPr lang="en-US" sz="2000" dirty="0">
                    <a:solidFill>
                      <a:schemeClr val="tx1"/>
                    </a:solidFill>
                  </a:rPr>
                  <a:t>Verifier running time </a:t>
                </a:r>
                <a14:m>
                  <m:oMath xmlns:m="http://schemas.openxmlformats.org/officeDocument/2006/math">
                    <m:r>
                      <m:rPr>
                        <m:sty m:val="p"/>
                      </m:rPr>
                      <a:rPr lang="ar-AE" sz="2000" dirty="0">
                        <a:solidFill>
                          <a:schemeClr val="tx1"/>
                        </a:solidFill>
                        <a:latin typeface="Cambria Math" panose="02040503050406030204" pitchFamily="18" charset="0"/>
                      </a:rPr>
                      <m:t>poly</m:t>
                    </m:r>
                    <m:d>
                      <m:dPr>
                        <m:ctrlPr>
                          <a:rPr lang="en-US" sz="2000" b="0" i="1" dirty="0" smtClean="0">
                            <a:solidFill>
                              <a:schemeClr val="tx1"/>
                            </a:solidFill>
                            <a:latin typeface="Cambria Math" panose="02040503050406030204" pitchFamily="18" charset="0"/>
                          </a:rPr>
                        </m:ctrlPr>
                      </m:dPr>
                      <m:e>
                        <m:r>
                          <m:rPr>
                            <m:sty m:val="p"/>
                          </m:rPr>
                          <a:rPr lang="ar-AE" sz="2000" dirty="0">
                            <a:solidFill>
                              <a:schemeClr val="tx1"/>
                            </a:solidFill>
                            <a:latin typeface="Cambria Math" panose="02040503050406030204" pitchFamily="18" charset="0"/>
                          </a:rPr>
                          <m:t>log</m:t>
                        </m:r>
                        <m:d>
                          <m:dPr>
                            <m:ctrlPr>
                              <a:rPr lang="ar-AE" sz="2000" i="1" dirty="0">
                                <a:solidFill>
                                  <a:schemeClr val="tx1"/>
                                </a:solidFill>
                                <a:latin typeface="Cambria Math" panose="02040503050406030204" pitchFamily="18" charset="0"/>
                              </a:rPr>
                            </m:ctrlPr>
                          </m:dPr>
                          <m:e>
                            <m:r>
                              <a:rPr lang="en-US" sz="2000" i="1" dirty="0">
                                <a:solidFill>
                                  <a:schemeClr val="tx1"/>
                                </a:solidFill>
                                <a:latin typeface="Cambria Math" panose="02040503050406030204" pitchFamily="18" charset="0"/>
                              </a:rPr>
                              <m:t>𝑇</m:t>
                            </m:r>
                          </m:e>
                        </m:d>
                        <m:r>
                          <a:rPr lang="en-US" sz="2000" b="0" i="1" dirty="0" smtClean="0">
                            <a:solidFill>
                              <a:schemeClr val="tx1"/>
                            </a:solidFill>
                            <a:latin typeface="Cambria Math" panose="02040503050406030204" pitchFamily="18" charset="0"/>
                          </a:rPr>
                          <m:t>,</m:t>
                        </m:r>
                        <m:d>
                          <m:dPr>
                            <m:begChr m:val="|"/>
                            <m:endChr m:val="|"/>
                            <m:ctrlPr>
                              <a:rPr lang="en-US" sz="2000" i="1" dirty="0">
                                <a:latin typeface="Cambria Math" panose="02040503050406030204" pitchFamily="18" charset="0"/>
                              </a:rPr>
                            </m:ctrlPr>
                          </m:dPr>
                          <m:e>
                            <m:r>
                              <a:rPr lang="en-US" sz="2000" i="1" dirty="0">
                                <a:latin typeface="Cambria Math" panose="02040503050406030204" pitchFamily="18" charset="0"/>
                              </a:rPr>
                              <m:t>𝑦</m:t>
                            </m:r>
                          </m:e>
                        </m:d>
                      </m:e>
                    </m:d>
                  </m:oMath>
                </a14:m>
                <a:endParaRPr lang="en-US" sz="2000" dirty="0">
                  <a:solidFill>
                    <a:schemeClr val="tx1"/>
                  </a:solidFill>
                </a:endParaRPr>
              </a:p>
              <a:p>
                <a:pPr lvl="1">
                  <a:spcBef>
                    <a:spcPts val="600"/>
                  </a:spcBef>
                </a:pPr>
                <a:endParaRPr lang="en-US" sz="2000" dirty="0">
                  <a:solidFill>
                    <a:schemeClr val="tx1"/>
                  </a:solidFill>
                </a:endParaRPr>
              </a:p>
            </p:txBody>
          </p:sp>
        </mc:Choice>
        <mc:Fallback>
          <p:sp>
            <p:nvSpPr>
              <p:cNvPr id="6" name="TextBox 5">
                <a:extLst>
                  <a:ext uri="{FF2B5EF4-FFF2-40B4-BE49-F238E27FC236}">
                    <a16:creationId xmlns:a16="http://schemas.microsoft.com/office/drawing/2014/main" id="{68280497-D090-A26D-98FA-9AC2EB346674}"/>
                  </a:ext>
                </a:extLst>
              </p:cNvPr>
              <p:cNvSpPr txBox="1">
                <a:spLocks noRot="1" noChangeAspect="1" noMove="1" noResize="1" noEditPoints="1" noAdjustHandles="1" noChangeArrowheads="1" noChangeShapeType="1" noTextEdit="1"/>
              </p:cNvSpPr>
              <p:nvPr/>
            </p:nvSpPr>
            <p:spPr>
              <a:xfrm>
                <a:off x="2391085" y="5256214"/>
                <a:ext cx="6099462" cy="1593898"/>
              </a:xfrm>
              <a:prstGeom prst="rect">
                <a:avLst/>
              </a:prstGeom>
              <a:blipFill>
                <a:blip r:embed="rId9"/>
                <a:stretch>
                  <a:fillRect l="-1040" t="-1575"/>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E1AC2490-897D-C443-F860-13B570E10E6A}"/>
                  </a:ext>
                </a:extLst>
              </p:cNvPr>
              <p:cNvSpPr txBox="1"/>
              <p:nvPr/>
            </p:nvSpPr>
            <p:spPr>
              <a:xfrm>
                <a:off x="496376" y="1476207"/>
                <a:ext cx="3654902" cy="646331"/>
              </a:xfrm>
              <a:prstGeom prst="rect">
                <a:avLst/>
              </a:prstGeom>
              <a:noFill/>
            </p:spPr>
            <p:txBody>
              <a:bodyPr wrap="square">
                <a:spAutoFit/>
              </a:bodyPr>
              <a:lstStyle/>
              <a:p>
                <a:r>
                  <a:rPr lang="en-US" sz="1800" b="0" dirty="0">
                    <a:solidFill>
                      <a:schemeClr val="tx1">
                        <a:lumMod val="95000"/>
                        <a:lumOff val="5000"/>
                      </a:schemeClr>
                    </a:solidFill>
                  </a:rPr>
                  <a:t>A RAM Delegation scheme for a </a:t>
                </a:r>
              </a:p>
              <a:p>
                <a:r>
                  <a:rPr lang="en-US" sz="1800" b="0" dirty="0">
                    <a:solidFill>
                      <a:schemeClr val="tx1">
                        <a:lumMod val="95000"/>
                        <a:lumOff val="5000"/>
                      </a:schemeClr>
                    </a:solidFill>
                  </a:rPr>
                  <a:t>RAM program </a:t>
                </a:r>
                <a14:m>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 </m:t>
                    </m:r>
                  </m:oMath>
                </a14:m>
                <a:r>
                  <a:rPr lang="en-US" sz="1800" b="0" dirty="0">
                    <a:solidFill>
                      <a:schemeClr val="tx1">
                        <a:lumMod val="95000"/>
                        <a:lumOff val="5000"/>
                      </a:schemeClr>
                    </a:solidFill>
                  </a:rPr>
                  <a:t>is a triplet </a:t>
                </a:r>
                <a14:m>
                  <m:oMath xmlns:m="http://schemas.openxmlformats.org/officeDocument/2006/math">
                    <m:r>
                      <a:rPr lang="en-US" sz="1800" b="0" i="1" smtClean="0">
                        <a:solidFill>
                          <a:schemeClr val="tx1">
                            <a:lumMod val="95000"/>
                            <a:lumOff val="5000"/>
                          </a:schemeClr>
                        </a:solidFill>
                        <a:latin typeface="Cambria Math" panose="02040503050406030204" pitchFamily="18" charset="0"/>
                      </a:rPr>
                      <m:t>(</m:t>
                    </m:r>
                    <m:r>
                      <a:rPr lang="en-US" sz="1800" b="0" i="1" smtClean="0">
                        <a:solidFill>
                          <a:schemeClr val="tx1">
                            <a:lumMod val="95000"/>
                            <a:lumOff val="5000"/>
                          </a:schemeClr>
                        </a:solidFill>
                        <a:latin typeface="Cambria Math" panose="02040503050406030204" pitchFamily="18" charset="0"/>
                      </a:rPr>
                      <m:t>𝑃</m:t>
                    </m:r>
                    <m:r>
                      <a:rPr lang="en-US" sz="1800" b="0" i="1" smtClean="0">
                        <a:solidFill>
                          <a:schemeClr val="tx1">
                            <a:lumMod val="95000"/>
                            <a:lumOff val="5000"/>
                          </a:schemeClr>
                        </a:solidFill>
                        <a:latin typeface="Cambria Math" panose="02040503050406030204" pitchFamily="18" charset="0"/>
                      </a:rPr>
                      <m:t>,</m:t>
                    </m:r>
                    <m:r>
                      <a:rPr lang="en-US" sz="1800" b="0" i="1" smtClean="0">
                        <a:solidFill>
                          <a:schemeClr val="tx1">
                            <a:lumMod val="95000"/>
                            <a:lumOff val="5000"/>
                          </a:schemeClr>
                        </a:solidFill>
                        <a:latin typeface="Cambria Math" panose="02040503050406030204" pitchFamily="18" charset="0"/>
                      </a:rPr>
                      <m:t>𝑉</m:t>
                    </m:r>
                    <m:r>
                      <a:rPr lang="en-US" sz="1800" b="0" i="1" smtClean="0">
                        <a:solidFill>
                          <a:schemeClr val="tx1">
                            <a:lumMod val="95000"/>
                            <a:lumOff val="5000"/>
                          </a:schemeClr>
                        </a:solidFill>
                        <a:latin typeface="Cambria Math" panose="02040503050406030204" pitchFamily="18" charset="0"/>
                      </a:rPr>
                      <m:t>,</m:t>
                    </m:r>
                    <m:r>
                      <a:rPr lang="en-US" sz="1800" b="0" i="1" smtClean="0">
                        <a:solidFill>
                          <a:schemeClr val="tx1">
                            <a:lumMod val="95000"/>
                            <a:lumOff val="5000"/>
                          </a:schemeClr>
                        </a:solidFill>
                        <a:latin typeface="Cambria Math" panose="02040503050406030204" pitchFamily="18" charset="0"/>
                      </a:rPr>
                      <m:t>𝐻</m:t>
                    </m:r>
                    <m:r>
                      <a:rPr lang="en-US" sz="1800" b="0" i="1" smtClean="0">
                        <a:solidFill>
                          <a:schemeClr val="tx1">
                            <a:lumMod val="95000"/>
                            <a:lumOff val="5000"/>
                          </a:schemeClr>
                        </a:solidFill>
                        <a:latin typeface="Cambria Math" panose="02040503050406030204" pitchFamily="18" charset="0"/>
                      </a:rPr>
                      <m:t>)</m:t>
                    </m:r>
                  </m:oMath>
                </a14:m>
                <a:endParaRPr lang="en-IL" dirty="0"/>
              </a:p>
            </p:txBody>
          </p:sp>
        </mc:Choice>
        <mc:Fallback>
          <p:sp>
            <p:nvSpPr>
              <p:cNvPr id="12" name="TextBox 11">
                <a:extLst>
                  <a:ext uri="{FF2B5EF4-FFF2-40B4-BE49-F238E27FC236}">
                    <a16:creationId xmlns:a16="http://schemas.microsoft.com/office/drawing/2014/main" id="{E1AC2490-897D-C443-F860-13B570E10E6A}"/>
                  </a:ext>
                </a:extLst>
              </p:cNvPr>
              <p:cNvSpPr txBox="1">
                <a:spLocks noRot="1" noChangeAspect="1" noMove="1" noResize="1" noEditPoints="1" noAdjustHandles="1" noChangeArrowheads="1" noChangeShapeType="1" noTextEdit="1"/>
              </p:cNvSpPr>
              <p:nvPr/>
            </p:nvSpPr>
            <p:spPr>
              <a:xfrm>
                <a:off x="496376" y="1476207"/>
                <a:ext cx="3654902" cy="646331"/>
              </a:xfrm>
              <a:prstGeom prst="rect">
                <a:avLst/>
              </a:prstGeom>
              <a:blipFill>
                <a:blip r:embed="rId10"/>
                <a:stretch>
                  <a:fillRect l="-1038" t="-3846" b="-15385"/>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16" name="Rounded Rectangular Callout 15">
                <a:extLst>
                  <a:ext uri="{FF2B5EF4-FFF2-40B4-BE49-F238E27FC236}">
                    <a16:creationId xmlns:a16="http://schemas.microsoft.com/office/drawing/2014/main" id="{DB99269D-1EB7-2B0F-F420-E136A5BC4C9E}"/>
                  </a:ext>
                </a:extLst>
              </p:cNvPr>
              <p:cNvSpPr/>
              <p:nvPr/>
            </p:nvSpPr>
            <p:spPr>
              <a:xfrm>
                <a:off x="9983937" y="2083875"/>
                <a:ext cx="2269881" cy="331380"/>
              </a:xfrm>
              <a:prstGeom prst="wedgeRoundRectCallout">
                <a:avLst>
                  <a:gd name="adj1" fmla="val -45365"/>
                  <a:gd name="adj2" fmla="val 114179"/>
                  <a:gd name="adj3" fmla="val 16667"/>
                </a:avLst>
              </a:prstGeom>
              <a:solidFill>
                <a:schemeClr val="accent5">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𝑑</m:t>
                      </m:r>
                      <m:r>
                        <a:rPr lang="en-US" i="1">
                          <a:solidFill>
                            <a:srgbClr val="C00000"/>
                          </a:solidFill>
                          <a:latin typeface="Cambria Math" panose="02040503050406030204" pitchFamily="18" charset="0"/>
                        </a:rPr>
                        <m:t>←</m:t>
                      </m:r>
                      <m:r>
                        <a:rPr lang="en-US" i="1" smtClean="0">
                          <a:solidFill>
                            <a:srgbClr val="C00000"/>
                          </a:solidFill>
                          <a:latin typeface="Cambria Math" panose="02040503050406030204" pitchFamily="18" charset="0"/>
                        </a:rPr>
                        <m:t>𝐻</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𝑐𝑟𝑠</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𝑀</m:t>
                      </m:r>
                      <m:r>
                        <a:rPr lang="en-US" i="1">
                          <a:solidFill>
                            <a:srgbClr val="C00000"/>
                          </a:solidFill>
                          <a:latin typeface="Cambria Math" panose="02040503050406030204" pitchFamily="18" charset="0"/>
                        </a:rPr>
                        <m:t>)</m:t>
                      </m:r>
                    </m:oMath>
                  </m:oMathPara>
                </a14:m>
                <a:endParaRPr lang="en-IL" dirty="0">
                  <a:solidFill>
                    <a:srgbClr val="C00000"/>
                  </a:solidFill>
                </a:endParaRPr>
              </a:p>
            </p:txBody>
          </p:sp>
        </mc:Choice>
        <mc:Fallback>
          <p:sp>
            <p:nvSpPr>
              <p:cNvPr id="16" name="Rounded Rectangular Callout 15">
                <a:extLst>
                  <a:ext uri="{FF2B5EF4-FFF2-40B4-BE49-F238E27FC236}">
                    <a16:creationId xmlns:a16="http://schemas.microsoft.com/office/drawing/2014/main" id="{DB99269D-1EB7-2B0F-F420-E136A5BC4C9E}"/>
                  </a:ext>
                </a:extLst>
              </p:cNvPr>
              <p:cNvSpPr>
                <a:spLocks noRot="1" noChangeAspect="1" noMove="1" noResize="1" noEditPoints="1" noAdjustHandles="1" noChangeArrowheads="1" noChangeShapeType="1" noTextEdit="1"/>
              </p:cNvSpPr>
              <p:nvPr/>
            </p:nvSpPr>
            <p:spPr>
              <a:xfrm>
                <a:off x="9983937" y="2083875"/>
                <a:ext cx="2269881" cy="331380"/>
              </a:xfrm>
              <a:prstGeom prst="wedgeRoundRectCallout">
                <a:avLst>
                  <a:gd name="adj1" fmla="val -45365"/>
                  <a:gd name="adj2" fmla="val 114179"/>
                  <a:gd name="adj3" fmla="val 16667"/>
                </a:avLst>
              </a:prstGeom>
              <a:blipFill>
                <a:blip r:embed="rId11"/>
                <a:stretch>
                  <a:fillRect/>
                </a:stretch>
              </a:blipFill>
              <a:ln w="28575">
                <a:solidFill>
                  <a:schemeClr val="accent1"/>
                </a:solidFill>
              </a:ln>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87469193-A542-B05C-D6DF-DDDF09E6634E}"/>
                  </a:ext>
                </a:extLst>
              </p:cNvPr>
              <p:cNvSpPr txBox="1"/>
              <p:nvPr/>
            </p:nvSpPr>
            <p:spPr>
              <a:xfrm>
                <a:off x="9411563" y="2609041"/>
                <a:ext cx="155161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rPr>
                          </m:ctrlPr>
                        </m:dPr>
                        <m:e>
                          <m:r>
                            <a:rPr lang="en-US" sz="2400" b="0" i="1" smtClean="0">
                              <a:solidFill>
                                <a:srgbClr val="C00000"/>
                              </a:solidFill>
                              <a:latin typeface="Cambria Math" panose="02040503050406030204" pitchFamily="18" charset="0"/>
                            </a:rPr>
                            <m:t>𝑑</m:t>
                          </m:r>
                          <m:r>
                            <a:rPr lang="en-US" sz="2400" b="0" i="1" smtClean="0">
                              <a:latin typeface="Cambria Math" panose="02040503050406030204" pitchFamily="18" charset="0"/>
                            </a:rPr>
                            <m:t>,</m:t>
                          </m:r>
                          <m:r>
                            <a:rPr lang="en-US" sz="2400" b="0" i="1" smtClean="0">
                              <a:latin typeface="Cambria Math" panose="02040503050406030204" pitchFamily="18" charset="0"/>
                            </a:rPr>
                            <m:t>𝑦</m:t>
                          </m:r>
                        </m:e>
                      </m:d>
                    </m:oMath>
                  </m:oMathPara>
                </a14:m>
                <a:endParaRPr lang="en-IL" sz="2400" dirty="0"/>
              </a:p>
            </p:txBody>
          </p:sp>
        </mc:Choice>
        <mc:Fallback>
          <p:sp>
            <p:nvSpPr>
              <p:cNvPr id="18" name="TextBox 17">
                <a:extLst>
                  <a:ext uri="{FF2B5EF4-FFF2-40B4-BE49-F238E27FC236}">
                    <a16:creationId xmlns:a16="http://schemas.microsoft.com/office/drawing/2014/main" id="{87469193-A542-B05C-D6DF-DDDF09E6634E}"/>
                  </a:ext>
                </a:extLst>
              </p:cNvPr>
              <p:cNvSpPr txBox="1">
                <a:spLocks noRot="1" noChangeAspect="1" noMove="1" noResize="1" noEditPoints="1" noAdjustHandles="1" noChangeArrowheads="1" noChangeShapeType="1" noTextEdit="1"/>
              </p:cNvSpPr>
              <p:nvPr/>
            </p:nvSpPr>
            <p:spPr>
              <a:xfrm>
                <a:off x="9411563" y="2609041"/>
                <a:ext cx="1551611" cy="461665"/>
              </a:xfrm>
              <a:prstGeom prst="rect">
                <a:avLst/>
              </a:prstGeom>
              <a:blipFill>
                <a:blip r:embed="rId12"/>
                <a:stretch>
                  <a:fillRect b="-10811"/>
                </a:stretch>
              </a:blipFill>
            </p:spPr>
            <p:txBody>
              <a:bodyPr/>
              <a:lstStyle/>
              <a:p>
                <a:r>
                  <a:rPr lang="en-IL">
                    <a:noFill/>
                  </a:rPr>
                  <a:t> </a:t>
                </a:r>
              </a:p>
            </p:txBody>
          </p:sp>
        </mc:Fallback>
      </mc:AlternateContent>
      <p:sp>
        <p:nvSpPr>
          <p:cNvPr id="20" name="TextBox 19">
            <a:extLst>
              <a:ext uri="{FF2B5EF4-FFF2-40B4-BE49-F238E27FC236}">
                <a16:creationId xmlns:a16="http://schemas.microsoft.com/office/drawing/2014/main" id="{ECAE6295-EEF9-ECAE-23E4-FA2443453EF7}"/>
              </a:ext>
            </a:extLst>
          </p:cNvPr>
          <p:cNvSpPr txBox="1"/>
          <p:nvPr/>
        </p:nvSpPr>
        <p:spPr>
          <a:xfrm>
            <a:off x="3991578" y="3172660"/>
            <a:ext cx="1560777" cy="369332"/>
          </a:xfrm>
          <a:prstGeom prst="rect">
            <a:avLst/>
          </a:prstGeom>
          <a:noFill/>
        </p:spPr>
        <p:txBody>
          <a:bodyPr wrap="square">
            <a:spAutoFit/>
          </a:bodyPr>
          <a:lstStyle/>
          <a:p>
            <a:pPr/>
            <a:endParaRPr lang="en-IL" dirty="0"/>
          </a:p>
        </p:txBody>
      </p:sp>
      <mc:AlternateContent xmlns:mc="http://schemas.openxmlformats.org/markup-compatibility/2006">
        <mc:Choice xmlns:a14="http://schemas.microsoft.com/office/drawing/2010/main" Requires="a14">
          <p:sp>
            <p:nvSpPr>
              <p:cNvPr id="22" name="Rectangle: Rounded Corners 18">
                <a:extLst>
                  <a:ext uri="{FF2B5EF4-FFF2-40B4-BE49-F238E27FC236}">
                    <a16:creationId xmlns:a16="http://schemas.microsoft.com/office/drawing/2014/main" id="{58811DE6-2517-4311-472F-EE0E7AFA1EDC}"/>
                  </a:ext>
                </a:extLst>
              </p:cNvPr>
              <p:cNvSpPr/>
              <p:nvPr/>
            </p:nvSpPr>
            <p:spPr>
              <a:xfrm>
                <a:off x="692097" y="2219918"/>
                <a:ext cx="2562038" cy="33138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14:m>
                  <m:oMathPara xmlns:m="http://schemas.openxmlformats.org/officeDocument/2006/math">
                    <m:oMathParaPr>
                      <m:jc m:val="centerGroup"/>
                    </m:oMathParaPr>
                    <m:oMath xmlns:m="http://schemas.openxmlformats.org/officeDocument/2006/math">
                      <m:r>
                        <a:rPr lang="en-US" sz="2000" i="1">
                          <a:solidFill>
                            <a:schemeClr val="tx1"/>
                          </a:solidFill>
                          <a:latin typeface="Cambria Math" panose="02040503050406030204" pitchFamily="18" charset="0"/>
                        </a:rPr>
                        <m:t>𝑏</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𝑅</m:t>
                      </m:r>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𝑀</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𝑦</m:t>
                          </m:r>
                        </m:e>
                      </m:d>
                    </m:oMath>
                  </m:oMathPara>
                </a14:m>
                <a:endParaRPr lang="en-IL" sz="2000" dirty="0">
                  <a:solidFill>
                    <a:schemeClr val="tx1"/>
                  </a:solidFill>
                </a:endParaRPr>
              </a:p>
            </p:txBody>
          </p:sp>
        </mc:Choice>
        <mc:Fallback>
          <p:sp>
            <p:nvSpPr>
              <p:cNvPr id="22" name="Rectangle: Rounded Corners 18">
                <a:extLst>
                  <a:ext uri="{FF2B5EF4-FFF2-40B4-BE49-F238E27FC236}">
                    <a16:creationId xmlns:a16="http://schemas.microsoft.com/office/drawing/2014/main" id="{58811DE6-2517-4311-472F-EE0E7AFA1EDC}"/>
                  </a:ext>
                </a:extLst>
              </p:cNvPr>
              <p:cNvSpPr>
                <a:spLocks noRot="1" noChangeAspect="1" noMove="1" noResize="1" noEditPoints="1" noAdjustHandles="1" noChangeArrowheads="1" noChangeShapeType="1" noTextEdit="1"/>
              </p:cNvSpPr>
              <p:nvPr/>
            </p:nvSpPr>
            <p:spPr>
              <a:xfrm>
                <a:off x="692097" y="2219918"/>
                <a:ext cx="2562038" cy="331380"/>
              </a:xfrm>
              <a:prstGeom prst="roundRect">
                <a:avLst/>
              </a:prstGeom>
              <a:blipFill>
                <a:blip r:embed="rId13"/>
                <a:stretch>
                  <a:fillRect b="-14286"/>
                </a:stretch>
              </a:blipFill>
              <a:ln>
                <a:solidFill>
                  <a:schemeClr val="bg1">
                    <a:lumMod val="95000"/>
                  </a:schemeClr>
                </a:solidFill>
              </a:ln>
            </p:spPr>
            <p:txBody>
              <a:bodyPr/>
              <a:lstStyle/>
              <a:p>
                <a:r>
                  <a:rPr lang="en-IL">
                    <a:noFill/>
                  </a:rPr>
                  <a:t> </a:t>
                </a:r>
              </a:p>
            </p:txBody>
          </p:sp>
        </mc:Fallback>
      </mc:AlternateContent>
    </p:spTree>
    <p:extLst>
      <p:ext uri="{BB962C8B-B14F-4D97-AF65-F5344CB8AC3E}">
        <p14:creationId xmlns:p14="http://schemas.microsoft.com/office/powerpoint/2010/main" val="174885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nodePh="1">
                                  <p:stCondLst>
                                    <p:cond delay="0"/>
                                  </p:stCondLst>
                                  <p:endCondLst>
                                    <p:cond evt="begin" delay="0">
                                      <p:tn val="23"/>
                                    </p:cond>
                                  </p:end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7" grpId="0"/>
      <p:bldP spid="21" grpId="0"/>
      <p:bldP spid="6" grpId="0" uiExpand="1" build="p"/>
      <p:bldP spid="16" grpId="0" animBg="1"/>
      <p:bldP spid="18" grpId="0"/>
      <p:bldP spid="20" grpId="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A261E-7026-2B77-C0D2-1577A37687C2}"/>
              </a:ext>
            </a:extLst>
          </p:cNvPr>
          <p:cNvSpPr>
            <a:spLocks noGrp="1"/>
          </p:cNvSpPr>
          <p:nvPr>
            <p:ph type="title"/>
          </p:nvPr>
        </p:nvSpPr>
        <p:spPr/>
        <p:txBody>
          <a:bodyPr>
            <a:normAutofit fontScale="90000"/>
          </a:bodyPr>
          <a:lstStyle/>
          <a:p>
            <a:r>
              <a:rPr lang="en-US" dirty="0"/>
              <a:t>Our RAM Delegation Results</a:t>
            </a:r>
            <a:endParaRPr lang="en-IL" dirty="0"/>
          </a:p>
        </p:txBody>
      </p:sp>
      <mc:AlternateContent xmlns:mc="http://schemas.openxmlformats.org/markup-compatibility/2006" xmlns:a14="http://schemas.microsoft.com/office/drawing/2010/main">
        <mc:Choice Requires="a14">
          <p:sp>
            <p:nvSpPr>
              <p:cNvPr id="4" name="Rectangle: Rounded Corners 18">
                <a:extLst>
                  <a:ext uri="{FF2B5EF4-FFF2-40B4-BE49-F238E27FC236}">
                    <a16:creationId xmlns:a16="http://schemas.microsoft.com/office/drawing/2014/main" id="{17966033-CF1B-BFB4-AFD0-BB92B09C8A8E}"/>
                  </a:ext>
                </a:extLst>
              </p:cNvPr>
              <p:cNvSpPr/>
              <p:nvPr/>
            </p:nvSpPr>
            <p:spPr>
              <a:xfrm>
                <a:off x="685661" y="2118900"/>
                <a:ext cx="10820677" cy="2728701"/>
              </a:xfrm>
              <a:prstGeom prst="roundRect">
                <a:avLst>
                  <a:gd name="adj" fmla="val 5306"/>
                </a:avLst>
              </a:prstGeom>
              <a:solidFill>
                <a:srgbClr val="D7FDD7"/>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r>
                  <a:rPr lang="en-US" sz="2400" i="1" dirty="0">
                    <a:solidFill>
                      <a:schemeClr val="tx1"/>
                    </a:solidFill>
                  </a:rPr>
                  <a:t>We construct a RAM delegation scheme with the following properties:</a:t>
                </a:r>
              </a:p>
              <a:p>
                <a:pPr marL="457200" lvl="0" indent="-457200">
                  <a:buFont typeface="Arial" panose="020B0604020202020204" pitchFamily="34" charset="0"/>
                  <a:buChar char="•"/>
                </a:pPr>
                <a:r>
                  <a:rPr lang="en-US" i="1" dirty="0">
                    <a:solidFill>
                      <a:schemeClr val="tx1"/>
                    </a:solidFill>
                  </a:rPr>
                  <a:t>explicit and implicit input</a:t>
                </a:r>
              </a:p>
              <a:p>
                <a:pPr marL="457200" lvl="0" indent="-457200">
                  <a:buFont typeface="Arial" panose="020B0604020202020204" pitchFamily="34" charset="0"/>
                  <a:buChar char="•"/>
                </a:pPr>
                <a:r>
                  <a:rPr lang="en-US" i="1" dirty="0">
                    <a:solidFill>
                      <a:schemeClr val="tx1"/>
                    </a:solidFill>
                  </a:rPr>
                  <a:t>read-write RAM machines</a:t>
                </a:r>
              </a:p>
              <a:p>
                <a:pPr marL="457200" lvl="0" indent="-457200">
                  <a:buFont typeface="Arial" panose="020B0604020202020204" pitchFamily="34" charset="0"/>
                  <a:buChar char="•"/>
                </a:pPr>
                <a:r>
                  <a:rPr lang="en-US" i="1" dirty="0">
                    <a:solidFill>
                      <a:schemeClr val="tx1"/>
                    </a:solidFill>
                  </a:rPr>
                  <a:t>succinct verifier</a:t>
                </a:r>
              </a:p>
              <a:p>
                <a:pPr marL="457200" lvl="0" indent="-457200">
                  <a:buFont typeface="Arial" panose="020B0604020202020204" pitchFamily="34" charset="0"/>
                  <a:buChar char="•"/>
                </a:pPr>
                <a:r>
                  <a:rPr lang="en-US" i="1" dirty="0">
                    <a:solidFill>
                      <a:schemeClr val="tx1"/>
                    </a:solidFill>
                  </a:rPr>
                  <a:t>complexity-preserving prover</a:t>
                </a:r>
              </a:p>
              <a:p>
                <a:pPr marL="457200" lvl="0" indent="-457200">
                  <a:buFont typeface="Arial" panose="020B0604020202020204" pitchFamily="34" charset="0"/>
                  <a:buChar char="•"/>
                </a:pPr>
                <a:r>
                  <a:rPr lang="en-US" i="1" dirty="0">
                    <a:solidFill>
                      <a:schemeClr val="tx1"/>
                    </a:solidFill>
                  </a:rPr>
                  <a:t>(strong soundness)</a:t>
                </a:r>
              </a:p>
              <a:p>
                <a:pPr lvl="0"/>
                <a:endParaRPr lang="en-US" i="1" dirty="0">
                  <a:solidFill>
                    <a:schemeClr val="tx1"/>
                  </a:solidFill>
                </a:endParaRPr>
              </a:p>
              <a:p>
                <a:pPr lvl="0"/>
                <a:r>
                  <a:rPr lang="en-US" i="1" dirty="0">
                    <a:solidFill>
                      <a:schemeClr val="tx1"/>
                    </a:solidFill>
                  </a:rPr>
                  <a:t>Assumptions: </a:t>
                </a:r>
                <a:r>
                  <a:rPr lang="en-IL" dirty="0">
                    <a:solidFill>
                      <a:schemeClr val="tx1"/>
                    </a:solidFill>
                  </a:rPr>
                  <a:t>LWE, or </a:t>
                </a:r>
                <a14:m>
                  <m:oMath xmlns:m="http://schemas.openxmlformats.org/officeDocument/2006/math">
                    <m:r>
                      <a:rPr lang="en-IL" i="1" dirty="0">
                        <a:solidFill>
                          <a:schemeClr val="tx1"/>
                        </a:solidFill>
                        <a:latin typeface="Cambria Math" panose="02040503050406030204" pitchFamily="18" charset="0"/>
                      </a:rPr>
                      <m:t>𝑂</m:t>
                    </m:r>
                    <m:r>
                      <a:rPr lang="en-IL" i="1" dirty="0">
                        <a:solidFill>
                          <a:schemeClr val="tx1"/>
                        </a:solidFill>
                        <a:latin typeface="Cambria Math" panose="02040503050406030204" pitchFamily="18" charset="0"/>
                      </a:rPr>
                      <m:t>(1)</m:t>
                    </m:r>
                  </m:oMath>
                </a14:m>
                <a:r>
                  <a:rPr lang="en-IL" dirty="0">
                    <a:solidFill>
                      <a:schemeClr val="tx1"/>
                    </a:solidFill>
                  </a:rPr>
                  <a:t>-LIN, </a:t>
                </a:r>
                <a:r>
                  <a:rPr lang="en-US" dirty="0">
                    <a:solidFill>
                      <a:schemeClr val="tx1"/>
                    </a:solidFill>
                  </a:rPr>
                  <a:t>o</a:t>
                </a:r>
                <a:r>
                  <a:rPr lang="en-IL" dirty="0">
                    <a:solidFill>
                      <a:schemeClr val="tx1"/>
                    </a:solidFill>
                  </a:rPr>
                  <a:t>r sub-exp DDH</a:t>
                </a:r>
              </a:p>
            </p:txBody>
          </p:sp>
        </mc:Choice>
        <mc:Fallback xmlns="">
          <p:sp>
            <p:nvSpPr>
              <p:cNvPr id="4" name="Rectangle: Rounded Corners 18">
                <a:extLst>
                  <a:ext uri="{FF2B5EF4-FFF2-40B4-BE49-F238E27FC236}">
                    <a16:creationId xmlns:a16="http://schemas.microsoft.com/office/drawing/2014/main" id="{17966033-CF1B-BFB4-AFD0-BB92B09C8A8E}"/>
                  </a:ext>
                </a:extLst>
              </p:cNvPr>
              <p:cNvSpPr>
                <a:spLocks noRot="1" noChangeAspect="1" noMove="1" noResize="1" noEditPoints="1" noAdjustHandles="1" noChangeArrowheads="1" noChangeShapeType="1" noTextEdit="1"/>
              </p:cNvSpPr>
              <p:nvPr/>
            </p:nvSpPr>
            <p:spPr>
              <a:xfrm>
                <a:off x="685661" y="2118900"/>
                <a:ext cx="10820677" cy="2728701"/>
              </a:xfrm>
              <a:prstGeom prst="roundRect">
                <a:avLst>
                  <a:gd name="adj" fmla="val 5306"/>
                </a:avLst>
              </a:prstGeom>
              <a:blipFill>
                <a:blip r:embed="rId4"/>
                <a:stretch>
                  <a:fillRect l="-350"/>
                </a:stretch>
              </a:blipFill>
              <a:ln w="28575">
                <a:solidFill>
                  <a:srgbClr val="00B050"/>
                </a:solidFill>
              </a:ln>
            </p:spPr>
            <p:txBody>
              <a:bodyPr/>
              <a:lstStyle/>
              <a:p>
                <a:r>
                  <a:rPr lang="en-IL">
                    <a:noFill/>
                  </a:rPr>
                  <a:t> </a:t>
                </a:r>
              </a:p>
            </p:txBody>
          </p:sp>
        </mc:Fallback>
      </mc:AlternateContent>
      <p:sp>
        <p:nvSpPr>
          <p:cNvPr id="6" name="TextBox 5">
            <a:extLst>
              <a:ext uri="{FF2B5EF4-FFF2-40B4-BE49-F238E27FC236}">
                <a16:creationId xmlns:a16="http://schemas.microsoft.com/office/drawing/2014/main" id="{41DC4CFB-4680-872E-CE68-C454D49A97C1}"/>
              </a:ext>
            </a:extLst>
          </p:cNvPr>
          <p:cNvSpPr txBox="1"/>
          <p:nvPr/>
        </p:nvSpPr>
        <p:spPr>
          <a:xfrm>
            <a:off x="685661" y="1641068"/>
            <a:ext cx="8925169" cy="369332"/>
          </a:xfrm>
          <a:prstGeom prst="rect">
            <a:avLst/>
          </a:prstGeom>
          <a:noFill/>
        </p:spPr>
        <p:txBody>
          <a:bodyPr wrap="square">
            <a:spAutoFit/>
          </a:bodyPr>
          <a:lstStyle/>
          <a:p>
            <a:pPr>
              <a:defRPr/>
            </a:pPr>
            <a:r>
              <a:rPr lang="en-US" sz="1800" dirty="0">
                <a:solidFill>
                  <a:schemeClr val="tx1">
                    <a:lumMod val="95000"/>
                    <a:lumOff val="5000"/>
                  </a:schemeClr>
                </a:solidFill>
              </a:rPr>
              <a:t>Variety of RAM delegation schemes: [KPY19] ; [WW22] ; </a:t>
            </a:r>
            <a:r>
              <a:rPr lang="en-IL" sz="1800" dirty="0">
                <a:solidFill>
                  <a:schemeClr val="tx1"/>
                </a:solidFill>
              </a:rPr>
              <a:t>[CJJ21] ; [KLVW22]</a:t>
            </a:r>
            <a:r>
              <a:rPr lang="en-IL" dirty="0"/>
              <a:t> ; </a:t>
            </a:r>
            <a:r>
              <a:rPr lang="en-IL" sz="1800" dirty="0">
                <a:solidFill>
                  <a:schemeClr val="tx1"/>
                </a:solidFill>
              </a:rPr>
              <a:t>[PP23]</a:t>
            </a:r>
          </a:p>
        </p:txBody>
      </p:sp>
      <p:sp>
        <p:nvSpPr>
          <p:cNvPr id="3" name="Slide Number Placeholder 2">
            <a:extLst>
              <a:ext uri="{FF2B5EF4-FFF2-40B4-BE49-F238E27FC236}">
                <a16:creationId xmlns:a16="http://schemas.microsoft.com/office/drawing/2014/main" id="{FD1D401B-C7E5-BFA5-AD8D-909D6CE10749}"/>
              </a:ext>
            </a:extLst>
          </p:cNvPr>
          <p:cNvSpPr>
            <a:spLocks noGrp="1"/>
          </p:cNvSpPr>
          <p:nvPr>
            <p:ph type="sldNum" idx="12"/>
          </p:nvPr>
        </p:nvSpPr>
        <p:spPr/>
        <p:txBody>
          <a:bodyPr/>
          <a:lstStyle/>
          <a:p>
            <a:fld id="{00000000-1234-1234-1234-123412341234}" type="slidenum">
              <a:rPr lang="he" smtClean="0"/>
              <a:pPr/>
              <a:t>15</a:t>
            </a:fld>
            <a:endParaRPr lang="he"/>
          </a:p>
        </p:txBody>
      </p:sp>
    </p:spTree>
    <p:extLst>
      <p:ext uri="{BB962C8B-B14F-4D97-AF65-F5344CB8AC3E}">
        <p14:creationId xmlns:p14="http://schemas.microsoft.com/office/powerpoint/2010/main" val="215753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B8C3-C461-FE3B-BDBD-B3DE62FABE0A}"/>
              </a:ext>
            </a:extLst>
          </p:cNvPr>
          <p:cNvSpPr>
            <a:spLocks noGrp="1"/>
          </p:cNvSpPr>
          <p:nvPr>
            <p:ph type="ctrTitle"/>
          </p:nvPr>
        </p:nvSpPr>
        <p:spPr/>
        <p:txBody>
          <a:bodyPr/>
          <a:lstStyle/>
          <a:p>
            <a:r>
              <a:rPr lang="en-IL" dirty="0"/>
              <a:t>PCA Construction</a:t>
            </a:r>
          </a:p>
        </p:txBody>
      </p:sp>
      <p:sp>
        <p:nvSpPr>
          <p:cNvPr id="3" name="Subtitle 2">
            <a:extLst>
              <a:ext uri="{FF2B5EF4-FFF2-40B4-BE49-F238E27FC236}">
                <a16:creationId xmlns:a16="http://schemas.microsoft.com/office/drawing/2014/main" id="{3210636B-D64C-ED17-E37F-4DC86B2041C4}"/>
              </a:ext>
            </a:extLst>
          </p:cNvPr>
          <p:cNvSpPr>
            <a:spLocks noGrp="1"/>
          </p:cNvSpPr>
          <p:nvPr>
            <p:ph type="subTitle" idx="1"/>
          </p:nvPr>
        </p:nvSpPr>
        <p:spPr/>
        <p:txBody>
          <a:bodyPr/>
          <a:lstStyle/>
          <a:p>
            <a:endParaRPr lang="en-IL"/>
          </a:p>
        </p:txBody>
      </p:sp>
      <p:sp>
        <p:nvSpPr>
          <p:cNvPr id="4" name="Slide Number Placeholder 3">
            <a:extLst>
              <a:ext uri="{FF2B5EF4-FFF2-40B4-BE49-F238E27FC236}">
                <a16:creationId xmlns:a16="http://schemas.microsoft.com/office/drawing/2014/main" id="{47BAE576-869D-6B80-756F-B983790677E3}"/>
              </a:ext>
            </a:extLst>
          </p:cNvPr>
          <p:cNvSpPr>
            <a:spLocks noGrp="1"/>
          </p:cNvSpPr>
          <p:nvPr>
            <p:ph type="sldNum" sz="quarter" idx="12"/>
          </p:nvPr>
        </p:nvSpPr>
        <p:spPr/>
        <p:txBody>
          <a:bodyPr/>
          <a:lstStyle/>
          <a:p>
            <a:fld id="{0C3A8BC7-B599-214C-BBAF-2BEB0125E7EF}" type="slidenum">
              <a:rPr lang="en-IL" smtClean="0"/>
              <a:t>16</a:t>
            </a:fld>
            <a:endParaRPr lang="en-IL"/>
          </a:p>
        </p:txBody>
      </p:sp>
    </p:spTree>
    <p:extLst>
      <p:ext uri="{BB962C8B-B14F-4D97-AF65-F5344CB8AC3E}">
        <p14:creationId xmlns:p14="http://schemas.microsoft.com/office/powerpoint/2010/main" val="607149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C5657-27BF-6451-9FE9-F0D8DAAD2590}"/>
            </a:ext>
          </a:extLst>
        </p:cNvPr>
        <p:cNvGrpSpPr/>
        <p:nvPr/>
      </p:nvGrpSpPr>
      <p:grpSpPr>
        <a:xfrm>
          <a:off x="0" y="0"/>
          <a:ext cx="0" cy="0"/>
          <a:chOff x="0" y="0"/>
          <a:chExt cx="0" cy="0"/>
        </a:xfrm>
      </p:grpSpPr>
      <p:sp>
        <p:nvSpPr>
          <p:cNvPr id="5" name="Rectangle: Rounded Corners 18">
            <a:extLst>
              <a:ext uri="{FF2B5EF4-FFF2-40B4-BE49-F238E27FC236}">
                <a16:creationId xmlns:a16="http://schemas.microsoft.com/office/drawing/2014/main" id="{91CE38C1-605D-3680-20DB-4514A8BDF30E}"/>
              </a:ext>
            </a:extLst>
          </p:cNvPr>
          <p:cNvSpPr/>
          <p:nvPr/>
        </p:nvSpPr>
        <p:spPr>
          <a:xfrm>
            <a:off x="3605048" y="2205457"/>
            <a:ext cx="4824250" cy="1223543"/>
          </a:xfrm>
          <a:prstGeom prst="roundRect">
            <a:avLst>
              <a:gd name="adj" fmla="val 3938"/>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buClr>
                <a:schemeClr val="dk1"/>
              </a:buClr>
              <a:buSzPts val="1100"/>
            </a:pPr>
            <a:endParaRPr lang="ar-AE" sz="2667" dirty="0">
              <a:solidFill>
                <a:schemeClr val="tx1"/>
              </a:solidFill>
            </a:endParaRPr>
          </a:p>
        </p:txBody>
      </p:sp>
      <p:sp>
        <p:nvSpPr>
          <p:cNvPr id="6" name="Rounded Rectangle 5">
            <a:extLst>
              <a:ext uri="{FF2B5EF4-FFF2-40B4-BE49-F238E27FC236}">
                <a16:creationId xmlns:a16="http://schemas.microsoft.com/office/drawing/2014/main" id="{05E3C58E-0227-817B-49A8-1D3681D27F03}"/>
              </a:ext>
            </a:extLst>
          </p:cNvPr>
          <p:cNvSpPr/>
          <p:nvPr/>
        </p:nvSpPr>
        <p:spPr>
          <a:xfrm>
            <a:off x="6195464" y="2389924"/>
            <a:ext cx="1622353" cy="891357"/>
          </a:xfrm>
          <a:prstGeom prst="roundRect">
            <a:avLst/>
          </a:prstGeom>
          <a:solidFill>
            <a:srgbClr val="FFEEB5"/>
          </a:solidFill>
          <a:ln w="28575">
            <a:solidFill>
              <a:srgbClr val="F4CF7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IL" sz="2400" dirty="0">
                <a:solidFill>
                  <a:schemeClr val="tx1"/>
                </a:solidFill>
              </a:rPr>
              <a:t>PCPP</a:t>
            </a:r>
          </a:p>
        </p:txBody>
      </p:sp>
      <p:sp>
        <p:nvSpPr>
          <p:cNvPr id="4" name="Title 1">
            <a:extLst>
              <a:ext uri="{FF2B5EF4-FFF2-40B4-BE49-F238E27FC236}">
                <a16:creationId xmlns:a16="http://schemas.microsoft.com/office/drawing/2014/main" id="{76ED9A76-A85F-8F8E-98D1-41E048B134E7}"/>
              </a:ext>
            </a:extLst>
          </p:cNvPr>
          <p:cNvSpPr txBox="1">
            <a:spLocks/>
          </p:cNvSpPr>
          <p:nvPr/>
        </p:nvSpPr>
        <p:spPr>
          <a:xfrm>
            <a:off x="415600" y="593367"/>
            <a:ext cx="11360800" cy="763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t>Our </a:t>
            </a:r>
            <a:r>
              <a:rPr lang="en-IL" sz="4000" dirty="0"/>
              <a:t>Construction</a:t>
            </a:r>
          </a:p>
        </p:txBody>
      </p:sp>
      <p:sp>
        <p:nvSpPr>
          <p:cNvPr id="3" name="Rounded Rectangle 2">
            <a:extLst>
              <a:ext uri="{FF2B5EF4-FFF2-40B4-BE49-F238E27FC236}">
                <a16:creationId xmlns:a16="http://schemas.microsoft.com/office/drawing/2014/main" id="{C16A7818-CD77-6CE7-467A-B2802A1A53C4}"/>
              </a:ext>
            </a:extLst>
          </p:cNvPr>
          <p:cNvSpPr/>
          <p:nvPr/>
        </p:nvSpPr>
        <p:spPr>
          <a:xfrm>
            <a:off x="4158336" y="2389924"/>
            <a:ext cx="1622353" cy="891357"/>
          </a:xfrm>
          <a:prstGeom prst="roundRect">
            <a:avLst/>
          </a:prstGeom>
          <a:solidFill>
            <a:srgbClr val="FFEEB5"/>
          </a:solidFill>
          <a:ln w="28575">
            <a:solidFill>
              <a:srgbClr val="F4CF7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IL" sz="2400" dirty="0">
                <a:solidFill>
                  <a:schemeClr val="tx1"/>
                </a:solidFill>
              </a:rPr>
              <a:t>RAM Delegation</a:t>
            </a:r>
          </a:p>
        </p:txBody>
      </p:sp>
      <p:sp>
        <p:nvSpPr>
          <p:cNvPr id="8" name="TextBox 7">
            <a:extLst>
              <a:ext uri="{FF2B5EF4-FFF2-40B4-BE49-F238E27FC236}">
                <a16:creationId xmlns:a16="http://schemas.microsoft.com/office/drawing/2014/main" id="{4192375C-C810-FEB3-E53A-7AC129E412DA}"/>
              </a:ext>
            </a:extLst>
          </p:cNvPr>
          <p:cNvSpPr txBox="1"/>
          <p:nvPr/>
        </p:nvSpPr>
        <p:spPr>
          <a:xfrm>
            <a:off x="2732689" y="1718985"/>
            <a:ext cx="6096000" cy="523220"/>
          </a:xfrm>
          <a:prstGeom prst="rect">
            <a:avLst/>
          </a:prstGeom>
          <a:noFill/>
        </p:spPr>
        <p:txBody>
          <a:bodyPr wrap="square">
            <a:spAutoFit/>
          </a:bodyPr>
          <a:lstStyle/>
          <a:p>
            <a:pPr algn="ctr"/>
            <a:r>
              <a:rPr lang="en-IL" sz="2800" dirty="0">
                <a:solidFill>
                  <a:schemeClr val="tx1"/>
                </a:solidFill>
              </a:rPr>
              <a:t>PCA</a:t>
            </a:r>
          </a:p>
        </p:txBody>
      </p:sp>
      <p:sp>
        <p:nvSpPr>
          <p:cNvPr id="2" name="Slide Number Placeholder 1">
            <a:extLst>
              <a:ext uri="{FF2B5EF4-FFF2-40B4-BE49-F238E27FC236}">
                <a16:creationId xmlns:a16="http://schemas.microsoft.com/office/drawing/2014/main" id="{7D426AB1-9463-6D0B-07C7-93D13414932C}"/>
              </a:ext>
            </a:extLst>
          </p:cNvPr>
          <p:cNvSpPr>
            <a:spLocks noGrp="1"/>
          </p:cNvSpPr>
          <p:nvPr>
            <p:ph type="sldNum" sz="quarter" idx="12"/>
          </p:nvPr>
        </p:nvSpPr>
        <p:spPr/>
        <p:txBody>
          <a:bodyPr/>
          <a:lstStyle/>
          <a:p>
            <a:fld id="{0C3A8BC7-B599-214C-BBAF-2BEB0125E7EF}" type="slidenum">
              <a:rPr lang="en-IL" smtClean="0"/>
              <a:t>17</a:t>
            </a:fld>
            <a:endParaRPr lang="en-IL"/>
          </a:p>
        </p:txBody>
      </p:sp>
    </p:spTree>
    <p:extLst>
      <p:ext uri="{BB962C8B-B14F-4D97-AF65-F5344CB8AC3E}">
        <p14:creationId xmlns:p14="http://schemas.microsoft.com/office/powerpoint/2010/main" val="556889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DFFD0-B5BE-8E52-4BF8-5F289534D355}"/>
            </a:ext>
          </a:extLst>
        </p:cNvPr>
        <p:cNvGrpSpPr/>
        <p:nvPr/>
      </p:nvGrpSpPr>
      <p:grpSpPr>
        <a:xfrm>
          <a:off x="0" y="0"/>
          <a:ext cx="0" cy="0"/>
          <a:chOff x="0" y="0"/>
          <a:chExt cx="0" cy="0"/>
        </a:xfrm>
      </p:grpSpPr>
      <p:sp>
        <p:nvSpPr>
          <p:cNvPr id="10" name="Rounded Rectangle 9">
            <a:extLst>
              <a:ext uri="{FF2B5EF4-FFF2-40B4-BE49-F238E27FC236}">
                <a16:creationId xmlns:a16="http://schemas.microsoft.com/office/drawing/2014/main" id="{89C16F63-EC1C-D9DD-1254-F9D72052639E}"/>
              </a:ext>
            </a:extLst>
          </p:cNvPr>
          <p:cNvSpPr/>
          <p:nvPr/>
        </p:nvSpPr>
        <p:spPr>
          <a:xfrm>
            <a:off x="6371789" y="3171660"/>
            <a:ext cx="1915044" cy="611998"/>
          </a:xfrm>
          <a:prstGeom prst="roundRect">
            <a:avLst>
              <a:gd name="adj" fmla="val 5852"/>
            </a:avLst>
          </a:prstGeom>
          <a:solidFill>
            <a:srgbClr val="D9FFD8"/>
          </a:solidFill>
          <a:ln w="28575">
            <a:solidFill>
              <a:srgbClr val="A9D2B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AE" sz="2000" i="1" dirty="0">
              <a:solidFill>
                <a:schemeClr val="tx1"/>
              </a:solidFill>
            </a:endParaRPr>
          </a:p>
        </p:txBody>
      </p:sp>
      <p:sp>
        <p:nvSpPr>
          <p:cNvPr id="2" name="Title 1">
            <a:extLst>
              <a:ext uri="{FF2B5EF4-FFF2-40B4-BE49-F238E27FC236}">
                <a16:creationId xmlns:a16="http://schemas.microsoft.com/office/drawing/2014/main" id="{6DB1A916-015E-7FE1-199E-7B5C25EC93F8}"/>
              </a:ext>
            </a:extLst>
          </p:cNvPr>
          <p:cNvSpPr>
            <a:spLocks noGrp="1"/>
          </p:cNvSpPr>
          <p:nvPr>
            <p:ph type="title"/>
          </p:nvPr>
        </p:nvSpPr>
        <p:spPr/>
        <p:txBody>
          <a:bodyPr>
            <a:normAutofit fontScale="90000"/>
          </a:bodyPr>
          <a:lstStyle/>
          <a:p>
            <a:r>
              <a:rPr lang="en-US" dirty="0"/>
              <a:t>Naïve Attempt  1</a:t>
            </a:r>
            <a:endParaRPr lang="he-IL" sz="2933" dirty="0"/>
          </a:p>
        </p:txBody>
      </p:sp>
      <p:sp>
        <p:nvSpPr>
          <p:cNvPr id="4" name="Slide Number Placeholder 3">
            <a:extLst>
              <a:ext uri="{FF2B5EF4-FFF2-40B4-BE49-F238E27FC236}">
                <a16:creationId xmlns:a16="http://schemas.microsoft.com/office/drawing/2014/main" id="{05405D49-1331-0FFF-425C-6815E5794A5D}"/>
              </a:ext>
            </a:extLst>
          </p:cNvPr>
          <p:cNvSpPr>
            <a:spLocks noGrp="1"/>
          </p:cNvSpPr>
          <p:nvPr>
            <p:ph type="sldNum" idx="12"/>
          </p:nvPr>
        </p:nvSpPr>
        <p:spPr/>
        <p:txBody>
          <a:bodyPr/>
          <a:lstStyle/>
          <a:p>
            <a:fld id="{00000000-1234-1234-1234-123412341234}" type="slidenum">
              <a:rPr lang="he" smtClean="0"/>
              <a:pPr/>
              <a:t>18</a:t>
            </a:fld>
            <a:endParaRPr lang="he"/>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9547E3B-FD70-5225-AD8A-8E7444F4F4C3}"/>
                  </a:ext>
                </a:extLst>
              </p:cNvPr>
              <p:cNvSpPr txBox="1"/>
              <p:nvPr/>
            </p:nvSpPr>
            <p:spPr>
              <a:xfrm>
                <a:off x="697330" y="4584874"/>
                <a:ext cx="6706884" cy="1200329"/>
              </a:xfrm>
              <a:prstGeom prst="rect">
                <a:avLst/>
              </a:prstGeom>
              <a:noFill/>
            </p:spPr>
            <p:txBody>
              <a:bodyPr wrap="square" rtlCol="0">
                <a:spAutoFit/>
              </a:bodyPr>
              <a:lstStyle/>
              <a:p>
                <a:pPr marL="342900" indent="-342900">
                  <a:buFont typeface="Arial" panose="020B0604020202020204" pitchFamily="34" charset="0"/>
                  <a:buChar char="•"/>
                </a:pPr>
                <a:r>
                  <a:rPr lang="en-US" dirty="0"/>
                  <a:t>Perfect soundness</a:t>
                </a:r>
                <a:br>
                  <a:rPr lang="en-US" dirty="0"/>
                </a:br>
                <a:endParaRPr lang="en-US" dirty="0"/>
              </a:p>
              <a:p>
                <a:pPr marL="342900" indent="-342900">
                  <a:buFont typeface="Arial" panose="020B0604020202020204" pitchFamily="34" charset="0"/>
                  <a:buChar char="•"/>
                </a:pPr>
                <a:r>
                  <a:rPr lang="en-IL" dirty="0"/>
                  <a:t>Succinct proof length: </a:t>
                </a:r>
                <a14:m>
                  <m:oMath xmlns:m="http://schemas.openxmlformats.org/officeDocument/2006/math">
                    <m:d>
                      <m:dPr>
                        <m:begChr m:val="|"/>
                        <m:endChr m:val="|"/>
                        <m:ctrlPr>
                          <a:rPr lang="en-US" b="0" i="1" smtClean="0">
                            <a:solidFill>
                              <a:sysClr val="windowText" lastClr="000000"/>
                            </a:solidFill>
                            <a:latin typeface="Cambria Math" panose="02040503050406030204" pitchFamily="18" charset="0"/>
                          </a:rPr>
                        </m:ctrlPr>
                      </m:dPr>
                      <m:e>
                        <m:r>
                          <m:rPr>
                            <m:sty m:val="p"/>
                          </m:rPr>
                          <a:rPr lang="en-US" b="0" i="0" smtClean="0">
                            <a:solidFill>
                              <a:sysClr val="windowText" lastClr="000000"/>
                            </a:solidFill>
                            <a:latin typeface="Cambria Math" panose="02040503050406030204" pitchFamily="18" charset="0"/>
                          </a:rPr>
                          <m:t>w</m:t>
                        </m:r>
                      </m:e>
                    </m:d>
                  </m:oMath>
                </a14:m>
                <a:endParaRPr lang="en-IL" dirty="0"/>
              </a:p>
              <a:p>
                <a:pPr marL="342900" indent="-342900">
                  <a:buFont typeface="Arial" panose="020B0604020202020204" pitchFamily="34" charset="0"/>
                  <a:buChar char="•"/>
                </a:pPr>
                <a:r>
                  <a:rPr lang="en-IL" dirty="0"/>
                  <a:t>Query complexity: </a:t>
                </a:r>
                <a14:m>
                  <m:oMath xmlns:m="http://schemas.openxmlformats.org/officeDocument/2006/math">
                    <m:d>
                      <m:dPr>
                        <m:begChr m:val="|"/>
                        <m:endChr m:val="|"/>
                        <m:ctrlPr>
                          <a:rPr lang="en-US" b="0" i="1" smtClean="0">
                            <a:solidFill>
                              <a:srgbClr val="C00000"/>
                            </a:solidFill>
                            <a:latin typeface="Cambria Math" panose="02040503050406030204" pitchFamily="18" charset="0"/>
                          </a:rPr>
                        </m:ctrlPr>
                      </m:dPr>
                      <m:e>
                        <m:r>
                          <m:rPr>
                            <m:sty m:val="p"/>
                          </m:rPr>
                          <a:rPr lang="en-US" b="0" i="0" smtClean="0">
                            <a:solidFill>
                              <a:srgbClr val="C00000"/>
                            </a:solidFill>
                            <a:latin typeface="Cambria Math" panose="02040503050406030204" pitchFamily="18" charset="0"/>
                          </a:rPr>
                          <m:t>w</m:t>
                        </m:r>
                      </m:e>
                    </m:d>
                  </m:oMath>
                </a14:m>
                <a:endParaRPr lang="en-IL" dirty="0"/>
              </a:p>
            </p:txBody>
          </p:sp>
        </mc:Choice>
        <mc:Fallback xmlns="">
          <p:sp>
            <p:nvSpPr>
              <p:cNvPr id="18" name="TextBox 17">
                <a:extLst>
                  <a:ext uri="{FF2B5EF4-FFF2-40B4-BE49-F238E27FC236}">
                    <a16:creationId xmlns:a16="http://schemas.microsoft.com/office/drawing/2014/main" id="{69547E3B-FD70-5225-AD8A-8E7444F4F4C3}"/>
                  </a:ext>
                </a:extLst>
              </p:cNvPr>
              <p:cNvSpPr txBox="1">
                <a:spLocks noRot="1" noChangeAspect="1" noMove="1" noResize="1" noEditPoints="1" noAdjustHandles="1" noChangeArrowheads="1" noChangeShapeType="1" noTextEdit="1"/>
              </p:cNvSpPr>
              <p:nvPr/>
            </p:nvSpPr>
            <p:spPr>
              <a:xfrm>
                <a:off x="697330" y="4584874"/>
                <a:ext cx="6706884" cy="1200329"/>
              </a:xfrm>
              <a:prstGeom prst="rect">
                <a:avLst/>
              </a:prstGeom>
              <a:blipFill>
                <a:blip r:embed="rId3"/>
                <a:stretch>
                  <a:fillRect l="-566" t="-1042" b="-7292"/>
                </a:stretch>
              </a:blipFill>
            </p:spPr>
            <p:txBody>
              <a:bodyPr/>
              <a:lstStyle/>
              <a:p>
                <a:r>
                  <a:rPr lang="en-IL">
                    <a:noFill/>
                  </a:rPr>
                  <a:t> </a:t>
                </a:r>
              </a:p>
            </p:txBody>
          </p:sp>
        </mc:Fallback>
      </mc:AlternateContent>
      <p:sp>
        <p:nvSpPr>
          <p:cNvPr id="19" name="Rounded Rectangle 18">
            <a:extLst>
              <a:ext uri="{FF2B5EF4-FFF2-40B4-BE49-F238E27FC236}">
                <a16:creationId xmlns:a16="http://schemas.microsoft.com/office/drawing/2014/main" id="{20040C0E-4A0C-ACE2-8B6B-F070B0DCD624}"/>
              </a:ext>
            </a:extLst>
          </p:cNvPr>
          <p:cNvSpPr/>
          <p:nvPr/>
        </p:nvSpPr>
        <p:spPr>
          <a:xfrm>
            <a:off x="3093250" y="3168147"/>
            <a:ext cx="1915044" cy="615514"/>
          </a:xfrm>
          <a:prstGeom prst="roundRect">
            <a:avLst>
              <a:gd name="adj" fmla="val 6769"/>
            </a:avLst>
          </a:prstGeom>
          <a:solidFill>
            <a:srgbClr val="FDF1DD"/>
          </a:solidFill>
          <a:ln w="28575">
            <a:solidFill>
              <a:srgbClr val="EEBB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ar-AE" sz="2000" i="1" dirty="0">
              <a:solidFill>
                <a:srgbClr val="C00000"/>
              </a:solidFill>
            </a:endParaRPr>
          </a:p>
        </p:txBody>
      </p:sp>
      <mc:AlternateContent xmlns:mc="http://schemas.openxmlformats.org/markup-compatibility/2006" xmlns:a14="http://schemas.microsoft.com/office/drawing/2010/main">
        <mc:Choice Requires="a14">
          <p:sp>
            <p:nvSpPr>
              <p:cNvPr id="3" name="Google Shape;87;p15">
                <a:extLst>
                  <a:ext uri="{FF2B5EF4-FFF2-40B4-BE49-F238E27FC236}">
                    <a16:creationId xmlns:a16="http://schemas.microsoft.com/office/drawing/2014/main" id="{281611E9-CB25-3695-00AD-48561762A40F}"/>
                  </a:ext>
                </a:extLst>
              </p:cNvPr>
              <p:cNvSpPr txBox="1"/>
              <p:nvPr/>
            </p:nvSpPr>
            <p:spPr>
              <a:xfrm>
                <a:off x="5328188" y="2659575"/>
                <a:ext cx="3147599" cy="615513"/>
              </a:xfrm>
              <a:prstGeom prst="rect">
                <a:avLst/>
              </a:prstGeom>
              <a:noFill/>
              <a:ln>
                <a:noFill/>
              </a:ln>
            </p:spPr>
            <p:txBody>
              <a:bodyPr spcFirstLastPara="1" wrap="square" lIns="121900" tIns="121900" rIns="121900" bIns="121900" anchor="t" anchorCtr="0">
                <a:spAutoFit/>
              </a:bodyPr>
              <a:lstStyle/>
              <a:p>
                <a:pPr lvl="0"/>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𝑉</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m:oMathPara>
                </a14:m>
                <a:endParaRPr lang="en-US" sz="2400" dirty="0">
                  <a:solidFill>
                    <a:srgbClr val="C00000"/>
                  </a:solidFill>
                </a:endParaRPr>
              </a:p>
            </p:txBody>
          </p:sp>
        </mc:Choice>
        <mc:Fallback xmlns="">
          <p:sp>
            <p:nvSpPr>
              <p:cNvPr id="3" name="Google Shape;87;p15">
                <a:extLst>
                  <a:ext uri="{FF2B5EF4-FFF2-40B4-BE49-F238E27FC236}">
                    <a16:creationId xmlns:a16="http://schemas.microsoft.com/office/drawing/2014/main" id="{281611E9-CB25-3695-00AD-48561762A40F}"/>
                  </a:ext>
                </a:extLst>
              </p:cNvPr>
              <p:cNvSpPr txBox="1">
                <a:spLocks noRot="1" noChangeAspect="1" noMove="1" noResize="1" noEditPoints="1" noAdjustHandles="1" noChangeArrowheads="1" noChangeShapeType="1" noTextEdit="1"/>
              </p:cNvSpPr>
              <p:nvPr/>
            </p:nvSpPr>
            <p:spPr>
              <a:xfrm>
                <a:off x="5328188" y="2659575"/>
                <a:ext cx="3147599" cy="615513"/>
              </a:xfrm>
              <a:prstGeom prst="rect">
                <a:avLst/>
              </a:prstGeom>
              <a:blipFill>
                <a:blip r:embed="rId4"/>
                <a:stretch>
                  <a:fillRect b="-2041"/>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 name="Google Shape;93;p15">
                <a:extLst>
                  <a:ext uri="{FF2B5EF4-FFF2-40B4-BE49-F238E27FC236}">
                    <a16:creationId xmlns:a16="http://schemas.microsoft.com/office/drawing/2014/main" id="{C12ABD1C-E838-19C7-ACE4-22316C659E19}"/>
                  </a:ext>
                </a:extLst>
              </p:cNvPr>
              <p:cNvSpPr txBox="1"/>
              <p:nvPr/>
            </p:nvSpPr>
            <p:spPr>
              <a:xfrm>
                <a:off x="1627639" y="2663164"/>
                <a:ext cx="4066832" cy="615513"/>
              </a:xfrm>
              <a:prstGeom prst="rect">
                <a:avLst/>
              </a:prstGeom>
              <a:noFill/>
              <a:ln>
                <a:noFill/>
              </a:ln>
            </p:spPr>
            <p:txBody>
              <a:bodyPr spcFirstLastPara="1" wrap="square" lIns="121900" tIns="121900" rIns="121900" bIns="121900" anchor="t" anchorCtr="0">
                <a:spAutoFit/>
              </a:bodyPr>
              <a:lstStyle/>
              <a:p>
                <a:pPr lvl="0"/>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𝑤</m:t>
                          </m:r>
                        </m:e>
                      </m:d>
                    </m:oMath>
                  </m:oMathPara>
                </a14:m>
                <a:endParaRPr sz="2400" dirty="0">
                  <a:solidFill>
                    <a:srgbClr val="C00000"/>
                  </a:solidFill>
                </a:endParaRPr>
              </a:p>
            </p:txBody>
          </p:sp>
        </mc:Choice>
        <mc:Fallback xmlns="">
          <p:sp>
            <p:nvSpPr>
              <p:cNvPr id="5" name="Google Shape;93;p15">
                <a:extLst>
                  <a:ext uri="{FF2B5EF4-FFF2-40B4-BE49-F238E27FC236}">
                    <a16:creationId xmlns:a16="http://schemas.microsoft.com/office/drawing/2014/main" id="{C12ABD1C-E838-19C7-ACE4-22316C659E19}"/>
                  </a:ext>
                </a:extLst>
              </p:cNvPr>
              <p:cNvSpPr txBox="1">
                <a:spLocks noRot="1" noChangeAspect="1" noMove="1" noResize="1" noEditPoints="1" noAdjustHandles="1" noChangeArrowheads="1" noChangeShapeType="1" noTextEdit="1"/>
              </p:cNvSpPr>
              <p:nvPr/>
            </p:nvSpPr>
            <p:spPr>
              <a:xfrm>
                <a:off x="1627639" y="2663164"/>
                <a:ext cx="4066832" cy="615513"/>
              </a:xfrm>
              <a:prstGeom prst="rect">
                <a:avLst/>
              </a:prstGeom>
              <a:blipFill>
                <a:blip r:embed="rId5"/>
                <a:stretch>
                  <a:fillRect/>
                </a:stretch>
              </a:blipFill>
              <a:ln>
                <a:noFill/>
              </a:ln>
            </p:spPr>
            <p:txBody>
              <a:bodyPr/>
              <a:lstStyle/>
              <a:p>
                <a:r>
                  <a:rPr lang="en-IL">
                    <a:noFill/>
                  </a:rPr>
                  <a:t> </a:t>
                </a:r>
              </a:p>
            </p:txBody>
          </p:sp>
        </mc:Fallback>
      </mc:AlternateContent>
      <p:cxnSp>
        <p:nvCxnSpPr>
          <p:cNvPr id="30" name="Straight Arrow Connector 29">
            <a:extLst>
              <a:ext uri="{FF2B5EF4-FFF2-40B4-BE49-F238E27FC236}">
                <a16:creationId xmlns:a16="http://schemas.microsoft.com/office/drawing/2014/main" id="{1507B79B-73B4-C389-76EB-FE0E8B0CEC56}"/>
              </a:ext>
            </a:extLst>
          </p:cNvPr>
          <p:cNvCxnSpPr>
            <a:cxnSpLocks/>
          </p:cNvCxnSpPr>
          <p:nvPr/>
        </p:nvCxnSpPr>
        <p:spPr>
          <a:xfrm>
            <a:off x="5226051" y="3478193"/>
            <a:ext cx="1026313"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5DDB4D6-ABD1-7878-387A-CF1C02B150A9}"/>
                  </a:ext>
                </a:extLst>
              </p:cNvPr>
              <p:cNvSpPr txBox="1"/>
              <p:nvPr/>
            </p:nvSpPr>
            <p:spPr>
              <a:xfrm>
                <a:off x="5290687" y="3105264"/>
                <a:ext cx="89703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2034F4"/>
                          </a:solidFill>
                          <a:latin typeface="Cambria Math" panose="02040503050406030204" pitchFamily="18" charset="0"/>
                        </a:rPr>
                        <m:t>𝑤</m:t>
                      </m:r>
                    </m:oMath>
                  </m:oMathPara>
                </a14:m>
                <a:endParaRPr lang="en-IL" dirty="0">
                  <a:solidFill>
                    <a:srgbClr val="2034F4"/>
                  </a:solidFill>
                </a:endParaRPr>
              </a:p>
            </p:txBody>
          </p:sp>
        </mc:Choice>
        <mc:Fallback xmlns="">
          <p:sp>
            <p:nvSpPr>
              <p:cNvPr id="32" name="TextBox 31">
                <a:extLst>
                  <a:ext uri="{FF2B5EF4-FFF2-40B4-BE49-F238E27FC236}">
                    <a16:creationId xmlns:a16="http://schemas.microsoft.com/office/drawing/2014/main" id="{C5DDB4D6-ABD1-7878-387A-CF1C02B150A9}"/>
                  </a:ext>
                </a:extLst>
              </p:cNvPr>
              <p:cNvSpPr txBox="1">
                <a:spLocks noRot="1" noChangeAspect="1" noMove="1" noResize="1" noEditPoints="1" noAdjustHandles="1" noChangeArrowheads="1" noChangeShapeType="1" noTextEdit="1"/>
              </p:cNvSpPr>
              <p:nvPr/>
            </p:nvSpPr>
            <p:spPr>
              <a:xfrm>
                <a:off x="5290687" y="3105264"/>
                <a:ext cx="897038" cy="369332"/>
              </a:xfrm>
              <a:prstGeom prst="rect">
                <a:avLst/>
              </a:prstGeom>
              <a:blipFill>
                <a:blip r:embed="rId6"/>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5" name="Rectangle: Rounded Corners 18">
                <a:extLst>
                  <a:ext uri="{FF2B5EF4-FFF2-40B4-BE49-F238E27FC236}">
                    <a16:creationId xmlns:a16="http://schemas.microsoft.com/office/drawing/2014/main" id="{AF6173D2-D5F5-DF0A-32C0-414934C6C800}"/>
                  </a:ext>
                </a:extLst>
              </p:cNvPr>
              <p:cNvSpPr/>
              <p:nvPr/>
            </p:nvSpPr>
            <p:spPr>
              <a:xfrm>
                <a:off x="4846471" y="1854447"/>
                <a:ext cx="1785471" cy="269681"/>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buClr>
                    <a:schemeClr val="dk1"/>
                  </a:buClr>
                  <a:buSzPts val="1100"/>
                </a:pPr>
                <a14:m>
                  <m:oMathPara xmlns:m="http://schemas.openxmlformats.org/officeDocument/2006/math">
                    <m:oMathParaPr>
                      <m:jc m:val="centerGroup"/>
                    </m:oMathParaPr>
                    <m:oMath xmlns:m="http://schemas.openxmlformats.org/officeDocument/2006/math">
                      <m:r>
                        <a:rPr lang="en-US" i="1" dirty="0">
                          <a:solidFill>
                            <a:schemeClr val="tx1"/>
                          </a:solidFill>
                          <a:latin typeface="Cambria Math" panose="02040503050406030204" pitchFamily="18" charset="0"/>
                          <a:ea typeface="Cambria Math" panose="02040503050406030204" pitchFamily="18" charset="0"/>
                        </a:rPr>
                        <m:t>ℛ</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𝑁𝑃</m:t>
                      </m:r>
                    </m:oMath>
                  </m:oMathPara>
                </a14:m>
                <a:endParaRPr lang="ar-AE" dirty="0">
                  <a:solidFill>
                    <a:schemeClr val="tx1"/>
                  </a:solidFill>
                </a:endParaRPr>
              </a:p>
            </p:txBody>
          </p:sp>
        </mc:Choice>
        <mc:Fallback xmlns="">
          <p:sp>
            <p:nvSpPr>
              <p:cNvPr id="15" name="Rectangle: Rounded Corners 18">
                <a:extLst>
                  <a:ext uri="{FF2B5EF4-FFF2-40B4-BE49-F238E27FC236}">
                    <a16:creationId xmlns:a16="http://schemas.microsoft.com/office/drawing/2014/main" id="{AF6173D2-D5F5-DF0A-32C0-414934C6C800}"/>
                  </a:ext>
                </a:extLst>
              </p:cNvPr>
              <p:cNvSpPr>
                <a:spLocks noRot="1" noChangeAspect="1" noMove="1" noResize="1" noEditPoints="1" noAdjustHandles="1" noChangeArrowheads="1" noChangeShapeType="1" noTextEdit="1"/>
              </p:cNvSpPr>
              <p:nvPr/>
            </p:nvSpPr>
            <p:spPr>
              <a:xfrm>
                <a:off x="4846471" y="1854447"/>
                <a:ext cx="1785471" cy="269681"/>
              </a:xfrm>
              <a:prstGeom prst="roundRect">
                <a:avLst/>
              </a:prstGeom>
              <a:blipFill>
                <a:blip r:embed="rId9"/>
                <a:stretch>
                  <a:fillRect t="-21739" b="-52174"/>
                </a:stretch>
              </a:blipFill>
              <a:ln>
                <a:solidFill>
                  <a:schemeClr val="bg1">
                    <a:lumMod val="95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C883FB9-90CE-BCF8-58EF-8A7509FC91A4}"/>
                  </a:ext>
                </a:extLst>
              </p:cNvPr>
              <p:cNvSpPr txBox="1"/>
              <p:nvPr/>
            </p:nvSpPr>
            <p:spPr>
              <a:xfrm>
                <a:off x="6593290" y="3230808"/>
                <a:ext cx="1606209" cy="483466"/>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𝑀</m:t>
                      </m:r>
                      <m:d>
                        <m:dPr>
                          <m:ctrlPr>
                            <a:rPr lang="en-US" sz="2000" i="1" dirty="0">
                              <a:latin typeface="Cambria Math" panose="02040503050406030204" pitchFamily="18" charset="0"/>
                            </a:rPr>
                          </m:ctrlPr>
                        </m:dPr>
                        <m:e>
                          <m:r>
                            <a:rPr lang="en-US" sz="2000" i="1" dirty="0">
                              <a:latin typeface="Cambria Math" panose="02040503050406030204" pitchFamily="18" charset="0"/>
                            </a:rPr>
                            <m:t>𝑥</m:t>
                          </m:r>
                          <m:r>
                            <a:rPr lang="en-US" sz="2000" i="1" dirty="0">
                              <a:latin typeface="Cambria Math" panose="02040503050406030204" pitchFamily="18" charset="0"/>
                            </a:rPr>
                            <m:t>,</m:t>
                          </m:r>
                          <m:r>
                            <a:rPr lang="en-US" sz="2000" b="0" i="1" dirty="0" smtClean="0">
                              <a:solidFill>
                                <a:srgbClr val="2034F4"/>
                              </a:solidFill>
                              <a:latin typeface="Cambria Math" panose="02040503050406030204" pitchFamily="18" charset="0"/>
                            </a:rPr>
                            <m:t>𝑤</m:t>
                          </m:r>
                        </m:e>
                      </m:d>
                      <m:limUpp>
                        <m:limUppPr>
                          <m:ctrlPr>
                            <a:rPr lang="en-US" sz="2000" i="1" dirty="0">
                              <a:latin typeface="Cambria Math" panose="02040503050406030204" pitchFamily="18" charset="0"/>
                            </a:rPr>
                          </m:ctrlPr>
                        </m:limUppPr>
                        <m:e>
                          <m:r>
                            <a:rPr lang="en-US" sz="2000" i="1" dirty="0">
                              <a:latin typeface="Cambria Math" panose="02040503050406030204" pitchFamily="18" charset="0"/>
                            </a:rPr>
                            <m:t>=</m:t>
                          </m:r>
                        </m:e>
                        <m:lim>
                          <m:r>
                            <a:rPr lang="en-US" sz="2000" i="1" dirty="0">
                              <a:latin typeface="Cambria Math" panose="02040503050406030204" pitchFamily="18" charset="0"/>
                            </a:rPr>
                            <m:t>?</m:t>
                          </m:r>
                        </m:lim>
                      </m:limUpp>
                      <m:r>
                        <a:rPr lang="en-US" sz="2000" i="1" dirty="0">
                          <a:latin typeface="Cambria Math" panose="02040503050406030204" pitchFamily="18" charset="0"/>
                        </a:rPr>
                        <m:t>1</m:t>
                      </m:r>
                    </m:oMath>
                  </m:oMathPara>
                </a14:m>
                <a:endParaRPr lang="ar-AE" sz="2000" i="1" dirty="0"/>
              </a:p>
            </p:txBody>
          </p:sp>
        </mc:Choice>
        <mc:Fallback xmlns="">
          <p:sp>
            <p:nvSpPr>
              <p:cNvPr id="22" name="TextBox 21">
                <a:extLst>
                  <a:ext uri="{FF2B5EF4-FFF2-40B4-BE49-F238E27FC236}">
                    <a16:creationId xmlns:a16="http://schemas.microsoft.com/office/drawing/2014/main" id="{1C883FB9-90CE-BCF8-58EF-8A7509FC91A4}"/>
                  </a:ext>
                </a:extLst>
              </p:cNvPr>
              <p:cNvSpPr txBox="1">
                <a:spLocks noRot="1" noChangeAspect="1" noMove="1" noResize="1" noEditPoints="1" noAdjustHandles="1" noChangeArrowheads="1" noChangeShapeType="1" noTextEdit="1"/>
              </p:cNvSpPr>
              <p:nvPr/>
            </p:nvSpPr>
            <p:spPr>
              <a:xfrm>
                <a:off x="6593290" y="3230808"/>
                <a:ext cx="1606209" cy="483466"/>
              </a:xfrm>
              <a:prstGeom prst="rect">
                <a:avLst/>
              </a:prstGeom>
              <a:blipFill>
                <a:blip r:embed="rId10"/>
                <a:stretch>
                  <a:fillRect r="-3150" b="-23077"/>
                </a:stretch>
              </a:blipFill>
            </p:spPr>
            <p:txBody>
              <a:bodyPr/>
              <a:lstStyle/>
              <a:p>
                <a:r>
                  <a:rPr lang="en-IL">
                    <a:noFill/>
                  </a:rPr>
                  <a:t> </a:t>
                </a:r>
              </a:p>
            </p:txBody>
          </p:sp>
        </mc:Fallback>
      </mc:AlternateContent>
    </p:spTree>
    <p:extLst>
      <p:ext uri="{BB962C8B-B14F-4D97-AF65-F5344CB8AC3E}">
        <p14:creationId xmlns:p14="http://schemas.microsoft.com/office/powerpoint/2010/main" val="220031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uiExpand="1" build="p"/>
      <p:bldP spid="19" grpId="0" animBg="1"/>
      <p:bldP spid="3" grpId="0"/>
      <p:bldP spid="5" grpId="0"/>
      <p:bldP spid="32"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54F78-C000-691D-2DDF-C5C7C7F500A9}"/>
            </a:ext>
          </a:extLst>
        </p:cNvPr>
        <p:cNvGrpSpPr/>
        <p:nvPr/>
      </p:nvGrpSpPr>
      <p:grpSpPr>
        <a:xfrm>
          <a:off x="0" y="0"/>
          <a:ext cx="0" cy="0"/>
          <a:chOff x="0" y="0"/>
          <a:chExt cx="0" cy="0"/>
        </a:xfrm>
      </p:grpSpPr>
      <p:cxnSp>
        <p:nvCxnSpPr>
          <p:cNvPr id="16" name="Google Shape;86;p15">
            <a:extLst>
              <a:ext uri="{FF2B5EF4-FFF2-40B4-BE49-F238E27FC236}">
                <a16:creationId xmlns:a16="http://schemas.microsoft.com/office/drawing/2014/main" id="{12ACAB21-DA88-1A2E-3E43-A2F30D181999}"/>
              </a:ext>
            </a:extLst>
          </p:cNvPr>
          <p:cNvCxnSpPr>
            <a:cxnSpLocks/>
          </p:cNvCxnSpPr>
          <p:nvPr/>
        </p:nvCxnSpPr>
        <p:spPr>
          <a:xfrm>
            <a:off x="3178416" y="3877217"/>
            <a:ext cx="4877736" cy="0"/>
          </a:xfrm>
          <a:prstGeom prst="straightConnector1">
            <a:avLst/>
          </a:prstGeom>
          <a:noFill/>
          <a:ln w="38100" cap="flat" cmpd="sng">
            <a:solidFill>
              <a:schemeClr val="dk2"/>
            </a:solidFill>
            <a:prstDash val="solid"/>
            <a:round/>
            <a:headEnd type="none" w="med" len="med"/>
            <a:tailEnd type="triangle" w="med" len="med"/>
          </a:ln>
        </p:spPr>
      </p:cxnSp>
      <p:sp>
        <p:nvSpPr>
          <p:cNvPr id="2" name="Title 1">
            <a:extLst>
              <a:ext uri="{FF2B5EF4-FFF2-40B4-BE49-F238E27FC236}">
                <a16:creationId xmlns:a16="http://schemas.microsoft.com/office/drawing/2014/main" id="{64BB2989-29CD-5C8C-38B0-1BE3400F5E06}"/>
              </a:ext>
            </a:extLst>
          </p:cNvPr>
          <p:cNvSpPr>
            <a:spLocks noGrp="1"/>
          </p:cNvSpPr>
          <p:nvPr>
            <p:ph type="title"/>
          </p:nvPr>
        </p:nvSpPr>
        <p:spPr>
          <a:xfrm>
            <a:off x="398667" y="593367"/>
            <a:ext cx="11360800" cy="763600"/>
          </a:xfrm>
        </p:spPr>
        <p:txBody>
          <a:bodyPr>
            <a:normAutofit fontScale="90000"/>
          </a:bodyPr>
          <a:lstStyle/>
          <a:p>
            <a:r>
              <a:rPr lang="en-US" dirty="0"/>
              <a:t>PCPs of Proximity (PCPPs) - Completeness</a:t>
            </a:r>
            <a:endParaRPr lang="he-IL" sz="2933" dirty="0"/>
          </a:p>
        </p:txBody>
      </p:sp>
      <p:pic>
        <p:nvPicPr>
          <p:cNvPr id="5" name="Google Shape;83;p15">
            <a:extLst>
              <a:ext uri="{FF2B5EF4-FFF2-40B4-BE49-F238E27FC236}">
                <a16:creationId xmlns:a16="http://schemas.microsoft.com/office/drawing/2014/main" id="{144DE6C4-67CC-9310-12B4-C8C78F39D859}"/>
              </a:ext>
            </a:extLst>
          </p:cNvPr>
          <p:cNvPicPr preferRelativeResize="0"/>
          <p:nvPr/>
        </p:nvPicPr>
        <p:blipFill>
          <a:blip r:embed="rId3">
            <a:alphaModFix/>
          </a:blip>
          <a:stretch>
            <a:fillRect/>
          </a:stretch>
        </p:blipFill>
        <p:spPr>
          <a:xfrm>
            <a:off x="8070676" y="3334168"/>
            <a:ext cx="1842100" cy="2068033"/>
          </a:xfrm>
          <a:prstGeom prst="rect">
            <a:avLst/>
          </a:prstGeom>
          <a:noFill/>
          <a:ln>
            <a:noFill/>
          </a:ln>
        </p:spPr>
      </p:pic>
      <p:pic>
        <p:nvPicPr>
          <p:cNvPr id="6" name="Google Shape;84;p15">
            <a:extLst>
              <a:ext uri="{FF2B5EF4-FFF2-40B4-BE49-F238E27FC236}">
                <a16:creationId xmlns:a16="http://schemas.microsoft.com/office/drawing/2014/main" id="{436A291E-2DA7-C703-B0A7-2F22C4431DB0}"/>
              </a:ext>
            </a:extLst>
          </p:cNvPr>
          <p:cNvPicPr preferRelativeResize="0"/>
          <p:nvPr/>
        </p:nvPicPr>
        <p:blipFill>
          <a:blip r:embed="rId4">
            <a:alphaModFix/>
          </a:blip>
          <a:stretch>
            <a:fillRect/>
          </a:stretch>
        </p:blipFill>
        <p:spPr>
          <a:xfrm>
            <a:off x="1607954" y="3319696"/>
            <a:ext cx="1214001" cy="2068033"/>
          </a:xfrm>
          <a:prstGeom prst="rect">
            <a:avLst/>
          </a:prstGeom>
          <a:noFill/>
          <a:ln>
            <a:noFill/>
          </a:ln>
        </p:spPr>
      </p:pic>
      <mc:AlternateContent xmlns:mc="http://schemas.openxmlformats.org/markup-compatibility/2006" xmlns:a14="http://schemas.microsoft.com/office/drawing/2010/main">
        <mc:Choice Requires="a14">
          <p:sp>
            <p:nvSpPr>
              <p:cNvPr id="9" name="Google Shape;87;p15">
                <a:extLst>
                  <a:ext uri="{FF2B5EF4-FFF2-40B4-BE49-F238E27FC236}">
                    <a16:creationId xmlns:a16="http://schemas.microsoft.com/office/drawing/2014/main" id="{D571D1BC-B3EF-3A1B-C988-8586C5980A23}"/>
                  </a:ext>
                </a:extLst>
              </p:cNvPr>
              <p:cNvSpPr txBox="1"/>
              <p:nvPr/>
            </p:nvSpPr>
            <p:spPr>
              <a:xfrm>
                <a:off x="7495806" y="2772855"/>
                <a:ext cx="3147599" cy="615513"/>
              </a:xfrm>
              <a:prstGeom prst="rect">
                <a:avLst/>
              </a:prstGeom>
              <a:noFill/>
              <a:ln>
                <a:noFill/>
              </a:ln>
            </p:spPr>
            <p:txBody>
              <a:bodyPr spcFirstLastPara="1" wrap="square" lIns="121900" tIns="121900" rIns="121900" bIns="121900" anchor="t" anchorCtr="0">
                <a:spAutoFit/>
              </a:bodyPr>
              <a:lstStyle/>
              <a:p>
                <a:pPr lvl="0"/>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𝑉</m:t>
                      </m:r>
                      <m:r>
                        <a:rPr lang="en-US" sz="2400" b="0" i="1" smtClean="0">
                          <a:latin typeface="Cambria Math" panose="02040503050406030204" pitchFamily="18" charset="0"/>
                        </a:rPr>
                        <m:t>(</m:t>
                      </m:r>
                      <m:r>
                        <a:rPr lang="en-US" sz="2400" b="0" i="1" smtClean="0">
                          <a:solidFill>
                            <a:schemeClr val="tx1"/>
                          </a:solidFill>
                          <a:latin typeface="Cambria Math" panose="02040503050406030204" pitchFamily="18" charset="0"/>
                        </a:rPr>
                        <m:t>𝑥</m:t>
                      </m:r>
                      <m:r>
                        <a:rPr lang="en-US" sz="2400" b="0" i="1" smtClean="0">
                          <a:latin typeface="Cambria Math" panose="02040503050406030204" pitchFamily="18" charset="0"/>
                        </a:rPr>
                        <m:t>)</m:t>
                      </m:r>
                    </m:oMath>
                  </m:oMathPara>
                </a14:m>
                <a:endParaRPr lang="en-US" sz="2400" dirty="0">
                  <a:solidFill>
                    <a:srgbClr val="C00000"/>
                  </a:solidFill>
                </a:endParaRPr>
              </a:p>
            </p:txBody>
          </p:sp>
        </mc:Choice>
        <mc:Fallback xmlns="">
          <p:sp>
            <p:nvSpPr>
              <p:cNvPr id="9" name="Google Shape;87;p15">
                <a:extLst>
                  <a:ext uri="{FF2B5EF4-FFF2-40B4-BE49-F238E27FC236}">
                    <a16:creationId xmlns:a16="http://schemas.microsoft.com/office/drawing/2014/main" id="{D571D1BC-B3EF-3A1B-C988-8586C5980A23}"/>
                  </a:ext>
                </a:extLst>
              </p:cNvPr>
              <p:cNvSpPr txBox="1">
                <a:spLocks noRot="1" noChangeAspect="1" noMove="1" noResize="1" noEditPoints="1" noAdjustHandles="1" noChangeArrowheads="1" noChangeShapeType="1" noTextEdit="1"/>
              </p:cNvSpPr>
              <p:nvPr/>
            </p:nvSpPr>
            <p:spPr>
              <a:xfrm>
                <a:off x="7495806" y="2772855"/>
                <a:ext cx="3147599" cy="615513"/>
              </a:xfrm>
              <a:prstGeom prst="rect">
                <a:avLst/>
              </a:prstGeom>
              <a:blipFill>
                <a:blip r:embed="rId5"/>
                <a:stretch>
                  <a:fillRect b="-2041"/>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2" name="Google Shape;93;p15">
                <a:extLst>
                  <a:ext uri="{FF2B5EF4-FFF2-40B4-BE49-F238E27FC236}">
                    <a16:creationId xmlns:a16="http://schemas.microsoft.com/office/drawing/2014/main" id="{50590290-7438-24C4-9200-7E2C5B22E4E8}"/>
                  </a:ext>
                </a:extLst>
              </p:cNvPr>
              <p:cNvSpPr txBox="1"/>
              <p:nvPr/>
            </p:nvSpPr>
            <p:spPr>
              <a:xfrm>
                <a:off x="181538" y="2772855"/>
                <a:ext cx="4066832" cy="615513"/>
              </a:xfrm>
              <a:prstGeom prst="rect">
                <a:avLst/>
              </a:prstGeom>
              <a:noFill/>
              <a:ln>
                <a:noFill/>
              </a:ln>
            </p:spPr>
            <p:txBody>
              <a:bodyPr spcFirstLastPara="1" wrap="square" lIns="121900" tIns="121900" rIns="121900" bIns="121900" anchor="t" anchorCtr="0">
                <a:spAutoFit/>
              </a:bodyPr>
              <a:lstStyle/>
              <a:p>
                <a:pPr lvl="0"/>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 </m:t>
                      </m:r>
                      <m:d>
                        <m:dPr>
                          <m:ctrlPr>
                            <a:rPr lang="en-US" sz="2400" i="1">
                              <a:latin typeface="Cambria Math" panose="02040503050406030204" pitchFamily="18" charset="0"/>
                            </a:rPr>
                          </m:ctrlPr>
                        </m:dPr>
                        <m:e>
                          <m:r>
                            <a:rPr lang="en-US" sz="2400" i="1" smtClean="0">
                              <a:solidFill>
                                <a:schemeClr val="tx1"/>
                              </a:solidFill>
                              <a:latin typeface="Cambria Math" panose="02040503050406030204" pitchFamily="18" charset="0"/>
                            </a:rPr>
                            <m:t>𝑥</m:t>
                          </m:r>
                          <m:r>
                            <a:rPr lang="en-US" sz="2400" i="1">
                              <a:solidFill>
                                <a:schemeClr val="tx1"/>
                              </a:solidFill>
                              <a:latin typeface="Cambria Math" panose="02040503050406030204" pitchFamily="18" charset="0"/>
                            </a:rPr>
                            <m:t>,</m:t>
                          </m:r>
                          <m:r>
                            <a:rPr lang="en-US" sz="2400" b="0" i="1" smtClean="0">
                              <a:latin typeface="Cambria Math" panose="02040503050406030204" pitchFamily="18" charset="0"/>
                            </a:rPr>
                            <m:t>𝑦</m:t>
                          </m:r>
                        </m:e>
                      </m:d>
                      <m:r>
                        <a:rPr lang="en-US" sz="2400" i="1">
                          <a:latin typeface="Cambria Math" panose="02040503050406030204" pitchFamily="18" charset="0"/>
                        </a:rPr>
                        <m:t>∈</m:t>
                      </m:r>
                      <m:r>
                        <a:rPr lang="en-US" sz="2400" b="0" i="1" smtClean="0">
                          <a:latin typeface="Cambria Math" panose="02040503050406030204" pitchFamily="18" charset="0"/>
                        </a:rPr>
                        <m:t>𝐿</m:t>
                      </m:r>
                    </m:oMath>
                  </m:oMathPara>
                </a14:m>
                <a:endParaRPr sz="2400" dirty="0">
                  <a:solidFill>
                    <a:srgbClr val="C00000"/>
                  </a:solidFill>
                </a:endParaRPr>
              </a:p>
            </p:txBody>
          </p:sp>
        </mc:Choice>
        <mc:Fallback xmlns="">
          <p:sp>
            <p:nvSpPr>
              <p:cNvPr id="12" name="Google Shape;93;p15">
                <a:extLst>
                  <a:ext uri="{FF2B5EF4-FFF2-40B4-BE49-F238E27FC236}">
                    <a16:creationId xmlns:a16="http://schemas.microsoft.com/office/drawing/2014/main" id="{50590290-7438-24C4-9200-7E2C5B22E4E8}"/>
                  </a:ext>
                </a:extLst>
              </p:cNvPr>
              <p:cNvSpPr txBox="1">
                <a:spLocks noRot="1" noChangeAspect="1" noMove="1" noResize="1" noEditPoints="1" noAdjustHandles="1" noChangeArrowheads="1" noChangeShapeType="1" noTextEdit="1"/>
              </p:cNvSpPr>
              <p:nvPr/>
            </p:nvSpPr>
            <p:spPr>
              <a:xfrm>
                <a:off x="181538" y="2772855"/>
                <a:ext cx="4066832" cy="615513"/>
              </a:xfrm>
              <a:prstGeom prst="rect">
                <a:avLst/>
              </a:prstGeom>
              <a:blipFill>
                <a:blip r:embed="rId6"/>
                <a:stretch>
                  <a:fillRect b="-4082"/>
                </a:stretch>
              </a:blipFill>
              <a:ln>
                <a:noFill/>
              </a:ln>
            </p:spPr>
            <p:txBody>
              <a:bodyPr/>
              <a:lstStyle/>
              <a:p>
                <a:r>
                  <a:rPr lang="en-IL">
                    <a:noFill/>
                  </a:rPr>
                  <a:t> </a:t>
                </a:r>
              </a:p>
            </p:txBody>
          </p:sp>
        </mc:Fallback>
      </mc:AlternateContent>
      <p:sp>
        <p:nvSpPr>
          <p:cNvPr id="4" name="Slide Number Placeholder 3">
            <a:extLst>
              <a:ext uri="{FF2B5EF4-FFF2-40B4-BE49-F238E27FC236}">
                <a16:creationId xmlns:a16="http://schemas.microsoft.com/office/drawing/2014/main" id="{DE037453-3190-1855-0E5F-DDFA781F237E}"/>
              </a:ext>
            </a:extLst>
          </p:cNvPr>
          <p:cNvSpPr>
            <a:spLocks noGrp="1"/>
          </p:cNvSpPr>
          <p:nvPr>
            <p:ph type="sldNum" idx="12"/>
          </p:nvPr>
        </p:nvSpPr>
        <p:spPr/>
        <p:txBody>
          <a:bodyPr/>
          <a:lstStyle/>
          <a:p>
            <a:fld id="{00000000-1234-1234-1234-123412341234}" type="slidenum">
              <a:rPr lang="he" smtClean="0"/>
              <a:pPr/>
              <a:t>19</a:t>
            </a:fld>
            <a:endParaRPr lang="he"/>
          </a:p>
        </p:txBody>
      </p:sp>
      <p:graphicFrame>
        <p:nvGraphicFramePr>
          <p:cNvPr id="26" name="Table 25">
            <a:extLst>
              <a:ext uri="{FF2B5EF4-FFF2-40B4-BE49-F238E27FC236}">
                <a16:creationId xmlns:a16="http://schemas.microsoft.com/office/drawing/2014/main" id="{44136E3F-F1B0-B192-1340-EA7F925C7D0E}"/>
              </a:ext>
            </a:extLst>
          </p:cNvPr>
          <p:cNvGraphicFramePr>
            <a:graphicFrameLocks noGrp="1"/>
          </p:cNvGraphicFramePr>
          <p:nvPr/>
        </p:nvGraphicFramePr>
        <p:xfrm>
          <a:off x="3376605" y="3705844"/>
          <a:ext cx="4368795" cy="370840"/>
        </p:xfrm>
        <a:graphic>
          <a:graphicData uri="http://schemas.openxmlformats.org/drawingml/2006/table">
            <a:tbl>
              <a:tblPr firstRow="1" bandRow="1">
                <a:tableStyleId>{F5AB1C69-6EDB-4FF4-983F-18BD219EF322}</a:tableStyleId>
              </a:tblPr>
              <a:tblGrid>
                <a:gridCol w="291253">
                  <a:extLst>
                    <a:ext uri="{9D8B030D-6E8A-4147-A177-3AD203B41FA5}">
                      <a16:colId xmlns:a16="http://schemas.microsoft.com/office/drawing/2014/main" val="1169754839"/>
                    </a:ext>
                  </a:extLst>
                </a:gridCol>
                <a:gridCol w="291253">
                  <a:extLst>
                    <a:ext uri="{9D8B030D-6E8A-4147-A177-3AD203B41FA5}">
                      <a16:colId xmlns:a16="http://schemas.microsoft.com/office/drawing/2014/main" val="2835268092"/>
                    </a:ext>
                  </a:extLst>
                </a:gridCol>
                <a:gridCol w="291253">
                  <a:extLst>
                    <a:ext uri="{9D8B030D-6E8A-4147-A177-3AD203B41FA5}">
                      <a16:colId xmlns:a16="http://schemas.microsoft.com/office/drawing/2014/main" val="1129904603"/>
                    </a:ext>
                  </a:extLst>
                </a:gridCol>
                <a:gridCol w="291253">
                  <a:extLst>
                    <a:ext uri="{9D8B030D-6E8A-4147-A177-3AD203B41FA5}">
                      <a16:colId xmlns:a16="http://schemas.microsoft.com/office/drawing/2014/main" val="4283849125"/>
                    </a:ext>
                  </a:extLst>
                </a:gridCol>
                <a:gridCol w="291253">
                  <a:extLst>
                    <a:ext uri="{9D8B030D-6E8A-4147-A177-3AD203B41FA5}">
                      <a16:colId xmlns:a16="http://schemas.microsoft.com/office/drawing/2014/main" val="3299545068"/>
                    </a:ext>
                  </a:extLst>
                </a:gridCol>
                <a:gridCol w="291253">
                  <a:extLst>
                    <a:ext uri="{9D8B030D-6E8A-4147-A177-3AD203B41FA5}">
                      <a16:colId xmlns:a16="http://schemas.microsoft.com/office/drawing/2014/main" val="4243383691"/>
                    </a:ext>
                  </a:extLst>
                </a:gridCol>
                <a:gridCol w="291253">
                  <a:extLst>
                    <a:ext uri="{9D8B030D-6E8A-4147-A177-3AD203B41FA5}">
                      <a16:colId xmlns:a16="http://schemas.microsoft.com/office/drawing/2014/main" val="2260473605"/>
                    </a:ext>
                  </a:extLst>
                </a:gridCol>
                <a:gridCol w="291253">
                  <a:extLst>
                    <a:ext uri="{9D8B030D-6E8A-4147-A177-3AD203B41FA5}">
                      <a16:colId xmlns:a16="http://schemas.microsoft.com/office/drawing/2014/main" val="947567567"/>
                    </a:ext>
                  </a:extLst>
                </a:gridCol>
                <a:gridCol w="291253">
                  <a:extLst>
                    <a:ext uri="{9D8B030D-6E8A-4147-A177-3AD203B41FA5}">
                      <a16:colId xmlns:a16="http://schemas.microsoft.com/office/drawing/2014/main" val="3159203738"/>
                    </a:ext>
                  </a:extLst>
                </a:gridCol>
                <a:gridCol w="291253">
                  <a:extLst>
                    <a:ext uri="{9D8B030D-6E8A-4147-A177-3AD203B41FA5}">
                      <a16:colId xmlns:a16="http://schemas.microsoft.com/office/drawing/2014/main" val="2946226346"/>
                    </a:ext>
                  </a:extLst>
                </a:gridCol>
                <a:gridCol w="291253">
                  <a:extLst>
                    <a:ext uri="{9D8B030D-6E8A-4147-A177-3AD203B41FA5}">
                      <a16:colId xmlns:a16="http://schemas.microsoft.com/office/drawing/2014/main" val="1196110987"/>
                    </a:ext>
                  </a:extLst>
                </a:gridCol>
                <a:gridCol w="291253">
                  <a:extLst>
                    <a:ext uri="{9D8B030D-6E8A-4147-A177-3AD203B41FA5}">
                      <a16:colId xmlns:a16="http://schemas.microsoft.com/office/drawing/2014/main" val="1508037962"/>
                    </a:ext>
                  </a:extLst>
                </a:gridCol>
                <a:gridCol w="291253">
                  <a:extLst>
                    <a:ext uri="{9D8B030D-6E8A-4147-A177-3AD203B41FA5}">
                      <a16:colId xmlns:a16="http://schemas.microsoft.com/office/drawing/2014/main" val="2665689074"/>
                    </a:ext>
                  </a:extLst>
                </a:gridCol>
                <a:gridCol w="291253">
                  <a:extLst>
                    <a:ext uri="{9D8B030D-6E8A-4147-A177-3AD203B41FA5}">
                      <a16:colId xmlns:a16="http://schemas.microsoft.com/office/drawing/2014/main" val="2322862665"/>
                    </a:ext>
                  </a:extLst>
                </a:gridCol>
                <a:gridCol w="291253">
                  <a:extLst>
                    <a:ext uri="{9D8B030D-6E8A-4147-A177-3AD203B41FA5}">
                      <a16:colId xmlns:a16="http://schemas.microsoft.com/office/drawing/2014/main" val="2698207282"/>
                    </a:ext>
                  </a:extLst>
                </a:gridCol>
              </a:tblGrid>
              <a:tr h="370840">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pPr marL="0" algn="r" defTabSz="914400" rtl="1" eaLnBrk="1" latinLnBrk="0" hangingPunct="1"/>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pPr marL="0" algn="l" defTabSz="914400" rtl="0" eaLnBrk="1" latinLnBrk="0" hangingPunct="1"/>
                      <a:endParaRPr lang="en-IL" dirty="0"/>
                    </a:p>
                  </a:txBody>
                  <a:tcPr>
                    <a:solidFill>
                      <a:schemeClr val="bg1">
                        <a:lumMod val="85000"/>
                      </a:schemeClr>
                    </a:solidFill>
                  </a:tcPr>
                </a:tc>
                <a:extLst>
                  <a:ext uri="{0D108BD9-81ED-4DB2-BD59-A6C34878D82A}">
                    <a16:rowId xmlns:a16="http://schemas.microsoft.com/office/drawing/2014/main" val="1565684146"/>
                  </a:ext>
                </a:extLst>
              </a:tr>
            </a:tbl>
          </a:graphicData>
        </a:graphic>
      </p:graphicFrame>
      <p:cxnSp>
        <p:nvCxnSpPr>
          <p:cNvPr id="28" name="Curved Connector 27">
            <a:extLst>
              <a:ext uri="{FF2B5EF4-FFF2-40B4-BE49-F238E27FC236}">
                <a16:creationId xmlns:a16="http://schemas.microsoft.com/office/drawing/2014/main" id="{D20D5AB4-06EE-94BC-82BD-748543AD16AA}"/>
              </a:ext>
            </a:extLst>
          </p:cNvPr>
          <p:cNvCxnSpPr>
            <a:cxnSpLocks/>
          </p:cNvCxnSpPr>
          <p:nvPr/>
        </p:nvCxnSpPr>
        <p:spPr>
          <a:xfrm flipH="1" flipV="1">
            <a:off x="6937828" y="4150538"/>
            <a:ext cx="1116000" cy="540000"/>
          </a:xfrm>
          <a:prstGeom prst="curvedConnector3">
            <a:avLst>
              <a:gd name="adj1" fmla="val 10055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a:extLst>
              <a:ext uri="{FF2B5EF4-FFF2-40B4-BE49-F238E27FC236}">
                <a16:creationId xmlns:a16="http://schemas.microsoft.com/office/drawing/2014/main" id="{B9E06CC6-B4F7-FBB8-99BC-E3B1F24424F9}"/>
              </a:ext>
            </a:extLst>
          </p:cNvPr>
          <p:cNvCxnSpPr>
            <a:cxnSpLocks/>
          </p:cNvCxnSpPr>
          <p:nvPr/>
        </p:nvCxnSpPr>
        <p:spPr>
          <a:xfrm rot="10800000">
            <a:off x="6171837" y="3293899"/>
            <a:ext cx="1901219" cy="1580465"/>
          </a:xfrm>
          <a:prstGeom prst="curvedConnector3">
            <a:avLst>
              <a:gd name="adj1" fmla="val 10859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Google Shape;90;p15">
                <a:extLst>
                  <a:ext uri="{FF2B5EF4-FFF2-40B4-BE49-F238E27FC236}">
                    <a16:creationId xmlns:a16="http://schemas.microsoft.com/office/drawing/2014/main" id="{29FE9314-3E22-C2CA-88E8-EB7B0674BD2D}"/>
                  </a:ext>
                </a:extLst>
              </p:cNvPr>
              <p:cNvSpPr txBox="1"/>
              <p:nvPr/>
            </p:nvSpPr>
            <p:spPr>
              <a:xfrm>
                <a:off x="4367428" y="3261704"/>
                <a:ext cx="2203167" cy="615513"/>
              </a:xfrm>
              <a:prstGeom prst="rect">
                <a:avLst/>
              </a:prstGeom>
              <a:noFill/>
              <a:ln>
                <a:noFill/>
              </a:ln>
            </p:spPr>
            <p:txBody>
              <a:bodyPr spcFirstLastPara="1" wrap="square" lIns="121900" tIns="121900" rIns="121900" bIns="121900" anchor="t" anchorCtr="0">
                <a:spAutoFit/>
              </a:bodyPr>
              <a:lstStyle/>
              <a:p>
                <a:pPr lvl="0" algn="ctr"/>
                <a14:m>
                  <m:oMathPara xmlns:m="http://schemas.openxmlformats.org/officeDocument/2006/math">
                    <m:oMathParaPr>
                      <m:jc m:val="centerGroup"/>
                    </m:oMathParaPr>
                    <m:oMath xmlns:m="http://schemas.openxmlformats.org/officeDocument/2006/math">
                      <m:r>
                        <a:rPr lang="en-US" sz="2400" i="1" dirty="0" smtClean="0">
                          <a:solidFill>
                            <a:schemeClr val="tx1">
                              <a:lumMod val="95000"/>
                              <a:lumOff val="5000"/>
                            </a:schemeClr>
                          </a:solidFill>
                          <a:latin typeface="Cambria Math" panose="02040503050406030204" pitchFamily="18" charset="0"/>
                        </a:rPr>
                        <m:t>𝛱</m:t>
                      </m:r>
                    </m:oMath>
                  </m:oMathPara>
                </a14:m>
                <a:endParaRPr sz="2400" i="1" dirty="0">
                  <a:solidFill>
                    <a:srgbClr val="C00000"/>
                  </a:solidFill>
                </a:endParaRPr>
              </a:p>
            </p:txBody>
          </p:sp>
        </mc:Choice>
        <mc:Fallback xmlns="">
          <p:sp>
            <p:nvSpPr>
              <p:cNvPr id="8" name="Google Shape;90;p15">
                <a:extLst>
                  <a:ext uri="{FF2B5EF4-FFF2-40B4-BE49-F238E27FC236}">
                    <a16:creationId xmlns:a16="http://schemas.microsoft.com/office/drawing/2014/main" id="{29FE9314-3E22-C2CA-88E8-EB7B0674BD2D}"/>
                  </a:ext>
                </a:extLst>
              </p:cNvPr>
              <p:cNvSpPr txBox="1">
                <a:spLocks noRot="1" noChangeAspect="1" noMove="1" noResize="1" noEditPoints="1" noAdjustHandles="1" noChangeArrowheads="1" noChangeShapeType="1" noTextEdit="1"/>
              </p:cNvSpPr>
              <p:nvPr/>
            </p:nvSpPr>
            <p:spPr>
              <a:xfrm>
                <a:off x="4367428" y="3261704"/>
                <a:ext cx="2203167" cy="615513"/>
              </a:xfrm>
              <a:prstGeom prst="rect">
                <a:avLst/>
              </a:prstGeom>
              <a:blipFill>
                <a:blip r:embed="rId7"/>
                <a:stretch>
                  <a:fillRect/>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AFC9FAD-ED89-5366-6DFA-AC23A2C713C3}"/>
                  </a:ext>
                </a:extLst>
              </p:cNvPr>
              <p:cNvSpPr txBox="1"/>
              <p:nvPr/>
            </p:nvSpPr>
            <p:spPr>
              <a:xfrm>
                <a:off x="1944304" y="5692269"/>
                <a:ext cx="9502302" cy="811697"/>
              </a:xfrm>
              <a:prstGeom prst="rect">
                <a:avLst/>
              </a:prstGeom>
              <a:noFill/>
            </p:spPr>
            <p:txBody>
              <a:bodyPr wrap="square" rtlCol="0">
                <a:spAutoFit/>
              </a:bodyPr>
              <a:lstStyle/>
              <a:p>
                <a:r>
                  <a:rPr lang="en-IL" sz="2000" dirty="0"/>
                  <a:t>Completeness: For every </a:t>
                </a:r>
                <a14:m>
                  <m:oMath xmlns:m="http://schemas.openxmlformats.org/officeDocument/2006/math">
                    <m:r>
                      <a:rPr lang="en-US" sz="2000" b="0" i="0"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𝑥</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𝑦</m:t>
                    </m:r>
                    <m:r>
                      <a:rPr lang="en-US" sz="2000" b="0" i="1" smtClean="0">
                        <a:solidFill>
                          <a:schemeClr val="tx1"/>
                        </a:solidFill>
                        <a:latin typeface="Cambria Math" panose="02040503050406030204" pitchFamily="18" charset="0"/>
                      </a:rPr>
                      <m:t>)∈</m:t>
                    </m:r>
                    <m:r>
                      <a:rPr lang="en-US" sz="2000" b="0" i="1" smtClean="0">
                        <a:latin typeface="Cambria Math" panose="02040503050406030204" pitchFamily="18" charset="0"/>
                      </a:rPr>
                      <m:t>𝐿</m:t>
                    </m:r>
                    <m:r>
                      <a:rPr lang="en-US" sz="2000">
                        <a:latin typeface="Cambria Math" panose="02040503050406030204" pitchFamily="18" charset="0"/>
                      </a:rPr>
                      <m:t>:</m:t>
                    </m:r>
                    <m:r>
                      <a:rPr lang="en-US" sz="2000" i="1">
                        <a:latin typeface="Cambria Math" panose="02040503050406030204" pitchFamily="18" charset="0"/>
                      </a:rPr>
                      <m:t> </m:t>
                    </m:r>
                  </m:oMath>
                </a14:m>
                <a:endParaRPr lang="en-IL" sz="2000" dirty="0"/>
              </a:p>
              <a:p>
                <a:r>
                  <a:rPr lang="en-IL" sz="2000" dirty="0"/>
                  <a:t>		 </a:t>
                </a:r>
                <a14:m>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Pr</m:t>
                            </m:r>
                          </m:e>
                          <m:lim/>
                        </m:limLow>
                      </m:fName>
                      <m:e>
                        <m:d>
                          <m:dPr>
                            <m:begChr m:val="["/>
                            <m:endChr m:val="]"/>
                            <m:ctrlPr>
                              <a:rPr lang="en-US" sz="2000" b="0" i="1" smtClean="0">
                                <a:latin typeface="Cambria Math" panose="02040503050406030204" pitchFamily="18" charset="0"/>
                              </a:rPr>
                            </m:ctrlPr>
                          </m:dPr>
                          <m:e>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𝑉</m:t>
                                </m:r>
                              </m:e>
                              <m:sup>
                                <m:r>
                                  <a:rPr lang="en-US" sz="2000" b="0" i="1" smtClean="0">
                                    <a:solidFill>
                                      <a:schemeClr val="tx1"/>
                                    </a:solidFill>
                                    <a:latin typeface="Cambria Math" panose="02040503050406030204" pitchFamily="18" charset="0"/>
                                  </a:rPr>
                                  <m:t>𝑦</m:t>
                                </m:r>
                                <m:r>
                                  <a:rPr lang="en-US" sz="2000" b="0" i="1" smtClean="0">
                                    <a:solidFill>
                                      <a:schemeClr val="tx1"/>
                                    </a:solidFill>
                                    <a:latin typeface="Cambria Math" panose="02040503050406030204" pitchFamily="18" charset="0"/>
                                  </a:rPr>
                                  <m:t>,</m:t>
                                </m:r>
                                <m:r>
                                  <m:rPr>
                                    <m:sty m:val="p"/>
                                  </m:rPr>
                                  <a:rPr lang="en-US" sz="2000" b="0" i="0" smtClean="0">
                                    <a:solidFill>
                                      <a:schemeClr val="tx1"/>
                                    </a:solidFill>
                                    <a:latin typeface="Cambria Math" panose="02040503050406030204" pitchFamily="18" charset="0"/>
                                  </a:rPr>
                                  <m:t>Π</m:t>
                                </m:r>
                              </m:sup>
                            </m:sSup>
                            <m:d>
                              <m:dPr>
                                <m:ctrlPr>
                                  <a:rPr lang="en-US" sz="200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𝑥</m:t>
                                </m:r>
                              </m:e>
                            </m:d>
                            <m:r>
                              <a:rPr lang="en-US" sz="2000" b="0" i="1" smtClean="0">
                                <a:latin typeface="Cambria Math" panose="02040503050406030204" pitchFamily="18" charset="0"/>
                              </a:rPr>
                              <m:t>=1 |</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Π</m:t>
                            </m:r>
                            <m:r>
                              <a:rPr lang="en-US" sz="2000" b="0" i="1" smtClean="0">
                                <a:latin typeface="Cambria Math" panose="02040503050406030204" pitchFamily="18" charset="0"/>
                              </a:rPr>
                              <m:t>←</m:t>
                            </m:r>
                            <m:r>
                              <a:rPr lang="en-US" sz="2000" b="0" i="1" smtClean="0">
                                <a:latin typeface="Cambria Math" panose="02040503050406030204" pitchFamily="18" charset="0"/>
                              </a:rPr>
                              <m:t>𝑃</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solidFill>
                                  <a:schemeClr val="tx1"/>
                                </a:solidFill>
                                <a:latin typeface="Cambria Math" panose="02040503050406030204" pitchFamily="18" charset="0"/>
                              </a:rPr>
                              <m:t>𝑦</m:t>
                            </m:r>
                            <m:r>
                              <a:rPr lang="en-US" sz="2000" b="0" i="1" smtClean="0">
                                <a:latin typeface="Cambria Math" panose="02040503050406030204" pitchFamily="18" charset="0"/>
                              </a:rPr>
                              <m:t>)</m:t>
                            </m:r>
                          </m:e>
                        </m:d>
                      </m:e>
                    </m:func>
                    <m:r>
                      <a:rPr lang="en-US" sz="2000" b="0" i="1" smtClean="0">
                        <a:latin typeface="Cambria Math" panose="02040503050406030204" pitchFamily="18" charset="0"/>
                      </a:rPr>
                      <m:t>=1</m:t>
                    </m:r>
                  </m:oMath>
                </a14:m>
                <a:endParaRPr lang="en-IL" sz="2000" dirty="0"/>
              </a:p>
            </p:txBody>
          </p:sp>
        </mc:Choice>
        <mc:Fallback xmlns="">
          <p:sp>
            <p:nvSpPr>
              <p:cNvPr id="3" name="TextBox 2">
                <a:extLst>
                  <a:ext uri="{FF2B5EF4-FFF2-40B4-BE49-F238E27FC236}">
                    <a16:creationId xmlns:a16="http://schemas.microsoft.com/office/drawing/2014/main" id="{9AFC9FAD-ED89-5366-6DFA-AC23A2C713C3}"/>
                  </a:ext>
                </a:extLst>
              </p:cNvPr>
              <p:cNvSpPr txBox="1">
                <a:spLocks noRot="1" noChangeAspect="1" noMove="1" noResize="1" noEditPoints="1" noAdjustHandles="1" noChangeArrowheads="1" noChangeShapeType="1" noTextEdit="1"/>
              </p:cNvSpPr>
              <p:nvPr/>
            </p:nvSpPr>
            <p:spPr>
              <a:xfrm>
                <a:off x="1944304" y="5692269"/>
                <a:ext cx="9502302" cy="811697"/>
              </a:xfrm>
              <a:prstGeom prst="rect">
                <a:avLst/>
              </a:prstGeom>
              <a:blipFill>
                <a:blip r:embed="rId8"/>
                <a:stretch>
                  <a:fillRect l="-801" t="-4615"/>
                </a:stretch>
              </a:blipFill>
            </p:spPr>
            <p:txBody>
              <a:bodyPr/>
              <a:lstStyle/>
              <a:p>
                <a:r>
                  <a:rPr lang="en-IL">
                    <a:noFill/>
                  </a:rPr>
                  <a:t> </a:t>
                </a:r>
              </a:p>
            </p:txBody>
          </p:sp>
        </mc:Fallback>
      </mc:AlternateContent>
      <p:graphicFrame>
        <p:nvGraphicFramePr>
          <p:cNvPr id="7" name="Table 6">
            <a:extLst>
              <a:ext uri="{FF2B5EF4-FFF2-40B4-BE49-F238E27FC236}">
                <a16:creationId xmlns:a16="http://schemas.microsoft.com/office/drawing/2014/main" id="{842F4DC6-B1A7-F81F-DA01-779EDF655A86}"/>
              </a:ext>
            </a:extLst>
          </p:cNvPr>
          <p:cNvGraphicFramePr>
            <a:graphicFrameLocks noGrp="1"/>
          </p:cNvGraphicFramePr>
          <p:nvPr/>
        </p:nvGraphicFramePr>
        <p:xfrm>
          <a:off x="3376605" y="2904692"/>
          <a:ext cx="4368795" cy="370840"/>
        </p:xfrm>
        <a:graphic>
          <a:graphicData uri="http://schemas.openxmlformats.org/drawingml/2006/table">
            <a:tbl>
              <a:tblPr firstRow="1" bandRow="1">
                <a:tableStyleId>{F5AB1C69-6EDB-4FF4-983F-18BD219EF322}</a:tableStyleId>
              </a:tblPr>
              <a:tblGrid>
                <a:gridCol w="291253">
                  <a:extLst>
                    <a:ext uri="{9D8B030D-6E8A-4147-A177-3AD203B41FA5}">
                      <a16:colId xmlns:a16="http://schemas.microsoft.com/office/drawing/2014/main" val="1169754839"/>
                    </a:ext>
                  </a:extLst>
                </a:gridCol>
                <a:gridCol w="291253">
                  <a:extLst>
                    <a:ext uri="{9D8B030D-6E8A-4147-A177-3AD203B41FA5}">
                      <a16:colId xmlns:a16="http://schemas.microsoft.com/office/drawing/2014/main" val="2835268092"/>
                    </a:ext>
                  </a:extLst>
                </a:gridCol>
                <a:gridCol w="291253">
                  <a:extLst>
                    <a:ext uri="{9D8B030D-6E8A-4147-A177-3AD203B41FA5}">
                      <a16:colId xmlns:a16="http://schemas.microsoft.com/office/drawing/2014/main" val="1129904603"/>
                    </a:ext>
                  </a:extLst>
                </a:gridCol>
                <a:gridCol w="291253">
                  <a:extLst>
                    <a:ext uri="{9D8B030D-6E8A-4147-A177-3AD203B41FA5}">
                      <a16:colId xmlns:a16="http://schemas.microsoft.com/office/drawing/2014/main" val="4283849125"/>
                    </a:ext>
                  </a:extLst>
                </a:gridCol>
                <a:gridCol w="291253">
                  <a:extLst>
                    <a:ext uri="{9D8B030D-6E8A-4147-A177-3AD203B41FA5}">
                      <a16:colId xmlns:a16="http://schemas.microsoft.com/office/drawing/2014/main" val="3299545068"/>
                    </a:ext>
                  </a:extLst>
                </a:gridCol>
                <a:gridCol w="291253">
                  <a:extLst>
                    <a:ext uri="{9D8B030D-6E8A-4147-A177-3AD203B41FA5}">
                      <a16:colId xmlns:a16="http://schemas.microsoft.com/office/drawing/2014/main" val="4243383691"/>
                    </a:ext>
                  </a:extLst>
                </a:gridCol>
                <a:gridCol w="291253">
                  <a:extLst>
                    <a:ext uri="{9D8B030D-6E8A-4147-A177-3AD203B41FA5}">
                      <a16:colId xmlns:a16="http://schemas.microsoft.com/office/drawing/2014/main" val="2260473605"/>
                    </a:ext>
                  </a:extLst>
                </a:gridCol>
                <a:gridCol w="291253">
                  <a:extLst>
                    <a:ext uri="{9D8B030D-6E8A-4147-A177-3AD203B41FA5}">
                      <a16:colId xmlns:a16="http://schemas.microsoft.com/office/drawing/2014/main" val="947567567"/>
                    </a:ext>
                  </a:extLst>
                </a:gridCol>
                <a:gridCol w="291253">
                  <a:extLst>
                    <a:ext uri="{9D8B030D-6E8A-4147-A177-3AD203B41FA5}">
                      <a16:colId xmlns:a16="http://schemas.microsoft.com/office/drawing/2014/main" val="3159203738"/>
                    </a:ext>
                  </a:extLst>
                </a:gridCol>
                <a:gridCol w="291253">
                  <a:extLst>
                    <a:ext uri="{9D8B030D-6E8A-4147-A177-3AD203B41FA5}">
                      <a16:colId xmlns:a16="http://schemas.microsoft.com/office/drawing/2014/main" val="2946226346"/>
                    </a:ext>
                  </a:extLst>
                </a:gridCol>
                <a:gridCol w="291253">
                  <a:extLst>
                    <a:ext uri="{9D8B030D-6E8A-4147-A177-3AD203B41FA5}">
                      <a16:colId xmlns:a16="http://schemas.microsoft.com/office/drawing/2014/main" val="1196110987"/>
                    </a:ext>
                  </a:extLst>
                </a:gridCol>
                <a:gridCol w="291253">
                  <a:extLst>
                    <a:ext uri="{9D8B030D-6E8A-4147-A177-3AD203B41FA5}">
                      <a16:colId xmlns:a16="http://schemas.microsoft.com/office/drawing/2014/main" val="1508037962"/>
                    </a:ext>
                  </a:extLst>
                </a:gridCol>
                <a:gridCol w="291253">
                  <a:extLst>
                    <a:ext uri="{9D8B030D-6E8A-4147-A177-3AD203B41FA5}">
                      <a16:colId xmlns:a16="http://schemas.microsoft.com/office/drawing/2014/main" val="2665689074"/>
                    </a:ext>
                  </a:extLst>
                </a:gridCol>
                <a:gridCol w="291253">
                  <a:extLst>
                    <a:ext uri="{9D8B030D-6E8A-4147-A177-3AD203B41FA5}">
                      <a16:colId xmlns:a16="http://schemas.microsoft.com/office/drawing/2014/main" val="2322862665"/>
                    </a:ext>
                  </a:extLst>
                </a:gridCol>
                <a:gridCol w="291253">
                  <a:extLst>
                    <a:ext uri="{9D8B030D-6E8A-4147-A177-3AD203B41FA5}">
                      <a16:colId xmlns:a16="http://schemas.microsoft.com/office/drawing/2014/main" val="2698207282"/>
                    </a:ext>
                  </a:extLst>
                </a:gridCol>
              </a:tblGrid>
              <a:tr h="370840">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pPr marL="0" algn="r" defTabSz="914400" rtl="1" eaLnBrk="1" latinLnBrk="0" hangingPunct="1"/>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pPr marL="0" algn="l" defTabSz="914400" rtl="0" eaLnBrk="1" latinLnBrk="0" hangingPunct="1"/>
                      <a:endParaRPr lang="en-IL" dirty="0"/>
                    </a:p>
                  </a:txBody>
                  <a:tcPr>
                    <a:solidFill>
                      <a:schemeClr val="bg1">
                        <a:lumMod val="85000"/>
                      </a:schemeClr>
                    </a:solidFill>
                  </a:tcPr>
                </a:tc>
                <a:extLst>
                  <a:ext uri="{0D108BD9-81ED-4DB2-BD59-A6C34878D82A}">
                    <a16:rowId xmlns:a16="http://schemas.microsoft.com/office/drawing/2014/main" val="1565684146"/>
                  </a:ext>
                </a:extLst>
              </a:tr>
            </a:tbl>
          </a:graphicData>
        </a:graphic>
      </p:graphicFrame>
      <mc:AlternateContent xmlns:mc="http://schemas.openxmlformats.org/markup-compatibility/2006" xmlns:a14="http://schemas.microsoft.com/office/drawing/2010/main">
        <mc:Choice Requires="a14">
          <p:sp>
            <p:nvSpPr>
              <p:cNvPr id="10" name="Google Shape;90;p15">
                <a:extLst>
                  <a:ext uri="{FF2B5EF4-FFF2-40B4-BE49-F238E27FC236}">
                    <a16:creationId xmlns:a16="http://schemas.microsoft.com/office/drawing/2014/main" id="{C62B0DC9-FEB9-7DAD-D143-B45097088CDD}"/>
                  </a:ext>
                </a:extLst>
              </p:cNvPr>
              <p:cNvSpPr txBox="1"/>
              <p:nvPr/>
            </p:nvSpPr>
            <p:spPr>
              <a:xfrm>
                <a:off x="4367428" y="2376470"/>
                <a:ext cx="2203167" cy="615513"/>
              </a:xfrm>
              <a:prstGeom prst="rect">
                <a:avLst/>
              </a:prstGeom>
              <a:noFill/>
              <a:ln>
                <a:noFill/>
              </a:ln>
            </p:spPr>
            <p:txBody>
              <a:bodyPr spcFirstLastPara="1" wrap="square" lIns="121900" tIns="121900" rIns="121900" bIns="121900" anchor="t" anchorCtr="0">
                <a:spAutoFit/>
              </a:bodyPr>
              <a:lstStyle/>
              <a:p>
                <a:pPr lvl="0" algn="ct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𝑦</m:t>
                      </m:r>
                    </m:oMath>
                  </m:oMathPara>
                </a14:m>
                <a:endParaRPr lang="en-US" sz="2400" i="1" dirty="0">
                  <a:solidFill>
                    <a:srgbClr val="C00000"/>
                  </a:solidFill>
                </a:endParaRPr>
              </a:p>
            </p:txBody>
          </p:sp>
        </mc:Choice>
        <mc:Fallback xmlns="">
          <p:sp>
            <p:nvSpPr>
              <p:cNvPr id="10" name="Google Shape;90;p15">
                <a:extLst>
                  <a:ext uri="{FF2B5EF4-FFF2-40B4-BE49-F238E27FC236}">
                    <a16:creationId xmlns:a16="http://schemas.microsoft.com/office/drawing/2014/main" id="{C62B0DC9-FEB9-7DAD-D143-B45097088CDD}"/>
                  </a:ext>
                </a:extLst>
              </p:cNvPr>
              <p:cNvSpPr txBox="1">
                <a:spLocks noRot="1" noChangeAspect="1" noMove="1" noResize="1" noEditPoints="1" noAdjustHandles="1" noChangeArrowheads="1" noChangeShapeType="1" noTextEdit="1"/>
              </p:cNvSpPr>
              <p:nvPr/>
            </p:nvSpPr>
            <p:spPr>
              <a:xfrm>
                <a:off x="4367428" y="2376470"/>
                <a:ext cx="2203167" cy="615513"/>
              </a:xfrm>
              <a:prstGeom prst="rect">
                <a:avLst/>
              </a:prstGeom>
              <a:blipFill>
                <a:blip r:embed="rId9"/>
                <a:stretch>
                  <a:fillRect/>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9" name="Rectangle: Rounded Corners 18">
                <a:extLst>
                  <a:ext uri="{FF2B5EF4-FFF2-40B4-BE49-F238E27FC236}">
                    <a16:creationId xmlns:a16="http://schemas.microsoft.com/office/drawing/2014/main" id="{F72A7777-C060-DD66-0A60-3F190CB6C1BB}"/>
                  </a:ext>
                </a:extLst>
              </p:cNvPr>
              <p:cNvSpPr/>
              <p:nvPr/>
            </p:nvSpPr>
            <p:spPr>
              <a:xfrm>
                <a:off x="4187992" y="2151532"/>
                <a:ext cx="2562038" cy="33138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buClr>
                    <a:schemeClr val="dk1"/>
                  </a:buClr>
                  <a:buSzPts val="1100"/>
                </a:pPr>
                <a:r>
                  <a:rPr lang="en-US" sz="2000" b="0" i="0" dirty="0">
                    <a:solidFill>
                      <a:schemeClr val="tx1"/>
                    </a:solidFill>
                    <a:latin typeface="+mj-lt"/>
                  </a:rPr>
                  <a:t>Language</a:t>
                </a:r>
                <a14:m>
                  <m:oMath xmlns:m="http://schemas.openxmlformats.org/officeDocument/2006/math">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𝐿</m:t>
                    </m:r>
                  </m:oMath>
                </a14:m>
                <a:endParaRPr lang="ar-AE" sz="2000" dirty="0">
                  <a:solidFill>
                    <a:schemeClr val="tx1"/>
                  </a:solidFill>
                </a:endParaRPr>
              </a:p>
            </p:txBody>
          </p:sp>
        </mc:Choice>
        <mc:Fallback xmlns="">
          <p:sp>
            <p:nvSpPr>
              <p:cNvPr id="19" name="Rectangle: Rounded Corners 18">
                <a:extLst>
                  <a:ext uri="{FF2B5EF4-FFF2-40B4-BE49-F238E27FC236}">
                    <a16:creationId xmlns:a16="http://schemas.microsoft.com/office/drawing/2014/main" id="{F72A7777-C060-DD66-0A60-3F190CB6C1BB}"/>
                  </a:ext>
                </a:extLst>
              </p:cNvPr>
              <p:cNvSpPr>
                <a:spLocks noRot="1" noChangeAspect="1" noMove="1" noResize="1" noEditPoints="1" noAdjustHandles="1" noChangeArrowheads="1" noChangeShapeType="1" noTextEdit="1"/>
              </p:cNvSpPr>
              <p:nvPr/>
            </p:nvSpPr>
            <p:spPr>
              <a:xfrm>
                <a:off x="4187992" y="2151532"/>
                <a:ext cx="2562038" cy="331380"/>
              </a:xfrm>
              <a:prstGeom prst="roundRect">
                <a:avLst/>
              </a:prstGeom>
              <a:blipFill>
                <a:blip r:embed="rId10"/>
                <a:stretch>
                  <a:fillRect t="-14286" b="-39286"/>
                </a:stretch>
              </a:blipFill>
              <a:ln>
                <a:solidFill>
                  <a:schemeClr val="bg1">
                    <a:lumMod val="95000"/>
                  </a:schemeClr>
                </a:solidFill>
              </a:ln>
            </p:spPr>
            <p:txBody>
              <a:bodyPr/>
              <a:lstStyle/>
              <a:p>
                <a:r>
                  <a:rPr lang="en-IL">
                    <a:noFill/>
                  </a:rPr>
                  <a:t> </a:t>
                </a:r>
              </a:p>
            </p:txBody>
          </p:sp>
        </mc:Fallback>
      </mc:AlternateContent>
    </p:spTree>
    <p:extLst>
      <p:ext uri="{BB962C8B-B14F-4D97-AF65-F5344CB8AC3E}">
        <p14:creationId xmlns:p14="http://schemas.microsoft.com/office/powerpoint/2010/main" val="369814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86;p15">
            <a:extLst>
              <a:ext uri="{FF2B5EF4-FFF2-40B4-BE49-F238E27FC236}">
                <a16:creationId xmlns:a16="http://schemas.microsoft.com/office/drawing/2014/main" id="{DFB7B978-DE0D-AF93-5E9D-EDC66E48B0FD}"/>
              </a:ext>
            </a:extLst>
          </p:cNvPr>
          <p:cNvCxnSpPr>
            <a:cxnSpLocks/>
          </p:cNvCxnSpPr>
          <p:nvPr/>
        </p:nvCxnSpPr>
        <p:spPr>
          <a:xfrm>
            <a:off x="3309637" y="2828182"/>
            <a:ext cx="4815911" cy="0"/>
          </a:xfrm>
          <a:prstGeom prst="straightConnector1">
            <a:avLst/>
          </a:prstGeom>
          <a:noFill/>
          <a:ln w="38100" cap="flat" cmpd="sng">
            <a:solidFill>
              <a:schemeClr val="dk2"/>
            </a:solidFill>
            <a:prstDash val="solid"/>
            <a:round/>
            <a:headEnd type="none" w="med" len="med"/>
            <a:tailEnd type="triangle" w="med" len="med"/>
          </a:ln>
        </p:spPr>
      </p:cxnSp>
      <p:sp>
        <p:nvSpPr>
          <p:cNvPr id="2" name="Title 1">
            <a:extLst>
              <a:ext uri="{FF2B5EF4-FFF2-40B4-BE49-F238E27FC236}">
                <a16:creationId xmlns:a16="http://schemas.microsoft.com/office/drawing/2014/main" id="{823966C3-8976-E13E-5D5D-110747420A9C}"/>
              </a:ext>
            </a:extLst>
          </p:cNvPr>
          <p:cNvSpPr>
            <a:spLocks noGrp="1"/>
          </p:cNvSpPr>
          <p:nvPr>
            <p:ph type="title"/>
          </p:nvPr>
        </p:nvSpPr>
        <p:spPr/>
        <p:txBody>
          <a:bodyPr>
            <a:noAutofit/>
          </a:bodyPr>
          <a:lstStyle/>
          <a:p>
            <a:r>
              <a:rPr lang="en-US" sz="3600" dirty="0"/>
              <a:t>Probabilistically Checkable Proofs (PCPs) - Completeness</a:t>
            </a:r>
            <a:endParaRPr lang="he-IL" sz="2400" dirty="0"/>
          </a:p>
        </p:txBody>
      </p:sp>
      <p:pic>
        <p:nvPicPr>
          <p:cNvPr id="5" name="Google Shape;83;p15">
            <a:extLst>
              <a:ext uri="{FF2B5EF4-FFF2-40B4-BE49-F238E27FC236}">
                <a16:creationId xmlns:a16="http://schemas.microsoft.com/office/drawing/2014/main" id="{95F4400F-62D0-0C0E-77FD-E13F5427445B}"/>
              </a:ext>
            </a:extLst>
          </p:cNvPr>
          <p:cNvPicPr preferRelativeResize="0"/>
          <p:nvPr/>
        </p:nvPicPr>
        <p:blipFill>
          <a:blip r:embed="rId3">
            <a:alphaModFix/>
          </a:blip>
          <a:stretch>
            <a:fillRect/>
          </a:stretch>
        </p:blipFill>
        <p:spPr>
          <a:xfrm>
            <a:off x="8216810" y="2586681"/>
            <a:ext cx="1842100" cy="2068033"/>
          </a:xfrm>
          <a:prstGeom prst="rect">
            <a:avLst/>
          </a:prstGeom>
          <a:noFill/>
          <a:ln>
            <a:noFill/>
          </a:ln>
        </p:spPr>
      </p:pic>
      <p:pic>
        <p:nvPicPr>
          <p:cNvPr id="6" name="Google Shape;84;p15">
            <a:extLst>
              <a:ext uri="{FF2B5EF4-FFF2-40B4-BE49-F238E27FC236}">
                <a16:creationId xmlns:a16="http://schemas.microsoft.com/office/drawing/2014/main" id="{FD3F3B57-2600-14C8-2D8C-6C1EAF17C5CB}"/>
              </a:ext>
            </a:extLst>
          </p:cNvPr>
          <p:cNvPicPr preferRelativeResize="0"/>
          <p:nvPr/>
        </p:nvPicPr>
        <p:blipFill>
          <a:blip r:embed="rId4">
            <a:alphaModFix/>
          </a:blip>
          <a:stretch>
            <a:fillRect/>
          </a:stretch>
        </p:blipFill>
        <p:spPr>
          <a:xfrm>
            <a:off x="1630094" y="2572209"/>
            <a:ext cx="1214001" cy="2068033"/>
          </a:xfrm>
          <a:prstGeom prst="rect">
            <a:avLst/>
          </a:prstGeom>
          <a:noFill/>
          <a:ln>
            <a:noFill/>
          </a:ln>
        </p:spPr>
      </p:pic>
      <mc:AlternateContent xmlns:mc="http://schemas.openxmlformats.org/markup-compatibility/2006" xmlns:a14="http://schemas.microsoft.com/office/drawing/2010/main">
        <mc:Choice Requires="a14">
          <p:sp>
            <p:nvSpPr>
              <p:cNvPr id="9" name="Google Shape;87;p15">
                <a:extLst>
                  <a:ext uri="{FF2B5EF4-FFF2-40B4-BE49-F238E27FC236}">
                    <a16:creationId xmlns:a16="http://schemas.microsoft.com/office/drawing/2014/main" id="{C6B4AC34-0910-1366-65BA-800EC4D43906}"/>
                  </a:ext>
                </a:extLst>
              </p:cNvPr>
              <p:cNvSpPr txBox="1"/>
              <p:nvPr/>
            </p:nvSpPr>
            <p:spPr>
              <a:xfrm>
                <a:off x="8587561" y="1996959"/>
                <a:ext cx="3147599" cy="615513"/>
              </a:xfrm>
              <a:prstGeom prst="rect">
                <a:avLst/>
              </a:prstGeom>
              <a:noFill/>
              <a:ln>
                <a:noFill/>
              </a:ln>
            </p:spPr>
            <p:txBody>
              <a:bodyPr spcFirstLastPara="1" wrap="square" lIns="121900" tIns="121900" rIns="121900" bIns="121900" anchor="t" anchorCtr="0">
                <a:spAutoFit/>
              </a:bodyPr>
              <a:lstStyle/>
              <a:p>
                <a:pPr lvl="0"/>
                <a:r>
                  <a:rPr lang="en-US" sz="2400" u="sng" dirty="0"/>
                  <a:t>Verifier</a:t>
                </a:r>
                <a:r>
                  <a:rPr lang="en-US" sz="2400" dirty="0"/>
                  <a:t>: </a:t>
                </a:r>
                <a14:m>
                  <m:oMath xmlns:m="http://schemas.openxmlformats.org/officeDocument/2006/math">
                    <m:r>
                      <a:rPr lang="en-US" sz="2400" i="1" smtClean="0">
                        <a:solidFill>
                          <a:schemeClr val="tx1"/>
                        </a:solidFill>
                        <a:latin typeface="Cambria Math" panose="02040503050406030204" pitchFamily="18" charset="0"/>
                      </a:rPr>
                      <m:t>𝑥</m:t>
                    </m:r>
                  </m:oMath>
                </a14:m>
                <a:endParaRPr lang="en-US" sz="2400" dirty="0">
                  <a:solidFill>
                    <a:srgbClr val="C00000"/>
                  </a:solidFill>
                </a:endParaRPr>
              </a:p>
            </p:txBody>
          </p:sp>
        </mc:Choice>
        <mc:Fallback xmlns="">
          <p:sp>
            <p:nvSpPr>
              <p:cNvPr id="9" name="Google Shape;87;p15">
                <a:extLst>
                  <a:ext uri="{FF2B5EF4-FFF2-40B4-BE49-F238E27FC236}">
                    <a16:creationId xmlns:a16="http://schemas.microsoft.com/office/drawing/2014/main" id="{C6B4AC34-0910-1366-65BA-800EC4D43906}"/>
                  </a:ext>
                </a:extLst>
              </p:cNvPr>
              <p:cNvSpPr txBox="1">
                <a:spLocks noRot="1" noChangeAspect="1" noMove="1" noResize="1" noEditPoints="1" noAdjustHandles="1" noChangeArrowheads="1" noChangeShapeType="1" noTextEdit="1"/>
              </p:cNvSpPr>
              <p:nvPr/>
            </p:nvSpPr>
            <p:spPr>
              <a:xfrm>
                <a:off x="8587561" y="1996959"/>
                <a:ext cx="3147599" cy="615513"/>
              </a:xfrm>
              <a:prstGeom prst="rect">
                <a:avLst/>
              </a:prstGeom>
              <a:blipFill>
                <a:blip r:embed="rId7"/>
                <a:stretch>
                  <a:fillRect l="-2008" b="-10204"/>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2" name="Google Shape;93;p15">
                <a:extLst>
                  <a:ext uri="{FF2B5EF4-FFF2-40B4-BE49-F238E27FC236}">
                    <a16:creationId xmlns:a16="http://schemas.microsoft.com/office/drawing/2014/main" id="{83505BA5-81B9-5FCA-3C27-EAF89D6A7CC7}"/>
                  </a:ext>
                </a:extLst>
              </p:cNvPr>
              <p:cNvSpPr txBox="1"/>
              <p:nvPr/>
            </p:nvSpPr>
            <p:spPr>
              <a:xfrm>
                <a:off x="1496610" y="1996960"/>
                <a:ext cx="4066832" cy="615513"/>
              </a:xfrm>
              <a:prstGeom prst="rect">
                <a:avLst/>
              </a:prstGeom>
              <a:noFill/>
              <a:ln>
                <a:noFill/>
              </a:ln>
            </p:spPr>
            <p:txBody>
              <a:bodyPr spcFirstLastPara="1" wrap="square" lIns="121900" tIns="121900" rIns="121900" bIns="121900" anchor="t" anchorCtr="0">
                <a:spAutoFit/>
              </a:bodyPr>
              <a:lstStyle/>
              <a:p>
                <a:pPr lvl="0"/>
                <a:r>
                  <a:rPr lang="en-US" sz="2400" u="sng" dirty="0"/>
                  <a:t>Prover</a:t>
                </a:r>
                <a:r>
                  <a:rPr lang="en-US" sz="2400" dirty="0"/>
                  <a:t>: </a:t>
                </a: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𝑤</m:t>
                        </m:r>
                      </m:e>
                    </m:d>
                    <m:r>
                      <a:rPr lang="en-US" sz="2400" b="0" i="1" smtClean="0">
                        <a:latin typeface="Cambria Math" panose="02040503050406030204" pitchFamily="18" charset="0"/>
                      </a:rPr>
                      <m:t>∈</m:t>
                    </m:r>
                    <m:r>
                      <a:rPr lang="en-US" sz="2400" i="1" dirty="0">
                        <a:latin typeface="Cambria Math" panose="02040503050406030204" pitchFamily="18" charset="0"/>
                        <a:ea typeface="Cambria Math" panose="02040503050406030204" pitchFamily="18" charset="0"/>
                      </a:rPr>
                      <m:t>ℛ</m:t>
                    </m:r>
                  </m:oMath>
                </a14:m>
                <a:endParaRPr lang="en-US" sz="2400" dirty="0">
                  <a:ea typeface="Cambria Math" panose="02040503050406030204" pitchFamily="18" charset="0"/>
                </a:endParaRPr>
              </a:p>
            </p:txBody>
          </p:sp>
        </mc:Choice>
        <mc:Fallback xmlns="">
          <p:sp>
            <p:nvSpPr>
              <p:cNvPr id="12" name="Google Shape;93;p15">
                <a:extLst>
                  <a:ext uri="{FF2B5EF4-FFF2-40B4-BE49-F238E27FC236}">
                    <a16:creationId xmlns:a16="http://schemas.microsoft.com/office/drawing/2014/main" id="{83505BA5-81B9-5FCA-3C27-EAF89D6A7CC7}"/>
                  </a:ext>
                </a:extLst>
              </p:cNvPr>
              <p:cNvSpPr txBox="1">
                <a:spLocks noRot="1" noChangeAspect="1" noMove="1" noResize="1" noEditPoints="1" noAdjustHandles="1" noChangeArrowheads="1" noChangeShapeType="1" noTextEdit="1"/>
              </p:cNvSpPr>
              <p:nvPr/>
            </p:nvSpPr>
            <p:spPr>
              <a:xfrm>
                <a:off x="1496610" y="1996960"/>
                <a:ext cx="4066832" cy="615513"/>
              </a:xfrm>
              <a:prstGeom prst="rect">
                <a:avLst/>
              </a:prstGeom>
              <a:blipFill>
                <a:blip r:embed="rId8"/>
                <a:stretch>
                  <a:fillRect l="-1869" b="-10204"/>
                </a:stretch>
              </a:blipFill>
              <a:ln>
                <a:noFill/>
              </a:ln>
            </p:spPr>
            <p:txBody>
              <a:bodyPr/>
              <a:lstStyle/>
              <a:p>
                <a:r>
                  <a:rPr lang="en-IL">
                    <a:noFill/>
                  </a:rPr>
                  <a:t> </a:t>
                </a:r>
              </a:p>
            </p:txBody>
          </p:sp>
        </mc:Fallback>
      </mc:AlternateContent>
      <p:sp>
        <p:nvSpPr>
          <p:cNvPr id="4" name="Slide Number Placeholder 3">
            <a:extLst>
              <a:ext uri="{FF2B5EF4-FFF2-40B4-BE49-F238E27FC236}">
                <a16:creationId xmlns:a16="http://schemas.microsoft.com/office/drawing/2014/main" id="{7D2C0148-A5C3-3713-6CA3-AA25E1663334}"/>
              </a:ext>
            </a:extLst>
          </p:cNvPr>
          <p:cNvSpPr>
            <a:spLocks noGrp="1"/>
          </p:cNvSpPr>
          <p:nvPr>
            <p:ph type="sldNum" idx="12"/>
          </p:nvPr>
        </p:nvSpPr>
        <p:spPr/>
        <p:txBody>
          <a:bodyPr/>
          <a:lstStyle/>
          <a:p>
            <a:fld id="{00000000-1234-1234-1234-123412341234}" type="slidenum">
              <a:rPr lang="he" smtClean="0"/>
              <a:pPr/>
              <a:t>2</a:t>
            </a:fld>
            <a:endParaRPr lang="he"/>
          </a:p>
        </p:txBody>
      </p:sp>
      <p:graphicFrame>
        <p:nvGraphicFramePr>
          <p:cNvPr id="26" name="Table 25">
            <a:extLst>
              <a:ext uri="{FF2B5EF4-FFF2-40B4-BE49-F238E27FC236}">
                <a16:creationId xmlns:a16="http://schemas.microsoft.com/office/drawing/2014/main" id="{1E744640-5922-4939-1308-840D391319CA}"/>
              </a:ext>
            </a:extLst>
          </p:cNvPr>
          <p:cNvGraphicFramePr>
            <a:graphicFrameLocks noGrp="1"/>
          </p:cNvGraphicFramePr>
          <p:nvPr>
            <p:extLst>
              <p:ext uri="{D42A27DB-BD31-4B8C-83A1-F6EECF244321}">
                <p14:modId xmlns:p14="http://schemas.microsoft.com/office/powerpoint/2010/main" val="4274939764"/>
              </p:ext>
            </p:extLst>
          </p:nvPr>
        </p:nvGraphicFramePr>
        <p:xfrm>
          <a:off x="3507233" y="2643048"/>
          <a:ext cx="4368795" cy="370840"/>
        </p:xfrm>
        <a:graphic>
          <a:graphicData uri="http://schemas.openxmlformats.org/drawingml/2006/table">
            <a:tbl>
              <a:tblPr firstRow="1" bandRow="1">
                <a:tableStyleId>{F5AB1C69-6EDB-4FF4-983F-18BD219EF322}</a:tableStyleId>
              </a:tblPr>
              <a:tblGrid>
                <a:gridCol w="291253">
                  <a:extLst>
                    <a:ext uri="{9D8B030D-6E8A-4147-A177-3AD203B41FA5}">
                      <a16:colId xmlns:a16="http://schemas.microsoft.com/office/drawing/2014/main" val="1169754839"/>
                    </a:ext>
                  </a:extLst>
                </a:gridCol>
                <a:gridCol w="291253">
                  <a:extLst>
                    <a:ext uri="{9D8B030D-6E8A-4147-A177-3AD203B41FA5}">
                      <a16:colId xmlns:a16="http://schemas.microsoft.com/office/drawing/2014/main" val="2835268092"/>
                    </a:ext>
                  </a:extLst>
                </a:gridCol>
                <a:gridCol w="291253">
                  <a:extLst>
                    <a:ext uri="{9D8B030D-6E8A-4147-A177-3AD203B41FA5}">
                      <a16:colId xmlns:a16="http://schemas.microsoft.com/office/drawing/2014/main" val="1129904603"/>
                    </a:ext>
                  </a:extLst>
                </a:gridCol>
                <a:gridCol w="291253">
                  <a:extLst>
                    <a:ext uri="{9D8B030D-6E8A-4147-A177-3AD203B41FA5}">
                      <a16:colId xmlns:a16="http://schemas.microsoft.com/office/drawing/2014/main" val="4283849125"/>
                    </a:ext>
                  </a:extLst>
                </a:gridCol>
                <a:gridCol w="291253">
                  <a:extLst>
                    <a:ext uri="{9D8B030D-6E8A-4147-A177-3AD203B41FA5}">
                      <a16:colId xmlns:a16="http://schemas.microsoft.com/office/drawing/2014/main" val="3299545068"/>
                    </a:ext>
                  </a:extLst>
                </a:gridCol>
                <a:gridCol w="291253">
                  <a:extLst>
                    <a:ext uri="{9D8B030D-6E8A-4147-A177-3AD203B41FA5}">
                      <a16:colId xmlns:a16="http://schemas.microsoft.com/office/drawing/2014/main" val="4243383691"/>
                    </a:ext>
                  </a:extLst>
                </a:gridCol>
                <a:gridCol w="291253">
                  <a:extLst>
                    <a:ext uri="{9D8B030D-6E8A-4147-A177-3AD203B41FA5}">
                      <a16:colId xmlns:a16="http://schemas.microsoft.com/office/drawing/2014/main" val="2260473605"/>
                    </a:ext>
                  </a:extLst>
                </a:gridCol>
                <a:gridCol w="291253">
                  <a:extLst>
                    <a:ext uri="{9D8B030D-6E8A-4147-A177-3AD203B41FA5}">
                      <a16:colId xmlns:a16="http://schemas.microsoft.com/office/drawing/2014/main" val="947567567"/>
                    </a:ext>
                  </a:extLst>
                </a:gridCol>
                <a:gridCol w="291253">
                  <a:extLst>
                    <a:ext uri="{9D8B030D-6E8A-4147-A177-3AD203B41FA5}">
                      <a16:colId xmlns:a16="http://schemas.microsoft.com/office/drawing/2014/main" val="3159203738"/>
                    </a:ext>
                  </a:extLst>
                </a:gridCol>
                <a:gridCol w="291253">
                  <a:extLst>
                    <a:ext uri="{9D8B030D-6E8A-4147-A177-3AD203B41FA5}">
                      <a16:colId xmlns:a16="http://schemas.microsoft.com/office/drawing/2014/main" val="2946226346"/>
                    </a:ext>
                  </a:extLst>
                </a:gridCol>
                <a:gridCol w="291253">
                  <a:extLst>
                    <a:ext uri="{9D8B030D-6E8A-4147-A177-3AD203B41FA5}">
                      <a16:colId xmlns:a16="http://schemas.microsoft.com/office/drawing/2014/main" val="1196110987"/>
                    </a:ext>
                  </a:extLst>
                </a:gridCol>
                <a:gridCol w="291253">
                  <a:extLst>
                    <a:ext uri="{9D8B030D-6E8A-4147-A177-3AD203B41FA5}">
                      <a16:colId xmlns:a16="http://schemas.microsoft.com/office/drawing/2014/main" val="1508037962"/>
                    </a:ext>
                  </a:extLst>
                </a:gridCol>
                <a:gridCol w="291253">
                  <a:extLst>
                    <a:ext uri="{9D8B030D-6E8A-4147-A177-3AD203B41FA5}">
                      <a16:colId xmlns:a16="http://schemas.microsoft.com/office/drawing/2014/main" val="2665689074"/>
                    </a:ext>
                  </a:extLst>
                </a:gridCol>
                <a:gridCol w="291253">
                  <a:extLst>
                    <a:ext uri="{9D8B030D-6E8A-4147-A177-3AD203B41FA5}">
                      <a16:colId xmlns:a16="http://schemas.microsoft.com/office/drawing/2014/main" val="2322862665"/>
                    </a:ext>
                  </a:extLst>
                </a:gridCol>
                <a:gridCol w="291253">
                  <a:extLst>
                    <a:ext uri="{9D8B030D-6E8A-4147-A177-3AD203B41FA5}">
                      <a16:colId xmlns:a16="http://schemas.microsoft.com/office/drawing/2014/main" val="2698207282"/>
                    </a:ext>
                  </a:extLst>
                </a:gridCol>
              </a:tblGrid>
              <a:tr h="370840">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pPr marL="0" algn="r" defTabSz="914400" rtl="1" eaLnBrk="1" latinLnBrk="0" hangingPunct="1"/>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pPr marL="0" algn="l" defTabSz="914400" rtl="0" eaLnBrk="1" latinLnBrk="0" hangingPunct="1"/>
                      <a:endParaRPr lang="en-IL" dirty="0"/>
                    </a:p>
                  </a:txBody>
                  <a:tcPr>
                    <a:solidFill>
                      <a:schemeClr val="bg1">
                        <a:lumMod val="85000"/>
                      </a:schemeClr>
                    </a:solidFill>
                  </a:tcPr>
                </a:tc>
                <a:extLst>
                  <a:ext uri="{0D108BD9-81ED-4DB2-BD59-A6C34878D82A}">
                    <a16:rowId xmlns:a16="http://schemas.microsoft.com/office/drawing/2014/main" val="1565684146"/>
                  </a:ext>
                </a:extLst>
              </a:tr>
            </a:tbl>
          </a:graphicData>
        </a:graphic>
      </p:graphicFrame>
      <p:cxnSp>
        <p:nvCxnSpPr>
          <p:cNvPr id="28" name="Curved Connector 27">
            <a:extLst>
              <a:ext uri="{FF2B5EF4-FFF2-40B4-BE49-F238E27FC236}">
                <a16:creationId xmlns:a16="http://schemas.microsoft.com/office/drawing/2014/main" id="{50B1ACD8-876E-12D3-EED7-FFF338A0DAC9}"/>
              </a:ext>
            </a:extLst>
          </p:cNvPr>
          <p:cNvCxnSpPr>
            <a:cxnSpLocks/>
          </p:cNvCxnSpPr>
          <p:nvPr/>
        </p:nvCxnSpPr>
        <p:spPr>
          <a:xfrm flipH="1" flipV="1">
            <a:off x="7121304" y="3087742"/>
            <a:ext cx="1116000" cy="540000"/>
          </a:xfrm>
          <a:prstGeom prst="curvedConnector3">
            <a:avLst>
              <a:gd name="adj1" fmla="val 10055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a:extLst>
              <a:ext uri="{FF2B5EF4-FFF2-40B4-BE49-F238E27FC236}">
                <a16:creationId xmlns:a16="http://schemas.microsoft.com/office/drawing/2014/main" id="{FF19DB67-D145-4829-3DBE-68A84C403182}"/>
              </a:ext>
            </a:extLst>
          </p:cNvPr>
          <p:cNvCxnSpPr>
            <a:cxnSpLocks/>
          </p:cNvCxnSpPr>
          <p:nvPr/>
        </p:nvCxnSpPr>
        <p:spPr>
          <a:xfrm flipH="1" flipV="1">
            <a:off x="6259841" y="3084346"/>
            <a:ext cx="1996690" cy="712473"/>
          </a:xfrm>
          <a:prstGeom prst="curvedConnector3">
            <a:avLst>
              <a:gd name="adj1" fmla="val 10068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Google Shape;90;p15">
                <a:extLst>
                  <a:ext uri="{FF2B5EF4-FFF2-40B4-BE49-F238E27FC236}">
                    <a16:creationId xmlns:a16="http://schemas.microsoft.com/office/drawing/2014/main" id="{E761BB63-368B-692F-E398-C3CF95A9EAF1}"/>
                  </a:ext>
                </a:extLst>
              </p:cNvPr>
              <p:cNvSpPr txBox="1"/>
              <p:nvPr/>
            </p:nvSpPr>
            <p:spPr>
              <a:xfrm>
                <a:off x="4680905" y="2063734"/>
                <a:ext cx="2203167" cy="615513"/>
              </a:xfrm>
              <a:prstGeom prst="rect">
                <a:avLst/>
              </a:prstGeom>
              <a:noFill/>
              <a:ln>
                <a:noFill/>
              </a:ln>
            </p:spPr>
            <p:txBody>
              <a:bodyPr spcFirstLastPara="1" wrap="square" lIns="121900" tIns="121900" rIns="121900" bIns="121900" anchor="t" anchorCtr="0">
                <a:spAutoFit/>
              </a:bodyPr>
              <a:lstStyle/>
              <a:p>
                <a:pPr lvl="0" algn="ctr"/>
                <a14:m>
                  <m:oMathPara xmlns:m="http://schemas.openxmlformats.org/officeDocument/2006/math">
                    <m:oMathParaPr>
                      <m:jc m:val="centerGroup"/>
                    </m:oMathParaPr>
                    <m:oMath xmlns:m="http://schemas.openxmlformats.org/officeDocument/2006/math">
                      <m:r>
                        <a:rPr lang="en-US" sz="2400" i="1" dirty="0" smtClean="0">
                          <a:solidFill>
                            <a:schemeClr val="tx1">
                              <a:lumMod val="95000"/>
                              <a:lumOff val="5000"/>
                            </a:schemeClr>
                          </a:solidFill>
                          <a:latin typeface="Cambria Math" panose="02040503050406030204" pitchFamily="18" charset="0"/>
                        </a:rPr>
                        <m:t>𝛱</m:t>
                      </m:r>
                    </m:oMath>
                  </m:oMathPara>
                </a14:m>
                <a:endParaRPr sz="2400" i="1" dirty="0">
                  <a:solidFill>
                    <a:srgbClr val="C00000"/>
                  </a:solidFill>
                </a:endParaRPr>
              </a:p>
            </p:txBody>
          </p:sp>
        </mc:Choice>
        <mc:Fallback xmlns="">
          <p:sp>
            <p:nvSpPr>
              <p:cNvPr id="8" name="Google Shape;90;p15">
                <a:extLst>
                  <a:ext uri="{FF2B5EF4-FFF2-40B4-BE49-F238E27FC236}">
                    <a16:creationId xmlns:a16="http://schemas.microsoft.com/office/drawing/2014/main" id="{E761BB63-368B-692F-E398-C3CF95A9EAF1}"/>
                  </a:ext>
                </a:extLst>
              </p:cNvPr>
              <p:cNvSpPr txBox="1">
                <a:spLocks noRot="1" noChangeAspect="1" noMove="1" noResize="1" noEditPoints="1" noAdjustHandles="1" noChangeArrowheads="1" noChangeShapeType="1" noTextEdit="1"/>
              </p:cNvSpPr>
              <p:nvPr/>
            </p:nvSpPr>
            <p:spPr>
              <a:xfrm>
                <a:off x="4680905" y="2063734"/>
                <a:ext cx="2203167" cy="615513"/>
              </a:xfrm>
              <a:prstGeom prst="rect">
                <a:avLst/>
              </a:prstGeom>
              <a:blipFill>
                <a:blip r:embed="rId9"/>
                <a:stretch>
                  <a:fillRect/>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300020F-CEF3-8796-16BB-AE05926F1ED3}"/>
                  </a:ext>
                </a:extLst>
              </p:cNvPr>
              <p:cNvSpPr txBox="1"/>
              <p:nvPr/>
            </p:nvSpPr>
            <p:spPr>
              <a:xfrm>
                <a:off x="2732757" y="1259881"/>
                <a:ext cx="6099462" cy="461665"/>
              </a:xfrm>
              <a:prstGeom prst="rect">
                <a:avLst/>
              </a:prstGeom>
              <a:noFill/>
            </p:spPr>
            <p:txBody>
              <a:bodyPr wrap="square">
                <a:spAutoFit/>
              </a:bodyPr>
              <a:lstStyle/>
              <a:p>
                <a:pPr>
                  <a:buClr>
                    <a:schemeClr val="dk1"/>
                  </a:buClr>
                  <a:buSzPts val="1100"/>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ea typeface="Cambria Math" panose="02040503050406030204" pitchFamily="18" charset="0"/>
                        </a:rPr>
                        <m:t>ℛ</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𝑁𝑃</m:t>
                      </m:r>
                    </m:oMath>
                  </m:oMathPara>
                </a14:m>
                <a:endParaRPr lang="ar-AE" sz="2400" i="1" dirty="0">
                  <a:solidFill>
                    <a:schemeClr val="tx1"/>
                  </a:solidFill>
                </a:endParaRPr>
              </a:p>
            </p:txBody>
          </p:sp>
        </mc:Choice>
        <mc:Fallback xmlns="">
          <p:sp>
            <p:nvSpPr>
              <p:cNvPr id="10" name="TextBox 9">
                <a:extLst>
                  <a:ext uri="{FF2B5EF4-FFF2-40B4-BE49-F238E27FC236}">
                    <a16:creationId xmlns:a16="http://schemas.microsoft.com/office/drawing/2014/main" id="{B300020F-CEF3-8796-16BB-AE05926F1ED3}"/>
                  </a:ext>
                </a:extLst>
              </p:cNvPr>
              <p:cNvSpPr txBox="1">
                <a:spLocks noRot="1" noChangeAspect="1" noMove="1" noResize="1" noEditPoints="1" noAdjustHandles="1" noChangeArrowheads="1" noChangeShapeType="1" noTextEdit="1"/>
              </p:cNvSpPr>
              <p:nvPr/>
            </p:nvSpPr>
            <p:spPr>
              <a:xfrm>
                <a:off x="2732757" y="1259881"/>
                <a:ext cx="6099462" cy="461665"/>
              </a:xfrm>
              <a:prstGeom prst="rect">
                <a:avLst/>
              </a:prstGeom>
              <a:blipFill>
                <a:blip r:embed="rId10"/>
                <a:stretch>
                  <a:fillRect t="-10811" b="-27027"/>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4EF448D-1AC4-70E2-CD7E-448926EA9E46}"/>
                  </a:ext>
                </a:extLst>
              </p:cNvPr>
              <p:cNvSpPr txBox="1"/>
              <p:nvPr/>
            </p:nvSpPr>
            <p:spPr>
              <a:xfrm>
                <a:off x="2025689" y="4685289"/>
                <a:ext cx="6099859" cy="707886"/>
              </a:xfrm>
              <a:prstGeom prst="rect">
                <a:avLst/>
              </a:prstGeom>
              <a:noFill/>
            </p:spPr>
            <p:txBody>
              <a:bodyPr wrap="square">
                <a:spAutoFit/>
              </a:bodyPr>
              <a:lstStyle/>
              <a:p>
                <a:r>
                  <a:rPr lang="en-US" sz="2000" dirty="0">
                    <a:solidFill>
                      <a:schemeClr val="tx1">
                        <a:lumMod val="95000"/>
                        <a:lumOff val="5000"/>
                      </a:schemeClr>
                    </a:solidFill>
                  </a:rPr>
                  <a:t>Completeness: </a:t>
                </a:r>
                <a14:m>
                  <m:oMath xmlns:m="http://schemas.openxmlformats.org/officeDocument/2006/math">
                    <m:r>
                      <a:rPr lang="en-US" sz="2000" b="0" i="1" smtClean="0">
                        <a:solidFill>
                          <a:schemeClr val="tx1">
                            <a:lumMod val="95000"/>
                            <a:lumOff val="5000"/>
                          </a:schemeClr>
                        </a:solidFill>
                        <a:latin typeface="Cambria Math" panose="02040503050406030204" pitchFamily="18" charset="0"/>
                      </a:rPr>
                      <m:t>∀</m:t>
                    </m:r>
                    <m:d>
                      <m:dPr>
                        <m:ctrlPr>
                          <a:rPr lang="en-US" sz="2000" b="0" i="1" smtClean="0">
                            <a:solidFill>
                              <a:schemeClr val="tx1">
                                <a:lumMod val="95000"/>
                                <a:lumOff val="5000"/>
                              </a:schemeClr>
                            </a:solidFill>
                            <a:latin typeface="Cambria Math" panose="02040503050406030204" pitchFamily="18" charset="0"/>
                          </a:rPr>
                        </m:ctrlPr>
                      </m:dPr>
                      <m:e>
                        <m:r>
                          <a:rPr lang="en-US" sz="2000" i="1">
                            <a:solidFill>
                              <a:schemeClr val="tx1">
                                <a:lumMod val="95000"/>
                                <a:lumOff val="5000"/>
                              </a:schemeClr>
                            </a:solidFill>
                            <a:latin typeface="Cambria Math" panose="02040503050406030204" pitchFamily="18" charset="0"/>
                          </a:rPr>
                          <m:t>𝑥</m:t>
                        </m:r>
                        <m:r>
                          <a:rPr lang="en-US" sz="2000" b="0" i="1" smtClean="0">
                            <a:solidFill>
                              <a:schemeClr val="tx1">
                                <a:lumMod val="95000"/>
                                <a:lumOff val="5000"/>
                              </a:schemeClr>
                            </a:solidFill>
                            <a:latin typeface="Cambria Math" panose="02040503050406030204" pitchFamily="18" charset="0"/>
                          </a:rPr>
                          <m:t>,</m:t>
                        </m:r>
                        <m:r>
                          <a:rPr lang="en-US" sz="2000" b="0" i="1" smtClean="0">
                            <a:solidFill>
                              <a:schemeClr val="tx1">
                                <a:lumMod val="95000"/>
                                <a:lumOff val="5000"/>
                              </a:schemeClr>
                            </a:solidFill>
                            <a:latin typeface="Cambria Math" panose="02040503050406030204" pitchFamily="18" charset="0"/>
                          </a:rPr>
                          <m:t>𝑤</m:t>
                        </m:r>
                      </m:e>
                    </m:d>
                    <m:r>
                      <a:rPr lang="en-US" sz="2000" b="0" i="1" smtClean="0">
                        <a:solidFill>
                          <a:schemeClr val="tx1">
                            <a:lumMod val="95000"/>
                            <a:lumOff val="5000"/>
                          </a:schemeClr>
                        </a:solidFill>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ℛ</m:t>
                    </m:r>
                  </m:oMath>
                </a14:m>
                <a:endParaRPr lang="en-US" sz="2000" i="1" dirty="0">
                  <a:solidFill>
                    <a:schemeClr val="tx1">
                      <a:lumMod val="95000"/>
                      <a:lumOff val="5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unc>
                        <m:funcPr>
                          <m:ctrlPr>
                            <a:rPr lang="en-US" sz="2000" i="1">
                              <a:solidFill>
                                <a:schemeClr val="tx1">
                                  <a:lumMod val="95000"/>
                                  <a:lumOff val="5000"/>
                                </a:schemeClr>
                              </a:solidFill>
                              <a:latin typeface="Cambria Math" panose="02040503050406030204" pitchFamily="18" charset="0"/>
                            </a:rPr>
                          </m:ctrlPr>
                        </m:funcPr>
                        <m:fName>
                          <m:r>
                            <m:rPr>
                              <m:sty m:val="p"/>
                            </m:rPr>
                            <a:rPr lang="en-US" sz="2000" b="0" i="0" smtClean="0">
                              <a:solidFill>
                                <a:schemeClr val="tx1">
                                  <a:lumMod val="95000"/>
                                  <a:lumOff val="5000"/>
                                </a:schemeClr>
                              </a:solidFill>
                              <a:latin typeface="Cambria Math" panose="02040503050406030204" pitchFamily="18" charset="0"/>
                            </a:rPr>
                            <m:t>Pr</m:t>
                          </m:r>
                        </m:fName>
                        <m:e>
                          <m:r>
                            <a:rPr lang="en-US" sz="2000" i="1">
                              <a:solidFill>
                                <a:schemeClr val="tx1">
                                  <a:lumMod val="95000"/>
                                  <a:lumOff val="5000"/>
                                </a:schemeClr>
                              </a:solidFill>
                              <a:latin typeface="Cambria Math" panose="02040503050406030204" pitchFamily="18" charset="0"/>
                            </a:rPr>
                            <m:t>[</m:t>
                          </m:r>
                          <m:sSup>
                            <m:sSupPr>
                              <m:ctrlPr>
                                <a:rPr lang="en-US" sz="2000" i="1">
                                  <a:solidFill>
                                    <a:schemeClr val="tx1">
                                      <a:lumMod val="95000"/>
                                      <a:lumOff val="5000"/>
                                    </a:schemeClr>
                                  </a:solidFill>
                                  <a:latin typeface="Cambria Math" panose="02040503050406030204" pitchFamily="18" charset="0"/>
                                </a:rPr>
                              </m:ctrlPr>
                            </m:sSupPr>
                            <m:e>
                              <m:r>
                                <a:rPr lang="en-US" sz="2000" i="1">
                                  <a:solidFill>
                                    <a:schemeClr val="tx1">
                                      <a:lumMod val="95000"/>
                                      <a:lumOff val="5000"/>
                                    </a:schemeClr>
                                  </a:solidFill>
                                  <a:latin typeface="Cambria Math" panose="02040503050406030204" pitchFamily="18" charset="0"/>
                                </a:rPr>
                                <m:t>𝑉</m:t>
                              </m:r>
                            </m:e>
                            <m:sup>
                              <m:r>
                                <a:rPr lang="en-US" sz="2000" i="1">
                                  <a:solidFill>
                                    <a:schemeClr val="tx1">
                                      <a:lumMod val="95000"/>
                                      <a:lumOff val="5000"/>
                                    </a:schemeClr>
                                  </a:solidFill>
                                  <a:latin typeface="Cambria Math" panose="02040503050406030204" pitchFamily="18" charset="0"/>
                                </a:rPr>
                                <m:t>𝛱</m:t>
                              </m:r>
                            </m:sup>
                          </m:sSup>
                          <m:d>
                            <m:dPr>
                              <m:ctrlPr>
                                <a:rPr lang="en-US" sz="2000" i="1">
                                  <a:solidFill>
                                    <a:schemeClr val="tx1">
                                      <a:lumMod val="95000"/>
                                      <a:lumOff val="5000"/>
                                    </a:schemeClr>
                                  </a:solidFill>
                                  <a:latin typeface="Cambria Math" panose="02040503050406030204" pitchFamily="18" charset="0"/>
                                </a:rPr>
                              </m:ctrlPr>
                            </m:dPr>
                            <m:e>
                              <m:r>
                                <a:rPr lang="en-US" sz="2000" i="1">
                                  <a:solidFill>
                                    <a:schemeClr val="tx1">
                                      <a:lumMod val="95000"/>
                                      <a:lumOff val="5000"/>
                                    </a:schemeClr>
                                  </a:solidFill>
                                  <a:latin typeface="Cambria Math" panose="02040503050406030204" pitchFamily="18" charset="0"/>
                                </a:rPr>
                                <m:t>𝑥</m:t>
                              </m:r>
                            </m:e>
                          </m:d>
                          <m:r>
                            <a:rPr lang="en-US" sz="2000" i="1">
                              <a:solidFill>
                                <a:schemeClr val="tx1">
                                  <a:lumMod val="95000"/>
                                  <a:lumOff val="5000"/>
                                </a:schemeClr>
                              </a:solidFill>
                              <a:latin typeface="Cambria Math" panose="02040503050406030204" pitchFamily="18" charset="0"/>
                            </a:rPr>
                            <m:t>=1 | </m:t>
                          </m:r>
                          <m:r>
                            <a:rPr lang="en-US" sz="2000" i="1">
                              <a:solidFill>
                                <a:schemeClr val="tx1">
                                  <a:lumMod val="95000"/>
                                  <a:lumOff val="5000"/>
                                </a:schemeClr>
                              </a:solidFill>
                              <a:latin typeface="Cambria Math" panose="02040503050406030204" pitchFamily="18" charset="0"/>
                            </a:rPr>
                            <m:t>𝛱</m:t>
                          </m:r>
                          <m:r>
                            <a:rPr lang="en-US" sz="2000" i="1">
                              <a:solidFill>
                                <a:schemeClr val="tx1">
                                  <a:lumMod val="95000"/>
                                  <a:lumOff val="5000"/>
                                </a:schemeClr>
                              </a:solidFill>
                              <a:latin typeface="Cambria Math" panose="02040503050406030204" pitchFamily="18" charset="0"/>
                            </a:rPr>
                            <m:t>←</m:t>
                          </m:r>
                          <m:r>
                            <a:rPr lang="en-US" sz="2000" b="0" i="1" smtClean="0">
                              <a:solidFill>
                                <a:schemeClr val="tx1">
                                  <a:lumMod val="95000"/>
                                  <a:lumOff val="5000"/>
                                </a:schemeClr>
                              </a:solidFill>
                              <a:latin typeface="Cambria Math" panose="02040503050406030204" pitchFamily="18" charset="0"/>
                            </a:rPr>
                            <m:t>𝑃</m:t>
                          </m:r>
                          <m:d>
                            <m:dPr>
                              <m:ctrlPr>
                                <a:rPr lang="en-US" sz="2000" i="1">
                                  <a:solidFill>
                                    <a:schemeClr val="tx1">
                                      <a:lumMod val="95000"/>
                                      <a:lumOff val="5000"/>
                                    </a:schemeClr>
                                  </a:solidFill>
                                  <a:latin typeface="Cambria Math" panose="02040503050406030204" pitchFamily="18" charset="0"/>
                                </a:rPr>
                              </m:ctrlPr>
                            </m:dPr>
                            <m:e>
                              <m:r>
                                <a:rPr lang="en-US" sz="2000" i="1">
                                  <a:solidFill>
                                    <a:schemeClr val="tx1">
                                      <a:lumMod val="95000"/>
                                      <a:lumOff val="5000"/>
                                    </a:schemeClr>
                                  </a:solidFill>
                                  <a:latin typeface="Cambria Math" panose="02040503050406030204" pitchFamily="18" charset="0"/>
                                </a:rPr>
                                <m:t>𝑥</m:t>
                              </m:r>
                              <m:r>
                                <a:rPr lang="en-US" sz="2000">
                                  <a:solidFill>
                                    <a:schemeClr val="tx1">
                                      <a:lumMod val="95000"/>
                                      <a:lumOff val="5000"/>
                                    </a:schemeClr>
                                  </a:solidFill>
                                  <a:latin typeface="Cambria Math" panose="02040503050406030204" pitchFamily="18" charset="0"/>
                                </a:rPr>
                                <m:t>,</m:t>
                              </m:r>
                              <m:r>
                                <a:rPr lang="en-US" sz="2000" i="1">
                                  <a:solidFill>
                                    <a:schemeClr val="tx1">
                                      <a:lumMod val="95000"/>
                                      <a:lumOff val="5000"/>
                                    </a:schemeClr>
                                  </a:solidFill>
                                  <a:latin typeface="Cambria Math" panose="02040503050406030204" pitchFamily="18" charset="0"/>
                                </a:rPr>
                                <m:t>𝑤</m:t>
                              </m:r>
                            </m:e>
                          </m:d>
                          <m:r>
                            <a:rPr lang="en-US" sz="2000" i="1">
                              <a:solidFill>
                                <a:schemeClr val="tx1">
                                  <a:lumMod val="95000"/>
                                  <a:lumOff val="5000"/>
                                </a:schemeClr>
                              </a:solidFill>
                              <a:latin typeface="Cambria Math" panose="02040503050406030204" pitchFamily="18" charset="0"/>
                            </a:rPr>
                            <m:t>]</m:t>
                          </m:r>
                          <m:r>
                            <a:rPr lang="en-US" sz="2000" b="0" i="1" smtClean="0">
                              <a:solidFill>
                                <a:schemeClr val="tx1">
                                  <a:lumMod val="95000"/>
                                  <a:lumOff val="5000"/>
                                </a:schemeClr>
                              </a:solidFill>
                              <a:latin typeface="Cambria Math" panose="02040503050406030204" pitchFamily="18" charset="0"/>
                            </a:rPr>
                            <m:t>=1</m:t>
                          </m:r>
                        </m:e>
                      </m:func>
                    </m:oMath>
                  </m:oMathPara>
                </a14:m>
                <a:endParaRPr lang="en-US" sz="2000" i="1" dirty="0">
                  <a:solidFill>
                    <a:schemeClr val="tx1">
                      <a:lumMod val="95000"/>
                      <a:lumOff val="5000"/>
                    </a:schemeClr>
                  </a:solidFill>
                  <a:latin typeface="Cambria Math" panose="02040503050406030204" pitchFamily="18" charset="0"/>
                </a:endParaRPr>
              </a:p>
            </p:txBody>
          </p:sp>
        </mc:Choice>
        <mc:Fallback xmlns="">
          <p:sp>
            <p:nvSpPr>
              <p:cNvPr id="22" name="TextBox 21">
                <a:extLst>
                  <a:ext uri="{FF2B5EF4-FFF2-40B4-BE49-F238E27FC236}">
                    <a16:creationId xmlns:a16="http://schemas.microsoft.com/office/drawing/2014/main" id="{A4EF448D-1AC4-70E2-CD7E-448926EA9E46}"/>
                  </a:ext>
                </a:extLst>
              </p:cNvPr>
              <p:cNvSpPr txBox="1">
                <a:spLocks noRot="1" noChangeAspect="1" noMove="1" noResize="1" noEditPoints="1" noAdjustHandles="1" noChangeArrowheads="1" noChangeShapeType="1" noTextEdit="1"/>
              </p:cNvSpPr>
              <p:nvPr/>
            </p:nvSpPr>
            <p:spPr>
              <a:xfrm>
                <a:off x="2025689" y="4685289"/>
                <a:ext cx="6099859" cy="707886"/>
              </a:xfrm>
              <a:prstGeom prst="rect">
                <a:avLst/>
              </a:prstGeom>
              <a:blipFill>
                <a:blip r:embed="rId11"/>
                <a:stretch>
                  <a:fillRect l="-1040" t="-5357" b="-10714"/>
                </a:stretch>
              </a:blipFill>
            </p:spPr>
            <p:txBody>
              <a:bodyPr/>
              <a:lstStyle/>
              <a:p>
                <a:r>
                  <a:rPr lang="en-IL">
                    <a:noFill/>
                  </a:rPr>
                  <a:t> </a:t>
                </a:r>
              </a:p>
            </p:txBody>
          </p:sp>
        </mc:Fallback>
      </mc:AlternateContent>
    </p:spTree>
    <p:extLst>
      <p:ext uri="{BB962C8B-B14F-4D97-AF65-F5344CB8AC3E}">
        <p14:creationId xmlns:p14="http://schemas.microsoft.com/office/powerpoint/2010/main" val="417508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par>
                                <p:cTn id="30" presetID="22" presetClass="entr" presetSubtype="4"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8" grpId="0"/>
      <p:bldP spid="10"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54F78-C000-691D-2DDF-C5C7C7F500A9}"/>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842F4DC6-B1A7-F81F-DA01-779EDF655A86}"/>
              </a:ext>
            </a:extLst>
          </p:cNvPr>
          <p:cNvGraphicFramePr>
            <a:graphicFrameLocks noGrp="1"/>
          </p:cNvGraphicFramePr>
          <p:nvPr>
            <p:extLst>
              <p:ext uri="{D42A27DB-BD31-4B8C-83A1-F6EECF244321}">
                <p14:modId xmlns:p14="http://schemas.microsoft.com/office/powerpoint/2010/main" val="184073019"/>
              </p:ext>
            </p:extLst>
          </p:nvPr>
        </p:nvGraphicFramePr>
        <p:xfrm>
          <a:off x="3335441" y="2936586"/>
          <a:ext cx="4368795" cy="370840"/>
        </p:xfrm>
        <a:graphic>
          <a:graphicData uri="http://schemas.openxmlformats.org/drawingml/2006/table">
            <a:tbl>
              <a:tblPr firstRow="1" bandRow="1">
                <a:tableStyleId>{F5AB1C69-6EDB-4FF4-983F-18BD219EF322}</a:tableStyleId>
              </a:tblPr>
              <a:tblGrid>
                <a:gridCol w="291253">
                  <a:extLst>
                    <a:ext uri="{9D8B030D-6E8A-4147-A177-3AD203B41FA5}">
                      <a16:colId xmlns:a16="http://schemas.microsoft.com/office/drawing/2014/main" val="1169754839"/>
                    </a:ext>
                  </a:extLst>
                </a:gridCol>
                <a:gridCol w="291253">
                  <a:extLst>
                    <a:ext uri="{9D8B030D-6E8A-4147-A177-3AD203B41FA5}">
                      <a16:colId xmlns:a16="http://schemas.microsoft.com/office/drawing/2014/main" val="2835268092"/>
                    </a:ext>
                  </a:extLst>
                </a:gridCol>
                <a:gridCol w="291253">
                  <a:extLst>
                    <a:ext uri="{9D8B030D-6E8A-4147-A177-3AD203B41FA5}">
                      <a16:colId xmlns:a16="http://schemas.microsoft.com/office/drawing/2014/main" val="1129904603"/>
                    </a:ext>
                  </a:extLst>
                </a:gridCol>
                <a:gridCol w="291253">
                  <a:extLst>
                    <a:ext uri="{9D8B030D-6E8A-4147-A177-3AD203B41FA5}">
                      <a16:colId xmlns:a16="http://schemas.microsoft.com/office/drawing/2014/main" val="4283849125"/>
                    </a:ext>
                  </a:extLst>
                </a:gridCol>
                <a:gridCol w="291253">
                  <a:extLst>
                    <a:ext uri="{9D8B030D-6E8A-4147-A177-3AD203B41FA5}">
                      <a16:colId xmlns:a16="http://schemas.microsoft.com/office/drawing/2014/main" val="3299545068"/>
                    </a:ext>
                  </a:extLst>
                </a:gridCol>
                <a:gridCol w="291253">
                  <a:extLst>
                    <a:ext uri="{9D8B030D-6E8A-4147-A177-3AD203B41FA5}">
                      <a16:colId xmlns:a16="http://schemas.microsoft.com/office/drawing/2014/main" val="4243383691"/>
                    </a:ext>
                  </a:extLst>
                </a:gridCol>
                <a:gridCol w="291253">
                  <a:extLst>
                    <a:ext uri="{9D8B030D-6E8A-4147-A177-3AD203B41FA5}">
                      <a16:colId xmlns:a16="http://schemas.microsoft.com/office/drawing/2014/main" val="2260473605"/>
                    </a:ext>
                  </a:extLst>
                </a:gridCol>
                <a:gridCol w="291253">
                  <a:extLst>
                    <a:ext uri="{9D8B030D-6E8A-4147-A177-3AD203B41FA5}">
                      <a16:colId xmlns:a16="http://schemas.microsoft.com/office/drawing/2014/main" val="947567567"/>
                    </a:ext>
                  </a:extLst>
                </a:gridCol>
                <a:gridCol w="291253">
                  <a:extLst>
                    <a:ext uri="{9D8B030D-6E8A-4147-A177-3AD203B41FA5}">
                      <a16:colId xmlns:a16="http://schemas.microsoft.com/office/drawing/2014/main" val="3159203738"/>
                    </a:ext>
                  </a:extLst>
                </a:gridCol>
                <a:gridCol w="291253">
                  <a:extLst>
                    <a:ext uri="{9D8B030D-6E8A-4147-A177-3AD203B41FA5}">
                      <a16:colId xmlns:a16="http://schemas.microsoft.com/office/drawing/2014/main" val="2946226346"/>
                    </a:ext>
                  </a:extLst>
                </a:gridCol>
                <a:gridCol w="291253">
                  <a:extLst>
                    <a:ext uri="{9D8B030D-6E8A-4147-A177-3AD203B41FA5}">
                      <a16:colId xmlns:a16="http://schemas.microsoft.com/office/drawing/2014/main" val="1196110987"/>
                    </a:ext>
                  </a:extLst>
                </a:gridCol>
                <a:gridCol w="291253">
                  <a:extLst>
                    <a:ext uri="{9D8B030D-6E8A-4147-A177-3AD203B41FA5}">
                      <a16:colId xmlns:a16="http://schemas.microsoft.com/office/drawing/2014/main" val="1508037962"/>
                    </a:ext>
                  </a:extLst>
                </a:gridCol>
                <a:gridCol w="291253">
                  <a:extLst>
                    <a:ext uri="{9D8B030D-6E8A-4147-A177-3AD203B41FA5}">
                      <a16:colId xmlns:a16="http://schemas.microsoft.com/office/drawing/2014/main" val="2665689074"/>
                    </a:ext>
                  </a:extLst>
                </a:gridCol>
                <a:gridCol w="291253">
                  <a:extLst>
                    <a:ext uri="{9D8B030D-6E8A-4147-A177-3AD203B41FA5}">
                      <a16:colId xmlns:a16="http://schemas.microsoft.com/office/drawing/2014/main" val="2322862665"/>
                    </a:ext>
                  </a:extLst>
                </a:gridCol>
                <a:gridCol w="291253">
                  <a:extLst>
                    <a:ext uri="{9D8B030D-6E8A-4147-A177-3AD203B41FA5}">
                      <a16:colId xmlns:a16="http://schemas.microsoft.com/office/drawing/2014/main" val="2698207282"/>
                    </a:ext>
                  </a:extLst>
                </a:gridCol>
              </a:tblGrid>
              <a:tr h="370840">
                <a:tc>
                  <a:txBody>
                    <a:bodyPr/>
                    <a:lstStyle/>
                    <a:p>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pPr marL="0" algn="r" defTabSz="914400" rtl="1" eaLnBrk="1" latinLnBrk="0" hangingPunct="1"/>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pPr marL="0" algn="l" defTabSz="914400" rtl="0" eaLnBrk="1" latinLnBrk="0" hangingPunct="1"/>
                      <a:endParaRPr lang="en-IL" dirty="0"/>
                    </a:p>
                  </a:txBody>
                  <a:tcPr>
                    <a:solidFill>
                      <a:schemeClr val="bg1">
                        <a:lumMod val="85000"/>
                      </a:schemeClr>
                    </a:solidFill>
                  </a:tcPr>
                </a:tc>
                <a:extLst>
                  <a:ext uri="{0D108BD9-81ED-4DB2-BD59-A6C34878D82A}">
                    <a16:rowId xmlns:a16="http://schemas.microsoft.com/office/drawing/2014/main" val="1565684146"/>
                  </a:ext>
                </a:extLst>
              </a:tr>
            </a:tbl>
          </a:graphicData>
        </a:graphic>
      </p:graphicFrame>
      <p:pic>
        <p:nvPicPr>
          <p:cNvPr id="11" name="Picture 10">
            <a:extLst>
              <a:ext uri="{FF2B5EF4-FFF2-40B4-BE49-F238E27FC236}">
                <a16:creationId xmlns:a16="http://schemas.microsoft.com/office/drawing/2014/main" id="{ADAB4271-330F-C359-25C2-4203363A7790}"/>
              </a:ext>
            </a:extLst>
          </p:cNvPr>
          <p:cNvPicPr>
            <a:picLocks noChangeAspect="1"/>
          </p:cNvPicPr>
          <p:nvPr/>
        </p:nvPicPr>
        <p:blipFill>
          <a:blip r:embed="rId3"/>
          <a:stretch>
            <a:fillRect/>
          </a:stretch>
        </p:blipFill>
        <p:spPr>
          <a:xfrm>
            <a:off x="1289770" y="2813285"/>
            <a:ext cx="431800" cy="1003300"/>
          </a:xfrm>
          <a:prstGeom prst="rect">
            <a:avLst/>
          </a:prstGeom>
        </p:spPr>
      </p:pic>
      <p:pic>
        <p:nvPicPr>
          <p:cNvPr id="15" name="Picture 14">
            <a:extLst>
              <a:ext uri="{FF2B5EF4-FFF2-40B4-BE49-F238E27FC236}">
                <a16:creationId xmlns:a16="http://schemas.microsoft.com/office/drawing/2014/main" id="{EB5DD0BD-C3B4-8266-B562-DF73D052A311}"/>
              </a:ext>
            </a:extLst>
          </p:cNvPr>
          <p:cNvPicPr>
            <a:picLocks noChangeAspect="1"/>
          </p:cNvPicPr>
          <p:nvPr/>
        </p:nvPicPr>
        <p:blipFill>
          <a:blip r:embed="rId3"/>
          <a:stretch>
            <a:fillRect/>
          </a:stretch>
        </p:blipFill>
        <p:spPr>
          <a:xfrm flipH="1">
            <a:off x="2718119" y="2832518"/>
            <a:ext cx="431800" cy="1003300"/>
          </a:xfrm>
          <a:prstGeom prst="rect">
            <a:avLst/>
          </a:prstGeom>
        </p:spPr>
      </p:pic>
      <p:cxnSp>
        <p:nvCxnSpPr>
          <p:cNvPr id="16" name="Google Shape;86;p15">
            <a:extLst>
              <a:ext uri="{FF2B5EF4-FFF2-40B4-BE49-F238E27FC236}">
                <a16:creationId xmlns:a16="http://schemas.microsoft.com/office/drawing/2014/main" id="{12ACAB21-DA88-1A2E-3E43-A2F30D181999}"/>
              </a:ext>
            </a:extLst>
          </p:cNvPr>
          <p:cNvCxnSpPr>
            <a:cxnSpLocks/>
          </p:cNvCxnSpPr>
          <p:nvPr/>
        </p:nvCxnSpPr>
        <p:spPr>
          <a:xfrm>
            <a:off x="3178416" y="3877217"/>
            <a:ext cx="4877736" cy="0"/>
          </a:xfrm>
          <a:prstGeom prst="straightConnector1">
            <a:avLst/>
          </a:prstGeom>
          <a:noFill/>
          <a:ln w="38100" cap="flat" cmpd="sng">
            <a:solidFill>
              <a:schemeClr val="dk2"/>
            </a:solidFill>
            <a:prstDash val="solid"/>
            <a:round/>
            <a:headEnd type="none" w="med" len="med"/>
            <a:tailEnd type="triangle" w="med" len="med"/>
          </a:ln>
        </p:spPr>
      </p:cxnSp>
      <p:sp>
        <p:nvSpPr>
          <p:cNvPr id="2" name="Title 1">
            <a:extLst>
              <a:ext uri="{FF2B5EF4-FFF2-40B4-BE49-F238E27FC236}">
                <a16:creationId xmlns:a16="http://schemas.microsoft.com/office/drawing/2014/main" id="{64BB2989-29CD-5C8C-38B0-1BE3400F5E06}"/>
              </a:ext>
            </a:extLst>
          </p:cNvPr>
          <p:cNvSpPr>
            <a:spLocks noGrp="1"/>
          </p:cNvSpPr>
          <p:nvPr>
            <p:ph type="title"/>
          </p:nvPr>
        </p:nvSpPr>
        <p:spPr/>
        <p:txBody>
          <a:bodyPr>
            <a:normAutofit fontScale="90000"/>
          </a:bodyPr>
          <a:lstStyle/>
          <a:p>
            <a:r>
              <a:rPr lang="en-US" dirty="0"/>
              <a:t>PCPs of Proximity (PCPPs) - Soundness</a:t>
            </a:r>
            <a:endParaRPr lang="he-IL" sz="2933" dirty="0"/>
          </a:p>
        </p:txBody>
      </p:sp>
      <p:pic>
        <p:nvPicPr>
          <p:cNvPr id="5" name="Google Shape;83;p15">
            <a:extLst>
              <a:ext uri="{FF2B5EF4-FFF2-40B4-BE49-F238E27FC236}">
                <a16:creationId xmlns:a16="http://schemas.microsoft.com/office/drawing/2014/main" id="{144DE6C4-67CC-9310-12B4-C8C78F39D859}"/>
              </a:ext>
            </a:extLst>
          </p:cNvPr>
          <p:cNvPicPr preferRelativeResize="0"/>
          <p:nvPr/>
        </p:nvPicPr>
        <p:blipFill>
          <a:blip r:embed="rId4">
            <a:alphaModFix/>
          </a:blip>
          <a:stretch>
            <a:fillRect/>
          </a:stretch>
        </p:blipFill>
        <p:spPr>
          <a:xfrm>
            <a:off x="8070676" y="3334168"/>
            <a:ext cx="1842100" cy="2068033"/>
          </a:xfrm>
          <a:prstGeom prst="rect">
            <a:avLst/>
          </a:prstGeom>
          <a:noFill/>
          <a:ln>
            <a:noFill/>
          </a:ln>
        </p:spPr>
      </p:pic>
      <p:pic>
        <p:nvPicPr>
          <p:cNvPr id="6" name="Google Shape;84;p15">
            <a:extLst>
              <a:ext uri="{FF2B5EF4-FFF2-40B4-BE49-F238E27FC236}">
                <a16:creationId xmlns:a16="http://schemas.microsoft.com/office/drawing/2014/main" id="{436A291E-2DA7-C703-B0A7-2F22C4431DB0}"/>
              </a:ext>
            </a:extLst>
          </p:cNvPr>
          <p:cNvPicPr preferRelativeResize="0"/>
          <p:nvPr/>
        </p:nvPicPr>
        <p:blipFill>
          <a:blip r:embed="rId5">
            <a:alphaModFix/>
          </a:blip>
          <a:stretch>
            <a:fillRect/>
          </a:stretch>
        </p:blipFill>
        <p:spPr>
          <a:xfrm>
            <a:off x="1607954" y="3319696"/>
            <a:ext cx="1214001" cy="2068033"/>
          </a:xfrm>
          <a:prstGeom prst="rect">
            <a:avLst/>
          </a:prstGeom>
          <a:noFill/>
          <a:ln>
            <a:noFill/>
          </a:ln>
        </p:spPr>
      </p:pic>
      <mc:AlternateContent xmlns:mc="http://schemas.openxmlformats.org/markup-compatibility/2006" xmlns:a14="http://schemas.microsoft.com/office/drawing/2010/main">
        <mc:Choice Requires="a14">
          <p:sp>
            <p:nvSpPr>
              <p:cNvPr id="9" name="Google Shape;87;p15">
                <a:extLst>
                  <a:ext uri="{FF2B5EF4-FFF2-40B4-BE49-F238E27FC236}">
                    <a16:creationId xmlns:a16="http://schemas.microsoft.com/office/drawing/2014/main" id="{D571D1BC-B3EF-3A1B-C988-8586C5980A23}"/>
                  </a:ext>
                </a:extLst>
              </p:cNvPr>
              <p:cNvSpPr txBox="1"/>
              <p:nvPr/>
            </p:nvSpPr>
            <p:spPr>
              <a:xfrm>
                <a:off x="7495806" y="2772855"/>
                <a:ext cx="3147599" cy="615513"/>
              </a:xfrm>
              <a:prstGeom prst="rect">
                <a:avLst/>
              </a:prstGeom>
              <a:noFill/>
              <a:ln>
                <a:noFill/>
              </a:ln>
            </p:spPr>
            <p:txBody>
              <a:bodyPr spcFirstLastPara="1" wrap="square" lIns="121900" tIns="121900" rIns="121900" bIns="121900" anchor="t" anchorCtr="0">
                <a:spAutoFit/>
              </a:bodyPr>
              <a:lstStyle/>
              <a:p>
                <a:pPr lvl="0"/>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𝑉</m:t>
                      </m:r>
                    </m:oMath>
                  </m:oMathPara>
                </a14:m>
                <a:endParaRPr lang="en-US" sz="2400" dirty="0">
                  <a:solidFill>
                    <a:srgbClr val="C00000"/>
                  </a:solidFill>
                </a:endParaRPr>
              </a:p>
            </p:txBody>
          </p:sp>
        </mc:Choice>
        <mc:Fallback xmlns="">
          <p:sp>
            <p:nvSpPr>
              <p:cNvPr id="9" name="Google Shape;87;p15">
                <a:extLst>
                  <a:ext uri="{FF2B5EF4-FFF2-40B4-BE49-F238E27FC236}">
                    <a16:creationId xmlns:a16="http://schemas.microsoft.com/office/drawing/2014/main" id="{D571D1BC-B3EF-3A1B-C988-8586C5980A23}"/>
                  </a:ext>
                </a:extLst>
              </p:cNvPr>
              <p:cNvSpPr txBox="1">
                <a:spLocks noRot="1" noChangeAspect="1" noMove="1" noResize="1" noEditPoints="1" noAdjustHandles="1" noChangeArrowheads="1" noChangeShapeType="1" noTextEdit="1"/>
              </p:cNvSpPr>
              <p:nvPr/>
            </p:nvSpPr>
            <p:spPr>
              <a:xfrm>
                <a:off x="7495806" y="2772855"/>
                <a:ext cx="3147599" cy="615513"/>
              </a:xfrm>
              <a:prstGeom prst="rect">
                <a:avLst/>
              </a:prstGeom>
              <a:blipFill>
                <a:blip r:embed="rId6"/>
                <a:stretch>
                  <a:fillRect/>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2" name="Google Shape;93;p15">
                <a:extLst>
                  <a:ext uri="{FF2B5EF4-FFF2-40B4-BE49-F238E27FC236}">
                    <a16:creationId xmlns:a16="http://schemas.microsoft.com/office/drawing/2014/main" id="{50590290-7438-24C4-9200-7E2C5B22E4E8}"/>
                  </a:ext>
                </a:extLst>
              </p:cNvPr>
              <p:cNvSpPr txBox="1"/>
              <p:nvPr/>
            </p:nvSpPr>
            <p:spPr>
              <a:xfrm>
                <a:off x="242745" y="2772855"/>
                <a:ext cx="4066832" cy="622118"/>
              </a:xfrm>
              <a:prstGeom prst="rect">
                <a:avLst/>
              </a:prstGeom>
              <a:noFill/>
              <a:ln>
                <a:noFill/>
              </a:ln>
            </p:spPr>
            <p:txBody>
              <a:bodyPr spcFirstLastPara="1" wrap="square" lIns="121900" tIns="121900" rIns="121900" bIns="121900" anchor="t" anchorCtr="0">
                <a:spAutoFit/>
              </a:bodyPr>
              <a:lstStyle/>
              <a:p>
                <a:pPr lvl="0"/>
                <a14:m>
                  <m:oMathPara xmlns:m="http://schemas.openxmlformats.org/officeDocument/2006/math">
                    <m:oMathParaPr>
                      <m:jc m:val="centerGroup"/>
                    </m:oMathParaPr>
                    <m:oMath xmlns:m="http://schemas.openxmlformats.org/officeDocument/2006/math">
                      <m:acc>
                        <m:accPr>
                          <m:chr m:val="̃"/>
                          <m:ctrlPr>
                            <a:rPr lang="en-US" sz="2400" i="1" dirty="0">
                              <a:solidFill>
                                <a:schemeClr val="tx1">
                                  <a:lumMod val="95000"/>
                                  <a:lumOff val="5000"/>
                                </a:schemeClr>
                              </a:solidFill>
                              <a:latin typeface="Cambria Math" panose="02040503050406030204" pitchFamily="18" charset="0"/>
                            </a:rPr>
                          </m:ctrlPr>
                        </m:accPr>
                        <m:e>
                          <m:r>
                            <a:rPr lang="en-US" sz="2400" i="1" dirty="0">
                              <a:solidFill>
                                <a:schemeClr val="tx1">
                                  <a:lumMod val="95000"/>
                                  <a:lumOff val="5000"/>
                                </a:schemeClr>
                              </a:solidFill>
                              <a:latin typeface="Cambria Math" panose="02040503050406030204" pitchFamily="18" charset="0"/>
                            </a:rPr>
                            <m:t>𝑃</m:t>
                          </m:r>
                        </m:e>
                      </m:acc>
                    </m:oMath>
                  </m:oMathPara>
                </a14:m>
                <a:endParaRPr lang="en-US" sz="2400" dirty="0">
                  <a:solidFill>
                    <a:srgbClr val="C00000"/>
                  </a:solidFill>
                </a:endParaRPr>
              </a:p>
            </p:txBody>
          </p:sp>
        </mc:Choice>
        <mc:Fallback xmlns="">
          <p:sp>
            <p:nvSpPr>
              <p:cNvPr id="12" name="Google Shape;93;p15">
                <a:extLst>
                  <a:ext uri="{FF2B5EF4-FFF2-40B4-BE49-F238E27FC236}">
                    <a16:creationId xmlns:a16="http://schemas.microsoft.com/office/drawing/2014/main" id="{50590290-7438-24C4-9200-7E2C5B22E4E8}"/>
                  </a:ext>
                </a:extLst>
              </p:cNvPr>
              <p:cNvSpPr txBox="1">
                <a:spLocks noRot="1" noChangeAspect="1" noMove="1" noResize="1" noEditPoints="1" noAdjustHandles="1" noChangeArrowheads="1" noChangeShapeType="1" noTextEdit="1"/>
              </p:cNvSpPr>
              <p:nvPr/>
            </p:nvSpPr>
            <p:spPr>
              <a:xfrm>
                <a:off x="242745" y="2772855"/>
                <a:ext cx="4066832" cy="622118"/>
              </a:xfrm>
              <a:prstGeom prst="rect">
                <a:avLst/>
              </a:prstGeom>
              <a:blipFill>
                <a:blip r:embed="rId7"/>
                <a:stretch>
                  <a:fillRect/>
                </a:stretch>
              </a:blipFill>
              <a:ln>
                <a:noFill/>
              </a:ln>
            </p:spPr>
            <p:txBody>
              <a:bodyPr/>
              <a:lstStyle/>
              <a:p>
                <a:r>
                  <a:rPr lang="en-IL">
                    <a:noFill/>
                  </a:rPr>
                  <a:t> </a:t>
                </a:r>
              </a:p>
            </p:txBody>
          </p:sp>
        </mc:Fallback>
      </mc:AlternateContent>
      <p:sp>
        <p:nvSpPr>
          <p:cNvPr id="4" name="Slide Number Placeholder 3">
            <a:extLst>
              <a:ext uri="{FF2B5EF4-FFF2-40B4-BE49-F238E27FC236}">
                <a16:creationId xmlns:a16="http://schemas.microsoft.com/office/drawing/2014/main" id="{DE037453-3190-1855-0E5F-DDFA781F237E}"/>
              </a:ext>
            </a:extLst>
          </p:cNvPr>
          <p:cNvSpPr>
            <a:spLocks noGrp="1"/>
          </p:cNvSpPr>
          <p:nvPr>
            <p:ph type="sldNum" idx="12"/>
          </p:nvPr>
        </p:nvSpPr>
        <p:spPr/>
        <p:txBody>
          <a:bodyPr/>
          <a:lstStyle/>
          <a:p>
            <a:fld id="{00000000-1234-1234-1234-123412341234}" type="slidenum">
              <a:rPr lang="he" smtClean="0"/>
              <a:pPr/>
              <a:t>20</a:t>
            </a:fld>
            <a:endParaRPr lang="he" dirty="0"/>
          </a:p>
        </p:txBody>
      </p:sp>
      <p:graphicFrame>
        <p:nvGraphicFramePr>
          <p:cNvPr id="26" name="Table 25">
            <a:extLst>
              <a:ext uri="{FF2B5EF4-FFF2-40B4-BE49-F238E27FC236}">
                <a16:creationId xmlns:a16="http://schemas.microsoft.com/office/drawing/2014/main" id="{44136E3F-F1B0-B192-1340-EA7F925C7D0E}"/>
              </a:ext>
            </a:extLst>
          </p:cNvPr>
          <p:cNvGraphicFramePr>
            <a:graphicFrameLocks noGrp="1"/>
          </p:cNvGraphicFramePr>
          <p:nvPr/>
        </p:nvGraphicFramePr>
        <p:xfrm>
          <a:off x="3376605" y="3705844"/>
          <a:ext cx="4368795" cy="370840"/>
        </p:xfrm>
        <a:graphic>
          <a:graphicData uri="http://schemas.openxmlformats.org/drawingml/2006/table">
            <a:tbl>
              <a:tblPr firstRow="1" bandRow="1">
                <a:tableStyleId>{F5AB1C69-6EDB-4FF4-983F-18BD219EF322}</a:tableStyleId>
              </a:tblPr>
              <a:tblGrid>
                <a:gridCol w="291253">
                  <a:extLst>
                    <a:ext uri="{9D8B030D-6E8A-4147-A177-3AD203B41FA5}">
                      <a16:colId xmlns:a16="http://schemas.microsoft.com/office/drawing/2014/main" val="1169754839"/>
                    </a:ext>
                  </a:extLst>
                </a:gridCol>
                <a:gridCol w="291253">
                  <a:extLst>
                    <a:ext uri="{9D8B030D-6E8A-4147-A177-3AD203B41FA5}">
                      <a16:colId xmlns:a16="http://schemas.microsoft.com/office/drawing/2014/main" val="2835268092"/>
                    </a:ext>
                  </a:extLst>
                </a:gridCol>
                <a:gridCol w="291253">
                  <a:extLst>
                    <a:ext uri="{9D8B030D-6E8A-4147-A177-3AD203B41FA5}">
                      <a16:colId xmlns:a16="http://schemas.microsoft.com/office/drawing/2014/main" val="1129904603"/>
                    </a:ext>
                  </a:extLst>
                </a:gridCol>
                <a:gridCol w="291253">
                  <a:extLst>
                    <a:ext uri="{9D8B030D-6E8A-4147-A177-3AD203B41FA5}">
                      <a16:colId xmlns:a16="http://schemas.microsoft.com/office/drawing/2014/main" val="4283849125"/>
                    </a:ext>
                  </a:extLst>
                </a:gridCol>
                <a:gridCol w="291253">
                  <a:extLst>
                    <a:ext uri="{9D8B030D-6E8A-4147-A177-3AD203B41FA5}">
                      <a16:colId xmlns:a16="http://schemas.microsoft.com/office/drawing/2014/main" val="3299545068"/>
                    </a:ext>
                  </a:extLst>
                </a:gridCol>
                <a:gridCol w="291253">
                  <a:extLst>
                    <a:ext uri="{9D8B030D-6E8A-4147-A177-3AD203B41FA5}">
                      <a16:colId xmlns:a16="http://schemas.microsoft.com/office/drawing/2014/main" val="4243383691"/>
                    </a:ext>
                  </a:extLst>
                </a:gridCol>
                <a:gridCol w="291253">
                  <a:extLst>
                    <a:ext uri="{9D8B030D-6E8A-4147-A177-3AD203B41FA5}">
                      <a16:colId xmlns:a16="http://schemas.microsoft.com/office/drawing/2014/main" val="2260473605"/>
                    </a:ext>
                  </a:extLst>
                </a:gridCol>
                <a:gridCol w="291253">
                  <a:extLst>
                    <a:ext uri="{9D8B030D-6E8A-4147-A177-3AD203B41FA5}">
                      <a16:colId xmlns:a16="http://schemas.microsoft.com/office/drawing/2014/main" val="947567567"/>
                    </a:ext>
                  </a:extLst>
                </a:gridCol>
                <a:gridCol w="291253">
                  <a:extLst>
                    <a:ext uri="{9D8B030D-6E8A-4147-A177-3AD203B41FA5}">
                      <a16:colId xmlns:a16="http://schemas.microsoft.com/office/drawing/2014/main" val="3159203738"/>
                    </a:ext>
                  </a:extLst>
                </a:gridCol>
                <a:gridCol w="291253">
                  <a:extLst>
                    <a:ext uri="{9D8B030D-6E8A-4147-A177-3AD203B41FA5}">
                      <a16:colId xmlns:a16="http://schemas.microsoft.com/office/drawing/2014/main" val="2946226346"/>
                    </a:ext>
                  </a:extLst>
                </a:gridCol>
                <a:gridCol w="291253">
                  <a:extLst>
                    <a:ext uri="{9D8B030D-6E8A-4147-A177-3AD203B41FA5}">
                      <a16:colId xmlns:a16="http://schemas.microsoft.com/office/drawing/2014/main" val="1196110987"/>
                    </a:ext>
                  </a:extLst>
                </a:gridCol>
                <a:gridCol w="291253">
                  <a:extLst>
                    <a:ext uri="{9D8B030D-6E8A-4147-A177-3AD203B41FA5}">
                      <a16:colId xmlns:a16="http://schemas.microsoft.com/office/drawing/2014/main" val="1508037962"/>
                    </a:ext>
                  </a:extLst>
                </a:gridCol>
                <a:gridCol w="291253">
                  <a:extLst>
                    <a:ext uri="{9D8B030D-6E8A-4147-A177-3AD203B41FA5}">
                      <a16:colId xmlns:a16="http://schemas.microsoft.com/office/drawing/2014/main" val="2665689074"/>
                    </a:ext>
                  </a:extLst>
                </a:gridCol>
                <a:gridCol w="291253">
                  <a:extLst>
                    <a:ext uri="{9D8B030D-6E8A-4147-A177-3AD203B41FA5}">
                      <a16:colId xmlns:a16="http://schemas.microsoft.com/office/drawing/2014/main" val="2322862665"/>
                    </a:ext>
                  </a:extLst>
                </a:gridCol>
                <a:gridCol w="291253">
                  <a:extLst>
                    <a:ext uri="{9D8B030D-6E8A-4147-A177-3AD203B41FA5}">
                      <a16:colId xmlns:a16="http://schemas.microsoft.com/office/drawing/2014/main" val="2698207282"/>
                    </a:ext>
                  </a:extLst>
                </a:gridCol>
              </a:tblGrid>
              <a:tr h="370840">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pPr marL="0" algn="r" defTabSz="914400" rtl="1" eaLnBrk="1" latinLnBrk="0" hangingPunct="1"/>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pPr marL="0" algn="l" defTabSz="914400" rtl="0" eaLnBrk="1" latinLnBrk="0" hangingPunct="1"/>
                      <a:endParaRPr lang="en-IL" dirty="0"/>
                    </a:p>
                  </a:txBody>
                  <a:tcPr>
                    <a:solidFill>
                      <a:schemeClr val="bg1">
                        <a:lumMod val="85000"/>
                      </a:schemeClr>
                    </a:solidFill>
                  </a:tcPr>
                </a:tc>
                <a:extLst>
                  <a:ext uri="{0D108BD9-81ED-4DB2-BD59-A6C34878D82A}">
                    <a16:rowId xmlns:a16="http://schemas.microsoft.com/office/drawing/2014/main" val="1565684146"/>
                  </a:ext>
                </a:extLst>
              </a:tr>
            </a:tbl>
          </a:graphicData>
        </a:graphic>
      </p:graphicFrame>
      <p:cxnSp>
        <p:nvCxnSpPr>
          <p:cNvPr id="28" name="Curved Connector 27">
            <a:extLst>
              <a:ext uri="{FF2B5EF4-FFF2-40B4-BE49-F238E27FC236}">
                <a16:creationId xmlns:a16="http://schemas.microsoft.com/office/drawing/2014/main" id="{D20D5AB4-06EE-94BC-82BD-748543AD16AA}"/>
              </a:ext>
            </a:extLst>
          </p:cNvPr>
          <p:cNvCxnSpPr>
            <a:cxnSpLocks/>
          </p:cNvCxnSpPr>
          <p:nvPr/>
        </p:nvCxnSpPr>
        <p:spPr>
          <a:xfrm flipH="1" flipV="1">
            <a:off x="6937828" y="4150538"/>
            <a:ext cx="1116000" cy="540000"/>
          </a:xfrm>
          <a:prstGeom prst="curvedConnector3">
            <a:avLst>
              <a:gd name="adj1" fmla="val 10055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a:extLst>
              <a:ext uri="{FF2B5EF4-FFF2-40B4-BE49-F238E27FC236}">
                <a16:creationId xmlns:a16="http://schemas.microsoft.com/office/drawing/2014/main" id="{B9E06CC6-B4F7-FBB8-99BC-E3B1F24424F9}"/>
              </a:ext>
            </a:extLst>
          </p:cNvPr>
          <p:cNvCxnSpPr>
            <a:cxnSpLocks/>
          </p:cNvCxnSpPr>
          <p:nvPr/>
        </p:nvCxnSpPr>
        <p:spPr>
          <a:xfrm rot="10800000">
            <a:off x="6171837" y="3293899"/>
            <a:ext cx="1901219" cy="1580465"/>
          </a:xfrm>
          <a:prstGeom prst="curvedConnector3">
            <a:avLst>
              <a:gd name="adj1" fmla="val 10859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Google Shape;90;p15">
                <a:extLst>
                  <a:ext uri="{FF2B5EF4-FFF2-40B4-BE49-F238E27FC236}">
                    <a16:creationId xmlns:a16="http://schemas.microsoft.com/office/drawing/2014/main" id="{29FE9314-3E22-C2CA-88E8-EB7B0674BD2D}"/>
                  </a:ext>
                </a:extLst>
              </p:cNvPr>
              <p:cNvSpPr txBox="1"/>
              <p:nvPr/>
            </p:nvSpPr>
            <p:spPr>
              <a:xfrm>
                <a:off x="4367428" y="3261704"/>
                <a:ext cx="2203167" cy="615513"/>
              </a:xfrm>
              <a:prstGeom prst="rect">
                <a:avLst/>
              </a:prstGeom>
              <a:noFill/>
              <a:ln>
                <a:noFill/>
              </a:ln>
            </p:spPr>
            <p:txBody>
              <a:bodyPr spcFirstLastPara="1" wrap="square" lIns="121900" tIns="121900" rIns="121900" bIns="121900" anchor="t" anchorCtr="0">
                <a:spAutoFit/>
              </a:bodyPr>
              <a:lstStyle/>
              <a:p>
                <a:pPr lvl="0" algn="ctr"/>
                <a14:m>
                  <m:oMathPara xmlns:m="http://schemas.openxmlformats.org/officeDocument/2006/math">
                    <m:oMathParaPr>
                      <m:jc m:val="centerGroup"/>
                    </m:oMathParaPr>
                    <m:oMath xmlns:m="http://schemas.openxmlformats.org/officeDocument/2006/math">
                      <m:r>
                        <a:rPr lang="en-US" sz="2400" i="1" dirty="0" smtClean="0">
                          <a:solidFill>
                            <a:schemeClr val="tx1">
                              <a:lumMod val="95000"/>
                              <a:lumOff val="5000"/>
                            </a:schemeClr>
                          </a:solidFill>
                          <a:latin typeface="Cambria Math" panose="02040503050406030204" pitchFamily="18" charset="0"/>
                        </a:rPr>
                        <m:t>𝛱</m:t>
                      </m:r>
                    </m:oMath>
                  </m:oMathPara>
                </a14:m>
                <a:endParaRPr sz="2400" i="1" dirty="0">
                  <a:solidFill>
                    <a:srgbClr val="C00000"/>
                  </a:solidFill>
                </a:endParaRPr>
              </a:p>
            </p:txBody>
          </p:sp>
        </mc:Choice>
        <mc:Fallback xmlns="">
          <p:sp>
            <p:nvSpPr>
              <p:cNvPr id="8" name="Google Shape;90;p15">
                <a:extLst>
                  <a:ext uri="{FF2B5EF4-FFF2-40B4-BE49-F238E27FC236}">
                    <a16:creationId xmlns:a16="http://schemas.microsoft.com/office/drawing/2014/main" id="{29FE9314-3E22-C2CA-88E8-EB7B0674BD2D}"/>
                  </a:ext>
                </a:extLst>
              </p:cNvPr>
              <p:cNvSpPr txBox="1">
                <a:spLocks noRot="1" noChangeAspect="1" noMove="1" noResize="1" noEditPoints="1" noAdjustHandles="1" noChangeArrowheads="1" noChangeShapeType="1" noTextEdit="1"/>
              </p:cNvSpPr>
              <p:nvPr/>
            </p:nvSpPr>
            <p:spPr>
              <a:xfrm>
                <a:off x="4367428" y="3261704"/>
                <a:ext cx="2203167" cy="615513"/>
              </a:xfrm>
              <a:prstGeom prst="rect">
                <a:avLst/>
              </a:prstGeom>
              <a:blipFill>
                <a:blip r:embed="rId8"/>
                <a:stretch>
                  <a:fillRect/>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AFC9FAD-ED89-5366-6DFA-AC23A2C713C3}"/>
                  </a:ext>
                </a:extLst>
              </p:cNvPr>
              <p:cNvSpPr txBox="1"/>
              <p:nvPr/>
            </p:nvSpPr>
            <p:spPr>
              <a:xfrm>
                <a:off x="1944304" y="5692269"/>
                <a:ext cx="9502302" cy="873572"/>
              </a:xfrm>
              <a:prstGeom prst="rect">
                <a:avLst/>
              </a:prstGeom>
              <a:noFill/>
            </p:spPr>
            <p:txBody>
              <a:bodyPr wrap="square" rtlCol="0">
                <a:spAutoFit/>
              </a:bodyPr>
              <a:lstStyle/>
              <a:p>
                <a:r>
                  <a:rPr lang="en-IL" sz="2000" dirty="0"/>
                  <a:t>Soundness: For every</a:t>
                </a:r>
                <a14:m>
                  <m:oMath xmlns:m="http://schemas.openxmlformats.org/officeDocument/2006/math">
                    <m:r>
                      <a:rPr lang="en-US" sz="2000" dirty="0">
                        <a:solidFill>
                          <a:schemeClr val="tx1">
                            <a:lumMod val="95000"/>
                            <a:lumOff val="5000"/>
                          </a:schemeClr>
                        </a:solidFill>
                        <a:latin typeface="Cambria Math" panose="02040503050406030204" pitchFamily="18" charset="0"/>
                      </a:rPr>
                      <m:t> </m:t>
                    </m:r>
                    <m:acc>
                      <m:accPr>
                        <m:chr m:val="̃"/>
                        <m:ctrlPr>
                          <a:rPr lang="en-US" sz="2000" i="1" dirty="0">
                            <a:solidFill>
                              <a:schemeClr val="tx1">
                                <a:lumMod val="95000"/>
                                <a:lumOff val="5000"/>
                              </a:schemeClr>
                            </a:solidFill>
                            <a:latin typeface="Cambria Math" panose="02040503050406030204" pitchFamily="18" charset="0"/>
                          </a:rPr>
                        </m:ctrlPr>
                      </m:accPr>
                      <m:e>
                        <m:r>
                          <a:rPr lang="en-US" sz="2000" i="1" dirty="0">
                            <a:solidFill>
                              <a:schemeClr val="tx1">
                                <a:lumMod val="95000"/>
                                <a:lumOff val="5000"/>
                              </a:schemeClr>
                            </a:solidFill>
                            <a:latin typeface="Cambria Math" panose="02040503050406030204" pitchFamily="18" charset="0"/>
                          </a:rPr>
                          <m:t>𝑃</m:t>
                        </m:r>
                      </m:e>
                    </m:acc>
                    <m:r>
                      <a:rPr lang="en-US" sz="2000" i="1" dirty="0">
                        <a:solidFill>
                          <a:schemeClr val="tx1">
                            <a:lumMod val="95000"/>
                            <a:lumOff val="5000"/>
                          </a:schemeClr>
                        </a:solidFill>
                        <a:latin typeface="Cambria Math" panose="02040503050406030204" pitchFamily="18" charset="0"/>
                      </a:rPr>
                      <m:t> </m:t>
                    </m:r>
                  </m:oMath>
                </a14:m>
                <a:r>
                  <a:rPr lang="en-IL" sz="2000" dirty="0"/>
                  <a:t>and for every </a:t>
                </a:r>
                <a14:m>
                  <m:oMath xmlns:m="http://schemas.openxmlformats.org/officeDocument/2006/math">
                    <m:r>
                      <a:rPr lang="en-US" sz="2000">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𝑦</m:t>
                    </m:r>
                    <m:r>
                      <a:rPr lang="en-US" sz="2000" i="1">
                        <a:latin typeface="Cambria Math" panose="02040503050406030204" pitchFamily="18" charset="0"/>
                      </a:rPr>
                      <m:t>)</m:t>
                    </m:r>
                  </m:oMath>
                </a14:m>
                <a:r>
                  <a:rPr lang="en-IL" sz="2000" dirty="0"/>
                  <a:t> such that </a:t>
                </a:r>
                <a14:m>
                  <m:oMath xmlns:m="http://schemas.openxmlformats.org/officeDocument/2006/math">
                    <m:r>
                      <m:rPr>
                        <m:sty m:val="p"/>
                      </m:rPr>
                      <a:rPr lang="en-US" sz="2000">
                        <a:latin typeface="Cambria Math" panose="02040503050406030204" pitchFamily="18" charset="0"/>
                      </a:rPr>
                      <m:t>Δ</m:t>
                    </m:r>
                    <m:r>
                      <a:rPr lang="en-US" sz="2000" i="1">
                        <a:latin typeface="Cambria Math" panose="02040503050406030204" pitchFamily="18" charset="0"/>
                      </a:rPr>
                      <m:t>(</m:t>
                    </m:r>
                    <m:r>
                      <a:rPr lang="en-US" sz="2000" i="1">
                        <a:latin typeface="Cambria Math" panose="02040503050406030204" pitchFamily="18" charset="0"/>
                      </a:rPr>
                      <m:t>𝑦</m:t>
                    </m:r>
                    <m:r>
                      <a:rPr lang="en-US" sz="2000" i="1">
                        <a:latin typeface="Cambria Math" panose="02040503050406030204" pitchFamily="18" charset="0"/>
                      </a:rPr>
                      <m:t>,</m:t>
                    </m:r>
                    <m:sSub>
                      <m:sSubPr>
                        <m:ctrlPr>
                          <a:rPr lang="en-US" sz="200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𝐿</m:t>
                        </m:r>
                      </m:e>
                      <m:sub>
                        <m:r>
                          <a:rPr lang="en-US" sz="2000" i="1">
                            <a:solidFill>
                              <a:schemeClr val="tx1"/>
                            </a:solidFill>
                            <a:latin typeface="Cambria Math" panose="02040503050406030204" pitchFamily="18" charset="0"/>
                          </a:rPr>
                          <m:t>𝑥</m:t>
                        </m:r>
                      </m:sub>
                    </m:sSub>
                    <m:r>
                      <a:rPr lang="en-US" sz="2000" i="1">
                        <a:solidFill>
                          <a:schemeClr val="tx1"/>
                        </a:solidFill>
                        <a:latin typeface="Cambria Math" panose="02040503050406030204" pitchFamily="18" charset="0"/>
                      </a:rPr>
                      <m:t>)&gt;</m:t>
                    </m:r>
                    <m:r>
                      <a:rPr lang="en-US" sz="2000" i="1">
                        <a:latin typeface="Cambria Math" panose="02040503050406030204" pitchFamily="18" charset="0"/>
                      </a:rPr>
                      <m:t>𝛿</m:t>
                    </m:r>
                  </m:oMath>
                </a14:m>
                <a:r>
                  <a:rPr lang="en-IL" sz="2000" dirty="0"/>
                  <a:t> and </a:t>
                </a:r>
                <a14:m>
                  <m:oMath xmlns:m="http://schemas.openxmlformats.org/officeDocument/2006/math">
                    <m:r>
                      <a:rPr lang="en-US" sz="2000" i="1" dirty="0">
                        <a:latin typeface="Cambria Math" panose="02040503050406030204" pitchFamily="18" charset="0"/>
                      </a:rPr>
                      <m:t>: </m:t>
                    </m:r>
                  </m:oMath>
                </a14:m>
                <a:endParaRPr lang="en-IL" sz="2000" dirty="0"/>
              </a:p>
              <a:p>
                <a:r>
                  <a:rPr lang="en-IL" sz="2000" dirty="0"/>
                  <a:t>		 </a:t>
                </a:r>
                <a14:m>
                  <m:oMath xmlns:m="http://schemas.openxmlformats.org/officeDocument/2006/math">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Pr</m:t>
                            </m:r>
                          </m:e>
                          <m:lim/>
                        </m:limLow>
                      </m:fName>
                      <m:e>
                        <m:d>
                          <m:dPr>
                            <m:begChr m:val="["/>
                            <m:endChr m:val="]"/>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𝑉</m:t>
                                </m:r>
                              </m:e>
                              <m:sup>
                                <m:r>
                                  <a:rPr lang="en-US" sz="2000" i="1">
                                    <a:latin typeface="Cambria Math" panose="02040503050406030204" pitchFamily="18" charset="0"/>
                                  </a:rPr>
                                  <m:t>𝑦</m:t>
                                </m:r>
                                <m:r>
                                  <a:rPr lang="en-US" sz="2000" i="1">
                                    <a:latin typeface="Cambria Math" panose="02040503050406030204" pitchFamily="18" charset="0"/>
                                  </a:rPr>
                                  <m:t>,</m:t>
                                </m:r>
                                <m:r>
                                  <m:rPr>
                                    <m:sty m:val="p"/>
                                  </m:rPr>
                                  <a:rPr lang="en-US" sz="2000">
                                    <a:latin typeface="Cambria Math" panose="02040503050406030204" pitchFamily="18" charset="0"/>
                                  </a:rPr>
                                  <m:t>Π</m:t>
                                </m:r>
                              </m:sup>
                            </m:sSup>
                            <m:d>
                              <m:dPr>
                                <m:ctrlPr>
                                  <a:rPr lang="en-US" sz="2000" i="1" smtClean="0">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𝑥</m:t>
                                </m:r>
                              </m:e>
                            </m:d>
                            <m:r>
                              <a:rPr lang="en-US" sz="2000" i="1">
                                <a:solidFill>
                                  <a:schemeClr val="tx1"/>
                                </a:solidFill>
                                <a:latin typeface="Cambria Math" panose="02040503050406030204" pitchFamily="18" charset="0"/>
                              </a:rPr>
                              <m:t>=1</m:t>
                            </m:r>
                            <m:r>
                              <a:rPr lang="en-US" sz="2000" i="1">
                                <a:latin typeface="Cambria Math" panose="02040503050406030204" pitchFamily="18" charset="0"/>
                              </a:rPr>
                              <m:t> | </m:t>
                            </m:r>
                            <m:r>
                              <m:rPr>
                                <m:sty m:val="p"/>
                              </m:rPr>
                              <a:rPr lang="en-US" sz="2000">
                                <a:latin typeface="Cambria Math" panose="02040503050406030204" pitchFamily="18" charset="0"/>
                              </a:rPr>
                              <m:t>Π</m:t>
                            </m:r>
                            <m:r>
                              <a:rPr lang="en-US" sz="2000" i="1">
                                <a:latin typeface="Cambria Math" panose="02040503050406030204" pitchFamily="18" charset="0"/>
                              </a:rPr>
                              <m:t>←</m:t>
                            </m:r>
                            <m:acc>
                              <m:accPr>
                                <m:chr m:val="̃"/>
                                <m:ctrlPr>
                                  <a:rPr lang="en-US" sz="2000" i="1" dirty="0">
                                    <a:solidFill>
                                      <a:schemeClr val="tx1">
                                        <a:lumMod val="95000"/>
                                        <a:lumOff val="5000"/>
                                      </a:schemeClr>
                                    </a:solidFill>
                                    <a:latin typeface="Cambria Math" panose="02040503050406030204" pitchFamily="18" charset="0"/>
                                  </a:rPr>
                                </m:ctrlPr>
                              </m:accPr>
                              <m:e>
                                <m:r>
                                  <a:rPr lang="en-US" sz="2000" i="1" dirty="0">
                                    <a:solidFill>
                                      <a:schemeClr val="tx1">
                                        <a:lumMod val="95000"/>
                                        <a:lumOff val="5000"/>
                                      </a:schemeClr>
                                    </a:solidFill>
                                    <a:latin typeface="Cambria Math" panose="02040503050406030204" pitchFamily="18" charset="0"/>
                                  </a:rPr>
                                  <m:t>𝑃</m:t>
                                </m:r>
                              </m:e>
                            </m:acc>
                          </m:e>
                        </m:d>
                      </m:e>
                    </m:func>
                    <m:r>
                      <a:rPr lang="en-US" sz="2000" i="1">
                        <a:latin typeface="Cambria Math" panose="02040503050406030204" pitchFamily="18" charset="0"/>
                      </a:rPr>
                      <m:t>&lt;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oMath>
                </a14:m>
                <a:r>
                  <a:rPr lang="en-IL" sz="2000" dirty="0"/>
                  <a:t> </a:t>
                </a:r>
              </a:p>
            </p:txBody>
          </p:sp>
        </mc:Choice>
        <mc:Fallback xmlns="">
          <p:sp>
            <p:nvSpPr>
              <p:cNvPr id="3" name="TextBox 2">
                <a:extLst>
                  <a:ext uri="{FF2B5EF4-FFF2-40B4-BE49-F238E27FC236}">
                    <a16:creationId xmlns:a16="http://schemas.microsoft.com/office/drawing/2014/main" id="{9AFC9FAD-ED89-5366-6DFA-AC23A2C713C3}"/>
                  </a:ext>
                </a:extLst>
              </p:cNvPr>
              <p:cNvSpPr txBox="1">
                <a:spLocks noRot="1" noChangeAspect="1" noMove="1" noResize="1" noEditPoints="1" noAdjustHandles="1" noChangeArrowheads="1" noChangeShapeType="1" noTextEdit="1"/>
              </p:cNvSpPr>
              <p:nvPr/>
            </p:nvSpPr>
            <p:spPr>
              <a:xfrm>
                <a:off x="1944304" y="5692269"/>
                <a:ext cx="9502302" cy="873572"/>
              </a:xfrm>
              <a:prstGeom prst="rect">
                <a:avLst/>
              </a:prstGeom>
              <a:blipFill>
                <a:blip r:embed="rId9"/>
                <a:stretch>
                  <a:fillRect l="-801" t="-4348"/>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0" name="Google Shape;90;p15">
                <a:extLst>
                  <a:ext uri="{FF2B5EF4-FFF2-40B4-BE49-F238E27FC236}">
                    <a16:creationId xmlns:a16="http://schemas.microsoft.com/office/drawing/2014/main" id="{C62B0DC9-FEB9-7DAD-D143-B45097088CDD}"/>
                  </a:ext>
                </a:extLst>
              </p:cNvPr>
              <p:cNvSpPr txBox="1"/>
              <p:nvPr/>
            </p:nvSpPr>
            <p:spPr>
              <a:xfrm>
                <a:off x="4484995" y="2356248"/>
                <a:ext cx="1892739" cy="677068"/>
              </a:xfrm>
              <a:prstGeom prst="rect">
                <a:avLst/>
              </a:prstGeom>
              <a:noFill/>
              <a:ln>
                <a:noFill/>
              </a:ln>
            </p:spPr>
            <p:txBody>
              <a:bodyPr spcFirstLastPara="1" wrap="square" lIns="121900" tIns="121900" rIns="121900" bIns="121900" anchor="t" anchorCtr="0">
                <a:spAutoFit/>
              </a:bodyPr>
              <a:lstStyle/>
              <a:p>
                <a:pPr lvl="0"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𝑦</m:t>
                      </m:r>
                    </m:oMath>
                  </m:oMathPara>
                </a14:m>
                <a:endParaRPr lang="en-US" sz="2800" i="1" dirty="0">
                  <a:solidFill>
                    <a:schemeClr val="tx1"/>
                  </a:solidFill>
                </a:endParaRPr>
              </a:p>
            </p:txBody>
          </p:sp>
        </mc:Choice>
        <mc:Fallback xmlns="">
          <p:sp>
            <p:nvSpPr>
              <p:cNvPr id="10" name="Google Shape;90;p15">
                <a:extLst>
                  <a:ext uri="{FF2B5EF4-FFF2-40B4-BE49-F238E27FC236}">
                    <a16:creationId xmlns:a16="http://schemas.microsoft.com/office/drawing/2014/main" id="{C62B0DC9-FEB9-7DAD-D143-B45097088CDD}"/>
                  </a:ext>
                </a:extLst>
              </p:cNvPr>
              <p:cNvSpPr txBox="1">
                <a:spLocks noRot="1" noChangeAspect="1" noMove="1" noResize="1" noEditPoints="1" noAdjustHandles="1" noChangeArrowheads="1" noChangeShapeType="1" noTextEdit="1"/>
              </p:cNvSpPr>
              <p:nvPr/>
            </p:nvSpPr>
            <p:spPr>
              <a:xfrm>
                <a:off x="4484995" y="2356248"/>
                <a:ext cx="1892739" cy="677068"/>
              </a:xfrm>
              <a:prstGeom prst="rect">
                <a:avLst/>
              </a:prstGeom>
              <a:blipFill>
                <a:blip r:embed="rId10"/>
                <a:stretch>
                  <a:fillRect/>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4" name="Rectangle: Rounded Corners 18">
                <a:extLst>
                  <a:ext uri="{FF2B5EF4-FFF2-40B4-BE49-F238E27FC236}">
                    <a16:creationId xmlns:a16="http://schemas.microsoft.com/office/drawing/2014/main" id="{F3E41520-4593-9F83-9C81-3FD6BDBA1A24}"/>
                  </a:ext>
                </a:extLst>
              </p:cNvPr>
              <p:cNvSpPr/>
              <p:nvPr/>
            </p:nvSpPr>
            <p:spPr>
              <a:xfrm flipH="1">
                <a:off x="1123654" y="1558636"/>
                <a:ext cx="1799586" cy="1097300"/>
              </a:xfrm>
              <a:prstGeom prst="roundRect">
                <a:avLst>
                  <a:gd name="adj" fmla="val 4420"/>
                </a:avLst>
              </a:prstGeom>
              <a:solidFill>
                <a:srgbClr val="D7FDD7"/>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spcBef>
                    <a:spcPts val="1800"/>
                  </a:spcBef>
                </a:pPr>
                <a:r>
                  <a:rPr lang="en-US" sz="2000" dirty="0">
                    <a:solidFill>
                      <a:srgbClr val="C00000"/>
                    </a:solidFill>
                  </a:rPr>
                  <a:t>PCPP theorem</a:t>
                </a:r>
                <a:br>
                  <a:rPr lang="en-US" sz="2000" dirty="0">
                    <a:solidFill>
                      <a:schemeClr val="tx1">
                        <a:lumMod val="95000"/>
                        <a:lumOff val="5000"/>
                      </a:schemeClr>
                    </a:solidFill>
                  </a:rPr>
                </a:br>
                <a14:m>
                  <m:oMathPara xmlns:m="http://schemas.openxmlformats.org/officeDocument/2006/math">
                    <m:oMathParaPr>
                      <m:jc m:val="left"/>
                    </m:oMathParaPr>
                    <m:oMath xmlns:m="http://schemas.openxmlformats.org/officeDocument/2006/math">
                      <m:d>
                        <m:dPr>
                          <m:begChr m:val="|"/>
                          <m:endChr m:val="|"/>
                          <m:ctrlPr>
                            <a:rPr lang="en-US" sz="2000" i="1" dirty="0">
                              <a:solidFill>
                                <a:schemeClr val="tx1">
                                  <a:lumMod val="95000"/>
                                  <a:lumOff val="5000"/>
                                </a:schemeClr>
                              </a:solidFill>
                              <a:latin typeface="Cambria Math" panose="02040503050406030204" pitchFamily="18" charset="0"/>
                            </a:rPr>
                          </m:ctrlPr>
                        </m:dPr>
                        <m:e>
                          <m:r>
                            <m:rPr>
                              <m:sty m:val="p"/>
                            </m:rPr>
                            <a:rPr lang="en-US" sz="2000" dirty="0">
                              <a:solidFill>
                                <a:schemeClr val="tx1">
                                  <a:lumMod val="95000"/>
                                  <a:lumOff val="5000"/>
                                </a:schemeClr>
                              </a:solidFill>
                              <a:latin typeface="Cambria Math" panose="02040503050406030204" pitchFamily="18" charset="0"/>
                            </a:rPr>
                            <m:t>Π</m:t>
                          </m:r>
                        </m:e>
                      </m:d>
                      <m:r>
                        <a:rPr lang="en-US" sz="2000" i="1" dirty="0">
                          <a:solidFill>
                            <a:schemeClr val="tx1">
                              <a:lumMod val="95000"/>
                              <a:lumOff val="5000"/>
                            </a:schemeClr>
                          </a:solidFill>
                          <a:latin typeface="Cambria Math" panose="02040503050406030204" pitchFamily="18" charset="0"/>
                        </a:rPr>
                        <m:t>=</m:t>
                      </m:r>
                      <m:r>
                        <m:rPr>
                          <m:sty m:val="p"/>
                        </m:rPr>
                        <a:rPr lang="en-US" sz="2000" dirty="0">
                          <a:solidFill>
                            <a:schemeClr val="tx1">
                              <a:lumMod val="95000"/>
                              <a:lumOff val="5000"/>
                            </a:schemeClr>
                          </a:solidFill>
                          <a:latin typeface="Cambria Math" panose="02040503050406030204" pitchFamily="18" charset="0"/>
                        </a:rPr>
                        <m:t>poly</m:t>
                      </m:r>
                      <m:d>
                        <m:dPr>
                          <m:ctrlPr>
                            <a:rPr lang="en-US" sz="2000" i="1" dirty="0">
                              <a:solidFill>
                                <a:schemeClr val="tx1">
                                  <a:lumMod val="95000"/>
                                  <a:lumOff val="5000"/>
                                </a:schemeClr>
                              </a:solidFill>
                              <a:latin typeface="Cambria Math" panose="02040503050406030204" pitchFamily="18" charset="0"/>
                            </a:rPr>
                          </m:ctrlPr>
                        </m:dPr>
                        <m:e>
                          <m:r>
                            <a:rPr lang="en-US" sz="2000" b="0" i="1" dirty="0" smtClean="0">
                              <a:solidFill>
                                <a:srgbClr val="C00000"/>
                              </a:solidFill>
                              <a:latin typeface="Cambria Math" panose="02040503050406030204" pitchFamily="18" charset="0"/>
                            </a:rPr>
                            <m:t>𝑇</m:t>
                          </m:r>
                        </m:e>
                      </m:d>
                    </m:oMath>
                  </m:oMathPara>
                </a14:m>
                <a:br>
                  <a:rPr lang="en-US" sz="2000" dirty="0">
                    <a:solidFill>
                      <a:schemeClr val="tx1"/>
                    </a:solidFill>
                  </a:rPr>
                </a:br>
                <a14:m>
                  <m:oMath xmlns:m="http://schemas.openxmlformats.org/officeDocument/2006/math">
                    <m:r>
                      <a:rPr lang="en-US" sz="2000" i="1" dirty="0">
                        <a:solidFill>
                          <a:schemeClr val="tx1">
                            <a:lumMod val="95000"/>
                            <a:lumOff val="5000"/>
                          </a:schemeClr>
                        </a:solidFill>
                        <a:latin typeface="Cambria Math" panose="02040503050406030204" pitchFamily="18" charset="0"/>
                      </a:rPr>
                      <m:t>𝑂</m:t>
                    </m:r>
                    <m:r>
                      <a:rPr lang="en-US" sz="2000" i="1" dirty="0">
                        <a:solidFill>
                          <a:schemeClr val="tx1">
                            <a:lumMod val="95000"/>
                            <a:lumOff val="5000"/>
                          </a:schemeClr>
                        </a:solidFill>
                        <a:latin typeface="Cambria Math" panose="02040503050406030204" pitchFamily="18" charset="0"/>
                      </a:rPr>
                      <m:t>(1)</m:t>
                    </m:r>
                  </m:oMath>
                </a14:m>
                <a:r>
                  <a:rPr lang="en-US" sz="2000" dirty="0">
                    <a:solidFill>
                      <a:schemeClr val="tx1"/>
                    </a:solidFill>
                  </a:rPr>
                  <a:t> queries</a:t>
                </a:r>
              </a:p>
            </p:txBody>
          </p:sp>
        </mc:Choice>
        <mc:Fallback xmlns="">
          <p:sp>
            <p:nvSpPr>
              <p:cNvPr id="14" name="Rectangle: Rounded Corners 18">
                <a:extLst>
                  <a:ext uri="{FF2B5EF4-FFF2-40B4-BE49-F238E27FC236}">
                    <a16:creationId xmlns:a16="http://schemas.microsoft.com/office/drawing/2014/main" id="{F3E41520-4593-9F83-9C81-3FD6BDBA1A24}"/>
                  </a:ext>
                </a:extLst>
              </p:cNvPr>
              <p:cNvSpPr>
                <a:spLocks noRot="1" noChangeAspect="1" noMove="1" noResize="1" noEditPoints="1" noAdjustHandles="1" noChangeArrowheads="1" noChangeShapeType="1" noTextEdit="1"/>
              </p:cNvSpPr>
              <p:nvPr/>
            </p:nvSpPr>
            <p:spPr>
              <a:xfrm flipH="1">
                <a:off x="1123654" y="1558636"/>
                <a:ext cx="1799586" cy="1097300"/>
              </a:xfrm>
              <a:prstGeom prst="roundRect">
                <a:avLst>
                  <a:gd name="adj" fmla="val 4420"/>
                </a:avLst>
              </a:prstGeom>
              <a:blipFill>
                <a:blip r:embed="rId11"/>
                <a:stretch>
                  <a:fillRect l="-2069" b="-4444"/>
                </a:stretch>
              </a:blipFill>
              <a:ln w="28575">
                <a:solidFill>
                  <a:srgbClr val="00B050"/>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9" name="Rectangle: Rounded Corners 18">
                <a:extLst>
                  <a:ext uri="{FF2B5EF4-FFF2-40B4-BE49-F238E27FC236}">
                    <a16:creationId xmlns:a16="http://schemas.microsoft.com/office/drawing/2014/main" id="{F72A7777-C060-DD66-0A60-3F190CB6C1BB}"/>
                  </a:ext>
                </a:extLst>
              </p:cNvPr>
              <p:cNvSpPr/>
              <p:nvPr/>
            </p:nvSpPr>
            <p:spPr>
              <a:xfrm>
                <a:off x="4187992" y="2151532"/>
                <a:ext cx="2562038" cy="33138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buClr>
                    <a:schemeClr val="dk1"/>
                  </a:buClr>
                  <a:buSzPts val="1100"/>
                </a:pPr>
                <a:r>
                  <a:rPr lang="en-US" sz="2000" b="0" i="0" dirty="0">
                    <a:solidFill>
                      <a:schemeClr val="tx1"/>
                    </a:solidFill>
                    <a:latin typeface="+mj-lt"/>
                  </a:rPr>
                  <a:t>Language</a:t>
                </a:r>
                <a14:m>
                  <m:oMath xmlns:m="http://schemas.openxmlformats.org/officeDocument/2006/math">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𝐿</m:t>
                    </m:r>
                  </m:oMath>
                </a14:m>
                <a:endParaRPr lang="ar-AE" sz="2000" dirty="0">
                  <a:solidFill>
                    <a:schemeClr val="tx1"/>
                  </a:solidFill>
                </a:endParaRPr>
              </a:p>
            </p:txBody>
          </p:sp>
        </mc:Choice>
        <mc:Fallback xmlns="">
          <p:sp>
            <p:nvSpPr>
              <p:cNvPr id="19" name="Rectangle: Rounded Corners 18">
                <a:extLst>
                  <a:ext uri="{FF2B5EF4-FFF2-40B4-BE49-F238E27FC236}">
                    <a16:creationId xmlns:a16="http://schemas.microsoft.com/office/drawing/2014/main" id="{F72A7777-C060-DD66-0A60-3F190CB6C1BB}"/>
                  </a:ext>
                </a:extLst>
              </p:cNvPr>
              <p:cNvSpPr>
                <a:spLocks noRot="1" noChangeAspect="1" noMove="1" noResize="1" noEditPoints="1" noAdjustHandles="1" noChangeArrowheads="1" noChangeShapeType="1" noTextEdit="1"/>
              </p:cNvSpPr>
              <p:nvPr/>
            </p:nvSpPr>
            <p:spPr>
              <a:xfrm>
                <a:off x="4187992" y="2151532"/>
                <a:ext cx="2562038" cy="331380"/>
              </a:xfrm>
              <a:prstGeom prst="roundRect">
                <a:avLst/>
              </a:prstGeom>
              <a:blipFill>
                <a:blip r:embed="rId12"/>
                <a:stretch>
                  <a:fillRect t="-14286" b="-39286"/>
                </a:stretch>
              </a:blipFill>
              <a:ln>
                <a:solidFill>
                  <a:schemeClr val="bg1">
                    <a:lumMod val="95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8" name="Rectangle: Rounded Corners 18">
                <a:extLst>
                  <a:ext uri="{FF2B5EF4-FFF2-40B4-BE49-F238E27FC236}">
                    <a16:creationId xmlns:a16="http://schemas.microsoft.com/office/drawing/2014/main" id="{11E4BFF1-EB8F-1256-EAD6-105CD21CE9E9}"/>
                  </a:ext>
                </a:extLst>
              </p:cNvPr>
              <p:cNvSpPr/>
              <p:nvPr/>
            </p:nvSpPr>
            <p:spPr>
              <a:xfrm>
                <a:off x="4122294" y="1651616"/>
                <a:ext cx="3177608" cy="359516"/>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14:m>
                  <m:oMath xmlns:m="http://schemas.openxmlformats.org/officeDocument/2006/math">
                    <m:r>
                      <a:rPr lang="en-US" sz="2000" b="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𝑀</m:t>
                    </m:r>
                  </m:oMath>
                </a14:m>
                <a:r>
                  <a:rPr lang="en-US" sz="2000" dirty="0">
                    <a:solidFill>
                      <a:schemeClr val="tx1"/>
                    </a:solidFill>
                  </a:rPr>
                  <a:t> </a:t>
                </a:r>
                <a:r>
                  <a:rPr lang="en-IL" sz="2000" dirty="0">
                    <a:solidFill>
                      <a:schemeClr val="tx1"/>
                    </a:solidFill>
                    <a:latin typeface="+mj-lt"/>
                  </a:rPr>
                  <a:t>decides</a:t>
                </a:r>
                <a:r>
                  <a:rPr lang="en-US" sz="2000" dirty="0">
                    <a:solidFill>
                      <a:schemeClr val="tx1"/>
                    </a:solidFill>
                  </a:rPr>
                  <a:t> </a:t>
                </a:r>
                <a14:m>
                  <m:oMath xmlns:m="http://schemas.openxmlformats.org/officeDocument/2006/math">
                    <m:r>
                      <a:rPr lang="en-US" sz="2000" i="1" dirty="0">
                        <a:solidFill>
                          <a:schemeClr val="tx1"/>
                        </a:solidFill>
                        <a:latin typeface="Cambria Math" panose="02040503050406030204" pitchFamily="18" charset="0"/>
                      </a:rPr>
                      <m:t>𝐿</m:t>
                    </m:r>
                    <m:r>
                      <a:rPr lang="en-US" sz="2000" b="0" i="1" dirty="0" smtClean="0">
                        <a:solidFill>
                          <a:schemeClr val="tx1"/>
                        </a:solidFill>
                        <a:latin typeface="Cambria Math" panose="02040503050406030204" pitchFamily="18" charset="0"/>
                      </a:rPr>
                      <m:t> </m:t>
                    </m:r>
                  </m:oMath>
                </a14:m>
                <a:r>
                  <a:rPr lang="en-US" sz="2000" dirty="0">
                    <a:solidFill>
                      <a:schemeClr val="tx1"/>
                    </a:solidFill>
                    <a:latin typeface="+mj-lt"/>
                  </a:rPr>
                  <a:t>in time </a:t>
                </a:r>
                <a14:m>
                  <m:oMath xmlns:m="http://schemas.openxmlformats.org/officeDocument/2006/math">
                    <m:r>
                      <a:rPr lang="en-US" sz="2000" i="1" smtClean="0">
                        <a:solidFill>
                          <a:schemeClr val="tx1"/>
                        </a:solidFill>
                        <a:latin typeface="Cambria Math" panose="02040503050406030204" pitchFamily="18" charset="0"/>
                      </a:rPr>
                      <m:t>𝑇</m:t>
                    </m:r>
                  </m:oMath>
                </a14:m>
                <a:endParaRPr lang="ar-AE" sz="2000" i="1" dirty="0">
                  <a:solidFill>
                    <a:schemeClr val="tx1"/>
                  </a:solidFill>
                </a:endParaRPr>
              </a:p>
            </p:txBody>
          </p:sp>
        </mc:Choice>
        <mc:Fallback xmlns="">
          <p:sp>
            <p:nvSpPr>
              <p:cNvPr id="18" name="Rectangle: Rounded Corners 18">
                <a:extLst>
                  <a:ext uri="{FF2B5EF4-FFF2-40B4-BE49-F238E27FC236}">
                    <a16:creationId xmlns:a16="http://schemas.microsoft.com/office/drawing/2014/main" id="{11E4BFF1-EB8F-1256-EAD6-105CD21CE9E9}"/>
                  </a:ext>
                </a:extLst>
              </p:cNvPr>
              <p:cNvSpPr>
                <a:spLocks noRot="1" noChangeAspect="1" noMove="1" noResize="1" noEditPoints="1" noAdjustHandles="1" noChangeArrowheads="1" noChangeShapeType="1" noTextEdit="1"/>
              </p:cNvSpPr>
              <p:nvPr/>
            </p:nvSpPr>
            <p:spPr>
              <a:xfrm>
                <a:off x="4122294" y="1651616"/>
                <a:ext cx="3177608" cy="359516"/>
              </a:xfrm>
              <a:prstGeom prst="roundRect">
                <a:avLst/>
              </a:prstGeom>
              <a:blipFill>
                <a:blip r:embed="rId14"/>
                <a:stretch>
                  <a:fillRect t="-13333" b="-33333"/>
                </a:stretch>
              </a:blipFill>
              <a:ln>
                <a:solidFill>
                  <a:schemeClr val="bg1">
                    <a:lumMod val="95000"/>
                  </a:schemeClr>
                </a:solidFill>
              </a:ln>
            </p:spPr>
            <p:txBody>
              <a:bodyPr/>
              <a:lstStyle/>
              <a:p>
                <a:r>
                  <a:rPr lang="en-IL">
                    <a:noFill/>
                  </a:rPr>
                  <a:t> </a:t>
                </a:r>
              </a:p>
            </p:txBody>
          </p:sp>
        </mc:Fallback>
      </mc:AlternateContent>
      <p:sp>
        <p:nvSpPr>
          <p:cNvPr id="34" name="Cloud Callout 33">
            <a:extLst>
              <a:ext uri="{FF2B5EF4-FFF2-40B4-BE49-F238E27FC236}">
                <a16:creationId xmlns:a16="http://schemas.microsoft.com/office/drawing/2014/main" id="{7BB70F37-D921-C530-F957-2AF4617BB243}"/>
              </a:ext>
            </a:extLst>
          </p:cNvPr>
          <p:cNvSpPr/>
          <p:nvPr/>
        </p:nvSpPr>
        <p:spPr>
          <a:xfrm>
            <a:off x="9805751" y="4276408"/>
            <a:ext cx="2369716" cy="1203539"/>
          </a:xfrm>
          <a:prstGeom prst="cloudCallout">
            <a:avLst>
              <a:gd name="adj1" fmla="val -57887"/>
              <a:gd name="adj2" fmla="val -80486"/>
            </a:avLst>
          </a:prstGeom>
          <a:solidFill>
            <a:srgbClr val="FFECF8"/>
          </a:solidFill>
          <a:ln>
            <a:solidFill>
              <a:srgbClr val="EBC0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2000" dirty="0">
              <a:solidFill>
                <a:schemeClr val="tx1"/>
              </a:solidFill>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C508EC8-D0DD-D4B6-E20E-10A2CFD59F2D}"/>
                  </a:ext>
                </a:extLst>
              </p:cNvPr>
              <p:cNvSpPr txBox="1"/>
              <p:nvPr/>
            </p:nvSpPr>
            <p:spPr>
              <a:xfrm>
                <a:off x="9899105" y="4529344"/>
                <a:ext cx="1946970" cy="5615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dirty="0" smtClean="0">
                          <a:solidFill>
                            <a:schemeClr val="tx1"/>
                          </a:solidFill>
                          <a:latin typeface="Cambria Math" panose="02040503050406030204" pitchFamily="18" charset="0"/>
                        </a:rPr>
                        <m:t>𝑀</m:t>
                      </m:r>
                      <m:d>
                        <m:dPr>
                          <m:ctrlPr>
                            <a:rPr lang="en-US" sz="2400" i="1" dirty="0">
                              <a:solidFill>
                                <a:schemeClr val="tx1"/>
                              </a:solidFill>
                              <a:latin typeface="Cambria Math" panose="02040503050406030204" pitchFamily="18" charset="0"/>
                            </a:rPr>
                          </m:ctrlPr>
                        </m:dPr>
                        <m:e>
                          <m:r>
                            <a:rPr lang="en-US" sz="2400" b="0" i="1" dirty="0" smtClean="0">
                              <a:solidFill>
                                <a:schemeClr val="tx1"/>
                              </a:solidFill>
                              <a:latin typeface="Cambria Math" panose="02040503050406030204" pitchFamily="18" charset="0"/>
                            </a:rPr>
                            <m:t>𝑥</m:t>
                          </m:r>
                          <m:r>
                            <a:rPr lang="en-US" sz="2400" b="0" i="1" dirty="0" smtClean="0">
                              <a:solidFill>
                                <a:schemeClr val="tx1"/>
                              </a:solidFill>
                              <a:latin typeface="Cambria Math" panose="02040503050406030204" pitchFamily="18" charset="0"/>
                            </a:rPr>
                            <m:t>,</m:t>
                          </m:r>
                          <m:r>
                            <a:rPr lang="en-US" sz="2400" i="1" dirty="0" smtClean="0">
                              <a:solidFill>
                                <a:schemeClr val="bg1">
                                  <a:lumMod val="65000"/>
                                </a:schemeClr>
                              </a:solidFill>
                              <a:latin typeface="Cambria Math" panose="02040503050406030204" pitchFamily="18" charset="0"/>
                            </a:rPr>
                            <m:t>𝑦</m:t>
                          </m:r>
                        </m:e>
                      </m:d>
                      <m:limUpp>
                        <m:limUppPr>
                          <m:ctrlPr>
                            <a:rPr lang="en-US" sz="2400" b="0" i="1" dirty="0" smtClean="0">
                              <a:solidFill>
                                <a:schemeClr val="tx1"/>
                              </a:solidFill>
                              <a:latin typeface="Cambria Math" panose="02040503050406030204" pitchFamily="18" charset="0"/>
                            </a:rPr>
                          </m:ctrlPr>
                        </m:limUppPr>
                        <m:e>
                          <m:r>
                            <a:rPr lang="en-US" sz="2400" i="1" dirty="0">
                              <a:solidFill>
                                <a:schemeClr val="tx1"/>
                              </a:solidFill>
                              <a:latin typeface="Cambria Math" panose="02040503050406030204" pitchFamily="18" charset="0"/>
                            </a:rPr>
                            <m:t>=</m:t>
                          </m:r>
                        </m:e>
                        <m:lim>
                          <m:r>
                            <a:rPr lang="en-US" sz="2400" b="0" i="1" dirty="0" smtClean="0">
                              <a:solidFill>
                                <a:schemeClr val="tx1"/>
                              </a:solidFill>
                              <a:latin typeface="Cambria Math" panose="02040503050406030204" pitchFamily="18" charset="0"/>
                            </a:rPr>
                            <m:t>?</m:t>
                          </m:r>
                        </m:lim>
                      </m:limUpp>
                      <m:r>
                        <a:rPr lang="en-US" sz="2400" i="1" dirty="0">
                          <a:solidFill>
                            <a:schemeClr val="tx1"/>
                          </a:solidFill>
                          <a:latin typeface="Cambria Math" panose="02040503050406030204" pitchFamily="18" charset="0"/>
                        </a:rPr>
                        <m:t>1</m:t>
                      </m:r>
                    </m:oMath>
                  </m:oMathPara>
                </a14:m>
                <a:endParaRPr lang="ar-AE" sz="2400" i="1" dirty="0">
                  <a:solidFill>
                    <a:schemeClr val="tx1"/>
                  </a:solidFill>
                </a:endParaRPr>
              </a:p>
            </p:txBody>
          </p:sp>
        </mc:Choice>
        <mc:Fallback xmlns="">
          <p:sp>
            <p:nvSpPr>
              <p:cNvPr id="35" name="TextBox 34">
                <a:extLst>
                  <a:ext uri="{FF2B5EF4-FFF2-40B4-BE49-F238E27FC236}">
                    <a16:creationId xmlns:a16="http://schemas.microsoft.com/office/drawing/2014/main" id="{9C508EC8-D0DD-D4B6-E20E-10A2CFD59F2D}"/>
                  </a:ext>
                </a:extLst>
              </p:cNvPr>
              <p:cNvSpPr txBox="1">
                <a:spLocks noRot="1" noChangeAspect="1" noMove="1" noResize="1" noEditPoints="1" noAdjustHandles="1" noChangeArrowheads="1" noChangeShapeType="1" noTextEdit="1"/>
              </p:cNvSpPr>
              <p:nvPr/>
            </p:nvSpPr>
            <p:spPr>
              <a:xfrm>
                <a:off x="9899105" y="4529344"/>
                <a:ext cx="1946970" cy="561564"/>
              </a:xfrm>
              <a:prstGeom prst="rect">
                <a:avLst/>
              </a:prstGeom>
              <a:blipFill>
                <a:blip r:embed="rId15"/>
                <a:stretch>
                  <a:fillRect r="-3896" b="-22222"/>
                </a:stretch>
              </a:blipFill>
            </p:spPr>
            <p:txBody>
              <a:bodyPr/>
              <a:lstStyle/>
              <a:p>
                <a:r>
                  <a:rPr lang="en-IL">
                    <a:noFill/>
                  </a:rPr>
                  <a:t> </a:t>
                </a:r>
              </a:p>
            </p:txBody>
          </p:sp>
        </mc:Fallback>
      </mc:AlternateContent>
      <p:sp>
        <p:nvSpPr>
          <p:cNvPr id="23" name="Oval 22">
            <a:extLst>
              <a:ext uri="{FF2B5EF4-FFF2-40B4-BE49-F238E27FC236}">
                <a16:creationId xmlns:a16="http://schemas.microsoft.com/office/drawing/2014/main" id="{B8226F8E-9082-EF0C-4E43-D4FB9999E93F}"/>
              </a:ext>
            </a:extLst>
          </p:cNvPr>
          <p:cNvSpPr/>
          <p:nvPr/>
        </p:nvSpPr>
        <p:spPr>
          <a:xfrm>
            <a:off x="9688228" y="1690779"/>
            <a:ext cx="1652241" cy="1485206"/>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4" name="Oval 23">
            <a:extLst>
              <a:ext uri="{FF2B5EF4-FFF2-40B4-BE49-F238E27FC236}">
                <a16:creationId xmlns:a16="http://schemas.microsoft.com/office/drawing/2014/main" id="{759834B9-BED9-776C-7B0A-754EE2A09071}"/>
              </a:ext>
            </a:extLst>
          </p:cNvPr>
          <p:cNvSpPr/>
          <p:nvPr/>
        </p:nvSpPr>
        <p:spPr>
          <a:xfrm>
            <a:off x="10348539" y="2038714"/>
            <a:ext cx="484841" cy="477587"/>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2" name="Oval 31">
            <a:extLst>
              <a:ext uri="{FF2B5EF4-FFF2-40B4-BE49-F238E27FC236}">
                <a16:creationId xmlns:a16="http://schemas.microsoft.com/office/drawing/2014/main" id="{60B4DD14-ABAC-94FB-4234-1EBCC49DBC9E}"/>
              </a:ext>
            </a:extLst>
          </p:cNvPr>
          <p:cNvSpPr/>
          <p:nvPr/>
        </p:nvSpPr>
        <p:spPr>
          <a:xfrm>
            <a:off x="10585694" y="2258044"/>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37" name="Straight Connector 36">
            <a:extLst>
              <a:ext uri="{FF2B5EF4-FFF2-40B4-BE49-F238E27FC236}">
                <a16:creationId xmlns:a16="http://schemas.microsoft.com/office/drawing/2014/main" id="{2FFE7F1A-A8F0-7C22-D543-5EF8BD9E742D}"/>
              </a:ext>
            </a:extLst>
          </p:cNvPr>
          <p:cNvCxnSpPr>
            <a:cxnSpLocks/>
            <a:stCxn id="32" idx="7"/>
            <a:endCxn id="24" idx="7"/>
          </p:cNvCxnSpPr>
          <p:nvPr/>
        </p:nvCxnSpPr>
        <p:spPr>
          <a:xfrm flipV="1">
            <a:off x="10624718" y="2108655"/>
            <a:ext cx="137659" cy="156084"/>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4168C6F8-2E81-1279-D157-F450F5EC4084}"/>
                  </a:ext>
                </a:extLst>
              </p:cNvPr>
              <p:cNvSpPr txBox="1"/>
              <p:nvPr/>
            </p:nvSpPr>
            <p:spPr>
              <a:xfrm>
                <a:off x="10487799" y="1968307"/>
                <a:ext cx="287228"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l-GR" sz="1600" i="1" smtClean="0">
                          <a:solidFill>
                            <a:schemeClr val="tx1"/>
                          </a:solidFill>
                          <a:latin typeface="Cambria Math" panose="02040503050406030204" pitchFamily="18" charset="0"/>
                        </a:rPr>
                        <m:t>𝛿</m:t>
                      </m:r>
                    </m:oMath>
                  </m:oMathPara>
                </a14:m>
                <a:endParaRPr lang="en-IL" sz="1600" dirty="0"/>
              </a:p>
            </p:txBody>
          </p:sp>
        </mc:Choice>
        <mc:Fallback xmlns="">
          <p:sp>
            <p:nvSpPr>
              <p:cNvPr id="39" name="TextBox 38">
                <a:extLst>
                  <a:ext uri="{FF2B5EF4-FFF2-40B4-BE49-F238E27FC236}">
                    <a16:creationId xmlns:a16="http://schemas.microsoft.com/office/drawing/2014/main" id="{4168C6F8-2E81-1279-D157-F450F5EC4084}"/>
                  </a:ext>
                </a:extLst>
              </p:cNvPr>
              <p:cNvSpPr txBox="1">
                <a:spLocks noRot="1" noChangeAspect="1" noMove="1" noResize="1" noEditPoints="1" noAdjustHandles="1" noChangeArrowheads="1" noChangeShapeType="1" noTextEdit="1"/>
              </p:cNvSpPr>
              <p:nvPr/>
            </p:nvSpPr>
            <p:spPr>
              <a:xfrm>
                <a:off x="10487799" y="1968307"/>
                <a:ext cx="287228" cy="338554"/>
              </a:xfrm>
              <a:prstGeom prst="rect">
                <a:avLst/>
              </a:prstGeom>
              <a:blipFill>
                <a:blip r:embed="rId16"/>
                <a:stretch>
                  <a:fillRect/>
                </a:stretch>
              </a:blipFill>
            </p:spPr>
            <p:txBody>
              <a:bodyPr/>
              <a:lstStyle/>
              <a:p>
                <a:r>
                  <a:rPr lang="en-IL">
                    <a:noFill/>
                  </a:rPr>
                  <a:t> </a:t>
                </a:r>
              </a:p>
            </p:txBody>
          </p:sp>
        </mc:Fallback>
      </mc:AlternateContent>
      <p:sp>
        <p:nvSpPr>
          <p:cNvPr id="40" name="Oval 39">
            <a:extLst>
              <a:ext uri="{FF2B5EF4-FFF2-40B4-BE49-F238E27FC236}">
                <a16:creationId xmlns:a16="http://schemas.microsoft.com/office/drawing/2014/main" id="{60E81B96-CB90-74E7-5C6F-FE14FC6249C2}"/>
              </a:ext>
            </a:extLst>
          </p:cNvPr>
          <p:cNvSpPr/>
          <p:nvPr/>
        </p:nvSpPr>
        <p:spPr>
          <a:xfrm>
            <a:off x="10856627" y="2749114"/>
            <a:ext cx="45719" cy="4571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solidFill>
                <a:srgbClr val="FF0000"/>
              </a:solidFill>
              <a:highlight>
                <a:srgbClr val="FF0000"/>
              </a:highlight>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2430EC86-3B06-F6F3-7A39-CDCC9A0ACDFB}"/>
                  </a:ext>
                </a:extLst>
              </p:cNvPr>
              <p:cNvSpPr txBox="1"/>
              <p:nvPr/>
            </p:nvSpPr>
            <p:spPr>
              <a:xfrm>
                <a:off x="10605694" y="2621172"/>
                <a:ext cx="32860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𝑦</m:t>
                      </m:r>
                    </m:oMath>
                  </m:oMathPara>
                </a14:m>
                <a:endParaRPr lang="en-IL" sz="1800" dirty="0"/>
              </a:p>
            </p:txBody>
          </p:sp>
        </mc:Choice>
        <mc:Fallback xmlns="">
          <p:sp>
            <p:nvSpPr>
              <p:cNvPr id="42" name="TextBox 41">
                <a:extLst>
                  <a:ext uri="{FF2B5EF4-FFF2-40B4-BE49-F238E27FC236}">
                    <a16:creationId xmlns:a16="http://schemas.microsoft.com/office/drawing/2014/main" id="{2430EC86-3B06-F6F3-7A39-CDCC9A0ACDFB}"/>
                  </a:ext>
                </a:extLst>
              </p:cNvPr>
              <p:cNvSpPr txBox="1">
                <a:spLocks noRot="1" noChangeAspect="1" noMove="1" noResize="1" noEditPoints="1" noAdjustHandles="1" noChangeArrowheads="1" noChangeShapeType="1" noTextEdit="1"/>
              </p:cNvSpPr>
              <p:nvPr/>
            </p:nvSpPr>
            <p:spPr>
              <a:xfrm>
                <a:off x="10605694" y="2621172"/>
                <a:ext cx="328605" cy="369332"/>
              </a:xfrm>
              <a:prstGeom prst="rect">
                <a:avLst/>
              </a:prstGeom>
              <a:blipFill>
                <a:blip r:embed="rId17"/>
                <a:stretch>
                  <a:fillRect b="-6667"/>
                </a:stretch>
              </a:blipFill>
            </p:spPr>
            <p:txBody>
              <a:bodyPr/>
              <a:lstStyle/>
              <a:p>
                <a:r>
                  <a:rPr lang="en-IL">
                    <a:noFill/>
                  </a:rPr>
                  <a:t> </a:t>
                </a:r>
              </a:p>
            </p:txBody>
          </p:sp>
        </mc:Fallback>
      </mc:AlternateContent>
      <p:sp>
        <p:nvSpPr>
          <p:cNvPr id="43" name="Oval 42">
            <a:extLst>
              <a:ext uri="{FF2B5EF4-FFF2-40B4-BE49-F238E27FC236}">
                <a16:creationId xmlns:a16="http://schemas.microsoft.com/office/drawing/2014/main" id="{4AD755F0-0A66-24BD-8BC8-F472CD4A185D}"/>
              </a:ext>
            </a:extLst>
          </p:cNvPr>
          <p:cNvSpPr/>
          <p:nvPr/>
        </p:nvSpPr>
        <p:spPr>
          <a:xfrm>
            <a:off x="9890116" y="2352025"/>
            <a:ext cx="484841" cy="477587"/>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1" name="Oval 30">
            <a:extLst>
              <a:ext uri="{FF2B5EF4-FFF2-40B4-BE49-F238E27FC236}">
                <a16:creationId xmlns:a16="http://schemas.microsoft.com/office/drawing/2014/main" id="{F1708DFA-3994-C07F-025C-CBA4C01D8084}"/>
              </a:ext>
            </a:extLst>
          </p:cNvPr>
          <p:cNvSpPr/>
          <p:nvPr/>
        </p:nvSpPr>
        <p:spPr>
          <a:xfrm>
            <a:off x="10094628" y="257977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44" name="Straight Connector 43">
            <a:extLst>
              <a:ext uri="{FF2B5EF4-FFF2-40B4-BE49-F238E27FC236}">
                <a16:creationId xmlns:a16="http://schemas.microsoft.com/office/drawing/2014/main" id="{3E297B1D-D8E2-3C9A-C60D-E08E440DC080}"/>
              </a:ext>
            </a:extLst>
          </p:cNvPr>
          <p:cNvCxnSpPr>
            <a:cxnSpLocks/>
            <a:endCxn id="43" idx="7"/>
          </p:cNvCxnSpPr>
          <p:nvPr/>
        </p:nvCxnSpPr>
        <p:spPr>
          <a:xfrm flipV="1">
            <a:off x="10135099" y="2421966"/>
            <a:ext cx="168855" cy="165467"/>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B58E63C-AC74-0CD5-4774-1415FA877006}"/>
                  </a:ext>
                </a:extLst>
              </p:cNvPr>
              <p:cNvSpPr txBox="1"/>
              <p:nvPr/>
            </p:nvSpPr>
            <p:spPr>
              <a:xfrm>
                <a:off x="10027848" y="2284248"/>
                <a:ext cx="287228"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l-GR" sz="1600" i="1" smtClean="0">
                          <a:solidFill>
                            <a:schemeClr val="tx1"/>
                          </a:solidFill>
                          <a:latin typeface="Cambria Math" panose="02040503050406030204" pitchFamily="18" charset="0"/>
                        </a:rPr>
                        <m:t>𝛿</m:t>
                      </m:r>
                    </m:oMath>
                  </m:oMathPara>
                </a14:m>
                <a:endParaRPr lang="en-IL" sz="1600" dirty="0"/>
              </a:p>
            </p:txBody>
          </p:sp>
        </mc:Choice>
        <mc:Fallback xmlns="">
          <p:sp>
            <p:nvSpPr>
              <p:cNvPr id="54" name="TextBox 53">
                <a:extLst>
                  <a:ext uri="{FF2B5EF4-FFF2-40B4-BE49-F238E27FC236}">
                    <a16:creationId xmlns:a16="http://schemas.microsoft.com/office/drawing/2014/main" id="{2B58E63C-AC74-0CD5-4774-1415FA877006}"/>
                  </a:ext>
                </a:extLst>
              </p:cNvPr>
              <p:cNvSpPr txBox="1">
                <a:spLocks noRot="1" noChangeAspect="1" noMove="1" noResize="1" noEditPoints="1" noAdjustHandles="1" noChangeArrowheads="1" noChangeShapeType="1" noTextEdit="1"/>
              </p:cNvSpPr>
              <p:nvPr/>
            </p:nvSpPr>
            <p:spPr>
              <a:xfrm>
                <a:off x="10027848" y="2284248"/>
                <a:ext cx="287228" cy="338554"/>
              </a:xfrm>
              <a:prstGeom prst="rect">
                <a:avLst/>
              </a:prstGeom>
              <a:blipFill>
                <a:blip r:embed="rId18"/>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E5BF46-D267-1C10-7B99-EFE024AB32FC}"/>
                  </a:ext>
                </a:extLst>
              </p:cNvPr>
              <p:cNvSpPr txBox="1"/>
              <p:nvPr/>
            </p:nvSpPr>
            <p:spPr>
              <a:xfrm>
                <a:off x="9047701" y="2837902"/>
                <a:ext cx="54402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solidFill>
                            <a:schemeClr val="tx1"/>
                          </a:solidFill>
                          <a:latin typeface="Cambria Math" panose="02040503050406030204" pitchFamily="18" charset="0"/>
                        </a:rPr>
                        <m:t>𝑥</m:t>
                      </m:r>
                      <m:r>
                        <a:rPr lang="en-US" sz="2400" b="0" i="1" smtClean="0">
                          <a:latin typeface="Cambria Math" panose="02040503050406030204" pitchFamily="18" charset="0"/>
                        </a:rPr>
                        <m:t>)</m:t>
                      </m:r>
                    </m:oMath>
                  </m:oMathPara>
                </a14:m>
                <a:endParaRPr lang="en-IL" sz="2400" dirty="0"/>
              </a:p>
            </p:txBody>
          </p:sp>
        </mc:Choice>
        <mc:Fallback xmlns="">
          <p:sp>
            <p:nvSpPr>
              <p:cNvPr id="21" name="TextBox 20">
                <a:extLst>
                  <a:ext uri="{FF2B5EF4-FFF2-40B4-BE49-F238E27FC236}">
                    <a16:creationId xmlns:a16="http://schemas.microsoft.com/office/drawing/2014/main" id="{F7E5BF46-D267-1C10-7B99-EFE024AB32FC}"/>
                  </a:ext>
                </a:extLst>
              </p:cNvPr>
              <p:cNvSpPr txBox="1">
                <a:spLocks noRot="1" noChangeAspect="1" noMove="1" noResize="1" noEditPoints="1" noAdjustHandles="1" noChangeArrowheads="1" noChangeShapeType="1" noTextEdit="1"/>
              </p:cNvSpPr>
              <p:nvPr/>
            </p:nvSpPr>
            <p:spPr>
              <a:xfrm>
                <a:off x="9047701" y="2837902"/>
                <a:ext cx="544029" cy="461665"/>
              </a:xfrm>
              <a:prstGeom prst="rect">
                <a:avLst/>
              </a:prstGeom>
              <a:blipFill>
                <a:blip r:embed="rId19"/>
                <a:stretch>
                  <a:fillRect l="-9091" r="-20455" b="-1891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4251A72-7BEF-D8D4-C70C-3863ED45B43B}"/>
                  </a:ext>
                </a:extLst>
              </p:cNvPr>
              <p:cNvSpPr txBox="1"/>
              <p:nvPr/>
            </p:nvSpPr>
            <p:spPr>
              <a:xfrm>
                <a:off x="5574597" y="2574185"/>
                <a:ext cx="2055487" cy="369332"/>
              </a:xfrm>
              <a:prstGeom prst="rect">
                <a:avLst/>
              </a:prstGeom>
              <a:noFill/>
            </p:spPr>
            <p:txBody>
              <a:bodyPr wrap="square">
                <a:spAutoFit/>
              </a:bodyPr>
              <a:lstStyle/>
              <a:p>
                <a:r>
                  <a:rPr lang="en-US" sz="1800" i="1" dirty="0">
                    <a:solidFill>
                      <a:schemeClr val="tx1"/>
                    </a:solidFill>
                  </a:rPr>
                  <a:t>(s.t </a:t>
                </a:r>
                <a14:m>
                  <m:oMath xmlns:m="http://schemas.openxmlformats.org/officeDocument/2006/math">
                    <m:r>
                      <m:rPr>
                        <m:sty m:val="p"/>
                      </m:rPr>
                      <a:rPr lang="en-US" sz="1800">
                        <a:solidFill>
                          <a:schemeClr val="tx1"/>
                        </a:solidFill>
                        <a:latin typeface="Cambria Math" panose="02040503050406030204" pitchFamily="18" charset="0"/>
                      </a:rPr>
                      <m:t>Δ</m:t>
                    </m:r>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𝑦</m:t>
                    </m:r>
                    <m:r>
                      <a:rPr lang="en-US" sz="1800" i="1">
                        <a:solidFill>
                          <a:schemeClr val="tx1"/>
                        </a:solidFill>
                        <a:latin typeface="Cambria Math" panose="02040503050406030204" pitchFamily="18" charset="0"/>
                      </a:rPr>
                      <m:t>,</m:t>
                    </m:r>
                    <m:sSub>
                      <m:sSubPr>
                        <m:ctrlPr>
                          <a:rPr lang="en-US" sz="1800" b="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𝐿</m:t>
                        </m:r>
                      </m:e>
                      <m:sub>
                        <m:r>
                          <a:rPr lang="en-US" sz="1800" b="0" i="1" smtClean="0">
                            <a:solidFill>
                              <a:schemeClr val="tx1"/>
                            </a:solidFill>
                            <a:latin typeface="Cambria Math" panose="02040503050406030204" pitchFamily="18" charset="0"/>
                          </a:rPr>
                          <m:t>𝑥</m:t>
                        </m:r>
                      </m:sub>
                    </m:sSub>
                    <m:r>
                      <a:rPr lang="en-US" sz="1800" i="1">
                        <a:solidFill>
                          <a:schemeClr val="tx1"/>
                        </a:solidFill>
                        <a:latin typeface="Cambria Math" panose="02040503050406030204" pitchFamily="18" charset="0"/>
                      </a:rPr>
                      <m:t>)&gt;</m:t>
                    </m:r>
                    <m:r>
                      <a:rPr lang="en-US" sz="1800" i="1">
                        <a:solidFill>
                          <a:schemeClr val="tx1"/>
                        </a:solidFill>
                        <a:latin typeface="Cambria Math" panose="02040503050406030204" pitchFamily="18" charset="0"/>
                      </a:rPr>
                      <m:t>𝛿</m:t>
                    </m:r>
                  </m:oMath>
                </a14:m>
                <a:r>
                  <a:rPr lang="en-IL" sz="1800" dirty="0">
                    <a:solidFill>
                      <a:schemeClr val="tx1"/>
                    </a:solidFill>
                  </a:rPr>
                  <a:t> </a:t>
                </a:r>
                <a:r>
                  <a:rPr lang="en-US" sz="1800" i="1" dirty="0">
                    <a:solidFill>
                      <a:schemeClr val="tx1"/>
                    </a:solidFill>
                  </a:rPr>
                  <a:t>)</a:t>
                </a:r>
                <a:endParaRPr lang="en-IL" dirty="0">
                  <a:solidFill>
                    <a:schemeClr val="tx1"/>
                  </a:solidFill>
                </a:endParaRPr>
              </a:p>
            </p:txBody>
          </p:sp>
        </mc:Choice>
        <mc:Fallback xmlns="">
          <p:sp>
            <p:nvSpPr>
              <p:cNvPr id="17" name="TextBox 16">
                <a:extLst>
                  <a:ext uri="{FF2B5EF4-FFF2-40B4-BE49-F238E27FC236}">
                    <a16:creationId xmlns:a16="http://schemas.microsoft.com/office/drawing/2014/main" id="{64251A72-7BEF-D8D4-C70C-3863ED45B43B}"/>
                  </a:ext>
                </a:extLst>
              </p:cNvPr>
              <p:cNvSpPr txBox="1">
                <a:spLocks noRot="1" noChangeAspect="1" noMove="1" noResize="1" noEditPoints="1" noAdjustHandles="1" noChangeArrowheads="1" noChangeShapeType="1" noTextEdit="1"/>
              </p:cNvSpPr>
              <p:nvPr/>
            </p:nvSpPr>
            <p:spPr>
              <a:xfrm>
                <a:off x="5574597" y="2574185"/>
                <a:ext cx="2055487" cy="369332"/>
              </a:xfrm>
              <a:prstGeom prst="rect">
                <a:avLst/>
              </a:prstGeom>
              <a:blipFill>
                <a:blip r:embed="rId20"/>
                <a:stretch>
                  <a:fillRect l="-2454" t="-6667" b="-26667"/>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E50A061-B2B9-AACC-331D-2D1A0A800B80}"/>
                  </a:ext>
                </a:extLst>
              </p:cNvPr>
              <p:cNvSpPr txBox="1"/>
              <p:nvPr/>
            </p:nvSpPr>
            <p:spPr>
              <a:xfrm>
                <a:off x="9494139" y="1351906"/>
                <a:ext cx="241180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𝐿</m:t>
                          </m:r>
                        </m:e>
                        <m:sub>
                          <m:r>
                            <a:rPr lang="en-US" sz="1800" b="0" i="1" smtClean="0">
                              <a:solidFill>
                                <a:schemeClr val="tx1"/>
                              </a:solidFill>
                              <a:latin typeface="Cambria Math" panose="02040503050406030204" pitchFamily="18" charset="0"/>
                            </a:rPr>
                            <m:t>𝑥</m:t>
                          </m:r>
                        </m:sub>
                      </m:sSub>
                      <m:r>
                        <a:rPr lang="en-US" sz="1800" b="0" i="1" smtClean="0">
                          <a:solidFill>
                            <a:schemeClr val="tx1"/>
                          </a:solidFill>
                          <a:latin typeface="Cambria Math" panose="02040503050406030204" pitchFamily="18" charset="0"/>
                        </a:rPr>
                        <m:t>=</m:t>
                      </m:r>
                      <m:d>
                        <m:dPr>
                          <m:begChr m:val="{"/>
                          <m:endChr m:val="|"/>
                          <m:ctrlPr>
                            <a:rPr lang="en-US" sz="1800" b="0" i="1" smtClean="0">
                              <a:solidFill>
                                <a:schemeClr val="tx1"/>
                              </a:solidFill>
                              <a:latin typeface="Cambria Math" panose="02040503050406030204" pitchFamily="18" charset="0"/>
                            </a:rPr>
                          </m:ctrlPr>
                        </m:dPr>
                        <m:e>
                          <m:r>
                            <a:rPr lang="en-US" sz="1800" b="0" i="1" smtClean="0">
                              <a:solidFill>
                                <a:schemeClr val="tx1"/>
                              </a:solidFill>
                              <a:latin typeface="Cambria Math" panose="02040503050406030204" pitchFamily="18" charset="0"/>
                            </a:rPr>
                            <m:t>𝑦</m:t>
                          </m:r>
                          <m:r>
                            <a:rPr lang="en-US" sz="1800" b="0" i="1" smtClean="0">
                              <a:solidFill>
                                <a:schemeClr val="tx1"/>
                              </a:solidFill>
                              <a:latin typeface="Cambria Math" panose="02040503050406030204" pitchFamily="18" charset="0"/>
                            </a:rPr>
                            <m:t> </m:t>
                          </m:r>
                        </m:e>
                      </m:d>
                      <m:r>
                        <a:rPr lang="en-US" sz="1800" b="0" i="1" smtClean="0">
                          <a:solidFill>
                            <a:schemeClr val="tx1"/>
                          </a:solidFill>
                          <a:latin typeface="Cambria Math" panose="02040503050406030204" pitchFamily="18" charset="0"/>
                        </a:rPr>
                        <m:t> </m:t>
                      </m:r>
                      <m:d>
                        <m:dPr>
                          <m:ctrlPr>
                            <a:rPr lang="en-US" sz="1800" b="0" i="1" smtClean="0">
                              <a:solidFill>
                                <a:schemeClr val="tx1"/>
                              </a:solidFill>
                              <a:latin typeface="Cambria Math" panose="02040503050406030204" pitchFamily="18" charset="0"/>
                            </a:rPr>
                          </m:ctrlPr>
                        </m:dPr>
                        <m:e>
                          <m:r>
                            <a:rPr lang="en-US" sz="1800" b="0" i="1" smtClean="0">
                              <a:solidFill>
                                <a:schemeClr val="tx1"/>
                              </a:solidFill>
                              <a:latin typeface="Cambria Math" panose="02040503050406030204" pitchFamily="18" charset="0"/>
                            </a:rPr>
                            <m:t>𝑥</m:t>
                          </m:r>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𝑦</m:t>
                          </m:r>
                        </m:e>
                      </m:d>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𝐿</m:t>
                      </m:r>
                      <m:r>
                        <a:rPr lang="en-US" sz="1800" b="0" i="1" smtClean="0">
                          <a:solidFill>
                            <a:schemeClr val="tx1"/>
                          </a:solidFill>
                          <a:latin typeface="Cambria Math" panose="02040503050406030204" pitchFamily="18" charset="0"/>
                        </a:rPr>
                        <m:t>}</m:t>
                      </m:r>
                    </m:oMath>
                  </m:oMathPara>
                </a14:m>
                <a:endParaRPr lang="en-IL" dirty="0"/>
              </a:p>
            </p:txBody>
          </p:sp>
        </mc:Choice>
        <mc:Fallback xmlns="">
          <p:sp>
            <p:nvSpPr>
              <p:cNvPr id="22" name="TextBox 21">
                <a:extLst>
                  <a:ext uri="{FF2B5EF4-FFF2-40B4-BE49-F238E27FC236}">
                    <a16:creationId xmlns:a16="http://schemas.microsoft.com/office/drawing/2014/main" id="{8E50A061-B2B9-AACC-331D-2D1A0A800B80}"/>
                  </a:ext>
                </a:extLst>
              </p:cNvPr>
              <p:cNvSpPr txBox="1">
                <a:spLocks noRot="1" noChangeAspect="1" noMove="1" noResize="1" noEditPoints="1" noAdjustHandles="1" noChangeArrowheads="1" noChangeShapeType="1" noTextEdit="1"/>
              </p:cNvSpPr>
              <p:nvPr/>
            </p:nvSpPr>
            <p:spPr>
              <a:xfrm>
                <a:off x="9494139" y="1351906"/>
                <a:ext cx="2411803" cy="369332"/>
              </a:xfrm>
              <a:prstGeom prst="rect">
                <a:avLst/>
              </a:prstGeom>
              <a:blipFill>
                <a:blip r:embed="rId21"/>
                <a:stretch>
                  <a:fillRect b="-16667"/>
                </a:stretch>
              </a:blipFill>
            </p:spPr>
            <p:txBody>
              <a:bodyPr/>
              <a:lstStyle/>
              <a:p>
                <a:r>
                  <a:rPr lang="en-IL">
                    <a:noFill/>
                  </a:rPr>
                  <a:t> </a:t>
                </a:r>
              </a:p>
            </p:txBody>
          </p:sp>
        </mc:Fallback>
      </mc:AlternateContent>
    </p:spTree>
    <p:extLst>
      <p:ext uri="{BB962C8B-B14F-4D97-AF65-F5344CB8AC3E}">
        <p14:creationId xmlns:p14="http://schemas.microsoft.com/office/powerpoint/2010/main" val="140074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0" grpId="0"/>
      <p:bldP spid="14" grpId="0" animBg="1"/>
      <p:bldP spid="18" grpId="0" animBg="1"/>
      <p:bldP spid="34" grpId="0" animBg="1"/>
      <p:bldP spid="35" grpId="0"/>
      <p:bldP spid="23" grpId="0" animBg="1"/>
      <p:bldP spid="24" grpId="0" animBg="1"/>
      <p:bldP spid="32" grpId="0" animBg="1"/>
      <p:bldP spid="32" grpId="1" animBg="1"/>
      <p:bldP spid="39" grpId="0"/>
      <p:bldP spid="40" grpId="0" animBg="1"/>
      <p:bldP spid="42" grpId="0"/>
      <p:bldP spid="43" grpId="0" animBg="1"/>
      <p:bldP spid="31" grpId="0" animBg="1"/>
      <p:bldP spid="31" grpId="1" animBg="1"/>
      <p:bldP spid="54" grpId="0"/>
      <p:bldP spid="21" grpId="0"/>
      <p:bldP spid="17"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DFFD0-B5BE-8E52-4BF8-5F289534D355}"/>
            </a:ext>
          </a:extLst>
        </p:cNvPr>
        <p:cNvGrpSpPr/>
        <p:nvPr/>
      </p:nvGrpSpPr>
      <p:grpSpPr>
        <a:xfrm>
          <a:off x="0" y="0"/>
          <a:ext cx="0" cy="0"/>
          <a:chOff x="0" y="0"/>
          <a:chExt cx="0" cy="0"/>
        </a:xfrm>
      </p:grpSpPr>
      <p:sp>
        <p:nvSpPr>
          <p:cNvPr id="10" name="Rounded Rectangle 9">
            <a:extLst>
              <a:ext uri="{FF2B5EF4-FFF2-40B4-BE49-F238E27FC236}">
                <a16:creationId xmlns:a16="http://schemas.microsoft.com/office/drawing/2014/main" id="{89C16F63-EC1C-D9DD-1254-F9D72052639E}"/>
              </a:ext>
            </a:extLst>
          </p:cNvPr>
          <p:cNvSpPr/>
          <p:nvPr/>
        </p:nvSpPr>
        <p:spPr>
          <a:xfrm>
            <a:off x="6985241" y="3044338"/>
            <a:ext cx="2403350" cy="1181000"/>
          </a:xfrm>
          <a:prstGeom prst="roundRect">
            <a:avLst>
              <a:gd name="adj" fmla="val 5852"/>
            </a:avLst>
          </a:prstGeom>
          <a:solidFill>
            <a:srgbClr val="D9FFD8"/>
          </a:solidFill>
          <a:ln w="28575">
            <a:solidFill>
              <a:srgbClr val="A9D2B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 name="Title 1">
            <a:extLst>
              <a:ext uri="{FF2B5EF4-FFF2-40B4-BE49-F238E27FC236}">
                <a16:creationId xmlns:a16="http://schemas.microsoft.com/office/drawing/2014/main" id="{6DB1A916-015E-7FE1-199E-7B5C25EC93F8}"/>
              </a:ext>
            </a:extLst>
          </p:cNvPr>
          <p:cNvSpPr>
            <a:spLocks noGrp="1"/>
          </p:cNvSpPr>
          <p:nvPr>
            <p:ph type="title"/>
          </p:nvPr>
        </p:nvSpPr>
        <p:spPr/>
        <p:txBody>
          <a:bodyPr>
            <a:normAutofit fontScale="90000"/>
          </a:bodyPr>
          <a:lstStyle/>
          <a:p>
            <a:r>
              <a:rPr lang="en-US" dirty="0"/>
              <a:t>Attempt 2 - Use PCPP</a:t>
            </a:r>
            <a:endParaRPr lang="he-IL" sz="2933" dirty="0"/>
          </a:p>
        </p:txBody>
      </p:sp>
      <p:sp>
        <p:nvSpPr>
          <p:cNvPr id="4" name="Slide Number Placeholder 3">
            <a:extLst>
              <a:ext uri="{FF2B5EF4-FFF2-40B4-BE49-F238E27FC236}">
                <a16:creationId xmlns:a16="http://schemas.microsoft.com/office/drawing/2014/main" id="{05405D49-1331-0FFF-425C-6815E5794A5D}"/>
              </a:ext>
            </a:extLst>
          </p:cNvPr>
          <p:cNvSpPr>
            <a:spLocks noGrp="1"/>
          </p:cNvSpPr>
          <p:nvPr>
            <p:ph type="sldNum" idx="12"/>
          </p:nvPr>
        </p:nvSpPr>
        <p:spPr/>
        <p:txBody>
          <a:bodyPr/>
          <a:lstStyle/>
          <a:p>
            <a:fld id="{00000000-1234-1234-1234-123412341234}" type="slidenum">
              <a:rPr lang="he" smtClean="0"/>
              <a:pPr/>
              <a:t>21</a:t>
            </a:fld>
            <a:endParaRPr lang="he"/>
          </a:p>
        </p:txBody>
      </p:sp>
      <p:sp>
        <p:nvSpPr>
          <p:cNvPr id="19" name="Rounded Rectangle 18">
            <a:extLst>
              <a:ext uri="{FF2B5EF4-FFF2-40B4-BE49-F238E27FC236}">
                <a16:creationId xmlns:a16="http://schemas.microsoft.com/office/drawing/2014/main" id="{20040C0E-4A0C-ACE2-8B6B-F070B0DCD624}"/>
              </a:ext>
            </a:extLst>
          </p:cNvPr>
          <p:cNvSpPr/>
          <p:nvPr/>
        </p:nvSpPr>
        <p:spPr>
          <a:xfrm>
            <a:off x="2711274" y="3040824"/>
            <a:ext cx="2035421" cy="1185979"/>
          </a:xfrm>
          <a:prstGeom prst="roundRect">
            <a:avLst>
              <a:gd name="adj" fmla="val 6769"/>
            </a:avLst>
          </a:prstGeom>
          <a:solidFill>
            <a:srgbClr val="FDF1DD"/>
          </a:solidFill>
          <a:ln w="28575">
            <a:solidFill>
              <a:srgbClr val="EEBB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ar-AE" sz="2000" i="1" dirty="0">
              <a:solidFill>
                <a:srgbClr val="C00000"/>
              </a:solidFill>
            </a:endParaRPr>
          </a:p>
        </p:txBody>
      </p:sp>
      <mc:AlternateContent xmlns:mc="http://schemas.openxmlformats.org/markup-compatibility/2006" xmlns:a14="http://schemas.microsoft.com/office/drawing/2010/main">
        <mc:Choice Requires="a14">
          <p:sp>
            <p:nvSpPr>
              <p:cNvPr id="3" name="Google Shape;87;p15">
                <a:extLst>
                  <a:ext uri="{FF2B5EF4-FFF2-40B4-BE49-F238E27FC236}">
                    <a16:creationId xmlns:a16="http://schemas.microsoft.com/office/drawing/2014/main" id="{281611E9-CB25-3695-00AD-48561762A40F}"/>
                  </a:ext>
                </a:extLst>
              </p:cNvPr>
              <p:cNvSpPr txBox="1"/>
              <p:nvPr/>
            </p:nvSpPr>
            <p:spPr>
              <a:xfrm>
                <a:off x="5941640" y="2532253"/>
                <a:ext cx="3147599" cy="615513"/>
              </a:xfrm>
              <a:prstGeom prst="rect">
                <a:avLst/>
              </a:prstGeom>
              <a:noFill/>
              <a:ln>
                <a:noFill/>
              </a:ln>
            </p:spPr>
            <p:txBody>
              <a:bodyPr spcFirstLastPara="1" wrap="square" lIns="121900" tIns="121900" rIns="121900" bIns="121900" anchor="t" anchorCtr="0">
                <a:spAutoFit/>
              </a:bodyPr>
              <a:lstStyle/>
              <a:p>
                <a:pPr lvl="0"/>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𝑉</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m:oMathPara>
                </a14:m>
                <a:endParaRPr lang="en-US" sz="2400" dirty="0">
                  <a:solidFill>
                    <a:srgbClr val="C00000"/>
                  </a:solidFill>
                </a:endParaRPr>
              </a:p>
            </p:txBody>
          </p:sp>
        </mc:Choice>
        <mc:Fallback xmlns="">
          <p:sp>
            <p:nvSpPr>
              <p:cNvPr id="3" name="Google Shape;87;p15">
                <a:extLst>
                  <a:ext uri="{FF2B5EF4-FFF2-40B4-BE49-F238E27FC236}">
                    <a16:creationId xmlns:a16="http://schemas.microsoft.com/office/drawing/2014/main" id="{281611E9-CB25-3695-00AD-48561762A40F}"/>
                  </a:ext>
                </a:extLst>
              </p:cNvPr>
              <p:cNvSpPr txBox="1">
                <a:spLocks noRot="1" noChangeAspect="1" noMove="1" noResize="1" noEditPoints="1" noAdjustHandles="1" noChangeArrowheads="1" noChangeShapeType="1" noTextEdit="1"/>
              </p:cNvSpPr>
              <p:nvPr/>
            </p:nvSpPr>
            <p:spPr>
              <a:xfrm>
                <a:off x="5941640" y="2532253"/>
                <a:ext cx="3147599" cy="615513"/>
              </a:xfrm>
              <a:prstGeom prst="rect">
                <a:avLst/>
              </a:prstGeom>
              <a:blipFill>
                <a:blip r:embed="rId4"/>
                <a:stretch>
                  <a:fillRect b="-2041"/>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 name="Google Shape;93;p15">
                <a:extLst>
                  <a:ext uri="{FF2B5EF4-FFF2-40B4-BE49-F238E27FC236}">
                    <a16:creationId xmlns:a16="http://schemas.microsoft.com/office/drawing/2014/main" id="{C12ABD1C-E838-19C7-ACE4-22316C659E19}"/>
                  </a:ext>
                </a:extLst>
              </p:cNvPr>
              <p:cNvSpPr txBox="1"/>
              <p:nvPr/>
            </p:nvSpPr>
            <p:spPr>
              <a:xfrm>
                <a:off x="1245664" y="2535842"/>
                <a:ext cx="4066832" cy="615513"/>
              </a:xfrm>
              <a:prstGeom prst="rect">
                <a:avLst/>
              </a:prstGeom>
              <a:noFill/>
              <a:ln>
                <a:noFill/>
              </a:ln>
            </p:spPr>
            <p:txBody>
              <a:bodyPr spcFirstLastPara="1" wrap="square" lIns="121900" tIns="121900" rIns="121900" bIns="121900" anchor="t" anchorCtr="0">
                <a:spAutoFit/>
              </a:bodyPr>
              <a:lstStyle/>
              <a:p>
                <a:pPr lvl="0"/>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𝑤</m:t>
                          </m:r>
                        </m:e>
                      </m:d>
                    </m:oMath>
                  </m:oMathPara>
                </a14:m>
                <a:endParaRPr sz="2400" dirty="0">
                  <a:solidFill>
                    <a:srgbClr val="C00000"/>
                  </a:solidFill>
                </a:endParaRPr>
              </a:p>
            </p:txBody>
          </p:sp>
        </mc:Choice>
        <mc:Fallback xmlns="">
          <p:sp>
            <p:nvSpPr>
              <p:cNvPr id="5" name="Google Shape;93;p15">
                <a:extLst>
                  <a:ext uri="{FF2B5EF4-FFF2-40B4-BE49-F238E27FC236}">
                    <a16:creationId xmlns:a16="http://schemas.microsoft.com/office/drawing/2014/main" id="{C12ABD1C-E838-19C7-ACE4-22316C659E19}"/>
                  </a:ext>
                </a:extLst>
              </p:cNvPr>
              <p:cNvSpPr txBox="1">
                <a:spLocks noRot="1" noChangeAspect="1" noMove="1" noResize="1" noEditPoints="1" noAdjustHandles="1" noChangeArrowheads="1" noChangeShapeType="1" noTextEdit="1"/>
              </p:cNvSpPr>
              <p:nvPr/>
            </p:nvSpPr>
            <p:spPr>
              <a:xfrm>
                <a:off x="1245664" y="2535842"/>
                <a:ext cx="4066832" cy="615513"/>
              </a:xfrm>
              <a:prstGeom prst="rect">
                <a:avLst/>
              </a:prstGeom>
              <a:blipFill>
                <a:blip r:embed="rId5"/>
                <a:stretch>
                  <a:fillRect/>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5" name="Rectangle: Rounded Corners 18">
                <a:extLst>
                  <a:ext uri="{FF2B5EF4-FFF2-40B4-BE49-F238E27FC236}">
                    <a16:creationId xmlns:a16="http://schemas.microsoft.com/office/drawing/2014/main" id="{AF6173D2-D5F5-DF0A-32C0-414934C6C800}"/>
                  </a:ext>
                </a:extLst>
              </p:cNvPr>
              <p:cNvSpPr/>
              <p:nvPr/>
            </p:nvSpPr>
            <p:spPr>
              <a:xfrm>
                <a:off x="4846471" y="1854447"/>
                <a:ext cx="1785471" cy="269681"/>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buClr>
                    <a:schemeClr val="dk1"/>
                  </a:buClr>
                  <a:buSzPts val="1100"/>
                </a:pPr>
                <a14:m>
                  <m:oMathPara xmlns:m="http://schemas.openxmlformats.org/officeDocument/2006/math">
                    <m:oMathParaPr>
                      <m:jc m:val="centerGroup"/>
                    </m:oMathParaPr>
                    <m:oMath xmlns:m="http://schemas.openxmlformats.org/officeDocument/2006/math">
                      <m:r>
                        <a:rPr lang="en-US" i="1" dirty="0">
                          <a:solidFill>
                            <a:schemeClr val="tx1"/>
                          </a:solidFill>
                          <a:latin typeface="Cambria Math" panose="02040503050406030204" pitchFamily="18" charset="0"/>
                          <a:ea typeface="Cambria Math" panose="02040503050406030204" pitchFamily="18" charset="0"/>
                        </a:rPr>
                        <m:t>ℛ</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𝑁𝑃</m:t>
                      </m:r>
                    </m:oMath>
                  </m:oMathPara>
                </a14:m>
                <a:endParaRPr lang="ar-AE" dirty="0">
                  <a:solidFill>
                    <a:schemeClr val="tx1"/>
                  </a:solidFill>
                </a:endParaRPr>
              </a:p>
            </p:txBody>
          </p:sp>
        </mc:Choice>
        <mc:Fallback xmlns="">
          <p:sp>
            <p:nvSpPr>
              <p:cNvPr id="15" name="Rectangle: Rounded Corners 18">
                <a:extLst>
                  <a:ext uri="{FF2B5EF4-FFF2-40B4-BE49-F238E27FC236}">
                    <a16:creationId xmlns:a16="http://schemas.microsoft.com/office/drawing/2014/main" id="{AF6173D2-D5F5-DF0A-32C0-414934C6C800}"/>
                  </a:ext>
                </a:extLst>
              </p:cNvPr>
              <p:cNvSpPr>
                <a:spLocks noRot="1" noChangeAspect="1" noMove="1" noResize="1" noEditPoints="1" noAdjustHandles="1" noChangeArrowheads="1" noChangeShapeType="1" noTextEdit="1"/>
              </p:cNvSpPr>
              <p:nvPr/>
            </p:nvSpPr>
            <p:spPr>
              <a:xfrm>
                <a:off x="4846471" y="1854447"/>
                <a:ext cx="1785471" cy="269681"/>
              </a:xfrm>
              <a:prstGeom prst="roundRect">
                <a:avLst/>
              </a:prstGeom>
              <a:blipFill>
                <a:blip r:embed="rId8"/>
                <a:stretch>
                  <a:fillRect t="-21739" b="-52174"/>
                </a:stretch>
              </a:blipFill>
              <a:ln>
                <a:solidFill>
                  <a:schemeClr val="bg1">
                    <a:lumMod val="95000"/>
                  </a:schemeClr>
                </a:solidFill>
              </a:ln>
            </p:spPr>
            <p:txBody>
              <a:bodyPr/>
              <a:lstStyle/>
              <a:p>
                <a:r>
                  <a:rPr lang="en-IL">
                    <a:noFill/>
                  </a:rPr>
                  <a:t> </a:t>
                </a:r>
              </a:p>
            </p:txBody>
          </p:sp>
        </mc:Fallback>
      </mc:AlternateContent>
      <p:cxnSp>
        <p:nvCxnSpPr>
          <p:cNvPr id="9" name="Straight Arrow Connector 8">
            <a:extLst>
              <a:ext uri="{FF2B5EF4-FFF2-40B4-BE49-F238E27FC236}">
                <a16:creationId xmlns:a16="http://schemas.microsoft.com/office/drawing/2014/main" id="{C0549949-D80B-B16A-0CDF-A1E58A4E3804}"/>
              </a:ext>
            </a:extLst>
          </p:cNvPr>
          <p:cNvCxnSpPr>
            <a:cxnSpLocks/>
          </p:cNvCxnSpPr>
          <p:nvPr/>
        </p:nvCxnSpPr>
        <p:spPr>
          <a:xfrm>
            <a:off x="4826324" y="3170080"/>
            <a:ext cx="2051069"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EB318AA-54F9-D582-9A46-20D3CDED04C1}"/>
                  </a:ext>
                </a:extLst>
              </p:cNvPr>
              <p:cNvSpPr txBox="1"/>
              <p:nvPr/>
            </p:nvSpPr>
            <p:spPr>
              <a:xfrm>
                <a:off x="4945713" y="2778434"/>
                <a:ext cx="164756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m:t>
                      </m:r>
                      <m:r>
                        <a:rPr lang="en-US" sz="1800" b="0" i="1" smtClean="0">
                          <a:latin typeface="Cambria Math" panose="02040503050406030204" pitchFamily="18" charset="0"/>
                        </a:rPr>
                        <m:t>𝑤</m:t>
                      </m:r>
                    </m:oMath>
                  </m:oMathPara>
                </a14:m>
                <a:endParaRPr lang="en-IL" dirty="0"/>
              </a:p>
            </p:txBody>
          </p:sp>
        </mc:Choice>
        <mc:Fallback xmlns="">
          <p:sp>
            <p:nvSpPr>
              <p:cNvPr id="11" name="TextBox 10">
                <a:extLst>
                  <a:ext uri="{FF2B5EF4-FFF2-40B4-BE49-F238E27FC236}">
                    <a16:creationId xmlns:a16="http://schemas.microsoft.com/office/drawing/2014/main" id="{8EB318AA-54F9-D582-9A46-20D3CDED04C1}"/>
                  </a:ext>
                </a:extLst>
              </p:cNvPr>
              <p:cNvSpPr txBox="1">
                <a:spLocks noRot="1" noChangeAspect="1" noMove="1" noResize="1" noEditPoints="1" noAdjustHandles="1" noChangeArrowheads="1" noChangeShapeType="1" noTextEdit="1"/>
              </p:cNvSpPr>
              <p:nvPr/>
            </p:nvSpPr>
            <p:spPr>
              <a:xfrm>
                <a:off x="4945713" y="2778434"/>
                <a:ext cx="1647564" cy="369332"/>
              </a:xfrm>
              <a:prstGeom prst="rect">
                <a:avLst/>
              </a:prstGeom>
              <a:blipFill>
                <a:blip r:embed="rId9"/>
                <a:stretch>
                  <a:fillRect b="-10000"/>
                </a:stretch>
              </a:blipFill>
            </p:spPr>
            <p:txBody>
              <a:bodyPr/>
              <a:lstStyle/>
              <a:p>
                <a:r>
                  <a:rPr lang="en-IL">
                    <a:noFill/>
                  </a:rPr>
                  <a:t> </a:t>
                </a:r>
              </a:p>
            </p:txBody>
          </p:sp>
        </mc:Fallback>
      </mc:AlternateContent>
      <p:cxnSp>
        <p:nvCxnSpPr>
          <p:cNvPr id="12" name="Straight Arrow Connector 11">
            <a:extLst>
              <a:ext uri="{FF2B5EF4-FFF2-40B4-BE49-F238E27FC236}">
                <a16:creationId xmlns:a16="http://schemas.microsoft.com/office/drawing/2014/main" id="{65EDA980-83FE-31E7-BDF6-677B9E49355B}"/>
              </a:ext>
            </a:extLst>
          </p:cNvPr>
          <p:cNvCxnSpPr>
            <a:cxnSpLocks/>
          </p:cNvCxnSpPr>
          <p:nvPr/>
        </p:nvCxnSpPr>
        <p:spPr>
          <a:xfrm>
            <a:off x="4841295" y="3605761"/>
            <a:ext cx="2051069"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340B3CE-4914-EB86-5993-EA2BFEA74068}"/>
                  </a:ext>
                </a:extLst>
              </p:cNvPr>
              <p:cNvSpPr txBox="1"/>
              <p:nvPr/>
            </p:nvSpPr>
            <p:spPr>
              <a:xfrm>
                <a:off x="4780292" y="3194216"/>
                <a:ext cx="2188899" cy="3907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Π</m:t>
                          </m:r>
                        </m:e>
                        <m:sub>
                          <m:r>
                            <a:rPr lang="en-US" i="1">
                              <a:latin typeface="Cambria Math" panose="02040503050406030204" pitchFamily="18" charset="0"/>
                            </a:rPr>
                            <m:t>𝑝𝑐𝑝𝑝</m:t>
                          </m:r>
                        </m:sub>
                      </m:sSub>
                    </m:oMath>
                  </m:oMathPara>
                </a14:m>
                <a:endParaRPr lang="en-IL" dirty="0"/>
              </a:p>
            </p:txBody>
          </p:sp>
        </mc:Choice>
        <mc:Fallback xmlns="">
          <p:sp>
            <p:nvSpPr>
              <p:cNvPr id="13" name="TextBox 12">
                <a:extLst>
                  <a:ext uri="{FF2B5EF4-FFF2-40B4-BE49-F238E27FC236}">
                    <a16:creationId xmlns:a16="http://schemas.microsoft.com/office/drawing/2014/main" id="{E340B3CE-4914-EB86-5993-EA2BFEA74068}"/>
                  </a:ext>
                </a:extLst>
              </p:cNvPr>
              <p:cNvSpPr txBox="1">
                <a:spLocks noRot="1" noChangeAspect="1" noMove="1" noResize="1" noEditPoints="1" noAdjustHandles="1" noChangeArrowheads="1" noChangeShapeType="1" noTextEdit="1"/>
              </p:cNvSpPr>
              <p:nvPr/>
            </p:nvSpPr>
            <p:spPr>
              <a:xfrm>
                <a:off x="4780292" y="3194216"/>
                <a:ext cx="2188899" cy="390748"/>
              </a:xfrm>
              <a:prstGeom prst="rect">
                <a:avLst/>
              </a:prstGeom>
              <a:blipFill>
                <a:blip r:embed="rId10"/>
                <a:stretch>
                  <a:fillRect b="-3125"/>
                </a:stretch>
              </a:blipFill>
            </p:spPr>
            <p:txBody>
              <a:bodyPr/>
              <a:lstStyle/>
              <a:p>
                <a:r>
                  <a:rPr lang="en-IL">
                    <a:noFill/>
                  </a:rPr>
                  <a:t> </a:t>
                </a:r>
              </a:p>
            </p:txBody>
          </p:sp>
        </mc:Fallback>
      </mc:AlternateContent>
      <p:pic>
        <p:nvPicPr>
          <p:cNvPr id="14" name="Picture 13">
            <a:extLst>
              <a:ext uri="{FF2B5EF4-FFF2-40B4-BE49-F238E27FC236}">
                <a16:creationId xmlns:a16="http://schemas.microsoft.com/office/drawing/2014/main" id="{8A509586-BFDE-3D4A-70ED-E0EE05037FC9}"/>
              </a:ext>
            </a:extLst>
          </p:cNvPr>
          <p:cNvPicPr>
            <a:picLocks noChangeAspect="1"/>
          </p:cNvPicPr>
          <p:nvPr/>
        </p:nvPicPr>
        <p:blipFill>
          <a:blip r:embed="rId11"/>
          <a:stretch>
            <a:fillRect/>
          </a:stretch>
        </p:blipFill>
        <p:spPr>
          <a:xfrm>
            <a:off x="4945713" y="3091894"/>
            <a:ext cx="1756486" cy="166563"/>
          </a:xfrm>
          <a:prstGeom prst="rect">
            <a:avLst/>
          </a:prstGeom>
        </p:spPr>
      </p:pic>
      <p:pic>
        <p:nvPicPr>
          <p:cNvPr id="16" name="Picture 15">
            <a:extLst>
              <a:ext uri="{FF2B5EF4-FFF2-40B4-BE49-F238E27FC236}">
                <a16:creationId xmlns:a16="http://schemas.microsoft.com/office/drawing/2014/main" id="{C9E313E7-B75E-E506-B419-1623F1344E35}"/>
              </a:ext>
            </a:extLst>
          </p:cNvPr>
          <p:cNvPicPr>
            <a:picLocks noChangeAspect="1"/>
          </p:cNvPicPr>
          <p:nvPr/>
        </p:nvPicPr>
        <p:blipFill>
          <a:blip r:embed="rId11"/>
          <a:stretch>
            <a:fillRect/>
          </a:stretch>
        </p:blipFill>
        <p:spPr>
          <a:xfrm>
            <a:off x="4984060" y="3538486"/>
            <a:ext cx="1756486" cy="166563"/>
          </a:xfrm>
          <a:prstGeom prst="rect">
            <a:avLst/>
          </a:prstGeom>
        </p:spPr>
      </p:pic>
      <mc:AlternateContent xmlns:mc="http://schemas.openxmlformats.org/markup-compatibility/2006" xmlns:a14="http://schemas.microsoft.com/office/drawing/2010/main">
        <mc:Choice Requires="a14">
          <p:sp>
            <p:nvSpPr>
              <p:cNvPr id="7" name="Rounded Rectangular Callout 6">
                <a:extLst>
                  <a:ext uri="{FF2B5EF4-FFF2-40B4-BE49-F238E27FC236}">
                    <a16:creationId xmlns:a16="http://schemas.microsoft.com/office/drawing/2014/main" id="{44DA119A-7B78-4439-FFDB-E884197C9E24}"/>
                  </a:ext>
                </a:extLst>
              </p:cNvPr>
              <p:cNvSpPr/>
              <p:nvPr/>
            </p:nvSpPr>
            <p:spPr>
              <a:xfrm>
                <a:off x="9927090" y="1467093"/>
                <a:ext cx="2038492" cy="500330"/>
              </a:xfrm>
              <a:prstGeom prst="wedgeRoundRectCallout">
                <a:avLst>
                  <a:gd name="adj1" fmla="val 24871"/>
                  <a:gd name="adj2" fmla="val 29002"/>
                  <a:gd name="adj3" fmla="val 16667"/>
                </a:avLst>
              </a:prstGeom>
              <a:solidFill>
                <a:schemeClr val="bg1">
                  <a:lumMod val="95000"/>
                </a:schemeClr>
              </a:solidFill>
              <a:ln w="285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𝑇</m:t>
                      </m:r>
                      <m:r>
                        <a:rPr lang="en-US" b="0" i="1" smtClean="0">
                          <a:solidFill>
                            <a:schemeClr val="tx1"/>
                          </a:solidFill>
                          <a:latin typeface="Cambria Math" panose="02040503050406030204" pitchFamily="18" charset="0"/>
                        </a:rPr>
                        <m:t>≫</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𝑤</m:t>
                      </m:r>
                      <m:r>
                        <a:rPr lang="en-US" b="0" i="1" smtClean="0">
                          <a:solidFill>
                            <a:schemeClr val="tx1"/>
                          </a:solidFill>
                          <a:latin typeface="Cambria Math" panose="02040503050406030204" pitchFamily="18" charset="0"/>
                        </a:rPr>
                        <m:t>|</m:t>
                      </m:r>
                    </m:oMath>
                  </m:oMathPara>
                </a14:m>
                <a:endParaRPr lang="en-IL" dirty="0">
                  <a:solidFill>
                    <a:schemeClr val="tx1"/>
                  </a:solidFill>
                </a:endParaRPr>
              </a:p>
            </p:txBody>
          </p:sp>
        </mc:Choice>
        <mc:Fallback xmlns="">
          <p:sp>
            <p:nvSpPr>
              <p:cNvPr id="7" name="Rounded Rectangular Callout 6">
                <a:extLst>
                  <a:ext uri="{FF2B5EF4-FFF2-40B4-BE49-F238E27FC236}">
                    <a16:creationId xmlns:a16="http://schemas.microsoft.com/office/drawing/2014/main" id="{44DA119A-7B78-4439-FFDB-E884197C9E24}"/>
                  </a:ext>
                </a:extLst>
              </p:cNvPr>
              <p:cNvSpPr>
                <a:spLocks noRot="1" noChangeAspect="1" noMove="1" noResize="1" noEditPoints="1" noAdjustHandles="1" noChangeArrowheads="1" noChangeShapeType="1" noTextEdit="1"/>
              </p:cNvSpPr>
              <p:nvPr/>
            </p:nvSpPr>
            <p:spPr>
              <a:xfrm>
                <a:off x="9927090" y="1467093"/>
                <a:ext cx="2038492" cy="500330"/>
              </a:xfrm>
              <a:prstGeom prst="wedgeRoundRectCallout">
                <a:avLst>
                  <a:gd name="adj1" fmla="val 24871"/>
                  <a:gd name="adj2" fmla="val 29002"/>
                  <a:gd name="adj3" fmla="val 16667"/>
                </a:avLst>
              </a:prstGeom>
              <a:blipFill>
                <a:blip r:embed="rId14"/>
                <a:stretch>
                  <a:fillRect/>
                </a:stretch>
              </a:blipFill>
              <a:ln w="28575">
                <a:solidFill>
                  <a:schemeClr val="bg1">
                    <a:lumMod val="65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3" name="Rounded Rectangular Callout 22">
                <a:extLst>
                  <a:ext uri="{FF2B5EF4-FFF2-40B4-BE49-F238E27FC236}">
                    <a16:creationId xmlns:a16="http://schemas.microsoft.com/office/drawing/2014/main" id="{90850D50-F54C-83D8-5FD6-A8E819EACC48}"/>
                  </a:ext>
                </a:extLst>
              </p:cNvPr>
              <p:cNvSpPr/>
              <p:nvPr/>
            </p:nvSpPr>
            <p:spPr>
              <a:xfrm>
                <a:off x="3953392" y="4809966"/>
                <a:ext cx="5135847" cy="1037304"/>
              </a:xfrm>
              <a:prstGeom prst="wedgeRoundRectCallout">
                <a:avLst>
                  <a:gd name="adj1" fmla="val 20119"/>
                  <a:gd name="adj2" fmla="val -33910"/>
                  <a:gd name="adj3" fmla="val 16667"/>
                </a:avLst>
              </a:prstGeom>
              <a:solidFill>
                <a:schemeClr val="bg1">
                  <a:lumMod val="95000"/>
                </a:schemeClr>
              </a:solidFill>
              <a:ln w="285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800" dirty="0">
                    <a:solidFill>
                      <a:schemeClr val="tx1"/>
                    </a:solidFill>
                  </a:rPr>
                  <a:t>How can we verify </a:t>
                </a:r>
                <a14:m>
                  <m:oMath xmlns:m="http://schemas.openxmlformats.org/officeDocument/2006/math">
                    <m:r>
                      <a:rPr lang="en-US" sz="2800" i="1" dirty="0">
                        <a:solidFill>
                          <a:srgbClr val="C00000"/>
                        </a:solidFill>
                        <a:latin typeface="Cambria Math" panose="02040503050406030204" pitchFamily="18" charset="0"/>
                      </a:rPr>
                      <m:t>𝑀</m:t>
                    </m:r>
                    <m:d>
                      <m:dPr>
                        <m:ctrlPr>
                          <a:rPr lang="en-US" sz="2800" i="1" dirty="0">
                            <a:solidFill>
                              <a:srgbClr val="C00000"/>
                            </a:solidFill>
                            <a:latin typeface="Cambria Math" panose="02040503050406030204" pitchFamily="18" charset="0"/>
                          </a:rPr>
                        </m:ctrlPr>
                      </m:dPr>
                      <m:e>
                        <m:r>
                          <a:rPr lang="en-US" sz="2800" i="1" dirty="0">
                            <a:solidFill>
                              <a:srgbClr val="C00000"/>
                            </a:solidFill>
                            <a:latin typeface="Cambria Math" panose="02040503050406030204" pitchFamily="18" charset="0"/>
                          </a:rPr>
                          <m:t>𝑥</m:t>
                        </m:r>
                        <m:r>
                          <a:rPr lang="en-US"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𝑤</m:t>
                        </m:r>
                      </m:e>
                    </m:d>
                    <m:r>
                      <a:rPr lang="en-US" sz="2800" b="0" i="1" dirty="0" smtClean="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1</m:t>
                    </m:r>
                  </m:oMath>
                </a14:m>
                <a:endParaRPr lang="en-IL" sz="2800" dirty="0">
                  <a:solidFill>
                    <a:srgbClr val="C00000"/>
                  </a:solidFill>
                </a:endParaRPr>
              </a:p>
              <a:p>
                <a:pPr algn="ctr"/>
                <a:r>
                  <a:rPr lang="en-IL" sz="2800" dirty="0">
                    <a:solidFill>
                      <a:schemeClr val="tx1"/>
                    </a:solidFill>
                  </a:rPr>
                  <a:t>in time</a:t>
                </a:r>
                <a14:m>
                  <m:oMath xmlns:m="http://schemas.openxmlformats.org/officeDocument/2006/math">
                    <m:r>
                      <a:rPr lang="en-US" sz="2800" b="0" i="0" smtClean="0">
                        <a:solidFill>
                          <a:schemeClr val="tx1"/>
                        </a:solidFill>
                        <a:latin typeface="Cambria Math" panose="02040503050406030204" pitchFamily="18" charset="0"/>
                      </a:rPr>
                      <m:t> </m:t>
                    </m:r>
                    <m:r>
                      <a:rPr lang="en-US" sz="2800" i="1" smtClean="0">
                        <a:solidFill>
                          <a:srgbClr val="C00000"/>
                        </a:solidFill>
                        <a:latin typeface="Cambria Math" panose="02040503050406030204" pitchFamily="18" charset="0"/>
                      </a:rPr>
                      <m:t>𝑇</m:t>
                    </m:r>
                    <m:r>
                      <a:rPr lang="en-US" sz="2800">
                        <a:solidFill>
                          <a:srgbClr val="C00000"/>
                        </a:solidFill>
                        <a:latin typeface="Cambria Math" panose="02040503050406030204" pitchFamily="18" charset="0"/>
                      </a:rPr>
                      <m:t>≪</m:t>
                    </m:r>
                    <m:d>
                      <m:dPr>
                        <m:begChr m:val="|"/>
                        <m:endChr m:val="|"/>
                        <m:ctrlPr>
                          <a:rPr lang="en-US" sz="2800" i="1">
                            <a:solidFill>
                              <a:srgbClr val="C00000"/>
                            </a:solidFill>
                            <a:latin typeface="Cambria Math" panose="02040503050406030204" pitchFamily="18" charset="0"/>
                          </a:rPr>
                        </m:ctrlPr>
                      </m:dPr>
                      <m:e>
                        <m:r>
                          <a:rPr lang="en-US" sz="2800" i="1">
                            <a:solidFill>
                              <a:srgbClr val="C00000"/>
                            </a:solidFill>
                            <a:latin typeface="Cambria Math" panose="02040503050406030204" pitchFamily="18" charset="0"/>
                          </a:rPr>
                          <m:t>𝑥</m:t>
                        </m:r>
                      </m:e>
                    </m:d>
                    <m:r>
                      <a:rPr lang="en-US" sz="2800" i="1">
                        <a:solidFill>
                          <a:srgbClr val="C00000"/>
                        </a:solidFill>
                        <a:latin typeface="Cambria Math" panose="02040503050406030204" pitchFamily="18" charset="0"/>
                      </a:rPr>
                      <m:t>?</m:t>
                    </m:r>
                  </m:oMath>
                </a14:m>
                <a:endParaRPr lang="en-IL" sz="2800" dirty="0">
                  <a:solidFill>
                    <a:srgbClr val="C00000"/>
                  </a:solidFill>
                </a:endParaRPr>
              </a:p>
            </p:txBody>
          </p:sp>
        </mc:Choice>
        <mc:Fallback xmlns="">
          <p:sp>
            <p:nvSpPr>
              <p:cNvPr id="23" name="Rounded Rectangular Callout 22">
                <a:extLst>
                  <a:ext uri="{FF2B5EF4-FFF2-40B4-BE49-F238E27FC236}">
                    <a16:creationId xmlns:a16="http://schemas.microsoft.com/office/drawing/2014/main" id="{90850D50-F54C-83D8-5FD6-A8E819EACC48}"/>
                  </a:ext>
                </a:extLst>
              </p:cNvPr>
              <p:cNvSpPr>
                <a:spLocks noRot="1" noChangeAspect="1" noMove="1" noResize="1" noEditPoints="1" noAdjustHandles="1" noChangeArrowheads="1" noChangeShapeType="1" noTextEdit="1"/>
              </p:cNvSpPr>
              <p:nvPr/>
            </p:nvSpPr>
            <p:spPr>
              <a:xfrm>
                <a:off x="3953392" y="4809966"/>
                <a:ext cx="5135847" cy="1037304"/>
              </a:xfrm>
              <a:prstGeom prst="wedgeRoundRectCallout">
                <a:avLst>
                  <a:gd name="adj1" fmla="val 20119"/>
                  <a:gd name="adj2" fmla="val -33910"/>
                  <a:gd name="adj3" fmla="val 16667"/>
                </a:avLst>
              </a:prstGeom>
              <a:blipFill>
                <a:blip r:embed="rId15"/>
                <a:stretch>
                  <a:fillRect b="-10588"/>
                </a:stretch>
              </a:blipFill>
              <a:ln w="28575">
                <a:solidFill>
                  <a:schemeClr val="bg1">
                    <a:lumMod val="65000"/>
                  </a:schemeClr>
                </a:solidFill>
              </a:ln>
            </p:spPr>
            <p:txBody>
              <a:bodyPr/>
              <a:lstStyle/>
              <a:p>
                <a:r>
                  <a:rPr lang="en-IL">
                    <a:noFill/>
                  </a:rPr>
                  <a:t> </a:t>
                </a:r>
              </a:p>
            </p:txBody>
          </p:sp>
        </mc:Fallback>
      </mc:AlternateContent>
      <p:sp>
        <p:nvSpPr>
          <p:cNvPr id="32" name="Cloud Callout 31">
            <a:extLst>
              <a:ext uri="{FF2B5EF4-FFF2-40B4-BE49-F238E27FC236}">
                <a16:creationId xmlns:a16="http://schemas.microsoft.com/office/drawing/2014/main" id="{9BD6A6E1-33D7-AFC7-48EF-9E01A1FB405B}"/>
              </a:ext>
            </a:extLst>
          </p:cNvPr>
          <p:cNvSpPr/>
          <p:nvPr/>
        </p:nvSpPr>
        <p:spPr>
          <a:xfrm>
            <a:off x="9658495" y="2017494"/>
            <a:ext cx="2369716" cy="1203539"/>
          </a:xfrm>
          <a:prstGeom prst="cloudCallout">
            <a:avLst>
              <a:gd name="adj1" fmla="val -71804"/>
              <a:gd name="adj2" fmla="val 29119"/>
            </a:avLst>
          </a:prstGeom>
          <a:solidFill>
            <a:srgbClr val="FFECF8"/>
          </a:solidFill>
          <a:ln>
            <a:solidFill>
              <a:srgbClr val="EBC0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r" defTabSz="914400" rtl="1" eaLnBrk="1" latinLnBrk="0" hangingPunct="1"/>
            <a:endParaRPr lang="en-US" sz="2000" dirty="0">
              <a:solidFill>
                <a:schemeClr val="tx1"/>
              </a:solidFil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49E9E15-0C0F-6822-6961-E6AB1BB622F8}"/>
                  </a:ext>
                </a:extLst>
              </p:cNvPr>
              <p:cNvSpPr txBox="1"/>
              <p:nvPr/>
            </p:nvSpPr>
            <p:spPr>
              <a:xfrm>
                <a:off x="9766839" y="2240450"/>
                <a:ext cx="1946970" cy="5615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dirty="0" smtClean="0">
                          <a:solidFill>
                            <a:schemeClr val="tx1"/>
                          </a:solidFill>
                          <a:latin typeface="Cambria Math" panose="02040503050406030204" pitchFamily="18" charset="0"/>
                        </a:rPr>
                        <m:t>𝑀</m:t>
                      </m:r>
                      <m:d>
                        <m:dPr>
                          <m:ctrlPr>
                            <a:rPr lang="en-US" sz="2400" i="1" dirty="0">
                              <a:solidFill>
                                <a:schemeClr val="tx1"/>
                              </a:solidFill>
                              <a:latin typeface="Cambria Math" panose="02040503050406030204" pitchFamily="18" charset="0"/>
                            </a:rPr>
                          </m:ctrlPr>
                        </m:dPr>
                        <m:e>
                          <m:r>
                            <a:rPr lang="en-US" sz="2400" i="1" dirty="0" smtClean="0">
                              <a:solidFill>
                                <a:schemeClr val="tx1"/>
                              </a:solidFill>
                              <a:latin typeface="Cambria Math" panose="02040503050406030204" pitchFamily="18" charset="0"/>
                            </a:rPr>
                            <m:t>𝑥</m:t>
                          </m:r>
                          <m:r>
                            <a:rPr lang="en-US" sz="2400" i="1" dirty="0">
                              <a:solidFill>
                                <a:schemeClr val="tx1"/>
                              </a:solidFill>
                              <a:latin typeface="Cambria Math" panose="02040503050406030204" pitchFamily="18" charset="0"/>
                            </a:rPr>
                            <m:t>,</m:t>
                          </m:r>
                          <m:r>
                            <a:rPr lang="en-US" sz="2400" b="0" i="1" dirty="0" smtClean="0">
                              <a:solidFill>
                                <a:schemeClr val="bg1">
                                  <a:lumMod val="65000"/>
                                </a:schemeClr>
                              </a:solidFill>
                              <a:latin typeface="Cambria Math" panose="02040503050406030204" pitchFamily="18" charset="0"/>
                            </a:rPr>
                            <m:t>𝑤</m:t>
                          </m:r>
                        </m:e>
                      </m:d>
                      <m:limUpp>
                        <m:limUppPr>
                          <m:ctrlPr>
                            <a:rPr lang="en-US" sz="2400" b="0" i="1" dirty="0" smtClean="0">
                              <a:solidFill>
                                <a:schemeClr val="tx1"/>
                              </a:solidFill>
                              <a:latin typeface="Cambria Math" panose="02040503050406030204" pitchFamily="18" charset="0"/>
                            </a:rPr>
                          </m:ctrlPr>
                        </m:limUppPr>
                        <m:e>
                          <m:r>
                            <a:rPr lang="en-US" sz="2400" i="1" dirty="0">
                              <a:solidFill>
                                <a:schemeClr val="tx1"/>
                              </a:solidFill>
                              <a:latin typeface="Cambria Math" panose="02040503050406030204" pitchFamily="18" charset="0"/>
                            </a:rPr>
                            <m:t>=</m:t>
                          </m:r>
                        </m:e>
                        <m:lim>
                          <m:r>
                            <a:rPr lang="en-US" sz="2400" b="0" i="1" dirty="0" smtClean="0">
                              <a:solidFill>
                                <a:schemeClr val="tx1"/>
                              </a:solidFill>
                              <a:latin typeface="Cambria Math" panose="02040503050406030204" pitchFamily="18" charset="0"/>
                            </a:rPr>
                            <m:t>?</m:t>
                          </m:r>
                        </m:lim>
                      </m:limUpp>
                      <m:r>
                        <a:rPr lang="en-US" sz="2400" i="1" dirty="0">
                          <a:solidFill>
                            <a:schemeClr val="tx1"/>
                          </a:solidFill>
                          <a:latin typeface="Cambria Math" panose="02040503050406030204" pitchFamily="18" charset="0"/>
                        </a:rPr>
                        <m:t>1</m:t>
                      </m:r>
                    </m:oMath>
                  </m:oMathPara>
                </a14:m>
                <a:endParaRPr lang="ar-AE" sz="2400" i="1" dirty="0">
                  <a:solidFill>
                    <a:schemeClr val="tx1"/>
                  </a:solidFill>
                </a:endParaRPr>
              </a:p>
            </p:txBody>
          </p:sp>
        </mc:Choice>
        <mc:Fallback xmlns="">
          <p:sp>
            <p:nvSpPr>
              <p:cNvPr id="33" name="TextBox 32">
                <a:extLst>
                  <a:ext uri="{FF2B5EF4-FFF2-40B4-BE49-F238E27FC236}">
                    <a16:creationId xmlns:a16="http://schemas.microsoft.com/office/drawing/2014/main" id="{649E9E15-0C0F-6822-6961-E6AB1BB622F8}"/>
                  </a:ext>
                </a:extLst>
              </p:cNvPr>
              <p:cNvSpPr txBox="1">
                <a:spLocks noRot="1" noChangeAspect="1" noMove="1" noResize="1" noEditPoints="1" noAdjustHandles="1" noChangeArrowheads="1" noChangeShapeType="1" noTextEdit="1"/>
              </p:cNvSpPr>
              <p:nvPr/>
            </p:nvSpPr>
            <p:spPr>
              <a:xfrm>
                <a:off x="9766839" y="2240450"/>
                <a:ext cx="1946970" cy="561564"/>
              </a:xfrm>
              <a:prstGeom prst="rect">
                <a:avLst/>
              </a:prstGeom>
              <a:blipFill>
                <a:blip r:embed="rId16"/>
                <a:stretch>
                  <a:fillRect r="-5161" b="-22222"/>
                </a:stretch>
              </a:blipFill>
            </p:spPr>
            <p:txBody>
              <a:bodyPr/>
              <a:lstStyle/>
              <a:p>
                <a:r>
                  <a:rPr lang="en-IL">
                    <a:noFill/>
                  </a:rPr>
                  <a:t> </a:t>
                </a:r>
              </a:p>
            </p:txBody>
          </p:sp>
        </mc:Fallback>
      </mc:AlternateContent>
      <p:cxnSp>
        <p:nvCxnSpPr>
          <p:cNvPr id="6" name="Curved Connector 5">
            <a:extLst>
              <a:ext uri="{FF2B5EF4-FFF2-40B4-BE49-F238E27FC236}">
                <a16:creationId xmlns:a16="http://schemas.microsoft.com/office/drawing/2014/main" id="{37B56D08-2D0D-370D-F7A4-0F355A2B86BA}"/>
              </a:ext>
            </a:extLst>
          </p:cNvPr>
          <p:cNvCxnSpPr>
            <a:cxnSpLocks/>
          </p:cNvCxnSpPr>
          <p:nvPr/>
        </p:nvCxnSpPr>
        <p:spPr>
          <a:xfrm rot="10800000">
            <a:off x="6308708" y="3710503"/>
            <a:ext cx="692584" cy="327160"/>
          </a:xfrm>
          <a:prstGeom prst="curvedConnector3">
            <a:avLst>
              <a:gd name="adj1" fmla="val 101344"/>
            </a:avLst>
          </a:prstGeom>
          <a:ln>
            <a:tailEnd type="triangle"/>
          </a:ln>
        </p:spPr>
        <p:style>
          <a:lnRef idx="1">
            <a:schemeClr val="dk1"/>
          </a:lnRef>
          <a:fillRef idx="0">
            <a:schemeClr val="dk1"/>
          </a:fillRef>
          <a:effectRef idx="0">
            <a:schemeClr val="dk1"/>
          </a:effectRef>
          <a:fontRef idx="minor">
            <a:schemeClr val="tx1"/>
          </a:fontRef>
        </p:style>
      </p:cxnSp>
      <p:cxnSp>
        <p:nvCxnSpPr>
          <p:cNvPr id="20" name="Curved Connector 19">
            <a:extLst>
              <a:ext uri="{FF2B5EF4-FFF2-40B4-BE49-F238E27FC236}">
                <a16:creationId xmlns:a16="http://schemas.microsoft.com/office/drawing/2014/main" id="{5FEF45A1-5337-585D-B4A1-AC796284E7F4}"/>
              </a:ext>
            </a:extLst>
          </p:cNvPr>
          <p:cNvCxnSpPr>
            <a:cxnSpLocks/>
          </p:cNvCxnSpPr>
          <p:nvPr/>
        </p:nvCxnSpPr>
        <p:spPr>
          <a:xfrm rot="10800000">
            <a:off x="5447807" y="3227321"/>
            <a:ext cx="1537435" cy="853613"/>
          </a:xfrm>
          <a:prstGeom prst="curvedConnector3">
            <a:avLst>
              <a:gd name="adj1" fmla="val 103969"/>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650C645C-0208-308B-62C2-51411564E731}"/>
              </a:ext>
            </a:extLst>
          </p:cNvPr>
          <p:cNvSpPr txBox="1"/>
          <p:nvPr/>
        </p:nvSpPr>
        <p:spPr>
          <a:xfrm>
            <a:off x="7119825" y="3245828"/>
            <a:ext cx="1990353" cy="400110"/>
          </a:xfrm>
          <a:prstGeom prst="rect">
            <a:avLst/>
          </a:prstGeom>
          <a:noFill/>
        </p:spPr>
        <p:txBody>
          <a:bodyPr wrap="none" rtlCol="0">
            <a:spAutoFit/>
          </a:bodyPr>
          <a:lstStyle/>
          <a:p>
            <a:r>
              <a:rPr lang="en-US" sz="2000" dirty="0">
                <a:solidFill>
                  <a:schemeClr val="tx1"/>
                </a:solidFill>
              </a:rPr>
              <a:t>Run PCPP verifier</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87C80BD-A924-902E-C1AD-C3607C6111DD}"/>
                  </a:ext>
                </a:extLst>
              </p:cNvPr>
              <p:cNvSpPr txBox="1"/>
              <p:nvPr/>
            </p:nvSpPr>
            <p:spPr>
              <a:xfrm>
                <a:off x="4759069" y="4017949"/>
                <a:ext cx="2403350" cy="3907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rgbClr val="C00000"/>
                              </a:solidFill>
                              <a:latin typeface="Cambria Math" panose="02040503050406030204" pitchFamily="18" charset="0"/>
                            </a:rPr>
                          </m:ctrlPr>
                        </m:sSubPr>
                        <m:e>
                          <m:r>
                            <a:rPr lang="en-US" sz="1800" b="0" i="1" smtClean="0">
                              <a:solidFill>
                                <a:srgbClr val="C00000"/>
                              </a:solidFill>
                              <a:latin typeface="Cambria Math" panose="02040503050406030204" pitchFamily="18" charset="0"/>
                            </a:rPr>
                            <m:t>|</m:t>
                          </m:r>
                          <m:r>
                            <m:rPr>
                              <m:sty m:val="p"/>
                            </m:rPr>
                            <a:rPr lang="en-US" sz="1800" b="0" i="0" smtClean="0">
                              <a:solidFill>
                                <a:srgbClr val="C00000"/>
                              </a:solidFill>
                              <a:latin typeface="Cambria Math" panose="02040503050406030204" pitchFamily="18" charset="0"/>
                            </a:rPr>
                            <m:t>Π</m:t>
                          </m:r>
                        </m:e>
                        <m:sub>
                          <m:r>
                            <a:rPr lang="en-US" sz="1800" b="0" i="1" smtClean="0">
                              <a:solidFill>
                                <a:srgbClr val="C00000"/>
                              </a:solidFill>
                              <a:latin typeface="Cambria Math" panose="02040503050406030204" pitchFamily="18" charset="0"/>
                            </a:rPr>
                            <m:t>𝑝𝑐𝑝𝑝</m:t>
                          </m:r>
                        </m:sub>
                      </m:sSub>
                      <m:r>
                        <a:rPr lang="en-US" sz="1800" b="0" i="1" smtClean="0">
                          <a:solidFill>
                            <a:srgbClr val="C00000"/>
                          </a:solidFill>
                          <a:latin typeface="Cambria Math" panose="02040503050406030204" pitchFamily="18" charset="0"/>
                        </a:rPr>
                        <m:t>|=</m:t>
                      </m:r>
                      <m:r>
                        <m:rPr>
                          <m:sty m:val="p"/>
                        </m:rPr>
                        <a:rPr lang="en-US" sz="1800" b="0" i="0" smtClean="0">
                          <a:solidFill>
                            <a:srgbClr val="C00000"/>
                          </a:solidFill>
                          <a:latin typeface="Cambria Math" panose="02040503050406030204" pitchFamily="18" charset="0"/>
                        </a:rPr>
                        <m:t>poly</m:t>
                      </m:r>
                      <m:r>
                        <a:rPr lang="en-US" sz="1800" b="0" i="1" smtClean="0">
                          <a:solidFill>
                            <a:srgbClr val="C00000"/>
                          </a:solidFill>
                          <a:latin typeface="Cambria Math" panose="02040503050406030204" pitchFamily="18" charset="0"/>
                        </a:rPr>
                        <m:t>(</m:t>
                      </m:r>
                      <m:r>
                        <a:rPr lang="en-US" sz="1800" b="0" i="1" smtClean="0">
                          <a:solidFill>
                            <a:srgbClr val="C00000"/>
                          </a:solidFill>
                          <a:latin typeface="Cambria Math" panose="02040503050406030204" pitchFamily="18" charset="0"/>
                        </a:rPr>
                        <m:t>𝑥</m:t>
                      </m:r>
                      <m:r>
                        <a:rPr lang="en-US" sz="1800" b="0" i="1" smtClean="0">
                          <a:solidFill>
                            <a:srgbClr val="C00000"/>
                          </a:solidFill>
                          <a:latin typeface="Cambria Math" panose="02040503050406030204" pitchFamily="18" charset="0"/>
                        </a:rPr>
                        <m:t>,</m:t>
                      </m:r>
                      <m:r>
                        <a:rPr lang="en-US" sz="1800" b="0" i="1" smtClean="0">
                          <a:solidFill>
                            <a:srgbClr val="C00000"/>
                          </a:solidFill>
                          <a:latin typeface="Cambria Math" panose="02040503050406030204" pitchFamily="18" charset="0"/>
                        </a:rPr>
                        <m:t>𝑤</m:t>
                      </m:r>
                      <m:r>
                        <a:rPr lang="en-US" sz="1800" b="0" i="1" smtClean="0">
                          <a:solidFill>
                            <a:srgbClr val="C00000"/>
                          </a:solidFill>
                          <a:latin typeface="Cambria Math" panose="02040503050406030204" pitchFamily="18" charset="0"/>
                        </a:rPr>
                        <m:t>)</m:t>
                      </m:r>
                    </m:oMath>
                  </m:oMathPara>
                </a14:m>
                <a:endParaRPr lang="en-IL" dirty="0">
                  <a:solidFill>
                    <a:srgbClr val="C00000"/>
                  </a:solidFill>
                </a:endParaRPr>
              </a:p>
            </p:txBody>
          </p:sp>
        </mc:Choice>
        <mc:Fallback xmlns="">
          <p:sp>
            <p:nvSpPr>
              <p:cNvPr id="22" name="TextBox 21">
                <a:extLst>
                  <a:ext uri="{FF2B5EF4-FFF2-40B4-BE49-F238E27FC236}">
                    <a16:creationId xmlns:a16="http://schemas.microsoft.com/office/drawing/2014/main" id="{D87C80BD-A924-902E-C1AD-C3607C6111DD}"/>
                  </a:ext>
                </a:extLst>
              </p:cNvPr>
              <p:cNvSpPr txBox="1">
                <a:spLocks noRot="1" noChangeAspect="1" noMove="1" noResize="1" noEditPoints="1" noAdjustHandles="1" noChangeArrowheads="1" noChangeShapeType="1" noTextEdit="1"/>
              </p:cNvSpPr>
              <p:nvPr/>
            </p:nvSpPr>
            <p:spPr>
              <a:xfrm>
                <a:off x="4759069" y="4017949"/>
                <a:ext cx="2403350" cy="390748"/>
              </a:xfrm>
              <a:prstGeom prst="rect">
                <a:avLst/>
              </a:prstGeom>
              <a:blipFill>
                <a:blip r:embed="rId17"/>
                <a:stretch>
                  <a:fillRect b="-6250"/>
                </a:stretch>
              </a:blipFill>
            </p:spPr>
            <p:txBody>
              <a:bodyPr/>
              <a:lstStyle/>
              <a:p>
                <a:r>
                  <a:rPr lang="en-IL">
                    <a:noFill/>
                  </a:rPr>
                  <a:t> </a:t>
                </a:r>
              </a:p>
            </p:txBody>
          </p:sp>
        </mc:Fallback>
      </mc:AlternateContent>
    </p:spTree>
    <p:extLst>
      <p:ext uri="{BB962C8B-B14F-4D97-AF65-F5344CB8AC3E}">
        <p14:creationId xmlns:p14="http://schemas.microsoft.com/office/powerpoint/2010/main" val="81159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P spid="23" grpId="0" animBg="1"/>
      <p:bldP spid="8"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DFFD0-B5BE-8E52-4BF8-5F289534D355}"/>
            </a:ext>
          </a:extLst>
        </p:cNvPr>
        <p:cNvGrpSpPr/>
        <p:nvPr/>
      </p:nvGrpSpPr>
      <p:grpSpPr>
        <a:xfrm>
          <a:off x="0" y="0"/>
          <a:ext cx="0" cy="0"/>
          <a:chOff x="0" y="0"/>
          <a:chExt cx="0" cy="0"/>
        </a:xfrm>
      </p:grpSpPr>
      <p:sp>
        <p:nvSpPr>
          <p:cNvPr id="10" name="Rounded Rectangle 9">
            <a:extLst>
              <a:ext uri="{FF2B5EF4-FFF2-40B4-BE49-F238E27FC236}">
                <a16:creationId xmlns:a16="http://schemas.microsoft.com/office/drawing/2014/main" id="{89C16F63-EC1C-D9DD-1254-F9D72052639E}"/>
              </a:ext>
            </a:extLst>
          </p:cNvPr>
          <p:cNvSpPr/>
          <p:nvPr/>
        </p:nvSpPr>
        <p:spPr>
          <a:xfrm>
            <a:off x="6371788" y="3171660"/>
            <a:ext cx="3881527" cy="1013904"/>
          </a:xfrm>
          <a:prstGeom prst="roundRect">
            <a:avLst>
              <a:gd name="adj" fmla="val 5852"/>
            </a:avLst>
          </a:prstGeom>
          <a:solidFill>
            <a:srgbClr val="D9FFD8"/>
          </a:solidFill>
          <a:ln w="28575">
            <a:solidFill>
              <a:srgbClr val="A9D2B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 name="Title 1">
            <a:extLst>
              <a:ext uri="{FF2B5EF4-FFF2-40B4-BE49-F238E27FC236}">
                <a16:creationId xmlns:a16="http://schemas.microsoft.com/office/drawing/2014/main" id="{6DB1A916-015E-7FE1-199E-7B5C25EC93F8}"/>
              </a:ext>
            </a:extLst>
          </p:cNvPr>
          <p:cNvSpPr>
            <a:spLocks noGrp="1"/>
          </p:cNvSpPr>
          <p:nvPr>
            <p:ph type="title"/>
          </p:nvPr>
        </p:nvSpPr>
        <p:spPr/>
        <p:txBody>
          <a:bodyPr>
            <a:normAutofit fontScale="90000"/>
          </a:bodyPr>
          <a:lstStyle/>
          <a:p>
            <a:r>
              <a:rPr lang="en-US" dirty="0"/>
              <a:t>Attempt 3 – Use RAM Delegation</a:t>
            </a:r>
            <a:endParaRPr lang="he-IL" sz="2933" dirty="0"/>
          </a:p>
        </p:txBody>
      </p:sp>
      <p:sp>
        <p:nvSpPr>
          <p:cNvPr id="4" name="Slide Number Placeholder 3">
            <a:extLst>
              <a:ext uri="{FF2B5EF4-FFF2-40B4-BE49-F238E27FC236}">
                <a16:creationId xmlns:a16="http://schemas.microsoft.com/office/drawing/2014/main" id="{05405D49-1331-0FFF-425C-6815E5794A5D}"/>
              </a:ext>
            </a:extLst>
          </p:cNvPr>
          <p:cNvSpPr>
            <a:spLocks noGrp="1"/>
          </p:cNvSpPr>
          <p:nvPr>
            <p:ph type="sldNum" idx="12"/>
          </p:nvPr>
        </p:nvSpPr>
        <p:spPr/>
        <p:txBody>
          <a:bodyPr/>
          <a:lstStyle/>
          <a:p>
            <a:fld id="{00000000-1234-1234-1234-123412341234}" type="slidenum">
              <a:rPr lang="he" smtClean="0"/>
              <a:pPr/>
              <a:t>22</a:t>
            </a:fld>
            <a:endParaRPr lang="he"/>
          </a:p>
        </p:txBody>
      </p:sp>
      <mc:AlternateContent xmlns:mc="http://schemas.openxmlformats.org/markup-compatibility/2006" xmlns:a14="http://schemas.microsoft.com/office/drawing/2010/main">
        <mc:Choice Requires="a14">
          <p:sp>
            <p:nvSpPr>
              <p:cNvPr id="3" name="Google Shape;87;p15">
                <a:extLst>
                  <a:ext uri="{FF2B5EF4-FFF2-40B4-BE49-F238E27FC236}">
                    <a16:creationId xmlns:a16="http://schemas.microsoft.com/office/drawing/2014/main" id="{281611E9-CB25-3695-00AD-48561762A40F}"/>
                  </a:ext>
                </a:extLst>
              </p:cNvPr>
              <p:cNvSpPr txBox="1"/>
              <p:nvPr/>
            </p:nvSpPr>
            <p:spPr>
              <a:xfrm>
                <a:off x="5328188" y="2659575"/>
                <a:ext cx="3147599" cy="615513"/>
              </a:xfrm>
              <a:prstGeom prst="rect">
                <a:avLst/>
              </a:prstGeom>
              <a:noFill/>
              <a:ln>
                <a:noFill/>
              </a:ln>
            </p:spPr>
            <p:txBody>
              <a:bodyPr spcFirstLastPara="1" wrap="square" lIns="121900" tIns="121900" rIns="121900" bIns="121900" anchor="t" anchorCtr="0">
                <a:spAutoFit/>
              </a:bodyPr>
              <a:lstStyle/>
              <a:p>
                <a:pPr lvl="0"/>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𝑉</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m:oMathPara>
                </a14:m>
                <a:endParaRPr lang="en-US" sz="2400" dirty="0">
                  <a:solidFill>
                    <a:srgbClr val="C00000"/>
                  </a:solidFill>
                </a:endParaRPr>
              </a:p>
            </p:txBody>
          </p:sp>
        </mc:Choice>
        <mc:Fallback xmlns="">
          <p:sp>
            <p:nvSpPr>
              <p:cNvPr id="3" name="Google Shape;87;p15">
                <a:extLst>
                  <a:ext uri="{FF2B5EF4-FFF2-40B4-BE49-F238E27FC236}">
                    <a16:creationId xmlns:a16="http://schemas.microsoft.com/office/drawing/2014/main" id="{281611E9-CB25-3695-00AD-48561762A40F}"/>
                  </a:ext>
                </a:extLst>
              </p:cNvPr>
              <p:cNvSpPr txBox="1">
                <a:spLocks noRot="1" noChangeAspect="1" noMove="1" noResize="1" noEditPoints="1" noAdjustHandles="1" noChangeArrowheads="1" noChangeShapeType="1" noTextEdit="1"/>
              </p:cNvSpPr>
              <p:nvPr/>
            </p:nvSpPr>
            <p:spPr>
              <a:xfrm>
                <a:off x="5328188" y="2659575"/>
                <a:ext cx="3147599" cy="615513"/>
              </a:xfrm>
              <a:prstGeom prst="rect">
                <a:avLst/>
              </a:prstGeom>
              <a:blipFill>
                <a:blip r:embed="rId4"/>
                <a:stretch>
                  <a:fillRect b="-2041"/>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 name="Google Shape;93;p15">
                <a:extLst>
                  <a:ext uri="{FF2B5EF4-FFF2-40B4-BE49-F238E27FC236}">
                    <a16:creationId xmlns:a16="http://schemas.microsoft.com/office/drawing/2014/main" id="{C12ABD1C-E838-19C7-ACE4-22316C659E19}"/>
                  </a:ext>
                </a:extLst>
              </p:cNvPr>
              <p:cNvSpPr txBox="1"/>
              <p:nvPr/>
            </p:nvSpPr>
            <p:spPr>
              <a:xfrm>
                <a:off x="10077" y="2648533"/>
                <a:ext cx="4066832" cy="615513"/>
              </a:xfrm>
              <a:prstGeom prst="rect">
                <a:avLst/>
              </a:prstGeom>
              <a:noFill/>
              <a:ln>
                <a:noFill/>
              </a:ln>
            </p:spPr>
            <p:txBody>
              <a:bodyPr spcFirstLastPara="1" wrap="square" lIns="121900" tIns="121900" rIns="121900" bIns="121900" anchor="t" anchorCtr="0">
                <a:spAutoFit/>
              </a:bodyPr>
              <a:lstStyle/>
              <a:p>
                <a:pPr lvl="0"/>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𝑤</m:t>
                          </m:r>
                        </m:e>
                      </m:d>
                    </m:oMath>
                  </m:oMathPara>
                </a14:m>
                <a:endParaRPr sz="2400" dirty="0">
                  <a:solidFill>
                    <a:srgbClr val="C00000"/>
                  </a:solidFill>
                </a:endParaRPr>
              </a:p>
            </p:txBody>
          </p:sp>
        </mc:Choice>
        <mc:Fallback xmlns="">
          <p:sp>
            <p:nvSpPr>
              <p:cNvPr id="5" name="Google Shape;93;p15">
                <a:extLst>
                  <a:ext uri="{FF2B5EF4-FFF2-40B4-BE49-F238E27FC236}">
                    <a16:creationId xmlns:a16="http://schemas.microsoft.com/office/drawing/2014/main" id="{C12ABD1C-E838-19C7-ACE4-22316C659E19}"/>
                  </a:ext>
                </a:extLst>
              </p:cNvPr>
              <p:cNvSpPr txBox="1">
                <a:spLocks noRot="1" noChangeAspect="1" noMove="1" noResize="1" noEditPoints="1" noAdjustHandles="1" noChangeArrowheads="1" noChangeShapeType="1" noTextEdit="1"/>
              </p:cNvSpPr>
              <p:nvPr/>
            </p:nvSpPr>
            <p:spPr>
              <a:xfrm>
                <a:off x="10077" y="2648533"/>
                <a:ext cx="4066832" cy="615513"/>
              </a:xfrm>
              <a:prstGeom prst="rect">
                <a:avLst/>
              </a:prstGeom>
              <a:blipFill>
                <a:blip r:embed="rId5"/>
                <a:stretch>
                  <a:fillRect/>
                </a:stretch>
              </a:blipFill>
              <a:ln>
                <a:noFill/>
              </a:ln>
            </p:spPr>
            <p:txBody>
              <a:bodyPr/>
              <a:lstStyle/>
              <a:p>
                <a:r>
                  <a:rPr lang="en-IL">
                    <a:noFill/>
                  </a:rPr>
                  <a:t> </a:t>
                </a:r>
              </a:p>
            </p:txBody>
          </p:sp>
        </mc:Fallback>
      </mc:AlternateContent>
      <p:cxnSp>
        <p:nvCxnSpPr>
          <p:cNvPr id="30" name="Straight Arrow Connector 29">
            <a:extLst>
              <a:ext uri="{FF2B5EF4-FFF2-40B4-BE49-F238E27FC236}">
                <a16:creationId xmlns:a16="http://schemas.microsoft.com/office/drawing/2014/main" id="{1507B79B-73B4-C389-76EB-FE0E8B0CEC56}"/>
              </a:ext>
            </a:extLst>
          </p:cNvPr>
          <p:cNvCxnSpPr>
            <a:cxnSpLocks/>
          </p:cNvCxnSpPr>
          <p:nvPr/>
        </p:nvCxnSpPr>
        <p:spPr>
          <a:xfrm>
            <a:off x="5226051" y="3478193"/>
            <a:ext cx="1026313"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5DDB4D6-ABD1-7878-387A-CF1C02B150A9}"/>
                  </a:ext>
                </a:extLst>
              </p:cNvPr>
              <p:cNvSpPr txBox="1"/>
              <p:nvPr/>
            </p:nvSpPr>
            <p:spPr>
              <a:xfrm>
                <a:off x="5109717" y="3120527"/>
                <a:ext cx="11657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2034F4"/>
                          </a:solidFill>
                          <a:latin typeface="Cambria Math" panose="02040503050406030204" pitchFamily="18" charset="0"/>
                        </a:rPr>
                        <m:t>𝑤</m:t>
                      </m:r>
                      <m:r>
                        <a:rPr lang="en-US" sz="1800" b="0" i="1" smtClean="0">
                          <a:solidFill>
                            <a:srgbClr val="2034F4"/>
                          </a:solidFill>
                          <a:latin typeface="Cambria Math" panose="02040503050406030204" pitchFamily="18" charset="0"/>
                          <a:ea typeface="Cambria Math" panose="02040503050406030204" pitchFamily="18" charset="0"/>
                        </a:rPr>
                        <m:t>∥</m:t>
                      </m:r>
                      <m:sSub>
                        <m:sSubPr>
                          <m:ctrlPr>
                            <a:rPr lang="en-US" i="1">
                              <a:solidFill>
                                <a:srgbClr val="2034F4"/>
                              </a:solidFill>
                              <a:latin typeface="Cambria Math" panose="02040503050406030204" pitchFamily="18" charset="0"/>
                            </a:rPr>
                          </m:ctrlPr>
                        </m:sSubPr>
                        <m:e>
                          <m:r>
                            <m:rPr>
                              <m:sty m:val="p"/>
                            </m:rPr>
                            <a:rPr lang="en-US">
                              <a:solidFill>
                                <a:srgbClr val="2034F4"/>
                              </a:solidFill>
                              <a:latin typeface="Cambria Math" panose="02040503050406030204" pitchFamily="18" charset="0"/>
                            </a:rPr>
                            <m:t>Π</m:t>
                          </m:r>
                        </m:e>
                        <m:sub>
                          <m:r>
                            <a:rPr lang="en-US" i="1">
                              <a:solidFill>
                                <a:srgbClr val="2034F4"/>
                              </a:solidFill>
                              <a:latin typeface="Cambria Math" panose="02040503050406030204" pitchFamily="18" charset="0"/>
                            </a:rPr>
                            <m:t>𝑅𝐴𝑀</m:t>
                          </m:r>
                        </m:sub>
                      </m:sSub>
                    </m:oMath>
                  </m:oMathPara>
                </a14:m>
                <a:endParaRPr lang="en-IL" dirty="0"/>
              </a:p>
            </p:txBody>
          </p:sp>
        </mc:Choice>
        <mc:Fallback xmlns="">
          <p:sp>
            <p:nvSpPr>
              <p:cNvPr id="32" name="TextBox 31">
                <a:extLst>
                  <a:ext uri="{FF2B5EF4-FFF2-40B4-BE49-F238E27FC236}">
                    <a16:creationId xmlns:a16="http://schemas.microsoft.com/office/drawing/2014/main" id="{C5DDB4D6-ABD1-7878-387A-CF1C02B150A9}"/>
                  </a:ext>
                </a:extLst>
              </p:cNvPr>
              <p:cNvSpPr txBox="1">
                <a:spLocks noRot="1" noChangeAspect="1" noMove="1" noResize="1" noEditPoints="1" noAdjustHandles="1" noChangeArrowheads="1" noChangeShapeType="1" noTextEdit="1"/>
              </p:cNvSpPr>
              <p:nvPr/>
            </p:nvSpPr>
            <p:spPr>
              <a:xfrm>
                <a:off x="5109717" y="3120527"/>
                <a:ext cx="1165770" cy="369332"/>
              </a:xfrm>
              <a:prstGeom prst="rect">
                <a:avLst/>
              </a:prstGeom>
              <a:blipFill>
                <a:blip r:embed="rId6"/>
                <a:stretch>
                  <a:fillRect b="-3333"/>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50C645C-0208-308B-62C2-51411564E731}"/>
                  </a:ext>
                </a:extLst>
              </p:cNvPr>
              <p:cNvSpPr txBox="1"/>
              <p:nvPr/>
            </p:nvSpPr>
            <p:spPr>
              <a:xfrm>
                <a:off x="6467498" y="3253872"/>
                <a:ext cx="3736664" cy="707886"/>
              </a:xfrm>
              <a:prstGeom prst="rect">
                <a:avLst/>
              </a:prstGeom>
              <a:noFill/>
            </p:spPr>
            <p:txBody>
              <a:bodyPr wrap="none" rtlCol="0">
                <a:spAutoFit/>
              </a:bodyPr>
              <a:lstStyle/>
              <a:p>
                <a:pPr marL="342900" indent="-342900">
                  <a:buFont typeface="Arial" panose="020B0604020202020204" pitchFamily="34" charset="0"/>
                  <a:buChar char="•"/>
                </a:pPr>
                <a:endParaRPr lang="en-US" sz="2000" i="1" dirty="0">
                  <a:latin typeface="Cambria Math" panose="02040503050406030204" pitchFamily="18" charset="0"/>
                </a:endParaRPr>
              </a:p>
              <a:p>
                <a:pPr marL="342900" indent="-34290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𝑅𝐴𝑀</m:t>
                        </m:r>
                      </m:sub>
                    </m:sSub>
                    <m:d>
                      <m:dPr>
                        <m:ctrlPr>
                          <a:rPr lang="en-US" sz="2000" i="1">
                            <a:latin typeface="Cambria Math" panose="02040503050406030204" pitchFamily="18" charset="0"/>
                          </a:rPr>
                        </m:ctrlPr>
                      </m:dPr>
                      <m:e>
                        <m:r>
                          <a:rPr lang="en-US" sz="2000" i="1">
                            <a:latin typeface="Cambria Math" panose="02040503050406030204" pitchFamily="18" charset="0"/>
                          </a:rPr>
                          <m:t>𝑐𝑟𝑠</m:t>
                        </m:r>
                        <m:r>
                          <a:rPr lang="en-US" sz="2000" i="1">
                            <a:latin typeface="Cambria Math" panose="02040503050406030204" pitchFamily="18" charset="0"/>
                          </a:rPr>
                          <m:t>, </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𝑑</m:t>
                            </m:r>
                          </m:e>
                          <m:sub>
                            <m:r>
                              <a:rPr lang="en-US" sz="2000" i="1">
                                <a:solidFill>
                                  <a:srgbClr val="C00000"/>
                                </a:solidFill>
                                <a:latin typeface="Cambria Math" panose="02040503050406030204" pitchFamily="18" charset="0"/>
                              </a:rPr>
                              <m:t>𝑥</m:t>
                            </m:r>
                          </m:sub>
                        </m:sSub>
                        <m:r>
                          <a:rPr lang="en-US" sz="2000" i="1">
                            <a:latin typeface="Cambria Math" panose="02040503050406030204" pitchFamily="18" charset="0"/>
                          </a:rPr>
                          <m:t>,</m:t>
                        </m:r>
                        <m:r>
                          <a:rPr lang="en-US" sz="2000" i="1">
                            <a:solidFill>
                              <a:srgbClr val="2034F4"/>
                            </a:solidFill>
                            <a:latin typeface="Cambria Math" panose="02040503050406030204" pitchFamily="18" charset="0"/>
                          </a:rPr>
                          <m:t>𝑤</m:t>
                        </m:r>
                        <m:r>
                          <a:rPr lang="en-US" sz="2000" i="1">
                            <a:solidFill>
                              <a:srgbClr val="2034F4"/>
                            </a:solidFill>
                            <a:latin typeface="Cambria Math" panose="02040503050406030204" pitchFamily="18" charset="0"/>
                          </a:rPr>
                          <m:t>,</m:t>
                        </m:r>
                        <m:sSub>
                          <m:sSubPr>
                            <m:ctrlPr>
                              <a:rPr lang="en-US" sz="2000" i="1">
                                <a:solidFill>
                                  <a:srgbClr val="2034F4"/>
                                </a:solidFill>
                                <a:latin typeface="Cambria Math" panose="02040503050406030204" pitchFamily="18" charset="0"/>
                              </a:rPr>
                            </m:ctrlPr>
                          </m:sSubPr>
                          <m:e>
                            <m:r>
                              <m:rPr>
                                <m:sty m:val="p"/>
                              </m:rPr>
                              <a:rPr lang="en-US" sz="2000">
                                <a:solidFill>
                                  <a:srgbClr val="2034F4"/>
                                </a:solidFill>
                                <a:latin typeface="Cambria Math" panose="02040503050406030204" pitchFamily="18" charset="0"/>
                              </a:rPr>
                              <m:t>Π</m:t>
                            </m:r>
                          </m:e>
                          <m:sub>
                            <m:r>
                              <a:rPr lang="en-US" sz="2000" i="1">
                                <a:solidFill>
                                  <a:srgbClr val="2034F4"/>
                                </a:solidFill>
                                <a:latin typeface="Cambria Math" panose="02040503050406030204" pitchFamily="18" charset="0"/>
                              </a:rPr>
                              <m:t>𝑅𝐴𝑀</m:t>
                            </m:r>
                          </m:sub>
                        </m:sSub>
                        <m:r>
                          <a:rPr lang="en-US" sz="2000" i="1">
                            <a:latin typeface="Cambria Math" panose="02040503050406030204" pitchFamily="18" charset="0"/>
                          </a:rPr>
                          <m:t>,1</m:t>
                        </m:r>
                      </m:e>
                    </m:d>
                    <m:r>
                      <a:rPr lang="en-US" sz="2000" i="1">
                        <a:latin typeface="Cambria Math" panose="02040503050406030204" pitchFamily="18" charset="0"/>
                      </a:rPr>
                      <m:t>=1</m:t>
                    </m:r>
                  </m:oMath>
                </a14:m>
                <a:endParaRPr lang="en-US" sz="2000" dirty="0"/>
              </a:p>
            </p:txBody>
          </p:sp>
        </mc:Choice>
        <mc:Fallback>
          <p:sp>
            <p:nvSpPr>
              <p:cNvPr id="8" name="TextBox 7">
                <a:extLst>
                  <a:ext uri="{FF2B5EF4-FFF2-40B4-BE49-F238E27FC236}">
                    <a16:creationId xmlns:a16="http://schemas.microsoft.com/office/drawing/2014/main" id="{650C645C-0208-308B-62C2-51411564E731}"/>
                  </a:ext>
                </a:extLst>
              </p:cNvPr>
              <p:cNvSpPr txBox="1">
                <a:spLocks noRot="1" noChangeAspect="1" noMove="1" noResize="1" noEditPoints="1" noAdjustHandles="1" noChangeArrowheads="1" noChangeShapeType="1" noTextEdit="1"/>
              </p:cNvSpPr>
              <p:nvPr/>
            </p:nvSpPr>
            <p:spPr>
              <a:xfrm>
                <a:off x="6467498" y="3253872"/>
                <a:ext cx="3736664" cy="707886"/>
              </a:xfrm>
              <a:prstGeom prst="rect">
                <a:avLst/>
              </a:prstGeom>
              <a:blipFill>
                <a:blip r:embed="rId7"/>
                <a:stretch>
                  <a:fillRect l="-1356" b="-12500"/>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5" name="Rectangle: Rounded Corners 18">
                <a:extLst>
                  <a:ext uri="{FF2B5EF4-FFF2-40B4-BE49-F238E27FC236}">
                    <a16:creationId xmlns:a16="http://schemas.microsoft.com/office/drawing/2014/main" id="{AF6173D2-D5F5-DF0A-32C0-414934C6C800}"/>
                  </a:ext>
                </a:extLst>
              </p:cNvPr>
              <p:cNvSpPr/>
              <p:nvPr/>
            </p:nvSpPr>
            <p:spPr>
              <a:xfrm>
                <a:off x="4846471" y="1854447"/>
                <a:ext cx="1785471" cy="269681"/>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buClr>
                    <a:schemeClr val="dk1"/>
                  </a:buClr>
                  <a:buSzPts val="1100"/>
                </a:pPr>
                <a14:m>
                  <m:oMathPara xmlns:m="http://schemas.openxmlformats.org/officeDocument/2006/math">
                    <m:oMathParaPr>
                      <m:jc m:val="centerGroup"/>
                    </m:oMathParaPr>
                    <m:oMath xmlns:m="http://schemas.openxmlformats.org/officeDocument/2006/math">
                      <m:r>
                        <a:rPr lang="en-US" i="1" dirty="0">
                          <a:solidFill>
                            <a:schemeClr val="tx1"/>
                          </a:solidFill>
                          <a:latin typeface="Cambria Math" panose="02040503050406030204" pitchFamily="18" charset="0"/>
                          <a:ea typeface="Cambria Math" panose="02040503050406030204" pitchFamily="18" charset="0"/>
                        </a:rPr>
                        <m:t>ℛ</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𝑁𝑃</m:t>
                      </m:r>
                    </m:oMath>
                  </m:oMathPara>
                </a14:m>
                <a:endParaRPr lang="ar-AE" dirty="0">
                  <a:solidFill>
                    <a:schemeClr val="tx1"/>
                  </a:solidFill>
                </a:endParaRPr>
              </a:p>
            </p:txBody>
          </p:sp>
        </mc:Choice>
        <mc:Fallback xmlns="">
          <p:sp>
            <p:nvSpPr>
              <p:cNvPr id="15" name="Rectangle: Rounded Corners 18">
                <a:extLst>
                  <a:ext uri="{FF2B5EF4-FFF2-40B4-BE49-F238E27FC236}">
                    <a16:creationId xmlns:a16="http://schemas.microsoft.com/office/drawing/2014/main" id="{AF6173D2-D5F5-DF0A-32C0-414934C6C800}"/>
                  </a:ext>
                </a:extLst>
              </p:cNvPr>
              <p:cNvSpPr>
                <a:spLocks noRot="1" noChangeAspect="1" noMove="1" noResize="1" noEditPoints="1" noAdjustHandles="1" noChangeArrowheads="1" noChangeShapeType="1" noTextEdit="1"/>
              </p:cNvSpPr>
              <p:nvPr/>
            </p:nvSpPr>
            <p:spPr>
              <a:xfrm>
                <a:off x="4846471" y="1854447"/>
                <a:ext cx="1785471" cy="269681"/>
              </a:xfrm>
              <a:prstGeom prst="roundRect">
                <a:avLst/>
              </a:prstGeom>
              <a:blipFill>
                <a:blip r:embed="rId9"/>
                <a:stretch>
                  <a:fillRect t="-21739" b="-52174"/>
                </a:stretch>
              </a:blipFill>
              <a:ln>
                <a:solidFill>
                  <a:schemeClr val="bg1">
                    <a:lumMod val="95000"/>
                  </a:schemeClr>
                </a:solidFill>
              </a:ln>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16" name="Rounded Rectangular Callout 15">
                <a:extLst>
                  <a:ext uri="{FF2B5EF4-FFF2-40B4-BE49-F238E27FC236}">
                    <a16:creationId xmlns:a16="http://schemas.microsoft.com/office/drawing/2014/main" id="{AC8EA5E5-FE47-1138-C332-09AEC7DF7AC0}"/>
                  </a:ext>
                </a:extLst>
              </p:cNvPr>
              <p:cNvSpPr/>
              <p:nvPr/>
            </p:nvSpPr>
            <p:spPr>
              <a:xfrm>
                <a:off x="7395428" y="4306316"/>
                <a:ext cx="2371411" cy="497787"/>
              </a:xfrm>
              <a:prstGeom prst="wedgeRoundRectCallout">
                <a:avLst>
                  <a:gd name="adj1" fmla="val -53188"/>
                  <a:gd name="adj2" fmla="val -108817"/>
                  <a:gd name="adj3" fmla="val 16667"/>
                </a:avLst>
              </a:prstGeom>
              <a:solidFill>
                <a:schemeClr val="bg1">
                  <a:lumMod val="95000"/>
                </a:schemeClr>
              </a:solid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𝑇</m:t>
                          </m:r>
                        </m:e>
                        <m:sup>
                          <m:r>
                            <a:rPr lang="en-US" b="0" i="1" smtClean="0">
                              <a:solidFill>
                                <a:schemeClr val="tx1"/>
                              </a:solidFill>
                              <a:latin typeface="Cambria Math" panose="02040503050406030204" pitchFamily="18" charset="0"/>
                            </a:rPr>
                            <m:t>′</m:t>
                          </m:r>
                        </m:sup>
                      </m:sSup>
                      <m:r>
                        <a:rPr lang="en-US" b="0" i="0" smtClean="0">
                          <a:solidFill>
                            <a:schemeClr val="tx1"/>
                          </a:solidFill>
                          <a:latin typeface="Cambria Math" panose="02040503050406030204" pitchFamily="18" charset="0"/>
                        </a:rPr>
                        <m:t>=</m:t>
                      </m:r>
                      <m:r>
                        <m:rPr>
                          <m:sty m:val="p"/>
                        </m:rPr>
                        <a:rPr lang="en-US">
                          <a:solidFill>
                            <a:schemeClr val="tx1"/>
                          </a:solidFill>
                          <a:latin typeface="Cambria Math" panose="02040503050406030204" pitchFamily="18" charset="0"/>
                        </a:rPr>
                        <m:t>poly</m:t>
                      </m:r>
                      <m:d>
                        <m:dPr>
                          <m:ctrlPr>
                            <a:rPr lang="en-US" i="1">
                              <a:solidFill>
                                <a:schemeClr val="tx1"/>
                              </a:solidFill>
                              <a:latin typeface="Cambria Math" panose="02040503050406030204" pitchFamily="18" charset="0"/>
                            </a:rPr>
                          </m:ctrlPr>
                        </m:dPr>
                        <m:e>
                          <m:func>
                            <m:funcPr>
                              <m:ctrlPr>
                                <a:rPr lang="en-US" i="1">
                                  <a:solidFill>
                                    <a:schemeClr val="tx1"/>
                                  </a:solidFill>
                                  <a:latin typeface="Cambria Math" panose="02040503050406030204" pitchFamily="18" charset="0"/>
                                </a:rPr>
                              </m:ctrlPr>
                            </m:funcPr>
                            <m:fName>
                              <m:r>
                                <m:rPr>
                                  <m:sty m:val="p"/>
                                </m:rPr>
                                <a:rPr lang="en-US">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𝑤</m:t>
                          </m:r>
                        </m:e>
                      </m:d>
                    </m:oMath>
                  </m:oMathPara>
                </a14:m>
                <a:endParaRPr lang="en-IL" dirty="0">
                  <a:solidFill>
                    <a:schemeClr val="tx1"/>
                  </a:solidFill>
                </a:endParaRPr>
              </a:p>
            </p:txBody>
          </p:sp>
        </mc:Choice>
        <mc:Fallback>
          <p:sp>
            <p:nvSpPr>
              <p:cNvPr id="16" name="Rounded Rectangular Callout 15">
                <a:extLst>
                  <a:ext uri="{FF2B5EF4-FFF2-40B4-BE49-F238E27FC236}">
                    <a16:creationId xmlns:a16="http://schemas.microsoft.com/office/drawing/2014/main" id="{AC8EA5E5-FE47-1138-C332-09AEC7DF7AC0}"/>
                  </a:ext>
                </a:extLst>
              </p:cNvPr>
              <p:cNvSpPr>
                <a:spLocks noRot="1" noChangeAspect="1" noMove="1" noResize="1" noEditPoints="1" noAdjustHandles="1" noChangeArrowheads="1" noChangeShapeType="1" noTextEdit="1"/>
              </p:cNvSpPr>
              <p:nvPr/>
            </p:nvSpPr>
            <p:spPr>
              <a:xfrm>
                <a:off x="7395428" y="4306316"/>
                <a:ext cx="2371411" cy="497787"/>
              </a:xfrm>
              <a:prstGeom prst="wedgeRoundRectCallout">
                <a:avLst>
                  <a:gd name="adj1" fmla="val -53188"/>
                  <a:gd name="adj2" fmla="val -108817"/>
                  <a:gd name="adj3" fmla="val 16667"/>
                </a:avLst>
              </a:prstGeom>
              <a:blipFill>
                <a:blip r:embed="rId10"/>
                <a:stretch>
                  <a:fillRect/>
                </a:stretch>
              </a:blipFill>
              <a:ln w="28575">
                <a:solidFill>
                  <a:schemeClr val="bg1">
                    <a:lumMod val="85000"/>
                  </a:schemeClr>
                </a:solidFill>
              </a:ln>
            </p:spPr>
            <p:txBody>
              <a:bodyPr/>
              <a:lstStyle/>
              <a:p>
                <a:r>
                  <a:rPr lang="en-IL">
                    <a:noFill/>
                  </a:rPr>
                  <a:t> </a:t>
                </a:r>
              </a:p>
            </p:txBody>
          </p:sp>
        </mc:Fallback>
      </mc:AlternateContent>
      <p:sp>
        <p:nvSpPr>
          <p:cNvPr id="17" name="Cloud Callout 16">
            <a:extLst>
              <a:ext uri="{FF2B5EF4-FFF2-40B4-BE49-F238E27FC236}">
                <a16:creationId xmlns:a16="http://schemas.microsoft.com/office/drawing/2014/main" id="{75FD6D20-15A4-0EAB-9E88-1A154E36736C}"/>
              </a:ext>
            </a:extLst>
          </p:cNvPr>
          <p:cNvSpPr/>
          <p:nvPr/>
        </p:nvSpPr>
        <p:spPr>
          <a:xfrm>
            <a:off x="9658495" y="2017494"/>
            <a:ext cx="2369716" cy="1203539"/>
          </a:xfrm>
          <a:prstGeom prst="cloudCallout">
            <a:avLst>
              <a:gd name="adj1" fmla="val -71804"/>
              <a:gd name="adj2" fmla="val 29119"/>
            </a:avLst>
          </a:prstGeom>
          <a:solidFill>
            <a:srgbClr val="FFECF8"/>
          </a:solidFill>
          <a:ln>
            <a:solidFill>
              <a:srgbClr val="EBC0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r" defTabSz="914400" rtl="1" eaLnBrk="1" latinLnBrk="0" hangingPunct="1"/>
            <a:endParaRPr lang="en-US" sz="2000" dirty="0">
              <a:solidFill>
                <a:schemeClr val="tx1"/>
              </a:solidFil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5EA23E5-C644-2194-C758-60CF1BEE862C}"/>
                  </a:ext>
                </a:extLst>
              </p:cNvPr>
              <p:cNvSpPr txBox="1"/>
              <p:nvPr/>
            </p:nvSpPr>
            <p:spPr>
              <a:xfrm>
                <a:off x="9766839" y="2240450"/>
                <a:ext cx="1946970" cy="5615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𝑀</m:t>
                      </m:r>
                      <m:d>
                        <m:dPr>
                          <m:ctrlPr>
                            <a:rPr lang="en-US" sz="2400" i="1" dirty="0" smtClean="0">
                              <a:solidFill>
                                <a:schemeClr val="tx1"/>
                              </a:solidFill>
                              <a:latin typeface="Cambria Math" panose="02040503050406030204" pitchFamily="18" charset="0"/>
                            </a:rPr>
                          </m:ctrlPr>
                        </m:dPr>
                        <m:e>
                          <m:r>
                            <a:rPr lang="en-US" sz="2400" i="1" dirty="0" smtClean="0">
                              <a:solidFill>
                                <a:schemeClr val="tx1"/>
                              </a:solidFill>
                              <a:latin typeface="Cambria Math" panose="02040503050406030204" pitchFamily="18" charset="0"/>
                            </a:rPr>
                            <m:t>𝑥</m:t>
                          </m:r>
                          <m:r>
                            <a:rPr lang="en-US" sz="2400" i="1" dirty="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𝑤</m:t>
                          </m:r>
                        </m:e>
                      </m:d>
                      <m:limUpp>
                        <m:limUppPr>
                          <m:ctrlPr>
                            <a:rPr lang="en-US" sz="2400" b="0" i="1" dirty="0" smtClean="0">
                              <a:solidFill>
                                <a:schemeClr val="tx1"/>
                              </a:solidFill>
                              <a:latin typeface="Cambria Math" panose="02040503050406030204" pitchFamily="18" charset="0"/>
                            </a:rPr>
                          </m:ctrlPr>
                        </m:limUppPr>
                        <m:e>
                          <m:r>
                            <a:rPr lang="en-US" sz="2400" i="1" dirty="0">
                              <a:solidFill>
                                <a:schemeClr val="tx1"/>
                              </a:solidFill>
                              <a:latin typeface="Cambria Math" panose="02040503050406030204" pitchFamily="18" charset="0"/>
                            </a:rPr>
                            <m:t>=</m:t>
                          </m:r>
                        </m:e>
                        <m:lim>
                          <m:r>
                            <a:rPr lang="en-US" sz="2400" b="0" i="1" dirty="0" smtClean="0">
                              <a:solidFill>
                                <a:schemeClr val="tx1"/>
                              </a:solidFill>
                              <a:latin typeface="Cambria Math" panose="02040503050406030204" pitchFamily="18" charset="0"/>
                            </a:rPr>
                            <m:t>?</m:t>
                          </m:r>
                        </m:lim>
                      </m:limUpp>
                      <m:r>
                        <a:rPr lang="en-US" sz="2400" i="1" dirty="0">
                          <a:solidFill>
                            <a:schemeClr val="tx1"/>
                          </a:solidFill>
                          <a:latin typeface="Cambria Math" panose="02040503050406030204" pitchFamily="18" charset="0"/>
                        </a:rPr>
                        <m:t>1</m:t>
                      </m:r>
                    </m:oMath>
                  </m:oMathPara>
                </a14:m>
                <a:endParaRPr lang="ar-AE" sz="2400" i="1" dirty="0">
                  <a:solidFill>
                    <a:schemeClr val="tx1"/>
                  </a:solidFill>
                </a:endParaRPr>
              </a:p>
            </p:txBody>
          </p:sp>
        </mc:Choice>
        <mc:Fallback xmlns="">
          <p:sp>
            <p:nvSpPr>
              <p:cNvPr id="20" name="TextBox 19">
                <a:extLst>
                  <a:ext uri="{FF2B5EF4-FFF2-40B4-BE49-F238E27FC236}">
                    <a16:creationId xmlns:a16="http://schemas.microsoft.com/office/drawing/2014/main" id="{75EA23E5-C644-2194-C758-60CF1BEE862C}"/>
                  </a:ext>
                </a:extLst>
              </p:cNvPr>
              <p:cNvSpPr txBox="1">
                <a:spLocks noRot="1" noChangeAspect="1" noMove="1" noResize="1" noEditPoints="1" noAdjustHandles="1" noChangeArrowheads="1" noChangeShapeType="1" noTextEdit="1"/>
              </p:cNvSpPr>
              <p:nvPr/>
            </p:nvSpPr>
            <p:spPr>
              <a:xfrm>
                <a:off x="9766839" y="2240450"/>
                <a:ext cx="1946970" cy="561564"/>
              </a:xfrm>
              <a:prstGeom prst="rect">
                <a:avLst/>
              </a:prstGeom>
              <a:blipFill>
                <a:blip r:embed="rId12"/>
                <a:stretch>
                  <a:fillRect r="-5161" b="-22222"/>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F1A481E-A071-088F-1B12-78653CB4C9F4}"/>
                  </a:ext>
                </a:extLst>
              </p:cNvPr>
              <p:cNvSpPr txBox="1"/>
              <p:nvPr/>
            </p:nvSpPr>
            <p:spPr>
              <a:xfrm>
                <a:off x="4698661" y="2500313"/>
                <a:ext cx="2236533" cy="40011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i="1" dirty="0" smtClean="0">
                          <a:solidFill>
                            <a:schemeClr val="tx1"/>
                          </a:solidFill>
                          <a:latin typeface="Cambria Math" panose="02040503050406030204" pitchFamily="18" charset="0"/>
                        </a:rPr>
                        <m:t>𝐶𝑅</m:t>
                      </m:r>
                      <m:r>
                        <a:rPr lang="en-US" sz="2000" b="0" i="1" dirty="0" smtClean="0">
                          <a:solidFill>
                            <a:schemeClr val="tx1"/>
                          </a:solidFill>
                          <a:latin typeface="Cambria Math" panose="02040503050406030204" pitchFamily="18" charset="0"/>
                        </a:rPr>
                        <m:t>𝑆</m:t>
                      </m:r>
                    </m:oMath>
                  </m:oMathPara>
                </a14:m>
                <a:endParaRPr lang="he-IL" sz="2400" dirty="0">
                  <a:solidFill>
                    <a:schemeClr val="tx1"/>
                  </a:solidFill>
                </a:endParaRPr>
              </a:p>
            </p:txBody>
          </p:sp>
        </mc:Choice>
        <mc:Fallback xmlns="">
          <p:sp>
            <p:nvSpPr>
              <p:cNvPr id="23" name="TextBox 22">
                <a:extLst>
                  <a:ext uri="{FF2B5EF4-FFF2-40B4-BE49-F238E27FC236}">
                    <a16:creationId xmlns:a16="http://schemas.microsoft.com/office/drawing/2014/main" id="{4F1A481E-A071-088F-1B12-78653CB4C9F4}"/>
                  </a:ext>
                </a:extLst>
              </p:cNvPr>
              <p:cNvSpPr txBox="1">
                <a:spLocks noRot="1" noChangeAspect="1" noMove="1" noResize="1" noEditPoints="1" noAdjustHandles="1" noChangeArrowheads="1" noChangeShapeType="1" noTextEdit="1"/>
              </p:cNvSpPr>
              <p:nvPr/>
            </p:nvSpPr>
            <p:spPr>
              <a:xfrm>
                <a:off x="4698661" y="2500313"/>
                <a:ext cx="2236533" cy="400110"/>
              </a:xfrm>
              <a:prstGeom prst="rect">
                <a:avLst/>
              </a:prstGeom>
              <a:blipFill>
                <a:blip r:embed="rId13"/>
                <a:stretch>
                  <a:fillRect t="-6061" b="-24242"/>
                </a:stretch>
              </a:blipFill>
            </p:spPr>
            <p:txBody>
              <a:bodyPr/>
              <a:lstStyle/>
              <a:p>
                <a:r>
                  <a:rPr lang="en-IL">
                    <a:noFill/>
                  </a:rPr>
                  <a:t> </a:t>
                </a:r>
              </a:p>
            </p:txBody>
          </p:sp>
        </mc:Fallback>
      </mc:AlternateContent>
      <p:sp>
        <p:nvSpPr>
          <p:cNvPr id="24" name="Rounded Rectangle 23">
            <a:extLst>
              <a:ext uri="{FF2B5EF4-FFF2-40B4-BE49-F238E27FC236}">
                <a16:creationId xmlns:a16="http://schemas.microsoft.com/office/drawing/2014/main" id="{08CAB7B3-0A3E-8ABF-4833-A9B40B718503}"/>
              </a:ext>
            </a:extLst>
          </p:cNvPr>
          <p:cNvSpPr/>
          <p:nvPr/>
        </p:nvSpPr>
        <p:spPr>
          <a:xfrm>
            <a:off x="1427170" y="3168146"/>
            <a:ext cx="3581124" cy="1053105"/>
          </a:xfrm>
          <a:prstGeom prst="roundRect">
            <a:avLst>
              <a:gd name="adj" fmla="val 6769"/>
            </a:avLst>
          </a:prstGeom>
          <a:solidFill>
            <a:srgbClr val="FDF1DD"/>
          </a:solidFill>
          <a:ln w="28575">
            <a:solidFill>
              <a:srgbClr val="EEBB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ar-AE" sz="2000" i="1" dirty="0">
              <a:solidFill>
                <a:srgbClr val="C00000"/>
              </a:solidFill>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3A48ECDF-4596-8FE5-850F-EED0D20DC1E8}"/>
                  </a:ext>
                </a:extLst>
              </p:cNvPr>
              <p:cNvSpPr txBox="1"/>
              <p:nvPr/>
            </p:nvSpPr>
            <p:spPr>
              <a:xfrm>
                <a:off x="1619400" y="3247934"/>
                <a:ext cx="3357333" cy="707886"/>
              </a:xfrm>
              <a:prstGeom prst="rect">
                <a:avLst/>
              </a:prstGeom>
              <a:noFill/>
            </p:spPr>
            <p:txBody>
              <a:bodyPr wrap="square" rtlCol="0">
                <a:spAutoFit/>
              </a:bodyPr>
              <a:lstStyle/>
              <a:p>
                <a:r>
                  <a:rPr lang="en-US" sz="2000" dirty="0">
                    <a:solidFill>
                      <a:schemeClr val="tx1"/>
                    </a:solidFill>
                  </a:rPr>
                  <a:t>Compute RAM proof for </a:t>
                </a:r>
                <a14:m>
                  <m:oMath xmlns:m="http://schemas.openxmlformats.org/officeDocument/2006/math">
                    <m:r>
                      <a:rPr lang="en-US" sz="2000" b="0" i="1" smtClean="0">
                        <a:solidFill>
                          <a:schemeClr val="tx1"/>
                        </a:solidFill>
                        <a:latin typeface="Cambria Math" panose="02040503050406030204" pitchFamily="18" charset="0"/>
                      </a:rPr>
                      <m:t>𝑀</m:t>
                    </m:r>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𝑥</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𝑤</m:t>
                        </m:r>
                      </m:e>
                    </m:d>
                    <m:r>
                      <a:rPr lang="en-US" sz="2000" b="0" i="0" smtClean="0">
                        <a:solidFill>
                          <a:schemeClr val="tx1"/>
                        </a:solidFill>
                        <a:latin typeface="Cambria Math" panose="02040503050406030204" pitchFamily="18" charset="0"/>
                      </a:rPr>
                      <m:t>=1</m:t>
                    </m:r>
                  </m:oMath>
                </a14:m>
                <a:endParaRPr lang="en-US" sz="2000" dirty="0">
                  <a:solidFill>
                    <a:schemeClr val="tx1"/>
                  </a:solidFill>
                </a:endParaRPr>
              </a:p>
            </p:txBody>
          </p:sp>
        </mc:Choice>
        <mc:Fallback>
          <p:sp>
            <p:nvSpPr>
              <p:cNvPr id="25" name="TextBox 24">
                <a:extLst>
                  <a:ext uri="{FF2B5EF4-FFF2-40B4-BE49-F238E27FC236}">
                    <a16:creationId xmlns:a16="http://schemas.microsoft.com/office/drawing/2014/main" id="{3A48ECDF-4596-8FE5-850F-EED0D20DC1E8}"/>
                  </a:ext>
                </a:extLst>
              </p:cNvPr>
              <p:cNvSpPr txBox="1">
                <a:spLocks noRot="1" noChangeAspect="1" noMove="1" noResize="1" noEditPoints="1" noAdjustHandles="1" noChangeArrowheads="1" noChangeShapeType="1" noTextEdit="1"/>
              </p:cNvSpPr>
              <p:nvPr/>
            </p:nvSpPr>
            <p:spPr>
              <a:xfrm>
                <a:off x="1619400" y="3247934"/>
                <a:ext cx="3357333" cy="707886"/>
              </a:xfrm>
              <a:prstGeom prst="rect">
                <a:avLst/>
              </a:prstGeom>
              <a:blipFill>
                <a:blip r:embed="rId14"/>
                <a:stretch>
                  <a:fillRect l="-1887" t="-5263"/>
                </a:stretch>
              </a:blipFill>
            </p:spPr>
            <p:txBody>
              <a:bodyPr/>
              <a:lstStyle/>
              <a:p>
                <a:r>
                  <a:rPr lang="en-IL">
                    <a:noFill/>
                  </a:rPr>
                  <a:t> </a:t>
                </a:r>
              </a:p>
            </p:txBody>
          </p:sp>
        </mc:Fallback>
      </mc:AlternateContent>
      <p:pic>
        <p:nvPicPr>
          <p:cNvPr id="34" name="Picture 33">
            <a:extLst>
              <a:ext uri="{FF2B5EF4-FFF2-40B4-BE49-F238E27FC236}">
                <a16:creationId xmlns:a16="http://schemas.microsoft.com/office/drawing/2014/main" id="{53DABBCC-6CCC-3990-530E-99EFBCAE94C6}"/>
              </a:ext>
            </a:extLst>
          </p:cNvPr>
          <p:cNvPicPr>
            <a:picLocks noChangeAspect="1"/>
          </p:cNvPicPr>
          <p:nvPr/>
        </p:nvPicPr>
        <p:blipFill>
          <a:blip r:embed="rId15"/>
          <a:stretch>
            <a:fillRect/>
          </a:stretch>
        </p:blipFill>
        <p:spPr>
          <a:xfrm>
            <a:off x="7381436" y="4818010"/>
            <a:ext cx="3881528" cy="1871210"/>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A6B822A7-A65F-DED5-80D1-C757C1727AEB}"/>
                  </a:ext>
                </a:extLst>
              </p:cNvPr>
              <p:cNvSpPr txBox="1"/>
              <p:nvPr/>
            </p:nvSpPr>
            <p:spPr>
              <a:xfrm>
                <a:off x="6465571" y="3191201"/>
                <a:ext cx="2228687" cy="400110"/>
              </a:xfrm>
              <a:prstGeom prst="rect">
                <a:avLst/>
              </a:prstGeom>
              <a:noFill/>
            </p:spPr>
            <p:txBody>
              <a:bodyPr wrap="none" rtlCol="0">
                <a:spAutoFit/>
              </a:bodyPr>
              <a:lstStyle/>
              <a:p>
                <a:pPr marL="342900" indent="-342900">
                  <a:buFont typeface="Arial" panose="020B0604020202020204" pitchFamily="34" charset="0"/>
                  <a:buChar char="•"/>
                </a:pP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𝑑</m:t>
                        </m:r>
                      </m:e>
                      <m:sub>
                        <m:r>
                          <a:rPr lang="en-US" sz="2000" i="1">
                            <a:solidFill>
                              <a:schemeClr val="tx1"/>
                            </a:solidFill>
                            <a:latin typeface="Cambria Math" panose="02040503050406030204" pitchFamily="18" charset="0"/>
                          </a:rPr>
                          <m:t>𝑥</m:t>
                        </m:r>
                      </m:sub>
                    </m:sSub>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𝐻</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𝑐𝑟𝑠</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𝑥</m:t>
                    </m:r>
                    <m:r>
                      <a:rPr lang="en-US" sz="2000" i="1">
                        <a:solidFill>
                          <a:schemeClr val="tx1"/>
                        </a:solidFill>
                        <a:latin typeface="Cambria Math" panose="02040503050406030204" pitchFamily="18" charset="0"/>
                      </a:rPr>
                      <m:t>) </m:t>
                    </m:r>
                  </m:oMath>
                </a14:m>
                <a:endParaRPr lang="en-US" sz="2000" dirty="0">
                  <a:solidFill>
                    <a:schemeClr val="tx1"/>
                  </a:solidFill>
                </a:endParaRPr>
              </a:p>
            </p:txBody>
          </p:sp>
        </mc:Choice>
        <mc:Fallback>
          <p:sp>
            <p:nvSpPr>
              <p:cNvPr id="7" name="TextBox 6">
                <a:extLst>
                  <a:ext uri="{FF2B5EF4-FFF2-40B4-BE49-F238E27FC236}">
                    <a16:creationId xmlns:a16="http://schemas.microsoft.com/office/drawing/2014/main" id="{A6B822A7-A65F-DED5-80D1-C757C1727AEB}"/>
                  </a:ext>
                </a:extLst>
              </p:cNvPr>
              <p:cNvSpPr txBox="1">
                <a:spLocks noRot="1" noChangeAspect="1" noMove="1" noResize="1" noEditPoints="1" noAdjustHandles="1" noChangeArrowheads="1" noChangeShapeType="1" noTextEdit="1"/>
              </p:cNvSpPr>
              <p:nvPr/>
            </p:nvSpPr>
            <p:spPr>
              <a:xfrm>
                <a:off x="6465571" y="3191201"/>
                <a:ext cx="2228687" cy="400110"/>
              </a:xfrm>
              <a:prstGeom prst="rect">
                <a:avLst/>
              </a:prstGeom>
              <a:blipFill>
                <a:blip r:embed="rId16"/>
                <a:stretch>
                  <a:fillRect l="-2841" t="-3125" r="-568" b="-18750"/>
                </a:stretch>
              </a:blipFill>
            </p:spPr>
            <p:txBody>
              <a:bodyPr/>
              <a:lstStyle/>
              <a:p>
                <a:r>
                  <a:rPr lang="en-IL">
                    <a:noFill/>
                  </a:rPr>
                  <a:t> </a:t>
                </a:r>
              </a:p>
            </p:txBody>
          </p:sp>
        </mc:Fallback>
      </mc:AlternateContent>
    </p:spTree>
    <p:extLst>
      <p:ext uri="{BB962C8B-B14F-4D97-AF65-F5344CB8AC3E}">
        <p14:creationId xmlns:p14="http://schemas.microsoft.com/office/powerpoint/2010/main" val="286231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8" grpId="0"/>
      <p:bldP spid="16" grpId="0" animBg="1"/>
      <p:bldP spid="23" grpId="0"/>
      <p:bldP spid="2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DFFD0-B5BE-8E52-4BF8-5F289534D3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B1A916-015E-7FE1-199E-7B5C25EC93F8}"/>
              </a:ext>
            </a:extLst>
          </p:cNvPr>
          <p:cNvSpPr>
            <a:spLocks noGrp="1"/>
          </p:cNvSpPr>
          <p:nvPr>
            <p:ph type="title"/>
          </p:nvPr>
        </p:nvSpPr>
        <p:spPr/>
        <p:txBody>
          <a:bodyPr>
            <a:normAutofit fontScale="90000"/>
          </a:bodyPr>
          <a:lstStyle/>
          <a:p>
            <a:r>
              <a:rPr lang="en-US" dirty="0"/>
              <a:t>Attempt 4 – Use RAM Delegation + PCPP</a:t>
            </a:r>
            <a:endParaRPr lang="he-IL" sz="2933" dirty="0"/>
          </a:p>
        </p:txBody>
      </p:sp>
      <p:sp>
        <p:nvSpPr>
          <p:cNvPr id="4" name="Slide Number Placeholder 3">
            <a:extLst>
              <a:ext uri="{FF2B5EF4-FFF2-40B4-BE49-F238E27FC236}">
                <a16:creationId xmlns:a16="http://schemas.microsoft.com/office/drawing/2014/main" id="{05405D49-1331-0FFF-425C-6815E5794A5D}"/>
              </a:ext>
            </a:extLst>
          </p:cNvPr>
          <p:cNvSpPr>
            <a:spLocks noGrp="1"/>
          </p:cNvSpPr>
          <p:nvPr>
            <p:ph type="sldNum" idx="12"/>
          </p:nvPr>
        </p:nvSpPr>
        <p:spPr/>
        <p:txBody>
          <a:bodyPr/>
          <a:lstStyle/>
          <a:p>
            <a:fld id="{00000000-1234-1234-1234-123412341234}" type="slidenum">
              <a:rPr lang="he" smtClean="0"/>
              <a:pPr/>
              <a:t>23</a:t>
            </a:fld>
            <a:endParaRPr lang="he"/>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9547E3B-FD70-5225-AD8A-8E7444F4F4C3}"/>
                  </a:ext>
                </a:extLst>
              </p:cNvPr>
              <p:cNvSpPr txBox="1"/>
              <p:nvPr/>
            </p:nvSpPr>
            <p:spPr>
              <a:xfrm>
                <a:off x="697330" y="4584874"/>
                <a:ext cx="6706884" cy="1200329"/>
              </a:xfrm>
              <a:prstGeom prst="rect">
                <a:avLst/>
              </a:prstGeom>
              <a:noFill/>
            </p:spPr>
            <p:txBody>
              <a:bodyPr wrap="square" rtlCol="0">
                <a:spAutoFit/>
              </a:bodyPr>
              <a:lstStyle/>
              <a:p>
                <a:pPr marL="342900" indent="-342900">
                  <a:buFont typeface="Arial" panose="020B0604020202020204" pitchFamily="34" charset="0"/>
                  <a:buChar char="•"/>
                </a:pPr>
                <a:r>
                  <a:rPr lang="en-US" dirty="0"/>
                  <a:t>Soundness: </a:t>
                </a:r>
                <a:r>
                  <a:rPr lang="en-US" dirty="0">
                    <a:solidFill>
                      <a:srgbClr val="C00000"/>
                    </a:solidFill>
                  </a:rPr>
                  <a:t>X</a:t>
                </a:r>
                <a:br>
                  <a:rPr lang="en-US" dirty="0"/>
                </a:br>
                <a:endParaRPr lang="en-US" dirty="0"/>
              </a:p>
              <a:p>
                <a:pPr marL="342900" indent="-342900">
                  <a:buFont typeface="Arial" panose="020B0604020202020204" pitchFamily="34" charset="0"/>
                  <a:buChar char="•"/>
                </a:pPr>
                <a:r>
                  <a:rPr lang="en-IL" dirty="0"/>
                  <a:t>Succinct proof length:</a:t>
                </a:r>
                <a14:m>
                  <m:oMath xmlns:m="http://schemas.openxmlformats.org/officeDocument/2006/math">
                    <m:r>
                      <a:rPr lang="en-US" b="0" i="0" smtClean="0">
                        <a:latin typeface="Cambria Math" panose="02040503050406030204" pitchFamily="18" charset="0"/>
                      </a:rPr>
                      <m:t> </m:t>
                    </m:r>
                    <m:r>
                      <m:rPr>
                        <m:sty m:val="p"/>
                      </m:rPr>
                      <a:rPr lang="en-US">
                        <a:latin typeface="Cambria Math" panose="02040503050406030204" pitchFamily="18" charset="0"/>
                      </a:rPr>
                      <m:t>pol</m:t>
                    </m:r>
                    <m:r>
                      <m:rPr>
                        <m:sty m:val="p"/>
                      </m:rPr>
                      <a:rPr lang="en-US" smtClean="0">
                        <a:latin typeface="Cambria Math" panose="02040503050406030204" pitchFamily="18" charset="0"/>
                      </a:rPr>
                      <m:t>y</m:t>
                    </m:r>
                    <m:r>
                      <a:rPr lang="en-US" b="0" i="0" smtClean="0">
                        <a:latin typeface="Cambria Math" panose="02040503050406030204" pitchFamily="18" charset="0"/>
                      </a:rPr>
                      <m:t>(</m:t>
                    </m:r>
                    <m:r>
                      <a:rPr lang="en-US" b="0" i="1" smtClean="0">
                        <a:latin typeface="Cambria Math" panose="02040503050406030204" pitchFamily="18" charset="0"/>
                      </a:rPr>
                      <m:t>𝑇</m:t>
                    </m:r>
                    <m:r>
                      <a:rPr lang="en-US" b="0" i="0" smtClean="0">
                        <a:latin typeface="Cambria Math" panose="02040503050406030204" pitchFamily="18" charset="0"/>
                      </a:rPr>
                      <m:t>′)</m:t>
                    </m:r>
                    <m:r>
                      <a:rPr lang="en-US" i="1">
                        <a:latin typeface="Cambria Math" panose="02040503050406030204" pitchFamily="18" charset="0"/>
                      </a:rPr>
                      <m:t>=</m:t>
                    </m:r>
                    <m:r>
                      <m:rPr>
                        <m:sty m:val="p"/>
                      </m:rPr>
                      <a:rPr lang="en-US">
                        <a:latin typeface="Cambria Math" panose="02040503050406030204" pitchFamily="18" charset="0"/>
                      </a:rPr>
                      <m:t>poly</m:t>
                    </m:r>
                    <m:d>
                      <m:dPr>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func>
                        <m:r>
                          <a:rPr lang="en-US"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𝑤</m:t>
                        </m:r>
                        <m:r>
                          <a:rPr lang="en-US" b="0" i="1" smtClean="0">
                            <a:latin typeface="Cambria Math" panose="02040503050406030204" pitchFamily="18" charset="0"/>
                          </a:rPr>
                          <m:t>|</m:t>
                        </m:r>
                      </m:e>
                    </m:d>
                  </m:oMath>
                </a14:m>
                <a:r>
                  <a:rPr lang="en-IL" dirty="0"/>
                  <a:t>.</a:t>
                </a:r>
              </a:p>
              <a:p>
                <a:pPr marL="342900" indent="-342900">
                  <a:buFont typeface="Arial" panose="020B0604020202020204" pitchFamily="34" charset="0"/>
                  <a:buChar char="•"/>
                </a:pPr>
                <a:r>
                  <a:rPr lang="en-IL" dirty="0"/>
                  <a:t>Query complexity: </a:t>
                </a:r>
                <a14:m>
                  <m:oMath xmlns:m="http://schemas.openxmlformats.org/officeDocument/2006/math">
                    <m:r>
                      <a:rPr lang="en-IL" i="1" dirty="0" smtClean="0">
                        <a:latin typeface="Cambria Math" panose="02040503050406030204" pitchFamily="18" charset="0"/>
                      </a:rPr>
                      <m:t>𝑂</m:t>
                    </m:r>
                    <m:r>
                      <a:rPr lang="en-IL" i="1" dirty="0" smtClean="0">
                        <a:latin typeface="Cambria Math" panose="02040503050406030204" pitchFamily="18" charset="0"/>
                      </a:rPr>
                      <m:t>(1)</m:t>
                    </m:r>
                  </m:oMath>
                </a14:m>
                <a:endParaRPr lang="en-IL" dirty="0"/>
              </a:p>
            </p:txBody>
          </p:sp>
        </mc:Choice>
        <mc:Fallback xmlns="">
          <p:sp>
            <p:nvSpPr>
              <p:cNvPr id="18" name="TextBox 17">
                <a:extLst>
                  <a:ext uri="{FF2B5EF4-FFF2-40B4-BE49-F238E27FC236}">
                    <a16:creationId xmlns:a16="http://schemas.microsoft.com/office/drawing/2014/main" id="{69547E3B-FD70-5225-AD8A-8E7444F4F4C3}"/>
                  </a:ext>
                </a:extLst>
              </p:cNvPr>
              <p:cNvSpPr txBox="1">
                <a:spLocks noRot="1" noChangeAspect="1" noMove="1" noResize="1" noEditPoints="1" noAdjustHandles="1" noChangeArrowheads="1" noChangeShapeType="1" noTextEdit="1"/>
              </p:cNvSpPr>
              <p:nvPr/>
            </p:nvSpPr>
            <p:spPr>
              <a:xfrm>
                <a:off x="697330" y="4584874"/>
                <a:ext cx="6706884" cy="1200329"/>
              </a:xfrm>
              <a:prstGeom prst="rect">
                <a:avLst/>
              </a:prstGeom>
              <a:blipFill>
                <a:blip r:embed="rId3"/>
                <a:stretch>
                  <a:fillRect l="-566" t="-1042" b="-7292"/>
                </a:stretch>
              </a:blipFill>
            </p:spPr>
            <p:txBody>
              <a:bodyPr/>
              <a:lstStyle/>
              <a:p>
                <a:r>
                  <a:rPr lang="en-IL">
                    <a:noFill/>
                  </a:rPr>
                  <a:t> </a:t>
                </a:r>
              </a:p>
            </p:txBody>
          </p:sp>
        </mc:Fallback>
      </mc:AlternateContent>
      <p:sp>
        <p:nvSpPr>
          <p:cNvPr id="19" name="Rounded Rectangle 18">
            <a:extLst>
              <a:ext uri="{FF2B5EF4-FFF2-40B4-BE49-F238E27FC236}">
                <a16:creationId xmlns:a16="http://schemas.microsoft.com/office/drawing/2014/main" id="{20040C0E-4A0C-ACE2-8B6B-F070B0DCD624}"/>
              </a:ext>
            </a:extLst>
          </p:cNvPr>
          <p:cNvSpPr/>
          <p:nvPr/>
        </p:nvSpPr>
        <p:spPr>
          <a:xfrm>
            <a:off x="1142360" y="3048226"/>
            <a:ext cx="3581124" cy="1408439"/>
          </a:xfrm>
          <a:prstGeom prst="roundRect">
            <a:avLst>
              <a:gd name="adj" fmla="val 6769"/>
            </a:avLst>
          </a:prstGeom>
          <a:solidFill>
            <a:srgbClr val="FDF1DD"/>
          </a:solidFill>
          <a:ln w="28575">
            <a:solidFill>
              <a:srgbClr val="EEBB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ar-AE" sz="2000" i="1" dirty="0">
              <a:solidFill>
                <a:srgbClr val="C00000"/>
              </a:solidFill>
            </a:endParaRPr>
          </a:p>
        </p:txBody>
      </p:sp>
      <mc:AlternateContent xmlns:mc="http://schemas.openxmlformats.org/markup-compatibility/2006" xmlns:a14="http://schemas.microsoft.com/office/drawing/2010/main">
        <mc:Choice Requires="a14">
          <p:sp>
            <p:nvSpPr>
              <p:cNvPr id="3" name="Google Shape;87;p15">
                <a:extLst>
                  <a:ext uri="{FF2B5EF4-FFF2-40B4-BE49-F238E27FC236}">
                    <a16:creationId xmlns:a16="http://schemas.microsoft.com/office/drawing/2014/main" id="{281611E9-CB25-3695-00AD-48561762A40F}"/>
                  </a:ext>
                </a:extLst>
              </p:cNvPr>
              <p:cNvSpPr txBox="1"/>
              <p:nvPr/>
            </p:nvSpPr>
            <p:spPr>
              <a:xfrm>
                <a:off x="7127000" y="2539655"/>
                <a:ext cx="993839" cy="615513"/>
              </a:xfrm>
              <a:prstGeom prst="rect">
                <a:avLst/>
              </a:prstGeom>
              <a:noFill/>
              <a:ln>
                <a:noFill/>
              </a:ln>
            </p:spPr>
            <p:txBody>
              <a:bodyPr spcFirstLastPara="1" wrap="square" lIns="121900" tIns="121900" rIns="121900" bIns="121900" anchor="t" anchorCtr="0">
                <a:spAutoFit/>
              </a:bodyPr>
              <a:lstStyle/>
              <a:p>
                <a:pPr lvl="0"/>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𝑉</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m:oMathPara>
                </a14:m>
                <a:endParaRPr lang="en-US" sz="2400" dirty="0">
                  <a:solidFill>
                    <a:srgbClr val="C00000"/>
                  </a:solidFill>
                </a:endParaRPr>
              </a:p>
            </p:txBody>
          </p:sp>
        </mc:Choice>
        <mc:Fallback xmlns="">
          <p:sp>
            <p:nvSpPr>
              <p:cNvPr id="3" name="Google Shape;87;p15">
                <a:extLst>
                  <a:ext uri="{FF2B5EF4-FFF2-40B4-BE49-F238E27FC236}">
                    <a16:creationId xmlns:a16="http://schemas.microsoft.com/office/drawing/2014/main" id="{281611E9-CB25-3695-00AD-48561762A40F}"/>
                  </a:ext>
                </a:extLst>
              </p:cNvPr>
              <p:cNvSpPr txBox="1">
                <a:spLocks noRot="1" noChangeAspect="1" noMove="1" noResize="1" noEditPoints="1" noAdjustHandles="1" noChangeArrowheads="1" noChangeShapeType="1" noTextEdit="1"/>
              </p:cNvSpPr>
              <p:nvPr/>
            </p:nvSpPr>
            <p:spPr>
              <a:xfrm>
                <a:off x="7127000" y="2539655"/>
                <a:ext cx="993839" cy="615513"/>
              </a:xfrm>
              <a:prstGeom prst="rect">
                <a:avLst/>
              </a:prstGeom>
              <a:blipFill>
                <a:blip r:embed="rId4"/>
                <a:stretch>
                  <a:fillRect/>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 name="Google Shape;93;p15">
                <a:extLst>
                  <a:ext uri="{FF2B5EF4-FFF2-40B4-BE49-F238E27FC236}">
                    <a16:creationId xmlns:a16="http://schemas.microsoft.com/office/drawing/2014/main" id="{C12ABD1C-E838-19C7-ACE4-22316C659E19}"/>
                  </a:ext>
                </a:extLst>
              </p:cNvPr>
              <p:cNvSpPr txBox="1"/>
              <p:nvPr/>
            </p:nvSpPr>
            <p:spPr>
              <a:xfrm>
                <a:off x="-156183" y="2543244"/>
                <a:ext cx="4066832" cy="615513"/>
              </a:xfrm>
              <a:prstGeom prst="rect">
                <a:avLst/>
              </a:prstGeom>
              <a:noFill/>
              <a:ln>
                <a:noFill/>
              </a:ln>
            </p:spPr>
            <p:txBody>
              <a:bodyPr spcFirstLastPara="1" wrap="square" lIns="121900" tIns="121900" rIns="121900" bIns="121900" anchor="t" anchorCtr="0">
                <a:spAutoFit/>
              </a:bodyPr>
              <a:lstStyle/>
              <a:p>
                <a:pPr lvl="0"/>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𝑤</m:t>
                          </m:r>
                        </m:e>
                      </m:d>
                    </m:oMath>
                  </m:oMathPara>
                </a14:m>
                <a:endParaRPr sz="2400" dirty="0">
                  <a:solidFill>
                    <a:srgbClr val="C00000"/>
                  </a:solidFill>
                </a:endParaRPr>
              </a:p>
            </p:txBody>
          </p:sp>
        </mc:Choice>
        <mc:Fallback xmlns="">
          <p:sp>
            <p:nvSpPr>
              <p:cNvPr id="5" name="Google Shape;93;p15">
                <a:extLst>
                  <a:ext uri="{FF2B5EF4-FFF2-40B4-BE49-F238E27FC236}">
                    <a16:creationId xmlns:a16="http://schemas.microsoft.com/office/drawing/2014/main" id="{C12ABD1C-E838-19C7-ACE4-22316C659E19}"/>
                  </a:ext>
                </a:extLst>
              </p:cNvPr>
              <p:cNvSpPr txBox="1">
                <a:spLocks noRot="1" noChangeAspect="1" noMove="1" noResize="1" noEditPoints="1" noAdjustHandles="1" noChangeArrowheads="1" noChangeShapeType="1" noTextEdit="1"/>
              </p:cNvSpPr>
              <p:nvPr/>
            </p:nvSpPr>
            <p:spPr>
              <a:xfrm>
                <a:off x="-156183" y="2543244"/>
                <a:ext cx="4066832" cy="615513"/>
              </a:xfrm>
              <a:prstGeom prst="rect">
                <a:avLst/>
              </a:prstGeom>
              <a:blipFill>
                <a:blip r:embed="rId5"/>
                <a:stretch>
                  <a:fillRect/>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5" name="Rectangle: Rounded Corners 18">
                <a:extLst>
                  <a:ext uri="{FF2B5EF4-FFF2-40B4-BE49-F238E27FC236}">
                    <a16:creationId xmlns:a16="http://schemas.microsoft.com/office/drawing/2014/main" id="{AF6173D2-D5F5-DF0A-32C0-414934C6C800}"/>
                  </a:ext>
                </a:extLst>
              </p:cNvPr>
              <p:cNvSpPr/>
              <p:nvPr/>
            </p:nvSpPr>
            <p:spPr>
              <a:xfrm>
                <a:off x="4846471" y="1734527"/>
                <a:ext cx="1785471" cy="269681"/>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buClr>
                    <a:schemeClr val="dk1"/>
                  </a:buClr>
                  <a:buSzPts val="1100"/>
                </a:pPr>
                <a14:m>
                  <m:oMathPara xmlns:m="http://schemas.openxmlformats.org/officeDocument/2006/math">
                    <m:oMathParaPr>
                      <m:jc m:val="centerGroup"/>
                    </m:oMathParaPr>
                    <m:oMath xmlns:m="http://schemas.openxmlformats.org/officeDocument/2006/math">
                      <m:r>
                        <a:rPr lang="en-US" i="1" dirty="0">
                          <a:solidFill>
                            <a:schemeClr val="tx1"/>
                          </a:solidFill>
                          <a:latin typeface="Cambria Math" panose="02040503050406030204" pitchFamily="18" charset="0"/>
                          <a:ea typeface="Cambria Math" panose="02040503050406030204" pitchFamily="18" charset="0"/>
                        </a:rPr>
                        <m:t>ℛ</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𝑁𝑃</m:t>
                      </m:r>
                    </m:oMath>
                  </m:oMathPara>
                </a14:m>
                <a:endParaRPr lang="ar-AE" dirty="0">
                  <a:solidFill>
                    <a:schemeClr val="tx1"/>
                  </a:solidFill>
                </a:endParaRPr>
              </a:p>
            </p:txBody>
          </p:sp>
        </mc:Choice>
        <mc:Fallback xmlns="">
          <p:sp>
            <p:nvSpPr>
              <p:cNvPr id="15" name="Rectangle: Rounded Corners 18">
                <a:extLst>
                  <a:ext uri="{FF2B5EF4-FFF2-40B4-BE49-F238E27FC236}">
                    <a16:creationId xmlns:a16="http://schemas.microsoft.com/office/drawing/2014/main" id="{AF6173D2-D5F5-DF0A-32C0-414934C6C800}"/>
                  </a:ext>
                </a:extLst>
              </p:cNvPr>
              <p:cNvSpPr>
                <a:spLocks noRot="1" noChangeAspect="1" noMove="1" noResize="1" noEditPoints="1" noAdjustHandles="1" noChangeArrowheads="1" noChangeShapeType="1" noTextEdit="1"/>
              </p:cNvSpPr>
              <p:nvPr/>
            </p:nvSpPr>
            <p:spPr>
              <a:xfrm>
                <a:off x="4846471" y="1734527"/>
                <a:ext cx="1785471" cy="269681"/>
              </a:xfrm>
              <a:prstGeom prst="roundRect">
                <a:avLst/>
              </a:prstGeom>
              <a:blipFill>
                <a:blip r:embed="rId6"/>
                <a:stretch>
                  <a:fillRect t="-26087" b="-47826"/>
                </a:stretch>
              </a:blipFill>
              <a:ln>
                <a:solidFill>
                  <a:schemeClr val="bg1">
                    <a:lumMod val="95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C883FB9-90CE-BCF8-58EF-8A7509FC91A4}"/>
                  </a:ext>
                </a:extLst>
              </p:cNvPr>
              <p:cNvSpPr txBox="1"/>
              <p:nvPr/>
            </p:nvSpPr>
            <p:spPr>
              <a:xfrm>
                <a:off x="7443645" y="3110888"/>
                <a:ext cx="804900" cy="400110"/>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𝑅𝐴𝑀</m:t>
                      </m:r>
                    </m:oMath>
                  </m:oMathPara>
                </a14:m>
                <a:endParaRPr lang="ar-AE" sz="2000" i="1" dirty="0"/>
              </a:p>
            </p:txBody>
          </p:sp>
        </mc:Choice>
        <mc:Fallback xmlns="">
          <p:sp>
            <p:nvSpPr>
              <p:cNvPr id="22" name="TextBox 21">
                <a:extLst>
                  <a:ext uri="{FF2B5EF4-FFF2-40B4-BE49-F238E27FC236}">
                    <a16:creationId xmlns:a16="http://schemas.microsoft.com/office/drawing/2014/main" id="{1C883FB9-90CE-BCF8-58EF-8A7509FC91A4}"/>
                  </a:ext>
                </a:extLst>
              </p:cNvPr>
              <p:cNvSpPr txBox="1">
                <a:spLocks noRot="1" noChangeAspect="1" noMove="1" noResize="1" noEditPoints="1" noAdjustHandles="1" noChangeArrowheads="1" noChangeShapeType="1" noTextEdit="1"/>
              </p:cNvSpPr>
              <p:nvPr/>
            </p:nvSpPr>
            <p:spPr>
              <a:xfrm>
                <a:off x="7443645" y="3110888"/>
                <a:ext cx="804900" cy="400110"/>
              </a:xfrm>
              <a:prstGeom prst="rect">
                <a:avLst/>
              </a:prstGeom>
              <a:blipFill>
                <a:blip r:embed="rId7"/>
                <a:stretch>
                  <a:fillRect t="-6061" r="-7813" b="-24242"/>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FD3E23E2-534C-D642-7D7E-5889708AD9FF}"/>
                  </a:ext>
                </a:extLst>
              </p:cNvPr>
              <p:cNvSpPr txBox="1"/>
              <p:nvPr/>
            </p:nvSpPr>
            <p:spPr>
              <a:xfrm>
                <a:off x="1172553" y="3116900"/>
                <a:ext cx="3826823"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1"/>
                    </a:solidFill>
                  </a:rPr>
                  <a:t>Compute RAM proof for </a:t>
                </a:r>
                <a14:m>
                  <m:oMath xmlns:m="http://schemas.openxmlformats.org/officeDocument/2006/math">
                    <m:r>
                      <a:rPr lang="en-US" sz="2000" b="0" i="1" smtClean="0">
                        <a:solidFill>
                          <a:schemeClr val="tx1"/>
                        </a:solidFill>
                        <a:latin typeface="Cambria Math" panose="02040503050406030204" pitchFamily="18" charset="0"/>
                      </a:rPr>
                      <m:t>𝑀</m:t>
                    </m:r>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𝑥</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𝑤</m:t>
                        </m:r>
                      </m:e>
                    </m:d>
                    <m:r>
                      <a:rPr lang="en-US" sz="2000" b="0" i="1" smtClean="0">
                        <a:solidFill>
                          <a:schemeClr val="tx1"/>
                        </a:solidFill>
                        <a:latin typeface="Cambria Math" panose="02040503050406030204" pitchFamily="18" charset="0"/>
                      </a:rPr>
                      <m:t>=1</m:t>
                    </m:r>
                  </m:oMath>
                </a14:m>
                <a:endParaRPr lang="en-US" sz="2000" i="1" dirty="0">
                  <a:solidFill>
                    <a:schemeClr val="tx1"/>
                  </a:solidFill>
                </a:endParaRPr>
              </a:p>
              <a:p>
                <a:pPr marL="342900" indent="-342900">
                  <a:buFont typeface="Arial" panose="020B0604020202020204" pitchFamily="34" charset="0"/>
                  <a:buChar char="•"/>
                </a:pPr>
                <a:r>
                  <a:rPr lang="en-US" sz="2000" dirty="0"/>
                  <a:t>Compute PCPP proof for </a:t>
                </a:r>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𝑅𝐴𝑀</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m:t>
                        </m:r>
                      </m:e>
                    </m:d>
                    <m:r>
                      <a:rPr lang="en-US" sz="2000" b="0" i="1" smtClean="0">
                        <a:latin typeface="Cambria Math" panose="02040503050406030204" pitchFamily="18" charset="0"/>
                      </a:rPr>
                      <m:t>=1</m:t>
                    </m:r>
                  </m:oMath>
                </a14:m>
                <a:endParaRPr lang="en-US" sz="2000" dirty="0">
                  <a:solidFill>
                    <a:schemeClr val="tx1"/>
                  </a:solidFill>
                </a:endParaRPr>
              </a:p>
            </p:txBody>
          </p:sp>
        </mc:Choice>
        <mc:Fallback>
          <p:sp>
            <p:nvSpPr>
              <p:cNvPr id="23" name="TextBox 22">
                <a:extLst>
                  <a:ext uri="{FF2B5EF4-FFF2-40B4-BE49-F238E27FC236}">
                    <a16:creationId xmlns:a16="http://schemas.microsoft.com/office/drawing/2014/main" id="{FD3E23E2-534C-D642-7D7E-5889708AD9FF}"/>
                  </a:ext>
                </a:extLst>
              </p:cNvPr>
              <p:cNvSpPr txBox="1">
                <a:spLocks noRot="1" noChangeAspect="1" noMove="1" noResize="1" noEditPoints="1" noAdjustHandles="1" noChangeArrowheads="1" noChangeShapeType="1" noTextEdit="1"/>
              </p:cNvSpPr>
              <p:nvPr/>
            </p:nvSpPr>
            <p:spPr>
              <a:xfrm>
                <a:off x="1172553" y="3116900"/>
                <a:ext cx="3826823" cy="1323439"/>
              </a:xfrm>
              <a:prstGeom prst="rect">
                <a:avLst/>
              </a:prstGeom>
              <a:blipFill>
                <a:blip r:embed="rId8"/>
                <a:stretch>
                  <a:fillRect l="-1325" t="-2857"/>
                </a:stretch>
              </a:blipFill>
            </p:spPr>
            <p:txBody>
              <a:bodyPr/>
              <a:lstStyle/>
              <a:p>
                <a:r>
                  <a:rPr lang="en-IL">
                    <a:noFill/>
                  </a:rPr>
                  <a:t> </a:t>
                </a:r>
              </a:p>
            </p:txBody>
          </p:sp>
        </mc:Fallback>
      </mc:AlternateContent>
      <p:cxnSp>
        <p:nvCxnSpPr>
          <p:cNvPr id="35" name="Straight Arrow Connector 34">
            <a:extLst>
              <a:ext uri="{FF2B5EF4-FFF2-40B4-BE49-F238E27FC236}">
                <a16:creationId xmlns:a16="http://schemas.microsoft.com/office/drawing/2014/main" id="{1353CCD0-C9B0-9150-9309-A8F8F3BA012D}"/>
              </a:ext>
            </a:extLst>
          </p:cNvPr>
          <p:cNvCxnSpPr>
            <a:cxnSpLocks/>
          </p:cNvCxnSpPr>
          <p:nvPr/>
        </p:nvCxnSpPr>
        <p:spPr>
          <a:xfrm>
            <a:off x="4826324" y="3454890"/>
            <a:ext cx="2051069"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06322AA-DE17-8858-234D-4CD2ECCD9362}"/>
                  </a:ext>
                </a:extLst>
              </p:cNvPr>
              <p:cNvSpPr txBox="1"/>
              <p:nvPr/>
            </p:nvSpPr>
            <p:spPr>
              <a:xfrm>
                <a:off x="4945712" y="3023082"/>
                <a:ext cx="192794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Π</m:t>
                          </m:r>
                        </m:e>
                        <m:sub>
                          <m:r>
                            <a:rPr lang="en-US" i="1">
                              <a:latin typeface="Cambria Math" panose="02040503050406030204" pitchFamily="18" charset="0"/>
                            </a:rPr>
                            <m:t>𝑅𝐴𝑀</m:t>
                          </m:r>
                        </m:sub>
                      </m:sSub>
                      <m:r>
                        <a:rPr lang="en-US" b="0" i="1" smtClean="0">
                          <a:latin typeface="Cambria Math" panose="02040503050406030204" pitchFamily="18" charset="0"/>
                        </a:rPr>
                        <m:t>)</m:t>
                      </m:r>
                    </m:oMath>
                  </m:oMathPara>
                </a14:m>
                <a:endParaRPr lang="en-IL" dirty="0"/>
              </a:p>
            </p:txBody>
          </p:sp>
        </mc:Choice>
        <mc:Fallback xmlns="">
          <p:sp>
            <p:nvSpPr>
              <p:cNvPr id="36" name="TextBox 35">
                <a:extLst>
                  <a:ext uri="{FF2B5EF4-FFF2-40B4-BE49-F238E27FC236}">
                    <a16:creationId xmlns:a16="http://schemas.microsoft.com/office/drawing/2014/main" id="{006322AA-DE17-8858-234D-4CD2ECCD9362}"/>
                  </a:ext>
                </a:extLst>
              </p:cNvPr>
              <p:cNvSpPr txBox="1">
                <a:spLocks noRot="1" noChangeAspect="1" noMove="1" noResize="1" noEditPoints="1" noAdjustHandles="1" noChangeArrowheads="1" noChangeShapeType="1" noTextEdit="1"/>
              </p:cNvSpPr>
              <p:nvPr/>
            </p:nvSpPr>
            <p:spPr>
              <a:xfrm>
                <a:off x="4945712" y="3023082"/>
                <a:ext cx="1927949" cy="369332"/>
              </a:xfrm>
              <a:prstGeom prst="rect">
                <a:avLst/>
              </a:prstGeom>
              <a:blipFill>
                <a:blip r:embed="rId11"/>
                <a:stretch>
                  <a:fillRect b="-17241"/>
                </a:stretch>
              </a:blipFill>
            </p:spPr>
            <p:txBody>
              <a:bodyPr/>
              <a:lstStyle/>
              <a:p>
                <a:r>
                  <a:rPr lang="en-IL">
                    <a:noFill/>
                  </a:rPr>
                  <a:t> </a:t>
                </a:r>
              </a:p>
            </p:txBody>
          </p:sp>
        </mc:Fallback>
      </mc:AlternateContent>
      <p:pic>
        <p:nvPicPr>
          <p:cNvPr id="37" name="Picture 36">
            <a:extLst>
              <a:ext uri="{FF2B5EF4-FFF2-40B4-BE49-F238E27FC236}">
                <a16:creationId xmlns:a16="http://schemas.microsoft.com/office/drawing/2014/main" id="{E8D58BAB-29E3-3C4F-31EB-B083CE5C3C4E}"/>
              </a:ext>
            </a:extLst>
          </p:cNvPr>
          <p:cNvPicPr>
            <a:picLocks noChangeAspect="1"/>
          </p:cNvPicPr>
          <p:nvPr/>
        </p:nvPicPr>
        <p:blipFill>
          <a:blip r:embed="rId12"/>
          <a:stretch>
            <a:fillRect/>
          </a:stretch>
        </p:blipFill>
        <p:spPr>
          <a:xfrm>
            <a:off x="4945713" y="3376704"/>
            <a:ext cx="1756486" cy="166563"/>
          </a:xfrm>
          <a:prstGeom prst="rect">
            <a:avLst/>
          </a:prstGeom>
        </p:spPr>
      </p:pic>
      <p:cxnSp>
        <p:nvCxnSpPr>
          <p:cNvPr id="38" name="Straight Arrow Connector 37">
            <a:extLst>
              <a:ext uri="{FF2B5EF4-FFF2-40B4-BE49-F238E27FC236}">
                <a16:creationId xmlns:a16="http://schemas.microsoft.com/office/drawing/2014/main" id="{9EB043A8-2B8C-5507-2680-98534D0CC94A}"/>
              </a:ext>
            </a:extLst>
          </p:cNvPr>
          <p:cNvCxnSpPr>
            <a:cxnSpLocks/>
          </p:cNvCxnSpPr>
          <p:nvPr/>
        </p:nvCxnSpPr>
        <p:spPr>
          <a:xfrm>
            <a:off x="4841295" y="3935541"/>
            <a:ext cx="2051069"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95DF9225-55CC-44BE-E779-FCA41850218B}"/>
                  </a:ext>
                </a:extLst>
              </p:cNvPr>
              <p:cNvSpPr txBox="1"/>
              <p:nvPr/>
            </p:nvSpPr>
            <p:spPr>
              <a:xfrm>
                <a:off x="4958398" y="3503107"/>
                <a:ext cx="1647564" cy="3907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Π</m:t>
                          </m:r>
                        </m:e>
                        <m:sub>
                          <m:r>
                            <a:rPr lang="en-US" sz="1800" b="0" i="1" smtClean="0">
                              <a:latin typeface="Cambria Math" panose="02040503050406030204" pitchFamily="18" charset="0"/>
                            </a:rPr>
                            <m:t>𝑝𝑐𝑝𝑝</m:t>
                          </m:r>
                        </m:sub>
                      </m:sSub>
                    </m:oMath>
                  </m:oMathPara>
                </a14:m>
                <a:endParaRPr lang="en-IL" dirty="0"/>
              </a:p>
            </p:txBody>
          </p:sp>
        </mc:Choice>
        <mc:Fallback xmlns="">
          <p:sp>
            <p:nvSpPr>
              <p:cNvPr id="39" name="TextBox 38">
                <a:extLst>
                  <a:ext uri="{FF2B5EF4-FFF2-40B4-BE49-F238E27FC236}">
                    <a16:creationId xmlns:a16="http://schemas.microsoft.com/office/drawing/2014/main" id="{95DF9225-55CC-44BE-E779-FCA41850218B}"/>
                  </a:ext>
                </a:extLst>
              </p:cNvPr>
              <p:cNvSpPr txBox="1">
                <a:spLocks noRot="1" noChangeAspect="1" noMove="1" noResize="1" noEditPoints="1" noAdjustHandles="1" noChangeArrowheads="1" noChangeShapeType="1" noTextEdit="1"/>
              </p:cNvSpPr>
              <p:nvPr/>
            </p:nvSpPr>
            <p:spPr>
              <a:xfrm>
                <a:off x="4958398" y="3503107"/>
                <a:ext cx="1647564" cy="390748"/>
              </a:xfrm>
              <a:prstGeom prst="rect">
                <a:avLst/>
              </a:prstGeom>
              <a:blipFill>
                <a:blip r:embed="rId13"/>
                <a:stretch>
                  <a:fillRect b="-3226"/>
                </a:stretch>
              </a:blipFill>
            </p:spPr>
            <p:txBody>
              <a:bodyPr/>
              <a:lstStyle/>
              <a:p>
                <a:r>
                  <a:rPr lang="en-IL">
                    <a:noFill/>
                  </a:rPr>
                  <a:t> </a:t>
                </a:r>
              </a:p>
            </p:txBody>
          </p:sp>
        </mc:Fallback>
      </mc:AlternateContent>
      <p:pic>
        <p:nvPicPr>
          <p:cNvPr id="40" name="Picture 39">
            <a:extLst>
              <a:ext uri="{FF2B5EF4-FFF2-40B4-BE49-F238E27FC236}">
                <a16:creationId xmlns:a16="http://schemas.microsoft.com/office/drawing/2014/main" id="{23F1B6F4-E0D4-0FC5-BA86-6F32761BBB45}"/>
              </a:ext>
            </a:extLst>
          </p:cNvPr>
          <p:cNvPicPr>
            <a:picLocks noChangeAspect="1"/>
          </p:cNvPicPr>
          <p:nvPr/>
        </p:nvPicPr>
        <p:blipFill>
          <a:blip r:embed="rId12"/>
          <a:stretch>
            <a:fillRect/>
          </a:stretch>
        </p:blipFill>
        <p:spPr>
          <a:xfrm>
            <a:off x="4984060" y="3868266"/>
            <a:ext cx="1756486" cy="166563"/>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981CCD-3F85-11DC-80C4-80A5B03AF93B}"/>
                  </a:ext>
                </a:extLst>
              </p:cNvPr>
              <p:cNvSpPr txBox="1"/>
              <p:nvPr/>
            </p:nvSpPr>
            <p:spPr>
              <a:xfrm>
                <a:off x="2775956" y="2485617"/>
                <a:ext cx="6096000" cy="40011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i="1" dirty="0" smtClean="0">
                          <a:solidFill>
                            <a:schemeClr val="tx1"/>
                          </a:solidFill>
                          <a:latin typeface="Cambria Math" panose="02040503050406030204" pitchFamily="18" charset="0"/>
                        </a:rPr>
                        <m:t>𝐶𝑅</m:t>
                      </m:r>
                      <m:r>
                        <a:rPr lang="en-US" sz="2000" b="0" i="1" dirty="0" smtClean="0">
                          <a:solidFill>
                            <a:schemeClr val="tx1"/>
                          </a:solidFill>
                          <a:latin typeface="Cambria Math" panose="02040503050406030204" pitchFamily="18" charset="0"/>
                        </a:rPr>
                        <m:t>𝑆</m:t>
                      </m:r>
                    </m:oMath>
                  </m:oMathPara>
                </a14:m>
                <a:endParaRPr lang="he-IL" sz="2400" dirty="0">
                  <a:solidFill>
                    <a:schemeClr val="tx1"/>
                  </a:solidFill>
                </a:endParaRPr>
              </a:p>
            </p:txBody>
          </p:sp>
        </mc:Choice>
        <mc:Fallback xmlns="">
          <p:sp>
            <p:nvSpPr>
              <p:cNvPr id="7" name="TextBox 6">
                <a:extLst>
                  <a:ext uri="{FF2B5EF4-FFF2-40B4-BE49-F238E27FC236}">
                    <a16:creationId xmlns:a16="http://schemas.microsoft.com/office/drawing/2014/main" id="{05981CCD-3F85-11DC-80C4-80A5B03AF93B}"/>
                  </a:ext>
                </a:extLst>
              </p:cNvPr>
              <p:cNvSpPr txBox="1">
                <a:spLocks noRot="1" noChangeAspect="1" noMove="1" noResize="1" noEditPoints="1" noAdjustHandles="1" noChangeArrowheads="1" noChangeShapeType="1" noTextEdit="1"/>
              </p:cNvSpPr>
              <p:nvPr/>
            </p:nvSpPr>
            <p:spPr>
              <a:xfrm>
                <a:off x="2775956" y="2485617"/>
                <a:ext cx="6096000" cy="400110"/>
              </a:xfrm>
              <a:prstGeom prst="rect">
                <a:avLst/>
              </a:prstGeom>
              <a:blipFill>
                <a:blip r:embed="rId14"/>
                <a:stretch>
                  <a:fillRect t="-9091" b="-24242"/>
                </a:stretch>
              </a:blipFill>
            </p:spPr>
            <p:txBody>
              <a:bodyPr/>
              <a:lstStyle/>
              <a:p>
                <a:r>
                  <a:rPr lang="en-IL">
                    <a:noFill/>
                  </a:rPr>
                  <a:t> </a:t>
                </a:r>
              </a:p>
            </p:txBody>
          </p:sp>
        </mc:Fallback>
      </mc:AlternateContent>
      <p:cxnSp>
        <p:nvCxnSpPr>
          <p:cNvPr id="6" name="Curved Connector 5">
            <a:extLst>
              <a:ext uri="{FF2B5EF4-FFF2-40B4-BE49-F238E27FC236}">
                <a16:creationId xmlns:a16="http://schemas.microsoft.com/office/drawing/2014/main" id="{818278C4-7988-0F70-2434-2232F3BFD850}"/>
              </a:ext>
            </a:extLst>
          </p:cNvPr>
          <p:cNvCxnSpPr>
            <a:cxnSpLocks/>
          </p:cNvCxnSpPr>
          <p:nvPr/>
        </p:nvCxnSpPr>
        <p:spPr>
          <a:xfrm rot="10800000">
            <a:off x="6274842" y="4015301"/>
            <a:ext cx="692584" cy="327160"/>
          </a:xfrm>
          <a:prstGeom prst="curvedConnector3">
            <a:avLst>
              <a:gd name="adj1" fmla="val 101344"/>
            </a:avLst>
          </a:prstGeom>
          <a:ln>
            <a:tailEnd type="triangle"/>
          </a:ln>
        </p:spPr>
        <p:style>
          <a:lnRef idx="1">
            <a:schemeClr val="dk1"/>
          </a:lnRef>
          <a:fillRef idx="0">
            <a:schemeClr val="dk1"/>
          </a:fillRef>
          <a:effectRef idx="0">
            <a:schemeClr val="dk1"/>
          </a:effectRef>
          <a:fontRef idx="minor">
            <a:schemeClr val="tx1"/>
          </a:fontRef>
        </p:style>
      </p:cxnSp>
      <p:cxnSp>
        <p:nvCxnSpPr>
          <p:cNvPr id="8" name="Curved Connector 7">
            <a:extLst>
              <a:ext uri="{FF2B5EF4-FFF2-40B4-BE49-F238E27FC236}">
                <a16:creationId xmlns:a16="http://schemas.microsoft.com/office/drawing/2014/main" id="{B25A352B-EF93-E934-4E8E-ADCE52E8DA1C}"/>
              </a:ext>
            </a:extLst>
          </p:cNvPr>
          <p:cNvCxnSpPr>
            <a:cxnSpLocks/>
          </p:cNvCxnSpPr>
          <p:nvPr/>
        </p:nvCxnSpPr>
        <p:spPr>
          <a:xfrm rot="10800000">
            <a:off x="5430874" y="3515186"/>
            <a:ext cx="1537435" cy="853613"/>
          </a:xfrm>
          <a:prstGeom prst="curvedConnector3">
            <a:avLst>
              <a:gd name="adj1" fmla="val 101766"/>
            </a:avLst>
          </a:prstGeom>
          <a:ln>
            <a:tailEnd type="triangle"/>
          </a:ln>
        </p:spPr>
        <p:style>
          <a:lnRef idx="1">
            <a:schemeClr val="dk1"/>
          </a:lnRef>
          <a:fillRef idx="0">
            <a:schemeClr val="dk1"/>
          </a:fillRef>
          <a:effectRef idx="0">
            <a:schemeClr val="dk1"/>
          </a:effectRef>
          <a:fontRef idx="minor">
            <a:schemeClr val="tx1"/>
          </a:fontRef>
        </p:style>
      </p:cxnSp>
      <p:sp>
        <p:nvSpPr>
          <p:cNvPr id="12" name="Rounded Rectangle 11">
            <a:extLst>
              <a:ext uri="{FF2B5EF4-FFF2-40B4-BE49-F238E27FC236}">
                <a16:creationId xmlns:a16="http://schemas.microsoft.com/office/drawing/2014/main" id="{5E1AC7A5-0EFF-1FD4-C704-C4D53FF616FB}"/>
              </a:ext>
            </a:extLst>
          </p:cNvPr>
          <p:cNvSpPr/>
          <p:nvPr/>
        </p:nvSpPr>
        <p:spPr>
          <a:xfrm>
            <a:off x="7001368" y="3051740"/>
            <a:ext cx="3826823" cy="1402992"/>
          </a:xfrm>
          <a:prstGeom prst="roundRect">
            <a:avLst>
              <a:gd name="adj" fmla="val 5852"/>
            </a:avLst>
          </a:prstGeom>
          <a:solidFill>
            <a:srgbClr val="D9FFD8"/>
          </a:solidFill>
          <a:ln w="28575">
            <a:solidFill>
              <a:srgbClr val="A9D2B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4" name="TextBox 13">
            <a:extLst>
              <a:ext uri="{FF2B5EF4-FFF2-40B4-BE49-F238E27FC236}">
                <a16:creationId xmlns:a16="http://schemas.microsoft.com/office/drawing/2014/main" id="{D7C52468-4227-3EF5-84E7-C3631A1DABCE}"/>
              </a:ext>
            </a:extLst>
          </p:cNvPr>
          <p:cNvSpPr txBox="1"/>
          <p:nvPr/>
        </p:nvSpPr>
        <p:spPr>
          <a:xfrm>
            <a:off x="7099614" y="3548063"/>
            <a:ext cx="2336602" cy="400110"/>
          </a:xfrm>
          <a:prstGeom prst="rect">
            <a:avLst/>
          </a:prstGeom>
          <a:noFill/>
        </p:spPr>
        <p:txBody>
          <a:bodyPr wrap="none" rtlCol="0">
            <a:spAutoFit/>
          </a:bodyPr>
          <a:lstStyle/>
          <a:p>
            <a:pPr marL="342900" indent="-342900">
              <a:buFont typeface="Arial" panose="020B0604020202020204" pitchFamily="34" charset="0"/>
              <a:buChar char="•"/>
            </a:pPr>
            <a:r>
              <a:rPr lang="en-US" sz="2000" dirty="0">
                <a:solidFill>
                  <a:schemeClr val="tx1"/>
                </a:solidFill>
              </a:rPr>
              <a:t>Run PCPP verifier</a:t>
            </a:r>
          </a:p>
        </p:txBody>
      </p:sp>
      <p:sp>
        <p:nvSpPr>
          <p:cNvPr id="16" name="Cloud Callout 15">
            <a:extLst>
              <a:ext uri="{FF2B5EF4-FFF2-40B4-BE49-F238E27FC236}">
                <a16:creationId xmlns:a16="http://schemas.microsoft.com/office/drawing/2014/main" id="{9BB84AD2-C78C-060B-03A0-CBEDB624DCF1}"/>
              </a:ext>
            </a:extLst>
          </p:cNvPr>
          <p:cNvSpPr/>
          <p:nvPr/>
        </p:nvSpPr>
        <p:spPr>
          <a:xfrm>
            <a:off x="8190197" y="1350881"/>
            <a:ext cx="3838014" cy="1179826"/>
          </a:xfrm>
          <a:prstGeom prst="cloudCallout">
            <a:avLst>
              <a:gd name="adj1" fmla="val -30835"/>
              <a:gd name="adj2" fmla="val 93944"/>
            </a:avLst>
          </a:prstGeom>
          <a:solidFill>
            <a:srgbClr val="FFECF8"/>
          </a:solidFill>
          <a:ln>
            <a:solidFill>
              <a:srgbClr val="EBC0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2000" dirty="0">
              <a:solidFill>
                <a:schemeClr val="tx1"/>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F397300-CA20-DBB3-2D4B-FFD8AAEB00C2}"/>
                  </a:ext>
                </a:extLst>
              </p:cNvPr>
              <p:cNvSpPr txBox="1"/>
              <p:nvPr/>
            </p:nvSpPr>
            <p:spPr>
              <a:xfrm>
                <a:off x="8376737" y="1630531"/>
                <a:ext cx="3576523"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𝑅𝐴𝑀</m:t>
                          </m:r>
                        </m:sub>
                      </m:sSub>
                      <m:d>
                        <m:dPr>
                          <m:ctrlPr>
                            <a:rPr lang="en-US" sz="2000" i="1">
                              <a:latin typeface="Cambria Math" panose="02040503050406030204" pitchFamily="18" charset="0"/>
                            </a:rPr>
                          </m:ctrlPr>
                        </m:dPr>
                        <m:e>
                          <m:r>
                            <a:rPr lang="en-US" sz="2000" i="1" smtClean="0">
                              <a:solidFill>
                                <a:schemeClr val="tx1"/>
                              </a:solidFill>
                              <a:latin typeface="Cambria Math" panose="02040503050406030204" pitchFamily="18" charset="0"/>
                            </a:rPr>
                            <m:t>𝑐𝑟𝑠</m:t>
                          </m:r>
                          <m:r>
                            <a:rPr lang="en-US" sz="2000" i="1" smtClean="0">
                              <a:solidFill>
                                <a:schemeClr val="tx1"/>
                              </a:solidFill>
                              <a:latin typeface="Cambria Math" panose="02040503050406030204" pitchFamily="18" charset="0"/>
                            </a:rPr>
                            <m:t>, </m:t>
                          </m:r>
                          <m:sSub>
                            <m:sSubPr>
                              <m:ctrlPr>
                                <a:rPr lang="en-US" sz="2000" b="0" i="1" smtClean="0">
                                  <a:solidFill>
                                    <a:schemeClr val="tx1"/>
                                  </a:solidFill>
                                  <a:latin typeface="Cambria Math" panose="02040503050406030204" pitchFamily="18" charset="0"/>
                                </a:rPr>
                              </m:ctrlPr>
                            </m:sSubPr>
                            <m:e>
                              <m:r>
                                <a:rPr lang="en-US" sz="2000" i="1" smtClean="0">
                                  <a:solidFill>
                                    <a:schemeClr val="tx1"/>
                                  </a:solidFill>
                                  <a:latin typeface="Cambria Math" panose="02040503050406030204" pitchFamily="18" charset="0"/>
                                </a:rPr>
                                <m:t>𝑑</m:t>
                              </m:r>
                            </m:e>
                            <m:sub>
                              <m:r>
                                <a:rPr lang="en-US" sz="2000" b="0" i="1" smtClean="0">
                                  <a:solidFill>
                                    <a:schemeClr val="tx1"/>
                                  </a:solidFill>
                                  <a:latin typeface="Cambria Math" panose="02040503050406030204" pitchFamily="18" charset="0"/>
                                </a:rPr>
                                <m:t>𝑥</m:t>
                              </m:r>
                            </m:sub>
                          </m:sSub>
                          <m:r>
                            <a:rPr lang="en-US" sz="2000" i="1">
                              <a:latin typeface="Cambria Math" panose="02040503050406030204" pitchFamily="18" charset="0"/>
                            </a:rPr>
                            <m:t>,</m:t>
                          </m:r>
                          <m:r>
                            <a:rPr lang="en-US" sz="2000" i="1" smtClean="0">
                              <a:solidFill>
                                <a:schemeClr val="bg1">
                                  <a:lumMod val="65000"/>
                                </a:schemeClr>
                              </a:solidFill>
                              <a:latin typeface="Cambria Math" panose="02040503050406030204" pitchFamily="18" charset="0"/>
                            </a:rPr>
                            <m:t>𝑤</m:t>
                          </m:r>
                          <m:r>
                            <a:rPr lang="en-US" sz="2000" i="1" smtClean="0">
                              <a:solidFill>
                                <a:schemeClr val="bg1">
                                  <a:lumMod val="65000"/>
                                </a:schemeClr>
                              </a:solidFill>
                              <a:latin typeface="Cambria Math" panose="02040503050406030204" pitchFamily="18" charset="0"/>
                            </a:rPr>
                            <m:t>,</m:t>
                          </m:r>
                          <m:sSub>
                            <m:sSubPr>
                              <m:ctrlPr>
                                <a:rPr lang="en-US" sz="2000" i="1">
                                  <a:solidFill>
                                    <a:schemeClr val="bg1">
                                      <a:lumMod val="65000"/>
                                    </a:schemeClr>
                                  </a:solidFill>
                                  <a:latin typeface="Cambria Math" panose="02040503050406030204" pitchFamily="18" charset="0"/>
                                </a:rPr>
                              </m:ctrlPr>
                            </m:sSubPr>
                            <m:e>
                              <m:r>
                                <m:rPr>
                                  <m:sty m:val="p"/>
                                </m:rPr>
                                <a:rPr lang="en-US" sz="2000">
                                  <a:solidFill>
                                    <a:schemeClr val="bg1">
                                      <a:lumMod val="65000"/>
                                    </a:schemeClr>
                                  </a:solidFill>
                                  <a:latin typeface="Cambria Math" panose="02040503050406030204" pitchFamily="18" charset="0"/>
                                </a:rPr>
                                <m:t>Π</m:t>
                              </m:r>
                            </m:e>
                            <m:sub>
                              <m:r>
                                <a:rPr lang="en-US" sz="2000" i="1">
                                  <a:solidFill>
                                    <a:schemeClr val="bg1">
                                      <a:lumMod val="65000"/>
                                    </a:schemeClr>
                                  </a:solidFill>
                                  <a:latin typeface="Cambria Math" panose="02040503050406030204" pitchFamily="18" charset="0"/>
                                </a:rPr>
                                <m:t>𝑅𝐴𝑀</m:t>
                              </m:r>
                            </m:sub>
                          </m:sSub>
                          <m:r>
                            <a:rPr lang="en-US" sz="2000" i="1">
                              <a:latin typeface="Cambria Math" panose="02040503050406030204" pitchFamily="18" charset="0"/>
                            </a:rPr>
                            <m:t>,1</m:t>
                          </m:r>
                        </m:e>
                      </m:d>
                      <m:r>
                        <a:rPr lang="en-US" sz="2000" i="1">
                          <a:latin typeface="Cambria Math" panose="02040503050406030204" pitchFamily="18" charset="0"/>
                        </a:rPr>
                        <m:t>=1</m:t>
                      </m:r>
                    </m:oMath>
                  </m:oMathPara>
                </a14:m>
                <a:endParaRPr lang="en-US" sz="2000" dirty="0">
                  <a:solidFill>
                    <a:schemeClr val="tx1"/>
                  </a:solidFill>
                </a:endParaRPr>
              </a:p>
            </p:txBody>
          </p:sp>
        </mc:Choice>
        <mc:Fallback xmlns="">
          <p:sp>
            <p:nvSpPr>
              <p:cNvPr id="17" name="TextBox 16">
                <a:extLst>
                  <a:ext uri="{FF2B5EF4-FFF2-40B4-BE49-F238E27FC236}">
                    <a16:creationId xmlns:a16="http://schemas.microsoft.com/office/drawing/2014/main" id="{FF397300-CA20-DBB3-2D4B-FFD8AAEB00C2}"/>
                  </a:ext>
                </a:extLst>
              </p:cNvPr>
              <p:cNvSpPr txBox="1">
                <a:spLocks noRot="1" noChangeAspect="1" noMove="1" noResize="1" noEditPoints="1" noAdjustHandles="1" noChangeArrowheads="1" noChangeShapeType="1" noTextEdit="1"/>
              </p:cNvSpPr>
              <p:nvPr/>
            </p:nvSpPr>
            <p:spPr>
              <a:xfrm>
                <a:off x="8376737" y="1630531"/>
                <a:ext cx="3576523" cy="400110"/>
              </a:xfrm>
              <a:prstGeom prst="rect">
                <a:avLst/>
              </a:prstGeom>
              <a:blipFill>
                <a:blip r:embed="rId16"/>
                <a:stretch>
                  <a:fillRect/>
                </a:stretch>
              </a:blipFill>
            </p:spPr>
            <p:txBody>
              <a:bodyPr/>
              <a:lstStyle/>
              <a:p>
                <a:r>
                  <a:rPr lang="en-IL">
                    <a:noFill/>
                  </a:rPr>
                  <a:t> </a:t>
                </a:r>
              </a:p>
            </p:txBody>
          </p:sp>
        </mc:Fallback>
      </mc:AlternateContent>
      <p:sp>
        <p:nvSpPr>
          <p:cNvPr id="31" name="Oval 30">
            <a:extLst>
              <a:ext uri="{FF2B5EF4-FFF2-40B4-BE49-F238E27FC236}">
                <a16:creationId xmlns:a16="http://schemas.microsoft.com/office/drawing/2014/main" id="{AACA8AED-5A4C-4A49-DDF9-96D3056D24D4}"/>
              </a:ext>
            </a:extLst>
          </p:cNvPr>
          <p:cNvSpPr/>
          <p:nvPr/>
        </p:nvSpPr>
        <p:spPr>
          <a:xfrm>
            <a:off x="8129047" y="5008325"/>
            <a:ext cx="1652241" cy="1485206"/>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2" name="Oval 31">
            <a:extLst>
              <a:ext uri="{FF2B5EF4-FFF2-40B4-BE49-F238E27FC236}">
                <a16:creationId xmlns:a16="http://schemas.microsoft.com/office/drawing/2014/main" id="{21FE005B-C3A4-94E6-C80F-2B4FC676B1C7}"/>
              </a:ext>
            </a:extLst>
          </p:cNvPr>
          <p:cNvSpPr/>
          <p:nvPr/>
        </p:nvSpPr>
        <p:spPr>
          <a:xfrm>
            <a:off x="8789358" y="5356260"/>
            <a:ext cx="484841" cy="477587"/>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3" name="Oval 32">
            <a:extLst>
              <a:ext uri="{FF2B5EF4-FFF2-40B4-BE49-F238E27FC236}">
                <a16:creationId xmlns:a16="http://schemas.microsoft.com/office/drawing/2014/main" id="{A5B947D1-91B2-1AA7-0890-44F395AED0AF}"/>
              </a:ext>
            </a:extLst>
          </p:cNvPr>
          <p:cNvSpPr/>
          <p:nvPr/>
        </p:nvSpPr>
        <p:spPr>
          <a:xfrm>
            <a:off x="9000756" y="5569150"/>
            <a:ext cx="72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34" name="Straight Connector 33">
            <a:extLst>
              <a:ext uri="{FF2B5EF4-FFF2-40B4-BE49-F238E27FC236}">
                <a16:creationId xmlns:a16="http://schemas.microsoft.com/office/drawing/2014/main" id="{E11A2031-B3BB-24B6-94EF-254E274C87A0}"/>
              </a:ext>
            </a:extLst>
          </p:cNvPr>
          <p:cNvCxnSpPr>
            <a:cxnSpLocks/>
            <a:stCxn id="33" idx="7"/>
            <a:endCxn id="32" idx="7"/>
          </p:cNvCxnSpPr>
          <p:nvPr/>
        </p:nvCxnSpPr>
        <p:spPr>
          <a:xfrm flipV="1">
            <a:off x="9062212" y="5426201"/>
            <a:ext cx="140984" cy="153493"/>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042768F-3904-90AC-02E3-36A055693EB1}"/>
                  </a:ext>
                </a:extLst>
              </p:cNvPr>
              <p:cNvSpPr txBox="1"/>
              <p:nvPr/>
            </p:nvSpPr>
            <p:spPr>
              <a:xfrm>
                <a:off x="8928618" y="5285853"/>
                <a:ext cx="287228"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l-GR" sz="1600" i="1" smtClean="0">
                          <a:solidFill>
                            <a:schemeClr val="tx1"/>
                          </a:solidFill>
                          <a:latin typeface="Cambria Math" panose="02040503050406030204" pitchFamily="18" charset="0"/>
                        </a:rPr>
                        <m:t>𝛿</m:t>
                      </m:r>
                    </m:oMath>
                  </m:oMathPara>
                </a14:m>
                <a:endParaRPr lang="en-IL" sz="1600" dirty="0"/>
              </a:p>
            </p:txBody>
          </p:sp>
        </mc:Choice>
        <mc:Fallback xmlns="">
          <p:sp>
            <p:nvSpPr>
              <p:cNvPr id="41" name="TextBox 40">
                <a:extLst>
                  <a:ext uri="{FF2B5EF4-FFF2-40B4-BE49-F238E27FC236}">
                    <a16:creationId xmlns:a16="http://schemas.microsoft.com/office/drawing/2014/main" id="{A042768F-3904-90AC-02E3-36A055693EB1}"/>
                  </a:ext>
                </a:extLst>
              </p:cNvPr>
              <p:cNvSpPr txBox="1">
                <a:spLocks noRot="1" noChangeAspect="1" noMove="1" noResize="1" noEditPoints="1" noAdjustHandles="1" noChangeArrowheads="1" noChangeShapeType="1" noTextEdit="1"/>
              </p:cNvSpPr>
              <p:nvPr/>
            </p:nvSpPr>
            <p:spPr>
              <a:xfrm>
                <a:off x="8928618" y="5285853"/>
                <a:ext cx="287228" cy="338554"/>
              </a:xfrm>
              <a:prstGeom prst="rect">
                <a:avLst/>
              </a:prstGeom>
              <a:blipFill>
                <a:blip r:embed="rId17"/>
                <a:stretch>
                  <a:fillRect/>
                </a:stretch>
              </a:blipFill>
            </p:spPr>
            <p:txBody>
              <a:bodyPr/>
              <a:lstStyle/>
              <a:p>
                <a:r>
                  <a:rPr lang="en-IL">
                    <a:noFill/>
                  </a:rPr>
                  <a:t> </a:t>
                </a:r>
              </a:p>
            </p:txBody>
          </p:sp>
        </mc:Fallback>
      </mc:AlternateContent>
      <p:sp>
        <p:nvSpPr>
          <p:cNvPr id="42" name="Oval 41">
            <a:extLst>
              <a:ext uri="{FF2B5EF4-FFF2-40B4-BE49-F238E27FC236}">
                <a16:creationId xmlns:a16="http://schemas.microsoft.com/office/drawing/2014/main" id="{74EE00D8-292B-C092-23AC-D62D165FFA6B}"/>
              </a:ext>
            </a:extLst>
          </p:cNvPr>
          <p:cNvSpPr/>
          <p:nvPr/>
        </p:nvSpPr>
        <p:spPr>
          <a:xfrm>
            <a:off x="9164629" y="5638112"/>
            <a:ext cx="45719" cy="4571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highlight>
                <a:srgbClr val="FF0000"/>
              </a:highlight>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6D526AC-6217-357B-26BA-0364378E972F}"/>
                  </a:ext>
                </a:extLst>
              </p:cNvPr>
              <p:cNvSpPr txBox="1"/>
              <p:nvPr/>
            </p:nvSpPr>
            <p:spPr>
              <a:xfrm>
                <a:off x="8969430" y="5562084"/>
                <a:ext cx="328605" cy="3385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𝑦</m:t>
                      </m:r>
                    </m:oMath>
                  </m:oMathPara>
                </a14:m>
                <a:endParaRPr lang="en-IL" sz="1800" dirty="0"/>
              </a:p>
            </p:txBody>
          </p:sp>
        </mc:Choice>
        <mc:Fallback xmlns="">
          <p:sp>
            <p:nvSpPr>
              <p:cNvPr id="43" name="TextBox 42">
                <a:extLst>
                  <a:ext uri="{FF2B5EF4-FFF2-40B4-BE49-F238E27FC236}">
                    <a16:creationId xmlns:a16="http://schemas.microsoft.com/office/drawing/2014/main" id="{D6D526AC-6217-357B-26BA-0364378E972F}"/>
                  </a:ext>
                </a:extLst>
              </p:cNvPr>
              <p:cNvSpPr txBox="1">
                <a:spLocks noRot="1" noChangeAspect="1" noMove="1" noResize="1" noEditPoints="1" noAdjustHandles="1" noChangeArrowheads="1" noChangeShapeType="1" noTextEdit="1"/>
              </p:cNvSpPr>
              <p:nvPr/>
            </p:nvSpPr>
            <p:spPr>
              <a:xfrm>
                <a:off x="8969430" y="5562084"/>
                <a:ext cx="328605" cy="338555"/>
              </a:xfrm>
              <a:prstGeom prst="rect">
                <a:avLst/>
              </a:prstGeom>
              <a:blipFill>
                <a:blip r:embed="rId18"/>
                <a:stretch>
                  <a:fillRect/>
                </a:stretch>
              </a:blipFill>
            </p:spPr>
            <p:txBody>
              <a:bodyPr/>
              <a:lstStyle/>
              <a:p>
                <a:r>
                  <a:rPr lang="en-IL">
                    <a:noFill/>
                  </a:rPr>
                  <a:t> </a:t>
                </a:r>
              </a:p>
            </p:txBody>
          </p:sp>
        </mc:Fallback>
      </mc:AlternateContent>
      <p:sp>
        <p:nvSpPr>
          <p:cNvPr id="44" name="Oval 43">
            <a:extLst>
              <a:ext uri="{FF2B5EF4-FFF2-40B4-BE49-F238E27FC236}">
                <a16:creationId xmlns:a16="http://schemas.microsoft.com/office/drawing/2014/main" id="{EA447C3C-F82E-C0B7-09D8-A3B63160126E}"/>
              </a:ext>
            </a:extLst>
          </p:cNvPr>
          <p:cNvSpPr/>
          <p:nvPr/>
        </p:nvSpPr>
        <p:spPr>
          <a:xfrm>
            <a:off x="8330935" y="5669571"/>
            <a:ext cx="484841" cy="477587"/>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46" name="Straight Connector 45">
            <a:extLst>
              <a:ext uri="{FF2B5EF4-FFF2-40B4-BE49-F238E27FC236}">
                <a16:creationId xmlns:a16="http://schemas.microsoft.com/office/drawing/2014/main" id="{E65B6EC4-8936-EC2F-582E-492C5CCA5DE8}"/>
              </a:ext>
            </a:extLst>
          </p:cNvPr>
          <p:cNvCxnSpPr>
            <a:cxnSpLocks/>
            <a:endCxn id="44" idx="7"/>
          </p:cNvCxnSpPr>
          <p:nvPr/>
        </p:nvCxnSpPr>
        <p:spPr>
          <a:xfrm flipV="1">
            <a:off x="8575918" y="5739512"/>
            <a:ext cx="168855" cy="165467"/>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6DAE67D9-EF59-B70E-B4E4-CFFCB425CCBF}"/>
                  </a:ext>
                </a:extLst>
              </p:cNvPr>
              <p:cNvSpPr txBox="1"/>
              <p:nvPr/>
            </p:nvSpPr>
            <p:spPr>
              <a:xfrm>
                <a:off x="8468667" y="5601794"/>
                <a:ext cx="287228"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l-GR" sz="1600" i="1" smtClean="0">
                          <a:solidFill>
                            <a:schemeClr val="tx1"/>
                          </a:solidFill>
                          <a:latin typeface="Cambria Math" panose="02040503050406030204" pitchFamily="18" charset="0"/>
                        </a:rPr>
                        <m:t>𝛿</m:t>
                      </m:r>
                    </m:oMath>
                  </m:oMathPara>
                </a14:m>
                <a:endParaRPr lang="en-IL" sz="1600" dirty="0"/>
              </a:p>
            </p:txBody>
          </p:sp>
        </mc:Choice>
        <mc:Fallback xmlns="">
          <p:sp>
            <p:nvSpPr>
              <p:cNvPr id="47" name="TextBox 46">
                <a:extLst>
                  <a:ext uri="{FF2B5EF4-FFF2-40B4-BE49-F238E27FC236}">
                    <a16:creationId xmlns:a16="http://schemas.microsoft.com/office/drawing/2014/main" id="{6DAE67D9-EF59-B70E-B4E4-CFFCB425CCBF}"/>
                  </a:ext>
                </a:extLst>
              </p:cNvPr>
              <p:cNvSpPr txBox="1">
                <a:spLocks noRot="1" noChangeAspect="1" noMove="1" noResize="1" noEditPoints="1" noAdjustHandles="1" noChangeArrowheads="1" noChangeShapeType="1" noTextEdit="1"/>
              </p:cNvSpPr>
              <p:nvPr/>
            </p:nvSpPr>
            <p:spPr>
              <a:xfrm>
                <a:off x="8468667" y="5601794"/>
                <a:ext cx="287228" cy="338554"/>
              </a:xfrm>
              <a:prstGeom prst="rect">
                <a:avLst/>
              </a:prstGeom>
              <a:blipFill>
                <a:blip r:embed="rId19"/>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9141B103-7543-87B1-5634-F35DCD1D97E5}"/>
                  </a:ext>
                </a:extLst>
              </p:cNvPr>
              <p:cNvSpPr txBox="1"/>
              <p:nvPr/>
            </p:nvSpPr>
            <p:spPr>
              <a:xfrm>
                <a:off x="8573355" y="4656305"/>
                <a:ext cx="72551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𝑦</m:t>
                      </m:r>
                    </m:oMath>
                  </m:oMathPara>
                </a14:m>
                <a:endParaRPr lang="en-IL" dirty="0"/>
              </a:p>
            </p:txBody>
          </p:sp>
        </mc:Choice>
        <mc:Fallback xmlns="">
          <p:sp>
            <p:nvSpPr>
              <p:cNvPr id="49" name="TextBox 48">
                <a:extLst>
                  <a:ext uri="{FF2B5EF4-FFF2-40B4-BE49-F238E27FC236}">
                    <a16:creationId xmlns:a16="http://schemas.microsoft.com/office/drawing/2014/main" id="{9141B103-7543-87B1-5634-F35DCD1D97E5}"/>
                  </a:ext>
                </a:extLst>
              </p:cNvPr>
              <p:cNvSpPr txBox="1">
                <a:spLocks noRot="1" noChangeAspect="1" noMove="1" noResize="1" noEditPoints="1" noAdjustHandles="1" noChangeArrowheads="1" noChangeShapeType="1" noTextEdit="1"/>
              </p:cNvSpPr>
              <p:nvPr/>
            </p:nvSpPr>
            <p:spPr>
              <a:xfrm>
                <a:off x="8573355" y="4656305"/>
                <a:ext cx="725514" cy="369332"/>
              </a:xfrm>
              <a:prstGeom prst="rect">
                <a:avLst/>
              </a:prstGeom>
              <a:blipFill>
                <a:blip r:embed="rId20"/>
                <a:stretch>
                  <a:fillRect b="-6667"/>
                </a:stretch>
              </a:blipFill>
            </p:spPr>
            <p:txBody>
              <a:bodyPr/>
              <a:lstStyle/>
              <a:p>
                <a:r>
                  <a:rPr lang="en-IL">
                    <a:noFill/>
                  </a:rPr>
                  <a:t> </a:t>
                </a:r>
              </a:p>
            </p:txBody>
          </p:sp>
        </mc:Fallback>
      </mc:AlternateContent>
      <p:sp>
        <p:nvSpPr>
          <p:cNvPr id="51" name="Oval 50">
            <a:extLst>
              <a:ext uri="{FF2B5EF4-FFF2-40B4-BE49-F238E27FC236}">
                <a16:creationId xmlns:a16="http://schemas.microsoft.com/office/drawing/2014/main" id="{1E897743-632F-73D9-0687-94BBFFA49BB8}"/>
              </a:ext>
            </a:extLst>
          </p:cNvPr>
          <p:cNvSpPr/>
          <p:nvPr/>
        </p:nvSpPr>
        <p:spPr>
          <a:xfrm>
            <a:off x="8587391" y="5831394"/>
            <a:ext cx="484841" cy="477587"/>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53" name="Straight Connector 52">
            <a:extLst>
              <a:ext uri="{FF2B5EF4-FFF2-40B4-BE49-F238E27FC236}">
                <a16:creationId xmlns:a16="http://schemas.microsoft.com/office/drawing/2014/main" id="{BD067645-0384-AD2B-F1ED-4410B0888C18}"/>
              </a:ext>
            </a:extLst>
          </p:cNvPr>
          <p:cNvCxnSpPr>
            <a:cxnSpLocks/>
            <a:endCxn id="51" idx="7"/>
          </p:cNvCxnSpPr>
          <p:nvPr/>
        </p:nvCxnSpPr>
        <p:spPr>
          <a:xfrm flipV="1">
            <a:off x="8832374" y="5901335"/>
            <a:ext cx="168855" cy="165467"/>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3B355BFC-DBF8-BFFC-F4D8-E7D1426CA5DE}"/>
                  </a:ext>
                </a:extLst>
              </p:cNvPr>
              <p:cNvSpPr txBox="1"/>
              <p:nvPr/>
            </p:nvSpPr>
            <p:spPr>
              <a:xfrm>
                <a:off x="8725123" y="5763617"/>
                <a:ext cx="287228"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l-GR" sz="1600" i="1" smtClean="0">
                          <a:solidFill>
                            <a:schemeClr val="tx1"/>
                          </a:solidFill>
                          <a:latin typeface="Cambria Math" panose="02040503050406030204" pitchFamily="18" charset="0"/>
                        </a:rPr>
                        <m:t>𝛿</m:t>
                      </m:r>
                    </m:oMath>
                  </m:oMathPara>
                </a14:m>
                <a:endParaRPr lang="en-IL" sz="1600" dirty="0"/>
              </a:p>
            </p:txBody>
          </p:sp>
        </mc:Choice>
        <mc:Fallback xmlns="">
          <p:sp>
            <p:nvSpPr>
              <p:cNvPr id="54" name="TextBox 53">
                <a:extLst>
                  <a:ext uri="{FF2B5EF4-FFF2-40B4-BE49-F238E27FC236}">
                    <a16:creationId xmlns:a16="http://schemas.microsoft.com/office/drawing/2014/main" id="{3B355BFC-DBF8-BFFC-F4D8-E7D1426CA5DE}"/>
                  </a:ext>
                </a:extLst>
              </p:cNvPr>
              <p:cNvSpPr txBox="1">
                <a:spLocks noRot="1" noChangeAspect="1" noMove="1" noResize="1" noEditPoints="1" noAdjustHandles="1" noChangeArrowheads="1" noChangeShapeType="1" noTextEdit="1"/>
              </p:cNvSpPr>
              <p:nvPr/>
            </p:nvSpPr>
            <p:spPr>
              <a:xfrm>
                <a:off x="8725123" y="5763617"/>
                <a:ext cx="287228" cy="338554"/>
              </a:xfrm>
              <a:prstGeom prst="rect">
                <a:avLst/>
              </a:prstGeom>
              <a:blipFill>
                <a:blip r:embed="rId21"/>
                <a:stretch>
                  <a:fillRect/>
                </a:stretch>
              </a:blipFill>
            </p:spPr>
            <p:txBody>
              <a:bodyPr/>
              <a:lstStyle/>
              <a:p>
                <a:r>
                  <a:rPr lang="en-IL">
                    <a:noFill/>
                  </a:rPr>
                  <a:t> </a:t>
                </a:r>
              </a:p>
            </p:txBody>
          </p:sp>
        </mc:Fallback>
      </mc:AlternateContent>
      <p:sp>
        <p:nvSpPr>
          <p:cNvPr id="45" name="Oval 44">
            <a:extLst>
              <a:ext uri="{FF2B5EF4-FFF2-40B4-BE49-F238E27FC236}">
                <a16:creationId xmlns:a16="http://schemas.microsoft.com/office/drawing/2014/main" id="{874F83C0-CFBF-F09F-2626-B0EE722882A0}"/>
              </a:ext>
            </a:extLst>
          </p:cNvPr>
          <p:cNvSpPr/>
          <p:nvPr/>
        </p:nvSpPr>
        <p:spPr>
          <a:xfrm>
            <a:off x="8535446" y="5884446"/>
            <a:ext cx="72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2" name="Oval 51">
            <a:extLst>
              <a:ext uri="{FF2B5EF4-FFF2-40B4-BE49-F238E27FC236}">
                <a16:creationId xmlns:a16="http://schemas.microsoft.com/office/drawing/2014/main" id="{645CC21B-11AE-8E0F-CDB2-1E915EE8FE35}"/>
              </a:ext>
            </a:extLst>
          </p:cNvPr>
          <p:cNvSpPr/>
          <p:nvPr/>
        </p:nvSpPr>
        <p:spPr>
          <a:xfrm>
            <a:off x="8783407" y="6039831"/>
            <a:ext cx="72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7353E9A1-2063-D483-BD1B-9A2FA04C2AE0}"/>
                  </a:ext>
                </a:extLst>
              </p:cNvPr>
              <p:cNvSpPr txBox="1"/>
              <p:nvPr/>
            </p:nvSpPr>
            <p:spPr>
              <a:xfrm>
                <a:off x="7091779" y="3174437"/>
                <a:ext cx="2228687" cy="400110"/>
              </a:xfrm>
              <a:prstGeom prst="rect">
                <a:avLst/>
              </a:prstGeom>
              <a:noFill/>
            </p:spPr>
            <p:txBody>
              <a:bodyPr wrap="none" rtlCol="0">
                <a:spAutoFit/>
              </a:bodyPr>
              <a:lstStyle/>
              <a:p>
                <a:pPr marL="342900" indent="-342900">
                  <a:buFont typeface="Arial" panose="020B0604020202020204" pitchFamily="34" charset="0"/>
                  <a:buChar char="•"/>
                </a:pP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𝑑</m:t>
                        </m:r>
                      </m:e>
                      <m:sub>
                        <m:r>
                          <a:rPr lang="en-US" sz="2000" i="1">
                            <a:solidFill>
                              <a:schemeClr val="tx1"/>
                            </a:solidFill>
                            <a:latin typeface="Cambria Math" panose="02040503050406030204" pitchFamily="18" charset="0"/>
                          </a:rPr>
                          <m:t>𝑥</m:t>
                        </m:r>
                      </m:sub>
                    </m:sSub>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𝐻</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𝑐𝑟𝑠</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𝑥</m:t>
                    </m:r>
                    <m:r>
                      <a:rPr lang="en-US" sz="2000" i="1">
                        <a:solidFill>
                          <a:schemeClr val="tx1"/>
                        </a:solidFill>
                        <a:latin typeface="Cambria Math" panose="02040503050406030204" pitchFamily="18" charset="0"/>
                      </a:rPr>
                      <m:t>) </m:t>
                    </m:r>
                  </m:oMath>
                </a14:m>
                <a:endParaRPr lang="en-US" sz="2000" dirty="0">
                  <a:solidFill>
                    <a:schemeClr val="tx1"/>
                  </a:solidFill>
                </a:endParaRPr>
              </a:p>
            </p:txBody>
          </p:sp>
        </mc:Choice>
        <mc:Fallback>
          <p:sp>
            <p:nvSpPr>
              <p:cNvPr id="9" name="TextBox 8">
                <a:extLst>
                  <a:ext uri="{FF2B5EF4-FFF2-40B4-BE49-F238E27FC236}">
                    <a16:creationId xmlns:a16="http://schemas.microsoft.com/office/drawing/2014/main" id="{7353E9A1-2063-D483-BD1B-9A2FA04C2AE0}"/>
                  </a:ext>
                </a:extLst>
              </p:cNvPr>
              <p:cNvSpPr txBox="1">
                <a:spLocks noRot="1" noChangeAspect="1" noMove="1" noResize="1" noEditPoints="1" noAdjustHandles="1" noChangeArrowheads="1" noChangeShapeType="1" noTextEdit="1"/>
              </p:cNvSpPr>
              <p:nvPr/>
            </p:nvSpPr>
            <p:spPr>
              <a:xfrm>
                <a:off x="7091779" y="3174437"/>
                <a:ext cx="2228687" cy="400110"/>
              </a:xfrm>
              <a:prstGeom prst="rect">
                <a:avLst/>
              </a:prstGeom>
              <a:blipFill>
                <a:blip r:embed="rId22"/>
                <a:stretch>
                  <a:fillRect l="-2273" t="-6250" r="-1136" b="-18750"/>
                </a:stretch>
              </a:blipFill>
            </p:spPr>
            <p:txBody>
              <a:bodyPr/>
              <a:lstStyle/>
              <a:p>
                <a:r>
                  <a:rPr lang="en-IL">
                    <a:noFill/>
                  </a:rPr>
                  <a:t> </a:t>
                </a:r>
              </a:p>
            </p:txBody>
          </p:sp>
        </mc:Fallback>
      </mc:AlternateContent>
    </p:spTree>
    <p:extLst>
      <p:ext uri="{BB962C8B-B14F-4D97-AF65-F5344CB8AC3E}">
        <p14:creationId xmlns:p14="http://schemas.microsoft.com/office/powerpoint/2010/main" val="60363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8">
                                            <p:txEl>
                                              <p:pRg st="1" end="1"/>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22" grpId="0"/>
      <p:bldP spid="23" grpId="0" uiExpand="1" build="p"/>
      <p:bldP spid="36" grpId="0"/>
      <p:bldP spid="39" grpId="0"/>
      <p:bldP spid="14" grpId="0" uiExpand="1" build="p"/>
      <p:bldP spid="31" grpId="0" animBg="1"/>
      <p:bldP spid="32" grpId="0" animBg="1"/>
      <p:bldP spid="33" grpId="0" animBg="1"/>
      <p:bldP spid="33" grpId="1" animBg="1"/>
      <p:bldP spid="41" grpId="0"/>
      <p:bldP spid="42" grpId="0" animBg="1"/>
      <p:bldP spid="43" grpId="0"/>
      <p:bldP spid="44" grpId="0" animBg="1"/>
      <p:bldP spid="47" grpId="0"/>
      <p:bldP spid="49" grpId="0"/>
      <p:bldP spid="51" grpId="0" animBg="1"/>
      <p:bldP spid="54" grpId="0"/>
      <p:bldP spid="45" grpId="0" animBg="1"/>
      <p:bldP spid="45" grpId="1" animBg="1"/>
      <p:bldP spid="52" grpId="0" animBg="1"/>
      <p:bldP spid="5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DFFD0-B5BE-8E52-4BF8-5F289534D3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B1A916-015E-7FE1-199E-7B5C25EC93F8}"/>
              </a:ext>
            </a:extLst>
          </p:cNvPr>
          <p:cNvSpPr>
            <a:spLocks noGrp="1"/>
          </p:cNvSpPr>
          <p:nvPr>
            <p:ph type="title"/>
          </p:nvPr>
        </p:nvSpPr>
        <p:spPr/>
        <p:txBody>
          <a:bodyPr>
            <a:normAutofit fontScale="90000"/>
          </a:bodyPr>
          <a:lstStyle/>
          <a:p>
            <a:r>
              <a:rPr lang="en-US" dirty="0"/>
              <a:t>Solution - Use RAM Delegation + PCPP + ECC</a:t>
            </a:r>
            <a:endParaRPr lang="he-IL" sz="2933" dirty="0"/>
          </a:p>
        </p:txBody>
      </p:sp>
      <p:sp>
        <p:nvSpPr>
          <p:cNvPr id="4" name="Slide Number Placeholder 3">
            <a:extLst>
              <a:ext uri="{FF2B5EF4-FFF2-40B4-BE49-F238E27FC236}">
                <a16:creationId xmlns:a16="http://schemas.microsoft.com/office/drawing/2014/main" id="{05405D49-1331-0FFF-425C-6815E5794A5D}"/>
              </a:ext>
            </a:extLst>
          </p:cNvPr>
          <p:cNvSpPr>
            <a:spLocks noGrp="1"/>
          </p:cNvSpPr>
          <p:nvPr>
            <p:ph type="sldNum" idx="12"/>
          </p:nvPr>
        </p:nvSpPr>
        <p:spPr/>
        <p:txBody>
          <a:bodyPr/>
          <a:lstStyle/>
          <a:p>
            <a:fld id="{00000000-1234-1234-1234-123412341234}" type="slidenum">
              <a:rPr lang="he" smtClean="0"/>
              <a:pPr/>
              <a:t>24</a:t>
            </a:fld>
            <a:endParaRPr lang="he"/>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9547E3B-FD70-5225-AD8A-8E7444F4F4C3}"/>
                  </a:ext>
                </a:extLst>
              </p:cNvPr>
              <p:cNvSpPr txBox="1"/>
              <p:nvPr/>
            </p:nvSpPr>
            <p:spPr>
              <a:xfrm>
                <a:off x="697329" y="4584874"/>
                <a:ext cx="7325350" cy="1200329"/>
              </a:xfrm>
              <a:prstGeom prst="rect">
                <a:avLst/>
              </a:prstGeom>
              <a:noFill/>
            </p:spPr>
            <p:txBody>
              <a:bodyPr wrap="square" rtlCol="0">
                <a:spAutoFit/>
              </a:bodyPr>
              <a:lstStyle/>
              <a:p>
                <a:pPr marL="342900" indent="-342900">
                  <a:buFont typeface="Arial" panose="020B0604020202020204" pitchFamily="34" charset="0"/>
                  <a:buChar char="•"/>
                </a:pPr>
                <a:r>
                  <a:rPr lang="en-IL" dirty="0"/>
                  <a:t>Computational soundness</a:t>
                </a:r>
              </a:p>
              <a:p>
                <a:endParaRPr lang="en-US" dirty="0"/>
              </a:p>
              <a:p>
                <a:pPr marL="342900" indent="-342900">
                  <a:buFont typeface="Arial" panose="020B0604020202020204" pitchFamily="34" charset="0"/>
                  <a:buChar char="•"/>
                </a:pPr>
                <a:r>
                  <a:rPr lang="en-IL" dirty="0"/>
                  <a:t>Succinct proof length:</a:t>
                </a:r>
                <a14:m>
                  <m:oMath xmlns:m="http://schemas.openxmlformats.org/officeDocument/2006/math">
                    <m:r>
                      <a:rPr lang="en-US" b="0" i="0" smtClean="0">
                        <a:latin typeface="Cambria Math" panose="02040503050406030204" pitchFamily="18" charset="0"/>
                      </a:rPr>
                      <m:t> </m:t>
                    </m:r>
                    <m:r>
                      <m:rPr>
                        <m:sty m:val="p"/>
                      </m:rPr>
                      <a:rPr lang="en-US">
                        <a:latin typeface="Cambria Math" panose="02040503050406030204" pitchFamily="18" charset="0"/>
                      </a:rPr>
                      <m:t>pol</m:t>
                    </m:r>
                    <m:r>
                      <m:rPr>
                        <m:sty m:val="p"/>
                      </m:rPr>
                      <a:rPr lang="en-US" smtClean="0">
                        <a:latin typeface="Cambria Math" panose="02040503050406030204" pitchFamily="18" charset="0"/>
                      </a:rPr>
                      <m:t>y</m:t>
                    </m:r>
                    <m:r>
                      <a:rPr lang="en-US" b="0" i="0" smtClean="0">
                        <a:latin typeface="Cambria Math" panose="02040503050406030204" pitchFamily="18" charset="0"/>
                      </a:rPr>
                      <m:t>(</m:t>
                    </m:r>
                    <m:r>
                      <a:rPr lang="en-US" b="0" i="1" smtClean="0">
                        <a:latin typeface="Cambria Math" panose="02040503050406030204" pitchFamily="18" charset="0"/>
                      </a:rPr>
                      <m:t>𝑇</m:t>
                    </m:r>
                    <m:r>
                      <a:rPr lang="en-US" b="0" i="0" smtClean="0">
                        <a:latin typeface="Cambria Math" panose="02040503050406030204" pitchFamily="18" charset="0"/>
                      </a:rPr>
                      <m:t>′)</m:t>
                    </m:r>
                    <m:r>
                      <a:rPr lang="en-US" i="1">
                        <a:latin typeface="Cambria Math" panose="02040503050406030204" pitchFamily="18" charset="0"/>
                      </a:rPr>
                      <m:t>=</m:t>
                    </m:r>
                    <m:r>
                      <m:rPr>
                        <m:sty m:val="p"/>
                      </m:rPr>
                      <a:rPr lang="en-US">
                        <a:latin typeface="Cambria Math" panose="02040503050406030204" pitchFamily="18" charset="0"/>
                      </a:rPr>
                      <m:t>poly</m:t>
                    </m:r>
                    <m:d>
                      <m:dPr>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func>
                        <m:r>
                          <a:rPr lang="en-US"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𝑤</m:t>
                        </m:r>
                        <m:r>
                          <a:rPr lang="en-US" b="0" i="1" smtClean="0">
                            <a:latin typeface="Cambria Math" panose="02040503050406030204" pitchFamily="18" charset="0"/>
                          </a:rPr>
                          <m:t>|</m:t>
                        </m:r>
                      </m:e>
                    </m:d>
                  </m:oMath>
                </a14:m>
                <a:r>
                  <a:rPr lang="en-IL" dirty="0"/>
                  <a:t>.</a:t>
                </a:r>
              </a:p>
              <a:p>
                <a:pPr marL="342900" indent="-342900">
                  <a:buFont typeface="Arial" panose="020B0604020202020204" pitchFamily="34" charset="0"/>
                  <a:buChar char="•"/>
                </a:pPr>
                <a:r>
                  <a:rPr lang="en-IL" dirty="0"/>
                  <a:t>Query complexity: </a:t>
                </a:r>
                <a14:m>
                  <m:oMath xmlns:m="http://schemas.openxmlformats.org/officeDocument/2006/math">
                    <m:r>
                      <a:rPr lang="en-IL" i="1" dirty="0" smtClean="0">
                        <a:latin typeface="Cambria Math" panose="02040503050406030204" pitchFamily="18" charset="0"/>
                      </a:rPr>
                      <m:t>𝑂</m:t>
                    </m:r>
                    <m:r>
                      <a:rPr lang="en-IL" i="1" dirty="0" smtClean="0">
                        <a:latin typeface="Cambria Math" panose="02040503050406030204" pitchFamily="18" charset="0"/>
                      </a:rPr>
                      <m:t>(1)</m:t>
                    </m:r>
                  </m:oMath>
                </a14:m>
                <a:endParaRPr lang="en-IL" dirty="0"/>
              </a:p>
            </p:txBody>
          </p:sp>
        </mc:Choice>
        <mc:Fallback xmlns="">
          <p:sp>
            <p:nvSpPr>
              <p:cNvPr id="18" name="TextBox 17">
                <a:extLst>
                  <a:ext uri="{FF2B5EF4-FFF2-40B4-BE49-F238E27FC236}">
                    <a16:creationId xmlns:a16="http://schemas.microsoft.com/office/drawing/2014/main" id="{69547E3B-FD70-5225-AD8A-8E7444F4F4C3}"/>
                  </a:ext>
                </a:extLst>
              </p:cNvPr>
              <p:cNvSpPr txBox="1">
                <a:spLocks noRot="1" noChangeAspect="1" noMove="1" noResize="1" noEditPoints="1" noAdjustHandles="1" noChangeArrowheads="1" noChangeShapeType="1" noTextEdit="1"/>
              </p:cNvSpPr>
              <p:nvPr/>
            </p:nvSpPr>
            <p:spPr>
              <a:xfrm>
                <a:off x="697329" y="4584874"/>
                <a:ext cx="7325350" cy="1200329"/>
              </a:xfrm>
              <a:prstGeom prst="rect">
                <a:avLst/>
              </a:prstGeom>
              <a:blipFill>
                <a:blip r:embed="rId3"/>
                <a:stretch>
                  <a:fillRect l="-519" t="-1042" b="-7292"/>
                </a:stretch>
              </a:blipFill>
            </p:spPr>
            <p:txBody>
              <a:bodyPr/>
              <a:lstStyle/>
              <a:p>
                <a:r>
                  <a:rPr lang="en-IL">
                    <a:noFill/>
                  </a:rPr>
                  <a:t> </a:t>
                </a:r>
              </a:p>
            </p:txBody>
          </p:sp>
        </mc:Fallback>
      </mc:AlternateContent>
      <p:sp>
        <p:nvSpPr>
          <p:cNvPr id="19" name="Rounded Rectangle 18">
            <a:extLst>
              <a:ext uri="{FF2B5EF4-FFF2-40B4-BE49-F238E27FC236}">
                <a16:creationId xmlns:a16="http://schemas.microsoft.com/office/drawing/2014/main" id="{20040C0E-4A0C-ACE2-8B6B-F070B0DCD624}"/>
              </a:ext>
            </a:extLst>
          </p:cNvPr>
          <p:cNvSpPr/>
          <p:nvPr/>
        </p:nvSpPr>
        <p:spPr>
          <a:xfrm>
            <a:off x="1142360" y="3048226"/>
            <a:ext cx="3581124" cy="1408439"/>
          </a:xfrm>
          <a:prstGeom prst="roundRect">
            <a:avLst>
              <a:gd name="adj" fmla="val 6769"/>
            </a:avLst>
          </a:prstGeom>
          <a:solidFill>
            <a:srgbClr val="FDF1DD"/>
          </a:solidFill>
          <a:ln w="28575">
            <a:solidFill>
              <a:srgbClr val="EEBB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ar-AE" sz="2000" i="1" dirty="0">
              <a:solidFill>
                <a:srgbClr val="C00000"/>
              </a:solidFill>
            </a:endParaRPr>
          </a:p>
        </p:txBody>
      </p:sp>
      <mc:AlternateContent xmlns:mc="http://schemas.openxmlformats.org/markup-compatibility/2006" xmlns:a14="http://schemas.microsoft.com/office/drawing/2010/main">
        <mc:Choice Requires="a14">
          <p:sp>
            <p:nvSpPr>
              <p:cNvPr id="3" name="Google Shape;87;p15">
                <a:extLst>
                  <a:ext uri="{FF2B5EF4-FFF2-40B4-BE49-F238E27FC236}">
                    <a16:creationId xmlns:a16="http://schemas.microsoft.com/office/drawing/2014/main" id="{281611E9-CB25-3695-00AD-48561762A40F}"/>
                  </a:ext>
                </a:extLst>
              </p:cNvPr>
              <p:cNvSpPr txBox="1"/>
              <p:nvPr/>
            </p:nvSpPr>
            <p:spPr>
              <a:xfrm>
                <a:off x="7127000" y="2539655"/>
                <a:ext cx="993839" cy="615513"/>
              </a:xfrm>
              <a:prstGeom prst="rect">
                <a:avLst/>
              </a:prstGeom>
              <a:noFill/>
              <a:ln>
                <a:noFill/>
              </a:ln>
            </p:spPr>
            <p:txBody>
              <a:bodyPr spcFirstLastPara="1" wrap="square" lIns="121900" tIns="121900" rIns="121900" bIns="121900" anchor="t" anchorCtr="0">
                <a:spAutoFit/>
              </a:bodyPr>
              <a:lstStyle/>
              <a:p>
                <a:pPr lvl="0"/>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𝑉</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m:oMathPara>
                </a14:m>
                <a:endParaRPr lang="en-US" sz="2400" dirty="0">
                  <a:solidFill>
                    <a:srgbClr val="C00000"/>
                  </a:solidFill>
                </a:endParaRPr>
              </a:p>
            </p:txBody>
          </p:sp>
        </mc:Choice>
        <mc:Fallback xmlns="">
          <p:sp>
            <p:nvSpPr>
              <p:cNvPr id="3" name="Google Shape;87;p15">
                <a:extLst>
                  <a:ext uri="{FF2B5EF4-FFF2-40B4-BE49-F238E27FC236}">
                    <a16:creationId xmlns:a16="http://schemas.microsoft.com/office/drawing/2014/main" id="{281611E9-CB25-3695-00AD-48561762A40F}"/>
                  </a:ext>
                </a:extLst>
              </p:cNvPr>
              <p:cNvSpPr txBox="1">
                <a:spLocks noRot="1" noChangeAspect="1" noMove="1" noResize="1" noEditPoints="1" noAdjustHandles="1" noChangeArrowheads="1" noChangeShapeType="1" noTextEdit="1"/>
              </p:cNvSpPr>
              <p:nvPr/>
            </p:nvSpPr>
            <p:spPr>
              <a:xfrm>
                <a:off x="7127000" y="2539655"/>
                <a:ext cx="993839" cy="615513"/>
              </a:xfrm>
              <a:prstGeom prst="rect">
                <a:avLst/>
              </a:prstGeom>
              <a:blipFill>
                <a:blip r:embed="rId4"/>
                <a:stretch>
                  <a:fillRect/>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 name="Google Shape;93;p15">
                <a:extLst>
                  <a:ext uri="{FF2B5EF4-FFF2-40B4-BE49-F238E27FC236}">
                    <a16:creationId xmlns:a16="http://schemas.microsoft.com/office/drawing/2014/main" id="{C12ABD1C-E838-19C7-ACE4-22316C659E19}"/>
                  </a:ext>
                </a:extLst>
              </p:cNvPr>
              <p:cNvSpPr txBox="1"/>
              <p:nvPr/>
            </p:nvSpPr>
            <p:spPr>
              <a:xfrm>
                <a:off x="-156183" y="2543244"/>
                <a:ext cx="4066832" cy="615513"/>
              </a:xfrm>
              <a:prstGeom prst="rect">
                <a:avLst/>
              </a:prstGeom>
              <a:noFill/>
              <a:ln>
                <a:noFill/>
              </a:ln>
            </p:spPr>
            <p:txBody>
              <a:bodyPr spcFirstLastPara="1" wrap="square" lIns="121900" tIns="121900" rIns="121900" bIns="121900" anchor="t" anchorCtr="0">
                <a:spAutoFit/>
              </a:bodyPr>
              <a:lstStyle/>
              <a:p>
                <a:pPr lvl="0"/>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𝑤</m:t>
                          </m:r>
                        </m:e>
                      </m:d>
                    </m:oMath>
                  </m:oMathPara>
                </a14:m>
                <a:endParaRPr sz="2400" dirty="0">
                  <a:solidFill>
                    <a:srgbClr val="C00000"/>
                  </a:solidFill>
                </a:endParaRPr>
              </a:p>
            </p:txBody>
          </p:sp>
        </mc:Choice>
        <mc:Fallback xmlns="">
          <p:sp>
            <p:nvSpPr>
              <p:cNvPr id="5" name="Google Shape;93;p15">
                <a:extLst>
                  <a:ext uri="{FF2B5EF4-FFF2-40B4-BE49-F238E27FC236}">
                    <a16:creationId xmlns:a16="http://schemas.microsoft.com/office/drawing/2014/main" id="{C12ABD1C-E838-19C7-ACE4-22316C659E19}"/>
                  </a:ext>
                </a:extLst>
              </p:cNvPr>
              <p:cNvSpPr txBox="1">
                <a:spLocks noRot="1" noChangeAspect="1" noMove="1" noResize="1" noEditPoints="1" noAdjustHandles="1" noChangeArrowheads="1" noChangeShapeType="1" noTextEdit="1"/>
              </p:cNvSpPr>
              <p:nvPr/>
            </p:nvSpPr>
            <p:spPr>
              <a:xfrm>
                <a:off x="-156183" y="2543244"/>
                <a:ext cx="4066832" cy="615513"/>
              </a:xfrm>
              <a:prstGeom prst="rect">
                <a:avLst/>
              </a:prstGeom>
              <a:blipFill>
                <a:blip r:embed="rId5"/>
                <a:stretch>
                  <a:fillRect/>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5" name="Rectangle: Rounded Corners 18">
                <a:extLst>
                  <a:ext uri="{FF2B5EF4-FFF2-40B4-BE49-F238E27FC236}">
                    <a16:creationId xmlns:a16="http://schemas.microsoft.com/office/drawing/2014/main" id="{AF6173D2-D5F5-DF0A-32C0-414934C6C800}"/>
                  </a:ext>
                </a:extLst>
              </p:cNvPr>
              <p:cNvSpPr/>
              <p:nvPr/>
            </p:nvSpPr>
            <p:spPr>
              <a:xfrm>
                <a:off x="4846471" y="1734527"/>
                <a:ext cx="1785471" cy="269681"/>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buClr>
                    <a:schemeClr val="dk1"/>
                  </a:buClr>
                  <a:buSzPts val="1100"/>
                </a:pPr>
                <a14:m>
                  <m:oMathPara xmlns:m="http://schemas.openxmlformats.org/officeDocument/2006/math">
                    <m:oMathParaPr>
                      <m:jc m:val="centerGroup"/>
                    </m:oMathParaPr>
                    <m:oMath xmlns:m="http://schemas.openxmlformats.org/officeDocument/2006/math">
                      <m:r>
                        <a:rPr lang="en-US" i="1" dirty="0">
                          <a:solidFill>
                            <a:schemeClr val="tx1"/>
                          </a:solidFill>
                          <a:latin typeface="Cambria Math" panose="02040503050406030204" pitchFamily="18" charset="0"/>
                          <a:ea typeface="Cambria Math" panose="02040503050406030204" pitchFamily="18" charset="0"/>
                        </a:rPr>
                        <m:t>ℛ</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𝑁𝑃</m:t>
                      </m:r>
                    </m:oMath>
                  </m:oMathPara>
                </a14:m>
                <a:endParaRPr lang="ar-AE" dirty="0">
                  <a:solidFill>
                    <a:schemeClr val="tx1"/>
                  </a:solidFill>
                </a:endParaRPr>
              </a:p>
            </p:txBody>
          </p:sp>
        </mc:Choice>
        <mc:Fallback xmlns="">
          <p:sp>
            <p:nvSpPr>
              <p:cNvPr id="15" name="Rectangle: Rounded Corners 18">
                <a:extLst>
                  <a:ext uri="{FF2B5EF4-FFF2-40B4-BE49-F238E27FC236}">
                    <a16:creationId xmlns:a16="http://schemas.microsoft.com/office/drawing/2014/main" id="{AF6173D2-D5F5-DF0A-32C0-414934C6C800}"/>
                  </a:ext>
                </a:extLst>
              </p:cNvPr>
              <p:cNvSpPr>
                <a:spLocks noRot="1" noChangeAspect="1" noMove="1" noResize="1" noEditPoints="1" noAdjustHandles="1" noChangeArrowheads="1" noChangeShapeType="1" noTextEdit="1"/>
              </p:cNvSpPr>
              <p:nvPr/>
            </p:nvSpPr>
            <p:spPr>
              <a:xfrm>
                <a:off x="4846471" y="1734527"/>
                <a:ext cx="1785471" cy="269681"/>
              </a:xfrm>
              <a:prstGeom prst="roundRect">
                <a:avLst/>
              </a:prstGeom>
              <a:blipFill>
                <a:blip r:embed="rId6"/>
                <a:stretch>
                  <a:fillRect t="-26087" b="-47826"/>
                </a:stretch>
              </a:blipFill>
              <a:ln>
                <a:solidFill>
                  <a:schemeClr val="bg1">
                    <a:lumMod val="95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C883FB9-90CE-BCF8-58EF-8A7509FC91A4}"/>
                  </a:ext>
                </a:extLst>
              </p:cNvPr>
              <p:cNvSpPr txBox="1"/>
              <p:nvPr/>
            </p:nvSpPr>
            <p:spPr>
              <a:xfrm>
                <a:off x="7443645" y="3110888"/>
                <a:ext cx="804900" cy="400110"/>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𝑅𝐴𝑀</m:t>
                      </m:r>
                    </m:oMath>
                  </m:oMathPara>
                </a14:m>
                <a:endParaRPr lang="ar-AE" sz="2000" i="1" dirty="0"/>
              </a:p>
            </p:txBody>
          </p:sp>
        </mc:Choice>
        <mc:Fallback xmlns="">
          <p:sp>
            <p:nvSpPr>
              <p:cNvPr id="22" name="TextBox 21">
                <a:extLst>
                  <a:ext uri="{FF2B5EF4-FFF2-40B4-BE49-F238E27FC236}">
                    <a16:creationId xmlns:a16="http://schemas.microsoft.com/office/drawing/2014/main" id="{1C883FB9-90CE-BCF8-58EF-8A7509FC91A4}"/>
                  </a:ext>
                </a:extLst>
              </p:cNvPr>
              <p:cNvSpPr txBox="1">
                <a:spLocks noRot="1" noChangeAspect="1" noMove="1" noResize="1" noEditPoints="1" noAdjustHandles="1" noChangeArrowheads="1" noChangeShapeType="1" noTextEdit="1"/>
              </p:cNvSpPr>
              <p:nvPr/>
            </p:nvSpPr>
            <p:spPr>
              <a:xfrm>
                <a:off x="7443645" y="3110888"/>
                <a:ext cx="804900" cy="400110"/>
              </a:xfrm>
              <a:prstGeom prst="rect">
                <a:avLst/>
              </a:prstGeom>
              <a:blipFill>
                <a:blip r:embed="rId7"/>
                <a:stretch>
                  <a:fillRect t="-6061" r="-7813" b="-24242"/>
                </a:stretch>
              </a:blipFill>
            </p:spPr>
            <p:txBody>
              <a:bodyPr/>
              <a:lstStyle/>
              <a:p>
                <a:r>
                  <a:rPr lang="en-IL">
                    <a:noFill/>
                  </a:rPr>
                  <a:t> </a:t>
                </a:r>
              </a:p>
            </p:txBody>
          </p:sp>
        </mc:Fallback>
      </mc:AlternateContent>
      <p:sp>
        <p:nvSpPr>
          <p:cNvPr id="12" name="Rounded Rectangle 11">
            <a:extLst>
              <a:ext uri="{FF2B5EF4-FFF2-40B4-BE49-F238E27FC236}">
                <a16:creationId xmlns:a16="http://schemas.microsoft.com/office/drawing/2014/main" id="{5E1AC7A5-0EFF-1FD4-C704-C4D53FF616FB}"/>
              </a:ext>
            </a:extLst>
          </p:cNvPr>
          <p:cNvSpPr/>
          <p:nvPr/>
        </p:nvSpPr>
        <p:spPr>
          <a:xfrm>
            <a:off x="7001368" y="3051740"/>
            <a:ext cx="3826823" cy="1402992"/>
          </a:xfrm>
          <a:prstGeom prst="roundRect">
            <a:avLst>
              <a:gd name="adj" fmla="val 5852"/>
            </a:avLst>
          </a:prstGeom>
          <a:solidFill>
            <a:srgbClr val="D9FFD8"/>
          </a:solidFill>
          <a:ln w="28575">
            <a:solidFill>
              <a:srgbClr val="A9D2B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7C52468-4227-3EF5-84E7-C3631A1DABCE}"/>
                  </a:ext>
                </a:extLst>
              </p:cNvPr>
              <p:cNvSpPr txBox="1"/>
              <p:nvPr/>
            </p:nvSpPr>
            <p:spPr>
              <a:xfrm>
                <a:off x="6985918" y="3214316"/>
                <a:ext cx="3187732" cy="707886"/>
              </a:xfrm>
              <a:prstGeom prst="rect">
                <a:avLst/>
              </a:prstGeom>
              <a:noFill/>
            </p:spPr>
            <p:txBody>
              <a:bodyPr wrap="none" rtlCol="0">
                <a:spAutoFit/>
              </a:bodyPr>
              <a:lstStyle/>
              <a:p>
                <a:pPr marL="342900" indent="-342900">
                  <a:buFont typeface="Arial" panose="020B0604020202020204" pitchFamily="34" charset="0"/>
                  <a:buChar char="•"/>
                </a:pPr>
                <a:r>
                  <a:rPr lang="en-US" sz="2000" dirty="0">
                    <a:solidFill>
                      <a:schemeClr val="tx1"/>
                    </a:solidFill>
                  </a:rPr>
                  <a:t>Compute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𝑥</m:t>
                        </m:r>
                      </m:sub>
                    </m:sSub>
                    <m:r>
                      <a:rPr lang="en-US" sz="2000" b="0" i="1" smtClean="0">
                        <a:latin typeface="Cambria Math" panose="02040503050406030204" pitchFamily="18" charset="0"/>
                      </a:rPr>
                      <m:t>←</m:t>
                    </m:r>
                    <m:r>
                      <a:rPr lang="en-US" sz="2000" b="0" i="1" smtClean="0">
                        <a:latin typeface="Cambria Math" panose="02040503050406030204" pitchFamily="18" charset="0"/>
                      </a:rPr>
                      <m:t>𝐻</m:t>
                    </m:r>
                    <m:r>
                      <a:rPr lang="en-US" sz="2000" b="0" i="1" smtClean="0">
                        <a:latin typeface="Cambria Math" panose="02040503050406030204" pitchFamily="18" charset="0"/>
                      </a:rPr>
                      <m:t>(</m:t>
                    </m:r>
                    <m:r>
                      <a:rPr lang="en-US" sz="2000" b="0" i="1" smtClean="0">
                        <a:latin typeface="Cambria Math" panose="02040503050406030204" pitchFamily="18" charset="0"/>
                      </a:rPr>
                      <m:t>𝑐𝑟𝑠</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oMath>
                </a14:m>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Run PCPP verifier</a:t>
                </a:r>
              </a:p>
            </p:txBody>
          </p:sp>
        </mc:Choice>
        <mc:Fallback xmlns="">
          <p:sp>
            <p:nvSpPr>
              <p:cNvPr id="14" name="TextBox 13">
                <a:extLst>
                  <a:ext uri="{FF2B5EF4-FFF2-40B4-BE49-F238E27FC236}">
                    <a16:creationId xmlns:a16="http://schemas.microsoft.com/office/drawing/2014/main" id="{D7C52468-4227-3EF5-84E7-C3631A1DABCE}"/>
                  </a:ext>
                </a:extLst>
              </p:cNvPr>
              <p:cNvSpPr txBox="1">
                <a:spLocks noRot="1" noChangeAspect="1" noMove="1" noResize="1" noEditPoints="1" noAdjustHandles="1" noChangeArrowheads="1" noChangeShapeType="1" noTextEdit="1"/>
              </p:cNvSpPr>
              <p:nvPr/>
            </p:nvSpPr>
            <p:spPr>
              <a:xfrm>
                <a:off x="6985918" y="3214316"/>
                <a:ext cx="3187732" cy="707886"/>
              </a:xfrm>
              <a:prstGeom prst="rect">
                <a:avLst/>
              </a:prstGeom>
              <a:blipFill>
                <a:blip r:embed="rId8"/>
                <a:stretch>
                  <a:fillRect l="-1587" t="-3509" b="-14035"/>
                </a:stretch>
              </a:blipFill>
            </p:spPr>
            <p:txBody>
              <a:bodyPr/>
              <a:lstStyle/>
              <a:p>
                <a:r>
                  <a:rPr lang="en-IL">
                    <a:noFill/>
                  </a:rPr>
                  <a:t> </a:t>
                </a:r>
              </a:p>
            </p:txBody>
          </p:sp>
        </mc:Fallback>
      </mc:AlternateContent>
      <p:sp>
        <p:nvSpPr>
          <p:cNvPr id="16" name="Cloud Callout 15">
            <a:extLst>
              <a:ext uri="{FF2B5EF4-FFF2-40B4-BE49-F238E27FC236}">
                <a16:creationId xmlns:a16="http://schemas.microsoft.com/office/drawing/2014/main" id="{9BB84AD2-C78C-060B-03A0-CBEDB624DCF1}"/>
              </a:ext>
            </a:extLst>
          </p:cNvPr>
          <p:cNvSpPr/>
          <p:nvPr/>
        </p:nvSpPr>
        <p:spPr>
          <a:xfrm>
            <a:off x="7443645" y="1672613"/>
            <a:ext cx="4584566" cy="1179826"/>
          </a:xfrm>
          <a:prstGeom prst="cloudCallout">
            <a:avLst>
              <a:gd name="adj1" fmla="val -37012"/>
              <a:gd name="adj2" fmla="val 65239"/>
            </a:avLst>
          </a:prstGeom>
          <a:solidFill>
            <a:srgbClr val="FFECF8"/>
          </a:solidFill>
          <a:ln>
            <a:solidFill>
              <a:srgbClr val="EBC0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2000" dirty="0">
              <a:solidFill>
                <a:schemeClr val="tx1"/>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F397300-CA20-DBB3-2D4B-FFD8AAEB00C2}"/>
                  </a:ext>
                </a:extLst>
              </p:cNvPr>
              <p:cNvSpPr txBox="1"/>
              <p:nvPr/>
            </p:nvSpPr>
            <p:spPr>
              <a:xfrm>
                <a:off x="7585023" y="2027213"/>
                <a:ext cx="432326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𝑅𝐴𝑀</m:t>
                          </m:r>
                        </m:sub>
                      </m:sSub>
                      <m:d>
                        <m:dPr>
                          <m:ctrlPr>
                            <a:rPr lang="en-US" sz="2000" i="1">
                              <a:latin typeface="Cambria Math" panose="02040503050406030204" pitchFamily="18" charset="0"/>
                            </a:rPr>
                          </m:ctrlPr>
                        </m:dPr>
                        <m:e>
                          <m:r>
                            <a:rPr lang="en-US" sz="2000" i="1" smtClean="0">
                              <a:solidFill>
                                <a:schemeClr val="tx1"/>
                              </a:solidFill>
                              <a:latin typeface="Cambria Math" panose="02040503050406030204" pitchFamily="18" charset="0"/>
                            </a:rPr>
                            <m:t>𝑐𝑟𝑠</m:t>
                          </m:r>
                          <m:r>
                            <a:rPr lang="en-US" sz="2000" i="1" smtClean="0">
                              <a:solidFill>
                                <a:schemeClr val="tx1"/>
                              </a:solidFill>
                              <a:latin typeface="Cambria Math" panose="02040503050406030204" pitchFamily="18" charset="0"/>
                            </a:rPr>
                            <m:t>, </m:t>
                          </m:r>
                          <m:sSub>
                            <m:sSubPr>
                              <m:ctrlPr>
                                <a:rPr lang="en-US" sz="2000" b="0" i="1" smtClean="0">
                                  <a:solidFill>
                                    <a:schemeClr val="tx1"/>
                                  </a:solidFill>
                                  <a:latin typeface="Cambria Math" panose="02040503050406030204" pitchFamily="18" charset="0"/>
                                </a:rPr>
                              </m:ctrlPr>
                            </m:sSubPr>
                            <m:e>
                              <m:r>
                                <a:rPr lang="en-US" sz="2000" i="1" smtClean="0">
                                  <a:solidFill>
                                    <a:schemeClr val="tx1"/>
                                  </a:solidFill>
                                  <a:latin typeface="Cambria Math" panose="02040503050406030204" pitchFamily="18" charset="0"/>
                                </a:rPr>
                                <m:t>𝑑</m:t>
                              </m:r>
                            </m:e>
                            <m:sub>
                              <m:r>
                                <a:rPr lang="en-US" sz="2000" b="0" i="1" smtClean="0">
                                  <a:solidFill>
                                    <a:schemeClr val="tx1"/>
                                  </a:solidFill>
                                  <a:latin typeface="Cambria Math" panose="02040503050406030204" pitchFamily="18" charset="0"/>
                                </a:rPr>
                                <m:t>𝑥</m:t>
                              </m:r>
                            </m:sub>
                          </m:sSub>
                          <m:r>
                            <a:rPr lang="en-US" sz="2000" i="1">
                              <a:latin typeface="Cambria Math" panose="02040503050406030204" pitchFamily="18" charset="0"/>
                            </a:rPr>
                            <m:t>,</m:t>
                          </m:r>
                          <m:r>
                            <a:rPr lang="en-US" sz="2000" b="0" i="1" smtClean="0">
                              <a:solidFill>
                                <a:srgbClr val="C00000"/>
                              </a:solidFill>
                              <a:latin typeface="Cambria Math" panose="02040503050406030204" pitchFamily="18" charset="0"/>
                            </a:rPr>
                            <m:t>𝐸𝐶𝐶</m:t>
                          </m:r>
                          <m:r>
                            <a:rPr lang="en-US" sz="2000" b="0" i="1" smtClean="0">
                              <a:solidFill>
                                <a:srgbClr val="C00000"/>
                              </a:solidFill>
                              <a:latin typeface="Cambria Math" panose="02040503050406030204" pitchFamily="18" charset="0"/>
                            </a:rPr>
                            <m:t>(</m:t>
                          </m:r>
                          <m:r>
                            <a:rPr lang="en-US" sz="2000" i="1" smtClean="0">
                              <a:solidFill>
                                <a:srgbClr val="C00000"/>
                              </a:solidFill>
                              <a:latin typeface="Cambria Math" panose="02040503050406030204" pitchFamily="18" charset="0"/>
                            </a:rPr>
                            <m:t>𝑤</m:t>
                          </m:r>
                          <m:r>
                            <a:rPr lang="en-US" sz="2000" i="1" smtClean="0">
                              <a:solidFill>
                                <a:srgbClr val="C00000"/>
                              </a:solidFill>
                              <a:latin typeface="Cambria Math" panose="02040503050406030204" pitchFamily="18" charset="0"/>
                              <a:ea typeface="Cambria Math" panose="02040503050406030204" pitchFamily="18" charset="0"/>
                            </a:rPr>
                            <m:t>∥</m:t>
                          </m:r>
                          <m:sSub>
                            <m:sSubPr>
                              <m:ctrlPr>
                                <a:rPr lang="en-US" sz="2000" i="1">
                                  <a:solidFill>
                                    <a:srgbClr val="C00000"/>
                                  </a:solidFill>
                                  <a:latin typeface="Cambria Math" panose="02040503050406030204" pitchFamily="18" charset="0"/>
                                </a:rPr>
                              </m:ctrlPr>
                            </m:sSubPr>
                            <m:e>
                              <m:r>
                                <m:rPr>
                                  <m:sty m:val="p"/>
                                </m:rPr>
                                <a:rPr lang="en-US" sz="2000">
                                  <a:solidFill>
                                    <a:srgbClr val="C00000"/>
                                  </a:solidFill>
                                  <a:latin typeface="Cambria Math" panose="02040503050406030204" pitchFamily="18" charset="0"/>
                                </a:rPr>
                                <m:t>Π</m:t>
                              </m:r>
                            </m:e>
                            <m:sub>
                              <m:r>
                                <a:rPr lang="en-US" sz="2000" i="1">
                                  <a:solidFill>
                                    <a:srgbClr val="C00000"/>
                                  </a:solidFill>
                                  <a:latin typeface="Cambria Math" panose="02040503050406030204" pitchFamily="18" charset="0"/>
                                </a:rPr>
                                <m:t>𝑅𝐴𝑀</m:t>
                              </m:r>
                            </m:sub>
                          </m:sSub>
                          <m:r>
                            <a:rPr lang="en-US" sz="2000" b="0" i="1" smtClean="0">
                              <a:solidFill>
                                <a:srgbClr val="C00000"/>
                              </a:solidFill>
                              <a:latin typeface="Cambria Math" panose="02040503050406030204" pitchFamily="18" charset="0"/>
                            </a:rPr>
                            <m:t>)</m:t>
                          </m:r>
                          <m:r>
                            <a:rPr lang="en-US" sz="2000" i="1">
                              <a:latin typeface="Cambria Math" panose="02040503050406030204" pitchFamily="18" charset="0"/>
                            </a:rPr>
                            <m:t>,1</m:t>
                          </m:r>
                        </m:e>
                      </m:d>
                      <m:r>
                        <a:rPr lang="en-US" sz="2000" i="1">
                          <a:latin typeface="Cambria Math" panose="02040503050406030204" pitchFamily="18" charset="0"/>
                        </a:rPr>
                        <m:t>=1</m:t>
                      </m:r>
                    </m:oMath>
                  </m:oMathPara>
                </a14:m>
                <a:endParaRPr lang="en-US" sz="2000" dirty="0">
                  <a:solidFill>
                    <a:schemeClr val="tx1"/>
                  </a:solidFill>
                </a:endParaRPr>
              </a:p>
            </p:txBody>
          </p:sp>
        </mc:Choice>
        <mc:Fallback xmlns="">
          <p:sp>
            <p:nvSpPr>
              <p:cNvPr id="17" name="TextBox 16">
                <a:extLst>
                  <a:ext uri="{FF2B5EF4-FFF2-40B4-BE49-F238E27FC236}">
                    <a16:creationId xmlns:a16="http://schemas.microsoft.com/office/drawing/2014/main" id="{FF397300-CA20-DBB3-2D4B-FFD8AAEB00C2}"/>
                  </a:ext>
                </a:extLst>
              </p:cNvPr>
              <p:cNvSpPr txBox="1">
                <a:spLocks noRot="1" noChangeAspect="1" noMove="1" noResize="1" noEditPoints="1" noAdjustHandles="1" noChangeArrowheads="1" noChangeShapeType="1" noTextEdit="1"/>
              </p:cNvSpPr>
              <p:nvPr/>
            </p:nvSpPr>
            <p:spPr>
              <a:xfrm>
                <a:off x="7585023" y="2027213"/>
                <a:ext cx="4323267" cy="400110"/>
              </a:xfrm>
              <a:prstGeom prst="rect">
                <a:avLst/>
              </a:prstGeom>
              <a:blipFill>
                <a:blip r:embed="rId9"/>
                <a:stretch>
                  <a:fillRect b="-12121"/>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FD3E23E2-534C-D642-7D7E-5889708AD9FF}"/>
                  </a:ext>
                </a:extLst>
              </p:cNvPr>
              <p:cNvSpPr txBox="1"/>
              <p:nvPr/>
            </p:nvSpPr>
            <p:spPr>
              <a:xfrm>
                <a:off x="1172553" y="3116900"/>
                <a:ext cx="3826823"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1"/>
                    </a:solidFill>
                  </a:rPr>
                  <a:t>Compute RAM proof for </a:t>
                </a:r>
                <a14:m>
                  <m:oMath xmlns:m="http://schemas.openxmlformats.org/officeDocument/2006/math">
                    <m:r>
                      <a:rPr lang="en-US" sz="2000" b="0" i="1" smtClean="0">
                        <a:solidFill>
                          <a:schemeClr val="tx1"/>
                        </a:solidFill>
                        <a:latin typeface="Cambria Math" panose="02040503050406030204" pitchFamily="18" charset="0"/>
                      </a:rPr>
                      <m:t>𝑀</m:t>
                    </m:r>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𝑥</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𝑤</m:t>
                        </m:r>
                      </m:e>
                    </m:d>
                    <m:r>
                      <a:rPr lang="en-US" sz="2000" b="0" i="0" smtClean="0">
                        <a:solidFill>
                          <a:schemeClr val="tx1"/>
                        </a:solidFill>
                        <a:latin typeface="Cambria Math" panose="02040503050406030204" pitchFamily="18" charset="0"/>
                      </a:rPr>
                      <m:t>=1</m:t>
                    </m:r>
                  </m:oMath>
                </a14:m>
                <a:endParaRPr lang="en-US" sz="2000" dirty="0">
                  <a:solidFill>
                    <a:schemeClr val="tx1"/>
                  </a:solidFill>
                </a:endParaRPr>
              </a:p>
              <a:p>
                <a:pPr marL="342900" indent="-342900">
                  <a:buFont typeface="Arial" panose="020B0604020202020204" pitchFamily="34" charset="0"/>
                  <a:buChar char="•"/>
                </a:pPr>
                <a:r>
                  <a:rPr lang="en-US" sz="2000" dirty="0"/>
                  <a:t>Compute PCPP proof for </a:t>
                </a:r>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𝑅𝐴𝑀</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m:t>
                        </m:r>
                      </m:e>
                    </m:d>
                    <m:r>
                      <a:rPr lang="en-US" sz="2000" b="0" i="1" smtClean="0">
                        <a:latin typeface="Cambria Math" panose="02040503050406030204" pitchFamily="18" charset="0"/>
                      </a:rPr>
                      <m:t>=1</m:t>
                    </m:r>
                  </m:oMath>
                </a14:m>
                <a:endParaRPr lang="en-US" sz="2000" dirty="0">
                  <a:solidFill>
                    <a:schemeClr val="tx1"/>
                  </a:solidFill>
                </a:endParaRPr>
              </a:p>
            </p:txBody>
          </p:sp>
        </mc:Choice>
        <mc:Fallback>
          <p:sp>
            <p:nvSpPr>
              <p:cNvPr id="23" name="TextBox 22">
                <a:extLst>
                  <a:ext uri="{FF2B5EF4-FFF2-40B4-BE49-F238E27FC236}">
                    <a16:creationId xmlns:a16="http://schemas.microsoft.com/office/drawing/2014/main" id="{FD3E23E2-534C-D642-7D7E-5889708AD9FF}"/>
                  </a:ext>
                </a:extLst>
              </p:cNvPr>
              <p:cNvSpPr txBox="1">
                <a:spLocks noRot="1" noChangeAspect="1" noMove="1" noResize="1" noEditPoints="1" noAdjustHandles="1" noChangeArrowheads="1" noChangeShapeType="1" noTextEdit="1"/>
              </p:cNvSpPr>
              <p:nvPr/>
            </p:nvSpPr>
            <p:spPr>
              <a:xfrm>
                <a:off x="1172553" y="3116900"/>
                <a:ext cx="3826823" cy="1323439"/>
              </a:xfrm>
              <a:prstGeom prst="rect">
                <a:avLst/>
              </a:prstGeom>
              <a:blipFill>
                <a:blip r:embed="rId10"/>
                <a:stretch>
                  <a:fillRect l="-1325" t="-2857"/>
                </a:stretch>
              </a:blipFill>
            </p:spPr>
            <p:txBody>
              <a:bodyPr/>
              <a:lstStyle/>
              <a:p>
                <a:r>
                  <a:rPr lang="en-IL">
                    <a:noFill/>
                  </a:rPr>
                  <a:t> </a:t>
                </a:r>
              </a:p>
            </p:txBody>
          </p:sp>
        </mc:Fallback>
      </mc:AlternateContent>
      <p:cxnSp>
        <p:nvCxnSpPr>
          <p:cNvPr id="35" name="Straight Arrow Connector 34">
            <a:extLst>
              <a:ext uri="{FF2B5EF4-FFF2-40B4-BE49-F238E27FC236}">
                <a16:creationId xmlns:a16="http://schemas.microsoft.com/office/drawing/2014/main" id="{1353CCD0-C9B0-9150-9309-A8F8F3BA012D}"/>
              </a:ext>
            </a:extLst>
          </p:cNvPr>
          <p:cNvCxnSpPr>
            <a:cxnSpLocks/>
          </p:cNvCxnSpPr>
          <p:nvPr/>
        </p:nvCxnSpPr>
        <p:spPr>
          <a:xfrm>
            <a:off x="4826324" y="3454890"/>
            <a:ext cx="2051069"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06322AA-DE17-8858-234D-4CD2ECCD9362}"/>
                  </a:ext>
                </a:extLst>
              </p:cNvPr>
              <p:cNvSpPr txBox="1"/>
              <p:nvPr/>
            </p:nvSpPr>
            <p:spPr>
              <a:xfrm>
                <a:off x="4785187" y="3028106"/>
                <a:ext cx="229329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𝑦</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𝐸𝐶𝐶</m:t>
                      </m:r>
                      <m:r>
                        <a:rPr lang="en-US" b="0" i="1" smtClean="0">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𝑤</m:t>
                      </m:r>
                      <m:r>
                        <a:rPr lang="en-US" i="1">
                          <a:solidFill>
                            <a:srgbClr val="C00000"/>
                          </a:solidFill>
                          <a:latin typeface="Cambria Math" panose="02040503050406030204" pitchFamily="18" charset="0"/>
                          <a:ea typeface="Cambria Math" panose="02040503050406030204" pitchFamily="18" charset="0"/>
                        </a:rPr>
                        <m:t>∥</m:t>
                      </m:r>
                      <m:sSub>
                        <m:sSubPr>
                          <m:ctrlPr>
                            <a:rPr lang="en-US" i="1">
                              <a:solidFill>
                                <a:srgbClr val="C00000"/>
                              </a:solidFill>
                              <a:latin typeface="Cambria Math" panose="02040503050406030204" pitchFamily="18" charset="0"/>
                            </a:rPr>
                          </m:ctrlPr>
                        </m:sSubPr>
                        <m:e>
                          <m:r>
                            <m:rPr>
                              <m:sty m:val="p"/>
                            </m:rPr>
                            <a:rPr lang="en-US">
                              <a:solidFill>
                                <a:srgbClr val="C00000"/>
                              </a:solidFill>
                              <a:latin typeface="Cambria Math" panose="02040503050406030204" pitchFamily="18" charset="0"/>
                            </a:rPr>
                            <m:t>Π</m:t>
                          </m:r>
                        </m:e>
                        <m:sub>
                          <m:r>
                            <a:rPr lang="en-US" i="1">
                              <a:solidFill>
                                <a:srgbClr val="C00000"/>
                              </a:solidFill>
                              <a:latin typeface="Cambria Math" panose="02040503050406030204" pitchFamily="18" charset="0"/>
                            </a:rPr>
                            <m:t>𝑅𝐴𝑀</m:t>
                          </m:r>
                        </m:sub>
                      </m:sSub>
                      <m:r>
                        <a:rPr lang="en-US" b="0" i="1" smtClean="0">
                          <a:solidFill>
                            <a:srgbClr val="C00000"/>
                          </a:solidFill>
                          <a:latin typeface="Cambria Math" panose="02040503050406030204" pitchFamily="18" charset="0"/>
                        </a:rPr>
                        <m:t>)</m:t>
                      </m:r>
                    </m:oMath>
                  </m:oMathPara>
                </a14:m>
                <a:endParaRPr lang="en-IL" dirty="0">
                  <a:solidFill>
                    <a:srgbClr val="C00000"/>
                  </a:solidFill>
                </a:endParaRPr>
              </a:p>
            </p:txBody>
          </p:sp>
        </mc:Choice>
        <mc:Fallback xmlns="">
          <p:sp>
            <p:nvSpPr>
              <p:cNvPr id="36" name="TextBox 35">
                <a:extLst>
                  <a:ext uri="{FF2B5EF4-FFF2-40B4-BE49-F238E27FC236}">
                    <a16:creationId xmlns:a16="http://schemas.microsoft.com/office/drawing/2014/main" id="{006322AA-DE17-8858-234D-4CD2ECCD9362}"/>
                  </a:ext>
                </a:extLst>
              </p:cNvPr>
              <p:cNvSpPr txBox="1">
                <a:spLocks noRot="1" noChangeAspect="1" noMove="1" noResize="1" noEditPoints="1" noAdjustHandles="1" noChangeArrowheads="1" noChangeShapeType="1" noTextEdit="1"/>
              </p:cNvSpPr>
              <p:nvPr/>
            </p:nvSpPr>
            <p:spPr>
              <a:xfrm>
                <a:off x="4785187" y="3028106"/>
                <a:ext cx="2293296" cy="369332"/>
              </a:xfrm>
              <a:prstGeom prst="rect">
                <a:avLst/>
              </a:prstGeom>
              <a:blipFill>
                <a:blip r:embed="rId11"/>
                <a:stretch>
                  <a:fillRect b="-13333"/>
                </a:stretch>
              </a:blipFill>
            </p:spPr>
            <p:txBody>
              <a:bodyPr/>
              <a:lstStyle/>
              <a:p>
                <a:r>
                  <a:rPr lang="en-IL">
                    <a:noFill/>
                  </a:rPr>
                  <a:t> </a:t>
                </a:r>
              </a:p>
            </p:txBody>
          </p:sp>
        </mc:Fallback>
      </mc:AlternateContent>
      <p:pic>
        <p:nvPicPr>
          <p:cNvPr id="37" name="Picture 36">
            <a:extLst>
              <a:ext uri="{FF2B5EF4-FFF2-40B4-BE49-F238E27FC236}">
                <a16:creationId xmlns:a16="http://schemas.microsoft.com/office/drawing/2014/main" id="{E8D58BAB-29E3-3C4F-31EB-B083CE5C3C4E}"/>
              </a:ext>
            </a:extLst>
          </p:cNvPr>
          <p:cNvPicPr>
            <a:picLocks noChangeAspect="1"/>
          </p:cNvPicPr>
          <p:nvPr/>
        </p:nvPicPr>
        <p:blipFill>
          <a:blip r:embed="rId12"/>
          <a:stretch>
            <a:fillRect/>
          </a:stretch>
        </p:blipFill>
        <p:spPr>
          <a:xfrm>
            <a:off x="4945713" y="3376704"/>
            <a:ext cx="1756486" cy="166563"/>
          </a:xfrm>
          <a:prstGeom prst="rect">
            <a:avLst/>
          </a:prstGeom>
        </p:spPr>
      </p:pic>
      <p:cxnSp>
        <p:nvCxnSpPr>
          <p:cNvPr id="38" name="Straight Arrow Connector 37">
            <a:extLst>
              <a:ext uri="{FF2B5EF4-FFF2-40B4-BE49-F238E27FC236}">
                <a16:creationId xmlns:a16="http://schemas.microsoft.com/office/drawing/2014/main" id="{9EB043A8-2B8C-5507-2680-98534D0CC94A}"/>
              </a:ext>
            </a:extLst>
          </p:cNvPr>
          <p:cNvCxnSpPr>
            <a:cxnSpLocks/>
          </p:cNvCxnSpPr>
          <p:nvPr/>
        </p:nvCxnSpPr>
        <p:spPr>
          <a:xfrm>
            <a:off x="4841295" y="3935541"/>
            <a:ext cx="2051069"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95DF9225-55CC-44BE-E779-FCA41850218B}"/>
                  </a:ext>
                </a:extLst>
              </p:cNvPr>
              <p:cNvSpPr txBox="1"/>
              <p:nvPr/>
            </p:nvSpPr>
            <p:spPr>
              <a:xfrm>
                <a:off x="4958398" y="3503107"/>
                <a:ext cx="1647564" cy="3907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Π</m:t>
                          </m:r>
                        </m:e>
                        <m:sub>
                          <m:r>
                            <a:rPr lang="en-US" sz="1800" b="0" i="1" smtClean="0">
                              <a:latin typeface="Cambria Math" panose="02040503050406030204" pitchFamily="18" charset="0"/>
                            </a:rPr>
                            <m:t>𝑝𝑐𝑝𝑝</m:t>
                          </m:r>
                        </m:sub>
                      </m:sSub>
                    </m:oMath>
                  </m:oMathPara>
                </a14:m>
                <a:endParaRPr lang="en-IL" dirty="0"/>
              </a:p>
            </p:txBody>
          </p:sp>
        </mc:Choice>
        <mc:Fallback xmlns="">
          <p:sp>
            <p:nvSpPr>
              <p:cNvPr id="39" name="TextBox 38">
                <a:extLst>
                  <a:ext uri="{FF2B5EF4-FFF2-40B4-BE49-F238E27FC236}">
                    <a16:creationId xmlns:a16="http://schemas.microsoft.com/office/drawing/2014/main" id="{95DF9225-55CC-44BE-E779-FCA41850218B}"/>
                  </a:ext>
                </a:extLst>
              </p:cNvPr>
              <p:cNvSpPr txBox="1">
                <a:spLocks noRot="1" noChangeAspect="1" noMove="1" noResize="1" noEditPoints="1" noAdjustHandles="1" noChangeArrowheads="1" noChangeShapeType="1" noTextEdit="1"/>
              </p:cNvSpPr>
              <p:nvPr/>
            </p:nvSpPr>
            <p:spPr>
              <a:xfrm>
                <a:off x="4958398" y="3503107"/>
                <a:ext cx="1647564" cy="390748"/>
              </a:xfrm>
              <a:prstGeom prst="rect">
                <a:avLst/>
              </a:prstGeom>
              <a:blipFill>
                <a:blip r:embed="rId13"/>
                <a:stretch>
                  <a:fillRect b="-3226"/>
                </a:stretch>
              </a:blipFill>
            </p:spPr>
            <p:txBody>
              <a:bodyPr/>
              <a:lstStyle/>
              <a:p>
                <a:r>
                  <a:rPr lang="en-IL">
                    <a:noFill/>
                  </a:rPr>
                  <a:t> </a:t>
                </a:r>
              </a:p>
            </p:txBody>
          </p:sp>
        </mc:Fallback>
      </mc:AlternateContent>
      <p:pic>
        <p:nvPicPr>
          <p:cNvPr id="40" name="Picture 39">
            <a:extLst>
              <a:ext uri="{FF2B5EF4-FFF2-40B4-BE49-F238E27FC236}">
                <a16:creationId xmlns:a16="http://schemas.microsoft.com/office/drawing/2014/main" id="{23F1B6F4-E0D4-0FC5-BA86-6F32761BBB45}"/>
              </a:ext>
            </a:extLst>
          </p:cNvPr>
          <p:cNvPicPr>
            <a:picLocks noChangeAspect="1"/>
          </p:cNvPicPr>
          <p:nvPr/>
        </p:nvPicPr>
        <p:blipFill>
          <a:blip r:embed="rId12"/>
          <a:stretch>
            <a:fillRect/>
          </a:stretch>
        </p:blipFill>
        <p:spPr>
          <a:xfrm>
            <a:off x="4984060" y="3868266"/>
            <a:ext cx="1756486" cy="166563"/>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981CCD-3F85-11DC-80C4-80A5B03AF93B}"/>
                  </a:ext>
                </a:extLst>
              </p:cNvPr>
              <p:cNvSpPr txBox="1"/>
              <p:nvPr/>
            </p:nvSpPr>
            <p:spPr>
              <a:xfrm>
                <a:off x="2775956" y="2485617"/>
                <a:ext cx="6096000" cy="40011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i="1" dirty="0" smtClean="0">
                          <a:solidFill>
                            <a:schemeClr val="tx1"/>
                          </a:solidFill>
                          <a:latin typeface="Cambria Math" panose="02040503050406030204" pitchFamily="18" charset="0"/>
                        </a:rPr>
                        <m:t>𝐶𝑅</m:t>
                      </m:r>
                      <m:r>
                        <a:rPr lang="en-US" sz="2000" b="0" i="1" dirty="0" smtClean="0">
                          <a:solidFill>
                            <a:schemeClr val="tx1"/>
                          </a:solidFill>
                          <a:latin typeface="Cambria Math" panose="02040503050406030204" pitchFamily="18" charset="0"/>
                        </a:rPr>
                        <m:t>𝑆</m:t>
                      </m:r>
                    </m:oMath>
                  </m:oMathPara>
                </a14:m>
                <a:endParaRPr lang="he-IL" sz="2400" dirty="0">
                  <a:solidFill>
                    <a:schemeClr val="tx1"/>
                  </a:solidFill>
                </a:endParaRPr>
              </a:p>
            </p:txBody>
          </p:sp>
        </mc:Choice>
        <mc:Fallback xmlns="">
          <p:sp>
            <p:nvSpPr>
              <p:cNvPr id="7" name="TextBox 6">
                <a:extLst>
                  <a:ext uri="{FF2B5EF4-FFF2-40B4-BE49-F238E27FC236}">
                    <a16:creationId xmlns:a16="http://schemas.microsoft.com/office/drawing/2014/main" id="{05981CCD-3F85-11DC-80C4-80A5B03AF93B}"/>
                  </a:ext>
                </a:extLst>
              </p:cNvPr>
              <p:cNvSpPr txBox="1">
                <a:spLocks noRot="1" noChangeAspect="1" noMove="1" noResize="1" noEditPoints="1" noAdjustHandles="1" noChangeArrowheads="1" noChangeShapeType="1" noTextEdit="1"/>
              </p:cNvSpPr>
              <p:nvPr/>
            </p:nvSpPr>
            <p:spPr>
              <a:xfrm>
                <a:off x="2775956" y="2485617"/>
                <a:ext cx="6096000" cy="400110"/>
              </a:xfrm>
              <a:prstGeom prst="rect">
                <a:avLst/>
              </a:prstGeom>
              <a:blipFill>
                <a:blip r:embed="rId14"/>
                <a:stretch>
                  <a:fillRect t="-9091" b="-24242"/>
                </a:stretch>
              </a:blipFill>
            </p:spPr>
            <p:txBody>
              <a:bodyPr/>
              <a:lstStyle/>
              <a:p>
                <a:r>
                  <a:rPr lang="en-IL">
                    <a:noFill/>
                  </a:rPr>
                  <a:t> </a:t>
                </a:r>
              </a:p>
            </p:txBody>
          </p:sp>
        </mc:Fallback>
      </mc:AlternateContent>
      <p:cxnSp>
        <p:nvCxnSpPr>
          <p:cNvPr id="6" name="Curved Connector 5">
            <a:extLst>
              <a:ext uri="{FF2B5EF4-FFF2-40B4-BE49-F238E27FC236}">
                <a16:creationId xmlns:a16="http://schemas.microsoft.com/office/drawing/2014/main" id="{0F2A462A-9B33-E8A7-A3C2-72BC6E729D69}"/>
              </a:ext>
            </a:extLst>
          </p:cNvPr>
          <p:cNvCxnSpPr>
            <a:cxnSpLocks/>
          </p:cNvCxnSpPr>
          <p:nvPr/>
        </p:nvCxnSpPr>
        <p:spPr>
          <a:xfrm rot="10800000">
            <a:off x="6274842" y="4015301"/>
            <a:ext cx="692584" cy="327160"/>
          </a:xfrm>
          <a:prstGeom prst="curvedConnector3">
            <a:avLst>
              <a:gd name="adj1" fmla="val 101344"/>
            </a:avLst>
          </a:prstGeom>
          <a:ln>
            <a:tailEnd type="triangle"/>
          </a:ln>
        </p:spPr>
        <p:style>
          <a:lnRef idx="1">
            <a:schemeClr val="dk1"/>
          </a:lnRef>
          <a:fillRef idx="0">
            <a:schemeClr val="dk1"/>
          </a:fillRef>
          <a:effectRef idx="0">
            <a:schemeClr val="dk1"/>
          </a:effectRef>
          <a:fontRef idx="minor">
            <a:schemeClr val="tx1"/>
          </a:fontRef>
        </p:style>
      </p:cxnSp>
      <p:cxnSp>
        <p:nvCxnSpPr>
          <p:cNvPr id="8" name="Curved Connector 7">
            <a:extLst>
              <a:ext uri="{FF2B5EF4-FFF2-40B4-BE49-F238E27FC236}">
                <a16:creationId xmlns:a16="http://schemas.microsoft.com/office/drawing/2014/main" id="{61FBD07A-97DB-0EAF-AC04-9D963898E14B}"/>
              </a:ext>
            </a:extLst>
          </p:cNvPr>
          <p:cNvCxnSpPr>
            <a:cxnSpLocks/>
          </p:cNvCxnSpPr>
          <p:nvPr/>
        </p:nvCxnSpPr>
        <p:spPr>
          <a:xfrm rot="10800000">
            <a:off x="5430874" y="3515186"/>
            <a:ext cx="1537435" cy="853613"/>
          </a:xfrm>
          <a:prstGeom prst="curvedConnector3">
            <a:avLst>
              <a:gd name="adj1" fmla="val 101766"/>
            </a:avLst>
          </a:prstGeom>
          <a:ln>
            <a:tailEnd type="triangle"/>
          </a:ln>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2AC8140D-2841-C328-DA1E-A172169E3E2F}"/>
              </a:ext>
            </a:extLst>
          </p:cNvPr>
          <p:cNvSpPr/>
          <p:nvPr/>
        </p:nvSpPr>
        <p:spPr>
          <a:xfrm>
            <a:off x="8138378" y="5008324"/>
            <a:ext cx="2044603" cy="1849675"/>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0" name="Oval 19">
            <a:extLst>
              <a:ext uri="{FF2B5EF4-FFF2-40B4-BE49-F238E27FC236}">
                <a16:creationId xmlns:a16="http://schemas.microsoft.com/office/drawing/2014/main" id="{B10105A6-4357-AAD5-8A2F-72A2E4AF7927}"/>
              </a:ext>
            </a:extLst>
          </p:cNvPr>
          <p:cNvSpPr/>
          <p:nvPr/>
        </p:nvSpPr>
        <p:spPr>
          <a:xfrm>
            <a:off x="8881627" y="5675572"/>
            <a:ext cx="484841" cy="477587"/>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13745DA-AE7D-0668-1208-373D2F6C25F6}"/>
                  </a:ext>
                </a:extLst>
              </p:cNvPr>
              <p:cNvSpPr txBox="1"/>
              <p:nvPr/>
            </p:nvSpPr>
            <p:spPr>
              <a:xfrm>
                <a:off x="8797922" y="4648227"/>
                <a:ext cx="72551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𝑦</m:t>
                      </m:r>
                    </m:oMath>
                  </m:oMathPara>
                </a14:m>
                <a:endParaRPr lang="en-IL" dirty="0"/>
              </a:p>
            </p:txBody>
          </p:sp>
        </mc:Choice>
        <mc:Fallback xmlns="">
          <p:sp>
            <p:nvSpPr>
              <p:cNvPr id="32" name="TextBox 31">
                <a:extLst>
                  <a:ext uri="{FF2B5EF4-FFF2-40B4-BE49-F238E27FC236}">
                    <a16:creationId xmlns:a16="http://schemas.microsoft.com/office/drawing/2014/main" id="{113745DA-AE7D-0668-1208-373D2F6C25F6}"/>
                  </a:ext>
                </a:extLst>
              </p:cNvPr>
              <p:cNvSpPr txBox="1">
                <a:spLocks noRot="1" noChangeAspect="1" noMove="1" noResize="1" noEditPoints="1" noAdjustHandles="1" noChangeArrowheads="1" noChangeShapeType="1" noTextEdit="1"/>
              </p:cNvSpPr>
              <p:nvPr/>
            </p:nvSpPr>
            <p:spPr>
              <a:xfrm>
                <a:off x="8797922" y="4648227"/>
                <a:ext cx="725514" cy="369332"/>
              </a:xfrm>
              <a:prstGeom prst="rect">
                <a:avLst/>
              </a:prstGeom>
              <a:blipFill>
                <a:blip r:embed="rId15"/>
                <a:stretch>
                  <a:fillRect b="-6667"/>
                </a:stretch>
              </a:blipFill>
            </p:spPr>
            <p:txBody>
              <a:bodyPr/>
              <a:lstStyle/>
              <a:p>
                <a:r>
                  <a:rPr lang="en-IL">
                    <a:noFill/>
                  </a:rPr>
                  <a:t> </a:t>
                </a:r>
              </a:p>
            </p:txBody>
          </p:sp>
        </mc:Fallback>
      </mc:AlternateContent>
      <p:sp>
        <p:nvSpPr>
          <p:cNvPr id="42" name="Oval 41">
            <a:extLst>
              <a:ext uri="{FF2B5EF4-FFF2-40B4-BE49-F238E27FC236}">
                <a16:creationId xmlns:a16="http://schemas.microsoft.com/office/drawing/2014/main" id="{8F4B3BB4-A299-3744-97C1-4FDD878B8804}"/>
              </a:ext>
            </a:extLst>
          </p:cNvPr>
          <p:cNvSpPr/>
          <p:nvPr/>
        </p:nvSpPr>
        <p:spPr>
          <a:xfrm>
            <a:off x="8707366" y="6124386"/>
            <a:ext cx="484841" cy="477587"/>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44" name="Straight Connector 43">
            <a:extLst>
              <a:ext uri="{FF2B5EF4-FFF2-40B4-BE49-F238E27FC236}">
                <a16:creationId xmlns:a16="http://schemas.microsoft.com/office/drawing/2014/main" id="{DC87661C-6614-B4A0-FFEC-D655E297F2EB}"/>
              </a:ext>
            </a:extLst>
          </p:cNvPr>
          <p:cNvCxnSpPr>
            <a:cxnSpLocks/>
            <a:endCxn id="42" idx="7"/>
          </p:cNvCxnSpPr>
          <p:nvPr/>
        </p:nvCxnSpPr>
        <p:spPr>
          <a:xfrm flipV="1">
            <a:off x="8952349" y="6194327"/>
            <a:ext cx="168855" cy="165467"/>
          </a:xfrm>
          <a:prstGeom prst="line">
            <a:avLst/>
          </a:prstGeom>
        </p:spPr>
        <p:style>
          <a:lnRef idx="1">
            <a:schemeClr val="dk1"/>
          </a:lnRef>
          <a:fillRef idx="0">
            <a:schemeClr val="dk1"/>
          </a:fillRef>
          <a:effectRef idx="0">
            <a:schemeClr val="dk1"/>
          </a:effectRef>
          <a:fontRef idx="minor">
            <a:schemeClr val="tx1"/>
          </a:fontRef>
        </p:style>
      </p:cxnSp>
      <p:sp>
        <p:nvSpPr>
          <p:cNvPr id="54" name="Oval 53">
            <a:extLst>
              <a:ext uri="{FF2B5EF4-FFF2-40B4-BE49-F238E27FC236}">
                <a16:creationId xmlns:a16="http://schemas.microsoft.com/office/drawing/2014/main" id="{601A3DC2-1EB3-B26B-5AEB-004E144C086D}"/>
              </a:ext>
            </a:extLst>
          </p:cNvPr>
          <p:cNvSpPr/>
          <p:nvPr/>
        </p:nvSpPr>
        <p:spPr>
          <a:xfrm>
            <a:off x="8914047" y="6339199"/>
            <a:ext cx="72000" cy="7200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highlight>
                <a:srgbClr val="FF0000"/>
              </a:highlight>
            </a:endParaRPr>
          </a:p>
        </p:txBody>
      </p:sp>
      <p:sp>
        <p:nvSpPr>
          <p:cNvPr id="55" name="Oval 54">
            <a:extLst>
              <a:ext uri="{FF2B5EF4-FFF2-40B4-BE49-F238E27FC236}">
                <a16:creationId xmlns:a16="http://schemas.microsoft.com/office/drawing/2014/main" id="{787970EF-8012-7259-A465-EEAEB0CB5A5C}"/>
              </a:ext>
            </a:extLst>
          </p:cNvPr>
          <p:cNvSpPr/>
          <p:nvPr/>
        </p:nvSpPr>
        <p:spPr>
          <a:xfrm>
            <a:off x="8334547" y="5538806"/>
            <a:ext cx="484841" cy="477587"/>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6" name="Oval 55">
            <a:extLst>
              <a:ext uri="{FF2B5EF4-FFF2-40B4-BE49-F238E27FC236}">
                <a16:creationId xmlns:a16="http://schemas.microsoft.com/office/drawing/2014/main" id="{BC03A1A5-0E6B-C294-630C-E256D890EBE1}"/>
              </a:ext>
            </a:extLst>
          </p:cNvPr>
          <p:cNvSpPr/>
          <p:nvPr/>
        </p:nvSpPr>
        <p:spPr>
          <a:xfrm>
            <a:off x="8539506" y="5745257"/>
            <a:ext cx="72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57" name="Straight Connector 56">
            <a:extLst>
              <a:ext uri="{FF2B5EF4-FFF2-40B4-BE49-F238E27FC236}">
                <a16:creationId xmlns:a16="http://schemas.microsoft.com/office/drawing/2014/main" id="{4A402713-58E5-5558-B549-1BD7F1E5A0AC}"/>
              </a:ext>
            </a:extLst>
          </p:cNvPr>
          <p:cNvCxnSpPr>
            <a:cxnSpLocks/>
            <a:stCxn id="56" idx="7"/>
            <a:endCxn id="55" idx="7"/>
          </p:cNvCxnSpPr>
          <p:nvPr/>
        </p:nvCxnSpPr>
        <p:spPr>
          <a:xfrm flipV="1">
            <a:off x="8600962" y="5608747"/>
            <a:ext cx="147423" cy="147054"/>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A5B2B3ED-DE65-6B0C-AB1F-6FEC0D24DEC8}"/>
                  </a:ext>
                </a:extLst>
              </p:cNvPr>
              <p:cNvSpPr txBox="1"/>
              <p:nvPr/>
            </p:nvSpPr>
            <p:spPr>
              <a:xfrm>
                <a:off x="8468782" y="5488495"/>
                <a:ext cx="384605" cy="307777"/>
              </a:xfrm>
              <a:prstGeom prst="rect">
                <a:avLst/>
              </a:prstGeom>
              <a:noFill/>
            </p:spPr>
            <p:txBody>
              <a:bodyPr wrap="square">
                <a:spAutoFit/>
              </a:bodyPr>
              <a:lstStyle/>
              <a:p>
                <a14:m>
                  <m:oMath xmlns:m="http://schemas.openxmlformats.org/officeDocument/2006/math">
                    <m:r>
                      <a:rPr lang="el-GR" sz="1400" i="1" smtClean="0">
                        <a:solidFill>
                          <a:schemeClr val="tx1"/>
                        </a:solidFill>
                        <a:latin typeface="Cambria Math" panose="02040503050406030204" pitchFamily="18" charset="0"/>
                      </a:rPr>
                      <m:t>𝛿</m:t>
                    </m:r>
                  </m:oMath>
                </a14:m>
                <a:r>
                  <a:rPr lang="en-IL" sz="1400" dirty="0"/>
                  <a:t>’</a:t>
                </a:r>
              </a:p>
            </p:txBody>
          </p:sp>
        </mc:Choice>
        <mc:Fallback xmlns="">
          <p:sp>
            <p:nvSpPr>
              <p:cNvPr id="58" name="TextBox 57">
                <a:extLst>
                  <a:ext uri="{FF2B5EF4-FFF2-40B4-BE49-F238E27FC236}">
                    <a16:creationId xmlns:a16="http://schemas.microsoft.com/office/drawing/2014/main" id="{A5B2B3ED-DE65-6B0C-AB1F-6FEC0D24DEC8}"/>
                  </a:ext>
                </a:extLst>
              </p:cNvPr>
              <p:cNvSpPr txBox="1">
                <a:spLocks noRot="1" noChangeAspect="1" noMove="1" noResize="1" noEditPoints="1" noAdjustHandles="1" noChangeArrowheads="1" noChangeShapeType="1" noTextEdit="1"/>
              </p:cNvSpPr>
              <p:nvPr/>
            </p:nvSpPr>
            <p:spPr>
              <a:xfrm>
                <a:off x="8468782" y="5488495"/>
                <a:ext cx="384605" cy="307777"/>
              </a:xfrm>
              <a:prstGeom prst="rect">
                <a:avLst/>
              </a:prstGeom>
              <a:blipFill>
                <a:blip r:embed="rId17"/>
                <a:stretch>
                  <a:fillRect t="-4000" b="-20000"/>
                </a:stretch>
              </a:blipFill>
            </p:spPr>
            <p:txBody>
              <a:bodyPr/>
              <a:lstStyle/>
              <a:p>
                <a:r>
                  <a:rPr lang="en-IL">
                    <a:noFill/>
                  </a:rPr>
                  <a:t> </a:t>
                </a:r>
              </a:p>
            </p:txBody>
          </p:sp>
        </mc:Fallback>
      </mc:AlternateContent>
      <p:sp>
        <p:nvSpPr>
          <p:cNvPr id="62" name="Oval 61">
            <a:extLst>
              <a:ext uri="{FF2B5EF4-FFF2-40B4-BE49-F238E27FC236}">
                <a16:creationId xmlns:a16="http://schemas.microsoft.com/office/drawing/2014/main" id="{8F42288B-7232-161A-5F46-0C65DA302EC6}"/>
              </a:ext>
            </a:extLst>
          </p:cNvPr>
          <p:cNvSpPr/>
          <p:nvPr/>
        </p:nvSpPr>
        <p:spPr>
          <a:xfrm>
            <a:off x="9091643" y="5880984"/>
            <a:ext cx="72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63" name="Straight Connector 62">
            <a:extLst>
              <a:ext uri="{FF2B5EF4-FFF2-40B4-BE49-F238E27FC236}">
                <a16:creationId xmlns:a16="http://schemas.microsoft.com/office/drawing/2014/main" id="{8DD850B6-5AC8-7191-7704-4012D4F5DD08}"/>
              </a:ext>
            </a:extLst>
          </p:cNvPr>
          <p:cNvCxnSpPr>
            <a:cxnSpLocks/>
            <a:stCxn id="62" idx="7"/>
          </p:cNvCxnSpPr>
          <p:nvPr/>
        </p:nvCxnSpPr>
        <p:spPr>
          <a:xfrm flipV="1">
            <a:off x="9153099" y="5731595"/>
            <a:ext cx="115228" cy="159933"/>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8E0B3D38-404C-4060-5EFD-D33517DD3244}"/>
                  </a:ext>
                </a:extLst>
              </p:cNvPr>
              <p:cNvSpPr txBox="1"/>
              <p:nvPr/>
            </p:nvSpPr>
            <p:spPr>
              <a:xfrm>
                <a:off x="8983701" y="5626415"/>
                <a:ext cx="287228"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l-GR" sz="1400" i="1" smtClean="0">
                          <a:solidFill>
                            <a:schemeClr val="tx1"/>
                          </a:solidFill>
                          <a:latin typeface="Cambria Math" panose="02040503050406030204" pitchFamily="18" charset="0"/>
                        </a:rPr>
                        <m:t>𝛿</m:t>
                      </m:r>
                      <m:r>
                        <a:rPr lang="en-US" sz="1400" b="0" i="1" smtClean="0">
                          <a:solidFill>
                            <a:schemeClr val="tx1"/>
                          </a:solidFill>
                          <a:latin typeface="Cambria Math" panose="02040503050406030204" pitchFamily="18" charset="0"/>
                        </a:rPr>
                        <m:t>′</m:t>
                      </m:r>
                    </m:oMath>
                  </m:oMathPara>
                </a14:m>
                <a:endParaRPr lang="en-IL" sz="1400" dirty="0"/>
              </a:p>
            </p:txBody>
          </p:sp>
        </mc:Choice>
        <mc:Fallback xmlns="">
          <p:sp>
            <p:nvSpPr>
              <p:cNvPr id="64" name="TextBox 63">
                <a:extLst>
                  <a:ext uri="{FF2B5EF4-FFF2-40B4-BE49-F238E27FC236}">
                    <a16:creationId xmlns:a16="http://schemas.microsoft.com/office/drawing/2014/main" id="{8E0B3D38-404C-4060-5EFD-D33517DD3244}"/>
                  </a:ext>
                </a:extLst>
              </p:cNvPr>
              <p:cNvSpPr txBox="1">
                <a:spLocks noRot="1" noChangeAspect="1" noMove="1" noResize="1" noEditPoints="1" noAdjustHandles="1" noChangeArrowheads="1" noChangeShapeType="1" noTextEdit="1"/>
              </p:cNvSpPr>
              <p:nvPr/>
            </p:nvSpPr>
            <p:spPr>
              <a:xfrm>
                <a:off x="8983701" y="5626415"/>
                <a:ext cx="287228" cy="307777"/>
              </a:xfrm>
              <a:prstGeom prst="rect">
                <a:avLst/>
              </a:prstGeom>
              <a:blipFill>
                <a:blip r:embed="rId18"/>
                <a:stretch>
                  <a:fillRect r="-4167"/>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22CF0DA8-9D54-0CFD-EC28-97C7527C04AD}"/>
                  </a:ext>
                </a:extLst>
              </p:cNvPr>
              <p:cNvSpPr txBox="1"/>
              <p:nvPr/>
            </p:nvSpPr>
            <p:spPr>
              <a:xfrm>
                <a:off x="8833975" y="6082316"/>
                <a:ext cx="287228"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l-GR" sz="1400" i="1" smtClean="0">
                          <a:solidFill>
                            <a:schemeClr val="tx1"/>
                          </a:solidFill>
                          <a:latin typeface="Cambria Math" panose="02040503050406030204" pitchFamily="18" charset="0"/>
                        </a:rPr>
                        <m:t>𝛿</m:t>
                      </m:r>
                      <m:r>
                        <a:rPr lang="en-US" sz="1400" b="0" i="1" smtClean="0">
                          <a:solidFill>
                            <a:schemeClr val="tx1"/>
                          </a:solidFill>
                          <a:latin typeface="Cambria Math" panose="02040503050406030204" pitchFamily="18" charset="0"/>
                        </a:rPr>
                        <m:t>′</m:t>
                      </m:r>
                    </m:oMath>
                  </m:oMathPara>
                </a14:m>
                <a:endParaRPr lang="en-IL" sz="1400" dirty="0"/>
              </a:p>
            </p:txBody>
          </p:sp>
        </mc:Choice>
        <mc:Fallback xmlns="">
          <p:sp>
            <p:nvSpPr>
              <p:cNvPr id="65" name="TextBox 64">
                <a:extLst>
                  <a:ext uri="{FF2B5EF4-FFF2-40B4-BE49-F238E27FC236}">
                    <a16:creationId xmlns:a16="http://schemas.microsoft.com/office/drawing/2014/main" id="{22CF0DA8-9D54-0CFD-EC28-97C7527C04AD}"/>
                  </a:ext>
                </a:extLst>
              </p:cNvPr>
              <p:cNvSpPr txBox="1">
                <a:spLocks noRot="1" noChangeAspect="1" noMove="1" noResize="1" noEditPoints="1" noAdjustHandles="1" noChangeArrowheads="1" noChangeShapeType="1" noTextEdit="1"/>
              </p:cNvSpPr>
              <p:nvPr/>
            </p:nvSpPr>
            <p:spPr>
              <a:xfrm>
                <a:off x="8833975" y="6082316"/>
                <a:ext cx="287228" cy="307777"/>
              </a:xfrm>
              <a:prstGeom prst="rect">
                <a:avLst/>
              </a:prstGeom>
              <a:blipFill>
                <a:blip r:embed="rId19"/>
                <a:stretch>
                  <a:fillRect r="-4167"/>
                </a:stretch>
              </a:blipFill>
            </p:spPr>
            <p:txBody>
              <a:bodyPr/>
              <a:lstStyle/>
              <a:p>
                <a:r>
                  <a:rPr lang="en-IL">
                    <a:noFill/>
                  </a:rPr>
                  <a:t> </a:t>
                </a:r>
              </a:p>
            </p:txBody>
          </p:sp>
        </mc:Fallback>
      </mc:AlternateContent>
    </p:spTree>
    <p:extLst>
      <p:ext uri="{BB962C8B-B14F-4D97-AF65-F5344CB8AC3E}">
        <p14:creationId xmlns:p14="http://schemas.microsoft.com/office/powerpoint/2010/main" val="225578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13" grpId="0" animBg="1"/>
      <p:bldP spid="20" grpId="0" animBg="1"/>
      <p:bldP spid="32" grpId="0"/>
      <p:bldP spid="42" grpId="0" animBg="1"/>
      <p:bldP spid="54" grpId="0" animBg="1"/>
      <p:bldP spid="55" grpId="0" animBg="1"/>
      <p:bldP spid="56" grpId="0" animBg="1"/>
      <p:bldP spid="58" grpId="0"/>
      <p:bldP spid="62" grpId="0" animBg="1"/>
      <p:bldP spid="64" grpId="0"/>
      <p:bldP spid="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A3407-300A-4027-C7E7-90C6B7A9286B}"/>
              </a:ext>
            </a:extLst>
          </p:cNvPr>
          <p:cNvSpPr>
            <a:spLocks noGrp="1"/>
          </p:cNvSpPr>
          <p:nvPr>
            <p:ph type="title"/>
          </p:nvPr>
        </p:nvSpPr>
        <p:spPr/>
        <p:txBody>
          <a:bodyPr>
            <a:normAutofit fontScale="90000"/>
          </a:bodyPr>
          <a:lstStyle/>
          <a:p>
            <a:r>
              <a:rPr lang="en-IL" dirty="0"/>
              <a:t>Conclusion</a:t>
            </a:r>
          </a:p>
        </p:txBody>
      </p:sp>
      <p:sp>
        <p:nvSpPr>
          <p:cNvPr id="3" name="Text Placeholder 2">
            <a:extLst>
              <a:ext uri="{FF2B5EF4-FFF2-40B4-BE49-F238E27FC236}">
                <a16:creationId xmlns:a16="http://schemas.microsoft.com/office/drawing/2014/main" id="{3E02B329-AFAE-421E-416F-1ECFF14BAFDE}"/>
              </a:ext>
            </a:extLst>
          </p:cNvPr>
          <p:cNvSpPr>
            <a:spLocks noGrp="1"/>
          </p:cNvSpPr>
          <p:nvPr>
            <p:ph type="body" idx="1"/>
          </p:nvPr>
        </p:nvSpPr>
        <p:spPr>
          <a:xfrm>
            <a:off x="415600" y="1549333"/>
            <a:ext cx="10315660" cy="4555200"/>
          </a:xfrm>
        </p:spPr>
        <p:txBody>
          <a:bodyPr>
            <a:normAutofit fontScale="85000" lnSpcReduction="20000"/>
          </a:bodyPr>
          <a:lstStyle/>
          <a:p>
            <a:pPr marL="152396" indent="0">
              <a:spcBef>
                <a:spcPts val="1200"/>
              </a:spcBef>
              <a:buNone/>
            </a:pPr>
            <a:r>
              <a:rPr lang="en-IL" dirty="0">
                <a:solidFill>
                  <a:srgbClr val="0070C0"/>
                </a:solidFill>
              </a:rPr>
              <a:t>Summary</a:t>
            </a:r>
            <a:r>
              <a:rPr lang="en-IL" dirty="0"/>
              <a:t>:</a:t>
            </a:r>
          </a:p>
          <a:p>
            <a:pPr>
              <a:spcBef>
                <a:spcPts val="1200"/>
              </a:spcBef>
            </a:pPr>
            <a:r>
              <a:rPr lang="en-IL" dirty="0"/>
              <a:t>New succinct PCA construction for all NP under standard assumption.</a:t>
            </a:r>
          </a:p>
          <a:p>
            <a:pPr>
              <a:spcBef>
                <a:spcPts val="1200"/>
              </a:spcBef>
            </a:pPr>
            <a:r>
              <a:rPr lang="en-IL" dirty="0"/>
              <a:t>A new RAM delegation scheme (complexity-preserving, strong soundness, read-write, explicit-implicit).</a:t>
            </a:r>
          </a:p>
          <a:p>
            <a:pPr>
              <a:spcBef>
                <a:spcPts val="1200"/>
              </a:spcBef>
            </a:pPr>
            <a:endParaRPr lang="en-IL" dirty="0"/>
          </a:p>
          <a:p>
            <a:pPr marL="152396" indent="0">
              <a:spcBef>
                <a:spcPts val="1200"/>
              </a:spcBef>
              <a:buNone/>
            </a:pPr>
            <a:r>
              <a:rPr lang="en-IL" dirty="0">
                <a:solidFill>
                  <a:srgbClr val="C00000"/>
                </a:solidFill>
              </a:rPr>
              <a:t>Open problems:</a:t>
            </a:r>
          </a:p>
          <a:p>
            <a:pPr>
              <a:spcBef>
                <a:spcPts val="1200"/>
              </a:spcBef>
            </a:pPr>
            <a:r>
              <a:rPr lang="en-IL" dirty="0"/>
              <a:t>Applications - new hardness of approximation?</a:t>
            </a:r>
          </a:p>
          <a:p>
            <a:pPr lvl="1">
              <a:spcBef>
                <a:spcPts val="1200"/>
              </a:spcBef>
            </a:pPr>
            <a:r>
              <a:rPr lang="en-IL" dirty="0"/>
              <a:t>[BR22] Computation instance compression</a:t>
            </a:r>
          </a:p>
          <a:p>
            <a:pPr lvl="1">
              <a:spcBef>
                <a:spcPts val="1200"/>
              </a:spcBef>
            </a:pPr>
            <a:r>
              <a:rPr lang="en-IL" dirty="0"/>
              <a:t>[BR22] hardness of approximation</a:t>
            </a:r>
          </a:p>
          <a:p>
            <a:pPr>
              <a:spcBef>
                <a:spcPts val="1200"/>
              </a:spcBef>
            </a:pPr>
            <a:r>
              <a:rPr lang="en-IL" dirty="0"/>
              <a:t>PCA that is both succinct and ZK.</a:t>
            </a:r>
          </a:p>
          <a:p>
            <a:pPr>
              <a:spcBef>
                <a:spcPts val="1200"/>
              </a:spcBef>
            </a:pPr>
            <a:r>
              <a:rPr lang="en-US" dirty="0"/>
              <a:t>Interactive PCA</a:t>
            </a:r>
            <a:r>
              <a:rPr lang="en-IL" dirty="0"/>
              <a:t>?</a:t>
            </a:r>
          </a:p>
        </p:txBody>
      </p:sp>
      <p:sp>
        <p:nvSpPr>
          <p:cNvPr id="4" name="Slide Number Placeholder 3">
            <a:extLst>
              <a:ext uri="{FF2B5EF4-FFF2-40B4-BE49-F238E27FC236}">
                <a16:creationId xmlns:a16="http://schemas.microsoft.com/office/drawing/2014/main" id="{99862BE4-3E9F-B393-BC72-D3EE92136A86}"/>
              </a:ext>
            </a:extLst>
          </p:cNvPr>
          <p:cNvSpPr>
            <a:spLocks noGrp="1"/>
          </p:cNvSpPr>
          <p:nvPr>
            <p:ph type="sldNum" idx="12"/>
          </p:nvPr>
        </p:nvSpPr>
        <p:spPr/>
        <p:txBody>
          <a:bodyPr/>
          <a:lstStyle/>
          <a:p>
            <a:fld id="{00000000-1234-1234-1234-123412341234}" type="slidenum">
              <a:rPr lang="he" smtClean="0"/>
              <a:pPr/>
              <a:t>25</a:t>
            </a:fld>
            <a:endParaRPr lang="he"/>
          </a:p>
        </p:txBody>
      </p:sp>
    </p:spTree>
    <p:extLst>
      <p:ext uri="{BB962C8B-B14F-4D97-AF65-F5344CB8AC3E}">
        <p14:creationId xmlns:p14="http://schemas.microsoft.com/office/powerpoint/2010/main" val="49679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0ACB35E-4151-BA24-26CB-C777C3E4D741}"/>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E3D1226D-55E9-41B8-7A93-20F964537D0E}"/>
              </a:ext>
            </a:extLst>
          </p:cNvPr>
          <p:cNvPicPr>
            <a:picLocks noChangeAspect="1"/>
          </p:cNvPicPr>
          <p:nvPr/>
        </p:nvPicPr>
        <p:blipFill>
          <a:blip r:embed="rId3"/>
          <a:stretch>
            <a:fillRect/>
          </a:stretch>
        </p:blipFill>
        <p:spPr>
          <a:xfrm>
            <a:off x="509278" y="1992124"/>
            <a:ext cx="431800" cy="1003300"/>
          </a:xfrm>
          <a:prstGeom prst="rect">
            <a:avLst/>
          </a:prstGeom>
        </p:spPr>
      </p:pic>
      <p:pic>
        <p:nvPicPr>
          <p:cNvPr id="19" name="Picture 18">
            <a:extLst>
              <a:ext uri="{FF2B5EF4-FFF2-40B4-BE49-F238E27FC236}">
                <a16:creationId xmlns:a16="http://schemas.microsoft.com/office/drawing/2014/main" id="{BCDFB216-03C1-752B-791C-4771B307F2BA}"/>
              </a:ext>
            </a:extLst>
          </p:cNvPr>
          <p:cNvPicPr>
            <a:picLocks noChangeAspect="1"/>
          </p:cNvPicPr>
          <p:nvPr/>
        </p:nvPicPr>
        <p:blipFill>
          <a:blip r:embed="rId3"/>
          <a:stretch>
            <a:fillRect/>
          </a:stretch>
        </p:blipFill>
        <p:spPr>
          <a:xfrm flipH="1">
            <a:off x="1937627" y="2011357"/>
            <a:ext cx="431800" cy="1003300"/>
          </a:xfrm>
          <a:prstGeom prst="rect">
            <a:avLst/>
          </a:prstGeom>
        </p:spPr>
      </p:pic>
      <p:pic>
        <p:nvPicPr>
          <p:cNvPr id="5" name="Google Shape;83;p15">
            <a:extLst>
              <a:ext uri="{FF2B5EF4-FFF2-40B4-BE49-F238E27FC236}">
                <a16:creationId xmlns:a16="http://schemas.microsoft.com/office/drawing/2014/main" id="{A8F9F090-748C-FFB1-C062-593ABD3D8EA4}"/>
              </a:ext>
            </a:extLst>
          </p:cNvPr>
          <p:cNvPicPr preferRelativeResize="0"/>
          <p:nvPr/>
        </p:nvPicPr>
        <p:blipFill>
          <a:blip r:embed="rId4">
            <a:alphaModFix/>
          </a:blip>
          <a:stretch>
            <a:fillRect/>
          </a:stretch>
        </p:blipFill>
        <p:spPr>
          <a:xfrm>
            <a:off x="6770855" y="2569748"/>
            <a:ext cx="1842100" cy="2068033"/>
          </a:xfrm>
          <a:prstGeom prst="rect">
            <a:avLst/>
          </a:prstGeom>
          <a:noFill/>
          <a:ln>
            <a:noFill/>
          </a:ln>
        </p:spPr>
      </p:pic>
      <p:cxnSp>
        <p:nvCxnSpPr>
          <p:cNvPr id="11" name="Google Shape;86;p15">
            <a:extLst>
              <a:ext uri="{FF2B5EF4-FFF2-40B4-BE49-F238E27FC236}">
                <a16:creationId xmlns:a16="http://schemas.microsoft.com/office/drawing/2014/main" id="{3E6C11F0-8702-A23A-D831-AEEC11A06A37}"/>
              </a:ext>
            </a:extLst>
          </p:cNvPr>
          <p:cNvCxnSpPr>
            <a:cxnSpLocks/>
          </p:cNvCxnSpPr>
          <p:nvPr/>
        </p:nvCxnSpPr>
        <p:spPr>
          <a:xfrm>
            <a:off x="2486249" y="2799865"/>
            <a:ext cx="4644000" cy="0"/>
          </a:xfrm>
          <a:prstGeom prst="straightConnector1">
            <a:avLst/>
          </a:prstGeom>
          <a:noFill/>
          <a:ln w="38100" cap="flat" cmpd="sng">
            <a:solidFill>
              <a:schemeClr val="dk2"/>
            </a:solidFill>
            <a:prstDash val="solid"/>
            <a:round/>
            <a:headEnd type="none" w="med" len="med"/>
            <a:tailEnd type="triangle" w="med" len="med"/>
          </a:ln>
        </p:spPr>
      </p:cxnSp>
      <p:sp>
        <p:nvSpPr>
          <p:cNvPr id="2" name="Title 1">
            <a:extLst>
              <a:ext uri="{FF2B5EF4-FFF2-40B4-BE49-F238E27FC236}">
                <a16:creationId xmlns:a16="http://schemas.microsoft.com/office/drawing/2014/main" id="{B28D6910-305E-BD57-2ADA-1AAB6E189C09}"/>
              </a:ext>
            </a:extLst>
          </p:cNvPr>
          <p:cNvSpPr>
            <a:spLocks noGrp="1"/>
          </p:cNvSpPr>
          <p:nvPr>
            <p:ph type="title"/>
          </p:nvPr>
        </p:nvSpPr>
        <p:spPr/>
        <p:txBody>
          <a:bodyPr>
            <a:normAutofit fontScale="90000"/>
          </a:bodyPr>
          <a:lstStyle/>
          <a:p>
            <a:r>
              <a:rPr lang="en-US" dirty="0"/>
              <a:t>PCAs - Computational Soundness</a:t>
            </a:r>
            <a:endParaRPr lang="he-IL" sz="2933" dirty="0"/>
          </a:p>
        </p:txBody>
      </p:sp>
      <p:pic>
        <p:nvPicPr>
          <p:cNvPr id="6" name="Google Shape;84;p15">
            <a:extLst>
              <a:ext uri="{FF2B5EF4-FFF2-40B4-BE49-F238E27FC236}">
                <a16:creationId xmlns:a16="http://schemas.microsoft.com/office/drawing/2014/main" id="{17D1A94B-06CD-CA19-81CE-CDF7F71D14B9}"/>
              </a:ext>
            </a:extLst>
          </p:cNvPr>
          <p:cNvPicPr preferRelativeResize="0"/>
          <p:nvPr/>
        </p:nvPicPr>
        <p:blipFill>
          <a:blip r:embed="rId5">
            <a:alphaModFix/>
          </a:blip>
          <a:stretch>
            <a:fillRect/>
          </a:stretch>
        </p:blipFill>
        <p:spPr>
          <a:xfrm>
            <a:off x="800632" y="2555276"/>
            <a:ext cx="1214001" cy="2068033"/>
          </a:xfrm>
          <a:prstGeom prst="rect">
            <a:avLst/>
          </a:prstGeom>
          <a:noFill/>
          <a:ln>
            <a:noFill/>
          </a:ln>
        </p:spPr>
      </p:pic>
      <p:sp>
        <p:nvSpPr>
          <p:cNvPr id="9" name="Google Shape;87;p15">
            <a:extLst>
              <a:ext uri="{FF2B5EF4-FFF2-40B4-BE49-F238E27FC236}">
                <a16:creationId xmlns:a16="http://schemas.microsoft.com/office/drawing/2014/main" id="{3A3BF1C5-9008-3AA0-2F98-66F00C9BA38F}"/>
              </a:ext>
            </a:extLst>
          </p:cNvPr>
          <p:cNvSpPr txBox="1"/>
          <p:nvPr/>
        </p:nvSpPr>
        <p:spPr>
          <a:xfrm>
            <a:off x="7141606" y="1980026"/>
            <a:ext cx="1270111" cy="615513"/>
          </a:xfrm>
          <a:prstGeom prst="rect">
            <a:avLst/>
          </a:prstGeom>
          <a:noFill/>
          <a:ln>
            <a:noFill/>
          </a:ln>
        </p:spPr>
        <p:txBody>
          <a:bodyPr spcFirstLastPara="1" wrap="square" lIns="121900" tIns="121900" rIns="121900" bIns="121900" anchor="t" anchorCtr="0">
            <a:spAutoFit/>
          </a:bodyPr>
          <a:lstStyle/>
          <a:p>
            <a:pPr lvl="0"/>
            <a:r>
              <a:rPr lang="en-US" sz="2400" u="sng" dirty="0"/>
              <a:t>Verifier</a:t>
            </a:r>
            <a:r>
              <a:rPr lang="en-US" sz="2400" dirty="0"/>
              <a:t>: </a:t>
            </a:r>
            <a:endParaRPr lang="en-US" sz="2400" dirty="0">
              <a:solidFill>
                <a:srgbClr val="C00000"/>
              </a:solidFill>
            </a:endParaRPr>
          </a:p>
        </p:txBody>
      </p:sp>
      <p:sp>
        <p:nvSpPr>
          <p:cNvPr id="12" name="Google Shape;93;p15">
            <a:extLst>
              <a:ext uri="{FF2B5EF4-FFF2-40B4-BE49-F238E27FC236}">
                <a16:creationId xmlns:a16="http://schemas.microsoft.com/office/drawing/2014/main" id="{88E31503-3261-8550-F20E-9A890A2C762F}"/>
              </a:ext>
            </a:extLst>
          </p:cNvPr>
          <p:cNvSpPr txBox="1"/>
          <p:nvPr/>
        </p:nvSpPr>
        <p:spPr>
          <a:xfrm>
            <a:off x="887279" y="1946161"/>
            <a:ext cx="1347485" cy="615513"/>
          </a:xfrm>
          <a:prstGeom prst="rect">
            <a:avLst/>
          </a:prstGeom>
          <a:noFill/>
          <a:ln>
            <a:noFill/>
          </a:ln>
        </p:spPr>
        <p:txBody>
          <a:bodyPr spcFirstLastPara="1" wrap="square" lIns="121900" tIns="121900" rIns="121900" bIns="121900" anchor="t" anchorCtr="0">
            <a:spAutoFit/>
          </a:bodyPr>
          <a:lstStyle/>
          <a:p>
            <a:r>
              <a:rPr lang="en-US" sz="2400" u="sng" dirty="0"/>
              <a:t>Prover</a:t>
            </a:r>
            <a:r>
              <a:rPr lang="en-US" sz="2400" dirty="0"/>
              <a:t>:</a:t>
            </a:r>
            <a:endParaRPr lang="en-US" sz="2400" dirty="0">
              <a:ea typeface="Cambria Math" panose="02040503050406030204" pitchFamily="18" charset="0"/>
            </a:endParaRPr>
          </a:p>
        </p:txBody>
      </p:sp>
      <p:sp>
        <p:nvSpPr>
          <p:cNvPr id="4" name="Slide Number Placeholder 3">
            <a:extLst>
              <a:ext uri="{FF2B5EF4-FFF2-40B4-BE49-F238E27FC236}">
                <a16:creationId xmlns:a16="http://schemas.microsoft.com/office/drawing/2014/main" id="{13E3DD53-B299-5A36-5802-BD44295D26E8}"/>
              </a:ext>
            </a:extLst>
          </p:cNvPr>
          <p:cNvSpPr>
            <a:spLocks noGrp="1"/>
          </p:cNvSpPr>
          <p:nvPr>
            <p:ph type="sldNum" idx="12"/>
          </p:nvPr>
        </p:nvSpPr>
        <p:spPr/>
        <p:txBody>
          <a:bodyPr/>
          <a:lstStyle/>
          <a:p>
            <a:fld id="{00000000-1234-1234-1234-123412341234}" type="slidenum">
              <a:rPr lang="he" smtClean="0"/>
              <a:pPr/>
              <a:t>26</a:t>
            </a:fld>
            <a:endParaRPr lang="he"/>
          </a:p>
        </p:txBody>
      </p:sp>
      <p:graphicFrame>
        <p:nvGraphicFramePr>
          <p:cNvPr id="26" name="Table 25">
            <a:extLst>
              <a:ext uri="{FF2B5EF4-FFF2-40B4-BE49-F238E27FC236}">
                <a16:creationId xmlns:a16="http://schemas.microsoft.com/office/drawing/2014/main" id="{AECA458A-DC67-D0B5-DA07-5A5BC3472C7A}"/>
              </a:ext>
            </a:extLst>
          </p:cNvPr>
          <p:cNvGraphicFramePr>
            <a:graphicFrameLocks noGrp="1"/>
          </p:cNvGraphicFramePr>
          <p:nvPr/>
        </p:nvGraphicFramePr>
        <p:xfrm>
          <a:off x="2619221" y="2626115"/>
          <a:ext cx="4368795" cy="370840"/>
        </p:xfrm>
        <a:graphic>
          <a:graphicData uri="http://schemas.openxmlformats.org/drawingml/2006/table">
            <a:tbl>
              <a:tblPr firstRow="1" bandRow="1">
                <a:tableStyleId>{F5AB1C69-6EDB-4FF4-983F-18BD219EF322}</a:tableStyleId>
              </a:tblPr>
              <a:tblGrid>
                <a:gridCol w="291253">
                  <a:extLst>
                    <a:ext uri="{9D8B030D-6E8A-4147-A177-3AD203B41FA5}">
                      <a16:colId xmlns:a16="http://schemas.microsoft.com/office/drawing/2014/main" val="1169754839"/>
                    </a:ext>
                  </a:extLst>
                </a:gridCol>
                <a:gridCol w="291253">
                  <a:extLst>
                    <a:ext uri="{9D8B030D-6E8A-4147-A177-3AD203B41FA5}">
                      <a16:colId xmlns:a16="http://schemas.microsoft.com/office/drawing/2014/main" val="2835268092"/>
                    </a:ext>
                  </a:extLst>
                </a:gridCol>
                <a:gridCol w="291253">
                  <a:extLst>
                    <a:ext uri="{9D8B030D-6E8A-4147-A177-3AD203B41FA5}">
                      <a16:colId xmlns:a16="http://schemas.microsoft.com/office/drawing/2014/main" val="1129904603"/>
                    </a:ext>
                  </a:extLst>
                </a:gridCol>
                <a:gridCol w="291253">
                  <a:extLst>
                    <a:ext uri="{9D8B030D-6E8A-4147-A177-3AD203B41FA5}">
                      <a16:colId xmlns:a16="http://schemas.microsoft.com/office/drawing/2014/main" val="4283849125"/>
                    </a:ext>
                  </a:extLst>
                </a:gridCol>
                <a:gridCol w="291253">
                  <a:extLst>
                    <a:ext uri="{9D8B030D-6E8A-4147-A177-3AD203B41FA5}">
                      <a16:colId xmlns:a16="http://schemas.microsoft.com/office/drawing/2014/main" val="3299545068"/>
                    </a:ext>
                  </a:extLst>
                </a:gridCol>
                <a:gridCol w="291253">
                  <a:extLst>
                    <a:ext uri="{9D8B030D-6E8A-4147-A177-3AD203B41FA5}">
                      <a16:colId xmlns:a16="http://schemas.microsoft.com/office/drawing/2014/main" val="4243383691"/>
                    </a:ext>
                  </a:extLst>
                </a:gridCol>
                <a:gridCol w="291253">
                  <a:extLst>
                    <a:ext uri="{9D8B030D-6E8A-4147-A177-3AD203B41FA5}">
                      <a16:colId xmlns:a16="http://schemas.microsoft.com/office/drawing/2014/main" val="2260473605"/>
                    </a:ext>
                  </a:extLst>
                </a:gridCol>
                <a:gridCol w="291253">
                  <a:extLst>
                    <a:ext uri="{9D8B030D-6E8A-4147-A177-3AD203B41FA5}">
                      <a16:colId xmlns:a16="http://schemas.microsoft.com/office/drawing/2014/main" val="947567567"/>
                    </a:ext>
                  </a:extLst>
                </a:gridCol>
                <a:gridCol w="291253">
                  <a:extLst>
                    <a:ext uri="{9D8B030D-6E8A-4147-A177-3AD203B41FA5}">
                      <a16:colId xmlns:a16="http://schemas.microsoft.com/office/drawing/2014/main" val="3159203738"/>
                    </a:ext>
                  </a:extLst>
                </a:gridCol>
                <a:gridCol w="291253">
                  <a:extLst>
                    <a:ext uri="{9D8B030D-6E8A-4147-A177-3AD203B41FA5}">
                      <a16:colId xmlns:a16="http://schemas.microsoft.com/office/drawing/2014/main" val="2946226346"/>
                    </a:ext>
                  </a:extLst>
                </a:gridCol>
                <a:gridCol w="291253">
                  <a:extLst>
                    <a:ext uri="{9D8B030D-6E8A-4147-A177-3AD203B41FA5}">
                      <a16:colId xmlns:a16="http://schemas.microsoft.com/office/drawing/2014/main" val="1196110987"/>
                    </a:ext>
                  </a:extLst>
                </a:gridCol>
                <a:gridCol w="291253">
                  <a:extLst>
                    <a:ext uri="{9D8B030D-6E8A-4147-A177-3AD203B41FA5}">
                      <a16:colId xmlns:a16="http://schemas.microsoft.com/office/drawing/2014/main" val="1508037962"/>
                    </a:ext>
                  </a:extLst>
                </a:gridCol>
                <a:gridCol w="291253">
                  <a:extLst>
                    <a:ext uri="{9D8B030D-6E8A-4147-A177-3AD203B41FA5}">
                      <a16:colId xmlns:a16="http://schemas.microsoft.com/office/drawing/2014/main" val="2665689074"/>
                    </a:ext>
                  </a:extLst>
                </a:gridCol>
                <a:gridCol w="291253">
                  <a:extLst>
                    <a:ext uri="{9D8B030D-6E8A-4147-A177-3AD203B41FA5}">
                      <a16:colId xmlns:a16="http://schemas.microsoft.com/office/drawing/2014/main" val="2322862665"/>
                    </a:ext>
                  </a:extLst>
                </a:gridCol>
                <a:gridCol w="291253">
                  <a:extLst>
                    <a:ext uri="{9D8B030D-6E8A-4147-A177-3AD203B41FA5}">
                      <a16:colId xmlns:a16="http://schemas.microsoft.com/office/drawing/2014/main" val="2698207282"/>
                    </a:ext>
                  </a:extLst>
                </a:gridCol>
              </a:tblGrid>
              <a:tr h="370840">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pPr marL="0" algn="r" defTabSz="914400" rtl="1" eaLnBrk="1" latinLnBrk="0" hangingPunct="1"/>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pPr marL="0" algn="l" defTabSz="914400" rtl="0" eaLnBrk="1" latinLnBrk="0" hangingPunct="1"/>
                      <a:endParaRPr lang="en-IL" dirty="0"/>
                    </a:p>
                  </a:txBody>
                  <a:tcPr>
                    <a:solidFill>
                      <a:schemeClr val="bg1">
                        <a:lumMod val="85000"/>
                      </a:schemeClr>
                    </a:solidFill>
                  </a:tcPr>
                </a:tc>
                <a:extLst>
                  <a:ext uri="{0D108BD9-81ED-4DB2-BD59-A6C34878D82A}">
                    <a16:rowId xmlns:a16="http://schemas.microsoft.com/office/drawing/2014/main" val="1565684146"/>
                  </a:ext>
                </a:extLst>
              </a:tr>
            </a:tbl>
          </a:graphicData>
        </a:graphic>
      </p:graphicFrame>
      <p:cxnSp>
        <p:nvCxnSpPr>
          <p:cNvPr id="28" name="Curved Connector 27">
            <a:extLst>
              <a:ext uri="{FF2B5EF4-FFF2-40B4-BE49-F238E27FC236}">
                <a16:creationId xmlns:a16="http://schemas.microsoft.com/office/drawing/2014/main" id="{E787D34E-BB8D-86CC-0209-0122E2DBBA1C}"/>
              </a:ext>
            </a:extLst>
          </p:cNvPr>
          <p:cNvCxnSpPr>
            <a:cxnSpLocks/>
          </p:cNvCxnSpPr>
          <p:nvPr/>
        </p:nvCxnSpPr>
        <p:spPr>
          <a:xfrm flipH="1" flipV="1">
            <a:off x="5049070" y="3070809"/>
            <a:ext cx="1116000" cy="540000"/>
          </a:xfrm>
          <a:prstGeom prst="curvedConnector3">
            <a:avLst>
              <a:gd name="adj1" fmla="val 10055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a:extLst>
              <a:ext uri="{FF2B5EF4-FFF2-40B4-BE49-F238E27FC236}">
                <a16:creationId xmlns:a16="http://schemas.microsoft.com/office/drawing/2014/main" id="{F498AD6E-CC6C-F0C5-8ED0-683F8EDBEDB8}"/>
              </a:ext>
            </a:extLst>
          </p:cNvPr>
          <p:cNvCxnSpPr>
            <a:cxnSpLocks/>
          </p:cNvCxnSpPr>
          <p:nvPr/>
        </p:nvCxnSpPr>
        <p:spPr>
          <a:xfrm flipH="1" flipV="1">
            <a:off x="4187607" y="3067413"/>
            <a:ext cx="1996690" cy="712473"/>
          </a:xfrm>
          <a:prstGeom prst="curvedConnector3">
            <a:avLst>
              <a:gd name="adj1" fmla="val 10068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Google Shape;90;p15">
                <a:extLst>
                  <a:ext uri="{FF2B5EF4-FFF2-40B4-BE49-F238E27FC236}">
                    <a16:creationId xmlns:a16="http://schemas.microsoft.com/office/drawing/2014/main" id="{EA0EB2A2-FBEB-05F9-2123-F6246DEB190B}"/>
                  </a:ext>
                </a:extLst>
              </p:cNvPr>
              <p:cNvSpPr txBox="1"/>
              <p:nvPr/>
            </p:nvSpPr>
            <p:spPr>
              <a:xfrm>
                <a:off x="3792893" y="2046801"/>
                <a:ext cx="2203167" cy="615513"/>
              </a:xfrm>
              <a:prstGeom prst="rect">
                <a:avLst/>
              </a:prstGeom>
              <a:noFill/>
              <a:ln>
                <a:noFill/>
              </a:ln>
            </p:spPr>
            <p:txBody>
              <a:bodyPr spcFirstLastPara="1" wrap="square" lIns="121900" tIns="121900" rIns="121900" bIns="121900" anchor="t" anchorCtr="0">
                <a:spAutoFit/>
              </a:bodyPr>
              <a:lstStyle/>
              <a:p>
                <a:pPr lvl="0" algn="ctr"/>
                <a14:m>
                  <m:oMathPara xmlns:m="http://schemas.openxmlformats.org/officeDocument/2006/math">
                    <m:oMathParaPr>
                      <m:jc m:val="centerGroup"/>
                    </m:oMathParaPr>
                    <m:oMath xmlns:m="http://schemas.openxmlformats.org/officeDocument/2006/math">
                      <m:r>
                        <a:rPr lang="en-US" sz="2400" i="1" dirty="0" smtClean="0">
                          <a:solidFill>
                            <a:schemeClr val="tx1">
                              <a:lumMod val="95000"/>
                              <a:lumOff val="5000"/>
                            </a:schemeClr>
                          </a:solidFill>
                          <a:latin typeface="Cambria Math" panose="02040503050406030204" pitchFamily="18" charset="0"/>
                        </a:rPr>
                        <m:t>𝛱</m:t>
                      </m:r>
                    </m:oMath>
                  </m:oMathPara>
                </a14:m>
                <a:endParaRPr sz="2400" i="1" dirty="0">
                  <a:solidFill>
                    <a:srgbClr val="C00000"/>
                  </a:solidFill>
                </a:endParaRPr>
              </a:p>
            </p:txBody>
          </p:sp>
        </mc:Choice>
        <mc:Fallback xmlns="">
          <p:sp>
            <p:nvSpPr>
              <p:cNvPr id="8" name="Google Shape;90;p15">
                <a:extLst>
                  <a:ext uri="{FF2B5EF4-FFF2-40B4-BE49-F238E27FC236}">
                    <a16:creationId xmlns:a16="http://schemas.microsoft.com/office/drawing/2014/main" id="{EA0EB2A2-FBEB-05F9-2123-F6246DEB190B}"/>
                  </a:ext>
                </a:extLst>
              </p:cNvPr>
              <p:cNvSpPr txBox="1">
                <a:spLocks noRot="1" noChangeAspect="1" noMove="1" noResize="1" noEditPoints="1" noAdjustHandles="1" noChangeArrowheads="1" noChangeShapeType="1" noTextEdit="1"/>
              </p:cNvSpPr>
              <p:nvPr/>
            </p:nvSpPr>
            <p:spPr>
              <a:xfrm>
                <a:off x="3792893" y="2046801"/>
                <a:ext cx="2203167" cy="615513"/>
              </a:xfrm>
              <a:prstGeom prst="rect">
                <a:avLst/>
              </a:prstGeom>
              <a:blipFill>
                <a:blip r:embed="rId6"/>
                <a:stretch>
                  <a:fillRect/>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2003F53-BA8E-C130-AD30-7C88ED41DF59}"/>
                  </a:ext>
                </a:extLst>
              </p:cNvPr>
              <p:cNvSpPr txBox="1"/>
              <p:nvPr/>
            </p:nvSpPr>
            <p:spPr>
              <a:xfrm>
                <a:off x="661941" y="4637781"/>
                <a:ext cx="6091799" cy="2328651"/>
              </a:xfrm>
              <a:prstGeom prst="rect">
                <a:avLst/>
              </a:prstGeom>
              <a:noFill/>
            </p:spPr>
            <p:txBody>
              <a:bodyPr wrap="square">
                <a:spAutoFit/>
              </a:bodyPr>
              <a:lstStyle/>
              <a:p>
                <a:br>
                  <a:rPr lang="en-US" sz="2000" b="1" dirty="0">
                    <a:solidFill>
                      <a:schemeClr val="tx1">
                        <a:lumMod val="95000"/>
                        <a:lumOff val="5000"/>
                      </a:schemeClr>
                    </a:solidFill>
                  </a:rPr>
                </a:br>
                <a:r>
                  <a:rPr lang="en-US" sz="2000" dirty="0">
                    <a:solidFill>
                      <a:schemeClr val="tx1">
                        <a:lumMod val="95000"/>
                        <a:lumOff val="5000"/>
                      </a:schemeClr>
                    </a:solidFill>
                  </a:rPr>
                  <a:t>Computaitonal soundness: </a:t>
                </a:r>
              </a:p>
              <a:p>
                <a14:m>
                  <m:oMath xmlns:m="http://schemas.openxmlformats.org/officeDocument/2006/math">
                    <m:r>
                      <a:rPr lang="en-US" sz="2000" i="1">
                        <a:solidFill>
                          <a:schemeClr val="tx1">
                            <a:lumMod val="95000"/>
                            <a:lumOff val="5000"/>
                          </a:schemeClr>
                        </a:solidFill>
                        <a:latin typeface="Cambria Math" panose="02040503050406030204" pitchFamily="18" charset="0"/>
                      </a:rPr>
                      <m:t>∀ </m:t>
                    </m:r>
                  </m:oMath>
                </a14:m>
                <a:r>
                  <a:rPr lang="en-US" sz="2000" b="0" dirty="0">
                    <a:solidFill>
                      <a:srgbClr val="C00000"/>
                    </a:solidFill>
                  </a:rPr>
                  <a:t>bounded</a:t>
                </a:r>
                <a14:m>
                  <m:oMath xmlns:m="http://schemas.openxmlformats.org/officeDocument/2006/math">
                    <m:r>
                      <a:rPr lang="en-US" sz="2000" b="0" i="0" dirty="0" smtClean="0">
                        <a:solidFill>
                          <a:schemeClr val="tx1">
                            <a:lumMod val="95000"/>
                            <a:lumOff val="5000"/>
                          </a:schemeClr>
                        </a:solidFill>
                        <a:latin typeface="Cambria Math" panose="02040503050406030204" pitchFamily="18" charset="0"/>
                      </a:rPr>
                      <m:t> </m:t>
                    </m:r>
                    <m:acc>
                      <m:accPr>
                        <m:chr m:val="̃"/>
                        <m:ctrlPr>
                          <a:rPr lang="en-US" sz="2000" i="1" dirty="0">
                            <a:solidFill>
                              <a:schemeClr val="tx1">
                                <a:lumMod val="95000"/>
                                <a:lumOff val="5000"/>
                              </a:schemeClr>
                            </a:solidFill>
                            <a:latin typeface="Cambria Math" panose="02040503050406030204" pitchFamily="18" charset="0"/>
                          </a:rPr>
                        </m:ctrlPr>
                      </m:accPr>
                      <m:e>
                        <m:r>
                          <a:rPr lang="en-US" sz="2000" i="1" dirty="0">
                            <a:solidFill>
                              <a:schemeClr val="tx1">
                                <a:lumMod val="95000"/>
                                <a:lumOff val="5000"/>
                              </a:schemeClr>
                            </a:solidFill>
                            <a:latin typeface="Cambria Math" panose="02040503050406030204" pitchFamily="18" charset="0"/>
                          </a:rPr>
                          <m:t>𝑃</m:t>
                        </m:r>
                      </m:e>
                    </m:acc>
                  </m:oMath>
                </a14:m>
                <a:r>
                  <a:rPr lang="en-US" sz="2000" b="0" dirty="0">
                    <a:solidFill>
                      <a:schemeClr val="tx1">
                        <a:lumMod val="95000"/>
                        <a:lumOff val="5000"/>
                      </a:schemeClr>
                    </a:solidFill>
                    <a:latin typeface="Cambria Math" panose="02040503050406030204" pitchFamily="18" charset="0"/>
                  </a:rPr>
                  <a:t> </a:t>
                </a:r>
                <a:r>
                  <a:rPr lang="en-US" sz="2000" b="0" dirty="0" err="1">
                    <a:solidFill>
                      <a:schemeClr val="tx1">
                        <a:lumMod val="95000"/>
                        <a:lumOff val="5000"/>
                      </a:schemeClr>
                    </a:solidFill>
                    <a:latin typeface="Cambria Math" panose="02040503050406030204" pitchFamily="18" charset="0"/>
                  </a:rPr>
                  <a:t>w.o.p</a:t>
                </a:r>
                <a:r>
                  <a:rPr lang="en-US" sz="2000" b="0" dirty="0">
                    <a:solidFill>
                      <a:schemeClr val="tx1">
                        <a:lumMod val="95000"/>
                        <a:lumOff val="5000"/>
                      </a:schemeClr>
                    </a:solidFill>
                    <a:latin typeface="Cambria Math" panose="02040503050406030204" pitchFamily="18" charset="0"/>
                  </a:rPr>
                  <a:t>. over the crs</a:t>
                </a:r>
                <a:r>
                  <a:rPr lang="en-US" sz="2000" i="1" dirty="0">
                    <a:solidFill>
                      <a:schemeClr val="tx1">
                        <a:lumMod val="95000"/>
                        <a:lumOff val="5000"/>
                      </a:schemeClr>
                    </a:solidFill>
                    <a:latin typeface="Cambria Math" panose="02040503050406030204" pitchFamily="18" charset="0"/>
                  </a:rPr>
                  <a:t>,</a:t>
                </a:r>
              </a:p>
              <a:p>
                <a:pPr algn="ctr"/>
                <a:r>
                  <a:rPr lang="en-US" sz="2000" b="0" i="1" dirty="0">
                    <a:solidFill>
                      <a:schemeClr val="tx1">
                        <a:lumMod val="95000"/>
                        <a:lumOff val="5000"/>
                      </a:schemeClr>
                    </a:solidFill>
                    <a:latin typeface="Cambria Math" panose="02040503050406030204" pitchFamily="18" charset="0"/>
                  </a:rPr>
                  <a:t> </a:t>
                </a:r>
                <a14:m>
                  <m:oMath xmlns:m="http://schemas.openxmlformats.org/officeDocument/2006/math">
                    <m:func>
                      <m:funcPr>
                        <m:ctrlPr>
                          <a:rPr lang="en-US" sz="2000" b="0" i="1" smtClean="0">
                            <a:solidFill>
                              <a:schemeClr val="tx1">
                                <a:lumMod val="95000"/>
                                <a:lumOff val="5000"/>
                              </a:schemeClr>
                            </a:solidFill>
                            <a:latin typeface="Cambria Math" panose="02040503050406030204" pitchFamily="18" charset="0"/>
                          </a:rPr>
                        </m:ctrlPr>
                      </m:funcPr>
                      <m:fName>
                        <m:r>
                          <m:rPr>
                            <m:sty m:val="p"/>
                          </m:rPr>
                          <a:rPr lang="en-US" sz="2000" b="0" i="0" smtClean="0">
                            <a:solidFill>
                              <a:schemeClr val="tx1">
                                <a:lumMod val="95000"/>
                                <a:lumOff val="5000"/>
                              </a:schemeClr>
                            </a:solidFill>
                            <a:latin typeface="Cambria Math" panose="02040503050406030204" pitchFamily="18" charset="0"/>
                          </a:rPr>
                          <m:t>Pr</m:t>
                        </m:r>
                      </m:fName>
                      <m:e>
                        <m:d>
                          <m:dPr>
                            <m:begChr m:val="["/>
                            <m:endChr m:val="]"/>
                            <m:ctrlPr>
                              <a:rPr lang="en-US" sz="2000" b="0" i="1" smtClean="0">
                                <a:solidFill>
                                  <a:schemeClr val="tx1">
                                    <a:lumMod val="95000"/>
                                    <a:lumOff val="5000"/>
                                  </a:schemeClr>
                                </a:solidFill>
                                <a:latin typeface="Cambria Math" panose="02040503050406030204" pitchFamily="18" charset="0"/>
                              </a:rPr>
                            </m:ctrlPr>
                          </m:dPr>
                          <m:e>
                            <m:d>
                              <m:dPr>
                                <m:begChr m:val=""/>
                                <m:endChr m:val="|"/>
                                <m:ctrlPr>
                                  <a:rPr lang="en-US" sz="2000" i="1" smtClean="0">
                                    <a:solidFill>
                                      <a:schemeClr val="tx1">
                                        <a:lumMod val="95000"/>
                                        <a:lumOff val="5000"/>
                                      </a:schemeClr>
                                    </a:solidFill>
                                    <a:latin typeface="Cambria Math" panose="02040503050406030204" pitchFamily="18" charset="0"/>
                                  </a:rPr>
                                </m:ctrlPr>
                              </m:dPr>
                              <m:e>
                                <m:eqArr>
                                  <m:eqArrPr>
                                    <m:ctrlPr>
                                      <a:rPr lang="en-US" sz="2000" i="1">
                                        <a:solidFill>
                                          <a:schemeClr val="tx1">
                                            <a:lumMod val="95000"/>
                                            <a:lumOff val="5000"/>
                                          </a:schemeClr>
                                        </a:solidFill>
                                        <a:latin typeface="Cambria Math" panose="02040503050406030204" pitchFamily="18" charset="0"/>
                                      </a:rPr>
                                    </m:ctrlPr>
                                  </m:eqArrPr>
                                  <m:e>
                                    <m:r>
                                      <a:rPr lang="en-US" sz="2000" i="1">
                                        <a:solidFill>
                                          <a:schemeClr val="tx1">
                                            <a:lumMod val="95000"/>
                                            <a:lumOff val="5000"/>
                                          </a:schemeClr>
                                        </a:solidFill>
                                        <a:latin typeface="Cambria Math" panose="02040503050406030204" pitchFamily="18" charset="0"/>
                                      </a:rPr>
                                      <m:t>𝑥</m:t>
                                    </m:r>
                                    <m:r>
                                      <a:rPr lang="en-US" sz="2000" i="1">
                                        <a:solidFill>
                                          <a:schemeClr val="tx1">
                                            <a:lumMod val="95000"/>
                                            <a:lumOff val="5000"/>
                                          </a:schemeClr>
                                        </a:solidFill>
                                        <a:latin typeface="Cambria Math" panose="02040503050406030204" pitchFamily="18" charset="0"/>
                                      </a:rPr>
                                      <m:t>∉</m:t>
                                    </m:r>
                                    <m:r>
                                      <a:rPr lang="en-US" sz="2000" i="1">
                                        <a:solidFill>
                                          <a:schemeClr val="tx1">
                                            <a:lumMod val="95000"/>
                                            <a:lumOff val="5000"/>
                                          </a:schemeClr>
                                        </a:solidFill>
                                        <a:latin typeface="Cambria Math" panose="02040503050406030204" pitchFamily="18" charset="0"/>
                                      </a:rPr>
                                      <m:t>𝐿</m:t>
                                    </m:r>
                                    <m:r>
                                      <a:rPr lang="en-US" sz="2000" i="1">
                                        <a:solidFill>
                                          <a:schemeClr val="tx1">
                                            <a:lumMod val="95000"/>
                                            <a:lumOff val="5000"/>
                                          </a:schemeClr>
                                        </a:solidFill>
                                        <a:latin typeface="Cambria Math" panose="02040503050406030204" pitchFamily="18" charset="0"/>
                                      </a:rPr>
                                      <m:t>(</m:t>
                                    </m:r>
                                    <m:r>
                                      <m:rPr>
                                        <m:nor/>
                                      </m:rPr>
                                      <a:rPr lang="en-US" sz="2000" dirty="0">
                                        <a:latin typeface="Cambria Math" panose="02040503050406030204" pitchFamily="18" charset="0"/>
                                        <a:ea typeface="Cambria Math" panose="02040503050406030204" pitchFamily="18" charset="0"/>
                                      </a:rPr>
                                      <m:t>ℛ</m:t>
                                    </m:r>
                                    <m:r>
                                      <a:rPr lang="en-US" sz="2000" i="1">
                                        <a:solidFill>
                                          <a:schemeClr val="tx1">
                                            <a:lumMod val="95000"/>
                                            <a:lumOff val="5000"/>
                                          </a:schemeClr>
                                        </a:solidFill>
                                        <a:latin typeface="Cambria Math" panose="02040503050406030204" pitchFamily="18" charset="0"/>
                                      </a:rPr>
                                      <m:t>)</m:t>
                                    </m:r>
                                    <m:r>
                                      <a:rPr lang="en-US" sz="2000" i="1" smtClean="0">
                                        <a:solidFill>
                                          <a:schemeClr val="tx1">
                                            <a:lumMod val="95000"/>
                                            <a:lumOff val="5000"/>
                                          </a:schemeClr>
                                        </a:solidFill>
                                        <a:latin typeface="Cambria Math" panose="02040503050406030204" pitchFamily="18" charset="0"/>
                                      </a:rPr>
                                      <m:t> </m:t>
                                    </m:r>
                                  </m:e>
                                  <m:e>
                                    <m:sSup>
                                      <m:sSupPr>
                                        <m:ctrlPr>
                                          <a:rPr lang="en-US" sz="2000" i="1">
                                            <a:solidFill>
                                              <a:schemeClr val="tx1">
                                                <a:lumMod val="95000"/>
                                                <a:lumOff val="5000"/>
                                              </a:schemeClr>
                                            </a:solidFill>
                                            <a:latin typeface="Cambria Math" panose="02040503050406030204" pitchFamily="18" charset="0"/>
                                          </a:rPr>
                                        </m:ctrlPr>
                                      </m:sSupPr>
                                      <m:e>
                                        <m:r>
                                          <a:rPr lang="en-US" sz="2000" i="1">
                                            <a:solidFill>
                                              <a:schemeClr val="tx1">
                                                <a:lumMod val="95000"/>
                                                <a:lumOff val="5000"/>
                                              </a:schemeClr>
                                            </a:solidFill>
                                            <a:latin typeface="Cambria Math" panose="02040503050406030204" pitchFamily="18" charset="0"/>
                                          </a:rPr>
                                          <m:t>𝑉</m:t>
                                        </m:r>
                                      </m:e>
                                      <m:sup>
                                        <m:r>
                                          <a:rPr lang="en-US" sz="2000" i="1">
                                            <a:solidFill>
                                              <a:schemeClr val="tx1">
                                                <a:lumMod val="95000"/>
                                                <a:lumOff val="5000"/>
                                              </a:schemeClr>
                                            </a:solidFill>
                                            <a:latin typeface="Cambria Math" panose="02040503050406030204" pitchFamily="18" charset="0"/>
                                          </a:rPr>
                                          <m:t>𝛱</m:t>
                                        </m:r>
                                      </m:sup>
                                    </m:sSup>
                                    <m:d>
                                      <m:dPr>
                                        <m:ctrlPr>
                                          <a:rPr lang="en-US" sz="2000" i="1">
                                            <a:solidFill>
                                              <a:schemeClr val="tx1">
                                                <a:lumMod val="95000"/>
                                                <a:lumOff val="5000"/>
                                              </a:schemeClr>
                                            </a:solidFill>
                                            <a:latin typeface="Cambria Math" panose="02040503050406030204" pitchFamily="18" charset="0"/>
                                          </a:rPr>
                                        </m:ctrlPr>
                                      </m:dPr>
                                      <m:e>
                                        <m:r>
                                          <a:rPr lang="en-US" sz="2000" i="1">
                                            <a:solidFill>
                                              <a:schemeClr val="tx1">
                                                <a:lumMod val="95000"/>
                                                <a:lumOff val="5000"/>
                                              </a:schemeClr>
                                            </a:solidFill>
                                            <a:latin typeface="Cambria Math" panose="02040503050406030204" pitchFamily="18" charset="0"/>
                                          </a:rPr>
                                          <m:t>𝑐𝑟𝑠</m:t>
                                        </m:r>
                                        <m:r>
                                          <a:rPr lang="en-US" sz="2000" i="1">
                                            <a:solidFill>
                                              <a:schemeClr val="tx1">
                                                <a:lumMod val="95000"/>
                                                <a:lumOff val="5000"/>
                                              </a:schemeClr>
                                            </a:solidFill>
                                            <a:latin typeface="Cambria Math" panose="02040503050406030204" pitchFamily="18" charset="0"/>
                                          </a:rPr>
                                          <m:t>,</m:t>
                                        </m:r>
                                        <m:r>
                                          <a:rPr lang="en-US" sz="2000" i="1">
                                            <a:solidFill>
                                              <a:schemeClr val="tx1">
                                                <a:lumMod val="95000"/>
                                                <a:lumOff val="5000"/>
                                              </a:schemeClr>
                                            </a:solidFill>
                                            <a:latin typeface="Cambria Math" panose="02040503050406030204" pitchFamily="18" charset="0"/>
                                          </a:rPr>
                                          <m:t>𝑥</m:t>
                                        </m:r>
                                      </m:e>
                                    </m:d>
                                    <m:r>
                                      <a:rPr lang="en-US" sz="2000" i="1">
                                        <a:solidFill>
                                          <a:schemeClr val="tx1">
                                            <a:lumMod val="95000"/>
                                            <a:lumOff val="5000"/>
                                          </a:schemeClr>
                                        </a:solidFill>
                                        <a:latin typeface="Cambria Math" panose="02040503050406030204" pitchFamily="18" charset="0"/>
                                      </a:rPr>
                                      <m:t>=1</m:t>
                                    </m:r>
                                  </m:e>
                                </m:eqArr>
                              </m:e>
                            </m:d>
                            <m:d>
                              <m:dPr>
                                <m:ctrlPr>
                                  <a:rPr lang="en-US" sz="2000" i="1">
                                    <a:solidFill>
                                      <a:schemeClr val="tx1">
                                        <a:lumMod val="95000"/>
                                        <a:lumOff val="5000"/>
                                      </a:schemeClr>
                                    </a:solidFill>
                                    <a:latin typeface="Cambria Math" panose="02040503050406030204" pitchFamily="18" charset="0"/>
                                  </a:rPr>
                                </m:ctrlPr>
                              </m:dPr>
                              <m:e>
                                <m:r>
                                  <a:rPr lang="en-US" sz="2000" i="1">
                                    <a:solidFill>
                                      <a:schemeClr val="tx1">
                                        <a:lumMod val="95000"/>
                                        <a:lumOff val="5000"/>
                                      </a:schemeClr>
                                    </a:solidFill>
                                    <a:latin typeface="Cambria Math" panose="02040503050406030204" pitchFamily="18" charset="0"/>
                                  </a:rPr>
                                  <m:t>𝑥</m:t>
                                </m:r>
                                <m:r>
                                  <a:rPr lang="en-US" sz="2000" i="1">
                                    <a:solidFill>
                                      <a:schemeClr val="tx1">
                                        <a:lumMod val="95000"/>
                                        <a:lumOff val="5000"/>
                                      </a:schemeClr>
                                    </a:solidFill>
                                    <a:latin typeface="Cambria Math" panose="02040503050406030204" pitchFamily="18" charset="0"/>
                                  </a:rPr>
                                  <m:t>,</m:t>
                                </m:r>
                                <m:r>
                                  <a:rPr lang="en-US" sz="2000" i="1">
                                    <a:solidFill>
                                      <a:schemeClr val="tx1">
                                        <a:lumMod val="95000"/>
                                        <a:lumOff val="5000"/>
                                      </a:schemeClr>
                                    </a:solidFill>
                                    <a:latin typeface="Cambria Math" panose="02040503050406030204" pitchFamily="18" charset="0"/>
                                  </a:rPr>
                                  <m:t>𝛱</m:t>
                                </m:r>
                              </m:e>
                            </m:d>
                            <m:r>
                              <a:rPr lang="en-US" sz="2000" i="1">
                                <a:solidFill>
                                  <a:schemeClr val="tx1">
                                    <a:lumMod val="95000"/>
                                    <a:lumOff val="5000"/>
                                  </a:schemeClr>
                                </a:solidFill>
                                <a:latin typeface="Cambria Math" panose="02040503050406030204" pitchFamily="18" charset="0"/>
                              </a:rPr>
                              <m:t>←</m:t>
                            </m:r>
                            <m:acc>
                              <m:accPr>
                                <m:chr m:val="̃"/>
                                <m:ctrlPr>
                                  <a:rPr lang="en-US" sz="2000" i="1" dirty="0">
                                    <a:solidFill>
                                      <a:schemeClr val="tx1">
                                        <a:lumMod val="95000"/>
                                        <a:lumOff val="5000"/>
                                      </a:schemeClr>
                                    </a:solidFill>
                                    <a:latin typeface="Cambria Math" panose="02040503050406030204" pitchFamily="18" charset="0"/>
                                  </a:rPr>
                                </m:ctrlPr>
                              </m:accPr>
                              <m:e>
                                <m:r>
                                  <a:rPr lang="en-US" sz="2000" i="1" dirty="0">
                                    <a:solidFill>
                                      <a:schemeClr val="tx1">
                                        <a:lumMod val="95000"/>
                                        <a:lumOff val="5000"/>
                                      </a:schemeClr>
                                    </a:solidFill>
                                    <a:latin typeface="Cambria Math" panose="02040503050406030204" pitchFamily="18" charset="0"/>
                                  </a:rPr>
                                  <m:t>𝑃</m:t>
                                </m:r>
                              </m:e>
                            </m:acc>
                            <m:d>
                              <m:dPr>
                                <m:ctrlPr>
                                  <a:rPr lang="en-US" sz="2000" i="1">
                                    <a:solidFill>
                                      <a:schemeClr val="tx1">
                                        <a:lumMod val="95000"/>
                                        <a:lumOff val="5000"/>
                                      </a:schemeClr>
                                    </a:solidFill>
                                    <a:latin typeface="Cambria Math" panose="02040503050406030204" pitchFamily="18" charset="0"/>
                                  </a:rPr>
                                </m:ctrlPr>
                              </m:dPr>
                              <m:e>
                                <m:r>
                                  <a:rPr lang="en-US" sz="2000" i="1">
                                    <a:solidFill>
                                      <a:schemeClr val="tx1">
                                        <a:lumMod val="95000"/>
                                        <a:lumOff val="5000"/>
                                      </a:schemeClr>
                                    </a:solidFill>
                                    <a:latin typeface="Cambria Math" panose="02040503050406030204" pitchFamily="18" charset="0"/>
                                  </a:rPr>
                                  <m:t>𝑐𝑟𝑠</m:t>
                                </m:r>
                              </m:e>
                            </m:d>
                          </m:e>
                        </m:d>
                        <m:r>
                          <a:rPr lang="en-US" sz="2000" b="0" i="1" smtClean="0">
                            <a:solidFill>
                              <a:schemeClr val="tx1">
                                <a:lumMod val="95000"/>
                                <a:lumOff val="5000"/>
                              </a:schemeClr>
                            </a:solidFill>
                            <a:latin typeface="Cambria Math" panose="02040503050406030204" pitchFamily="18" charset="0"/>
                          </a:rPr>
                          <m:t>&lt;1/2</m:t>
                        </m:r>
                      </m:e>
                    </m:func>
                  </m:oMath>
                </a14:m>
                <a:endParaRPr lang="en-US" sz="2000" i="1" dirty="0">
                  <a:solidFill>
                    <a:srgbClr val="C00000"/>
                  </a:solidFill>
                </a:endParaRPr>
              </a:p>
              <a:p>
                <a:endParaRPr lang="en-US" sz="2000" dirty="0">
                  <a:solidFill>
                    <a:schemeClr val="tx1">
                      <a:lumMod val="95000"/>
                      <a:lumOff val="5000"/>
                    </a:schemeClr>
                  </a:solidFill>
                </a:endParaRPr>
              </a:p>
              <a:p>
                <a:pPr lvl="1">
                  <a:spcBef>
                    <a:spcPts val="600"/>
                  </a:spcBef>
                </a:pPr>
                <a:endParaRPr lang="en-US" sz="2000" dirty="0">
                  <a:solidFill>
                    <a:schemeClr val="tx1">
                      <a:lumMod val="95000"/>
                      <a:lumOff val="5000"/>
                    </a:schemeClr>
                  </a:solidFill>
                </a:endParaRPr>
              </a:p>
            </p:txBody>
          </p:sp>
        </mc:Choice>
        <mc:Fallback xmlns="">
          <p:sp>
            <p:nvSpPr>
              <p:cNvPr id="10" name="TextBox 9">
                <a:extLst>
                  <a:ext uri="{FF2B5EF4-FFF2-40B4-BE49-F238E27FC236}">
                    <a16:creationId xmlns:a16="http://schemas.microsoft.com/office/drawing/2014/main" id="{E2003F53-BA8E-C130-AD30-7C88ED41DF59}"/>
                  </a:ext>
                </a:extLst>
              </p:cNvPr>
              <p:cNvSpPr txBox="1">
                <a:spLocks noRot="1" noChangeAspect="1" noMove="1" noResize="1" noEditPoints="1" noAdjustHandles="1" noChangeArrowheads="1" noChangeShapeType="1" noTextEdit="1"/>
              </p:cNvSpPr>
              <p:nvPr/>
            </p:nvSpPr>
            <p:spPr>
              <a:xfrm>
                <a:off x="661941" y="4637781"/>
                <a:ext cx="6091799" cy="2328651"/>
              </a:xfrm>
              <a:prstGeom prst="rect">
                <a:avLst/>
              </a:prstGeom>
              <a:blipFill>
                <a:blip r:embed="rId7"/>
                <a:stretch>
                  <a:fillRect l="-1042" t="-10326" b="-42391"/>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225B130-7352-43AD-C85F-A764E5C4BFBF}"/>
                  </a:ext>
                </a:extLst>
              </p:cNvPr>
              <p:cNvSpPr txBox="1"/>
              <p:nvPr/>
            </p:nvSpPr>
            <p:spPr>
              <a:xfrm>
                <a:off x="8031846" y="2051342"/>
                <a:ext cx="1842100"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𝑥</m:t>
                      </m:r>
                      <m:r>
                        <a:rPr lang="en-US" sz="2400" i="1">
                          <a:solidFill>
                            <a:schemeClr val="tx1">
                              <a:lumMod val="95000"/>
                              <a:lumOff val="5000"/>
                            </a:schemeClr>
                          </a:solidFill>
                          <a:latin typeface="Cambria Math" panose="02040503050406030204" pitchFamily="18" charset="0"/>
                        </a:rPr>
                        <m:t>∉</m:t>
                      </m:r>
                      <m:r>
                        <a:rPr lang="en-US" sz="2400" i="1">
                          <a:solidFill>
                            <a:schemeClr val="tx1">
                              <a:lumMod val="95000"/>
                              <a:lumOff val="5000"/>
                            </a:schemeClr>
                          </a:solidFill>
                          <a:latin typeface="Cambria Math" panose="02040503050406030204" pitchFamily="18" charset="0"/>
                        </a:rPr>
                        <m:t>𝐿</m:t>
                      </m:r>
                      <m:r>
                        <a:rPr lang="en-US" sz="2400" i="1">
                          <a:solidFill>
                            <a:schemeClr val="tx1">
                              <a:lumMod val="95000"/>
                              <a:lumOff val="5000"/>
                            </a:schemeClr>
                          </a:solidFill>
                          <a:latin typeface="Cambria Math" panose="02040503050406030204" pitchFamily="18" charset="0"/>
                        </a:rPr>
                        <m:t>(</m:t>
                      </m:r>
                      <m:r>
                        <a:rPr lang="en-US" sz="2400" i="1" dirty="0">
                          <a:latin typeface="Cambria Math" panose="02040503050406030204" pitchFamily="18" charset="0"/>
                          <a:ea typeface="Cambria Math" panose="02040503050406030204" pitchFamily="18" charset="0"/>
                        </a:rPr>
                        <m:t>ℛ</m:t>
                      </m:r>
                      <m:r>
                        <a:rPr lang="en-US" sz="2400" i="1">
                          <a:solidFill>
                            <a:schemeClr val="tx1">
                              <a:lumMod val="95000"/>
                              <a:lumOff val="5000"/>
                            </a:schemeClr>
                          </a:solidFill>
                          <a:latin typeface="Cambria Math" panose="02040503050406030204" pitchFamily="18" charset="0"/>
                        </a:rPr>
                        <m:t>)</m:t>
                      </m:r>
                    </m:oMath>
                  </m:oMathPara>
                </a14:m>
                <a:endParaRPr lang="en-IL" sz="2400" dirty="0"/>
              </a:p>
              <a:p>
                <a:endParaRPr lang="en-IL" sz="2400" dirty="0"/>
              </a:p>
            </p:txBody>
          </p:sp>
        </mc:Choice>
        <mc:Fallback xmlns="">
          <p:sp>
            <p:nvSpPr>
              <p:cNvPr id="17" name="TextBox 16">
                <a:extLst>
                  <a:ext uri="{FF2B5EF4-FFF2-40B4-BE49-F238E27FC236}">
                    <a16:creationId xmlns:a16="http://schemas.microsoft.com/office/drawing/2014/main" id="{A225B130-7352-43AD-C85F-A764E5C4BFBF}"/>
                  </a:ext>
                </a:extLst>
              </p:cNvPr>
              <p:cNvSpPr txBox="1">
                <a:spLocks noRot="1" noChangeAspect="1" noMove="1" noResize="1" noEditPoints="1" noAdjustHandles="1" noChangeArrowheads="1" noChangeShapeType="1" noTextEdit="1"/>
              </p:cNvSpPr>
              <p:nvPr/>
            </p:nvSpPr>
            <p:spPr>
              <a:xfrm>
                <a:off x="8031846" y="2051342"/>
                <a:ext cx="1842100" cy="830997"/>
              </a:xfrm>
              <a:prstGeom prst="rect">
                <a:avLst/>
              </a:prstGeom>
              <a:blipFill>
                <a:blip r:embed="rId11"/>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B7CEE37-352C-7C0B-E0B1-8AA0E398FF97}"/>
                  </a:ext>
                </a:extLst>
              </p:cNvPr>
              <p:cNvSpPr txBox="1"/>
              <p:nvPr/>
            </p:nvSpPr>
            <p:spPr>
              <a:xfrm>
                <a:off x="9907925" y="1164587"/>
                <a:ext cx="2388591" cy="461665"/>
              </a:xfrm>
              <a:prstGeom prst="rect">
                <a:avLst/>
              </a:prstGeom>
              <a:noFill/>
            </p:spPr>
            <p:txBody>
              <a:bodyPr wrap="square">
                <a:spAutoFit/>
              </a:bodyPr>
              <a:lstStyle/>
              <a:p>
                <a:pPr>
                  <a:buClr>
                    <a:schemeClr val="dk1"/>
                  </a:buClr>
                  <a:buSzPts val="1100"/>
                </a:pPr>
                <a14:m>
                  <m:oMathPara xmlns:m="http://schemas.openxmlformats.org/officeDocument/2006/math">
                    <m:oMathParaPr>
                      <m:jc m:val="centerGroup"/>
                    </m:oMathParaPr>
                    <m:oMath xmlns:m="http://schemas.openxmlformats.org/officeDocument/2006/math">
                      <m:d>
                        <m:dPr>
                          <m:begChr m:val="|"/>
                          <m:endChr m:val="|"/>
                          <m:ctrlPr>
                            <a:rPr lang="en-US" sz="2400" i="1" smtClean="0">
                              <a:solidFill>
                                <a:srgbClr val="C00000"/>
                              </a:solidFill>
                              <a:latin typeface="Cambria Math" panose="02040503050406030204" pitchFamily="18" charset="0"/>
                            </a:rPr>
                          </m:ctrlPr>
                        </m:dPr>
                        <m:e>
                          <m:r>
                            <a:rPr lang="en-US" sz="2400" i="1">
                              <a:solidFill>
                                <a:srgbClr val="C00000"/>
                              </a:solidFill>
                              <a:latin typeface="Cambria Math" panose="02040503050406030204" pitchFamily="18" charset="0"/>
                            </a:rPr>
                            <m:t>𝑥</m:t>
                          </m:r>
                        </m:e>
                      </m:d>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𝑤</m:t>
                      </m:r>
                      <m:r>
                        <a:rPr lang="en-US" sz="2400" i="1">
                          <a:solidFill>
                            <a:srgbClr val="C00000"/>
                          </a:solidFill>
                          <a:latin typeface="Cambria Math" panose="02040503050406030204" pitchFamily="18" charset="0"/>
                        </a:rPr>
                        <m:t>|</m:t>
                      </m:r>
                    </m:oMath>
                  </m:oMathPara>
                </a14:m>
                <a:endParaRPr lang="ar-AE" sz="2400" i="1" dirty="0">
                  <a:solidFill>
                    <a:srgbClr val="C00000"/>
                  </a:solidFill>
                </a:endParaRPr>
              </a:p>
            </p:txBody>
          </p:sp>
        </mc:Choice>
        <mc:Fallback xmlns="">
          <p:sp>
            <p:nvSpPr>
              <p:cNvPr id="15" name="TextBox 14">
                <a:extLst>
                  <a:ext uri="{FF2B5EF4-FFF2-40B4-BE49-F238E27FC236}">
                    <a16:creationId xmlns:a16="http://schemas.microsoft.com/office/drawing/2014/main" id="{DB7CEE37-352C-7C0B-E0B1-8AA0E398FF97}"/>
                  </a:ext>
                </a:extLst>
              </p:cNvPr>
              <p:cNvSpPr txBox="1">
                <a:spLocks noRot="1" noChangeAspect="1" noMove="1" noResize="1" noEditPoints="1" noAdjustHandles="1" noChangeArrowheads="1" noChangeShapeType="1" noTextEdit="1"/>
              </p:cNvSpPr>
              <p:nvPr/>
            </p:nvSpPr>
            <p:spPr>
              <a:xfrm>
                <a:off x="9907925" y="1164587"/>
                <a:ext cx="2388591" cy="461665"/>
              </a:xfrm>
              <a:prstGeom prst="rect">
                <a:avLst/>
              </a:prstGeom>
              <a:blipFill>
                <a:blip r:embed="rId12"/>
                <a:stretch>
                  <a:fillRect t="-10526" b="-26316"/>
                </a:stretch>
              </a:blipFill>
            </p:spPr>
            <p:txBody>
              <a:bodyPr/>
              <a:lstStyle/>
              <a:p>
                <a:r>
                  <a:rPr lang="en-IL">
                    <a:noFill/>
                  </a:rPr>
                  <a:t> </a:t>
                </a:r>
              </a:p>
            </p:txBody>
          </p:sp>
        </mc:Fallback>
      </mc:AlternateContent>
      <p:sp>
        <p:nvSpPr>
          <p:cNvPr id="16" name="TextBox 15">
            <a:extLst>
              <a:ext uri="{FF2B5EF4-FFF2-40B4-BE49-F238E27FC236}">
                <a16:creationId xmlns:a16="http://schemas.microsoft.com/office/drawing/2014/main" id="{068D706E-FF34-9C31-7DFB-CA2368AA1233}"/>
              </a:ext>
            </a:extLst>
          </p:cNvPr>
          <p:cNvSpPr txBox="1"/>
          <p:nvPr/>
        </p:nvSpPr>
        <p:spPr>
          <a:xfrm>
            <a:off x="485617" y="1315115"/>
            <a:ext cx="2388591" cy="523220"/>
          </a:xfrm>
          <a:prstGeom prst="rect">
            <a:avLst/>
          </a:prstGeom>
          <a:noFill/>
        </p:spPr>
        <p:txBody>
          <a:bodyPr wrap="square">
            <a:spAutoFit/>
          </a:bodyPr>
          <a:lstStyle/>
          <a:p>
            <a:r>
              <a:rPr lang="en-IL" sz="2800" dirty="0">
                <a:solidFill>
                  <a:schemeClr val="tx1"/>
                </a:solidFill>
              </a:rPr>
              <a:t>[Kalai-Raz 09]</a:t>
            </a:r>
            <a:endParaRPr lang="en-IL" sz="2800"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7118090-1678-2FB1-C8E9-AFEA1556D5A7}"/>
                  </a:ext>
                </a:extLst>
              </p:cNvPr>
              <p:cNvSpPr txBox="1"/>
              <p:nvPr/>
            </p:nvSpPr>
            <p:spPr>
              <a:xfrm>
                <a:off x="3201355" y="1411485"/>
                <a:ext cx="3521712" cy="461665"/>
              </a:xfrm>
              <a:prstGeom prst="rect">
                <a:avLst/>
              </a:prstGeom>
              <a:noFill/>
            </p:spPr>
            <p:txBody>
              <a:bodyPr wrap="square">
                <a:spAutoFit/>
              </a:bodyPr>
              <a:lstStyle/>
              <a:p>
                <a:pPr marL="0" algn="l" defTabSz="914400" rtl="0" eaLnBrk="1" latinLnBrk="0" hangingPunct="1">
                  <a:buClr>
                    <a:schemeClr val="dk1"/>
                  </a:buClr>
                  <a:buSzPts val="11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𝐶𝑅𝑆</m:t>
                      </m:r>
                    </m:oMath>
                  </m:oMathPara>
                </a14:m>
                <a:endParaRPr lang="ar-AE" sz="2400" i="1" dirty="0">
                  <a:solidFill>
                    <a:schemeClr val="tx1"/>
                  </a:solidFill>
                </a:endParaRPr>
              </a:p>
            </p:txBody>
          </p:sp>
        </mc:Choice>
        <mc:Fallback xmlns="">
          <p:sp>
            <p:nvSpPr>
              <p:cNvPr id="13" name="TextBox 12">
                <a:extLst>
                  <a:ext uri="{FF2B5EF4-FFF2-40B4-BE49-F238E27FC236}">
                    <a16:creationId xmlns:a16="http://schemas.microsoft.com/office/drawing/2014/main" id="{87118090-1678-2FB1-C8E9-AFEA1556D5A7}"/>
                  </a:ext>
                </a:extLst>
              </p:cNvPr>
              <p:cNvSpPr txBox="1">
                <a:spLocks noRot="1" noChangeAspect="1" noMove="1" noResize="1" noEditPoints="1" noAdjustHandles="1" noChangeArrowheads="1" noChangeShapeType="1" noTextEdit="1"/>
              </p:cNvSpPr>
              <p:nvPr/>
            </p:nvSpPr>
            <p:spPr>
              <a:xfrm>
                <a:off x="3201355" y="1411485"/>
                <a:ext cx="3521712" cy="461665"/>
              </a:xfrm>
              <a:prstGeom prst="rect">
                <a:avLst/>
              </a:prstGeom>
              <a:blipFill>
                <a:blip r:embed="rId13"/>
                <a:stretch>
                  <a:fillRect t="-10811" b="-27027"/>
                </a:stretch>
              </a:blipFill>
            </p:spPr>
            <p:txBody>
              <a:bodyPr/>
              <a:lstStyle/>
              <a:p>
                <a:r>
                  <a:rPr lang="en-IL">
                    <a:noFill/>
                  </a:rPr>
                  <a:t> </a:t>
                </a:r>
              </a:p>
            </p:txBody>
          </p:sp>
        </mc:Fallback>
      </mc:AlternateContent>
      <p:sp>
        <p:nvSpPr>
          <p:cNvPr id="7" name="Rectangle: Rounded Corners 18">
            <a:extLst>
              <a:ext uri="{FF2B5EF4-FFF2-40B4-BE49-F238E27FC236}">
                <a16:creationId xmlns:a16="http://schemas.microsoft.com/office/drawing/2014/main" id="{35842747-D489-D686-D47F-4F00EA313529}"/>
              </a:ext>
            </a:extLst>
          </p:cNvPr>
          <p:cNvSpPr/>
          <p:nvPr/>
        </p:nvSpPr>
        <p:spPr>
          <a:xfrm flipH="1">
            <a:off x="6880041" y="4662468"/>
            <a:ext cx="5148169" cy="1331836"/>
          </a:xfrm>
          <a:prstGeom prst="roundRect">
            <a:avLst>
              <a:gd name="adj" fmla="val 4420"/>
            </a:avLst>
          </a:prstGeom>
          <a:solidFill>
            <a:srgbClr val="D7FDD7"/>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dirty="0">
                <a:solidFill>
                  <a:srgbClr val="C00000"/>
                </a:solidFill>
              </a:rPr>
              <a:t>Applications [BR22]</a:t>
            </a:r>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Hardness of approximation</a:t>
            </a:r>
          </a:p>
          <a:p>
            <a:pPr marL="342900" indent="-342900">
              <a:buFont typeface="Arial" panose="020B0604020202020204" pitchFamily="34" charset="0"/>
              <a:buChar char="•"/>
            </a:pPr>
            <a:r>
              <a:rPr lang="en-US" sz="2400" dirty="0">
                <a:solidFill>
                  <a:schemeClr val="tx1"/>
                </a:solidFill>
              </a:rPr>
              <a:t>Computational instance compression</a:t>
            </a:r>
          </a:p>
        </p:txBody>
      </p:sp>
    </p:spTree>
    <p:extLst>
      <p:ext uri="{BB962C8B-B14F-4D97-AF65-F5344CB8AC3E}">
        <p14:creationId xmlns:p14="http://schemas.microsoft.com/office/powerpoint/2010/main" val="164467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2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00"/>
                                        <p:tgtEl>
                                          <p:spTgt spid="28"/>
                                        </p:tgtEl>
                                      </p:cBhvr>
                                    </p:animEffect>
                                  </p:childTnLst>
                                </p:cTn>
                              </p:par>
                              <p:par>
                                <p:cTn id="16" presetID="22" presetClass="entr" presetSubtype="4"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par>
                                <p:cTn id="19" presetID="1" presetClass="entr" presetSubtype="0" fill="hold"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B745F53-ABFA-F750-AAEF-3E6CCF042D2B}"/>
                  </a:ext>
                </a:extLst>
              </p:cNvPr>
              <p:cNvSpPr txBox="1"/>
              <p:nvPr/>
            </p:nvSpPr>
            <p:spPr>
              <a:xfrm>
                <a:off x="1849618" y="4857842"/>
                <a:ext cx="6099859" cy="1020600"/>
              </a:xfrm>
              <a:prstGeom prst="rect">
                <a:avLst/>
              </a:prstGeom>
              <a:noFill/>
            </p:spPr>
            <p:txBody>
              <a:bodyPr wrap="square">
                <a:spAutoFit/>
              </a:bodyPr>
              <a:lstStyle/>
              <a:p>
                <a:r>
                  <a:rPr lang="en-US" sz="2000" dirty="0">
                    <a:solidFill>
                      <a:schemeClr val="tx1">
                        <a:lumMod val="95000"/>
                        <a:lumOff val="5000"/>
                      </a:schemeClr>
                    </a:solidFill>
                  </a:rPr>
                  <a:t>Soundness: for </a:t>
                </a:r>
                <a:r>
                  <a:rPr lang="en-US" sz="2000" dirty="0">
                    <a:solidFill>
                      <a:schemeClr val="tx1">
                        <a:lumMod val="95000"/>
                        <a:lumOff val="5000"/>
                      </a:schemeClr>
                    </a:solidFill>
                    <a:latin typeface="Cambria Math" panose="02040503050406030204" pitchFamily="18" charset="0"/>
                  </a:rPr>
                  <a:t>any (unbounded) </a:t>
                </a:r>
                <a14:m>
                  <m:oMath xmlns:m="http://schemas.openxmlformats.org/officeDocument/2006/math">
                    <m:acc>
                      <m:accPr>
                        <m:chr m:val="̃"/>
                        <m:ctrlPr>
                          <a:rPr lang="en-US" sz="2000" b="0" i="1" dirty="0" smtClean="0">
                            <a:solidFill>
                              <a:schemeClr val="tx1">
                                <a:lumMod val="95000"/>
                                <a:lumOff val="5000"/>
                              </a:schemeClr>
                            </a:solidFill>
                            <a:latin typeface="Cambria Math" panose="02040503050406030204" pitchFamily="18" charset="0"/>
                          </a:rPr>
                        </m:ctrlPr>
                      </m:accPr>
                      <m:e>
                        <m:r>
                          <a:rPr lang="en-US" sz="2000" b="0" i="1" dirty="0" smtClean="0">
                            <a:solidFill>
                              <a:schemeClr val="tx1">
                                <a:lumMod val="95000"/>
                                <a:lumOff val="5000"/>
                              </a:schemeClr>
                            </a:solidFill>
                            <a:latin typeface="Cambria Math" panose="02040503050406030204" pitchFamily="18" charset="0"/>
                          </a:rPr>
                          <m:t>𝑃</m:t>
                        </m:r>
                      </m:e>
                    </m:acc>
                  </m:oMath>
                </a14:m>
                <a:r>
                  <a:rPr lang="en-US" sz="2000" i="1" dirty="0">
                    <a:solidFill>
                      <a:schemeClr val="tx1">
                        <a:lumMod val="95000"/>
                        <a:lumOff val="5000"/>
                      </a:schemeClr>
                    </a:solidFill>
                    <a:latin typeface="Cambria Math" panose="02040503050406030204" pitchFamily="18" charset="0"/>
                  </a:rPr>
                  <a:t>, </a:t>
                </a:r>
              </a:p>
              <a:p>
                <a:pPr/>
                <a14:m>
                  <m:oMathPara xmlns:m="http://schemas.openxmlformats.org/officeDocument/2006/math">
                    <m:oMathParaPr>
                      <m:jc m:val="centerGroup"/>
                    </m:oMathParaPr>
                    <m:oMath xmlns:m="http://schemas.openxmlformats.org/officeDocument/2006/math">
                      <m:func>
                        <m:funcPr>
                          <m:ctrlPr>
                            <a:rPr lang="en-US" sz="2000" i="1">
                              <a:solidFill>
                                <a:schemeClr val="tx1">
                                  <a:lumMod val="95000"/>
                                  <a:lumOff val="5000"/>
                                </a:schemeClr>
                              </a:solidFill>
                              <a:latin typeface="Cambria Math" panose="02040503050406030204" pitchFamily="18" charset="0"/>
                            </a:rPr>
                          </m:ctrlPr>
                        </m:funcPr>
                        <m:fName>
                          <m:r>
                            <m:rPr>
                              <m:sty m:val="p"/>
                            </m:rPr>
                            <a:rPr lang="en-US" sz="2000">
                              <a:solidFill>
                                <a:schemeClr val="tx1">
                                  <a:lumMod val="95000"/>
                                  <a:lumOff val="5000"/>
                                </a:schemeClr>
                              </a:solidFill>
                              <a:latin typeface="Cambria Math" panose="02040503050406030204" pitchFamily="18" charset="0"/>
                            </a:rPr>
                            <m:t>Pr</m:t>
                          </m:r>
                        </m:fName>
                        <m:e>
                          <m:d>
                            <m:dPr>
                              <m:begChr m:val="["/>
                              <m:endChr m:val="]"/>
                              <m:ctrlPr>
                                <a:rPr lang="en-US" sz="2000" i="1">
                                  <a:solidFill>
                                    <a:schemeClr val="tx1">
                                      <a:lumMod val="95000"/>
                                      <a:lumOff val="5000"/>
                                    </a:schemeClr>
                                  </a:solidFill>
                                  <a:latin typeface="Cambria Math" panose="02040503050406030204" pitchFamily="18" charset="0"/>
                                </a:rPr>
                              </m:ctrlPr>
                            </m:dPr>
                            <m:e>
                              <m:d>
                                <m:dPr>
                                  <m:begChr m:val=""/>
                                  <m:endChr m:val="|"/>
                                  <m:ctrlPr>
                                    <a:rPr lang="en-US" sz="2000" i="1">
                                      <a:solidFill>
                                        <a:schemeClr val="tx1">
                                          <a:lumMod val="95000"/>
                                          <a:lumOff val="5000"/>
                                        </a:schemeClr>
                                      </a:solidFill>
                                      <a:latin typeface="Cambria Math" panose="02040503050406030204" pitchFamily="18" charset="0"/>
                                    </a:rPr>
                                  </m:ctrlPr>
                                </m:dPr>
                                <m:e>
                                  <m:eqArr>
                                    <m:eqArrPr>
                                      <m:ctrlPr>
                                        <a:rPr lang="en-US" sz="2000" i="1">
                                          <a:solidFill>
                                            <a:schemeClr val="tx1">
                                              <a:lumMod val="95000"/>
                                              <a:lumOff val="5000"/>
                                            </a:schemeClr>
                                          </a:solidFill>
                                          <a:latin typeface="Cambria Math" panose="02040503050406030204" pitchFamily="18" charset="0"/>
                                        </a:rPr>
                                      </m:ctrlPr>
                                    </m:eqArrPr>
                                    <m:e>
                                      <m:r>
                                        <a:rPr lang="en-US" sz="2000" i="1">
                                          <a:solidFill>
                                            <a:schemeClr val="tx1">
                                              <a:lumMod val="95000"/>
                                              <a:lumOff val="5000"/>
                                            </a:schemeClr>
                                          </a:solidFill>
                                          <a:latin typeface="Cambria Math" panose="02040503050406030204" pitchFamily="18" charset="0"/>
                                        </a:rPr>
                                        <m:t>𝑥</m:t>
                                      </m:r>
                                      <m:r>
                                        <a:rPr lang="en-US" sz="2000" i="1">
                                          <a:solidFill>
                                            <a:schemeClr val="tx1">
                                              <a:lumMod val="95000"/>
                                              <a:lumOff val="5000"/>
                                            </a:schemeClr>
                                          </a:solidFill>
                                          <a:latin typeface="Cambria Math" panose="02040503050406030204" pitchFamily="18" charset="0"/>
                                        </a:rPr>
                                        <m:t>∉</m:t>
                                      </m:r>
                                      <m:r>
                                        <a:rPr lang="en-US" sz="2000" i="1">
                                          <a:solidFill>
                                            <a:schemeClr val="tx1">
                                              <a:lumMod val="95000"/>
                                              <a:lumOff val="5000"/>
                                            </a:schemeClr>
                                          </a:solidFill>
                                          <a:latin typeface="Cambria Math" panose="02040503050406030204" pitchFamily="18" charset="0"/>
                                        </a:rPr>
                                        <m:t>𝐿</m:t>
                                      </m:r>
                                      <m:r>
                                        <a:rPr lang="en-US" sz="2000" i="1">
                                          <a:solidFill>
                                            <a:schemeClr val="tx1">
                                              <a:lumMod val="95000"/>
                                              <a:lumOff val="5000"/>
                                            </a:schemeClr>
                                          </a:solidFill>
                                          <a:latin typeface="Cambria Math" panose="02040503050406030204" pitchFamily="18" charset="0"/>
                                        </a:rPr>
                                        <m:t>(</m:t>
                                      </m:r>
                                      <m:r>
                                        <m:rPr>
                                          <m:nor/>
                                        </m:rPr>
                                        <a:rPr lang="en-US" sz="2000" dirty="0">
                                          <a:latin typeface="Cambria Math" panose="02040503050406030204" pitchFamily="18" charset="0"/>
                                          <a:ea typeface="Cambria Math" panose="02040503050406030204" pitchFamily="18" charset="0"/>
                                        </a:rPr>
                                        <m:t>ℛ</m:t>
                                      </m:r>
                                      <m:r>
                                        <a:rPr lang="en-US" sz="2000" i="1">
                                          <a:solidFill>
                                            <a:schemeClr val="tx1">
                                              <a:lumMod val="95000"/>
                                              <a:lumOff val="5000"/>
                                            </a:schemeClr>
                                          </a:solidFill>
                                          <a:latin typeface="Cambria Math" panose="02040503050406030204" pitchFamily="18" charset="0"/>
                                        </a:rPr>
                                        <m:t>)</m:t>
                                      </m:r>
                                      <m:r>
                                        <a:rPr lang="en-US" sz="2000" i="1" smtClean="0">
                                          <a:solidFill>
                                            <a:schemeClr val="tx1">
                                              <a:lumMod val="95000"/>
                                              <a:lumOff val="5000"/>
                                            </a:schemeClr>
                                          </a:solidFill>
                                          <a:latin typeface="Cambria Math" panose="02040503050406030204" pitchFamily="18" charset="0"/>
                                        </a:rPr>
                                        <m:t> </m:t>
                                      </m:r>
                                    </m:e>
                                    <m:e>
                                      <m:sSup>
                                        <m:sSupPr>
                                          <m:ctrlPr>
                                            <a:rPr lang="en-US" sz="2000" i="1">
                                              <a:solidFill>
                                                <a:schemeClr val="tx1">
                                                  <a:lumMod val="95000"/>
                                                  <a:lumOff val="5000"/>
                                                </a:schemeClr>
                                              </a:solidFill>
                                              <a:latin typeface="Cambria Math" panose="02040503050406030204" pitchFamily="18" charset="0"/>
                                            </a:rPr>
                                          </m:ctrlPr>
                                        </m:sSupPr>
                                        <m:e>
                                          <m:r>
                                            <a:rPr lang="en-US" sz="2000" i="1">
                                              <a:solidFill>
                                                <a:schemeClr val="tx1">
                                                  <a:lumMod val="95000"/>
                                                  <a:lumOff val="5000"/>
                                                </a:schemeClr>
                                              </a:solidFill>
                                              <a:latin typeface="Cambria Math" panose="02040503050406030204" pitchFamily="18" charset="0"/>
                                            </a:rPr>
                                            <m:t>𝑉</m:t>
                                          </m:r>
                                        </m:e>
                                        <m:sup>
                                          <m:r>
                                            <a:rPr lang="en-US" sz="2000" i="1">
                                              <a:solidFill>
                                                <a:schemeClr val="tx1">
                                                  <a:lumMod val="95000"/>
                                                  <a:lumOff val="5000"/>
                                                </a:schemeClr>
                                              </a:solidFill>
                                              <a:latin typeface="Cambria Math" panose="02040503050406030204" pitchFamily="18" charset="0"/>
                                            </a:rPr>
                                            <m:t>𝛱</m:t>
                                          </m:r>
                                        </m:sup>
                                      </m:sSup>
                                      <m:d>
                                        <m:dPr>
                                          <m:ctrlPr>
                                            <a:rPr lang="en-US" sz="2000" i="1">
                                              <a:solidFill>
                                                <a:schemeClr val="tx1">
                                                  <a:lumMod val="95000"/>
                                                  <a:lumOff val="5000"/>
                                                </a:schemeClr>
                                              </a:solidFill>
                                              <a:latin typeface="Cambria Math" panose="02040503050406030204" pitchFamily="18" charset="0"/>
                                            </a:rPr>
                                          </m:ctrlPr>
                                        </m:dPr>
                                        <m:e>
                                          <m:r>
                                            <a:rPr lang="en-US" sz="2000" i="1">
                                              <a:solidFill>
                                                <a:schemeClr val="tx1">
                                                  <a:lumMod val="95000"/>
                                                  <a:lumOff val="5000"/>
                                                </a:schemeClr>
                                              </a:solidFill>
                                              <a:latin typeface="Cambria Math" panose="02040503050406030204" pitchFamily="18" charset="0"/>
                                            </a:rPr>
                                            <m:t>𝑥</m:t>
                                          </m:r>
                                        </m:e>
                                      </m:d>
                                      <m:r>
                                        <a:rPr lang="en-US" sz="2000" i="1">
                                          <a:solidFill>
                                            <a:schemeClr val="tx1">
                                              <a:lumMod val="95000"/>
                                              <a:lumOff val="5000"/>
                                            </a:schemeClr>
                                          </a:solidFill>
                                          <a:latin typeface="Cambria Math" panose="02040503050406030204" pitchFamily="18" charset="0"/>
                                        </a:rPr>
                                        <m:t>=1</m:t>
                                      </m:r>
                                    </m:e>
                                  </m:eqArr>
                                </m:e>
                              </m:d>
                              <m:d>
                                <m:dPr>
                                  <m:ctrlPr>
                                    <a:rPr lang="en-US" sz="2000" i="1">
                                      <a:solidFill>
                                        <a:schemeClr val="tx1">
                                          <a:lumMod val="95000"/>
                                          <a:lumOff val="5000"/>
                                        </a:schemeClr>
                                      </a:solidFill>
                                      <a:latin typeface="Cambria Math" panose="02040503050406030204" pitchFamily="18" charset="0"/>
                                    </a:rPr>
                                  </m:ctrlPr>
                                </m:dPr>
                                <m:e>
                                  <m:r>
                                    <a:rPr lang="en-US" sz="2000" i="1">
                                      <a:solidFill>
                                        <a:schemeClr val="tx1">
                                          <a:lumMod val="95000"/>
                                          <a:lumOff val="5000"/>
                                        </a:schemeClr>
                                      </a:solidFill>
                                      <a:latin typeface="Cambria Math" panose="02040503050406030204" pitchFamily="18" charset="0"/>
                                    </a:rPr>
                                    <m:t>𝑥</m:t>
                                  </m:r>
                                  <m:r>
                                    <a:rPr lang="en-US" sz="2000" i="1">
                                      <a:solidFill>
                                        <a:schemeClr val="tx1">
                                          <a:lumMod val="95000"/>
                                          <a:lumOff val="5000"/>
                                        </a:schemeClr>
                                      </a:solidFill>
                                      <a:latin typeface="Cambria Math" panose="02040503050406030204" pitchFamily="18" charset="0"/>
                                    </a:rPr>
                                    <m:t>,</m:t>
                                  </m:r>
                                  <m:r>
                                    <a:rPr lang="en-US" sz="2000" i="1">
                                      <a:solidFill>
                                        <a:schemeClr val="tx1">
                                          <a:lumMod val="95000"/>
                                          <a:lumOff val="5000"/>
                                        </a:schemeClr>
                                      </a:solidFill>
                                      <a:latin typeface="Cambria Math" panose="02040503050406030204" pitchFamily="18" charset="0"/>
                                    </a:rPr>
                                    <m:t>𝛱</m:t>
                                  </m:r>
                                </m:e>
                              </m:d>
                              <m:r>
                                <a:rPr lang="en-US" sz="2000" i="1">
                                  <a:solidFill>
                                    <a:schemeClr val="tx1">
                                      <a:lumMod val="95000"/>
                                      <a:lumOff val="5000"/>
                                    </a:schemeClr>
                                  </a:solidFill>
                                  <a:latin typeface="Cambria Math" panose="02040503050406030204" pitchFamily="18" charset="0"/>
                                </a:rPr>
                                <m:t>←</m:t>
                              </m:r>
                              <m:acc>
                                <m:accPr>
                                  <m:chr m:val="̃"/>
                                  <m:ctrlPr>
                                    <a:rPr lang="en-US" sz="2000" i="1" dirty="0">
                                      <a:solidFill>
                                        <a:schemeClr val="tx1">
                                          <a:lumMod val="95000"/>
                                          <a:lumOff val="5000"/>
                                        </a:schemeClr>
                                      </a:solidFill>
                                      <a:latin typeface="Cambria Math" panose="02040503050406030204" pitchFamily="18" charset="0"/>
                                    </a:rPr>
                                  </m:ctrlPr>
                                </m:accPr>
                                <m:e>
                                  <m:r>
                                    <a:rPr lang="en-US" sz="2000" i="1" dirty="0">
                                      <a:solidFill>
                                        <a:schemeClr val="tx1">
                                          <a:lumMod val="95000"/>
                                          <a:lumOff val="5000"/>
                                        </a:schemeClr>
                                      </a:solidFill>
                                      <a:latin typeface="Cambria Math" panose="02040503050406030204" pitchFamily="18" charset="0"/>
                                    </a:rPr>
                                    <m:t>𝑃</m:t>
                                  </m:r>
                                </m:e>
                              </m:acc>
                            </m:e>
                          </m:d>
                          <m:r>
                            <a:rPr lang="en-US" sz="2000" i="1">
                              <a:solidFill>
                                <a:schemeClr val="tx1">
                                  <a:lumMod val="95000"/>
                                  <a:lumOff val="5000"/>
                                </a:schemeClr>
                              </a:solidFill>
                              <a:latin typeface="Cambria Math" panose="02040503050406030204" pitchFamily="18" charset="0"/>
                            </a:rPr>
                            <m:t>&lt;1/2</m:t>
                          </m:r>
                        </m:e>
                      </m:func>
                    </m:oMath>
                  </m:oMathPara>
                </a14:m>
                <a:endParaRPr lang="en-US" sz="2000" i="1" dirty="0">
                  <a:solidFill>
                    <a:schemeClr val="tx1">
                      <a:lumMod val="95000"/>
                      <a:lumOff val="5000"/>
                    </a:schemeClr>
                  </a:solidFill>
                  <a:latin typeface="Cambria Math" panose="02040503050406030204" pitchFamily="18" charset="0"/>
                </a:endParaRPr>
              </a:p>
            </p:txBody>
          </p:sp>
        </mc:Choice>
        <mc:Fallback xmlns="">
          <p:sp>
            <p:nvSpPr>
              <p:cNvPr id="14" name="TextBox 13">
                <a:extLst>
                  <a:ext uri="{FF2B5EF4-FFF2-40B4-BE49-F238E27FC236}">
                    <a16:creationId xmlns:a16="http://schemas.microsoft.com/office/drawing/2014/main" id="{5B745F53-ABFA-F750-AAEF-3E6CCF042D2B}"/>
                  </a:ext>
                </a:extLst>
              </p:cNvPr>
              <p:cNvSpPr txBox="1">
                <a:spLocks noRot="1" noChangeAspect="1" noMove="1" noResize="1" noEditPoints="1" noAdjustHandles="1" noChangeArrowheads="1" noChangeShapeType="1" noTextEdit="1"/>
              </p:cNvSpPr>
              <p:nvPr/>
            </p:nvSpPr>
            <p:spPr>
              <a:xfrm>
                <a:off x="1849618" y="4857842"/>
                <a:ext cx="6099859" cy="1020600"/>
              </a:xfrm>
              <a:prstGeom prst="rect">
                <a:avLst/>
              </a:prstGeom>
              <a:blipFill>
                <a:blip r:embed="rId3"/>
                <a:stretch>
                  <a:fillRect l="-1040" t="-82716" b="-165432"/>
                </a:stretch>
              </a:blipFill>
            </p:spPr>
            <p:txBody>
              <a:bodyPr/>
              <a:lstStyle/>
              <a:p>
                <a:r>
                  <a:rPr lang="en-IL">
                    <a:noFill/>
                  </a:rPr>
                  <a:t> </a:t>
                </a:r>
              </a:p>
            </p:txBody>
          </p:sp>
        </mc:Fallback>
      </mc:AlternateContent>
      <p:pic>
        <p:nvPicPr>
          <p:cNvPr id="11" name="Picture 10">
            <a:extLst>
              <a:ext uri="{FF2B5EF4-FFF2-40B4-BE49-F238E27FC236}">
                <a16:creationId xmlns:a16="http://schemas.microsoft.com/office/drawing/2014/main" id="{872CDF11-9CE5-6F87-6500-38C726C7284D}"/>
              </a:ext>
            </a:extLst>
          </p:cNvPr>
          <p:cNvPicPr>
            <a:picLocks noChangeAspect="1"/>
          </p:cNvPicPr>
          <p:nvPr/>
        </p:nvPicPr>
        <p:blipFill>
          <a:blip r:embed="rId4"/>
          <a:stretch>
            <a:fillRect/>
          </a:stretch>
        </p:blipFill>
        <p:spPr>
          <a:xfrm>
            <a:off x="1254304" y="2114559"/>
            <a:ext cx="431800" cy="1003300"/>
          </a:xfrm>
          <a:prstGeom prst="rect">
            <a:avLst/>
          </a:prstGeom>
        </p:spPr>
      </p:pic>
      <p:pic>
        <p:nvPicPr>
          <p:cNvPr id="13" name="Picture 12">
            <a:extLst>
              <a:ext uri="{FF2B5EF4-FFF2-40B4-BE49-F238E27FC236}">
                <a16:creationId xmlns:a16="http://schemas.microsoft.com/office/drawing/2014/main" id="{C5F31E08-7AA2-068F-A7B9-6F8969B856FC}"/>
              </a:ext>
            </a:extLst>
          </p:cNvPr>
          <p:cNvPicPr>
            <a:picLocks noChangeAspect="1"/>
          </p:cNvPicPr>
          <p:nvPr/>
        </p:nvPicPr>
        <p:blipFill>
          <a:blip r:embed="rId4"/>
          <a:stretch>
            <a:fillRect/>
          </a:stretch>
        </p:blipFill>
        <p:spPr>
          <a:xfrm flipH="1">
            <a:off x="2682653" y="2133792"/>
            <a:ext cx="431800" cy="1003300"/>
          </a:xfrm>
          <a:prstGeom prst="rect">
            <a:avLst/>
          </a:prstGeom>
        </p:spPr>
      </p:pic>
      <p:cxnSp>
        <p:nvCxnSpPr>
          <p:cNvPr id="3" name="Google Shape;86;p15">
            <a:extLst>
              <a:ext uri="{FF2B5EF4-FFF2-40B4-BE49-F238E27FC236}">
                <a16:creationId xmlns:a16="http://schemas.microsoft.com/office/drawing/2014/main" id="{DFB7B978-DE0D-AF93-5E9D-EDC66E48B0FD}"/>
              </a:ext>
            </a:extLst>
          </p:cNvPr>
          <p:cNvCxnSpPr>
            <a:cxnSpLocks/>
          </p:cNvCxnSpPr>
          <p:nvPr/>
        </p:nvCxnSpPr>
        <p:spPr>
          <a:xfrm>
            <a:off x="3309637" y="2828182"/>
            <a:ext cx="4815911" cy="0"/>
          </a:xfrm>
          <a:prstGeom prst="straightConnector1">
            <a:avLst/>
          </a:prstGeom>
          <a:noFill/>
          <a:ln w="38100" cap="flat" cmpd="sng">
            <a:solidFill>
              <a:schemeClr val="dk2"/>
            </a:solidFill>
            <a:prstDash val="solid"/>
            <a:round/>
            <a:headEnd type="none" w="med" len="med"/>
            <a:tailEnd type="triangle" w="med" len="med"/>
          </a:ln>
        </p:spPr>
      </p:cxnSp>
      <p:sp>
        <p:nvSpPr>
          <p:cNvPr id="2" name="Title 1">
            <a:extLst>
              <a:ext uri="{FF2B5EF4-FFF2-40B4-BE49-F238E27FC236}">
                <a16:creationId xmlns:a16="http://schemas.microsoft.com/office/drawing/2014/main" id="{823966C3-8976-E13E-5D5D-110747420A9C}"/>
              </a:ext>
            </a:extLst>
          </p:cNvPr>
          <p:cNvSpPr>
            <a:spLocks noGrp="1"/>
          </p:cNvSpPr>
          <p:nvPr>
            <p:ph type="title"/>
          </p:nvPr>
        </p:nvSpPr>
        <p:spPr/>
        <p:txBody>
          <a:bodyPr>
            <a:normAutofit/>
          </a:bodyPr>
          <a:lstStyle/>
          <a:p>
            <a:r>
              <a:rPr lang="en-US" sz="3600" dirty="0"/>
              <a:t>PCPs - Soundness</a:t>
            </a:r>
            <a:endParaRPr lang="he-IL" sz="2400" dirty="0"/>
          </a:p>
        </p:txBody>
      </p:sp>
      <p:pic>
        <p:nvPicPr>
          <p:cNvPr id="5" name="Google Shape;83;p15">
            <a:extLst>
              <a:ext uri="{FF2B5EF4-FFF2-40B4-BE49-F238E27FC236}">
                <a16:creationId xmlns:a16="http://schemas.microsoft.com/office/drawing/2014/main" id="{95F4400F-62D0-0C0E-77FD-E13F5427445B}"/>
              </a:ext>
            </a:extLst>
          </p:cNvPr>
          <p:cNvPicPr preferRelativeResize="0"/>
          <p:nvPr/>
        </p:nvPicPr>
        <p:blipFill>
          <a:blip r:embed="rId5">
            <a:alphaModFix/>
          </a:blip>
          <a:stretch>
            <a:fillRect/>
          </a:stretch>
        </p:blipFill>
        <p:spPr>
          <a:xfrm>
            <a:off x="8216810" y="2586681"/>
            <a:ext cx="1842100" cy="2068033"/>
          </a:xfrm>
          <a:prstGeom prst="rect">
            <a:avLst/>
          </a:prstGeom>
          <a:noFill/>
          <a:ln>
            <a:noFill/>
          </a:ln>
        </p:spPr>
      </p:pic>
      <p:pic>
        <p:nvPicPr>
          <p:cNvPr id="6" name="Google Shape;84;p15">
            <a:extLst>
              <a:ext uri="{FF2B5EF4-FFF2-40B4-BE49-F238E27FC236}">
                <a16:creationId xmlns:a16="http://schemas.microsoft.com/office/drawing/2014/main" id="{FD3F3B57-2600-14C8-2D8C-6C1EAF17C5CB}"/>
              </a:ext>
            </a:extLst>
          </p:cNvPr>
          <p:cNvPicPr preferRelativeResize="0"/>
          <p:nvPr/>
        </p:nvPicPr>
        <p:blipFill>
          <a:blip r:embed="rId6">
            <a:alphaModFix/>
          </a:blip>
          <a:stretch>
            <a:fillRect/>
          </a:stretch>
        </p:blipFill>
        <p:spPr>
          <a:xfrm>
            <a:off x="1630094" y="2572209"/>
            <a:ext cx="1214001" cy="2068033"/>
          </a:xfrm>
          <a:prstGeom prst="rect">
            <a:avLst/>
          </a:prstGeom>
          <a:noFill/>
          <a:ln>
            <a:noFill/>
          </a:ln>
        </p:spPr>
      </p:pic>
      <p:sp>
        <p:nvSpPr>
          <p:cNvPr id="9" name="Google Shape;87;p15">
            <a:extLst>
              <a:ext uri="{FF2B5EF4-FFF2-40B4-BE49-F238E27FC236}">
                <a16:creationId xmlns:a16="http://schemas.microsoft.com/office/drawing/2014/main" id="{C6B4AC34-0910-1366-65BA-800EC4D43906}"/>
              </a:ext>
            </a:extLst>
          </p:cNvPr>
          <p:cNvSpPr txBox="1"/>
          <p:nvPr/>
        </p:nvSpPr>
        <p:spPr>
          <a:xfrm>
            <a:off x="8587562" y="1996959"/>
            <a:ext cx="1259824" cy="615513"/>
          </a:xfrm>
          <a:prstGeom prst="rect">
            <a:avLst/>
          </a:prstGeom>
          <a:noFill/>
          <a:ln>
            <a:noFill/>
          </a:ln>
        </p:spPr>
        <p:txBody>
          <a:bodyPr spcFirstLastPara="1" wrap="square" lIns="121900" tIns="121900" rIns="121900" bIns="121900" anchor="t" anchorCtr="0">
            <a:spAutoFit/>
          </a:bodyPr>
          <a:lstStyle/>
          <a:p>
            <a:pPr lvl="0"/>
            <a:r>
              <a:rPr lang="en-US" sz="2400" u="sng" dirty="0"/>
              <a:t>Verifier</a:t>
            </a:r>
            <a:r>
              <a:rPr lang="en-US" sz="2400" dirty="0"/>
              <a:t>:</a:t>
            </a:r>
            <a:endParaRPr lang="en-US" sz="2400" dirty="0">
              <a:solidFill>
                <a:srgbClr val="C00000"/>
              </a:solidFill>
            </a:endParaRPr>
          </a:p>
        </p:txBody>
      </p:sp>
      <p:sp>
        <p:nvSpPr>
          <p:cNvPr id="12" name="Google Shape;93;p15">
            <a:extLst>
              <a:ext uri="{FF2B5EF4-FFF2-40B4-BE49-F238E27FC236}">
                <a16:creationId xmlns:a16="http://schemas.microsoft.com/office/drawing/2014/main" id="{83505BA5-81B9-5FCA-3C27-EAF89D6A7CC7}"/>
              </a:ext>
            </a:extLst>
          </p:cNvPr>
          <p:cNvSpPr txBox="1"/>
          <p:nvPr/>
        </p:nvSpPr>
        <p:spPr>
          <a:xfrm>
            <a:off x="1565098" y="2023481"/>
            <a:ext cx="1145692" cy="615513"/>
          </a:xfrm>
          <a:prstGeom prst="rect">
            <a:avLst/>
          </a:prstGeom>
          <a:noFill/>
          <a:ln>
            <a:noFill/>
          </a:ln>
        </p:spPr>
        <p:txBody>
          <a:bodyPr spcFirstLastPara="1" wrap="square" lIns="121900" tIns="121900" rIns="121900" bIns="121900" anchor="t" anchorCtr="0">
            <a:spAutoFit/>
          </a:bodyPr>
          <a:lstStyle/>
          <a:p>
            <a:pPr lvl="0"/>
            <a:r>
              <a:rPr lang="en-US" sz="2400" u="sng" dirty="0"/>
              <a:t>Prover</a:t>
            </a:r>
            <a:r>
              <a:rPr lang="en-US" sz="2400" dirty="0"/>
              <a:t>:</a:t>
            </a:r>
            <a:endParaRPr lang="en-US" sz="2400" dirty="0">
              <a:ea typeface="Cambria Math" panose="02040503050406030204" pitchFamily="18" charset="0"/>
            </a:endParaRPr>
          </a:p>
        </p:txBody>
      </p:sp>
      <p:sp>
        <p:nvSpPr>
          <p:cNvPr id="4" name="Slide Number Placeholder 3">
            <a:extLst>
              <a:ext uri="{FF2B5EF4-FFF2-40B4-BE49-F238E27FC236}">
                <a16:creationId xmlns:a16="http://schemas.microsoft.com/office/drawing/2014/main" id="{7D2C0148-A5C3-3713-6CA3-AA25E1663334}"/>
              </a:ext>
            </a:extLst>
          </p:cNvPr>
          <p:cNvSpPr>
            <a:spLocks noGrp="1"/>
          </p:cNvSpPr>
          <p:nvPr>
            <p:ph type="sldNum" idx="12"/>
          </p:nvPr>
        </p:nvSpPr>
        <p:spPr/>
        <p:txBody>
          <a:bodyPr/>
          <a:lstStyle/>
          <a:p>
            <a:fld id="{00000000-1234-1234-1234-123412341234}" type="slidenum">
              <a:rPr lang="he" smtClean="0"/>
              <a:pPr/>
              <a:t>3</a:t>
            </a:fld>
            <a:endParaRPr lang="he"/>
          </a:p>
        </p:txBody>
      </p:sp>
      <p:graphicFrame>
        <p:nvGraphicFramePr>
          <p:cNvPr id="26" name="Table 25">
            <a:extLst>
              <a:ext uri="{FF2B5EF4-FFF2-40B4-BE49-F238E27FC236}">
                <a16:creationId xmlns:a16="http://schemas.microsoft.com/office/drawing/2014/main" id="{1E744640-5922-4939-1308-840D391319CA}"/>
              </a:ext>
            </a:extLst>
          </p:cNvPr>
          <p:cNvGraphicFramePr>
            <a:graphicFrameLocks noGrp="1"/>
          </p:cNvGraphicFramePr>
          <p:nvPr/>
        </p:nvGraphicFramePr>
        <p:xfrm>
          <a:off x="3507233" y="2643048"/>
          <a:ext cx="4368795" cy="370840"/>
        </p:xfrm>
        <a:graphic>
          <a:graphicData uri="http://schemas.openxmlformats.org/drawingml/2006/table">
            <a:tbl>
              <a:tblPr firstRow="1" bandRow="1">
                <a:tableStyleId>{F5AB1C69-6EDB-4FF4-983F-18BD219EF322}</a:tableStyleId>
              </a:tblPr>
              <a:tblGrid>
                <a:gridCol w="291253">
                  <a:extLst>
                    <a:ext uri="{9D8B030D-6E8A-4147-A177-3AD203B41FA5}">
                      <a16:colId xmlns:a16="http://schemas.microsoft.com/office/drawing/2014/main" val="1169754839"/>
                    </a:ext>
                  </a:extLst>
                </a:gridCol>
                <a:gridCol w="291253">
                  <a:extLst>
                    <a:ext uri="{9D8B030D-6E8A-4147-A177-3AD203B41FA5}">
                      <a16:colId xmlns:a16="http://schemas.microsoft.com/office/drawing/2014/main" val="2835268092"/>
                    </a:ext>
                  </a:extLst>
                </a:gridCol>
                <a:gridCol w="291253">
                  <a:extLst>
                    <a:ext uri="{9D8B030D-6E8A-4147-A177-3AD203B41FA5}">
                      <a16:colId xmlns:a16="http://schemas.microsoft.com/office/drawing/2014/main" val="1129904603"/>
                    </a:ext>
                  </a:extLst>
                </a:gridCol>
                <a:gridCol w="291253">
                  <a:extLst>
                    <a:ext uri="{9D8B030D-6E8A-4147-A177-3AD203B41FA5}">
                      <a16:colId xmlns:a16="http://schemas.microsoft.com/office/drawing/2014/main" val="4283849125"/>
                    </a:ext>
                  </a:extLst>
                </a:gridCol>
                <a:gridCol w="291253">
                  <a:extLst>
                    <a:ext uri="{9D8B030D-6E8A-4147-A177-3AD203B41FA5}">
                      <a16:colId xmlns:a16="http://schemas.microsoft.com/office/drawing/2014/main" val="3299545068"/>
                    </a:ext>
                  </a:extLst>
                </a:gridCol>
                <a:gridCol w="291253">
                  <a:extLst>
                    <a:ext uri="{9D8B030D-6E8A-4147-A177-3AD203B41FA5}">
                      <a16:colId xmlns:a16="http://schemas.microsoft.com/office/drawing/2014/main" val="4243383691"/>
                    </a:ext>
                  </a:extLst>
                </a:gridCol>
                <a:gridCol w="291253">
                  <a:extLst>
                    <a:ext uri="{9D8B030D-6E8A-4147-A177-3AD203B41FA5}">
                      <a16:colId xmlns:a16="http://schemas.microsoft.com/office/drawing/2014/main" val="2260473605"/>
                    </a:ext>
                  </a:extLst>
                </a:gridCol>
                <a:gridCol w="291253">
                  <a:extLst>
                    <a:ext uri="{9D8B030D-6E8A-4147-A177-3AD203B41FA5}">
                      <a16:colId xmlns:a16="http://schemas.microsoft.com/office/drawing/2014/main" val="947567567"/>
                    </a:ext>
                  </a:extLst>
                </a:gridCol>
                <a:gridCol w="291253">
                  <a:extLst>
                    <a:ext uri="{9D8B030D-6E8A-4147-A177-3AD203B41FA5}">
                      <a16:colId xmlns:a16="http://schemas.microsoft.com/office/drawing/2014/main" val="3159203738"/>
                    </a:ext>
                  </a:extLst>
                </a:gridCol>
                <a:gridCol w="291253">
                  <a:extLst>
                    <a:ext uri="{9D8B030D-6E8A-4147-A177-3AD203B41FA5}">
                      <a16:colId xmlns:a16="http://schemas.microsoft.com/office/drawing/2014/main" val="2946226346"/>
                    </a:ext>
                  </a:extLst>
                </a:gridCol>
                <a:gridCol w="291253">
                  <a:extLst>
                    <a:ext uri="{9D8B030D-6E8A-4147-A177-3AD203B41FA5}">
                      <a16:colId xmlns:a16="http://schemas.microsoft.com/office/drawing/2014/main" val="1196110987"/>
                    </a:ext>
                  </a:extLst>
                </a:gridCol>
                <a:gridCol w="291253">
                  <a:extLst>
                    <a:ext uri="{9D8B030D-6E8A-4147-A177-3AD203B41FA5}">
                      <a16:colId xmlns:a16="http://schemas.microsoft.com/office/drawing/2014/main" val="1508037962"/>
                    </a:ext>
                  </a:extLst>
                </a:gridCol>
                <a:gridCol w="291253">
                  <a:extLst>
                    <a:ext uri="{9D8B030D-6E8A-4147-A177-3AD203B41FA5}">
                      <a16:colId xmlns:a16="http://schemas.microsoft.com/office/drawing/2014/main" val="2665689074"/>
                    </a:ext>
                  </a:extLst>
                </a:gridCol>
                <a:gridCol w="291253">
                  <a:extLst>
                    <a:ext uri="{9D8B030D-6E8A-4147-A177-3AD203B41FA5}">
                      <a16:colId xmlns:a16="http://schemas.microsoft.com/office/drawing/2014/main" val="2322862665"/>
                    </a:ext>
                  </a:extLst>
                </a:gridCol>
                <a:gridCol w="291253">
                  <a:extLst>
                    <a:ext uri="{9D8B030D-6E8A-4147-A177-3AD203B41FA5}">
                      <a16:colId xmlns:a16="http://schemas.microsoft.com/office/drawing/2014/main" val="2698207282"/>
                    </a:ext>
                  </a:extLst>
                </a:gridCol>
              </a:tblGrid>
              <a:tr h="370840">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pPr marL="0" algn="l" defTabSz="914400" rtl="0" eaLnBrk="1" latinLnBrk="0" hangingPunct="1"/>
                      <a:endParaRPr lang="en-IL" dirty="0"/>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pPr marL="0" algn="l" defTabSz="914400" rtl="0" eaLnBrk="1" latinLnBrk="0" hangingPunct="1"/>
                      <a:endParaRPr lang="en-IL" dirty="0"/>
                    </a:p>
                  </a:txBody>
                  <a:tcPr>
                    <a:solidFill>
                      <a:schemeClr val="bg1">
                        <a:lumMod val="85000"/>
                      </a:schemeClr>
                    </a:solidFill>
                  </a:tcPr>
                </a:tc>
                <a:extLst>
                  <a:ext uri="{0D108BD9-81ED-4DB2-BD59-A6C34878D82A}">
                    <a16:rowId xmlns:a16="http://schemas.microsoft.com/office/drawing/2014/main" val="1565684146"/>
                  </a:ext>
                </a:extLst>
              </a:tr>
            </a:tbl>
          </a:graphicData>
        </a:graphic>
      </p:graphicFrame>
      <p:cxnSp>
        <p:nvCxnSpPr>
          <p:cNvPr id="28" name="Curved Connector 27">
            <a:extLst>
              <a:ext uri="{FF2B5EF4-FFF2-40B4-BE49-F238E27FC236}">
                <a16:creationId xmlns:a16="http://schemas.microsoft.com/office/drawing/2014/main" id="{50B1ACD8-876E-12D3-EED7-FFF338A0DAC9}"/>
              </a:ext>
            </a:extLst>
          </p:cNvPr>
          <p:cNvCxnSpPr>
            <a:cxnSpLocks/>
          </p:cNvCxnSpPr>
          <p:nvPr/>
        </p:nvCxnSpPr>
        <p:spPr>
          <a:xfrm flipH="1" flipV="1">
            <a:off x="7121304" y="3087742"/>
            <a:ext cx="1116000" cy="540000"/>
          </a:xfrm>
          <a:prstGeom prst="curvedConnector3">
            <a:avLst>
              <a:gd name="adj1" fmla="val 10055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a:extLst>
              <a:ext uri="{FF2B5EF4-FFF2-40B4-BE49-F238E27FC236}">
                <a16:creationId xmlns:a16="http://schemas.microsoft.com/office/drawing/2014/main" id="{FF19DB67-D145-4829-3DBE-68A84C403182}"/>
              </a:ext>
            </a:extLst>
          </p:cNvPr>
          <p:cNvCxnSpPr>
            <a:cxnSpLocks/>
          </p:cNvCxnSpPr>
          <p:nvPr/>
        </p:nvCxnSpPr>
        <p:spPr>
          <a:xfrm flipH="1" flipV="1">
            <a:off x="6259841" y="3084346"/>
            <a:ext cx="1996690" cy="712473"/>
          </a:xfrm>
          <a:prstGeom prst="curvedConnector3">
            <a:avLst>
              <a:gd name="adj1" fmla="val 10068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Google Shape;90;p15">
                <a:extLst>
                  <a:ext uri="{FF2B5EF4-FFF2-40B4-BE49-F238E27FC236}">
                    <a16:creationId xmlns:a16="http://schemas.microsoft.com/office/drawing/2014/main" id="{E761BB63-368B-692F-E398-C3CF95A9EAF1}"/>
                  </a:ext>
                </a:extLst>
              </p:cNvPr>
              <p:cNvSpPr txBox="1"/>
              <p:nvPr/>
            </p:nvSpPr>
            <p:spPr>
              <a:xfrm>
                <a:off x="4680905" y="2063734"/>
                <a:ext cx="2203167" cy="615513"/>
              </a:xfrm>
              <a:prstGeom prst="rect">
                <a:avLst/>
              </a:prstGeom>
              <a:noFill/>
              <a:ln>
                <a:noFill/>
              </a:ln>
            </p:spPr>
            <p:txBody>
              <a:bodyPr spcFirstLastPara="1" wrap="square" lIns="121900" tIns="121900" rIns="121900" bIns="121900" anchor="t" anchorCtr="0">
                <a:spAutoFit/>
              </a:bodyPr>
              <a:lstStyle/>
              <a:p>
                <a:pPr lvl="0" algn="ctr"/>
                <a14:m>
                  <m:oMathPara xmlns:m="http://schemas.openxmlformats.org/officeDocument/2006/math">
                    <m:oMathParaPr>
                      <m:jc m:val="centerGroup"/>
                    </m:oMathParaPr>
                    <m:oMath xmlns:m="http://schemas.openxmlformats.org/officeDocument/2006/math">
                      <m:r>
                        <a:rPr lang="en-US" sz="2400" i="1" dirty="0" smtClean="0">
                          <a:solidFill>
                            <a:schemeClr val="tx1">
                              <a:lumMod val="95000"/>
                              <a:lumOff val="5000"/>
                            </a:schemeClr>
                          </a:solidFill>
                          <a:latin typeface="Cambria Math" panose="02040503050406030204" pitchFamily="18" charset="0"/>
                        </a:rPr>
                        <m:t>𝛱</m:t>
                      </m:r>
                    </m:oMath>
                  </m:oMathPara>
                </a14:m>
                <a:endParaRPr sz="2400" i="1" dirty="0">
                  <a:solidFill>
                    <a:srgbClr val="C00000"/>
                  </a:solidFill>
                </a:endParaRPr>
              </a:p>
            </p:txBody>
          </p:sp>
        </mc:Choice>
        <mc:Fallback xmlns="">
          <p:sp>
            <p:nvSpPr>
              <p:cNvPr id="8" name="Google Shape;90;p15">
                <a:extLst>
                  <a:ext uri="{FF2B5EF4-FFF2-40B4-BE49-F238E27FC236}">
                    <a16:creationId xmlns:a16="http://schemas.microsoft.com/office/drawing/2014/main" id="{E761BB63-368B-692F-E398-C3CF95A9EAF1}"/>
                  </a:ext>
                </a:extLst>
              </p:cNvPr>
              <p:cNvSpPr txBox="1">
                <a:spLocks noRot="1" noChangeAspect="1" noMove="1" noResize="1" noEditPoints="1" noAdjustHandles="1" noChangeArrowheads="1" noChangeShapeType="1" noTextEdit="1"/>
              </p:cNvSpPr>
              <p:nvPr/>
            </p:nvSpPr>
            <p:spPr>
              <a:xfrm>
                <a:off x="4680905" y="2063734"/>
                <a:ext cx="2203167" cy="615513"/>
              </a:xfrm>
              <a:prstGeom prst="rect">
                <a:avLst/>
              </a:prstGeom>
              <a:blipFill>
                <a:blip r:embed="rId8"/>
                <a:stretch>
                  <a:fillRect/>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300020F-CEF3-8796-16BB-AE05926F1ED3}"/>
                  </a:ext>
                </a:extLst>
              </p:cNvPr>
              <p:cNvSpPr txBox="1"/>
              <p:nvPr/>
            </p:nvSpPr>
            <p:spPr>
              <a:xfrm>
                <a:off x="2732757" y="1259881"/>
                <a:ext cx="6099462" cy="461665"/>
              </a:xfrm>
              <a:prstGeom prst="rect">
                <a:avLst/>
              </a:prstGeom>
              <a:noFill/>
            </p:spPr>
            <p:txBody>
              <a:bodyPr wrap="square">
                <a:spAutoFit/>
              </a:bodyPr>
              <a:lstStyle/>
              <a:p>
                <a:pPr>
                  <a:buClr>
                    <a:schemeClr val="dk1"/>
                  </a:buClr>
                  <a:buSzPts val="1100"/>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ea typeface="Cambria Math" panose="02040503050406030204" pitchFamily="18" charset="0"/>
                        </a:rPr>
                        <m:t>ℛ</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𝑁𝑃</m:t>
                      </m:r>
                    </m:oMath>
                  </m:oMathPara>
                </a14:m>
                <a:endParaRPr lang="ar-AE" sz="2400" i="1" dirty="0">
                  <a:solidFill>
                    <a:schemeClr val="tx1"/>
                  </a:solidFill>
                </a:endParaRPr>
              </a:p>
            </p:txBody>
          </p:sp>
        </mc:Choice>
        <mc:Fallback xmlns="">
          <p:sp>
            <p:nvSpPr>
              <p:cNvPr id="10" name="TextBox 9">
                <a:extLst>
                  <a:ext uri="{FF2B5EF4-FFF2-40B4-BE49-F238E27FC236}">
                    <a16:creationId xmlns:a16="http://schemas.microsoft.com/office/drawing/2014/main" id="{B300020F-CEF3-8796-16BB-AE05926F1ED3}"/>
                  </a:ext>
                </a:extLst>
              </p:cNvPr>
              <p:cNvSpPr txBox="1">
                <a:spLocks noRot="1" noChangeAspect="1" noMove="1" noResize="1" noEditPoints="1" noAdjustHandles="1" noChangeArrowheads="1" noChangeShapeType="1" noTextEdit="1"/>
              </p:cNvSpPr>
              <p:nvPr/>
            </p:nvSpPr>
            <p:spPr>
              <a:xfrm>
                <a:off x="2732757" y="1259881"/>
                <a:ext cx="6099462" cy="461665"/>
              </a:xfrm>
              <a:prstGeom prst="rect">
                <a:avLst/>
              </a:prstGeom>
              <a:blipFill>
                <a:blip r:embed="rId9"/>
                <a:stretch>
                  <a:fillRect t="-10811" b="-27027"/>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6" name="Rectangle: Rounded Corners 18">
                <a:extLst>
                  <a:ext uri="{FF2B5EF4-FFF2-40B4-BE49-F238E27FC236}">
                    <a16:creationId xmlns:a16="http://schemas.microsoft.com/office/drawing/2014/main" id="{FE20C33E-06CF-AA64-AB8E-F6E3804D7C03}"/>
                  </a:ext>
                </a:extLst>
              </p:cNvPr>
              <p:cNvSpPr/>
              <p:nvPr/>
            </p:nvSpPr>
            <p:spPr>
              <a:xfrm flipH="1">
                <a:off x="8785971" y="5065755"/>
                <a:ext cx="2760680" cy="1331836"/>
              </a:xfrm>
              <a:prstGeom prst="roundRect">
                <a:avLst>
                  <a:gd name="adj" fmla="val 4420"/>
                </a:avLst>
              </a:prstGeom>
              <a:solidFill>
                <a:srgbClr val="D7FDD7"/>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spcBef>
                    <a:spcPts val="1800"/>
                  </a:spcBef>
                </a:pPr>
                <a:r>
                  <a:rPr lang="en-US" sz="2400" dirty="0">
                    <a:solidFill>
                      <a:srgbClr val="C00000"/>
                    </a:solidFill>
                  </a:rPr>
                  <a:t>PCP theorem</a:t>
                </a:r>
                <a:r>
                  <a:rPr lang="en-US" sz="2400" dirty="0">
                    <a:solidFill>
                      <a:schemeClr val="tx1">
                        <a:lumMod val="95000"/>
                        <a:lumOff val="5000"/>
                      </a:schemeClr>
                    </a:solidFill>
                  </a:rPr>
                  <a:t>:</a:t>
                </a:r>
                <a:br>
                  <a:rPr lang="en-US" sz="2400" dirty="0">
                    <a:solidFill>
                      <a:schemeClr val="tx1">
                        <a:lumMod val="95000"/>
                        <a:lumOff val="5000"/>
                      </a:schemeClr>
                    </a:solidFill>
                  </a:rPr>
                </a:br>
                <a14:m>
                  <m:oMathPara xmlns:m="http://schemas.openxmlformats.org/officeDocument/2006/math">
                    <m:oMathParaPr>
                      <m:jc m:val="left"/>
                    </m:oMathParaPr>
                    <m:oMath xmlns:m="http://schemas.openxmlformats.org/officeDocument/2006/math">
                      <m:d>
                        <m:dPr>
                          <m:begChr m:val="|"/>
                          <m:endChr m:val="|"/>
                          <m:ctrlPr>
                            <a:rPr lang="en-US" sz="2400" i="1" dirty="0" smtClean="0">
                              <a:solidFill>
                                <a:schemeClr val="tx1">
                                  <a:lumMod val="95000"/>
                                  <a:lumOff val="5000"/>
                                </a:schemeClr>
                              </a:solidFill>
                              <a:latin typeface="Cambria Math" panose="02040503050406030204" pitchFamily="18" charset="0"/>
                            </a:rPr>
                          </m:ctrlPr>
                        </m:dPr>
                        <m:e>
                          <m:r>
                            <m:rPr>
                              <m:sty m:val="p"/>
                            </m:rPr>
                            <a:rPr lang="en-US" sz="2400" dirty="0">
                              <a:solidFill>
                                <a:schemeClr val="tx1">
                                  <a:lumMod val="95000"/>
                                  <a:lumOff val="5000"/>
                                </a:schemeClr>
                              </a:solidFill>
                              <a:latin typeface="Cambria Math" panose="02040503050406030204" pitchFamily="18" charset="0"/>
                            </a:rPr>
                            <m:t>Π</m:t>
                          </m:r>
                        </m:e>
                      </m:d>
                      <m:r>
                        <a:rPr lang="en-US" sz="2400" i="1" dirty="0">
                          <a:solidFill>
                            <a:schemeClr val="tx1">
                              <a:lumMod val="95000"/>
                              <a:lumOff val="5000"/>
                            </a:schemeClr>
                          </a:solidFill>
                          <a:latin typeface="Cambria Math" panose="02040503050406030204" pitchFamily="18" charset="0"/>
                        </a:rPr>
                        <m:t>=</m:t>
                      </m:r>
                      <m:acc>
                        <m:accPr>
                          <m:chr m:val="̃"/>
                          <m:ctrlPr>
                            <a:rPr lang="en-US" sz="2400" b="0" i="1" dirty="0" smtClean="0">
                              <a:solidFill>
                                <a:schemeClr val="tx1">
                                  <a:lumMod val="95000"/>
                                  <a:lumOff val="5000"/>
                                </a:schemeClr>
                              </a:solidFill>
                              <a:latin typeface="Cambria Math" panose="02040503050406030204" pitchFamily="18" charset="0"/>
                            </a:rPr>
                          </m:ctrlPr>
                        </m:accPr>
                        <m:e>
                          <m:r>
                            <a:rPr lang="en-US" sz="2400" b="0" i="1" dirty="0" smtClean="0">
                              <a:solidFill>
                                <a:schemeClr val="tx1">
                                  <a:lumMod val="95000"/>
                                  <a:lumOff val="5000"/>
                                </a:schemeClr>
                              </a:solidFill>
                              <a:latin typeface="Cambria Math" panose="02040503050406030204" pitchFamily="18" charset="0"/>
                            </a:rPr>
                            <m:t>𝑂</m:t>
                          </m:r>
                        </m:e>
                      </m:acc>
                      <m:d>
                        <m:dPr>
                          <m:ctrlPr>
                            <a:rPr lang="en-US" sz="2400" i="1" dirty="0">
                              <a:solidFill>
                                <a:schemeClr val="tx1">
                                  <a:lumMod val="95000"/>
                                  <a:lumOff val="5000"/>
                                </a:schemeClr>
                              </a:solidFill>
                              <a:latin typeface="Cambria Math" panose="02040503050406030204" pitchFamily="18" charset="0"/>
                            </a:rPr>
                          </m:ctrlPr>
                        </m:dPr>
                        <m:e>
                          <m:d>
                            <m:dPr>
                              <m:begChr m:val="|"/>
                              <m:endChr m:val="|"/>
                              <m:ctrlPr>
                                <a:rPr lang="en-US" sz="2400" i="1" dirty="0">
                                  <a:solidFill>
                                    <a:schemeClr val="tx1">
                                      <a:lumMod val="95000"/>
                                      <a:lumOff val="5000"/>
                                    </a:schemeClr>
                                  </a:solidFill>
                                  <a:latin typeface="Cambria Math" panose="02040503050406030204" pitchFamily="18" charset="0"/>
                                </a:rPr>
                              </m:ctrlPr>
                            </m:dPr>
                            <m:e>
                              <m:r>
                                <a:rPr lang="en-US" sz="2400" i="1" dirty="0">
                                  <a:solidFill>
                                    <a:schemeClr val="tx1">
                                      <a:lumMod val="95000"/>
                                      <a:lumOff val="5000"/>
                                    </a:schemeClr>
                                  </a:solidFill>
                                  <a:latin typeface="Cambria Math" panose="02040503050406030204" pitchFamily="18" charset="0"/>
                                </a:rPr>
                                <m:t>𝑥</m:t>
                              </m:r>
                            </m:e>
                          </m:d>
                          <m:r>
                            <a:rPr lang="en-US" sz="2400" b="0" i="1" dirty="0" smtClean="0">
                              <a:solidFill>
                                <a:schemeClr val="tx1">
                                  <a:lumMod val="95000"/>
                                  <a:lumOff val="5000"/>
                                </a:schemeClr>
                              </a:solidFill>
                              <a:latin typeface="Cambria Math" panose="02040503050406030204" pitchFamily="18" charset="0"/>
                            </a:rPr>
                            <m:t>+</m:t>
                          </m:r>
                          <m:d>
                            <m:dPr>
                              <m:begChr m:val="|"/>
                              <m:endChr m:val="|"/>
                              <m:ctrlPr>
                                <a:rPr lang="en-US" sz="2400" i="1" dirty="0">
                                  <a:solidFill>
                                    <a:schemeClr val="tx1">
                                      <a:lumMod val="95000"/>
                                      <a:lumOff val="5000"/>
                                    </a:schemeClr>
                                  </a:solidFill>
                                  <a:latin typeface="Cambria Math" panose="02040503050406030204" pitchFamily="18" charset="0"/>
                                </a:rPr>
                              </m:ctrlPr>
                            </m:dPr>
                            <m:e>
                              <m:r>
                                <a:rPr lang="en-US" sz="2400" i="1" dirty="0">
                                  <a:solidFill>
                                    <a:schemeClr val="tx1"/>
                                  </a:solidFill>
                                  <a:latin typeface="Cambria Math" panose="02040503050406030204" pitchFamily="18" charset="0"/>
                                </a:rPr>
                                <m:t>𝑤</m:t>
                              </m:r>
                            </m:e>
                          </m:d>
                        </m:e>
                      </m:d>
                    </m:oMath>
                  </m:oMathPara>
                </a14:m>
                <a:br>
                  <a:rPr lang="en-US" sz="2400" dirty="0">
                    <a:solidFill>
                      <a:schemeClr val="tx1"/>
                    </a:solidFill>
                  </a:rPr>
                </a:br>
                <a14:m>
                  <m:oMath xmlns:m="http://schemas.openxmlformats.org/officeDocument/2006/math">
                    <m:r>
                      <a:rPr lang="en-US" sz="2400" i="1" dirty="0">
                        <a:solidFill>
                          <a:schemeClr val="tx1">
                            <a:lumMod val="95000"/>
                            <a:lumOff val="5000"/>
                          </a:schemeClr>
                        </a:solidFill>
                        <a:latin typeface="Cambria Math" panose="02040503050406030204" pitchFamily="18" charset="0"/>
                      </a:rPr>
                      <m:t>𝑂</m:t>
                    </m:r>
                    <m:r>
                      <a:rPr lang="en-US" sz="2400" i="1" dirty="0">
                        <a:solidFill>
                          <a:schemeClr val="tx1">
                            <a:lumMod val="95000"/>
                            <a:lumOff val="5000"/>
                          </a:schemeClr>
                        </a:solidFill>
                        <a:latin typeface="Cambria Math" panose="02040503050406030204" pitchFamily="18" charset="0"/>
                      </a:rPr>
                      <m:t>(1)</m:t>
                    </m:r>
                  </m:oMath>
                </a14:m>
                <a:r>
                  <a:rPr lang="en-US" sz="2400" dirty="0">
                    <a:solidFill>
                      <a:schemeClr val="tx1"/>
                    </a:solidFill>
                  </a:rPr>
                  <a:t> queries</a:t>
                </a:r>
                <a:endParaRPr lang="en-US" sz="2400" i="1" dirty="0">
                  <a:solidFill>
                    <a:srgbClr val="C00000"/>
                  </a:solidFill>
                </a:endParaRPr>
              </a:p>
            </p:txBody>
          </p:sp>
        </mc:Choice>
        <mc:Fallback xmlns="">
          <p:sp>
            <p:nvSpPr>
              <p:cNvPr id="16" name="Rectangle: Rounded Corners 18">
                <a:extLst>
                  <a:ext uri="{FF2B5EF4-FFF2-40B4-BE49-F238E27FC236}">
                    <a16:creationId xmlns:a16="http://schemas.microsoft.com/office/drawing/2014/main" id="{FE20C33E-06CF-AA64-AB8E-F6E3804D7C03}"/>
                  </a:ext>
                </a:extLst>
              </p:cNvPr>
              <p:cNvSpPr>
                <a:spLocks noRot="1" noChangeAspect="1" noMove="1" noResize="1" noEditPoints="1" noAdjustHandles="1" noChangeArrowheads="1" noChangeShapeType="1" noTextEdit="1"/>
              </p:cNvSpPr>
              <p:nvPr/>
            </p:nvSpPr>
            <p:spPr>
              <a:xfrm flipH="1">
                <a:off x="8785971" y="5065755"/>
                <a:ext cx="2760680" cy="1331836"/>
              </a:xfrm>
              <a:prstGeom prst="roundRect">
                <a:avLst>
                  <a:gd name="adj" fmla="val 4420"/>
                </a:avLst>
              </a:prstGeom>
              <a:blipFill>
                <a:blip r:embed="rId10"/>
                <a:stretch>
                  <a:fillRect l="-2262" b="-4630"/>
                </a:stretch>
              </a:blipFill>
              <a:ln w="28575">
                <a:solidFill>
                  <a:srgbClr val="00B050"/>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8" name="Google Shape;93;p15">
                <a:extLst>
                  <a:ext uri="{FF2B5EF4-FFF2-40B4-BE49-F238E27FC236}">
                    <a16:creationId xmlns:a16="http://schemas.microsoft.com/office/drawing/2014/main" id="{3CD4FB3B-3A68-5B7B-898D-7660858D7F72}"/>
                  </a:ext>
                </a:extLst>
              </p:cNvPr>
              <p:cNvSpPr txBox="1"/>
              <p:nvPr/>
            </p:nvSpPr>
            <p:spPr>
              <a:xfrm>
                <a:off x="9408356" y="2004245"/>
                <a:ext cx="2042611" cy="615513"/>
              </a:xfrm>
              <a:prstGeom prst="rect">
                <a:avLst/>
              </a:prstGeom>
              <a:noFill/>
              <a:ln>
                <a:noFill/>
              </a:ln>
            </p:spPr>
            <p:txBody>
              <a:bodyPr spcFirstLastPara="1" wrap="square" lIns="121900" tIns="121900" rIns="121900" bIns="121900" anchor="t" anchorCtr="0">
                <a:spAutoFit/>
              </a:bodyPr>
              <a:lstStyle/>
              <a:p>
                <a:pPr lvl="0"/>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𝑥</m:t>
                      </m:r>
                      <m:r>
                        <a:rPr lang="en-US" sz="2400" i="1">
                          <a:solidFill>
                            <a:schemeClr val="tx1">
                              <a:lumMod val="95000"/>
                              <a:lumOff val="5000"/>
                            </a:schemeClr>
                          </a:solidFill>
                          <a:latin typeface="Cambria Math" panose="02040503050406030204" pitchFamily="18" charset="0"/>
                        </a:rPr>
                        <m:t>∉</m:t>
                      </m:r>
                      <m:r>
                        <a:rPr lang="en-US" sz="2400" i="1">
                          <a:solidFill>
                            <a:schemeClr val="tx1">
                              <a:lumMod val="95000"/>
                              <a:lumOff val="5000"/>
                            </a:schemeClr>
                          </a:solidFill>
                          <a:latin typeface="Cambria Math" panose="02040503050406030204" pitchFamily="18" charset="0"/>
                        </a:rPr>
                        <m:t>𝐿</m:t>
                      </m:r>
                      <m:r>
                        <a:rPr lang="en-US" sz="2400" i="1" smtClean="0">
                          <a:solidFill>
                            <a:schemeClr val="tx1">
                              <a:lumMod val="95000"/>
                              <a:lumOff val="5000"/>
                            </a:schemeClr>
                          </a:solidFill>
                          <a:latin typeface="Cambria Math" panose="02040503050406030204" pitchFamily="18" charset="0"/>
                        </a:rPr>
                        <m:t>(</m:t>
                      </m:r>
                      <m:r>
                        <a:rPr lang="en-US" sz="2400" i="1" dirty="0" smtClean="0">
                          <a:latin typeface="Cambria Math" panose="02040503050406030204" pitchFamily="18" charset="0"/>
                          <a:ea typeface="Cambria Math" panose="02040503050406030204" pitchFamily="18" charset="0"/>
                        </a:rPr>
                        <m:t>ℛ</m:t>
                      </m:r>
                      <m:r>
                        <a:rPr lang="en-US" sz="2400" i="1" smtClean="0">
                          <a:solidFill>
                            <a:schemeClr val="tx1">
                              <a:lumMod val="95000"/>
                              <a:lumOff val="5000"/>
                            </a:schemeClr>
                          </a:solidFill>
                          <a:latin typeface="Cambria Math" panose="02040503050406030204" pitchFamily="18" charset="0"/>
                        </a:rPr>
                        <m:t>)</m:t>
                      </m:r>
                    </m:oMath>
                  </m:oMathPara>
                </a14:m>
                <a:endParaRPr lang="en-US" sz="2400" dirty="0">
                  <a:ea typeface="Cambria Math" panose="02040503050406030204" pitchFamily="18" charset="0"/>
                </a:endParaRPr>
              </a:p>
            </p:txBody>
          </p:sp>
        </mc:Choice>
        <mc:Fallback xmlns="">
          <p:sp>
            <p:nvSpPr>
              <p:cNvPr id="18" name="Google Shape;93;p15">
                <a:extLst>
                  <a:ext uri="{FF2B5EF4-FFF2-40B4-BE49-F238E27FC236}">
                    <a16:creationId xmlns:a16="http://schemas.microsoft.com/office/drawing/2014/main" id="{3CD4FB3B-3A68-5B7B-898D-7660858D7F72}"/>
                  </a:ext>
                </a:extLst>
              </p:cNvPr>
              <p:cNvSpPr txBox="1">
                <a:spLocks noRot="1" noChangeAspect="1" noMove="1" noResize="1" noEditPoints="1" noAdjustHandles="1" noChangeArrowheads="1" noChangeShapeType="1" noTextEdit="1"/>
              </p:cNvSpPr>
              <p:nvPr/>
            </p:nvSpPr>
            <p:spPr>
              <a:xfrm>
                <a:off x="9408356" y="2004245"/>
                <a:ext cx="2042611" cy="615513"/>
              </a:xfrm>
              <a:prstGeom prst="rect">
                <a:avLst/>
              </a:prstGeom>
              <a:blipFill>
                <a:blip r:embed="rId12"/>
                <a:stretch>
                  <a:fillRect/>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7" name="Rectangle: Rounded Corners 18">
                <a:extLst>
                  <a:ext uri="{FF2B5EF4-FFF2-40B4-BE49-F238E27FC236}">
                    <a16:creationId xmlns:a16="http://schemas.microsoft.com/office/drawing/2014/main" id="{D5BAA35C-29F9-37A4-012C-BE64C2A34296}"/>
                  </a:ext>
                </a:extLst>
              </p:cNvPr>
              <p:cNvSpPr/>
              <p:nvPr/>
            </p:nvSpPr>
            <p:spPr>
              <a:xfrm flipH="1">
                <a:off x="2375947" y="3520310"/>
                <a:ext cx="6211615" cy="904964"/>
              </a:xfrm>
              <a:prstGeom prst="roundRect">
                <a:avLst>
                  <a:gd name="adj" fmla="val 8990"/>
                </a:avLst>
              </a:prstGeom>
              <a:solidFill>
                <a:srgbClr val="FFEFB6"/>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spcBef>
                    <a:spcPts val="1800"/>
                  </a:spcBef>
                </a:pPr>
                <a:r>
                  <a:rPr lang="en-US" sz="2400" dirty="0">
                    <a:solidFill>
                      <a:srgbClr val="C00000"/>
                    </a:solidFill>
                  </a:rPr>
                  <a:t>Our focus: </a:t>
                </a:r>
                <a:r>
                  <a:rPr lang="en-US" sz="2400" dirty="0">
                    <a:solidFill>
                      <a:schemeClr val="tx1"/>
                    </a:solidFill>
                  </a:rPr>
                  <a:t>large instances </a:t>
                </a:r>
                <a14:m>
                  <m:oMath xmlns:m="http://schemas.openxmlformats.org/officeDocument/2006/math">
                    <m:d>
                      <m:dPr>
                        <m:begChr m:val="|"/>
                        <m:endChr m:val="|"/>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𝑥</m:t>
                        </m:r>
                      </m:e>
                    </m:d>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𝑤</m:t>
                    </m:r>
                    <m:r>
                      <a:rPr lang="en-US" sz="2400" i="1">
                        <a:solidFill>
                          <a:schemeClr val="tx1"/>
                        </a:solidFill>
                        <a:latin typeface="Cambria Math" panose="02040503050406030204" pitchFamily="18" charset="0"/>
                      </a:rPr>
                      <m:t>|</m:t>
                    </m:r>
                  </m:oMath>
                </a14:m>
                <a:endParaRPr lang="en-US" sz="2400" i="1" dirty="0">
                  <a:solidFill>
                    <a:srgbClr val="C00000"/>
                  </a:solidFill>
                </a:endParaRPr>
              </a:p>
            </p:txBody>
          </p:sp>
        </mc:Choice>
        <mc:Fallback xmlns="">
          <p:sp>
            <p:nvSpPr>
              <p:cNvPr id="17" name="Rectangle: Rounded Corners 18">
                <a:extLst>
                  <a:ext uri="{FF2B5EF4-FFF2-40B4-BE49-F238E27FC236}">
                    <a16:creationId xmlns:a16="http://schemas.microsoft.com/office/drawing/2014/main" id="{D5BAA35C-29F9-37A4-012C-BE64C2A34296}"/>
                  </a:ext>
                </a:extLst>
              </p:cNvPr>
              <p:cNvSpPr>
                <a:spLocks noRot="1" noChangeAspect="1" noMove="1" noResize="1" noEditPoints="1" noAdjustHandles="1" noChangeArrowheads="1" noChangeShapeType="1" noTextEdit="1"/>
              </p:cNvSpPr>
              <p:nvPr/>
            </p:nvSpPr>
            <p:spPr>
              <a:xfrm flipH="1">
                <a:off x="2375947" y="3520310"/>
                <a:ext cx="6211615" cy="904964"/>
              </a:xfrm>
              <a:prstGeom prst="roundRect">
                <a:avLst>
                  <a:gd name="adj" fmla="val 8990"/>
                </a:avLst>
              </a:prstGeom>
              <a:blipFill>
                <a:blip r:embed="rId23"/>
                <a:stretch>
                  <a:fillRect/>
                </a:stretch>
              </a:blipFill>
              <a:ln w="28575">
                <a:solidFill>
                  <a:srgbClr val="FFC000"/>
                </a:solidFill>
              </a:ln>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7" name="Rounded Rectangle 6">
                <a:extLst>
                  <a:ext uri="{FF2B5EF4-FFF2-40B4-BE49-F238E27FC236}">
                    <a16:creationId xmlns:a16="http://schemas.microsoft.com/office/drawing/2014/main" id="{46BE6F75-66AE-93F3-F287-09F497F41F2C}"/>
                  </a:ext>
                </a:extLst>
              </p:cNvPr>
              <p:cNvSpPr/>
              <p:nvPr/>
            </p:nvSpPr>
            <p:spPr>
              <a:xfrm>
                <a:off x="10150172" y="3771450"/>
                <a:ext cx="1732305" cy="712472"/>
              </a:xfrm>
              <a:prstGeom prst="roundRect">
                <a:avLst>
                  <a:gd name="adj" fmla="val 6050"/>
                </a:avLst>
              </a:prstGeom>
              <a:solidFill>
                <a:srgbClr val="B6E4FE"/>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000" dirty="0">
                    <a:solidFill>
                      <a:schemeClr val="tx1"/>
                    </a:solidFill>
                  </a:rPr>
                  <a:t>Running time: </a:t>
                </a:r>
                <a14:m>
                  <m:oMath xmlns:m="http://schemas.openxmlformats.org/officeDocument/2006/math">
                    <m:r>
                      <m:rPr>
                        <m:sty m:val="p"/>
                      </m:rPr>
                      <a:rPr lang="en-IL" sz="2000" i="0" dirty="0" smtClean="0">
                        <a:solidFill>
                          <a:schemeClr val="tx1"/>
                        </a:solidFill>
                        <a:latin typeface="Cambria Math" panose="02040503050406030204" pitchFamily="18" charset="0"/>
                      </a:rPr>
                      <m:t>poly</m:t>
                    </m:r>
                    <m:r>
                      <a:rPr lang="en-IL" sz="2000" i="1" dirty="0" smtClean="0">
                        <a:solidFill>
                          <a:schemeClr val="tx1"/>
                        </a:solidFill>
                        <a:latin typeface="Cambria Math" panose="02040503050406030204" pitchFamily="18" charset="0"/>
                      </a:rPr>
                      <m:t>(</m:t>
                    </m:r>
                    <m:r>
                      <a:rPr lang="he-IL" sz="2000" b="0" i="1" dirty="0" smtClean="0">
                        <a:solidFill>
                          <a:schemeClr val="tx1"/>
                        </a:solidFill>
                        <a:latin typeface="Cambria Math" panose="02040503050406030204" pitchFamily="18" charset="0"/>
                      </a:rPr>
                      <m:t>|</m:t>
                    </m:r>
                    <m:r>
                      <a:rPr lang="en-IL" sz="2000" i="1" dirty="0" smtClean="0">
                        <a:solidFill>
                          <a:schemeClr val="tx1"/>
                        </a:solidFill>
                        <a:latin typeface="Cambria Math" panose="02040503050406030204" pitchFamily="18" charset="0"/>
                      </a:rPr>
                      <m:t>𝑥</m:t>
                    </m:r>
                    <m:r>
                      <a:rPr lang="he-IL" sz="2000" b="0" i="1" dirty="0" smtClean="0">
                        <a:solidFill>
                          <a:schemeClr val="tx1"/>
                        </a:solidFill>
                        <a:latin typeface="Cambria Math" panose="02040503050406030204" pitchFamily="18" charset="0"/>
                      </a:rPr>
                      <m:t>|</m:t>
                    </m:r>
                    <m:r>
                      <a:rPr lang="en-IL" sz="2000" i="1" dirty="0" smtClean="0">
                        <a:solidFill>
                          <a:schemeClr val="tx1"/>
                        </a:solidFill>
                        <a:latin typeface="Cambria Math" panose="02040503050406030204" pitchFamily="18" charset="0"/>
                      </a:rPr>
                      <m:t>,</m:t>
                    </m:r>
                    <m:r>
                      <a:rPr lang="he-IL" sz="2000" b="0" i="1" dirty="0" smtClean="0">
                        <a:solidFill>
                          <a:schemeClr val="tx1"/>
                        </a:solidFill>
                        <a:latin typeface="Cambria Math" panose="02040503050406030204" pitchFamily="18" charset="0"/>
                      </a:rPr>
                      <m:t>|</m:t>
                    </m:r>
                    <m:r>
                      <a:rPr lang="en-IL" sz="2000" i="1" dirty="0" smtClean="0">
                        <a:solidFill>
                          <a:schemeClr val="tx1"/>
                        </a:solidFill>
                        <a:latin typeface="Cambria Math" panose="02040503050406030204" pitchFamily="18" charset="0"/>
                      </a:rPr>
                      <m:t>𝑤</m:t>
                    </m:r>
                    <m:r>
                      <a:rPr lang="he-IL" sz="2000" b="0" i="1" dirty="0" smtClean="0">
                        <a:solidFill>
                          <a:schemeClr val="tx1"/>
                        </a:solidFill>
                        <a:latin typeface="Cambria Math" panose="02040503050406030204" pitchFamily="18" charset="0"/>
                      </a:rPr>
                      <m:t>|</m:t>
                    </m:r>
                    <m:r>
                      <a:rPr lang="en-IL" sz="2000" i="1" dirty="0" smtClean="0">
                        <a:solidFill>
                          <a:schemeClr val="tx1"/>
                        </a:solidFill>
                        <a:latin typeface="Cambria Math" panose="02040503050406030204" pitchFamily="18" charset="0"/>
                      </a:rPr>
                      <m:t>)</m:t>
                    </m:r>
                  </m:oMath>
                </a14:m>
                <a:endParaRPr lang="en-IL" sz="2000" dirty="0">
                  <a:solidFill>
                    <a:schemeClr val="tx1"/>
                  </a:solidFill>
                </a:endParaRPr>
              </a:p>
            </p:txBody>
          </p:sp>
        </mc:Choice>
        <mc:Fallback>
          <p:sp>
            <p:nvSpPr>
              <p:cNvPr id="7" name="Rounded Rectangle 6">
                <a:extLst>
                  <a:ext uri="{FF2B5EF4-FFF2-40B4-BE49-F238E27FC236}">
                    <a16:creationId xmlns:a16="http://schemas.microsoft.com/office/drawing/2014/main" id="{46BE6F75-66AE-93F3-F287-09F497F41F2C}"/>
                  </a:ext>
                </a:extLst>
              </p:cNvPr>
              <p:cNvSpPr>
                <a:spLocks noRot="1" noChangeAspect="1" noMove="1" noResize="1" noEditPoints="1" noAdjustHandles="1" noChangeArrowheads="1" noChangeShapeType="1" noTextEdit="1"/>
              </p:cNvSpPr>
              <p:nvPr/>
            </p:nvSpPr>
            <p:spPr>
              <a:xfrm>
                <a:off x="10150172" y="3771450"/>
                <a:ext cx="1732305" cy="712472"/>
              </a:xfrm>
              <a:prstGeom prst="roundRect">
                <a:avLst>
                  <a:gd name="adj" fmla="val 6050"/>
                </a:avLst>
              </a:prstGeom>
              <a:blipFill>
                <a:blip r:embed="rId24"/>
                <a:stretch>
                  <a:fillRect t="-3390" r="-3597" b="-5085"/>
                </a:stretch>
              </a:blipFill>
              <a:ln w="28575">
                <a:solidFill>
                  <a:schemeClr val="accent1"/>
                </a:solidFill>
              </a:ln>
            </p:spPr>
            <p:txBody>
              <a:bodyPr/>
              <a:lstStyle/>
              <a:p>
                <a:r>
                  <a:rPr lang="en-IL">
                    <a:noFill/>
                  </a:rPr>
                  <a:t> </a:t>
                </a:r>
              </a:p>
            </p:txBody>
          </p:sp>
        </mc:Fallback>
      </mc:AlternateContent>
    </p:spTree>
    <p:extLst>
      <p:ext uri="{BB962C8B-B14F-4D97-AF65-F5344CB8AC3E}">
        <p14:creationId xmlns:p14="http://schemas.microsoft.com/office/powerpoint/2010/main" val="291619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1E8F265-4BDD-2E14-D399-E009847BDC06}"/>
                  </a:ext>
                </a:extLst>
              </p:cNvPr>
              <p:cNvSpPr>
                <a:spLocks noGrp="1"/>
              </p:cNvSpPr>
              <p:nvPr>
                <p:ph type="title"/>
              </p:nvPr>
            </p:nvSpPr>
            <p:spPr/>
            <p:txBody>
              <a:bodyPr>
                <a:normAutofit fontScale="90000"/>
              </a:bodyPr>
              <a:lstStyle/>
              <a:p>
                <a:r>
                  <a:rPr lang="en-IL" dirty="0"/>
                  <a:t>Example</a:t>
                </a:r>
                <a:r>
                  <a:rPr lang="en-US" sz="4400" dirty="0">
                    <a:solidFill>
                      <a:schemeClr val="tx1"/>
                    </a:solidFill>
                  </a:rPr>
                  <a:t> </a:t>
                </a:r>
                <a14:m>
                  <m:oMath xmlns:m="http://schemas.openxmlformats.org/officeDocument/2006/math">
                    <m:d>
                      <m:dPr>
                        <m:begChr m:val="|"/>
                        <m:endChr m:val="|"/>
                        <m:ctrlPr>
                          <a:rPr lang="en-US" sz="4000" i="1">
                            <a:solidFill>
                              <a:schemeClr val="tx1"/>
                            </a:solidFill>
                            <a:latin typeface="Cambria Math" panose="02040503050406030204" pitchFamily="18" charset="0"/>
                          </a:rPr>
                        </m:ctrlPr>
                      </m:dPr>
                      <m:e>
                        <m:r>
                          <a:rPr lang="en-US" sz="4000" i="1">
                            <a:solidFill>
                              <a:schemeClr val="tx1"/>
                            </a:solidFill>
                            <a:latin typeface="Cambria Math" panose="02040503050406030204" pitchFamily="18" charset="0"/>
                          </a:rPr>
                          <m:t>𝑥</m:t>
                        </m:r>
                      </m:e>
                    </m:d>
                    <m:r>
                      <a:rPr lang="en-US" sz="4000" i="1">
                        <a:solidFill>
                          <a:schemeClr val="tx1"/>
                        </a:solidFill>
                        <a:latin typeface="Cambria Math" panose="02040503050406030204" pitchFamily="18" charset="0"/>
                      </a:rPr>
                      <m:t>≫|</m:t>
                    </m:r>
                    <m:r>
                      <a:rPr lang="en-US" sz="4000" i="1">
                        <a:solidFill>
                          <a:schemeClr val="tx1"/>
                        </a:solidFill>
                        <a:latin typeface="Cambria Math" panose="02040503050406030204" pitchFamily="18" charset="0"/>
                      </a:rPr>
                      <m:t>𝑤</m:t>
                    </m:r>
                    <m:r>
                      <a:rPr lang="en-US" sz="4000" i="1">
                        <a:solidFill>
                          <a:schemeClr val="tx1"/>
                        </a:solidFill>
                        <a:latin typeface="Cambria Math" panose="02040503050406030204" pitchFamily="18" charset="0"/>
                      </a:rPr>
                      <m:t>|</m:t>
                    </m:r>
                  </m:oMath>
                </a14:m>
                <a:r>
                  <a:rPr lang="en-IL" sz="4000" dirty="0"/>
                  <a:t> </a:t>
                </a:r>
                <a:endParaRPr lang="en-IL" dirty="0"/>
              </a:p>
            </p:txBody>
          </p:sp>
        </mc:Choice>
        <mc:Fallback xmlns="">
          <p:sp>
            <p:nvSpPr>
              <p:cNvPr id="2" name="Title 1">
                <a:extLst>
                  <a:ext uri="{FF2B5EF4-FFF2-40B4-BE49-F238E27FC236}">
                    <a16:creationId xmlns:a16="http://schemas.microsoft.com/office/drawing/2014/main" id="{01E8F265-4BDD-2E14-D399-E009847BDC06}"/>
                  </a:ext>
                </a:extLst>
              </p:cNvPr>
              <p:cNvSpPr>
                <a:spLocks noGrp="1" noRot="1" noChangeAspect="1" noMove="1" noResize="1" noEditPoints="1" noAdjustHandles="1" noChangeArrowheads="1" noChangeShapeType="1" noTextEdit="1"/>
              </p:cNvSpPr>
              <p:nvPr>
                <p:ph type="title"/>
              </p:nvPr>
            </p:nvSpPr>
            <p:spPr>
              <a:blipFill>
                <a:blip r:embed="rId3"/>
                <a:stretch>
                  <a:fillRect l="-1897" t="-14516" b="-24194"/>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8" name="Rectangle: Rounded Corners 18">
                <a:extLst>
                  <a:ext uri="{FF2B5EF4-FFF2-40B4-BE49-F238E27FC236}">
                    <a16:creationId xmlns:a16="http://schemas.microsoft.com/office/drawing/2014/main" id="{F52C8A60-2C28-E560-80D0-5ABFC537615F}"/>
                  </a:ext>
                </a:extLst>
              </p:cNvPr>
              <p:cNvSpPr/>
              <p:nvPr/>
            </p:nvSpPr>
            <p:spPr>
              <a:xfrm flipH="1">
                <a:off x="6096000" y="2166403"/>
                <a:ext cx="5358709" cy="1008895"/>
              </a:xfrm>
              <a:prstGeom prst="roundRect">
                <a:avLst>
                  <a:gd name="adj" fmla="val 4420"/>
                </a:avLst>
              </a:prstGeom>
              <a:solidFill>
                <a:srgbClr val="D7FDD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52396" indent="0">
                  <a:lnSpc>
                    <a:spcPct val="100000"/>
                  </a:lnSpc>
                  <a:spcBef>
                    <a:spcPts val="600"/>
                  </a:spcBef>
                  <a:buNone/>
                </a:pPr>
                <a:r>
                  <a:rPr lang="en-US" sz="2200" dirty="0">
                    <a:solidFill>
                      <a:schemeClr val="tx1"/>
                    </a:solidFill>
                    <a:latin typeface="Cambria Math" panose="02040503050406030204" pitchFamily="18" charset="0"/>
                  </a:rPr>
                  <a:t>PCP theorem </a:t>
                </a:r>
                <a14:m>
                  <m:oMath xmlns:m="http://schemas.openxmlformats.org/officeDocument/2006/math">
                    <m:r>
                      <a:rPr lang="en-US" sz="2200" b="0" i="1" smtClean="0">
                        <a:solidFill>
                          <a:schemeClr val="tx1"/>
                        </a:solidFill>
                        <a:latin typeface="Cambria Math" panose="02040503050406030204" pitchFamily="18" charset="0"/>
                      </a:rPr>
                      <m:t>⇒</m:t>
                    </m:r>
                  </m:oMath>
                </a14:m>
                <a:r>
                  <a:rPr lang="en-US" sz="2200" dirty="0">
                    <a:solidFill>
                      <a:schemeClr val="tx1"/>
                    </a:solidFill>
                    <a:latin typeface="Cambria Math" panose="02040503050406030204" pitchFamily="18" charset="0"/>
                  </a:rPr>
                  <a:t> OR-SAT has PCP with </a:t>
                </a:r>
              </a:p>
              <a:p>
                <a:pPr marL="152396" indent="0">
                  <a:lnSpc>
                    <a:spcPct val="100000"/>
                  </a:lnSpc>
                  <a:spcBef>
                    <a:spcPts val="600"/>
                  </a:spcBef>
                  <a:buNone/>
                </a:pPr>
                <a14:m>
                  <m:oMath xmlns:m="http://schemas.openxmlformats.org/officeDocument/2006/math">
                    <m:d>
                      <m:dPr>
                        <m:begChr m:val="|"/>
                        <m:endChr m:val="|"/>
                        <m:ctrlPr>
                          <a:rPr lang="en-US" sz="2200" i="1">
                            <a:solidFill>
                              <a:srgbClr val="C00000"/>
                            </a:solidFill>
                            <a:latin typeface="Cambria Math" panose="02040503050406030204" pitchFamily="18" charset="0"/>
                          </a:rPr>
                        </m:ctrlPr>
                      </m:dPr>
                      <m:e>
                        <m:r>
                          <m:rPr>
                            <m:sty m:val="p"/>
                          </m:rPr>
                          <a:rPr lang="en-US" sz="2200">
                            <a:solidFill>
                              <a:srgbClr val="C00000"/>
                            </a:solidFill>
                            <a:latin typeface="Cambria Math" panose="02040503050406030204" pitchFamily="18" charset="0"/>
                          </a:rPr>
                          <m:t>Π</m:t>
                        </m:r>
                      </m:e>
                    </m:d>
                    <m:r>
                      <a:rPr lang="en-US" sz="2200">
                        <a:solidFill>
                          <a:schemeClr val="tx1"/>
                        </a:solidFill>
                        <a:latin typeface="Cambria Math" panose="02040503050406030204" pitchFamily="18" charset="0"/>
                      </a:rPr>
                      <m:t>=</m:t>
                    </m:r>
                    <m:acc>
                      <m:accPr>
                        <m:chr m:val="̃"/>
                        <m:ctrlPr>
                          <a:rPr lang="en-US" sz="2200" i="1">
                            <a:solidFill>
                              <a:schemeClr val="tx1"/>
                            </a:solidFill>
                            <a:latin typeface="Cambria Math" panose="02040503050406030204" pitchFamily="18" charset="0"/>
                          </a:rPr>
                        </m:ctrlPr>
                      </m:accPr>
                      <m:e>
                        <m:r>
                          <a:rPr lang="en-US" sz="2200" i="1">
                            <a:solidFill>
                              <a:schemeClr val="tx1"/>
                            </a:solidFill>
                            <a:latin typeface="Cambria Math" panose="02040503050406030204" pitchFamily="18" charset="0"/>
                          </a:rPr>
                          <m:t>𝑂</m:t>
                        </m:r>
                      </m:e>
                    </m:acc>
                    <m:d>
                      <m:dPr>
                        <m:ctrlPr>
                          <a:rPr lang="en-US" sz="2200" i="1">
                            <a:solidFill>
                              <a:schemeClr val="tx1"/>
                            </a:solidFill>
                            <a:latin typeface="Cambria Math" panose="02040503050406030204" pitchFamily="18" charset="0"/>
                          </a:rPr>
                        </m:ctrlPr>
                      </m:dPr>
                      <m:e>
                        <m:d>
                          <m:dPr>
                            <m:begChr m:val="|"/>
                            <m:endChr m:val="|"/>
                            <m:ctrlPr>
                              <a:rPr lang="en-US" sz="2200" i="1" smtClean="0">
                                <a:solidFill>
                                  <a:schemeClr val="tx1"/>
                                </a:solidFill>
                                <a:latin typeface="Cambria Math" panose="02040503050406030204" pitchFamily="18" charset="0"/>
                              </a:rPr>
                            </m:ctrlPr>
                          </m:dPr>
                          <m:e>
                            <m:r>
                              <a:rPr lang="en-US" sz="2200" i="1">
                                <a:solidFill>
                                  <a:schemeClr val="tx1"/>
                                </a:solidFill>
                                <a:latin typeface="Cambria Math" panose="02040503050406030204" pitchFamily="18" charset="0"/>
                              </a:rPr>
                              <m:t>𝜑</m:t>
                            </m:r>
                            <m:r>
                              <a:rPr lang="en-US" sz="2200" b="0" i="1" smtClean="0">
                                <a:solidFill>
                                  <a:schemeClr val="tx1"/>
                                </a:solidFill>
                                <a:latin typeface="Cambria Math" panose="02040503050406030204" pitchFamily="18" charset="0"/>
                              </a:rPr>
                              <m:t>′</m:t>
                            </m:r>
                          </m:e>
                        </m:d>
                        <m:r>
                          <a:rPr lang="en-US" sz="2200" i="1">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𝑤</m:t>
                        </m:r>
                        <m:r>
                          <a:rPr lang="en-US" sz="2200" b="0" i="1" smtClean="0">
                            <a:solidFill>
                              <a:schemeClr val="tx1"/>
                            </a:solidFill>
                            <a:latin typeface="Cambria Math" panose="02040503050406030204" pitchFamily="18" charset="0"/>
                          </a:rPr>
                          <m:t>|</m:t>
                        </m:r>
                      </m:e>
                    </m:d>
                    <m:r>
                      <a:rPr lang="en-US" sz="2200" i="1">
                        <a:solidFill>
                          <a:schemeClr val="tx1"/>
                        </a:solidFill>
                        <a:latin typeface="Cambria Math" panose="02040503050406030204" pitchFamily="18" charset="0"/>
                      </a:rPr>
                      <m:t>≥</m:t>
                    </m:r>
                    <m:acc>
                      <m:accPr>
                        <m:chr m:val="̃"/>
                        <m:ctrlPr>
                          <a:rPr lang="en-US" sz="2200" i="1">
                            <a:solidFill>
                              <a:schemeClr val="tx1"/>
                            </a:solidFill>
                            <a:latin typeface="Cambria Math" panose="02040503050406030204" pitchFamily="18" charset="0"/>
                          </a:rPr>
                        </m:ctrlPr>
                      </m:accPr>
                      <m:e>
                        <m:r>
                          <a:rPr lang="en-US" sz="2200" i="1">
                            <a:solidFill>
                              <a:schemeClr val="tx1"/>
                            </a:solidFill>
                            <a:latin typeface="Cambria Math" panose="02040503050406030204" pitchFamily="18" charset="0"/>
                          </a:rPr>
                          <m:t>𝑂</m:t>
                        </m:r>
                      </m:e>
                    </m:acc>
                    <m:d>
                      <m:dPr>
                        <m:ctrlPr>
                          <a:rPr lang="en-US" sz="2200" i="1" smtClean="0">
                            <a:solidFill>
                              <a:schemeClr val="tx1"/>
                            </a:solidFill>
                            <a:latin typeface="Cambria Math" panose="02040503050406030204" pitchFamily="18" charset="0"/>
                          </a:rPr>
                        </m:ctrlPr>
                      </m:dPr>
                      <m:e>
                        <m:r>
                          <a:rPr lang="en-US" sz="2200" b="0" i="1" smtClean="0">
                            <a:solidFill>
                              <a:schemeClr val="tx1"/>
                            </a:solidFill>
                            <a:latin typeface="Cambria Math" panose="02040503050406030204" pitchFamily="18" charset="0"/>
                          </a:rPr>
                          <m:t>𝑁</m:t>
                        </m:r>
                      </m:e>
                    </m:d>
                    <m:r>
                      <a:rPr lang="en-US" sz="2200" i="1">
                        <a:solidFill>
                          <a:srgbClr val="C00000"/>
                        </a:solidFill>
                        <a:latin typeface="Cambria Math" panose="02040503050406030204" pitchFamily="18" charset="0"/>
                      </a:rPr>
                      <m:t>≫</m:t>
                    </m:r>
                    <m:r>
                      <a:rPr lang="en-US" sz="2200" b="0" i="1" smtClean="0">
                        <a:solidFill>
                          <a:srgbClr val="C00000"/>
                        </a:solidFill>
                        <a:latin typeface="Cambria Math" panose="02040503050406030204" pitchFamily="18" charset="0"/>
                      </a:rPr>
                      <m:t>𝑛</m:t>
                    </m:r>
                  </m:oMath>
                </a14:m>
                <a:r>
                  <a:rPr lang="en-US" sz="2200" i="1" dirty="0">
                    <a:solidFill>
                      <a:srgbClr val="C00000"/>
                    </a:solidFill>
                    <a:latin typeface="Cambria Math" panose="02040503050406030204" pitchFamily="18" charset="0"/>
                  </a:rPr>
                  <a:t> </a:t>
                </a:r>
              </a:p>
            </p:txBody>
          </p:sp>
        </mc:Choice>
        <mc:Fallback xmlns="">
          <p:sp>
            <p:nvSpPr>
              <p:cNvPr id="8" name="Rectangle: Rounded Corners 18">
                <a:extLst>
                  <a:ext uri="{FF2B5EF4-FFF2-40B4-BE49-F238E27FC236}">
                    <a16:creationId xmlns:a16="http://schemas.microsoft.com/office/drawing/2014/main" id="{F52C8A60-2C28-E560-80D0-5ABFC537615F}"/>
                  </a:ext>
                </a:extLst>
              </p:cNvPr>
              <p:cNvSpPr>
                <a:spLocks noRot="1" noChangeAspect="1" noMove="1" noResize="1" noEditPoints="1" noAdjustHandles="1" noChangeArrowheads="1" noChangeShapeType="1" noTextEdit="1"/>
              </p:cNvSpPr>
              <p:nvPr/>
            </p:nvSpPr>
            <p:spPr>
              <a:xfrm flipH="1">
                <a:off x="6096000" y="2166403"/>
                <a:ext cx="5358709" cy="1008895"/>
              </a:xfrm>
              <a:prstGeom prst="roundRect">
                <a:avLst>
                  <a:gd name="adj" fmla="val 4420"/>
                </a:avLst>
              </a:prstGeom>
              <a:blipFill>
                <a:blip r:embed="rId4"/>
                <a:stretch>
                  <a:fillRect/>
                </a:stretch>
              </a:blipFill>
              <a:ln>
                <a:solidFill>
                  <a:srgbClr val="00B050"/>
                </a:solidFill>
              </a:ln>
            </p:spPr>
            <p:txBody>
              <a:bodyPr/>
              <a:lstStyle/>
              <a:p>
                <a:r>
                  <a:rPr lang="en-IL">
                    <a:noFill/>
                  </a:rPr>
                  <a:t> </a:t>
                </a:r>
              </a:p>
            </p:txBody>
          </p:sp>
        </mc:Fallback>
      </mc:AlternateContent>
      <p:sp>
        <p:nvSpPr>
          <p:cNvPr id="9" name="Rounded Rectangle 8">
            <a:extLst>
              <a:ext uri="{FF2B5EF4-FFF2-40B4-BE49-F238E27FC236}">
                <a16:creationId xmlns:a16="http://schemas.microsoft.com/office/drawing/2014/main" id="{0D01441C-E1C2-D803-D38D-A886AF6F6B76}"/>
              </a:ext>
            </a:extLst>
          </p:cNvPr>
          <p:cNvSpPr/>
          <p:nvPr/>
        </p:nvSpPr>
        <p:spPr>
          <a:xfrm>
            <a:off x="483949" y="1915605"/>
            <a:ext cx="5260804" cy="2763274"/>
          </a:xfrm>
          <a:prstGeom prst="roundRect">
            <a:avLst>
              <a:gd name="adj" fmla="val 4237"/>
            </a:avLst>
          </a:prstGeom>
          <a:solidFill>
            <a:srgbClr val="FFE7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72EB943-DBB9-EC84-DB07-0588C8A9D62F}"/>
                  </a:ext>
                </a:extLst>
              </p:cNvPr>
              <p:cNvSpPr txBox="1"/>
              <p:nvPr/>
            </p:nvSpPr>
            <p:spPr>
              <a:xfrm>
                <a:off x="581853" y="2008515"/>
                <a:ext cx="5260805" cy="2578463"/>
              </a:xfrm>
              <a:prstGeom prst="rect">
                <a:avLst/>
              </a:prstGeom>
              <a:noFill/>
              <a:ln>
                <a:noFill/>
              </a:ln>
            </p:spPr>
            <p:txBody>
              <a:bodyPr wrap="square" rtlCol="0">
                <a:spAutoFit/>
              </a:bodyPr>
              <a:lstStyle/>
              <a:p>
                <a:pPr marL="152396">
                  <a:lnSpc>
                    <a:spcPct val="100000"/>
                  </a:lnSpc>
                  <a:spcBef>
                    <a:spcPts val="600"/>
                  </a:spcBef>
                </a:pPr>
                <a:r>
                  <a:rPr lang="en-US" sz="2400" dirty="0">
                    <a:solidFill>
                      <a:schemeClr val="tx1"/>
                    </a:solidFill>
                  </a:rPr>
                  <a:t>OR-SAT:</a:t>
                </a:r>
                <a:endParaRPr lang="en-US" sz="2200" dirty="0">
                  <a:solidFill>
                    <a:schemeClr val="tx1"/>
                  </a:solidFill>
                </a:endParaRPr>
              </a:p>
              <a:p>
                <a:pPr marL="285750" indent="-285750">
                  <a:lnSpc>
                    <a:spcPct val="100000"/>
                  </a:lnSpc>
                  <a:spcBef>
                    <a:spcPts val="600"/>
                  </a:spcBef>
                  <a:buFont typeface="Arial" panose="020B0604020202020204" pitchFamily="34" charset="0"/>
                  <a:buChar char="•"/>
                </a:pPr>
                <a14:m>
                  <m:oMath xmlns:m="http://schemas.openxmlformats.org/officeDocument/2006/math">
                    <m:r>
                      <a:rPr lang="en-US" sz="2200" i="1">
                        <a:latin typeface="Cambria Math" panose="02040503050406030204" pitchFamily="18" charset="0"/>
                      </a:rPr>
                      <m:t>𝑁</m:t>
                    </m:r>
                  </m:oMath>
                </a14:m>
                <a:r>
                  <a:rPr lang="he-IL" sz="2200" dirty="0">
                    <a:solidFill>
                      <a:schemeClr val="tx1"/>
                    </a:solidFill>
                  </a:rPr>
                  <a:t> </a:t>
                </a:r>
                <a:r>
                  <a:rPr lang="en-US" sz="2200" dirty="0">
                    <a:solidFill>
                      <a:schemeClr val="tx1"/>
                    </a:solidFill>
                  </a:rPr>
                  <a:t>formulas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𝜑</m:t>
                        </m:r>
                      </m:e>
                      <m:sub>
                        <m:r>
                          <a:rPr lang="en-US" sz="2200" i="1">
                            <a:latin typeface="Cambria Math" panose="02040503050406030204" pitchFamily="18" charset="0"/>
                          </a:rPr>
                          <m:t>1</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𝜑</m:t>
                        </m:r>
                      </m:e>
                      <m:sub>
                        <m:r>
                          <a:rPr lang="en-US" sz="2200" i="1" smtClean="0">
                            <a:latin typeface="Cambria Math" panose="02040503050406030204" pitchFamily="18" charset="0"/>
                          </a:rPr>
                          <m:t>𝑁</m:t>
                        </m:r>
                      </m:sub>
                    </m:sSub>
                  </m:oMath>
                </a14:m>
                <a:endParaRPr lang="en-US" sz="2200" dirty="0">
                  <a:solidFill>
                    <a:schemeClr val="tx1"/>
                  </a:solidFill>
                </a:endParaRPr>
              </a:p>
              <a:p>
                <a:pPr marL="285750" indent="-285750">
                  <a:lnSpc>
                    <a:spcPct val="100000"/>
                  </a:lnSpc>
                  <a:spcBef>
                    <a:spcPts val="600"/>
                  </a:spcBef>
                  <a:buFont typeface="Arial" panose="020B0604020202020204" pitchFamily="34" charset="0"/>
                  <a:buChar char="•"/>
                </a:pPr>
                <a14:m>
                  <m:oMath xmlns:m="http://schemas.openxmlformats.org/officeDocument/2006/math">
                    <m:sSub>
                      <m:sSubPr>
                        <m:ctrlPr>
                          <a:rPr lang="en-US" sz="2200" i="1" smtClean="0">
                            <a:solidFill>
                              <a:schemeClr val="tx1"/>
                            </a:solidFill>
                            <a:latin typeface="Cambria Math" panose="02040503050406030204" pitchFamily="18" charset="0"/>
                          </a:rPr>
                        </m:ctrlPr>
                      </m:sSubPr>
                      <m:e>
                        <m:r>
                          <a:rPr lang="en-US" sz="2200" i="1">
                            <a:solidFill>
                              <a:schemeClr val="tx1"/>
                            </a:solidFill>
                            <a:latin typeface="Cambria Math" panose="02040503050406030204" pitchFamily="18" charset="0"/>
                          </a:rPr>
                          <m:t>𝜑</m:t>
                        </m:r>
                      </m:e>
                      <m:sub>
                        <m:r>
                          <a:rPr lang="en-US" sz="2200" b="0" i="1" smtClean="0">
                            <a:solidFill>
                              <a:schemeClr val="tx1"/>
                            </a:solidFill>
                            <a:latin typeface="Cambria Math" panose="02040503050406030204" pitchFamily="18" charset="0"/>
                          </a:rPr>
                          <m:t>𝑖</m:t>
                        </m:r>
                      </m:sub>
                    </m:sSub>
                  </m:oMath>
                </a14:m>
                <a:r>
                  <a:rPr lang="en-US" sz="2200" dirty="0">
                    <a:solidFill>
                      <a:schemeClr val="tx1"/>
                    </a:solidFill>
                  </a:rPr>
                  <a:t> has </a:t>
                </a:r>
                <a14:m>
                  <m:oMath xmlns:m="http://schemas.openxmlformats.org/officeDocument/2006/math">
                    <m:r>
                      <a:rPr lang="en-US" sz="2200" b="0" i="1" smtClean="0">
                        <a:latin typeface="Cambria Math" panose="02040503050406030204" pitchFamily="18" charset="0"/>
                      </a:rPr>
                      <m:t>𝑛</m:t>
                    </m:r>
                  </m:oMath>
                </a14:m>
                <a:r>
                  <a:rPr lang="en-US" sz="2200" dirty="0">
                    <a:solidFill>
                      <a:schemeClr val="tx1"/>
                    </a:solidFill>
                  </a:rPr>
                  <a:t> </a:t>
                </a:r>
                <a:r>
                  <a:rPr lang="en-US" sz="2200" dirty="0"/>
                  <a:t>variables</a:t>
                </a:r>
              </a:p>
              <a:p>
                <a:pPr marL="285750" indent="-285750">
                  <a:lnSpc>
                    <a:spcPct val="100000"/>
                  </a:lnSpc>
                  <a:spcBef>
                    <a:spcPts val="600"/>
                  </a:spcBef>
                  <a:buFont typeface="Arial" panose="020B0604020202020204" pitchFamily="34" charset="0"/>
                  <a:buChar char="•"/>
                </a:pPr>
                <a14:m>
                  <m:oMath xmlns:m="http://schemas.openxmlformats.org/officeDocument/2006/math">
                    <m:sSup>
                      <m:sSupPr>
                        <m:ctrlPr>
                          <a:rPr lang="en-US" sz="2200" i="1">
                            <a:latin typeface="Cambria Math" panose="02040503050406030204" pitchFamily="18" charset="0"/>
                          </a:rPr>
                        </m:ctrlPr>
                      </m:sSupPr>
                      <m:e>
                        <m:r>
                          <a:rPr lang="en-US" sz="2200" i="1">
                            <a:latin typeface="Cambria Math" panose="02040503050406030204" pitchFamily="18" charset="0"/>
                          </a:rPr>
                          <m:t>𝜑</m:t>
                        </m:r>
                      </m:e>
                      <m:sup>
                        <m:r>
                          <a:rPr lang="en-US" sz="2200" i="1">
                            <a:latin typeface="Cambria Math" panose="02040503050406030204" pitchFamily="18" charset="0"/>
                          </a:rPr>
                          <m:t>′</m:t>
                        </m:r>
                      </m:sup>
                    </m:sSup>
                    <m:r>
                      <a:rPr lang="en-US" sz="2200" i="1">
                        <a:latin typeface="Cambria Math" panose="02040503050406030204" pitchFamily="18" charset="0"/>
                      </a:rPr>
                      <m:t>=</m:t>
                    </m:r>
                    <m:sSub>
                      <m:sSubPr>
                        <m:ctrlPr>
                          <a:rPr lang="en-US" sz="2200" i="1">
                            <a:latin typeface="Cambria Math" panose="02040503050406030204" pitchFamily="18" charset="0"/>
                          </a:rPr>
                        </m:ctrlPr>
                      </m:sSubPr>
                      <m:e>
                        <m:r>
                          <m:rPr>
                            <m:sty m:val="p"/>
                          </m:rPr>
                          <a:rPr lang="en-US" sz="2200">
                            <a:latin typeface="Cambria Math" panose="02040503050406030204" pitchFamily="18" charset="0"/>
                          </a:rPr>
                          <m:t>OR</m:t>
                        </m:r>
                      </m:e>
                      <m:sub>
                        <m:r>
                          <a:rPr lang="en-US" sz="2200" i="1">
                            <a:latin typeface="Cambria Math" panose="02040503050406030204" pitchFamily="18" charset="0"/>
                          </a:rPr>
                          <m:t>𝑖</m:t>
                        </m:r>
                        <m:r>
                          <a:rPr lang="en-US" sz="2200" i="1">
                            <a:latin typeface="Cambria Math" panose="02040503050406030204" pitchFamily="18" charset="0"/>
                          </a:rPr>
                          <m:t>∈</m:t>
                        </m:r>
                        <m:d>
                          <m:dPr>
                            <m:begChr m:val="["/>
                            <m:endChr m:val="]"/>
                            <m:ctrlPr>
                              <a:rPr lang="en-US" sz="2200" i="1">
                                <a:latin typeface="Cambria Math" panose="02040503050406030204" pitchFamily="18" charset="0"/>
                              </a:rPr>
                            </m:ctrlPr>
                          </m:dPr>
                          <m:e>
                            <m:r>
                              <a:rPr lang="en-US" sz="2200" b="0" i="1" smtClean="0">
                                <a:latin typeface="Cambria Math" panose="02040503050406030204" pitchFamily="18" charset="0"/>
                              </a:rPr>
                              <m:t>𝑁</m:t>
                            </m:r>
                          </m:e>
                        </m:d>
                      </m:sub>
                    </m:sSub>
                    <m:sSub>
                      <m:sSubPr>
                        <m:ctrlPr>
                          <a:rPr lang="en-US" sz="2200" i="1">
                            <a:latin typeface="Cambria Math" panose="02040503050406030204" pitchFamily="18" charset="0"/>
                          </a:rPr>
                        </m:ctrlPr>
                      </m:sSubPr>
                      <m:e>
                        <m:r>
                          <a:rPr lang="en-US" sz="2200" i="1">
                            <a:latin typeface="Cambria Math" panose="02040503050406030204" pitchFamily="18" charset="0"/>
                          </a:rPr>
                          <m:t>𝜑</m:t>
                        </m:r>
                      </m:e>
                      <m:sub>
                        <m:r>
                          <a:rPr lang="en-US" sz="2200" i="1">
                            <a:latin typeface="Cambria Math" panose="02040503050406030204" pitchFamily="18" charset="0"/>
                          </a:rPr>
                          <m:t>𝑖</m:t>
                        </m:r>
                      </m:sub>
                    </m:sSub>
                  </m:oMath>
                </a14:m>
                <a:endParaRPr lang="en-US" sz="2200" dirty="0">
                  <a:solidFill>
                    <a:schemeClr val="tx1"/>
                  </a:solidFill>
                </a:endParaRPr>
              </a:p>
              <a:p>
                <a:pPr marL="285750" indent="-285750">
                  <a:lnSpc>
                    <a:spcPct val="100000"/>
                  </a:lnSpc>
                  <a:spcBef>
                    <a:spcPts val="600"/>
                  </a:spcBef>
                  <a:buFont typeface="Arial" panose="020B0604020202020204" pitchFamily="34" charset="0"/>
                  <a:buChar char="•"/>
                </a:pPr>
                <a14:m>
                  <m:oMath xmlns:m="http://schemas.openxmlformats.org/officeDocument/2006/math">
                    <m:r>
                      <m:rPr>
                        <m:nor/>
                      </m:rPr>
                      <a:rPr lang="en-US" sz="2200" dirty="0" smtClean="0">
                        <a:latin typeface="Cambria Math" panose="02040503050406030204" pitchFamily="18" charset="0"/>
                      </a:rPr>
                      <m:t>Instance</m:t>
                    </m:r>
                    <m:r>
                      <a:rPr lang="en-US" sz="2200" b="0" i="1" dirty="0" smtClean="0">
                        <a:latin typeface="Cambria Math" panose="02040503050406030204" pitchFamily="18" charset="0"/>
                      </a:rPr>
                      <m:t> </m:t>
                    </m:r>
                    <m:sSup>
                      <m:sSupPr>
                        <m:ctrlPr>
                          <a:rPr lang="en-US" sz="2200" b="0" i="1" smtClean="0">
                            <a:solidFill>
                              <a:schemeClr val="tx1"/>
                            </a:solidFill>
                            <a:latin typeface="Cambria Math" panose="02040503050406030204" pitchFamily="18" charset="0"/>
                          </a:rPr>
                        </m:ctrlPr>
                      </m:sSupPr>
                      <m:e>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𝜑</m:t>
                        </m:r>
                      </m:e>
                      <m:sup>
                        <m:r>
                          <a:rPr lang="en-US" sz="2200" b="0" i="1" smtClean="0">
                            <a:solidFill>
                              <a:schemeClr val="tx1"/>
                            </a:solidFill>
                            <a:latin typeface="Cambria Math" panose="02040503050406030204" pitchFamily="18" charset="0"/>
                          </a:rPr>
                          <m:t>′</m:t>
                        </m:r>
                      </m:sup>
                    </m:sSup>
                    <m:r>
                      <a:rPr lang="en-US" sz="2200" b="0" i="1" smtClean="0">
                        <a:solidFill>
                          <a:schemeClr val="tx1"/>
                        </a:solidFill>
                        <a:latin typeface="Cambria Math" panose="02040503050406030204" pitchFamily="18" charset="0"/>
                      </a:rPr>
                      <m:t>|&gt;</m:t>
                    </m:r>
                    <m:r>
                      <a:rPr lang="en-US" sz="2200" b="0" i="1" smtClean="0">
                        <a:latin typeface="Cambria Math" panose="02040503050406030204" pitchFamily="18" charset="0"/>
                      </a:rPr>
                      <m:t>𝑁</m:t>
                    </m:r>
                    <m:r>
                      <a:rPr lang="en-US" sz="2200" b="0" i="1" smtClean="0">
                        <a:solidFill>
                          <a:srgbClr val="C00000"/>
                        </a:solidFill>
                        <a:latin typeface="Cambria Math" panose="02040503050406030204" pitchFamily="18" charset="0"/>
                      </a:rPr>
                      <m:t>≫</m:t>
                    </m:r>
                    <m:r>
                      <a:rPr lang="en-US" sz="2200" b="0" i="1" smtClean="0">
                        <a:solidFill>
                          <a:srgbClr val="C00000"/>
                        </a:solidFill>
                        <a:latin typeface="Cambria Math" panose="02040503050406030204" pitchFamily="18" charset="0"/>
                      </a:rPr>
                      <m:t>𝑛</m:t>
                    </m:r>
                  </m:oMath>
                </a14:m>
                <a:r>
                  <a:rPr lang="en-US" sz="2200" dirty="0">
                    <a:solidFill>
                      <a:schemeClr val="tx1"/>
                    </a:solidFill>
                  </a:rPr>
                  <a:t> </a:t>
                </a:r>
                <a14:m>
                  <m:oMath xmlns:m="http://schemas.openxmlformats.org/officeDocument/2006/math">
                    <m:r>
                      <a:rPr lang="en-US" sz="2200" b="0" i="0" dirty="0" smtClean="0">
                        <a:latin typeface="Cambria Math" panose="02040503050406030204" pitchFamily="18" charset="0"/>
                      </a:rPr>
                      <m:t>(</m:t>
                    </m:r>
                    <m:r>
                      <m:rPr>
                        <m:nor/>
                      </m:rPr>
                      <a:rPr lang="en-US" sz="2200" dirty="0"/>
                      <m:t>e</m:t>
                    </m:r>
                    <m:r>
                      <m:rPr>
                        <m:nor/>
                      </m:rPr>
                      <a:rPr lang="en-US" sz="2200" dirty="0"/>
                      <m:t>.</m:t>
                    </m:r>
                    <m:r>
                      <m:rPr>
                        <m:nor/>
                      </m:rPr>
                      <a:rPr lang="en-US" sz="2200" dirty="0"/>
                      <m:t>g</m:t>
                    </m:r>
                    <m:r>
                      <m:rPr>
                        <m:nor/>
                      </m:rPr>
                      <a:rPr lang="en-US" sz="2200" dirty="0"/>
                      <m:t>., </m:t>
                    </m:r>
                    <m:r>
                      <m:rPr>
                        <m:sty m:val="p"/>
                      </m:rPr>
                      <a:rPr lang="en-US" sz="2200">
                        <a:latin typeface="Cambria Math" panose="02040503050406030204" pitchFamily="18" charset="0"/>
                      </a:rPr>
                      <m:t>N</m:t>
                    </m:r>
                    <m:r>
                      <a:rPr lang="en-US" sz="2200" i="1">
                        <a:latin typeface="Cambria Math" panose="02040503050406030204" pitchFamily="18" charset="0"/>
                      </a:rPr>
                      <m:t>=</m:t>
                    </m:r>
                    <m:sSup>
                      <m:sSupPr>
                        <m:ctrlPr>
                          <a:rPr lang="en-US" sz="2200" i="1">
                            <a:latin typeface="Cambria Math" panose="02040503050406030204" pitchFamily="18" charset="0"/>
                          </a:rPr>
                        </m:ctrlPr>
                      </m:sSupPr>
                      <m:e>
                        <m:r>
                          <a:rPr lang="en-US" sz="2200" i="1">
                            <a:latin typeface="Cambria Math" panose="02040503050406030204" pitchFamily="18" charset="0"/>
                          </a:rPr>
                          <m:t>𝑛</m:t>
                        </m:r>
                      </m:e>
                      <m:sup>
                        <m:func>
                          <m:funcPr>
                            <m:ctrlPr>
                              <a:rPr lang="en-US" sz="2200" i="1">
                                <a:latin typeface="Cambria Math" panose="02040503050406030204" pitchFamily="18" charset="0"/>
                              </a:rPr>
                            </m:ctrlPr>
                          </m:funcPr>
                          <m:fName>
                            <m:r>
                              <m:rPr>
                                <m:sty m:val="p"/>
                              </m:rPr>
                              <a:rPr lang="en-US" sz="2200">
                                <a:latin typeface="Cambria Math" panose="02040503050406030204" pitchFamily="18" charset="0"/>
                              </a:rPr>
                              <m:t>log</m:t>
                            </m:r>
                          </m:fName>
                          <m:e>
                            <m:r>
                              <a:rPr lang="en-US" sz="2200" i="1">
                                <a:latin typeface="Cambria Math" panose="02040503050406030204" pitchFamily="18" charset="0"/>
                              </a:rPr>
                              <m:t>𝑛</m:t>
                            </m:r>
                          </m:e>
                        </m:func>
                      </m:sup>
                    </m:sSup>
                  </m:oMath>
                </a14:m>
                <a:r>
                  <a:rPr lang="en-US" sz="2200" dirty="0">
                    <a:solidFill>
                      <a:schemeClr val="tx1"/>
                    </a:solidFill>
                  </a:rPr>
                  <a:t>)</a:t>
                </a:r>
              </a:p>
              <a:p>
                <a:pPr marL="285750" indent="-285750">
                  <a:lnSpc>
                    <a:spcPct val="100000"/>
                  </a:lnSpc>
                  <a:spcBef>
                    <a:spcPts val="600"/>
                  </a:spcBef>
                  <a:buFont typeface="Arial" panose="020B0604020202020204" pitchFamily="34" charset="0"/>
                  <a:buChar char="•"/>
                </a:pPr>
                <a:r>
                  <a:rPr lang="en-US" sz="2200" b="0" dirty="0">
                    <a:solidFill>
                      <a:schemeClr val="tx1"/>
                    </a:solidFill>
                  </a:rPr>
                  <a:t>Witness </a:t>
                </a:r>
                <a14:m>
                  <m:oMath xmlns:m="http://schemas.openxmlformats.org/officeDocument/2006/math">
                    <m:d>
                      <m:dPr>
                        <m:begChr m:val="|"/>
                        <m:endChr m:val="|"/>
                        <m:ctrlPr>
                          <a:rPr lang="en-US" sz="2200" b="0" i="1" smtClean="0">
                            <a:solidFill>
                              <a:schemeClr val="tx1"/>
                            </a:solidFill>
                            <a:latin typeface="Cambria Math" panose="02040503050406030204" pitchFamily="18" charset="0"/>
                          </a:rPr>
                        </m:ctrlPr>
                      </m:dPr>
                      <m:e>
                        <m:r>
                          <a:rPr lang="en-US" sz="2200" b="0" i="1" smtClean="0">
                            <a:solidFill>
                              <a:schemeClr val="tx1"/>
                            </a:solidFill>
                            <a:latin typeface="Cambria Math" panose="02040503050406030204" pitchFamily="18" charset="0"/>
                          </a:rPr>
                          <m:t>𝑤</m:t>
                        </m:r>
                      </m:e>
                    </m:d>
                    <m:r>
                      <a:rPr lang="en-US" sz="2200" b="0" i="1" smtClean="0">
                        <a:solidFill>
                          <a:schemeClr val="tx1"/>
                        </a:solidFill>
                        <a:latin typeface="Cambria Math" panose="02040503050406030204" pitchFamily="18" charset="0"/>
                      </a:rPr>
                      <m:t>=</m:t>
                    </m:r>
                    <m:r>
                      <a:rPr lang="en-US" sz="2200" b="0" i="1" smtClean="0">
                        <a:solidFill>
                          <a:srgbClr val="C00000"/>
                        </a:solidFill>
                        <a:latin typeface="Cambria Math" panose="02040503050406030204" pitchFamily="18" charset="0"/>
                      </a:rPr>
                      <m:t>𝑛</m:t>
                    </m:r>
                  </m:oMath>
                </a14:m>
                <a:endParaRPr lang="en-IL" sz="2200" dirty="0"/>
              </a:p>
            </p:txBody>
          </p:sp>
        </mc:Choice>
        <mc:Fallback xmlns="">
          <p:sp>
            <p:nvSpPr>
              <p:cNvPr id="10" name="TextBox 9">
                <a:extLst>
                  <a:ext uri="{FF2B5EF4-FFF2-40B4-BE49-F238E27FC236}">
                    <a16:creationId xmlns:a16="http://schemas.microsoft.com/office/drawing/2014/main" id="{372EB943-DBB9-EC84-DB07-0588C8A9D62F}"/>
                  </a:ext>
                </a:extLst>
              </p:cNvPr>
              <p:cNvSpPr txBox="1">
                <a:spLocks noRot="1" noChangeAspect="1" noMove="1" noResize="1" noEditPoints="1" noAdjustHandles="1" noChangeArrowheads="1" noChangeShapeType="1" noTextEdit="1"/>
              </p:cNvSpPr>
              <p:nvPr/>
            </p:nvSpPr>
            <p:spPr>
              <a:xfrm>
                <a:off x="581853" y="2008515"/>
                <a:ext cx="5260805" cy="2578463"/>
              </a:xfrm>
              <a:prstGeom prst="rect">
                <a:avLst/>
              </a:prstGeom>
              <a:blipFill>
                <a:blip r:embed="rId5"/>
                <a:stretch>
                  <a:fillRect l="-1205" t="-1471" b="-4412"/>
                </a:stretch>
              </a:blipFill>
              <a:ln>
                <a:noFill/>
              </a:ln>
            </p:spPr>
            <p:txBody>
              <a:bodyPr/>
              <a:lstStyle/>
              <a:p>
                <a:r>
                  <a:rPr lang="en-IL">
                    <a:noFill/>
                  </a:rPr>
                  <a:t> </a:t>
                </a:r>
              </a:p>
            </p:txBody>
          </p:sp>
        </mc:Fallback>
      </mc:AlternateContent>
      <p:sp>
        <p:nvSpPr>
          <p:cNvPr id="3" name="Slide Number Placeholder 2">
            <a:extLst>
              <a:ext uri="{FF2B5EF4-FFF2-40B4-BE49-F238E27FC236}">
                <a16:creationId xmlns:a16="http://schemas.microsoft.com/office/drawing/2014/main" id="{C5F2CD6C-BDE4-3E0D-8D1E-7D75601CFFA2}"/>
              </a:ext>
            </a:extLst>
          </p:cNvPr>
          <p:cNvSpPr>
            <a:spLocks noGrp="1"/>
          </p:cNvSpPr>
          <p:nvPr>
            <p:ph type="sldNum" idx="12"/>
          </p:nvPr>
        </p:nvSpPr>
        <p:spPr/>
        <p:txBody>
          <a:bodyPr/>
          <a:lstStyle/>
          <a:p>
            <a:fld id="{00000000-1234-1234-1234-123412341234}" type="slidenum">
              <a:rPr lang="he" smtClean="0"/>
              <a:pPr/>
              <a:t>4</a:t>
            </a:fld>
            <a:endParaRPr lang="he"/>
          </a:p>
        </p:txBody>
      </p:sp>
    </p:spTree>
    <p:extLst>
      <p:ext uri="{BB962C8B-B14F-4D97-AF65-F5344CB8AC3E}">
        <p14:creationId xmlns:p14="http://schemas.microsoft.com/office/powerpoint/2010/main" val="289968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21BDE-E8D3-2817-013D-4CA4C2E134EC}"/>
            </a:ext>
          </a:extLst>
        </p:cNvPr>
        <p:cNvGrpSpPr/>
        <p:nvPr/>
      </p:nvGrpSpPr>
      <p:grpSpPr>
        <a:xfrm>
          <a:off x="0" y="0"/>
          <a:ext cx="0" cy="0"/>
          <a:chOff x="0" y="0"/>
          <a:chExt cx="0" cy="0"/>
        </a:xfrm>
      </p:grpSpPr>
      <p:pic>
        <p:nvPicPr>
          <p:cNvPr id="5" name="Google Shape;83;p15">
            <a:extLst>
              <a:ext uri="{FF2B5EF4-FFF2-40B4-BE49-F238E27FC236}">
                <a16:creationId xmlns:a16="http://schemas.microsoft.com/office/drawing/2014/main" id="{466D02C5-B7F7-E5AC-F8D1-5F559F129793}"/>
              </a:ext>
            </a:extLst>
          </p:cNvPr>
          <p:cNvPicPr preferRelativeResize="0"/>
          <p:nvPr/>
        </p:nvPicPr>
        <p:blipFill>
          <a:blip r:embed="rId3">
            <a:alphaModFix/>
          </a:blip>
          <a:stretch>
            <a:fillRect/>
          </a:stretch>
        </p:blipFill>
        <p:spPr>
          <a:xfrm>
            <a:off x="7658867" y="2942281"/>
            <a:ext cx="1842100" cy="2068033"/>
          </a:xfrm>
          <a:prstGeom prst="rect">
            <a:avLst/>
          </a:prstGeom>
          <a:noFill/>
          <a:ln>
            <a:noFill/>
          </a:ln>
        </p:spPr>
      </p:pic>
      <p:cxnSp>
        <p:nvCxnSpPr>
          <p:cNvPr id="3" name="Google Shape;86;p15">
            <a:extLst>
              <a:ext uri="{FF2B5EF4-FFF2-40B4-BE49-F238E27FC236}">
                <a16:creationId xmlns:a16="http://schemas.microsoft.com/office/drawing/2014/main" id="{1931E15A-5DC3-9EF7-CB68-1BFD8FB630C5}"/>
              </a:ext>
            </a:extLst>
          </p:cNvPr>
          <p:cNvCxnSpPr>
            <a:cxnSpLocks/>
          </p:cNvCxnSpPr>
          <p:nvPr/>
        </p:nvCxnSpPr>
        <p:spPr>
          <a:xfrm>
            <a:off x="3369004" y="3159626"/>
            <a:ext cx="4680000" cy="0"/>
          </a:xfrm>
          <a:prstGeom prst="straightConnector1">
            <a:avLst/>
          </a:prstGeom>
          <a:noFill/>
          <a:ln w="38100" cap="flat" cmpd="sng">
            <a:solidFill>
              <a:schemeClr val="dk2"/>
            </a:solidFill>
            <a:prstDash val="solid"/>
            <a:round/>
            <a:headEnd type="none" w="med" len="med"/>
            <a:tailEnd type="triangle" w="med" len="med"/>
          </a:ln>
        </p:spPr>
      </p:cxnSp>
      <p:sp>
        <p:nvSpPr>
          <p:cNvPr id="2" name="Title 1">
            <a:extLst>
              <a:ext uri="{FF2B5EF4-FFF2-40B4-BE49-F238E27FC236}">
                <a16:creationId xmlns:a16="http://schemas.microsoft.com/office/drawing/2014/main" id="{B6F70431-9B40-03D9-3883-D39F73992834}"/>
              </a:ext>
            </a:extLst>
          </p:cNvPr>
          <p:cNvSpPr>
            <a:spLocks noGrp="1"/>
          </p:cNvSpPr>
          <p:nvPr>
            <p:ph type="title"/>
          </p:nvPr>
        </p:nvSpPr>
        <p:spPr/>
        <p:txBody>
          <a:bodyPr>
            <a:normAutofit fontScale="90000"/>
          </a:bodyPr>
          <a:lstStyle/>
          <a:p>
            <a:r>
              <a:rPr lang="en-US" dirty="0"/>
              <a:t>Succinct PCPs</a:t>
            </a:r>
            <a:endParaRPr lang="he-IL" sz="2933" dirty="0"/>
          </a:p>
        </p:txBody>
      </p:sp>
      <p:pic>
        <p:nvPicPr>
          <p:cNvPr id="6" name="Google Shape;84;p15">
            <a:extLst>
              <a:ext uri="{FF2B5EF4-FFF2-40B4-BE49-F238E27FC236}">
                <a16:creationId xmlns:a16="http://schemas.microsoft.com/office/drawing/2014/main" id="{AC8CC25E-8F23-2A7A-32CC-5F88E1098CDB}"/>
              </a:ext>
            </a:extLst>
          </p:cNvPr>
          <p:cNvPicPr preferRelativeResize="0"/>
          <p:nvPr/>
        </p:nvPicPr>
        <p:blipFill>
          <a:blip r:embed="rId4">
            <a:alphaModFix/>
          </a:blip>
          <a:stretch>
            <a:fillRect/>
          </a:stretch>
        </p:blipFill>
        <p:spPr>
          <a:xfrm>
            <a:off x="2095043" y="2927809"/>
            <a:ext cx="1214001" cy="2068033"/>
          </a:xfrm>
          <a:prstGeom prst="rect">
            <a:avLst/>
          </a:prstGeom>
          <a:noFill/>
          <a:ln>
            <a:noFill/>
          </a:ln>
        </p:spPr>
      </p:pic>
      <mc:AlternateContent xmlns:mc="http://schemas.openxmlformats.org/markup-compatibility/2006" xmlns:a14="http://schemas.microsoft.com/office/drawing/2010/main">
        <mc:Choice Requires="a14">
          <p:sp>
            <p:nvSpPr>
              <p:cNvPr id="9" name="Google Shape;87;p15">
                <a:extLst>
                  <a:ext uri="{FF2B5EF4-FFF2-40B4-BE49-F238E27FC236}">
                    <a16:creationId xmlns:a16="http://schemas.microsoft.com/office/drawing/2014/main" id="{70774319-B59B-0D29-5000-1E26183A49FD}"/>
                  </a:ext>
                </a:extLst>
              </p:cNvPr>
              <p:cNvSpPr txBox="1"/>
              <p:nvPr/>
            </p:nvSpPr>
            <p:spPr>
              <a:xfrm>
                <a:off x="8029618" y="2352559"/>
                <a:ext cx="3147599" cy="615513"/>
              </a:xfrm>
              <a:prstGeom prst="rect">
                <a:avLst/>
              </a:prstGeom>
              <a:noFill/>
              <a:ln>
                <a:noFill/>
              </a:ln>
            </p:spPr>
            <p:txBody>
              <a:bodyPr spcFirstLastPara="1" wrap="square" lIns="121900" tIns="121900" rIns="121900" bIns="121900" anchor="t" anchorCtr="0">
                <a:spAutoFit/>
              </a:bodyPr>
              <a:lstStyle/>
              <a:p>
                <a:pPr lvl="0"/>
                <a:r>
                  <a:rPr lang="en-US" sz="2400" u="sng" dirty="0"/>
                  <a:t>Verifier</a:t>
                </a:r>
                <a:r>
                  <a:rPr lang="en-US" sz="2400" dirty="0"/>
                  <a:t>: </a:t>
                </a:r>
                <a14:m>
                  <m:oMath xmlns:m="http://schemas.openxmlformats.org/officeDocument/2006/math">
                    <m:r>
                      <a:rPr lang="en-US" sz="2400" i="1" smtClean="0">
                        <a:solidFill>
                          <a:schemeClr val="tx1"/>
                        </a:solidFill>
                        <a:latin typeface="Cambria Math" panose="02040503050406030204" pitchFamily="18" charset="0"/>
                      </a:rPr>
                      <m:t>𝑥</m:t>
                    </m:r>
                  </m:oMath>
                </a14:m>
                <a:endParaRPr lang="en-US" sz="2400" dirty="0">
                  <a:solidFill>
                    <a:srgbClr val="C00000"/>
                  </a:solidFill>
                </a:endParaRPr>
              </a:p>
            </p:txBody>
          </p:sp>
        </mc:Choice>
        <mc:Fallback xmlns="">
          <p:sp>
            <p:nvSpPr>
              <p:cNvPr id="9" name="Google Shape;87;p15">
                <a:extLst>
                  <a:ext uri="{FF2B5EF4-FFF2-40B4-BE49-F238E27FC236}">
                    <a16:creationId xmlns:a16="http://schemas.microsoft.com/office/drawing/2014/main" id="{C6B4AC34-0910-1366-65BA-800EC4D43906}"/>
                  </a:ext>
                </a:extLst>
              </p:cNvPr>
              <p:cNvSpPr txBox="1">
                <a:spLocks noRot="1" noChangeAspect="1" noMove="1" noResize="1" noEditPoints="1" noAdjustHandles="1" noChangeArrowheads="1" noChangeShapeType="1" noTextEdit="1"/>
              </p:cNvSpPr>
              <p:nvPr/>
            </p:nvSpPr>
            <p:spPr>
              <a:xfrm>
                <a:off x="8029618" y="2352559"/>
                <a:ext cx="3147599" cy="615513"/>
              </a:xfrm>
              <a:prstGeom prst="rect">
                <a:avLst/>
              </a:prstGeom>
              <a:blipFill>
                <a:blip r:embed="rId5"/>
                <a:stretch>
                  <a:fillRect l="-2410" b="-10204"/>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2" name="Google Shape;93;p15">
                <a:extLst>
                  <a:ext uri="{FF2B5EF4-FFF2-40B4-BE49-F238E27FC236}">
                    <a16:creationId xmlns:a16="http://schemas.microsoft.com/office/drawing/2014/main" id="{914B5675-C318-43C6-8E37-F975DB331393}"/>
                  </a:ext>
                </a:extLst>
              </p:cNvPr>
              <p:cNvSpPr txBox="1"/>
              <p:nvPr/>
            </p:nvSpPr>
            <p:spPr>
              <a:xfrm>
                <a:off x="1961559" y="2352560"/>
                <a:ext cx="4066832" cy="615513"/>
              </a:xfrm>
              <a:prstGeom prst="rect">
                <a:avLst/>
              </a:prstGeom>
              <a:noFill/>
              <a:ln>
                <a:noFill/>
              </a:ln>
            </p:spPr>
            <p:txBody>
              <a:bodyPr spcFirstLastPara="1" wrap="square" lIns="121900" tIns="121900" rIns="121900" bIns="121900" anchor="t" anchorCtr="0">
                <a:spAutoFit/>
              </a:bodyPr>
              <a:lstStyle/>
              <a:p>
                <a:pPr lvl="0"/>
                <a:r>
                  <a:rPr lang="en-US" sz="2400" u="sng" dirty="0"/>
                  <a:t>Prover</a:t>
                </a:r>
                <a:r>
                  <a:rPr lang="en-US" sz="2400" dirty="0"/>
                  <a:t>: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𝑤</m:t>
                        </m:r>
                      </m:e>
                    </m:d>
                    <m:r>
                      <a:rPr lang="en-US" sz="2400" i="1">
                        <a:latin typeface="Cambria Math" panose="02040503050406030204" pitchFamily="18" charset="0"/>
                      </a:rPr>
                      <m:t>∈</m:t>
                    </m:r>
                    <m:r>
                      <a:rPr lang="en-US" sz="2400" i="1" dirty="0">
                        <a:latin typeface="Cambria Math" panose="02040503050406030204" pitchFamily="18" charset="0"/>
                        <a:ea typeface="Cambria Math" panose="02040503050406030204" pitchFamily="18" charset="0"/>
                      </a:rPr>
                      <m:t>ℛ</m:t>
                    </m:r>
                  </m:oMath>
                </a14:m>
                <a:endParaRPr sz="2400" dirty="0">
                  <a:solidFill>
                    <a:srgbClr val="C00000"/>
                  </a:solidFill>
                </a:endParaRPr>
              </a:p>
            </p:txBody>
          </p:sp>
        </mc:Choice>
        <mc:Fallback xmlns="">
          <p:sp>
            <p:nvSpPr>
              <p:cNvPr id="12" name="Google Shape;93;p15">
                <a:extLst>
                  <a:ext uri="{FF2B5EF4-FFF2-40B4-BE49-F238E27FC236}">
                    <a16:creationId xmlns:a16="http://schemas.microsoft.com/office/drawing/2014/main" id="{914B5675-C318-43C6-8E37-F975DB331393}"/>
                  </a:ext>
                </a:extLst>
              </p:cNvPr>
              <p:cNvSpPr txBox="1">
                <a:spLocks noRot="1" noChangeAspect="1" noMove="1" noResize="1" noEditPoints="1" noAdjustHandles="1" noChangeArrowheads="1" noChangeShapeType="1" noTextEdit="1"/>
              </p:cNvSpPr>
              <p:nvPr/>
            </p:nvSpPr>
            <p:spPr>
              <a:xfrm>
                <a:off x="1961559" y="2352560"/>
                <a:ext cx="4066832" cy="615513"/>
              </a:xfrm>
              <a:prstGeom prst="rect">
                <a:avLst/>
              </a:prstGeom>
              <a:blipFill>
                <a:blip r:embed="rId6"/>
                <a:stretch>
                  <a:fillRect l="-1558" b="-10204"/>
                </a:stretch>
              </a:blipFill>
              <a:ln>
                <a:noFill/>
              </a:ln>
            </p:spPr>
            <p:txBody>
              <a:bodyPr/>
              <a:lstStyle/>
              <a:p>
                <a:r>
                  <a:rPr lang="en-IL">
                    <a:noFill/>
                  </a:rPr>
                  <a:t> </a:t>
                </a:r>
              </a:p>
            </p:txBody>
          </p:sp>
        </mc:Fallback>
      </mc:AlternateContent>
      <p:sp>
        <p:nvSpPr>
          <p:cNvPr id="4" name="Slide Number Placeholder 3">
            <a:extLst>
              <a:ext uri="{FF2B5EF4-FFF2-40B4-BE49-F238E27FC236}">
                <a16:creationId xmlns:a16="http://schemas.microsoft.com/office/drawing/2014/main" id="{1B8AEF7C-1E39-032B-EC6E-49090E26DD8F}"/>
              </a:ext>
            </a:extLst>
          </p:cNvPr>
          <p:cNvSpPr>
            <a:spLocks noGrp="1"/>
          </p:cNvSpPr>
          <p:nvPr>
            <p:ph type="sldNum" idx="12"/>
          </p:nvPr>
        </p:nvSpPr>
        <p:spPr/>
        <p:txBody>
          <a:bodyPr/>
          <a:lstStyle/>
          <a:p>
            <a:fld id="{00000000-1234-1234-1234-123412341234}" type="slidenum">
              <a:rPr lang="he" smtClean="0"/>
              <a:pPr/>
              <a:t>5</a:t>
            </a:fld>
            <a:endParaRPr lang="he"/>
          </a:p>
        </p:txBody>
      </p:sp>
      <p:graphicFrame>
        <p:nvGraphicFramePr>
          <p:cNvPr id="26" name="Table 25">
            <a:extLst>
              <a:ext uri="{FF2B5EF4-FFF2-40B4-BE49-F238E27FC236}">
                <a16:creationId xmlns:a16="http://schemas.microsoft.com/office/drawing/2014/main" id="{0988FE82-2E88-53CA-7414-9081C594FAFE}"/>
              </a:ext>
            </a:extLst>
          </p:cNvPr>
          <p:cNvGraphicFramePr>
            <a:graphicFrameLocks noGrp="1"/>
          </p:cNvGraphicFramePr>
          <p:nvPr>
            <p:extLst>
              <p:ext uri="{D42A27DB-BD31-4B8C-83A1-F6EECF244321}">
                <p14:modId xmlns:p14="http://schemas.microsoft.com/office/powerpoint/2010/main" val="3390880198"/>
              </p:ext>
            </p:extLst>
          </p:nvPr>
        </p:nvGraphicFramePr>
        <p:xfrm>
          <a:off x="3507233" y="2998648"/>
          <a:ext cx="4368795" cy="370840"/>
        </p:xfrm>
        <a:graphic>
          <a:graphicData uri="http://schemas.openxmlformats.org/drawingml/2006/table">
            <a:tbl>
              <a:tblPr firstRow="1" bandRow="1">
                <a:tableStyleId>{F5AB1C69-6EDB-4FF4-983F-18BD219EF322}</a:tableStyleId>
              </a:tblPr>
              <a:tblGrid>
                <a:gridCol w="291253">
                  <a:extLst>
                    <a:ext uri="{9D8B030D-6E8A-4147-A177-3AD203B41FA5}">
                      <a16:colId xmlns:a16="http://schemas.microsoft.com/office/drawing/2014/main" val="1169754839"/>
                    </a:ext>
                  </a:extLst>
                </a:gridCol>
                <a:gridCol w="291253">
                  <a:extLst>
                    <a:ext uri="{9D8B030D-6E8A-4147-A177-3AD203B41FA5}">
                      <a16:colId xmlns:a16="http://schemas.microsoft.com/office/drawing/2014/main" val="2835268092"/>
                    </a:ext>
                  </a:extLst>
                </a:gridCol>
                <a:gridCol w="291253">
                  <a:extLst>
                    <a:ext uri="{9D8B030D-6E8A-4147-A177-3AD203B41FA5}">
                      <a16:colId xmlns:a16="http://schemas.microsoft.com/office/drawing/2014/main" val="1129904603"/>
                    </a:ext>
                  </a:extLst>
                </a:gridCol>
                <a:gridCol w="291253">
                  <a:extLst>
                    <a:ext uri="{9D8B030D-6E8A-4147-A177-3AD203B41FA5}">
                      <a16:colId xmlns:a16="http://schemas.microsoft.com/office/drawing/2014/main" val="4283849125"/>
                    </a:ext>
                  </a:extLst>
                </a:gridCol>
                <a:gridCol w="291253">
                  <a:extLst>
                    <a:ext uri="{9D8B030D-6E8A-4147-A177-3AD203B41FA5}">
                      <a16:colId xmlns:a16="http://schemas.microsoft.com/office/drawing/2014/main" val="3299545068"/>
                    </a:ext>
                  </a:extLst>
                </a:gridCol>
                <a:gridCol w="291253">
                  <a:extLst>
                    <a:ext uri="{9D8B030D-6E8A-4147-A177-3AD203B41FA5}">
                      <a16:colId xmlns:a16="http://schemas.microsoft.com/office/drawing/2014/main" val="4243383691"/>
                    </a:ext>
                  </a:extLst>
                </a:gridCol>
                <a:gridCol w="291253">
                  <a:extLst>
                    <a:ext uri="{9D8B030D-6E8A-4147-A177-3AD203B41FA5}">
                      <a16:colId xmlns:a16="http://schemas.microsoft.com/office/drawing/2014/main" val="2260473605"/>
                    </a:ext>
                  </a:extLst>
                </a:gridCol>
                <a:gridCol w="291253">
                  <a:extLst>
                    <a:ext uri="{9D8B030D-6E8A-4147-A177-3AD203B41FA5}">
                      <a16:colId xmlns:a16="http://schemas.microsoft.com/office/drawing/2014/main" val="947567567"/>
                    </a:ext>
                  </a:extLst>
                </a:gridCol>
                <a:gridCol w="291253">
                  <a:extLst>
                    <a:ext uri="{9D8B030D-6E8A-4147-A177-3AD203B41FA5}">
                      <a16:colId xmlns:a16="http://schemas.microsoft.com/office/drawing/2014/main" val="3159203738"/>
                    </a:ext>
                  </a:extLst>
                </a:gridCol>
                <a:gridCol w="291253">
                  <a:extLst>
                    <a:ext uri="{9D8B030D-6E8A-4147-A177-3AD203B41FA5}">
                      <a16:colId xmlns:a16="http://schemas.microsoft.com/office/drawing/2014/main" val="2946226346"/>
                    </a:ext>
                  </a:extLst>
                </a:gridCol>
                <a:gridCol w="291253">
                  <a:extLst>
                    <a:ext uri="{9D8B030D-6E8A-4147-A177-3AD203B41FA5}">
                      <a16:colId xmlns:a16="http://schemas.microsoft.com/office/drawing/2014/main" val="1196110987"/>
                    </a:ext>
                  </a:extLst>
                </a:gridCol>
                <a:gridCol w="291253">
                  <a:extLst>
                    <a:ext uri="{9D8B030D-6E8A-4147-A177-3AD203B41FA5}">
                      <a16:colId xmlns:a16="http://schemas.microsoft.com/office/drawing/2014/main" val="1508037962"/>
                    </a:ext>
                  </a:extLst>
                </a:gridCol>
                <a:gridCol w="291253">
                  <a:extLst>
                    <a:ext uri="{9D8B030D-6E8A-4147-A177-3AD203B41FA5}">
                      <a16:colId xmlns:a16="http://schemas.microsoft.com/office/drawing/2014/main" val="2665689074"/>
                    </a:ext>
                  </a:extLst>
                </a:gridCol>
                <a:gridCol w="291253">
                  <a:extLst>
                    <a:ext uri="{9D8B030D-6E8A-4147-A177-3AD203B41FA5}">
                      <a16:colId xmlns:a16="http://schemas.microsoft.com/office/drawing/2014/main" val="2322862665"/>
                    </a:ext>
                  </a:extLst>
                </a:gridCol>
                <a:gridCol w="291253">
                  <a:extLst>
                    <a:ext uri="{9D8B030D-6E8A-4147-A177-3AD203B41FA5}">
                      <a16:colId xmlns:a16="http://schemas.microsoft.com/office/drawing/2014/main" val="2698207282"/>
                    </a:ext>
                  </a:extLst>
                </a:gridCol>
              </a:tblGrid>
              <a:tr h="370840">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pPr marL="0" algn="r" defTabSz="914400" rtl="1" eaLnBrk="1" latinLnBrk="0" hangingPunct="1"/>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pPr marL="0" algn="l" defTabSz="914400" rtl="0" eaLnBrk="1" latinLnBrk="0" hangingPunct="1"/>
                      <a:endParaRPr lang="en-IL" dirty="0"/>
                    </a:p>
                  </a:txBody>
                  <a:tcPr>
                    <a:solidFill>
                      <a:schemeClr val="bg1">
                        <a:lumMod val="85000"/>
                      </a:schemeClr>
                    </a:solidFill>
                  </a:tcPr>
                </a:tc>
                <a:extLst>
                  <a:ext uri="{0D108BD9-81ED-4DB2-BD59-A6C34878D82A}">
                    <a16:rowId xmlns:a16="http://schemas.microsoft.com/office/drawing/2014/main" val="1565684146"/>
                  </a:ext>
                </a:extLst>
              </a:tr>
            </a:tbl>
          </a:graphicData>
        </a:graphic>
      </p:graphicFrame>
      <p:cxnSp>
        <p:nvCxnSpPr>
          <p:cNvPr id="28" name="Curved Connector 27">
            <a:extLst>
              <a:ext uri="{FF2B5EF4-FFF2-40B4-BE49-F238E27FC236}">
                <a16:creationId xmlns:a16="http://schemas.microsoft.com/office/drawing/2014/main" id="{585D2532-2810-AD79-DBC2-AF47A0D67860}"/>
              </a:ext>
            </a:extLst>
          </p:cNvPr>
          <p:cNvCxnSpPr>
            <a:cxnSpLocks/>
          </p:cNvCxnSpPr>
          <p:nvPr/>
        </p:nvCxnSpPr>
        <p:spPr>
          <a:xfrm flipH="1" flipV="1">
            <a:off x="6536683" y="3443342"/>
            <a:ext cx="1116000" cy="540000"/>
          </a:xfrm>
          <a:prstGeom prst="curvedConnector3">
            <a:avLst>
              <a:gd name="adj1" fmla="val 10055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a:extLst>
              <a:ext uri="{FF2B5EF4-FFF2-40B4-BE49-F238E27FC236}">
                <a16:creationId xmlns:a16="http://schemas.microsoft.com/office/drawing/2014/main" id="{E1AF352C-4DC2-A52A-C548-0E149C08682F}"/>
              </a:ext>
            </a:extLst>
          </p:cNvPr>
          <p:cNvCxnSpPr>
            <a:cxnSpLocks/>
          </p:cNvCxnSpPr>
          <p:nvPr/>
        </p:nvCxnSpPr>
        <p:spPr>
          <a:xfrm flipH="1" flipV="1">
            <a:off x="5675220" y="3439946"/>
            <a:ext cx="1996690" cy="712473"/>
          </a:xfrm>
          <a:prstGeom prst="curvedConnector3">
            <a:avLst>
              <a:gd name="adj1" fmla="val 10068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Google Shape;90;p15">
                <a:extLst>
                  <a:ext uri="{FF2B5EF4-FFF2-40B4-BE49-F238E27FC236}">
                    <a16:creationId xmlns:a16="http://schemas.microsoft.com/office/drawing/2014/main" id="{353C54AD-8258-B5B5-2BB4-BA439708F275}"/>
                  </a:ext>
                </a:extLst>
              </p:cNvPr>
              <p:cNvSpPr txBox="1"/>
              <p:nvPr/>
            </p:nvSpPr>
            <p:spPr>
              <a:xfrm>
                <a:off x="4680905" y="2419334"/>
                <a:ext cx="2203167" cy="615513"/>
              </a:xfrm>
              <a:prstGeom prst="rect">
                <a:avLst/>
              </a:prstGeom>
              <a:noFill/>
              <a:ln>
                <a:noFill/>
              </a:ln>
            </p:spPr>
            <p:txBody>
              <a:bodyPr spcFirstLastPara="1" wrap="square" lIns="121900" tIns="121900" rIns="121900" bIns="121900" anchor="t" anchorCtr="0">
                <a:spAutoFit/>
              </a:bodyPr>
              <a:lstStyle/>
              <a:p>
                <a:pPr lvl="0" algn="ctr"/>
                <a14:m>
                  <m:oMathPara xmlns:m="http://schemas.openxmlformats.org/officeDocument/2006/math">
                    <m:oMathParaPr>
                      <m:jc m:val="centerGroup"/>
                    </m:oMathParaPr>
                    <m:oMath xmlns:m="http://schemas.openxmlformats.org/officeDocument/2006/math">
                      <m:r>
                        <a:rPr lang="en-US" sz="2400" i="1" dirty="0" smtClean="0">
                          <a:solidFill>
                            <a:schemeClr val="tx1">
                              <a:lumMod val="95000"/>
                              <a:lumOff val="5000"/>
                            </a:schemeClr>
                          </a:solidFill>
                          <a:latin typeface="Cambria Math" panose="02040503050406030204" pitchFamily="18" charset="0"/>
                        </a:rPr>
                        <m:t>𝛱</m:t>
                      </m:r>
                    </m:oMath>
                  </m:oMathPara>
                </a14:m>
                <a:endParaRPr sz="2400" i="1" dirty="0">
                  <a:solidFill>
                    <a:srgbClr val="C00000"/>
                  </a:solidFill>
                </a:endParaRPr>
              </a:p>
            </p:txBody>
          </p:sp>
        </mc:Choice>
        <mc:Fallback xmlns="">
          <p:sp>
            <p:nvSpPr>
              <p:cNvPr id="8" name="Google Shape;90;p15">
                <a:extLst>
                  <a:ext uri="{FF2B5EF4-FFF2-40B4-BE49-F238E27FC236}">
                    <a16:creationId xmlns:a16="http://schemas.microsoft.com/office/drawing/2014/main" id="{353C54AD-8258-B5B5-2BB4-BA439708F275}"/>
                  </a:ext>
                </a:extLst>
              </p:cNvPr>
              <p:cNvSpPr txBox="1">
                <a:spLocks noRot="1" noChangeAspect="1" noMove="1" noResize="1" noEditPoints="1" noAdjustHandles="1" noChangeArrowheads="1" noChangeShapeType="1" noTextEdit="1"/>
              </p:cNvSpPr>
              <p:nvPr/>
            </p:nvSpPr>
            <p:spPr>
              <a:xfrm>
                <a:off x="4680905" y="2419334"/>
                <a:ext cx="2203167" cy="615513"/>
              </a:xfrm>
              <a:prstGeom prst="rect">
                <a:avLst/>
              </a:prstGeom>
              <a:blipFill>
                <a:blip r:embed="rId7"/>
                <a:stretch>
                  <a:fillRect/>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985C688-B4A8-E69A-7081-A692D4DE1AAC}"/>
                  </a:ext>
                </a:extLst>
              </p:cNvPr>
              <p:cNvSpPr txBox="1"/>
              <p:nvPr/>
            </p:nvSpPr>
            <p:spPr>
              <a:xfrm>
                <a:off x="2732757" y="1615481"/>
                <a:ext cx="6099462" cy="461665"/>
              </a:xfrm>
              <a:prstGeom prst="rect">
                <a:avLst/>
              </a:prstGeom>
              <a:noFill/>
            </p:spPr>
            <p:txBody>
              <a:bodyPr wrap="square">
                <a:spAutoFit/>
              </a:bodyPr>
              <a:lstStyle/>
              <a:p>
                <a:pPr>
                  <a:buClr>
                    <a:schemeClr val="dk1"/>
                  </a:buClr>
                  <a:buSzPts val="1100"/>
                </a:pPr>
                <a14:m>
                  <m:oMathPara xmlns:m="http://schemas.openxmlformats.org/officeDocument/2006/math">
                    <m:oMathParaPr>
                      <m:jc m:val="centerGroup"/>
                    </m:oMathParaPr>
                    <m:oMath xmlns:m="http://schemas.openxmlformats.org/officeDocument/2006/math">
                      <m:d>
                        <m:dPr>
                          <m:begChr m:val="|"/>
                          <m:endChr m:val="|"/>
                          <m:ctrlPr>
                            <a:rPr lang="en-US" sz="2400" i="1" smtClean="0">
                              <a:solidFill>
                                <a:srgbClr val="C00000"/>
                              </a:solidFill>
                              <a:latin typeface="Cambria Math" panose="02040503050406030204" pitchFamily="18" charset="0"/>
                            </a:rPr>
                          </m:ctrlPr>
                        </m:dPr>
                        <m:e>
                          <m:r>
                            <a:rPr lang="en-US" sz="2400" i="1">
                              <a:solidFill>
                                <a:srgbClr val="C00000"/>
                              </a:solidFill>
                              <a:latin typeface="Cambria Math" panose="02040503050406030204" pitchFamily="18" charset="0"/>
                            </a:rPr>
                            <m:t>𝑥</m:t>
                          </m:r>
                        </m:e>
                      </m:d>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𝑤</m:t>
                      </m:r>
                      <m:r>
                        <a:rPr lang="en-US" sz="2400" i="1">
                          <a:solidFill>
                            <a:srgbClr val="C00000"/>
                          </a:solidFill>
                          <a:latin typeface="Cambria Math" panose="02040503050406030204" pitchFamily="18" charset="0"/>
                        </a:rPr>
                        <m:t>|</m:t>
                      </m:r>
                    </m:oMath>
                  </m:oMathPara>
                </a14:m>
                <a:endParaRPr lang="ar-AE" sz="2400" i="1" dirty="0">
                  <a:solidFill>
                    <a:srgbClr val="C00000"/>
                  </a:solidFill>
                </a:endParaRPr>
              </a:p>
            </p:txBody>
          </p:sp>
        </mc:Choice>
        <mc:Fallback xmlns="">
          <p:sp>
            <p:nvSpPr>
              <p:cNvPr id="10" name="TextBox 9">
                <a:extLst>
                  <a:ext uri="{FF2B5EF4-FFF2-40B4-BE49-F238E27FC236}">
                    <a16:creationId xmlns:a16="http://schemas.microsoft.com/office/drawing/2014/main" id="{6985C688-B4A8-E69A-7081-A692D4DE1AAC}"/>
                  </a:ext>
                </a:extLst>
              </p:cNvPr>
              <p:cNvSpPr txBox="1">
                <a:spLocks noRot="1" noChangeAspect="1" noMove="1" noResize="1" noEditPoints="1" noAdjustHandles="1" noChangeArrowheads="1" noChangeShapeType="1" noTextEdit="1"/>
              </p:cNvSpPr>
              <p:nvPr/>
            </p:nvSpPr>
            <p:spPr>
              <a:xfrm>
                <a:off x="2732757" y="1615481"/>
                <a:ext cx="6099462" cy="461665"/>
              </a:xfrm>
              <a:prstGeom prst="rect">
                <a:avLst/>
              </a:prstGeom>
              <a:blipFill>
                <a:blip r:embed="rId12"/>
                <a:stretch>
                  <a:fillRect t="-10811" b="-27027"/>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6" name="Rectangle: Rounded Corners 18">
                <a:extLst>
                  <a:ext uri="{FF2B5EF4-FFF2-40B4-BE49-F238E27FC236}">
                    <a16:creationId xmlns:a16="http://schemas.microsoft.com/office/drawing/2014/main" id="{18A5DAA3-5653-79E1-632F-CB155E19B0D0}"/>
                  </a:ext>
                </a:extLst>
              </p:cNvPr>
              <p:cNvSpPr/>
              <p:nvPr/>
            </p:nvSpPr>
            <p:spPr>
              <a:xfrm flipH="1">
                <a:off x="3817759" y="5060709"/>
                <a:ext cx="3592444" cy="1331836"/>
              </a:xfrm>
              <a:prstGeom prst="roundRect">
                <a:avLst>
                  <a:gd name="adj" fmla="val 4420"/>
                </a:avLst>
              </a:prstGeom>
              <a:solidFill>
                <a:srgbClr val="D7FDD7"/>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spcBef>
                    <a:spcPts val="1800"/>
                  </a:spcBef>
                </a:pPr>
                <a:r>
                  <a:rPr lang="en-US" sz="2400" dirty="0">
                    <a:solidFill>
                      <a:srgbClr val="C00000"/>
                    </a:solidFill>
                  </a:rPr>
                  <a:t>Succinct PCP theorem?</a:t>
                </a:r>
                <a:br>
                  <a:rPr lang="en-US" sz="2400" dirty="0">
                    <a:solidFill>
                      <a:schemeClr val="tx1">
                        <a:lumMod val="95000"/>
                        <a:lumOff val="5000"/>
                      </a:schemeClr>
                    </a:solidFill>
                  </a:rPr>
                </a:br>
                <a:r>
                  <a:rPr lang="en-US" sz="2400" dirty="0">
                    <a:solidFill>
                      <a:schemeClr val="tx1">
                        <a:lumMod val="95000"/>
                        <a:lumOff val="5000"/>
                      </a:schemeClr>
                    </a:solidFill>
                  </a:rPr>
                  <a:t> </a:t>
                </a:r>
                <a14:m>
                  <m:oMath xmlns:m="http://schemas.openxmlformats.org/officeDocument/2006/math">
                    <m:d>
                      <m:dPr>
                        <m:begChr m:val="|"/>
                        <m:endChr m:val="|"/>
                        <m:ctrlPr>
                          <a:rPr lang="en-US" sz="2400" i="1" dirty="0">
                            <a:solidFill>
                              <a:schemeClr val="tx1">
                                <a:lumMod val="95000"/>
                                <a:lumOff val="5000"/>
                              </a:schemeClr>
                            </a:solidFill>
                            <a:latin typeface="Cambria Math" panose="02040503050406030204" pitchFamily="18" charset="0"/>
                          </a:rPr>
                        </m:ctrlPr>
                      </m:dPr>
                      <m:e>
                        <m:r>
                          <m:rPr>
                            <m:sty m:val="p"/>
                          </m:rPr>
                          <a:rPr lang="en-US" sz="2400" dirty="0">
                            <a:solidFill>
                              <a:schemeClr val="tx1">
                                <a:lumMod val="95000"/>
                                <a:lumOff val="5000"/>
                              </a:schemeClr>
                            </a:solidFill>
                            <a:latin typeface="Cambria Math" panose="02040503050406030204" pitchFamily="18" charset="0"/>
                          </a:rPr>
                          <m:t>Π</m:t>
                        </m:r>
                      </m:e>
                    </m:d>
                    <m:r>
                      <a:rPr lang="en-US" sz="2400" i="1" dirty="0">
                        <a:solidFill>
                          <a:schemeClr val="tx1">
                            <a:lumMod val="95000"/>
                            <a:lumOff val="5000"/>
                          </a:schemeClr>
                        </a:solidFill>
                        <a:latin typeface="Cambria Math" panose="02040503050406030204" pitchFamily="18" charset="0"/>
                      </a:rPr>
                      <m:t>=</m:t>
                    </m:r>
                    <m:r>
                      <m:rPr>
                        <m:sty m:val="p"/>
                      </m:rPr>
                      <a:rPr lang="en-US" sz="2400" dirty="0">
                        <a:solidFill>
                          <a:schemeClr val="tx1"/>
                        </a:solidFill>
                        <a:latin typeface="Cambria Math" panose="02040503050406030204" pitchFamily="18" charset="0"/>
                      </a:rPr>
                      <m:t>poly</m:t>
                    </m:r>
                    <m:d>
                      <m:dPr>
                        <m:ctrlPr>
                          <a:rPr lang="en-US" sz="2400" i="1" dirty="0">
                            <a:solidFill>
                              <a:schemeClr val="tx1">
                                <a:lumMod val="95000"/>
                                <a:lumOff val="5000"/>
                              </a:schemeClr>
                            </a:solidFill>
                            <a:latin typeface="Cambria Math" panose="02040503050406030204" pitchFamily="18" charset="0"/>
                          </a:rPr>
                        </m:ctrlPr>
                      </m:dPr>
                      <m:e>
                        <m:r>
                          <m:rPr>
                            <m:sty m:val="p"/>
                          </m:rPr>
                          <a:rPr lang="en-US" sz="2400" i="1" dirty="0">
                            <a:solidFill>
                              <a:srgbClr val="C00000"/>
                            </a:solidFill>
                            <a:latin typeface="Cambria Math" panose="02040503050406030204" pitchFamily="18" charset="0"/>
                          </a:rPr>
                          <m:t>log</m:t>
                        </m:r>
                        <m:r>
                          <a:rPr lang="en-US" sz="2400" i="1" dirty="0">
                            <a:solidFill>
                              <a:srgbClr val="C00000"/>
                            </a:solidFill>
                            <a:latin typeface="Cambria Math" panose="02040503050406030204" pitchFamily="18" charset="0"/>
                          </a:rPr>
                          <m:t> </m:t>
                        </m:r>
                        <m:d>
                          <m:dPr>
                            <m:begChr m:val="|"/>
                            <m:endChr m:val="|"/>
                            <m:ctrlPr>
                              <a:rPr lang="en-US" sz="2400" i="1" dirty="0">
                                <a:solidFill>
                                  <a:srgbClr val="C00000"/>
                                </a:solidFill>
                                <a:latin typeface="Cambria Math" panose="02040503050406030204" pitchFamily="18" charset="0"/>
                              </a:rPr>
                            </m:ctrlPr>
                          </m:dPr>
                          <m:e>
                            <m:r>
                              <a:rPr lang="en-US" sz="2400" i="1" dirty="0">
                                <a:solidFill>
                                  <a:srgbClr val="C00000"/>
                                </a:solidFill>
                                <a:latin typeface="Cambria Math" panose="02040503050406030204" pitchFamily="18" charset="0"/>
                              </a:rPr>
                              <m:t>𝑥</m:t>
                            </m:r>
                          </m:e>
                        </m:d>
                        <m:r>
                          <a:rPr lang="en-US" sz="2400" i="1" dirty="0" smtClean="0">
                            <a:solidFill>
                              <a:schemeClr val="tx1"/>
                            </a:solidFill>
                            <a:latin typeface="Cambria Math" panose="02040503050406030204" pitchFamily="18" charset="0"/>
                          </a:rPr>
                          <m:t>,</m:t>
                        </m:r>
                        <m:d>
                          <m:dPr>
                            <m:begChr m:val="|"/>
                            <m:endChr m:val="|"/>
                            <m:ctrlPr>
                              <a:rPr lang="en-US" sz="2400" i="1" dirty="0">
                                <a:solidFill>
                                  <a:schemeClr val="tx1">
                                    <a:lumMod val="95000"/>
                                    <a:lumOff val="5000"/>
                                  </a:schemeClr>
                                </a:solidFill>
                                <a:latin typeface="Cambria Math" panose="02040503050406030204" pitchFamily="18" charset="0"/>
                              </a:rPr>
                            </m:ctrlPr>
                          </m:dPr>
                          <m:e>
                            <m:r>
                              <a:rPr lang="en-US" sz="2400" i="1" dirty="0">
                                <a:solidFill>
                                  <a:schemeClr val="tx1"/>
                                </a:solidFill>
                                <a:latin typeface="Cambria Math" panose="02040503050406030204" pitchFamily="18" charset="0"/>
                              </a:rPr>
                              <m:t>𝑤</m:t>
                            </m:r>
                          </m:e>
                        </m:d>
                      </m:e>
                    </m:d>
                  </m:oMath>
                </a14:m>
                <a:br>
                  <a:rPr lang="en-US" sz="2400" dirty="0">
                    <a:solidFill>
                      <a:schemeClr val="tx1"/>
                    </a:solidFill>
                  </a:rPr>
                </a:br>
                <a14:m>
                  <m:oMath xmlns:m="http://schemas.openxmlformats.org/officeDocument/2006/math">
                    <m:r>
                      <a:rPr lang="en-US" sz="2400" i="1" dirty="0">
                        <a:solidFill>
                          <a:schemeClr val="tx1">
                            <a:lumMod val="95000"/>
                            <a:lumOff val="5000"/>
                          </a:schemeClr>
                        </a:solidFill>
                        <a:latin typeface="Cambria Math" panose="02040503050406030204" pitchFamily="18" charset="0"/>
                      </a:rPr>
                      <m:t>𝑂</m:t>
                    </m:r>
                    <m:r>
                      <a:rPr lang="en-US" sz="2400" i="1" dirty="0">
                        <a:solidFill>
                          <a:schemeClr val="tx1">
                            <a:lumMod val="95000"/>
                            <a:lumOff val="5000"/>
                          </a:schemeClr>
                        </a:solidFill>
                        <a:latin typeface="Cambria Math" panose="02040503050406030204" pitchFamily="18" charset="0"/>
                      </a:rPr>
                      <m:t>(1)</m:t>
                    </m:r>
                  </m:oMath>
                </a14:m>
                <a:r>
                  <a:rPr lang="en-US" sz="2400" dirty="0">
                    <a:solidFill>
                      <a:schemeClr val="tx1"/>
                    </a:solidFill>
                  </a:rPr>
                  <a:t> queries</a:t>
                </a:r>
              </a:p>
            </p:txBody>
          </p:sp>
        </mc:Choice>
        <mc:Fallback xmlns="">
          <p:sp>
            <p:nvSpPr>
              <p:cNvPr id="16" name="Rectangle: Rounded Corners 18">
                <a:extLst>
                  <a:ext uri="{FF2B5EF4-FFF2-40B4-BE49-F238E27FC236}">
                    <a16:creationId xmlns:a16="http://schemas.microsoft.com/office/drawing/2014/main" id="{18A5DAA3-5653-79E1-632F-CB155E19B0D0}"/>
                  </a:ext>
                </a:extLst>
              </p:cNvPr>
              <p:cNvSpPr>
                <a:spLocks noRot="1" noChangeAspect="1" noMove="1" noResize="1" noEditPoints="1" noAdjustHandles="1" noChangeArrowheads="1" noChangeShapeType="1" noTextEdit="1"/>
              </p:cNvSpPr>
              <p:nvPr/>
            </p:nvSpPr>
            <p:spPr>
              <a:xfrm flipH="1">
                <a:off x="3817759" y="5060709"/>
                <a:ext cx="3592444" cy="1331836"/>
              </a:xfrm>
              <a:prstGeom prst="roundRect">
                <a:avLst>
                  <a:gd name="adj" fmla="val 4420"/>
                </a:avLst>
              </a:prstGeom>
              <a:blipFill>
                <a:blip r:embed="rId13"/>
                <a:stretch>
                  <a:fillRect l="-1742" b="-3704"/>
                </a:stretch>
              </a:blipFill>
              <a:ln w="28575">
                <a:solidFill>
                  <a:srgbClr val="00B050"/>
                </a:solidFill>
              </a:ln>
            </p:spPr>
            <p:txBody>
              <a:bodyPr/>
              <a:lstStyle/>
              <a:p>
                <a:r>
                  <a:rPr lang="en-IL">
                    <a:noFill/>
                  </a:rPr>
                  <a:t> </a:t>
                </a:r>
              </a:p>
            </p:txBody>
          </p:sp>
        </mc:Fallback>
      </mc:AlternateContent>
      <p:sp>
        <p:nvSpPr>
          <p:cNvPr id="11" name="TextBox 10">
            <a:extLst>
              <a:ext uri="{FF2B5EF4-FFF2-40B4-BE49-F238E27FC236}">
                <a16:creationId xmlns:a16="http://schemas.microsoft.com/office/drawing/2014/main" id="{0819EBDE-1579-2671-169F-5BCDD1A6F38C}"/>
              </a:ext>
            </a:extLst>
          </p:cNvPr>
          <p:cNvSpPr txBox="1"/>
          <p:nvPr/>
        </p:nvSpPr>
        <p:spPr>
          <a:xfrm>
            <a:off x="485617" y="1315115"/>
            <a:ext cx="2682126" cy="523220"/>
          </a:xfrm>
          <a:prstGeom prst="rect">
            <a:avLst/>
          </a:prstGeom>
          <a:noFill/>
        </p:spPr>
        <p:txBody>
          <a:bodyPr wrap="square">
            <a:spAutoFit/>
          </a:bodyPr>
          <a:lstStyle/>
          <a:p>
            <a:r>
              <a:rPr lang="en-IL" sz="2800" dirty="0">
                <a:solidFill>
                  <a:schemeClr val="tx1"/>
                </a:solidFill>
              </a:rPr>
              <a:t>[Kalai-Raz 07]</a:t>
            </a:r>
            <a:endParaRPr lang="en-IL" sz="2800" dirty="0"/>
          </a:p>
        </p:txBody>
      </p:sp>
    </p:spTree>
    <p:extLst>
      <p:ext uri="{BB962C8B-B14F-4D97-AF65-F5344CB8AC3E}">
        <p14:creationId xmlns:p14="http://schemas.microsoft.com/office/powerpoint/2010/main" val="108841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1E8F265-4BDD-2E14-D399-E009847BDC06}"/>
                  </a:ext>
                </a:extLst>
              </p:cNvPr>
              <p:cNvSpPr>
                <a:spLocks noGrp="1"/>
              </p:cNvSpPr>
              <p:nvPr>
                <p:ph type="title"/>
              </p:nvPr>
            </p:nvSpPr>
            <p:spPr/>
            <p:txBody>
              <a:bodyPr>
                <a:normAutofit fontScale="90000"/>
              </a:bodyPr>
              <a:lstStyle/>
              <a:p>
                <a:r>
                  <a:rPr lang="en-IL" dirty="0"/>
                  <a:t>Example</a:t>
                </a:r>
                <a:r>
                  <a:rPr lang="en-US" sz="4400" dirty="0">
                    <a:solidFill>
                      <a:schemeClr val="tx1"/>
                    </a:solidFill>
                  </a:rPr>
                  <a:t> </a:t>
                </a:r>
                <a14:m>
                  <m:oMath xmlns:m="http://schemas.openxmlformats.org/officeDocument/2006/math">
                    <m:d>
                      <m:dPr>
                        <m:begChr m:val="|"/>
                        <m:endChr m:val="|"/>
                        <m:ctrlPr>
                          <a:rPr lang="en-US" sz="4000" i="1">
                            <a:solidFill>
                              <a:schemeClr val="tx1"/>
                            </a:solidFill>
                            <a:latin typeface="Cambria Math" panose="02040503050406030204" pitchFamily="18" charset="0"/>
                          </a:rPr>
                        </m:ctrlPr>
                      </m:dPr>
                      <m:e>
                        <m:r>
                          <a:rPr lang="en-US" sz="4000" i="1">
                            <a:solidFill>
                              <a:schemeClr val="tx1"/>
                            </a:solidFill>
                            <a:latin typeface="Cambria Math" panose="02040503050406030204" pitchFamily="18" charset="0"/>
                          </a:rPr>
                          <m:t>𝑥</m:t>
                        </m:r>
                      </m:e>
                    </m:d>
                    <m:r>
                      <a:rPr lang="en-US" sz="4000" i="1">
                        <a:solidFill>
                          <a:schemeClr val="tx1"/>
                        </a:solidFill>
                        <a:latin typeface="Cambria Math" panose="02040503050406030204" pitchFamily="18" charset="0"/>
                      </a:rPr>
                      <m:t>≫|</m:t>
                    </m:r>
                    <m:r>
                      <a:rPr lang="en-US" sz="4000" i="1">
                        <a:solidFill>
                          <a:schemeClr val="tx1"/>
                        </a:solidFill>
                        <a:latin typeface="Cambria Math" panose="02040503050406030204" pitchFamily="18" charset="0"/>
                      </a:rPr>
                      <m:t>𝑤</m:t>
                    </m:r>
                    <m:r>
                      <a:rPr lang="en-US" sz="4000" i="1">
                        <a:solidFill>
                          <a:schemeClr val="tx1"/>
                        </a:solidFill>
                        <a:latin typeface="Cambria Math" panose="02040503050406030204" pitchFamily="18" charset="0"/>
                      </a:rPr>
                      <m:t>|</m:t>
                    </m:r>
                  </m:oMath>
                </a14:m>
                <a:r>
                  <a:rPr lang="en-IL" sz="4000" dirty="0"/>
                  <a:t> </a:t>
                </a:r>
                <a:endParaRPr lang="en-IL" dirty="0"/>
              </a:p>
            </p:txBody>
          </p:sp>
        </mc:Choice>
        <mc:Fallback xmlns="">
          <p:sp>
            <p:nvSpPr>
              <p:cNvPr id="2" name="Title 1">
                <a:extLst>
                  <a:ext uri="{FF2B5EF4-FFF2-40B4-BE49-F238E27FC236}">
                    <a16:creationId xmlns:a16="http://schemas.microsoft.com/office/drawing/2014/main" id="{01E8F265-4BDD-2E14-D399-E009847BDC06}"/>
                  </a:ext>
                </a:extLst>
              </p:cNvPr>
              <p:cNvSpPr>
                <a:spLocks noGrp="1" noRot="1" noChangeAspect="1" noMove="1" noResize="1" noEditPoints="1" noAdjustHandles="1" noChangeArrowheads="1" noChangeShapeType="1" noTextEdit="1"/>
              </p:cNvSpPr>
              <p:nvPr>
                <p:ph type="title"/>
              </p:nvPr>
            </p:nvSpPr>
            <p:spPr>
              <a:blipFill>
                <a:blip r:embed="rId3"/>
                <a:stretch>
                  <a:fillRect l="-1897" t="-14516" b="-24194"/>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 name="Rectangle: Rounded Corners 18">
                <a:extLst>
                  <a:ext uri="{FF2B5EF4-FFF2-40B4-BE49-F238E27FC236}">
                    <a16:creationId xmlns:a16="http://schemas.microsoft.com/office/drawing/2014/main" id="{544738E9-EA91-1422-A25E-6E2454D39ECE}"/>
                  </a:ext>
                </a:extLst>
              </p:cNvPr>
              <p:cNvSpPr/>
              <p:nvPr/>
            </p:nvSpPr>
            <p:spPr>
              <a:xfrm flipH="1">
                <a:off x="5934104" y="3571951"/>
                <a:ext cx="6151148" cy="1041754"/>
              </a:xfrm>
              <a:prstGeom prst="roundRect">
                <a:avLst>
                  <a:gd name="adj" fmla="val 4420"/>
                </a:avLst>
              </a:prstGeom>
              <a:solidFill>
                <a:srgbClr val="D7FDD7"/>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52396" indent="0">
                  <a:lnSpc>
                    <a:spcPct val="100000"/>
                  </a:lnSpc>
                  <a:spcBef>
                    <a:spcPts val="600"/>
                  </a:spcBef>
                  <a:buNone/>
                </a:pPr>
                <a:r>
                  <a:rPr lang="en-US" sz="2200" dirty="0">
                    <a:solidFill>
                      <a:schemeClr val="tx1"/>
                    </a:solidFill>
                    <a:latin typeface="Cambria Math" panose="02040503050406030204" pitchFamily="18" charset="0"/>
                  </a:rPr>
                  <a:t>Succinct PCP theorem </a:t>
                </a:r>
                <a14:m>
                  <m:oMath xmlns:m="http://schemas.openxmlformats.org/officeDocument/2006/math">
                    <m:r>
                      <a:rPr lang="en-US" sz="2200" b="0" i="1" smtClean="0">
                        <a:solidFill>
                          <a:schemeClr val="tx1"/>
                        </a:solidFill>
                        <a:latin typeface="Cambria Math" panose="02040503050406030204" pitchFamily="18" charset="0"/>
                      </a:rPr>
                      <m:t>⇒</m:t>
                    </m:r>
                  </m:oMath>
                </a14:m>
                <a:r>
                  <a:rPr lang="en-US" sz="2200" dirty="0">
                    <a:solidFill>
                      <a:schemeClr val="tx1"/>
                    </a:solidFill>
                    <a:latin typeface="Cambria Math" panose="02040503050406030204" pitchFamily="18" charset="0"/>
                  </a:rPr>
                  <a:t> OR-SAT has PCP with </a:t>
                </a:r>
              </a:p>
              <a:p>
                <a:pPr marL="152396">
                  <a:spcBef>
                    <a:spcPts val="600"/>
                  </a:spcBef>
                </a:pPr>
                <a14:m>
                  <m:oMathPara xmlns:m="http://schemas.openxmlformats.org/officeDocument/2006/math">
                    <m:oMathParaPr>
                      <m:jc m:val="left"/>
                    </m:oMathParaPr>
                    <m:oMath xmlns:m="http://schemas.openxmlformats.org/officeDocument/2006/math">
                      <m:d>
                        <m:dPr>
                          <m:begChr m:val="|"/>
                          <m:endChr m:val="|"/>
                          <m:ctrlPr>
                            <a:rPr lang="en-US" sz="2200" i="1">
                              <a:solidFill>
                                <a:srgbClr val="C00000"/>
                              </a:solidFill>
                              <a:latin typeface="Cambria Math" panose="02040503050406030204" pitchFamily="18" charset="0"/>
                            </a:rPr>
                          </m:ctrlPr>
                        </m:dPr>
                        <m:e>
                          <m:r>
                            <m:rPr>
                              <m:sty m:val="p"/>
                            </m:rPr>
                            <a:rPr lang="en-US" sz="2200">
                              <a:solidFill>
                                <a:srgbClr val="C00000"/>
                              </a:solidFill>
                              <a:latin typeface="Cambria Math" panose="02040503050406030204" pitchFamily="18" charset="0"/>
                            </a:rPr>
                            <m:t>Π</m:t>
                          </m:r>
                        </m:e>
                      </m:d>
                      <m:r>
                        <a:rPr lang="en-US" sz="2200">
                          <a:solidFill>
                            <a:schemeClr val="tx1"/>
                          </a:solidFill>
                          <a:latin typeface="Cambria Math" panose="02040503050406030204" pitchFamily="18" charset="0"/>
                        </a:rPr>
                        <m:t>=</m:t>
                      </m:r>
                      <m:sSup>
                        <m:sSupPr>
                          <m:ctrlPr>
                            <a:rPr lang="en-US" sz="2200" i="1" smtClean="0">
                              <a:solidFill>
                                <a:schemeClr val="tx1"/>
                              </a:solidFill>
                              <a:latin typeface="Cambria Math" panose="02040503050406030204" pitchFamily="18" charset="0"/>
                            </a:rPr>
                          </m:ctrlPr>
                        </m:sSupPr>
                        <m:e>
                          <m:d>
                            <m:dPr>
                              <m:ctrlPr>
                                <a:rPr lang="en-US" sz="2200" i="1">
                                  <a:solidFill>
                                    <a:schemeClr val="tx1"/>
                                  </a:solidFill>
                                  <a:latin typeface="Cambria Math" panose="02040503050406030204" pitchFamily="18" charset="0"/>
                                </a:rPr>
                              </m:ctrlPr>
                            </m:dPr>
                            <m:e>
                              <m:func>
                                <m:funcPr>
                                  <m:ctrlPr>
                                    <a:rPr lang="en-US" sz="2200" i="1">
                                      <a:solidFill>
                                        <a:schemeClr val="tx1"/>
                                      </a:solidFill>
                                      <a:latin typeface="Cambria Math" panose="02040503050406030204" pitchFamily="18" charset="0"/>
                                    </a:rPr>
                                  </m:ctrlPr>
                                </m:funcPr>
                                <m:fName>
                                  <m:r>
                                    <m:rPr>
                                      <m:sty m:val="p"/>
                                    </m:rPr>
                                    <a:rPr lang="en-US" sz="2200">
                                      <a:solidFill>
                                        <a:schemeClr val="tx1"/>
                                      </a:solidFill>
                                      <a:latin typeface="Cambria Math" panose="02040503050406030204" pitchFamily="18" charset="0"/>
                                    </a:rPr>
                                    <m:t>log</m:t>
                                  </m:r>
                                </m:fName>
                                <m:e>
                                  <m:r>
                                    <a:rPr lang="en-US" sz="2200" i="1" smtClean="0">
                                      <a:solidFill>
                                        <a:schemeClr val="tx1"/>
                                      </a:solidFill>
                                      <a:latin typeface="Cambria Math" panose="02040503050406030204" pitchFamily="18" charset="0"/>
                                    </a:rPr>
                                    <m:t>𝑁</m:t>
                                  </m:r>
                                </m:e>
                              </m:func>
                              <m:r>
                                <a:rPr lang="en-US" sz="2200" i="1">
                                  <a:solidFill>
                                    <a:schemeClr val="tx1"/>
                                  </a:solidFill>
                                  <a:latin typeface="Cambria Math" panose="02040503050406030204" pitchFamily="18" charset="0"/>
                                </a:rPr>
                                <m:t>+</m:t>
                              </m:r>
                              <m:r>
                                <a:rPr lang="en-US" sz="2200" i="1">
                                  <a:solidFill>
                                    <a:schemeClr val="tx1"/>
                                  </a:solidFill>
                                  <a:latin typeface="Cambria Math" panose="02040503050406030204" pitchFamily="18" charset="0"/>
                                </a:rPr>
                                <m:t>𝑛</m:t>
                              </m:r>
                            </m:e>
                          </m:d>
                        </m:e>
                        <m:sup>
                          <m:r>
                            <a:rPr lang="en-US" sz="2200" i="1">
                              <a:solidFill>
                                <a:schemeClr val="tx1"/>
                              </a:solidFill>
                              <a:latin typeface="Cambria Math" panose="02040503050406030204" pitchFamily="18" charset="0"/>
                            </a:rPr>
                            <m:t>𝑐</m:t>
                          </m:r>
                        </m:sup>
                      </m:sSup>
                      <m:r>
                        <a:rPr lang="en-US" sz="2200" i="1">
                          <a:solidFill>
                            <a:schemeClr val="tx1"/>
                          </a:solidFill>
                          <a:latin typeface="Cambria Math" panose="02040503050406030204" pitchFamily="18" charset="0"/>
                        </a:rPr>
                        <m:t>≤</m:t>
                      </m:r>
                      <m:sSup>
                        <m:sSupPr>
                          <m:ctrlPr>
                            <a:rPr lang="en-US" sz="2200" i="1" smtClean="0">
                              <a:solidFill>
                                <a:srgbClr val="C00000"/>
                              </a:solidFill>
                              <a:latin typeface="Cambria Math" panose="02040503050406030204" pitchFamily="18" charset="0"/>
                            </a:rPr>
                          </m:ctrlPr>
                        </m:sSupPr>
                        <m:e>
                          <m:d>
                            <m:dPr>
                              <m:ctrlPr>
                                <a:rPr lang="en-US" sz="2200" i="1" smtClean="0">
                                  <a:solidFill>
                                    <a:srgbClr val="C00000"/>
                                  </a:solidFill>
                                  <a:latin typeface="Cambria Math" panose="02040503050406030204" pitchFamily="18" charset="0"/>
                                </a:rPr>
                              </m:ctrlPr>
                            </m:dPr>
                            <m:e>
                              <m:r>
                                <a:rPr lang="en-US" sz="2200" i="1">
                                  <a:solidFill>
                                    <a:srgbClr val="C00000"/>
                                  </a:solidFill>
                                  <a:latin typeface="Cambria Math" panose="02040503050406030204" pitchFamily="18" charset="0"/>
                                </a:rPr>
                                <m:t>2</m:t>
                              </m:r>
                              <m:r>
                                <a:rPr lang="en-US" sz="2200" i="1">
                                  <a:solidFill>
                                    <a:srgbClr val="C00000"/>
                                  </a:solidFill>
                                  <a:latin typeface="Cambria Math" panose="02040503050406030204" pitchFamily="18" charset="0"/>
                                </a:rPr>
                                <m:t>𝑛</m:t>
                              </m:r>
                            </m:e>
                          </m:d>
                        </m:e>
                        <m:sup>
                          <m:r>
                            <a:rPr lang="en-US" sz="2200" i="1">
                              <a:solidFill>
                                <a:srgbClr val="C00000"/>
                              </a:solidFill>
                              <a:latin typeface="Cambria Math" panose="02040503050406030204" pitchFamily="18" charset="0"/>
                            </a:rPr>
                            <m:t>𝑐</m:t>
                          </m:r>
                        </m:sup>
                      </m:sSup>
                    </m:oMath>
                  </m:oMathPara>
                </a14:m>
                <a:endParaRPr lang="en-US" sz="2200" i="1" dirty="0">
                  <a:solidFill>
                    <a:srgbClr val="C00000"/>
                  </a:solidFill>
                  <a:latin typeface="Cambria Math" panose="02040503050406030204" pitchFamily="18" charset="0"/>
                </a:endParaRPr>
              </a:p>
            </p:txBody>
          </p:sp>
        </mc:Choice>
        <mc:Fallback xmlns="">
          <p:sp>
            <p:nvSpPr>
              <p:cNvPr id="3" name="Rectangle: Rounded Corners 18">
                <a:extLst>
                  <a:ext uri="{FF2B5EF4-FFF2-40B4-BE49-F238E27FC236}">
                    <a16:creationId xmlns:a16="http://schemas.microsoft.com/office/drawing/2014/main" id="{544738E9-EA91-1422-A25E-6E2454D39ECE}"/>
                  </a:ext>
                </a:extLst>
              </p:cNvPr>
              <p:cNvSpPr>
                <a:spLocks noRot="1" noChangeAspect="1" noMove="1" noResize="1" noEditPoints="1" noAdjustHandles="1" noChangeArrowheads="1" noChangeShapeType="1" noTextEdit="1"/>
              </p:cNvSpPr>
              <p:nvPr/>
            </p:nvSpPr>
            <p:spPr>
              <a:xfrm flipH="1">
                <a:off x="5934104" y="3571951"/>
                <a:ext cx="6151148" cy="1041754"/>
              </a:xfrm>
              <a:prstGeom prst="roundRect">
                <a:avLst>
                  <a:gd name="adj" fmla="val 4420"/>
                </a:avLst>
              </a:prstGeom>
              <a:blipFill>
                <a:blip r:embed="rId4"/>
                <a:stretch>
                  <a:fillRect/>
                </a:stretch>
              </a:blipFill>
              <a:ln w="28575">
                <a:solidFill>
                  <a:srgbClr val="00B050"/>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8" name="Rectangle: Rounded Corners 18">
                <a:extLst>
                  <a:ext uri="{FF2B5EF4-FFF2-40B4-BE49-F238E27FC236}">
                    <a16:creationId xmlns:a16="http://schemas.microsoft.com/office/drawing/2014/main" id="{695DE178-7F91-7A15-F224-C6EDA4B9F032}"/>
                  </a:ext>
                </a:extLst>
              </p:cNvPr>
              <p:cNvSpPr/>
              <p:nvPr/>
            </p:nvSpPr>
            <p:spPr>
              <a:xfrm flipH="1">
                <a:off x="5934104" y="2166403"/>
                <a:ext cx="5358709" cy="1008895"/>
              </a:xfrm>
              <a:prstGeom prst="roundRect">
                <a:avLst>
                  <a:gd name="adj" fmla="val 4420"/>
                </a:avLst>
              </a:prstGeom>
              <a:solidFill>
                <a:srgbClr val="D7FDD7"/>
              </a:solidFill>
              <a:ln w="28575">
                <a:solidFill>
                  <a:srgbClr val="05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52396" indent="0">
                  <a:lnSpc>
                    <a:spcPct val="100000"/>
                  </a:lnSpc>
                  <a:spcBef>
                    <a:spcPts val="600"/>
                  </a:spcBef>
                  <a:buNone/>
                </a:pPr>
                <a:r>
                  <a:rPr lang="en-US" sz="2200" dirty="0">
                    <a:solidFill>
                      <a:schemeClr val="tx1"/>
                    </a:solidFill>
                    <a:latin typeface="Cambria Math" panose="02040503050406030204" pitchFamily="18" charset="0"/>
                  </a:rPr>
                  <a:t>PCP theorem </a:t>
                </a:r>
                <a14:m>
                  <m:oMath xmlns:m="http://schemas.openxmlformats.org/officeDocument/2006/math">
                    <m:r>
                      <a:rPr lang="en-US" sz="2200" b="0" i="1" smtClean="0">
                        <a:solidFill>
                          <a:schemeClr val="tx1"/>
                        </a:solidFill>
                        <a:latin typeface="Cambria Math" panose="02040503050406030204" pitchFamily="18" charset="0"/>
                      </a:rPr>
                      <m:t>⇒</m:t>
                    </m:r>
                  </m:oMath>
                </a14:m>
                <a:r>
                  <a:rPr lang="en-US" sz="2200" dirty="0">
                    <a:solidFill>
                      <a:schemeClr val="tx1"/>
                    </a:solidFill>
                    <a:latin typeface="Cambria Math" panose="02040503050406030204" pitchFamily="18" charset="0"/>
                  </a:rPr>
                  <a:t> OR-SAT has PCP with </a:t>
                </a:r>
              </a:p>
              <a:p>
                <a:pPr marL="152396" indent="0">
                  <a:lnSpc>
                    <a:spcPct val="100000"/>
                  </a:lnSpc>
                  <a:spcBef>
                    <a:spcPts val="600"/>
                  </a:spcBef>
                  <a:buNone/>
                </a:pPr>
                <a14:m>
                  <m:oMath xmlns:m="http://schemas.openxmlformats.org/officeDocument/2006/math">
                    <m:d>
                      <m:dPr>
                        <m:begChr m:val="|"/>
                        <m:endChr m:val="|"/>
                        <m:ctrlPr>
                          <a:rPr lang="en-US" sz="2200" i="1">
                            <a:solidFill>
                              <a:srgbClr val="C00000"/>
                            </a:solidFill>
                            <a:latin typeface="Cambria Math" panose="02040503050406030204" pitchFamily="18" charset="0"/>
                          </a:rPr>
                        </m:ctrlPr>
                      </m:dPr>
                      <m:e>
                        <m:r>
                          <m:rPr>
                            <m:sty m:val="p"/>
                          </m:rPr>
                          <a:rPr lang="en-US" sz="2200">
                            <a:solidFill>
                              <a:srgbClr val="C00000"/>
                            </a:solidFill>
                            <a:latin typeface="Cambria Math" panose="02040503050406030204" pitchFamily="18" charset="0"/>
                          </a:rPr>
                          <m:t>Π</m:t>
                        </m:r>
                      </m:e>
                    </m:d>
                    <m:r>
                      <a:rPr lang="en-US" sz="2200">
                        <a:solidFill>
                          <a:schemeClr val="tx1"/>
                        </a:solidFill>
                        <a:latin typeface="Cambria Math" panose="02040503050406030204" pitchFamily="18" charset="0"/>
                      </a:rPr>
                      <m:t>=</m:t>
                    </m:r>
                    <m:acc>
                      <m:accPr>
                        <m:chr m:val="̃"/>
                        <m:ctrlPr>
                          <a:rPr lang="en-US" sz="2200" i="1">
                            <a:solidFill>
                              <a:schemeClr val="tx1"/>
                            </a:solidFill>
                            <a:latin typeface="Cambria Math" panose="02040503050406030204" pitchFamily="18" charset="0"/>
                          </a:rPr>
                        </m:ctrlPr>
                      </m:accPr>
                      <m:e>
                        <m:r>
                          <a:rPr lang="en-US" sz="2200" i="1">
                            <a:solidFill>
                              <a:schemeClr val="tx1"/>
                            </a:solidFill>
                            <a:latin typeface="Cambria Math" panose="02040503050406030204" pitchFamily="18" charset="0"/>
                          </a:rPr>
                          <m:t>𝑂</m:t>
                        </m:r>
                      </m:e>
                    </m:acc>
                    <m:d>
                      <m:dPr>
                        <m:ctrlPr>
                          <a:rPr lang="en-US" sz="2200" i="1">
                            <a:solidFill>
                              <a:schemeClr val="tx1"/>
                            </a:solidFill>
                            <a:latin typeface="Cambria Math" panose="02040503050406030204" pitchFamily="18" charset="0"/>
                          </a:rPr>
                        </m:ctrlPr>
                      </m:dPr>
                      <m:e>
                        <m:r>
                          <a:rPr lang="en-US" sz="2200" i="1" smtClean="0">
                            <a:solidFill>
                              <a:schemeClr val="tx1"/>
                            </a:solidFill>
                            <a:latin typeface="Cambria Math" panose="02040503050406030204" pitchFamily="18" charset="0"/>
                          </a:rPr>
                          <m:t>𝑁</m:t>
                        </m:r>
                        <m:r>
                          <a:rPr lang="en-US" sz="2200" i="1">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𝑛</m:t>
                        </m:r>
                      </m:e>
                    </m:d>
                    <m:r>
                      <a:rPr lang="en-US" sz="2200" i="1">
                        <a:solidFill>
                          <a:schemeClr val="tx1"/>
                        </a:solidFill>
                        <a:latin typeface="Cambria Math" panose="02040503050406030204" pitchFamily="18" charset="0"/>
                      </a:rPr>
                      <m:t>≥</m:t>
                    </m:r>
                    <m:acc>
                      <m:accPr>
                        <m:chr m:val="̃"/>
                        <m:ctrlPr>
                          <a:rPr lang="en-US" sz="2200" i="1">
                            <a:solidFill>
                              <a:schemeClr val="tx1"/>
                            </a:solidFill>
                            <a:latin typeface="Cambria Math" panose="02040503050406030204" pitchFamily="18" charset="0"/>
                          </a:rPr>
                        </m:ctrlPr>
                      </m:accPr>
                      <m:e>
                        <m:r>
                          <a:rPr lang="en-US" sz="2200" i="1">
                            <a:solidFill>
                              <a:schemeClr val="tx1"/>
                            </a:solidFill>
                            <a:latin typeface="Cambria Math" panose="02040503050406030204" pitchFamily="18" charset="0"/>
                          </a:rPr>
                          <m:t>𝑂</m:t>
                        </m:r>
                      </m:e>
                    </m:acc>
                    <m:d>
                      <m:dPr>
                        <m:ctrlPr>
                          <a:rPr lang="en-US" sz="2200" i="1" smtClean="0">
                            <a:solidFill>
                              <a:schemeClr val="tx1"/>
                            </a:solidFill>
                            <a:latin typeface="Cambria Math" panose="02040503050406030204" pitchFamily="18" charset="0"/>
                          </a:rPr>
                        </m:ctrlPr>
                      </m:dPr>
                      <m:e>
                        <m:r>
                          <a:rPr lang="en-US" sz="2200" b="0" i="1" smtClean="0">
                            <a:solidFill>
                              <a:schemeClr val="tx1"/>
                            </a:solidFill>
                            <a:latin typeface="Cambria Math" panose="02040503050406030204" pitchFamily="18" charset="0"/>
                          </a:rPr>
                          <m:t>𝑁</m:t>
                        </m:r>
                      </m:e>
                    </m:d>
                    <m:r>
                      <a:rPr lang="en-US" sz="2200" i="1">
                        <a:solidFill>
                          <a:srgbClr val="C00000"/>
                        </a:solidFill>
                        <a:latin typeface="Cambria Math" panose="02040503050406030204" pitchFamily="18" charset="0"/>
                      </a:rPr>
                      <m:t>≫</m:t>
                    </m:r>
                    <m:r>
                      <a:rPr lang="en-US" sz="2200" b="0" i="1" smtClean="0">
                        <a:solidFill>
                          <a:srgbClr val="C00000"/>
                        </a:solidFill>
                        <a:latin typeface="Cambria Math" panose="02040503050406030204" pitchFamily="18" charset="0"/>
                      </a:rPr>
                      <m:t>𝑛</m:t>
                    </m:r>
                  </m:oMath>
                </a14:m>
                <a:r>
                  <a:rPr lang="en-US" sz="2200" i="1" dirty="0">
                    <a:solidFill>
                      <a:srgbClr val="C00000"/>
                    </a:solidFill>
                    <a:latin typeface="Cambria Math" panose="02040503050406030204" pitchFamily="18" charset="0"/>
                  </a:rPr>
                  <a:t> </a:t>
                </a:r>
              </a:p>
            </p:txBody>
          </p:sp>
        </mc:Choice>
        <mc:Fallback xmlns="">
          <p:sp>
            <p:nvSpPr>
              <p:cNvPr id="8" name="Rectangle: Rounded Corners 18">
                <a:extLst>
                  <a:ext uri="{FF2B5EF4-FFF2-40B4-BE49-F238E27FC236}">
                    <a16:creationId xmlns:a16="http://schemas.microsoft.com/office/drawing/2014/main" id="{695DE178-7F91-7A15-F224-C6EDA4B9F032}"/>
                  </a:ext>
                </a:extLst>
              </p:cNvPr>
              <p:cNvSpPr>
                <a:spLocks noRot="1" noChangeAspect="1" noMove="1" noResize="1" noEditPoints="1" noAdjustHandles="1" noChangeArrowheads="1" noChangeShapeType="1" noTextEdit="1"/>
              </p:cNvSpPr>
              <p:nvPr/>
            </p:nvSpPr>
            <p:spPr>
              <a:xfrm flipH="1">
                <a:off x="5934104" y="2166403"/>
                <a:ext cx="5358709" cy="1008895"/>
              </a:xfrm>
              <a:prstGeom prst="roundRect">
                <a:avLst>
                  <a:gd name="adj" fmla="val 4420"/>
                </a:avLst>
              </a:prstGeom>
              <a:blipFill>
                <a:blip r:embed="rId5"/>
                <a:stretch>
                  <a:fillRect/>
                </a:stretch>
              </a:blipFill>
              <a:ln w="28575">
                <a:solidFill>
                  <a:srgbClr val="05B050"/>
                </a:solidFill>
              </a:ln>
            </p:spPr>
            <p:txBody>
              <a:bodyPr/>
              <a:lstStyle/>
              <a:p>
                <a:r>
                  <a:rPr lang="en-IL">
                    <a:noFill/>
                  </a:rPr>
                  <a:t> </a:t>
                </a:r>
              </a:p>
            </p:txBody>
          </p:sp>
        </mc:Fallback>
      </mc:AlternateContent>
      <p:sp>
        <p:nvSpPr>
          <p:cNvPr id="9" name="Rounded Rectangle 8">
            <a:extLst>
              <a:ext uri="{FF2B5EF4-FFF2-40B4-BE49-F238E27FC236}">
                <a16:creationId xmlns:a16="http://schemas.microsoft.com/office/drawing/2014/main" id="{E999E401-2D4E-B8B1-A71A-61B422C0DEA2}"/>
              </a:ext>
            </a:extLst>
          </p:cNvPr>
          <p:cNvSpPr/>
          <p:nvPr/>
        </p:nvSpPr>
        <p:spPr>
          <a:xfrm>
            <a:off x="483949" y="1915605"/>
            <a:ext cx="5260804" cy="2763274"/>
          </a:xfrm>
          <a:prstGeom prst="roundRect">
            <a:avLst>
              <a:gd name="adj" fmla="val 4237"/>
            </a:avLst>
          </a:prstGeom>
          <a:solidFill>
            <a:srgbClr val="FFE7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EEA3B94-E385-6C82-616C-65FA3BC38E91}"/>
                  </a:ext>
                </a:extLst>
              </p:cNvPr>
              <p:cNvSpPr txBox="1"/>
              <p:nvPr/>
            </p:nvSpPr>
            <p:spPr>
              <a:xfrm>
                <a:off x="581853" y="2008515"/>
                <a:ext cx="5260805" cy="2578463"/>
              </a:xfrm>
              <a:prstGeom prst="rect">
                <a:avLst/>
              </a:prstGeom>
              <a:noFill/>
              <a:ln>
                <a:noFill/>
              </a:ln>
            </p:spPr>
            <p:txBody>
              <a:bodyPr wrap="square" rtlCol="0">
                <a:spAutoFit/>
              </a:bodyPr>
              <a:lstStyle/>
              <a:p>
                <a:pPr marL="152396">
                  <a:lnSpc>
                    <a:spcPct val="100000"/>
                  </a:lnSpc>
                  <a:spcBef>
                    <a:spcPts val="600"/>
                  </a:spcBef>
                </a:pPr>
                <a:r>
                  <a:rPr lang="en-US" sz="2400" dirty="0">
                    <a:solidFill>
                      <a:schemeClr val="tx1"/>
                    </a:solidFill>
                  </a:rPr>
                  <a:t>OR-SAT:</a:t>
                </a:r>
                <a:endParaRPr lang="en-US" sz="2200" dirty="0">
                  <a:solidFill>
                    <a:schemeClr val="tx1"/>
                  </a:solidFill>
                </a:endParaRPr>
              </a:p>
              <a:p>
                <a:pPr marL="285750" indent="-285750">
                  <a:lnSpc>
                    <a:spcPct val="100000"/>
                  </a:lnSpc>
                  <a:spcBef>
                    <a:spcPts val="600"/>
                  </a:spcBef>
                  <a:buFont typeface="Arial" panose="020B0604020202020204" pitchFamily="34" charset="0"/>
                  <a:buChar char="•"/>
                </a:pPr>
                <a14:m>
                  <m:oMath xmlns:m="http://schemas.openxmlformats.org/officeDocument/2006/math">
                    <m:r>
                      <a:rPr lang="en-US" sz="2200" i="1">
                        <a:latin typeface="Cambria Math" panose="02040503050406030204" pitchFamily="18" charset="0"/>
                      </a:rPr>
                      <m:t>𝑁</m:t>
                    </m:r>
                  </m:oMath>
                </a14:m>
                <a:r>
                  <a:rPr lang="he-IL" sz="2200" dirty="0">
                    <a:solidFill>
                      <a:schemeClr val="tx1"/>
                    </a:solidFill>
                  </a:rPr>
                  <a:t> </a:t>
                </a:r>
                <a:r>
                  <a:rPr lang="en-US" sz="2200" dirty="0">
                    <a:solidFill>
                      <a:schemeClr val="tx1"/>
                    </a:solidFill>
                  </a:rPr>
                  <a:t>formulas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𝜑</m:t>
                        </m:r>
                      </m:e>
                      <m:sub>
                        <m:r>
                          <a:rPr lang="en-US" sz="2200" i="1">
                            <a:latin typeface="Cambria Math" panose="02040503050406030204" pitchFamily="18" charset="0"/>
                          </a:rPr>
                          <m:t>1</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𝜑</m:t>
                        </m:r>
                      </m:e>
                      <m:sub>
                        <m:r>
                          <a:rPr lang="en-US" sz="2200" i="1">
                            <a:latin typeface="Cambria Math" panose="02040503050406030204" pitchFamily="18" charset="0"/>
                          </a:rPr>
                          <m:t>𝑁</m:t>
                        </m:r>
                      </m:sub>
                    </m:sSub>
                  </m:oMath>
                </a14:m>
                <a:endParaRPr lang="en-US" sz="2200" dirty="0">
                  <a:solidFill>
                    <a:schemeClr val="tx1"/>
                  </a:solidFill>
                </a:endParaRPr>
              </a:p>
              <a:p>
                <a:pPr marL="285750" indent="-285750">
                  <a:lnSpc>
                    <a:spcPct val="100000"/>
                  </a:lnSpc>
                  <a:spcBef>
                    <a:spcPts val="600"/>
                  </a:spcBef>
                  <a:buFont typeface="Arial" panose="020B0604020202020204" pitchFamily="34" charset="0"/>
                  <a:buChar char="•"/>
                </a:pPr>
                <a14:m>
                  <m:oMath xmlns:m="http://schemas.openxmlformats.org/officeDocument/2006/math">
                    <m:sSub>
                      <m:sSubPr>
                        <m:ctrlPr>
                          <a:rPr lang="en-US" sz="2200" i="1" smtClean="0">
                            <a:solidFill>
                              <a:schemeClr val="tx1"/>
                            </a:solidFill>
                            <a:latin typeface="Cambria Math" panose="02040503050406030204" pitchFamily="18" charset="0"/>
                          </a:rPr>
                        </m:ctrlPr>
                      </m:sSubPr>
                      <m:e>
                        <m:r>
                          <a:rPr lang="en-US" sz="2200" i="1">
                            <a:solidFill>
                              <a:schemeClr val="tx1"/>
                            </a:solidFill>
                            <a:latin typeface="Cambria Math" panose="02040503050406030204" pitchFamily="18" charset="0"/>
                          </a:rPr>
                          <m:t>𝜑</m:t>
                        </m:r>
                      </m:e>
                      <m:sub>
                        <m:r>
                          <a:rPr lang="en-US" sz="2200" b="0" i="1" smtClean="0">
                            <a:solidFill>
                              <a:schemeClr val="tx1"/>
                            </a:solidFill>
                            <a:latin typeface="Cambria Math" panose="02040503050406030204" pitchFamily="18" charset="0"/>
                          </a:rPr>
                          <m:t>𝑖</m:t>
                        </m:r>
                      </m:sub>
                    </m:sSub>
                  </m:oMath>
                </a14:m>
                <a:r>
                  <a:rPr lang="en-US" sz="2200" dirty="0">
                    <a:solidFill>
                      <a:schemeClr val="tx1"/>
                    </a:solidFill>
                  </a:rPr>
                  <a:t> has </a:t>
                </a:r>
                <a14:m>
                  <m:oMath xmlns:m="http://schemas.openxmlformats.org/officeDocument/2006/math">
                    <m:r>
                      <a:rPr lang="en-US" sz="2200" b="0" i="1" smtClean="0">
                        <a:latin typeface="Cambria Math" panose="02040503050406030204" pitchFamily="18" charset="0"/>
                      </a:rPr>
                      <m:t>𝑛</m:t>
                    </m:r>
                  </m:oMath>
                </a14:m>
                <a:r>
                  <a:rPr lang="en-US" sz="2200" dirty="0">
                    <a:solidFill>
                      <a:schemeClr val="tx1"/>
                    </a:solidFill>
                  </a:rPr>
                  <a:t> </a:t>
                </a:r>
                <a:r>
                  <a:rPr lang="en-US" sz="2200" dirty="0"/>
                  <a:t>variables</a:t>
                </a:r>
              </a:p>
              <a:p>
                <a:pPr marL="285750" indent="-285750">
                  <a:lnSpc>
                    <a:spcPct val="100000"/>
                  </a:lnSpc>
                  <a:spcBef>
                    <a:spcPts val="600"/>
                  </a:spcBef>
                  <a:buFont typeface="Arial" panose="020B0604020202020204" pitchFamily="34" charset="0"/>
                  <a:buChar char="•"/>
                </a:pPr>
                <a14:m>
                  <m:oMath xmlns:m="http://schemas.openxmlformats.org/officeDocument/2006/math">
                    <m:sSup>
                      <m:sSupPr>
                        <m:ctrlPr>
                          <a:rPr lang="en-US" sz="2200" i="1">
                            <a:latin typeface="Cambria Math" panose="02040503050406030204" pitchFamily="18" charset="0"/>
                          </a:rPr>
                        </m:ctrlPr>
                      </m:sSupPr>
                      <m:e>
                        <m:r>
                          <a:rPr lang="en-US" sz="2200" i="1">
                            <a:latin typeface="Cambria Math" panose="02040503050406030204" pitchFamily="18" charset="0"/>
                          </a:rPr>
                          <m:t>𝜑</m:t>
                        </m:r>
                      </m:e>
                      <m:sup>
                        <m:r>
                          <a:rPr lang="en-US" sz="2200" i="1">
                            <a:latin typeface="Cambria Math" panose="02040503050406030204" pitchFamily="18" charset="0"/>
                          </a:rPr>
                          <m:t>′</m:t>
                        </m:r>
                      </m:sup>
                    </m:sSup>
                    <m:r>
                      <a:rPr lang="en-US" sz="2200" i="1">
                        <a:latin typeface="Cambria Math" panose="02040503050406030204" pitchFamily="18" charset="0"/>
                      </a:rPr>
                      <m:t>=</m:t>
                    </m:r>
                    <m:sSub>
                      <m:sSubPr>
                        <m:ctrlPr>
                          <a:rPr lang="en-US" sz="2200" i="1">
                            <a:latin typeface="Cambria Math" panose="02040503050406030204" pitchFamily="18" charset="0"/>
                          </a:rPr>
                        </m:ctrlPr>
                      </m:sSubPr>
                      <m:e>
                        <m:r>
                          <m:rPr>
                            <m:sty m:val="p"/>
                          </m:rPr>
                          <a:rPr lang="en-US" sz="2200">
                            <a:latin typeface="Cambria Math" panose="02040503050406030204" pitchFamily="18" charset="0"/>
                          </a:rPr>
                          <m:t>OR</m:t>
                        </m:r>
                      </m:e>
                      <m:sub>
                        <m:r>
                          <a:rPr lang="en-US" sz="2200" i="1">
                            <a:latin typeface="Cambria Math" panose="02040503050406030204" pitchFamily="18" charset="0"/>
                          </a:rPr>
                          <m:t>𝑖</m:t>
                        </m:r>
                        <m:r>
                          <a:rPr lang="en-US" sz="2200" i="1">
                            <a:latin typeface="Cambria Math" panose="02040503050406030204" pitchFamily="18" charset="0"/>
                          </a:rPr>
                          <m:t>∈</m:t>
                        </m:r>
                        <m:d>
                          <m:dPr>
                            <m:begChr m:val="["/>
                            <m:endChr m:val="]"/>
                            <m:ctrlPr>
                              <a:rPr lang="en-US" sz="2200" i="1">
                                <a:latin typeface="Cambria Math" panose="02040503050406030204" pitchFamily="18" charset="0"/>
                              </a:rPr>
                            </m:ctrlPr>
                          </m:dPr>
                          <m:e>
                            <m:r>
                              <a:rPr lang="en-US" sz="2200" i="1">
                                <a:latin typeface="Cambria Math" panose="02040503050406030204" pitchFamily="18" charset="0"/>
                              </a:rPr>
                              <m:t>𝑘</m:t>
                            </m:r>
                          </m:e>
                        </m:d>
                      </m:sub>
                    </m:sSub>
                    <m:sSub>
                      <m:sSubPr>
                        <m:ctrlPr>
                          <a:rPr lang="en-US" sz="2200" i="1">
                            <a:latin typeface="Cambria Math" panose="02040503050406030204" pitchFamily="18" charset="0"/>
                          </a:rPr>
                        </m:ctrlPr>
                      </m:sSubPr>
                      <m:e>
                        <m:r>
                          <a:rPr lang="en-US" sz="2200" i="1">
                            <a:latin typeface="Cambria Math" panose="02040503050406030204" pitchFamily="18" charset="0"/>
                          </a:rPr>
                          <m:t>𝜑</m:t>
                        </m:r>
                      </m:e>
                      <m:sub>
                        <m:r>
                          <a:rPr lang="en-US" sz="2200" i="1">
                            <a:latin typeface="Cambria Math" panose="02040503050406030204" pitchFamily="18" charset="0"/>
                          </a:rPr>
                          <m:t>𝑖</m:t>
                        </m:r>
                      </m:sub>
                    </m:sSub>
                  </m:oMath>
                </a14:m>
                <a:endParaRPr lang="en-US" sz="2200" dirty="0">
                  <a:solidFill>
                    <a:schemeClr val="tx1"/>
                  </a:solidFill>
                </a:endParaRPr>
              </a:p>
              <a:p>
                <a:pPr marL="285750" indent="-285750">
                  <a:lnSpc>
                    <a:spcPct val="100000"/>
                  </a:lnSpc>
                  <a:spcBef>
                    <a:spcPts val="600"/>
                  </a:spcBef>
                  <a:buFont typeface="Arial" panose="020B0604020202020204" pitchFamily="34" charset="0"/>
                  <a:buChar char="•"/>
                </a:pPr>
                <a14:m>
                  <m:oMath xmlns:m="http://schemas.openxmlformats.org/officeDocument/2006/math">
                    <m:r>
                      <m:rPr>
                        <m:nor/>
                      </m:rPr>
                      <a:rPr lang="en-US" sz="2200" dirty="0" smtClean="0">
                        <a:latin typeface="Cambria Math" panose="02040503050406030204" pitchFamily="18" charset="0"/>
                      </a:rPr>
                      <m:t>Instance</m:t>
                    </m:r>
                    <m:r>
                      <a:rPr lang="en-US" sz="2200" b="0" i="1" dirty="0" smtClean="0">
                        <a:latin typeface="Cambria Math" panose="02040503050406030204" pitchFamily="18" charset="0"/>
                      </a:rPr>
                      <m:t> </m:t>
                    </m:r>
                    <m:sSup>
                      <m:sSupPr>
                        <m:ctrlPr>
                          <a:rPr lang="en-US" sz="2200" b="0" i="1" smtClean="0">
                            <a:solidFill>
                              <a:schemeClr val="tx1"/>
                            </a:solidFill>
                            <a:latin typeface="Cambria Math" panose="02040503050406030204" pitchFamily="18" charset="0"/>
                          </a:rPr>
                        </m:ctrlPr>
                      </m:sSupPr>
                      <m:e>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𝜑</m:t>
                        </m:r>
                      </m:e>
                      <m:sup>
                        <m:r>
                          <a:rPr lang="en-US" sz="2200" b="0" i="1" smtClean="0">
                            <a:solidFill>
                              <a:schemeClr val="tx1"/>
                            </a:solidFill>
                            <a:latin typeface="Cambria Math" panose="02040503050406030204" pitchFamily="18" charset="0"/>
                          </a:rPr>
                          <m:t>′</m:t>
                        </m:r>
                      </m:sup>
                    </m:sSup>
                    <m:r>
                      <a:rPr lang="en-US" sz="2200" b="0" i="1" smtClean="0">
                        <a:solidFill>
                          <a:schemeClr val="tx1"/>
                        </a:solidFill>
                        <a:latin typeface="Cambria Math" panose="02040503050406030204" pitchFamily="18" charset="0"/>
                      </a:rPr>
                      <m:t>|&gt;</m:t>
                    </m:r>
                    <m:r>
                      <a:rPr lang="en-US" sz="2200" b="0" i="1" smtClean="0">
                        <a:latin typeface="Cambria Math" panose="02040503050406030204" pitchFamily="18" charset="0"/>
                      </a:rPr>
                      <m:t>𝑁</m:t>
                    </m:r>
                    <m:r>
                      <a:rPr lang="en-US" sz="2200" b="0" i="1" smtClean="0">
                        <a:solidFill>
                          <a:srgbClr val="C00000"/>
                        </a:solidFill>
                        <a:latin typeface="Cambria Math" panose="02040503050406030204" pitchFamily="18" charset="0"/>
                      </a:rPr>
                      <m:t>≫</m:t>
                    </m:r>
                    <m:r>
                      <a:rPr lang="en-US" sz="2200" b="0" i="1" smtClean="0">
                        <a:solidFill>
                          <a:srgbClr val="C00000"/>
                        </a:solidFill>
                        <a:latin typeface="Cambria Math" panose="02040503050406030204" pitchFamily="18" charset="0"/>
                      </a:rPr>
                      <m:t>𝑛</m:t>
                    </m:r>
                  </m:oMath>
                </a14:m>
                <a:r>
                  <a:rPr lang="en-US" sz="2200" dirty="0">
                    <a:solidFill>
                      <a:schemeClr val="tx1"/>
                    </a:solidFill>
                  </a:rPr>
                  <a:t> </a:t>
                </a:r>
                <a14:m>
                  <m:oMath xmlns:m="http://schemas.openxmlformats.org/officeDocument/2006/math">
                    <m:r>
                      <a:rPr lang="en-US" sz="2200" b="0" i="0" dirty="0" smtClean="0">
                        <a:latin typeface="Cambria Math" panose="02040503050406030204" pitchFamily="18" charset="0"/>
                      </a:rPr>
                      <m:t>(</m:t>
                    </m:r>
                    <m:r>
                      <m:rPr>
                        <m:nor/>
                      </m:rPr>
                      <a:rPr lang="en-US" sz="2200" dirty="0"/>
                      <m:t>e</m:t>
                    </m:r>
                    <m:r>
                      <m:rPr>
                        <m:nor/>
                      </m:rPr>
                      <a:rPr lang="en-US" sz="2200" dirty="0"/>
                      <m:t>.</m:t>
                    </m:r>
                    <m:r>
                      <m:rPr>
                        <m:nor/>
                      </m:rPr>
                      <a:rPr lang="en-US" sz="2200" dirty="0"/>
                      <m:t>g</m:t>
                    </m:r>
                    <m:r>
                      <m:rPr>
                        <m:nor/>
                      </m:rPr>
                      <a:rPr lang="en-US" sz="2200" dirty="0"/>
                      <m:t>., </m:t>
                    </m:r>
                    <m:r>
                      <m:rPr>
                        <m:sty m:val="p"/>
                      </m:rPr>
                      <a:rPr lang="en-US" sz="2200">
                        <a:latin typeface="Cambria Math" panose="02040503050406030204" pitchFamily="18" charset="0"/>
                      </a:rPr>
                      <m:t>N</m:t>
                    </m:r>
                    <m:r>
                      <a:rPr lang="en-US" sz="2200" i="1">
                        <a:latin typeface="Cambria Math" panose="02040503050406030204" pitchFamily="18" charset="0"/>
                      </a:rPr>
                      <m:t>=</m:t>
                    </m:r>
                    <m:sSup>
                      <m:sSupPr>
                        <m:ctrlPr>
                          <a:rPr lang="en-US" sz="2200" i="1">
                            <a:latin typeface="Cambria Math" panose="02040503050406030204" pitchFamily="18" charset="0"/>
                          </a:rPr>
                        </m:ctrlPr>
                      </m:sSupPr>
                      <m:e>
                        <m:r>
                          <a:rPr lang="en-US" sz="2200" i="1">
                            <a:latin typeface="Cambria Math" panose="02040503050406030204" pitchFamily="18" charset="0"/>
                          </a:rPr>
                          <m:t>𝑛</m:t>
                        </m:r>
                      </m:e>
                      <m:sup>
                        <m:func>
                          <m:funcPr>
                            <m:ctrlPr>
                              <a:rPr lang="en-US" sz="2200" i="1">
                                <a:latin typeface="Cambria Math" panose="02040503050406030204" pitchFamily="18" charset="0"/>
                              </a:rPr>
                            </m:ctrlPr>
                          </m:funcPr>
                          <m:fName>
                            <m:r>
                              <m:rPr>
                                <m:sty m:val="p"/>
                              </m:rPr>
                              <a:rPr lang="en-US" sz="2200">
                                <a:latin typeface="Cambria Math" panose="02040503050406030204" pitchFamily="18" charset="0"/>
                              </a:rPr>
                              <m:t>log</m:t>
                            </m:r>
                          </m:fName>
                          <m:e>
                            <m:r>
                              <a:rPr lang="en-US" sz="2200" i="1">
                                <a:latin typeface="Cambria Math" panose="02040503050406030204" pitchFamily="18" charset="0"/>
                              </a:rPr>
                              <m:t>𝑛</m:t>
                            </m:r>
                          </m:e>
                        </m:func>
                      </m:sup>
                    </m:sSup>
                  </m:oMath>
                </a14:m>
                <a:r>
                  <a:rPr lang="en-US" sz="2200" dirty="0">
                    <a:solidFill>
                      <a:schemeClr val="tx1"/>
                    </a:solidFill>
                  </a:rPr>
                  <a:t>)</a:t>
                </a:r>
              </a:p>
              <a:p>
                <a:pPr marL="285750" indent="-285750">
                  <a:lnSpc>
                    <a:spcPct val="100000"/>
                  </a:lnSpc>
                  <a:spcBef>
                    <a:spcPts val="600"/>
                  </a:spcBef>
                  <a:buFont typeface="Arial" panose="020B0604020202020204" pitchFamily="34" charset="0"/>
                  <a:buChar char="•"/>
                </a:pPr>
                <a:r>
                  <a:rPr lang="en-US" sz="2200" b="0" dirty="0">
                    <a:solidFill>
                      <a:schemeClr val="tx1"/>
                    </a:solidFill>
                  </a:rPr>
                  <a:t>Witness </a:t>
                </a:r>
                <a14:m>
                  <m:oMath xmlns:m="http://schemas.openxmlformats.org/officeDocument/2006/math">
                    <m:d>
                      <m:dPr>
                        <m:begChr m:val="|"/>
                        <m:endChr m:val="|"/>
                        <m:ctrlPr>
                          <a:rPr lang="en-US" sz="2200" b="0" i="1" smtClean="0">
                            <a:solidFill>
                              <a:schemeClr val="tx1"/>
                            </a:solidFill>
                            <a:latin typeface="Cambria Math" panose="02040503050406030204" pitchFamily="18" charset="0"/>
                          </a:rPr>
                        </m:ctrlPr>
                      </m:dPr>
                      <m:e>
                        <m:r>
                          <a:rPr lang="en-US" sz="2200" b="0" i="1" smtClean="0">
                            <a:solidFill>
                              <a:schemeClr val="tx1"/>
                            </a:solidFill>
                            <a:latin typeface="Cambria Math" panose="02040503050406030204" pitchFamily="18" charset="0"/>
                          </a:rPr>
                          <m:t>𝑤</m:t>
                        </m:r>
                      </m:e>
                    </m:d>
                    <m:r>
                      <a:rPr lang="en-US" sz="2200" b="0" i="1" smtClean="0">
                        <a:solidFill>
                          <a:schemeClr val="tx1"/>
                        </a:solidFill>
                        <a:latin typeface="Cambria Math" panose="02040503050406030204" pitchFamily="18" charset="0"/>
                      </a:rPr>
                      <m:t>=</m:t>
                    </m:r>
                    <m:r>
                      <a:rPr lang="en-US" sz="2200" b="0" i="1" smtClean="0">
                        <a:solidFill>
                          <a:srgbClr val="C00000"/>
                        </a:solidFill>
                        <a:latin typeface="Cambria Math" panose="02040503050406030204" pitchFamily="18" charset="0"/>
                      </a:rPr>
                      <m:t>𝑛</m:t>
                    </m:r>
                  </m:oMath>
                </a14:m>
                <a:endParaRPr lang="en-IL" sz="2200" dirty="0"/>
              </a:p>
            </p:txBody>
          </p:sp>
        </mc:Choice>
        <mc:Fallback xmlns="">
          <p:sp>
            <p:nvSpPr>
              <p:cNvPr id="10" name="TextBox 9">
                <a:extLst>
                  <a:ext uri="{FF2B5EF4-FFF2-40B4-BE49-F238E27FC236}">
                    <a16:creationId xmlns:a16="http://schemas.microsoft.com/office/drawing/2014/main" id="{9EEA3B94-E385-6C82-616C-65FA3BC38E91}"/>
                  </a:ext>
                </a:extLst>
              </p:cNvPr>
              <p:cNvSpPr txBox="1">
                <a:spLocks noRot="1" noChangeAspect="1" noMove="1" noResize="1" noEditPoints="1" noAdjustHandles="1" noChangeArrowheads="1" noChangeShapeType="1" noTextEdit="1"/>
              </p:cNvSpPr>
              <p:nvPr/>
            </p:nvSpPr>
            <p:spPr>
              <a:xfrm>
                <a:off x="581853" y="2008515"/>
                <a:ext cx="5260805" cy="2578463"/>
              </a:xfrm>
              <a:prstGeom prst="rect">
                <a:avLst/>
              </a:prstGeom>
              <a:blipFill>
                <a:blip r:embed="rId6"/>
                <a:stretch>
                  <a:fillRect l="-1205" t="-1471" b="-4412"/>
                </a:stretch>
              </a:blipFill>
              <a:ln>
                <a:noFill/>
              </a:ln>
            </p:spPr>
            <p:txBody>
              <a:bodyPr/>
              <a:lstStyle/>
              <a:p>
                <a:r>
                  <a:rPr lang="en-IL">
                    <a:noFill/>
                  </a:rPr>
                  <a:t> </a:t>
                </a:r>
              </a:p>
            </p:txBody>
          </p:sp>
        </mc:Fallback>
      </mc:AlternateContent>
      <p:sp>
        <p:nvSpPr>
          <p:cNvPr id="4" name="Slide Number Placeholder 3">
            <a:extLst>
              <a:ext uri="{FF2B5EF4-FFF2-40B4-BE49-F238E27FC236}">
                <a16:creationId xmlns:a16="http://schemas.microsoft.com/office/drawing/2014/main" id="{AA826AAB-3BDB-C93F-70EB-0901C39DD739}"/>
              </a:ext>
            </a:extLst>
          </p:cNvPr>
          <p:cNvSpPr>
            <a:spLocks noGrp="1"/>
          </p:cNvSpPr>
          <p:nvPr>
            <p:ph type="sldNum" idx="12"/>
          </p:nvPr>
        </p:nvSpPr>
        <p:spPr/>
        <p:txBody>
          <a:bodyPr/>
          <a:lstStyle/>
          <a:p>
            <a:fld id="{00000000-1234-1234-1234-123412341234}" type="slidenum">
              <a:rPr lang="he" smtClean="0"/>
              <a:pPr/>
              <a:t>6</a:t>
            </a:fld>
            <a:endParaRPr lang="he"/>
          </a:p>
        </p:txBody>
      </p:sp>
    </p:spTree>
    <p:extLst>
      <p:ext uri="{BB962C8B-B14F-4D97-AF65-F5344CB8AC3E}">
        <p14:creationId xmlns:p14="http://schemas.microsoft.com/office/powerpoint/2010/main" val="419582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763C-EC7B-08DD-4E02-CD2002F9AD1F}"/>
              </a:ext>
            </a:extLst>
          </p:cNvPr>
          <p:cNvSpPr>
            <a:spLocks noGrp="1"/>
          </p:cNvSpPr>
          <p:nvPr>
            <p:ph type="title"/>
          </p:nvPr>
        </p:nvSpPr>
        <p:spPr/>
        <p:txBody>
          <a:bodyPr>
            <a:normAutofit fontScale="90000"/>
          </a:bodyPr>
          <a:lstStyle/>
          <a:p>
            <a:r>
              <a:rPr lang="en-IL" dirty="0"/>
              <a:t>Do we have succinct PCPs?</a:t>
            </a:r>
          </a:p>
        </p:txBody>
      </p:sp>
      <mc:AlternateContent xmlns:mc="http://schemas.openxmlformats.org/markup-compatibility/2006" xmlns:a14="http://schemas.microsoft.com/office/drawing/2010/main">
        <mc:Choice Requires="a14">
          <p:sp>
            <p:nvSpPr>
              <p:cNvPr id="15" name="Rectangle: Rounded Corners 18">
                <a:extLst>
                  <a:ext uri="{FF2B5EF4-FFF2-40B4-BE49-F238E27FC236}">
                    <a16:creationId xmlns:a16="http://schemas.microsoft.com/office/drawing/2014/main" id="{8D8364ED-A13A-35F5-8BD9-D99F1CE6B5E6}"/>
                  </a:ext>
                </a:extLst>
              </p:cNvPr>
              <p:cNvSpPr/>
              <p:nvPr/>
            </p:nvSpPr>
            <p:spPr>
              <a:xfrm flipH="1">
                <a:off x="3019807" y="2840330"/>
                <a:ext cx="5814428" cy="763599"/>
              </a:xfrm>
              <a:prstGeom prst="roundRect">
                <a:avLst>
                  <a:gd name="adj" fmla="val 3140"/>
                </a:avLst>
              </a:prstGeom>
              <a:solidFill>
                <a:srgbClr val="FFE798"/>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IL" sz="2400" dirty="0">
                    <a:solidFill>
                      <a:schemeClr val="tx1"/>
                    </a:solidFill>
                  </a:rPr>
                  <a:t>Succinct PCP for NP </a:t>
                </a:r>
                <a14:m>
                  <m:oMath xmlns:m="http://schemas.openxmlformats.org/officeDocument/2006/math">
                    <m:groupChr>
                      <m:groupChrPr>
                        <m:chr m:val="⇒"/>
                        <m:vertJc m:val="bot"/>
                        <m:ctrlPr>
                          <a:rPr lang="en-US" sz="2400" i="1">
                            <a:solidFill>
                              <a:schemeClr val="tx1"/>
                            </a:solidFill>
                            <a:latin typeface="Cambria Math" panose="02040503050406030204" pitchFamily="18" charset="0"/>
                          </a:rPr>
                        </m:ctrlPr>
                      </m:groupChrPr>
                      <m:e>
                        <m:d>
                          <m:dPr>
                            <m:begChr m:val="["/>
                            <m:endChr m:val="]"/>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𝐹𝑆</m:t>
                            </m:r>
                            <m:r>
                              <a:rPr lang="en-US" sz="2400" i="1">
                                <a:solidFill>
                                  <a:schemeClr val="tx1"/>
                                </a:solidFill>
                                <a:latin typeface="Cambria Math" panose="02040503050406030204" pitchFamily="18" charset="0"/>
                              </a:rPr>
                              <m:t>08</m:t>
                            </m:r>
                          </m:e>
                        </m:d>
                      </m:e>
                    </m:groupChr>
                  </m:oMath>
                </a14:m>
                <a:r>
                  <a:rPr lang="en-IL" sz="2400" dirty="0">
                    <a:solidFill>
                      <a:schemeClr val="tx1"/>
                    </a:solidFill>
                  </a:rPr>
                  <a:t>  PH collapses </a:t>
                </a:r>
              </a:p>
            </p:txBody>
          </p:sp>
        </mc:Choice>
        <mc:Fallback xmlns="">
          <p:sp>
            <p:nvSpPr>
              <p:cNvPr id="15" name="Rectangle: Rounded Corners 18">
                <a:extLst>
                  <a:ext uri="{FF2B5EF4-FFF2-40B4-BE49-F238E27FC236}">
                    <a16:creationId xmlns:a16="http://schemas.microsoft.com/office/drawing/2014/main" id="{8D8364ED-A13A-35F5-8BD9-D99F1CE6B5E6}"/>
                  </a:ext>
                </a:extLst>
              </p:cNvPr>
              <p:cNvSpPr>
                <a:spLocks noRot="1" noChangeAspect="1" noMove="1" noResize="1" noEditPoints="1" noAdjustHandles="1" noChangeArrowheads="1" noChangeShapeType="1" noTextEdit="1"/>
              </p:cNvSpPr>
              <p:nvPr/>
            </p:nvSpPr>
            <p:spPr>
              <a:xfrm flipH="1">
                <a:off x="3019807" y="2840330"/>
                <a:ext cx="5814428" cy="763599"/>
              </a:xfrm>
              <a:prstGeom prst="roundRect">
                <a:avLst>
                  <a:gd name="adj" fmla="val 3140"/>
                </a:avLst>
              </a:prstGeom>
              <a:blipFill>
                <a:blip r:embed="rId3"/>
                <a:stretch>
                  <a:fillRect b="-4688"/>
                </a:stretch>
              </a:blipFill>
              <a:ln w="28575">
                <a:solidFill>
                  <a:srgbClr val="FFC000"/>
                </a:solidFill>
              </a:ln>
            </p:spPr>
            <p:txBody>
              <a:bodyPr/>
              <a:lstStyle/>
              <a:p>
                <a:r>
                  <a:rPr lang="en-IL">
                    <a:noFill/>
                  </a:rPr>
                  <a:t> </a:t>
                </a:r>
              </a:p>
            </p:txBody>
          </p:sp>
        </mc:Fallback>
      </mc:AlternateContent>
      <p:sp>
        <p:nvSpPr>
          <p:cNvPr id="16" name="Rectangle: Rounded Corners 18">
            <a:extLst>
              <a:ext uri="{FF2B5EF4-FFF2-40B4-BE49-F238E27FC236}">
                <a16:creationId xmlns:a16="http://schemas.microsoft.com/office/drawing/2014/main" id="{36227F6C-F2CF-BC9C-C5DB-7321371D5FD8}"/>
              </a:ext>
            </a:extLst>
          </p:cNvPr>
          <p:cNvSpPr/>
          <p:nvPr/>
        </p:nvSpPr>
        <p:spPr>
          <a:xfrm flipH="1">
            <a:off x="4565720" y="3858158"/>
            <a:ext cx="2635763" cy="763599"/>
          </a:xfrm>
          <a:prstGeom prst="roundRect">
            <a:avLst>
              <a:gd name="adj" fmla="val 9204"/>
            </a:avLst>
          </a:prstGeom>
          <a:solidFill>
            <a:srgbClr val="FFE798"/>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solidFill>
                  <a:schemeClr val="tx1"/>
                </a:solidFill>
              </a:rPr>
              <a:t>No succinct PCPs </a:t>
            </a:r>
          </a:p>
          <a:p>
            <a:pPr algn="ctr"/>
            <a:r>
              <a:rPr lang="en-US" sz="2400" dirty="0">
                <a:solidFill>
                  <a:schemeClr val="tx1"/>
                </a:solidFill>
              </a:rPr>
              <a:t>for NP</a:t>
            </a:r>
            <a:endParaRPr lang="en-IL" sz="2400" dirty="0">
              <a:solidFill>
                <a:schemeClr val="tx1"/>
              </a:solidFill>
            </a:endParaRPr>
          </a:p>
        </p:txBody>
      </p:sp>
      <p:cxnSp>
        <p:nvCxnSpPr>
          <p:cNvPr id="17" name="Straight Connector 16">
            <a:extLst>
              <a:ext uri="{FF2B5EF4-FFF2-40B4-BE49-F238E27FC236}">
                <a16:creationId xmlns:a16="http://schemas.microsoft.com/office/drawing/2014/main" id="{C9620973-00D7-8276-748B-7EEAFABF8BED}"/>
              </a:ext>
            </a:extLst>
          </p:cNvPr>
          <p:cNvCxnSpPr>
            <a:cxnSpLocks/>
          </p:cNvCxnSpPr>
          <p:nvPr/>
        </p:nvCxnSpPr>
        <p:spPr>
          <a:xfrm flipH="1" flipV="1">
            <a:off x="5054460" y="3656556"/>
            <a:ext cx="1423831" cy="119984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
        <p:nvSpPr>
          <p:cNvPr id="6" name="Rounded Rectangular Callout 5">
            <a:extLst>
              <a:ext uri="{FF2B5EF4-FFF2-40B4-BE49-F238E27FC236}">
                <a16:creationId xmlns:a16="http://schemas.microsoft.com/office/drawing/2014/main" id="{7DF733AA-BB46-8C8F-0C0E-F0BCEF21D9D8}"/>
              </a:ext>
            </a:extLst>
          </p:cNvPr>
          <p:cNvSpPr/>
          <p:nvPr/>
        </p:nvSpPr>
        <p:spPr>
          <a:xfrm>
            <a:off x="135219" y="1571607"/>
            <a:ext cx="4919241" cy="763601"/>
          </a:xfrm>
          <a:prstGeom prst="wedgeRoundRectCallout">
            <a:avLst>
              <a:gd name="adj1" fmla="val 39639"/>
              <a:gd name="adj2" fmla="val 137929"/>
              <a:gd name="adj3" fmla="val 16667"/>
            </a:avLst>
          </a:prstGeom>
          <a:solidFill>
            <a:schemeClr val="accent1">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800" dirty="0">
                <a:solidFill>
                  <a:srgbClr val="C00000"/>
                </a:solidFill>
              </a:rPr>
              <a:t>What can we relax?</a:t>
            </a:r>
          </a:p>
        </p:txBody>
      </p:sp>
      <p:pic>
        <p:nvPicPr>
          <p:cNvPr id="47" name="Picture 46">
            <a:extLst>
              <a:ext uri="{FF2B5EF4-FFF2-40B4-BE49-F238E27FC236}">
                <a16:creationId xmlns:a16="http://schemas.microsoft.com/office/drawing/2014/main" id="{99757758-C3BE-6C3F-AA6C-B34A2E9B0D28}"/>
              </a:ext>
            </a:extLst>
          </p:cNvPr>
          <p:cNvPicPr>
            <a:picLocks noChangeAspect="1"/>
          </p:cNvPicPr>
          <p:nvPr/>
        </p:nvPicPr>
        <p:blipFill>
          <a:blip r:embed="rId4"/>
          <a:stretch>
            <a:fillRect/>
          </a:stretch>
        </p:blipFill>
        <p:spPr>
          <a:xfrm>
            <a:off x="7916119" y="668158"/>
            <a:ext cx="3592412" cy="1592259"/>
          </a:xfrm>
          <a:prstGeom prst="rect">
            <a:avLst/>
          </a:prstGeom>
        </p:spPr>
      </p:pic>
      <p:sp>
        <p:nvSpPr>
          <p:cNvPr id="3" name="Slide Number Placeholder 2">
            <a:extLst>
              <a:ext uri="{FF2B5EF4-FFF2-40B4-BE49-F238E27FC236}">
                <a16:creationId xmlns:a16="http://schemas.microsoft.com/office/drawing/2014/main" id="{69B89DE5-1D1A-E074-3CD4-34F879F8A575}"/>
              </a:ext>
            </a:extLst>
          </p:cNvPr>
          <p:cNvSpPr>
            <a:spLocks noGrp="1"/>
          </p:cNvSpPr>
          <p:nvPr>
            <p:ph type="sldNum" idx="12"/>
          </p:nvPr>
        </p:nvSpPr>
        <p:spPr/>
        <p:txBody>
          <a:bodyPr/>
          <a:lstStyle/>
          <a:p>
            <a:fld id="{00000000-1234-1234-1234-123412341234}" type="slidenum">
              <a:rPr lang="he" smtClean="0"/>
              <a:pPr/>
              <a:t>7</a:t>
            </a:fld>
            <a:endParaRPr lang="he"/>
          </a:p>
        </p:txBody>
      </p:sp>
    </p:spTree>
    <p:extLst>
      <p:ext uri="{BB962C8B-B14F-4D97-AF65-F5344CB8AC3E}">
        <p14:creationId xmlns:p14="http://schemas.microsoft.com/office/powerpoint/2010/main" val="296203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CB35E-4151-BA24-26CB-C777C3E4D741}"/>
            </a:ext>
          </a:extLst>
        </p:cNvPr>
        <p:cNvGrpSpPr/>
        <p:nvPr/>
      </p:nvGrpSpPr>
      <p:grpSpPr>
        <a:xfrm>
          <a:off x="0" y="0"/>
          <a:ext cx="0" cy="0"/>
          <a:chOff x="0" y="0"/>
          <a:chExt cx="0" cy="0"/>
        </a:xfrm>
      </p:grpSpPr>
      <p:pic>
        <p:nvPicPr>
          <p:cNvPr id="5" name="Google Shape;83;p15">
            <a:extLst>
              <a:ext uri="{FF2B5EF4-FFF2-40B4-BE49-F238E27FC236}">
                <a16:creationId xmlns:a16="http://schemas.microsoft.com/office/drawing/2014/main" id="{A8F9F090-748C-FFB1-C062-593ABD3D8EA4}"/>
              </a:ext>
            </a:extLst>
          </p:cNvPr>
          <p:cNvPicPr preferRelativeResize="0"/>
          <p:nvPr/>
        </p:nvPicPr>
        <p:blipFill>
          <a:blip r:embed="rId3">
            <a:alphaModFix/>
          </a:blip>
          <a:stretch>
            <a:fillRect/>
          </a:stretch>
        </p:blipFill>
        <p:spPr>
          <a:xfrm>
            <a:off x="6838590" y="2569748"/>
            <a:ext cx="1842100" cy="2068033"/>
          </a:xfrm>
          <a:prstGeom prst="rect">
            <a:avLst/>
          </a:prstGeom>
          <a:noFill/>
          <a:ln>
            <a:noFill/>
          </a:ln>
        </p:spPr>
      </p:pic>
      <p:cxnSp>
        <p:nvCxnSpPr>
          <p:cNvPr id="11" name="Google Shape;86;p15">
            <a:extLst>
              <a:ext uri="{FF2B5EF4-FFF2-40B4-BE49-F238E27FC236}">
                <a16:creationId xmlns:a16="http://schemas.microsoft.com/office/drawing/2014/main" id="{3E6C11F0-8702-A23A-D831-AEEC11A06A37}"/>
              </a:ext>
            </a:extLst>
          </p:cNvPr>
          <p:cNvCxnSpPr>
            <a:cxnSpLocks/>
          </p:cNvCxnSpPr>
          <p:nvPr/>
        </p:nvCxnSpPr>
        <p:spPr>
          <a:xfrm>
            <a:off x="2553984" y="2799865"/>
            <a:ext cx="4644000" cy="0"/>
          </a:xfrm>
          <a:prstGeom prst="straightConnector1">
            <a:avLst/>
          </a:prstGeom>
          <a:noFill/>
          <a:ln w="38100" cap="flat" cmpd="sng">
            <a:solidFill>
              <a:schemeClr val="dk2"/>
            </a:solidFill>
            <a:prstDash val="solid"/>
            <a:round/>
            <a:headEnd type="none" w="med" len="med"/>
            <a:tailEnd type="triangle" w="med" len="med"/>
          </a:ln>
        </p:spPr>
      </p:cxnSp>
      <p:sp>
        <p:nvSpPr>
          <p:cNvPr id="2" name="Title 1">
            <a:extLst>
              <a:ext uri="{FF2B5EF4-FFF2-40B4-BE49-F238E27FC236}">
                <a16:creationId xmlns:a16="http://schemas.microsoft.com/office/drawing/2014/main" id="{B28D6910-305E-BD57-2ADA-1AAB6E189C09}"/>
              </a:ext>
            </a:extLst>
          </p:cNvPr>
          <p:cNvSpPr>
            <a:spLocks noGrp="1"/>
          </p:cNvSpPr>
          <p:nvPr>
            <p:ph type="title"/>
          </p:nvPr>
        </p:nvSpPr>
        <p:spPr/>
        <p:txBody>
          <a:bodyPr>
            <a:normAutofit/>
          </a:bodyPr>
          <a:lstStyle/>
          <a:p>
            <a:r>
              <a:rPr lang="en-US" sz="3600" dirty="0"/>
              <a:t>Probabilistically Checkable Arguments (PCAs) - Completeness </a:t>
            </a:r>
            <a:endParaRPr lang="he-IL" sz="2400" dirty="0"/>
          </a:p>
        </p:txBody>
      </p:sp>
      <p:pic>
        <p:nvPicPr>
          <p:cNvPr id="6" name="Google Shape;84;p15">
            <a:extLst>
              <a:ext uri="{FF2B5EF4-FFF2-40B4-BE49-F238E27FC236}">
                <a16:creationId xmlns:a16="http://schemas.microsoft.com/office/drawing/2014/main" id="{17D1A94B-06CD-CA19-81CE-CDF7F71D14B9}"/>
              </a:ext>
            </a:extLst>
          </p:cNvPr>
          <p:cNvPicPr preferRelativeResize="0"/>
          <p:nvPr/>
        </p:nvPicPr>
        <p:blipFill>
          <a:blip r:embed="rId4">
            <a:alphaModFix/>
          </a:blip>
          <a:stretch>
            <a:fillRect/>
          </a:stretch>
        </p:blipFill>
        <p:spPr>
          <a:xfrm>
            <a:off x="800632" y="2555276"/>
            <a:ext cx="1214001" cy="2068033"/>
          </a:xfrm>
          <a:prstGeom prst="rect">
            <a:avLst/>
          </a:prstGeom>
          <a:noFill/>
          <a:ln>
            <a:noFill/>
          </a:ln>
        </p:spPr>
      </p:pic>
      <mc:AlternateContent xmlns:mc="http://schemas.openxmlformats.org/markup-compatibility/2006" xmlns:a14="http://schemas.microsoft.com/office/drawing/2010/main">
        <mc:Choice Requires="a14">
          <p:sp>
            <p:nvSpPr>
              <p:cNvPr id="9" name="Google Shape;87;p15">
                <a:extLst>
                  <a:ext uri="{FF2B5EF4-FFF2-40B4-BE49-F238E27FC236}">
                    <a16:creationId xmlns:a16="http://schemas.microsoft.com/office/drawing/2014/main" id="{3A3BF1C5-9008-3AA0-2F98-66F00C9BA38F}"/>
                  </a:ext>
                </a:extLst>
              </p:cNvPr>
              <p:cNvSpPr txBox="1"/>
              <p:nvPr/>
            </p:nvSpPr>
            <p:spPr>
              <a:xfrm>
                <a:off x="7243208" y="1980026"/>
                <a:ext cx="3147599" cy="615513"/>
              </a:xfrm>
              <a:prstGeom prst="rect">
                <a:avLst/>
              </a:prstGeom>
              <a:noFill/>
              <a:ln>
                <a:noFill/>
              </a:ln>
            </p:spPr>
            <p:txBody>
              <a:bodyPr spcFirstLastPara="1" wrap="square" lIns="121900" tIns="121900" rIns="121900" bIns="121900" anchor="t" anchorCtr="0">
                <a:spAutoFit/>
              </a:bodyPr>
              <a:lstStyle/>
              <a:p>
                <a:pPr lvl="0"/>
                <a:r>
                  <a:rPr lang="en-US" sz="2400" u="sng" dirty="0"/>
                  <a:t>Verifier</a:t>
                </a:r>
                <a:r>
                  <a:rPr lang="en-US" sz="2400" dirty="0"/>
                  <a:t>: </a:t>
                </a:r>
                <a14:m>
                  <m:oMath xmlns:m="http://schemas.openxmlformats.org/officeDocument/2006/math">
                    <m:r>
                      <a:rPr lang="en-US" sz="2400" i="1" smtClean="0">
                        <a:solidFill>
                          <a:schemeClr val="tx1"/>
                        </a:solidFill>
                        <a:latin typeface="Cambria Math" panose="02040503050406030204" pitchFamily="18" charset="0"/>
                      </a:rPr>
                      <m:t>𝑥</m:t>
                    </m:r>
                  </m:oMath>
                </a14:m>
                <a:endParaRPr lang="en-US" sz="2400" dirty="0">
                  <a:solidFill>
                    <a:srgbClr val="C00000"/>
                  </a:solidFill>
                </a:endParaRPr>
              </a:p>
            </p:txBody>
          </p:sp>
        </mc:Choice>
        <mc:Fallback xmlns="">
          <p:sp>
            <p:nvSpPr>
              <p:cNvPr id="9" name="Google Shape;87;p15">
                <a:extLst>
                  <a:ext uri="{FF2B5EF4-FFF2-40B4-BE49-F238E27FC236}">
                    <a16:creationId xmlns:a16="http://schemas.microsoft.com/office/drawing/2014/main" id="{3A3BF1C5-9008-3AA0-2F98-66F00C9BA38F}"/>
                  </a:ext>
                </a:extLst>
              </p:cNvPr>
              <p:cNvSpPr txBox="1">
                <a:spLocks noRot="1" noChangeAspect="1" noMove="1" noResize="1" noEditPoints="1" noAdjustHandles="1" noChangeArrowheads="1" noChangeShapeType="1" noTextEdit="1"/>
              </p:cNvSpPr>
              <p:nvPr/>
            </p:nvSpPr>
            <p:spPr>
              <a:xfrm>
                <a:off x="7243208" y="1980026"/>
                <a:ext cx="3147599" cy="615513"/>
              </a:xfrm>
              <a:prstGeom prst="rect">
                <a:avLst/>
              </a:prstGeom>
              <a:blipFill>
                <a:blip r:embed="rId5"/>
                <a:stretch>
                  <a:fillRect l="-2410" b="-10204"/>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2" name="Google Shape;93;p15">
                <a:extLst>
                  <a:ext uri="{FF2B5EF4-FFF2-40B4-BE49-F238E27FC236}">
                    <a16:creationId xmlns:a16="http://schemas.microsoft.com/office/drawing/2014/main" id="{88E31503-3261-8550-F20E-9A890A2C762F}"/>
                  </a:ext>
                </a:extLst>
              </p:cNvPr>
              <p:cNvSpPr txBox="1"/>
              <p:nvPr/>
            </p:nvSpPr>
            <p:spPr>
              <a:xfrm>
                <a:off x="667148" y="1980027"/>
                <a:ext cx="4066832" cy="615513"/>
              </a:xfrm>
              <a:prstGeom prst="rect">
                <a:avLst/>
              </a:prstGeom>
              <a:noFill/>
              <a:ln>
                <a:noFill/>
              </a:ln>
            </p:spPr>
            <p:txBody>
              <a:bodyPr spcFirstLastPara="1" wrap="square" lIns="121900" tIns="121900" rIns="121900" bIns="121900" anchor="t" anchorCtr="0">
                <a:spAutoFit/>
              </a:bodyPr>
              <a:lstStyle/>
              <a:p>
                <a:pPr lvl="0"/>
                <a:r>
                  <a:rPr lang="en-US" sz="2400" u="sng" dirty="0"/>
                  <a:t>Prover</a:t>
                </a:r>
                <a:r>
                  <a:rPr lang="en-US" sz="2400" dirty="0"/>
                  <a:t>: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𝑤</m:t>
                        </m:r>
                      </m:e>
                    </m:d>
                    <m:r>
                      <a:rPr lang="en-US" sz="2400" i="1">
                        <a:latin typeface="Cambria Math" panose="02040503050406030204" pitchFamily="18" charset="0"/>
                      </a:rPr>
                      <m:t>∈</m:t>
                    </m:r>
                    <m:r>
                      <a:rPr lang="en-US" sz="2400" i="1" dirty="0">
                        <a:latin typeface="Cambria Math" panose="02040503050406030204" pitchFamily="18" charset="0"/>
                        <a:ea typeface="Cambria Math" panose="02040503050406030204" pitchFamily="18" charset="0"/>
                      </a:rPr>
                      <m:t>ℛ</m:t>
                    </m:r>
                  </m:oMath>
                </a14:m>
                <a:endParaRPr sz="2400" dirty="0">
                  <a:solidFill>
                    <a:srgbClr val="C00000"/>
                  </a:solidFill>
                </a:endParaRPr>
              </a:p>
            </p:txBody>
          </p:sp>
        </mc:Choice>
        <mc:Fallback xmlns="">
          <p:sp>
            <p:nvSpPr>
              <p:cNvPr id="12" name="Google Shape;93;p15">
                <a:extLst>
                  <a:ext uri="{FF2B5EF4-FFF2-40B4-BE49-F238E27FC236}">
                    <a16:creationId xmlns:a16="http://schemas.microsoft.com/office/drawing/2014/main" id="{88E31503-3261-8550-F20E-9A890A2C762F}"/>
                  </a:ext>
                </a:extLst>
              </p:cNvPr>
              <p:cNvSpPr txBox="1">
                <a:spLocks noRot="1" noChangeAspect="1" noMove="1" noResize="1" noEditPoints="1" noAdjustHandles="1" noChangeArrowheads="1" noChangeShapeType="1" noTextEdit="1"/>
              </p:cNvSpPr>
              <p:nvPr/>
            </p:nvSpPr>
            <p:spPr>
              <a:xfrm>
                <a:off x="667148" y="1980027"/>
                <a:ext cx="4066832" cy="615513"/>
              </a:xfrm>
              <a:prstGeom prst="rect">
                <a:avLst/>
              </a:prstGeom>
              <a:blipFill>
                <a:blip r:embed="rId6"/>
                <a:stretch>
                  <a:fillRect l="-1558" b="-10204"/>
                </a:stretch>
              </a:blipFill>
              <a:ln>
                <a:noFill/>
              </a:ln>
            </p:spPr>
            <p:txBody>
              <a:bodyPr/>
              <a:lstStyle/>
              <a:p>
                <a:r>
                  <a:rPr lang="en-IL">
                    <a:noFill/>
                  </a:rPr>
                  <a:t> </a:t>
                </a:r>
              </a:p>
            </p:txBody>
          </p:sp>
        </mc:Fallback>
      </mc:AlternateContent>
      <p:sp>
        <p:nvSpPr>
          <p:cNvPr id="4" name="Slide Number Placeholder 3">
            <a:extLst>
              <a:ext uri="{FF2B5EF4-FFF2-40B4-BE49-F238E27FC236}">
                <a16:creationId xmlns:a16="http://schemas.microsoft.com/office/drawing/2014/main" id="{13E3DD53-B299-5A36-5802-BD44295D26E8}"/>
              </a:ext>
            </a:extLst>
          </p:cNvPr>
          <p:cNvSpPr>
            <a:spLocks noGrp="1"/>
          </p:cNvSpPr>
          <p:nvPr>
            <p:ph type="sldNum" idx="12"/>
          </p:nvPr>
        </p:nvSpPr>
        <p:spPr/>
        <p:txBody>
          <a:bodyPr/>
          <a:lstStyle/>
          <a:p>
            <a:fld id="{00000000-1234-1234-1234-123412341234}" type="slidenum">
              <a:rPr lang="he" smtClean="0"/>
              <a:pPr/>
              <a:t>8</a:t>
            </a:fld>
            <a:endParaRPr lang="he"/>
          </a:p>
        </p:txBody>
      </p:sp>
      <p:graphicFrame>
        <p:nvGraphicFramePr>
          <p:cNvPr id="26" name="Table 25">
            <a:extLst>
              <a:ext uri="{FF2B5EF4-FFF2-40B4-BE49-F238E27FC236}">
                <a16:creationId xmlns:a16="http://schemas.microsoft.com/office/drawing/2014/main" id="{AECA458A-DC67-D0B5-DA07-5A5BC3472C7A}"/>
              </a:ext>
            </a:extLst>
          </p:cNvPr>
          <p:cNvGraphicFramePr>
            <a:graphicFrameLocks noGrp="1"/>
          </p:cNvGraphicFramePr>
          <p:nvPr>
            <p:extLst>
              <p:ext uri="{D42A27DB-BD31-4B8C-83A1-F6EECF244321}">
                <p14:modId xmlns:p14="http://schemas.microsoft.com/office/powerpoint/2010/main" val="1305927155"/>
              </p:ext>
            </p:extLst>
          </p:nvPr>
        </p:nvGraphicFramePr>
        <p:xfrm>
          <a:off x="2686956" y="2626115"/>
          <a:ext cx="4368795" cy="370840"/>
        </p:xfrm>
        <a:graphic>
          <a:graphicData uri="http://schemas.openxmlformats.org/drawingml/2006/table">
            <a:tbl>
              <a:tblPr firstRow="1" bandRow="1">
                <a:tableStyleId>{F5AB1C69-6EDB-4FF4-983F-18BD219EF322}</a:tableStyleId>
              </a:tblPr>
              <a:tblGrid>
                <a:gridCol w="291253">
                  <a:extLst>
                    <a:ext uri="{9D8B030D-6E8A-4147-A177-3AD203B41FA5}">
                      <a16:colId xmlns:a16="http://schemas.microsoft.com/office/drawing/2014/main" val="1169754839"/>
                    </a:ext>
                  </a:extLst>
                </a:gridCol>
                <a:gridCol w="291253">
                  <a:extLst>
                    <a:ext uri="{9D8B030D-6E8A-4147-A177-3AD203B41FA5}">
                      <a16:colId xmlns:a16="http://schemas.microsoft.com/office/drawing/2014/main" val="2835268092"/>
                    </a:ext>
                  </a:extLst>
                </a:gridCol>
                <a:gridCol w="291253">
                  <a:extLst>
                    <a:ext uri="{9D8B030D-6E8A-4147-A177-3AD203B41FA5}">
                      <a16:colId xmlns:a16="http://schemas.microsoft.com/office/drawing/2014/main" val="1129904603"/>
                    </a:ext>
                  </a:extLst>
                </a:gridCol>
                <a:gridCol w="291253">
                  <a:extLst>
                    <a:ext uri="{9D8B030D-6E8A-4147-A177-3AD203B41FA5}">
                      <a16:colId xmlns:a16="http://schemas.microsoft.com/office/drawing/2014/main" val="4283849125"/>
                    </a:ext>
                  </a:extLst>
                </a:gridCol>
                <a:gridCol w="291253">
                  <a:extLst>
                    <a:ext uri="{9D8B030D-6E8A-4147-A177-3AD203B41FA5}">
                      <a16:colId xmlns:a16="http://schemas.microsoft.com/office/drawing/2014/main" val="3299545068"/>
                    </a:ext>
                  </a:extLst>
                </a:gridCol>
                <a:gridCol w="291253">
                  <a:extLst>
                    <a:ext uri="{9D8B030D-6E8A-4147-A177-3AD203B41FA5}">
                      <a16:colId xmlns:a16="http://schemas.microsoft.com/office/drawing/2014/main" val="4243383691"/>
                    </a:ext>
                  </a:extLst>
                </a:gridCol>
                <a:gridCol w="291253">
                  <a:extLst>
                    <a:ext uri="{9D8B030D-6E8A-4147-A177-3AD203B41FA5}">
                      <a16:colId xmlns:a16="http://schemas.microsoft.com/office/drawing/2014/main" val="2260473605"/>
                    </a:ext>
                  </a:extLst>
                </a:gridCol>
                <a:gridCol w="291253">
                  <a:extLst>
                    <a:ext uri="{9D8B030D-6E8A-4147-A177-3AD203B41FA5}">
                      <a16:colId xmlns:a16="http://schemas.microsoft.com/office/drawing/2014/main" val="947567567"/>
                    </a:ext>
                  </a:extLst>
                </a:gridCol>
                <a:gridCol w="291253">
                  <a:extLst>
                    <a:ext uri="{9D8B030D-6E8A-4147-A177-3AD203B41FA5}">
                      <a16:colId xmlns:a16="http://schemas.microsoft.com/office/drawing/2014/main" val="3159203738"/>
                    </a:ext>
                  </a:extLst>
                </a:gridCol>
                <a:gridCol w="291253">
                  <a:extLst>
                    <a:ext uri="{9D8B030D-6E8A-4147-A177-3AD203B41FA5}">
                      <a16:colId xmlns:a16="http://schemas.microsoft.com/office/drawing/2014/main" val="2946226346"/>
                    </a:ext>
                  </a:extLst>
                </a:gridCol>
                <a:gridCol w="291253">
                  <a:extLst>
                    <a:ext uri="{9D8B030D-6E8A-4147-A177-3AD203B41FA5}">
                      <a16:colId xmlns:a16="http://schemas.microsoft.com/office/drawing/2014/main" val="1196110987"/>
                    </a:ext>
                  </a:extLst>
                </a:gridCol>
                <a:gridCol w="291253">
                  <a:extLst>
                    <a:ext uri="{9D8B030D-6E8A-4147-A177-3AD203B41FA5}">
                      <a16:colId xmlns:a16="http://schemas.microsoft.com/office/drawing/2014/main" val="1508037962"/>
                    </a:ext>
                  </a:extLst>
                </a:gridCol>
                <a:gridCol w="291253">
                  <a:extLst>
                    <a:ext uri="{9D8B030D-6E8A-4147-A177-3AD203B41FA5}">
                      <a16:colId xmlns:a16="http://schemas.microsoft.com/office/drawing/2014/main" val="2665689074"/>
                    </a:ext>
                  </a:extLst>
                </a:gridCol>
                <a:gridCol w="291253">
                  <a:extLst>
                    <a:ext uri="{9D8B030D-6E8A-4147-A177-3AD203B41FA5}">
                      <a16:colId xmlns:a16="http://schemas.microsoft.com/office/drawing/2014/main" val="2322862665"/>
                    </a:ext>
                  </a:extLst>
                </a:gridCol>
                <a:gridCol w="291253">
                  <a:extLst>
                    <a:ext uri="{9D8B030D-6E8A-4147-A177-3AD203B41FA5}">
                      <a16:colId xmlns:a16="http://schemas.microsoft.com/office/drawing/2014/main" val="2698207282"/>
                    </a:ext>
                  </a:extLst>
                </a:gridCol>
              </a:tblGrid>
              <a:tr h="370840">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pPr marL="0" algn="r" defTabSz="914400" rtl="1" eaLnBrk="1" latinLnBrk="0" hangingPunct="1"/>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pPr marL="0" algn="l" defTabSz="914400" rtl="0" eaLnBrk="1" latinLnBrk="0" hangingPunct="1"/>
                      <a:endParaRPr lang="en-IL" dirty="0"/>
                    </a:p>
                  </a:txBody>
                  <a:tcPr>
                    <a:solidFill>
                      <a:schemeClr val="bg1">
                        <a:lumMod val="85000"/>
                      </a:schemeClr>
                    </a:solidFill>
                  </a:tcPr>
                </a:tc>
                <a:extLst>
                  <a:ext uri="{0D108BD9-81ED-4DB2-BD59-A6C34878D82A}">
                    <a16:rowId xmlns:a16="http://schemas.microsoft.com/office/drawing/2014/main" val="1565684146"/>
                  </a:ext>
                </a:extLst>
              </a:tr>
            </a:tbl>
          </a:graphicData>
        </a:graphic>
      </p:graphicFrame>
      <p:cxnSp>
        <p:nvCxnSpPr>
          <p:cNvPr id="28" name="Curved Connector 27">
            <a:extLst>
              <a:ext uri="{FF2B5EF4-FFF2-40B4-BE49-F238E27FC236}">
                <a16:creationId xmlns:a16="http://schemas.microsoft.com/office/drawing/2014/main" id="{E787D34E-BB8D-86CC-0209-0122E2DBBA1C}"/>
              </a:ext>
            </a:extLst>
          </p:cNvPr>
          <p:cNvCxnSpPr>
            <a:cxnSpLocks/>
          </p:cNvCxnSpPr>
          <p:nvPr/>
        </p:nvCxnSpPr>
        <p:spPr>
          <a:xfrm flipH="1" flipV="1">
            <a:off x="5116805" y="3070809"/>
            <a:ext cx="1116000" cy="540000"/>
          </a:xfrm>
          <a:prstGeom prst="curvedConnector3">
            <a:avLst>
              <a:gd name="adj1" fmla="val 10055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a:extLst>
              <a:ext uri="{FF2B5EF4-FFF2-40B4-BE49-F238E27FC236}">
                <a16:creationId xmlns:a16="http://schemas.microsoft.com/office/drawing/2014/main" id="{F498AD6E-CC6C-F0C5-8ED0-683F8EDBEDB8}"/>
              </a:ext>
            </a:extLst>
          </p:cNvPr>
          <p:cNvCxnSpPr>
            <a:cxnSpLocks/>
          </p:cNvCxnSpPr>
          <p:nvPr/>
        </p:nvCxnSpPr>
        <p:spPr>
          <a:xfrm flipH="1" flipV="1">
            <a:off x="4255342" y="3067413"/>
            <a:ext cx="1996690" cy="712473"/>
          </a:xfrm>
          <a:prstGeom prst="curvedConnector3">
            <a:avLst>
              <a:gd name="adj1" fmla="val 10068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Google Shape;90;p15">
                <a:extLst>
                  <a:ext uri="{FF2B5EF4-FFF2-40B4-BE49-F238E27FC236}">
                    <a16:creationId xmlns:a16="http://schemas.microsoft.com/office/drawing/2014/main" id="{EA0EB2A2-FBEB-05F9-2123-F6246DEB190B}"/>
                  </a:ext>
                </a:extLst>
              </p:cNvPr>
              <p:cNvSpPr txBox="1"/>
              <p:nvPr/>
            </p:nvSpPr>
            <p:spPr>
              <a:xfrm>
                <a:off x="3860628" y="2046801"/>
                <a:ext cx="2203167" cy="615513"/>
              </a:xfrm>
              <a:prstGeom prst="rect">
                <a:avLst/>
              </a:prstGeom>
              <a:noFill/>
              <a:ln>
                <a:noFill/>
              </a:ln>
            </p:spPr>
            <p:txBody>
              <a:bodyPr spcFirstLastPara="1" wrap="square" lIns="121900" tIns="121900" rIns="121900" bIns="121900" anchor="t" anchorCtr="0">
                <a:spAutoFit/>
              </a:bodyPr>
              <a:lstStyle/>
              <a:p>
                <a:pPr lvl="0" algn="ctr"/>
                <a14:m>
                  <m:oMathPara xmlns:m="http://schemas.openxmlformats.org/officeDocument/2006/math">
                    <m:oMathParaPr>
                      <m:jc m:val="centerGroup"/>
                    </m:oMathParaPr>
                    <m:oMath xmlns:m="http://schemas.openxmlformats.org/officeDocument/2006/math">
                      <m:r>
                        <a:rPr lang="en-US" sz="2400" i="1" dirty="0" smtClean="0">
                          <a:solidFill>
                            <a:schemeClr val="tx1">
                              <a:lumMod val="95000"/>
                              <a:lumOff val="5000"/>
                            </a:schemeClr>
                          </a:solidFill>
                          <a:latin typeface="Cambria Math" panose="02040503050406030204" pitchFamily="18" charset="0"/>
                        </a:rPr>
                        <m:t>𝛱</m:t>
                      </m:r>
                    </m:oMath>
                  </m:oMathPara>
                </a14:m>
                <a:endParaRPr sz="2400" i="1" dirty="0">
                  <a:solidFill>
                    <a:srgbClr val="C00000"/>
                  </a:solidFill>
                </a:endParaRPr>
              </a:p>
            </p:txBody>
          </p:sp>
        </mc:Choice>
        <mc:Fallback xmlns="">
          <p:sp>
            <p:nvSpPr>
              <p:cNvPr id="8" name="Google Shape;90;p15">
                <a:extLst>
                  <a:ext uri="{FF2B5EF4-FFF2-40B4-BE49-F238E27FC236}">
                    <a16:creationId xmlns:a16="http://schemas.microsoft.com/office/drawing/2014/main" id="{EA0EB2A2-FBEB-05F9-2123-F6246DEB190B}"/>
                  </a:ext>
                </a:extLst>
              </p:cNvPr>
              <p:cNvSpPr txBox="1">
                <a:spLocks noRot="1" noChangeAspect="1" noMove="1" noResize="1" noEditPoints="1" noAdjustHandles="1" noChangeArrowheads="1" noChangeShapeType="1" noTextEdit="1"/>
              </p:cNvSpPr>
              <p:nvPr/>
            </p:nvSpPr>
            <p:spPr>
              <a:xfrm>
                <a:off x="3860628" y="2046801"/>
                <a:ext cx="2203167" cy="615513"/>
              </a:xfrm>
              <a:prstGeom prst="rect">
                <a:avLst/>
              </a:prstGeom>
              <a:blipFill>
                <a:blip r:embed="rId7"/>
                <a:stretch>
                  <a:fillRect/>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B03FCD0-0437-BEA2-0F03-80A4410B541D}"/>
                  </a:ext>
                </a:extLst>
              </p:cNvPr>
              <p:cNvSpPr txBox="1"/>
              <p:nvPr/>
            </p:nvSpPr>
            <p:spPr>
              <a:xfrm>
                <a:off x="3201355" y="1411485"/>
                <a:ext cx="3521712" cy="461665"/>
              </a:xfrm>
              <a:prstGeom prst="rect">
                <a:avLst/>
              </a:prstGeom>
              <a:noFill/>
            </p:spPr>
            <p:txBody>
              <a:bodyPr wrap="square">
                <a:spAutoFit/>
              </a:bodyPr>
              <a:lstStyle/>
              <a:p>
                <a:pPr marL="0" algn="l" defTabSz="914400" rtl="0" eaLnBrk="1" latinLnBrk="0" hangingPunct="1">
                  <a:buClr>
                    <a:schemeClr val="dk1"/>
                  </a:buClr>
                  <a:buSzPts val="11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𝐶𝑅𝑆</m:t>
                      </m:r>
                    </m:oMath>
                  </m:oMathPara>
                </a14:m>
                <a:endParaRPr lang="ar-AE" sz="2400" i="1" dirty="0">
                  <a:solidFill>
                    <a:schemeClr val="tx1"/>
                  </a:solidFill>
                </a:endParaRPr>
              </a:p>
            </p:txBody>
          </p:sp>
        </mc:Choice>
        <mc:Fallback xmlns="">
          <p:sp>
            <p:nvSpPr>
              <p:cNvPr id="7" name="TextBox 6">
                <a:extLst>
                  <a:ext uri="{FF2B5EF4-FFF2-40B4-BE49-F238E27FC236}">
                    <a16:creationId xmlns:a16="http://schemas.microsoft.com/office/drawing/2014/main" id="{8B03FCD0-0437-BEA2-0F03-80A4410B541D}"/>
                  </a:ext>
                </a:extLst>
              </p:cNvPr>
              <p:cNvSpPr txBox="1">
                <a:spLocks noRot="1" noChangeAspect="1" noMove="1" noResize="1" noEditPoints="1" noAdjustHandles="1" noChangeArrowheads="1" noChangeShapeType="1" noTextEdit="1"/>
              </p:cNvSpPr>
              <p:nvPr/>
            </p:nvSpPr>
            <p:spPr>
              <a:xfrm>
                <a:off x="3201355" y="1411485"/>
                <a:ext cx="3521712" cy="461665"/>
              </a:xfrm>
              <a:prstGeom prst="rect">
                <a:avLst/>
              </a:prstGeom>
              <a:blipFill>
                <a:blip r:embed="rId8"/>
                <a:stretch>
                  <a:fillRect t="-10811" b="-27027"/>
                </a:stretch>
              </a:blipFill>
            </p:spPr>
            <p:txBody>
              <a:bodyPr/>
              <a:lstStyle/>
              <a:p>
                <a:r>
                  <a:rPr lang="en-IL">
                    <a:noFill/>
                  </a:rPr>
                  <a:t> </a:t>
                </a:r>
              </a:p>
            </p:txBody>
          </p:sp>
        </mc:Fallback>
      </mc:AlternateContent>
      <p:sp>
        <p:nvSpPr>
          <p:cNvPr id="14" name="TextBox 13">
            <a:extLst>
              <a:ext uri="{FF2B5EF4-FFF2-40B4-BE49-F238E27FC236}">
                <a16:creationId xmlns:a16="http://schemas.microsoft.com/office/drawing/2014/main" id="{36225A69-615D-15E0-9793-9F3DDE3028E3}"/>
              </a:ext>
            </a:extLst>
          </p:cNvPr>
          <p:cNvSpPr txBox="1"/>
          <p:nvPr/>
        </p:nvSpPr>
        <p:spPr>
          <a:xfrm>
            <a:off x="485617" y="1315115"/>
            <a:ext cx="2388591" cy="523220"/>
          </a:xfrm>
          <a:prstGeom prst="rect">
            <a:avLst/>
          </a:prstGeom>
          <a:noFill/>
        </p:spPr>
        <p:txBody>
          <a:bodyPr wrap="square">
            <a:spAutoFit/>
          </a:bodyPr>
          <a:lstStyle/>
          <a:p>
            <a:r>
              <a:rPr lang="en-IL" sz="2800" dirty="0">
                <a:solidFill>
                  <a:schemeClr val="tx1"/>
                </a:solidFill>
              </a:rPr>
              <a:t>[Kalai-Raz 09]</a:t>
            </a:r>
            <a:endParaRPr lang="en-IL" sz="2800" dirty="0"/>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2719F43-7348-F77F-BFEE-CFF54D7357DA}"/>
                  </a:ext>
                </a:extLst>
              </p:cNvPr>
              <p:cNvSpPr txBox="1"/>
              <p:nvPr/>
            </p:nvSpPr>
            <p:spPr>
              <a:xfrm>
                <a:off x="738731" y="4853426"/>
                <a:ext cx="6317020" cy="707886"/>
              </a:xfrm>
              <a:prstGeom prst="rect">
                <a:avLst/>
              </a:prstGeom>
              <a:noFill/>
            </p:spPr>
            <p:txBody>
              <a:bodyPr wrap="square">
                <a:spAutoFit/>
              </a:bodyPr>
              <a:lstStyle/>
              <a:p>
                <a:r>
                  <a:rPr lang="en-US" sz="2000" dirty="0">
                    <a:solidFill>
                      <a:schemeClr val="tx1">
                        <a:lumMod val="95000"/>
                        <a:lumOff val="5000"/>
                      </a:schemeClr>
                    </a:solidFill>
                  </a:rPr>
                  <a:t>Completeness: </a:t>
                </a:r>
                <a14:m>
                  <m:oMath xmlns:m="http://schemas.openxmlformats.org/officeDocument/2006/math">
                    <m:r>
                      <a:rPr lang="en-US" sz="2000" b="0" i="1" smtClean="0">
                        <a:solidFill>
                          <a:schemeClr val="tx1">
                            <a:lumMod val="95000"/>
                            <a:lumOff val="5000"/>
                          </a:schemeClr>
                        </a:solidFill>
                        <a:latin typeface="Cambria Math" panose="02040503050406030204" pitchFamily="18" charset="0"/>
                      </a:rPr>
                      <m:t>∀</m:t>
                    </m:r>
                    <m:d>
                      <m:dPr>
                        <m:ctrlPr>
                          <a:rPr lang="en-US" sz="2000" b="0" i="1" smtClean="0">
                            <a:solidFill>
                              <a:schemeClr val="tx1">
                                <a:lumMod val="95000"/>
                                <a:lumOff val="5000"/>
                              </a:schemeClr>
                            </a:solidFill>
                            <a:latin typeface="Cambria Math" panose="02040503050406030204" pitchFamily="18" charset="0"/>
                          </a:rPr>
                        </m:ctrlPr>
                      </m:dPr>
                      <m:e>
                        <m:r>
                          <a:rPr lang="en-US" sz="2000" i="1">
                            <a:solidFill>
                              <a:schemeClr val="tx1">
                                <a:lumMod val="95000"/>
                                <a:lumOff val="5000"/>
                              </a:schemeClr>
                            </a:solidFill>
                            <a:latin typeface="Cambria Math" panose="02040503050406030204" pitchFamily="18" charset="0"/>
                          </a:rPr>
                          <m:t>𝑥</m:t>
                        </m:r>
                        <m:r>
                          <a:rPr lang="en-US" sz="2000" b="0" i="1" smtClean="0">
                            <a:solidFill>
                              <a:schemeClr val="tx1">
                                <a:lumMod val="95000"/>
                                <a:lumOff val="5000"/>
                              </a:schemeClr>
                            </a:solidFill>
                            <a:latin typeface="Cambria Math" panose="02040503050406030204" pitchFamily="18" charset="0"/>
                          </a:rPr>
                          <m:t>,</m:t>
                        </m:r>
                        <m:r>
                          <a:rPr lang="en-US" sz="2000" b="0" i="1" smtClean="0">
                            <a:solidFill>
                              <a:schemeClr val="tx1">
                                <a:lumMod val="95000"/>
                                <a:lumOff val="5000"/>
                              </a:schemeClr>
                            </a:solidFill>
                            <a:latin typeface="Cambria Math" panose="02040503050406030204" pitchFamily="18" charset="0"/>
                          </a:rPr>
                          <m:t>𝑤</m:t>
                        </m:r>
                      </m:e>
                    </m:d>
                    <m:r>
                      <a:rPr lang="en-US" sz="2000" b="0" i="1" smtClean="0">
                        <a:solidFill>
                          <a:schemeClr val="tx1">
                            <a:lumMod val="95000"/>
                            <a:lumOff val="5000"/>
                          </a:schemeClr>
                        </a:solidFill>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ℛ</m:t>
                    </m:r>
                  </m:oMath>
                </a14:m>
                <a:r>
                  <a:rPr lang="en-US" sz="2000" i="1" dirty="0">
                    <a:solidFill>
                      <a:schemeClr val="tx1">
                        <a:lumMod val="95000"/>
                        <a:lumOff val="5000"/>
                      </a:schemeClr>
                    </a:solidFill>
                    <a:latin typeface="Cambria Math" panose="02040503050406030204" pitchFamily="18" charset="0"/>
                  </a:rPr>
                  <a:t>, </a:t>
                </a:r>
                <a:r>
                  <a:rPr lang="en-US" sz="2000" dirty="0">
                    <a:solidFill>
                      <a:schemeClr val="tx1">
                        <a:lumMod val="95000"/>
                        <a:lumOff val="5000"/>
                      </a:schemeClr>
                    </a:solidFill>
                    <a:latin typeface="Cambria Math" panose="02040503050406030204" pitchFamily="18" charset="0"/>
                  </a:rPr>
                  <a:t>and honestly generated</a:t>
                </a:r>
                <a:r>
                  <a:rPr lang="en-US" sz="2000" i="1" dirty="0">
                    <a:solidFill>
                      <a:schemeClr val="tx1">
                        <a:lumMod val="95000"/>
                        <a:lumOff val="5000"/>
                      </a:schemeClr>
                    </a:solidFill>
                    <a:latin typeface="Cambria Math" panose="02040503050406030204" pitchFamily="18" charset="0"/>
                  </a:rPr>
                  <a:t> </a:t>
                </a:r>
                <a14:m>
                  <m:oMath xmlns:m="http://schemas.openxmlformats.org/officeDocument/2006/math">
                    <m:r>
                      <a:rPr lang="en-US" sz="2000" b="0" i="1" smtClean="0">
                        <a:solidFill>
                          <a:schemeClr val="tx1">
                            <a:lumMod val="95000"/>
                            <a:lumOff val="5000"/>
                          </a:schemeClr>
                        </a:solidFill>
                        <a:latin typeface="Cambria Math" panose="02040503050406030204" pitchFamily="18" charset="0"/>
                      </a:rPr>
                      <m:t>𝑐𝑟𝑠</m:t>
                    </m:r>
                  </m:oMath>
                </a14:m>
                <a:r>
                  <a:rPr lang="en-US" sz="2000" i="1" dirty="0">
                    <a:solidFill>
                      <a:schemeClr val="tx1">
                        <a:lumMod val="95000"/>
                        <a:lumOff val="5000"/>
                      </a:schemeClr>
                    </a:solidFill>
                    <a:latin typeface="Cambria Math" panose="02040503050406030204" pitchFamily="18" charset="0"/>
                  </a:rPr>
                  <a:t> </a:t>
                </a:r>
              </a:p>
              <a:p>
                <a:pPr/>
                <a14:m>
                  <m:oMathPara xmlns:m="http://schemas.openxmlformats.org/officeDocument/2006/math">
                    <m:oMathParaPr>
                      <m:jc m:val="centerGroup"/>
                    </m:oMathParaPr>
                    <m:oMath xmlns:m="http://schemas.openxmlformats.org/officeDocument/2006/math">
                      <m:func>
                        <m:funcPr>
                          <m:ctrlPr>
                            <a:rPr lang="en-US" sz="2000" i="1">
                              <a:solidFill>
                                <a:schemeClr val="tx1">
                                  <a:lumMod val="95000"/>
                                  <a:lumOff val="5000"/>
                                </a:schemeClr>
                              </a:solidFill>
                              <a:latin typeface="Cambria Math" panose="02040503050406030204" pitchFamily="18" charset="0"/>
                            </a:rPr>
                          </m:ctrlPr>
                        </m:funcPr>
                        <m:fName>
                          <m:r>
                            <m:rPr>
                              <m:sty m:val="p"/>
                            </m:rPr>
                            <a:rPr lang="en-US" sz="2000" b="0" i="0" smtClean="0">
                              <a:solidFill>
                                <a:schemeClr val="tx1">
                                  <a:lumMod val="95000"/>
                                  <a:lumOff val="5000"/>
                                </a:schemeClr>
                              </a:solidFill>
                              <a:latin typeface="Cambria Math" panose="02040503050406030204" pitchFamily="18" charset="0"/>
                            </a:rPr>
                            <m:t>Pr</m:t>
                          </m:r>
                        </m:fName>
                        <m:e>
                          <m:r>
                            <a:rPr lang="en-US" sz="2000" i="1">
                              <a:solidFill>
                                <a:schemeClr val="tx1">
                                  <a:lumMod val="95000"/>
                                  <a:lumOff val="5000"/>
                                </a:schemeClr>
                              </a:solidFill>
                              <a:latin typeface="Cambria Math" panose="02040503050406030204" pitchFamily="18" charset="0"/>
                            </a:rPr>
                            <m:t>[</m:t>
                          </m:r>
                          <m:sSup>
                            <m:sSupPr>
                              <m:ctrlPr>
                                <a:rPr lang="en-US" sz="2000" i="1">
                                  <a:solidFill>
                                    <a:schemeClr val="tx1">
                                      <a:lumMod val="95000"/>
                                      <a:lumOff val="5000"/>
                                    </a:schemeClr>
                                  </a:solidFill>
                                  <a:latin typeface="Cambria Math" panose="02040503050406030204" pitchFamily="18" charset="0"/>
                                </a:rPr>
                              </m:ctrlPr>
                            </m:sSupPr>
                            <m:e>
                              <m:r>
                                <a:rPr lang="en-US" sz="2000" i="1">
                                  <a:solidFill>
                                    <a:schemeClr val="tx1">
                                      <a:lumMod val="95000"/>
                                      <a:lumOff val="5000"/>
                                    </a:schemeClr>
                                  </a:solidFill>
                                  <a:latin typeface="Cambria Math" panose="02040503050406030204" pitchFamily="18" charset="0"/>
                                </a:rPr>
                                <m:t>𝑉</m:t>
                              </m:r>
                            </m:e>
                            <m:sup>
                              <m:r>
                                <a:rPr lang="en-US" sz="2000" i="1">
                                  <a:solidFill>
                                    <a:schemeClr val="tx1">
                                      <a:lumMod val="95000"/>
                                      <a:lumOff val="5000"/>
                                    </a:schemeClr>
                                  </a:solidFill>
                                  <a:latin typeface="Cambria Math" panose="02040503050406030204" pitchFamily="18" charset="0"/>
                                </a:rPr>
                                <m:t>𝛱</m:t>
                              </m:r>
                            </m:sup>
                          </m:sSup>
                          <m:d>
                            <m:dPr>
                              <m:ctrlPr>
                                <a:rPr lang="en-US" sz="2000" i="1">
                                  <a:solidFill>
                                    <a:schemeClr val="tx1">
                                      <a:lumMod val="95000"/>
                                      <a:lumOff val="5000"/>
                                    </a:schemeClr>
                                  </a:solidFill>
                                  <a:latin typeface="Cambria Math" panose="02040503050406030204" pitchFamily="18" charset="0"/>
                                </a:rPr>
                              </m:ctrlPr>
                            </m:dPr>
                            <m:e>
                              <m:r>
                                <a:rPr lang="en-US" sz="2000" b="0" i="1" smtClean="0">
                                  <a:solidFill>
                                    <a:schemeClr val="tx1">
                                      <a:lumMod val="95000"/>
                                      <a:lumOff val="5000"/>
                                    </a:schemeClr>
                                  </a:solidFill>
                                  <a:latin typeface="Cambria Math" panose="02040503050406030204" pitchFamily="18" charset="0"/>
                                </a:rPr>
                                <m:t>𝑐𝑟𝑠</m:t>
                              </m:r>
                              <m:r>
                                <a:rPr lang="en-US" sz="2000" b="0" i="1" smtClean="0">
                                  <a:solidFill>
                                    <a:schemeClr val="tx1">
                                      <a:lumMod val="95000"/>
                                      <a:lumOff val="5000"/>
                                    </a:schemeClr>
                                  </a:solidFill>
                                  <a:latin typeface="Cambria Math" panose="02040503050406030204" pitchFamily="18" charset="0"/>
                                </a:rPr>
                                <m:t>,</m:t>
                              </m:r>
                              <m:r>
                                <a:rPr lang="en-US" sz="2000" i="1">
                                  <a:solidFill>
                                    <a:schemeClr val="tx1">
                                      <a:lumMod val="95000"/>
                                      <a:lumOff val="5000"/>
                                    </a:schemeClr>
                                  </a:solidFill>
                                  <a:latin typeface="Cambria Math" panose="02040503050406030204" pitchFamily="18" charset="0"/>
                                </a:rPr>
                                <m:t>𝑥</m:t>
                              </m:r>
                            </m:e>
                          </m:d>
                          <m:r>
                            <a:rPr lang="en-US" sz="2000" i="1">
                              <a:solidFill>
                                <a:schemeClr val="tx1">
                                  <a:lumMod val="95000"/>
                                  <a:lumOff val="5000"/>
                                </a:schemeClr>
                              </a:solidFill>
                              <a:latin typeface="Cambria Math" panose="02040503050406030204" pitchFamily="18" charset="0"/>
                            </a:rPr>
                            <m:t>=1 | </m:t>
                          </m:r>
                          <m:r>
                            <a:rPr lang="en-US" sz="2000" i="1">
                              <a:solidFill>
                                <a:schemeClr val="tx1">
                                  <a:lumMod val="95000"/>
                                  <a:lumOff val="5000"/>
                                </a:schemeClr>
                              </a:solidFill>
                              <a:latin typeface="Cambria Math" panose="02040503050406030204" pitchFamily="18" charset="0"/>
                            </a:rPr>
                            <m:t>𝛱</m:t>
                          </m:r>
                          <m:r>
                            <a:rPr lang="en-US" sz="2000" i="1">
                              <a:solidFill>
                                <a:schemeClr val="tx1">
                                  <a:lumMod val="95000"/>
                                  <a:lumOff val="5000"/>
                                </a:schemeClr>
                              </a:solidFill>
                              <a:latin typeface="Cambria Math" panose="02040503050406030204" pitchFamily="18" charset="0"/>
                            </a:rPr>
                            <m:t>←</m:t>
                          </m:r>
                          <m:r>
                            <a:rPr lang="en-US" sz="2000" b="0" i="1" smtClean="0">
                              <a:solidFill>
                                <a:schemeClr val="tx1">
                                  <a:lumMod val="95000"/>
                                  <a:lumOff val="5000"/>
                                </a:schemeClr>
                              </a:solidFill>
                              <a:latin typeface="Cambria Math" panose="02040503050406030204" pitchFamily="18" charset="0"/>
                            </a:rPr>
                            <m:t>𝑃</m:t>
                          </m:r>
                          <m:d>
                            <m:dPr>
                              <m:ctrlPr>
                                <a:rPr lang="en-US" sz="2000" i="1">
                                  <a:solidFill>
                                    <a:schemeClr val="tx1">
                                      <a:lumMod val="95000"/>
                                      <a:lumOff val="5000"/>
                                    </a:schemeClr>
                                  </a:solidFill>
                                  <a:latin typeface="Cambria Math" panose="02040503050406030204" pitchFamily="18" charset="0"/>
                                </a:rPr>
                              </m:ctrlPr>
                            </m:dPr>
                            <m:e>
                              <m:r>
                                <a:rPr lang="en-US" sz="2000" b="0" i="1" smtClean="0">
                                  <a:solidFill>
                                    <a:schemeClr val="tx1">
                                      <a:lumMod val="95000"/>
                                      <a:lumOff val="5000"/>
                                    </a:schemeClr>
                                  </a:solidFill>
                                  <a:latin typeface="Cambria Math" panose="02040503050406030204" pitchFamily="18" charset="0"/>
                                </a:rPr>
                                <m:t>𝑐𝑟𝑠</m:t>
                              </m:r>
                              <m:r>
                                <a:rPr lang="en-US" sz="2000" b="0" i="1" smtClean="0">
                                  <a:solidFill>
                                    <a:schemeClr val="tx1">
                                      <a:lumMod val="95000"/>
                                      <a:lumOff val="5000"/>
                                    </a:schemeClr>
                                  </a:solidFill>
                                  <a:latin typeface="Cambria Math" panose="02040503050406030204" pitchFamily="18" charset="0"/>
                                </a:rPr>
                                <m:t>,</m:t>
                              </m:r>
                              <m:r>
                                <a:rPr lang="en-US" sz="2000" i="1">
                                  <a:solidFill>
                                    <a:schemeClr val="tx1">
                                      <a:lumMod val="95000"/>
                                      <a:lumOff val="5000"/>
                                    </a:schemeClr>
                                  </a:solidFill>
                                  <a:latin typeface="Cambria Math" panose="02040503050406030204" pitchFamily="18" charset="0"/>
                                </a:rPr>
                                <m:t>𝑥</m:t>
                              </m:r>
                              <m:r>
                                <a:rPr lang="en-US" sz="2000">
                                  <a:solidFill>
                                    <a:schemeClr val="tx1">
                                      <a:lumMod val="95000"/>
                                      <a:lumOff val="5000"/>
                                    </a:schemeClr>
                                  </a:solidFill>
                                  <a:latin typeface="Cambria Math" panose="02040503050406030204" pitchFamily="18" charset="0"/>
                                </a:rPr>
                                <m:t>,</m:t>
                              </m:r>
                              <m:r>
                                <a:rPr lang="en-US" sz="2000" i="1">
                                  <a:solidFill>
                                    <a:schemeClr val="tx1">
                                      <a:lumMod val="95000"/>
                                      <a:lumOff val="5000"/>
                                    </a:schemeClr>
                                  </a:solidFill>
                                  <a:latin typeface="Cambria Math" panose="02040503050406030204" pitchFamily="18" charset="0"/>
                                </a:rPr>
                                <m:t>𝑤</m:t>
                              </m:r>
                            </m:e>
                          </m:d>
                          <m:r>
                            <a:rPr lang="en-US" sz="2000" i="1">
                              <a:solidFill>
                                <a:schemeClr val="tx1">
                                  <a:lumMod val="95000"/>
                                  <a:lumOff val="5000"/>
                                </a:schemeClr>
                              </a:solidFill>
                              <a:latin typeface="Cambria Math" panose="02040503050406030204" pitchFamily="18" charset="0"/>
                            </a:rPr>
                            <m:t>]</m:t>
                          </m:r>
                          <m:r>
                            <a:rPr lang="en-US" sz="2000" b="0" i="1" smtClean="0">
                              <a:solidFill>
                                <a:schemeClr val="tx1">
                                  <a:lumMod val="95000"/>
                                  <a:lumOff val="5000"/>
                                </a:schemeClr>
                              </a:solidFill>
                              <a:latin typeface="Cambria Math" panose="02040503050406030204" pitchFamily="18" charset="0"/>
                            </a:rPr>
                            <m:t>=1</m:t>
                          </m:r>
                        </m:e>
                      </m:func>
                    </m:oMath>
                  </m:oMathPara>
                </a14:m>
                <a:endParaRPr lang="en-US" sz="2000" i="1" dirty="0">
                  <a:solidFill>
                    <a:schemeClr val="tx1">
                      <a:lumMod val="95000"/>
                      <a:lumOff val="5000"/>
                    </a:schemeClr>
                  </a:solidFill>
                  <a:latin typeface="Cambria Math" panose="02040503050406030204" pitchFamily="18" charset="0"/>
                </a:endParaRPr>
              </a:p>
            </p:txBody>
          </p:sp>
        </mc:Choice>
        <mc:Fallback xmlns="">
          <p:sp>
            <p:nvSpPr>
              <p:cNvPr id="23" name="TextBox 22">
                <a:extLst>
                  <a:ext uri="{FF2B5EF4-FFF2-40B4-BE49-F238E27FC236}">
                    <a16:creationId xmlns:a16="http://schemas.microsoft.com/office/drawing/2014/main" id="{A2719F43-7348-F77F-BFEE-CFF54D7357DA}"/>
                  </a:ext>
                </a:extLst>
              </p:cNvPr>
              <p:cNvSpPr txBox="1">
                <a:spLocks noRot="1" noChangeAspect="1" noMove="1" noResize="1" noEditPoints="1" noAdjustHandles="1" noChangeArrowheads="1" noChangeShapeType="1" noTextEdit="1"/>
              </p:cNvSpPr>
              <p:nvPr/>
            </p:nvSpPr>
            <p:spPr>
              <a:xfrm>
                <a:off x="738731" y="4853426"/>
                <a:ext cx="6317020" cy="707886"/>
              </a:xfrm>
              <a:prstGeom prst="rect">
                <a:avLst/>
              </a:prstGeom>
              <a:blipFill>
                <a:blip r:embed="rId9"/>
                <a:stretch>
                  <a:fillRect l="-1004" t="-5357" b="-10714"/>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30E1292-590B-9431-11BB-C758677019A0}"/>
                  </a:ext>
                </a:extLst>
              </p:cNvPr>
              <p:cNvSpPr txBox="1"/>
              <p:nvPr/>
            </p:nvSpPr>
            <p:spPr>
              <a:xfrm>
                <a:off x="9907925" y="1164587"/>
                <a:ext cx="2388591" cy="461665"/>
              </a:xfrm>
              <a:prstGeom prst="rect">
                <a:avLst/>
              </a:prstGeom>
              <a:noFill/>
            </p:spPr>
            <p:txBody>
              <a:bodyPr wrap="square">
                <a:spAutoFit/>
              </a:bodyPr>
              <a:lstStyle/>
              <a:p>
                <a:pPr>
                  <a:buClr>
                    <a:schemeClr val="dk1"/>
                  </a:buClr>
                  <a:buSzPts val="1100"/>
                </a:pPr>
                <a14:m>
                  <m:oMathPara xmlns:m="http://schemas.openxmlformats.org/officeDocument/2006/math">
                    <m:oMathParaPr>
                      <m:jc m:val="centerGroup"/>
                    </m:oMathParaPr>
                    <m:oMath xmlns:m="http://schemas.openxmlformats.org/officeDocument/2006/math">
                      <m:d>
                        <m:dPr>
                          <m:begChr m:val="|"/>
                          <m:endChr m:val="|"/>
                          <m:ctrlPr>
                            <a:rPr lang="en-US" sz="2400" i="1" smtClean="0">
                              <a:solidFill>
                                <a:srgbClr val="C00000"/>
                              </a:solidFill>
                              <a:latin typeface="Cambria Math" panose="02040503050406030204" pitchFamily="18" charset="0"/>
                            </a:rPr>
                          </m:ctrlPr>
                        </m:dPr>
                        <m:e>
                          <m:r>
                            <a:rPr lang="en-US" sz="2400" i="1">
                              <a:solidFill>
                                <a:srgbClr val="C00000"/>
                              </a:solidFill>
                              <a:latin typeface="Cambria Math" panose="02040503050406030204" pitchFamily="18" charset="0"/>
                            </a:rPr>
                            <m:t>𝑥</m:t>
                          </m:r>
                        </m:e>
                      </m:d>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𝑤</m:t>
                      </m:r>
                      <m:r>
                        <a:rPr lang="en-US" sz="2400" i="1">
                          <a:solidFill>
                            <a:srgbClr val="C00000"/>
                          </a:solidFill>
                          <a:latin typeface="Cambria Math" panose="02040503050406030204" pitchFamily="18" charset="0"/>
                        </a:rPr>
                        <m:t>|</m:t>
                      </m:r>
                    </m:oMath>
                  </m:oMathPara>
                </a14:m>
                <a:endParaRPr lang="ar-AE" sz="2400" i="1" dirty="0">
                  <a:solidFill>
                    <a:srgbClr val="C00000"/>
                  </a:solidFill>
                </a:endParaRPr>
              </a:p>
            </p:txBody>
          </p:sp>
        </mc:Choice>
        <mc:Fallback xmlns="">
          <p:sp>
            <p:nvSpPr>
              <p:cNvPr id="3" name="TextBox 2">
                <a:extLst>
                  <a:ext uri="{FF2B5EF4-FFF2-40B4-BE49-F238E27FC236}">
                    <a16:creationId xmlns:a16="http://schemas.microsoft.com/office/drawing/2014/main" id="{130E1292-590B-9431-11BB-C758677019A0}"/>
                  </a:ext>
                </a:extLst>
              </p:cNvPr>
              <p:cNvSpPr txBox="1">
                <a:spLocks noRot="1" noChangeAspect="1" noMove="1" noResize="1" noEditPoints="1" noAdjustHandles="1" noChangeArrowheads="1" noChangeShapeType="1" noTextEdit="1"/>
              </p:cNvSpPr>
              <p:nvPr/>
            </p:nvSpPr>
            <p:spPr>
              <a:xfrm>
                <a:off x="9907925" y="1164587"/>
                <a:ext cx="2388591" cy="461665"/>
              </a:xfrm>
              <a:prstGeom prst="rect">
                <a:avLst/>
              </a:prstGeom>
              <a:blipFill>
                <a:blip r:embed="rId10"/>
                <a:stretch>
                  <a:fillRect t="-10526" b="-26316"/>
                </a:stretch>
              </a:blipFill>
            </p:spPr>
            <p:txBody>
              <a:bodyPr/>
              <a:lstStyle/>
              <a:p>
                <a:r>
                  <a:rPr lang="en-IL">
                    <a:noFill/>
                  </a:rPr>
                  <a:t> </a:t>
                </a:r>
              </a:p>
            </p:txBody>
          </p:sp>
        </mc:Fallback>
      </mc:AlternateContent>
    </p:spTree>
    <p:extLst>
      <p:ext uri="{BB962C8B-B14F-4D97-AF65-F5344CB8AC3E}">
        <p14:creationId xmlns:p14="http://schemas.microsoft.com/office/powerpoint/2010/main" val="73847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00"/>
                                        <p:tgtEl>
                                          <p:spTgt spid="28"/>
                                        </p:tgtEl>
                                      </p:cBhvr>
                                    </p:animEffect>
                                  </p:childTnLst>
                                </p:cTn>
                              </p:par>
                              <p:par>
                                <p:cTn id="16" presetID="22" presetClass="entr" presetSubtype="4"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CB35E-4151-BA24-26CB-C777C3E4D741}"/>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E3D1226D-55E9-41B8-7A93-20F964537D0E}"/>
              </a:ext>
            </a:extLst>
          </p:cNvPr>
          <p:cNvPicPr>
            <a:picLocks noChangeAspect="1"/>
          </p:cNvPicPr>
          <p:nvPr/>
        </p:nvPicPr>
        <p:blipFill>
          <a:blip r:embed="rId3"/>
          <a:stretch>
            <a:fillRect/>
          </a:stretch>
        </p:blipFill>
        <p:spPr>
          <a:xfrm>
            <a:off x="509278" y="1992124"/>
            <a:ext cx="431800" cy="1003300"/>
          </a:xfrm>
          <a:prstGeom prst="rect">
            <a:avLst/>
          </a:prstGeom>
        </p:spPr>
      </p:pic>
      <p:pic>
        <p:nvPicPr>
          <p:cNvPr id="19" name="Picture 18">
            <a:extLst>
              <a:ext uri="{FF2B5EF4-FFF2-40B4-BE49-F238E27FC236}">
                <a16:creationId xmlns:a16="http://schemas.microsoft.com/office/drawing/2014/main" id="{BCDFB216-03C1-752B-791C-4771B307F2BA}"/>
              </a:ext>
            </a:extLst>
          </p:cNvPr>
          <p:cNvPicPr>
            <a:picLocks noChangeAspect="1"/>
          </p:cNvPicPr>
          <p:nvPr/>
        </p:nvPicPr>
        <p:blipFill>
          <a:blip r:embed="rId3"/>
          <a:stretch>
            <a:fillRect/>
          </a:stretch>
        </p:blipFill>
        <p:spPr>
          <a:xfrm flipH="1">
            <a:off x="1937627" y="2011357"/>
            <a:ext cx="431800" cy="1003300"/>
          </a:xfrm>
          <a:prstGeom prst="rect">
            <a:avLst/>
          </a:prstGeom>
        </p:spPr>
      </p:pic>
      <p:pic>
        <p:nvPicPr>
          <p:cNvPr id="5" name="Google Shape;83;p15">
            <a:extLst>
              <a:ext uri="{FF2B5EF4-FFF2-40B4-BE49-F238E27FC236}">
                <a16:creationId xmlns:a16="http://schemas.microsoft.com/office/drawing/2014/main" id="{A8F9F090-748C-FFB1-C062-593ABD3D8EA4}"/>
              </a:ext>
            </a:extLst>
          </p:cNvPr>
          <p:cNvPicPr preferRelativeResize="0"/>
          <p:nvPr/>
        </p:nvPicPr>
        <p:blipFill>
          <a:blip r:embed="rId4">
            <a:alphaModFix/>
          </a:blip>
          <a:stretch>
            <a:fillRect/>
          </a:stretch>
        </p:blipFill>
        <p:spPr>
          <a:xfrm>
            <a:off x="6770855" y="2569748"/>
            <a:ext cx="1842100" cy="2068033"/>
          </a:xfrm>
          <a:prstGeom prst="rect">
            <a:avLst/>
          </a:prstGeom>
          <a:noFill/>
          <a:ln>
            <a:noFill/>
          </a:ln>
        </p:spPr>
      </p:pic>
      <p:cxnSp>
        <p:nvCxnSpPr>
          <p:cNvPr id="11" name="Google Shape;86;p15">
            <a:extLst>
              <a:ext uri="{FF2B5EF4-FFF2-40B4-BE49-F238E27FC236}">
                <a16:creationId xmlns:a16="http://schemas.microsoft.com/office/drawing/2014/main" id="{3E6C11F0-8702-A23A-D831-AEEC11A06A37}"/>
              </a:ext>
            </a:extLst>
          </p:cNvPr>
          <p:cNvCxnSpPr>
            <a:cxnSpLocks/>
          </p:cNvCxnSpPr>
          <p:nvPr/>
        </p:nvCxnSpPr>
        <p:spPr>
          <a:xfrm>
            <a:off x="2486249" y="2799865"/>
            <a:ext cx="4644000" cy="0"/>
          </a:xfrm>
          <a:prstGeom prst="straightConnector1">
            <a:avLst/>
          </a:prstGeom>
          <a:noFill/>
          <a:ln w="38100" cap="flat" cmpd="sng">
            <a:solidFill>
              <a:schemeClr val="dk2"/>
            </a:solidFill>
            <a:prstDash val="solid"/>
            <a:round/>
            <a:headEnd type="none" w="med" len="med"/>
            <a:tailEnd type="triangle" w="med" len="med"/>
          </a:ln>
        </p:spPr>
      </p:cxnSp>
      <p:sp>
        <p:nvSpPr>
          <p:cNvPr id="2" name="Title 1">
            <a:extLst>
              <a:ext uri="{FF2B5EF4-FFF2-40B4-BE49-F238E27FC236}">
                <a16:creationId xmlns:a16="http://schemas.microsoft.com/office/drawing/2014/main" id="{B28D6910-305E-BD57-2ADA-1AAB6E189C09}"/>
              </a:ext>
            </a:extLst>
          </p:cNvPr>
          <p:cNvSpPr>
            <a:spLocks noGrp="1"/>
          </p:cNvSpPr>
          <p:nvPr>
            <p:ph type="title"/>
          </p:nvPr>
        </p:nvSpPr>
        <p:spPr/>
        <p:txBody>
          <a:bodyPr>
            <a:normAutofit fontScale="90000"/>
          </a:bodyPr>
          <a:lstStyle/>
          <a:p>
            <a:r>
              <a:rPr lang="en-US" dirty="0"/>
              <a:t>PCAs - Computational Soundness</a:t>
            </a:r>
            <a:endParaRPr lang="he-IL" sz="2933" dirty="0"/>
          </a:p>
        </p:txBody>
      </p:sp>
      <p:pic>
        <p:nvPicPr>
          <p:cNvPr id="6" name="Google Shape;84;p15">
            <a:extLst>
              <a:ext uri="{FF2B5EF4-FFF2-40B4-BE49-F238E27FC236}">
                <a16:creationId xmlns:a16="http://schemas.microsoft.com/office/drawing/2014/main" id="{17D1A94B-06CD-CA19-81CE-CDF7F71D14B9}"/>
              </a:ext>
            </a:extLst>
          </p:cNvPr>
          <p:cNvPicPr preferRelativeResize="0"/>
          <p:nvPr/>
        </p:nvPicPr>
        <p:blipFill>
          <a:blip r:embed="rId5">
            <a:alphaModFix/>
          </a:blip>
          <a:stretch>
            <a:fillRect/>
          </a:stretch>
        </p:blipFill>
        <p:spPr>
          <a:xfrm>
            <a:off x="800632" y="2555276"/>
            <a:ext cx="1214001" cy="2068033"/>
          </a:xfrm>
          <a:prstGeom prst="rect">
            <a:avLst/>
          </a:prstGeom>
          <a:noFill/>
          <a:ln>
            <a:noFill/>
          </a:ln>
        </p:spPr>
      </p:pic>
      <p:sp>
        <p:nvSpPr>
          <p:cNvPr id="9" name="Google Shape;87;p15">
            <a:extLst>
              <a:ext uri="{FF2B5EF4-FFF2-40B4-BE49-F238E27FC236}">
                <a16:creationId xmlns:a16="http://schemas.microsoft.com/office/drawing/2014/main" id="{3A3BF1C5-9008-3AA0-2F98-66F00C9BA38F}"/>
              </a:ext>
            </a:extLst>
          </p:cNvPr>
          <p:cNvSpPr txBox="1"/>
          <p:nvPr/>
        </p:nvSpPr>
        <p:spPr>
          <a:xfrm>
            <a:off x="7141606" y="1980026"/>
            <a:ext cx="1270111" cy="615513"/>
          </a:xfrm>
          <a:prstGeom prst="rect">
            <a:avLst/>
          </a:prstGeom>
          <a:noFill/>
          <a:ln>
            <a:noFill/>
          </a:ln>
        </p:spPr>
        <p:txBody>
          <a:bodyPr spcFirstLastPara="1" wrap="square" lIns="121900" tIns="121900" rIns="121900" bIns="121900" anchor="t" anchorCtr="0">
            <a:spAutoFit/>
          </a:bodyPr>
          <a:lstStyle/>
          <a:p>
            <a:pPr lvl="0"/>
            <a:r>
              <a:rPr lang="en-US" sz="2400" u="sng" dirty="0"/>
              <a:t>Verifier</a:t>
            </a:r>
            <a:r>
              <a:rPr lang="en-US" sz="2400" dirty="0"/>
              <a:t>: </a:t>
            </a:r>
            <a:endParaRPr lang="en-US" sz="2400" dirty="0">
              <a:solidFill>
                <a:srgbClr val="C00000"/>
              </a:solidFill>
            </a:endParaRPr>
          </a:p>
        </p:txBody>
      </p:sp>
      <p:sp>
        <p:nvSpPr>
          <p:cNvPr id="12" name="Google Shape;93;p15">
            <a:extLst>
              <a:ext uri="{FF2B5EF4-FFF2-40B4-BE49-F238E27FC236}">
                <a16:creationId xmlns:a16="http://schemas.microsoft.com/office/drawing/2014/main" id="{88E31503-3261-8550-F20E-9A890A2C762F}"/>
              </a:ext>
            </a:extLst>
          </p:cNvPr>
          <p:cNvSpPr txBox="1"/>
          <p:nvPr/>
        </p:nvSpPr>
        <p:spPr>
          <a:xfrm>
            <a:off x="887279" y="1946161"/>
            <a:ext cx="1347485" cy="615513"/>
          </a:xfrm>
          <a:prstGeom prst="rect">
            <a:avLst/>
          </a:prstGeom>
          <a:noFill/>
          <a:ln>
            <a:noFill/>
          </a:ln>
        </p:spPr>
        <p:txBody>
          <a:bodyPr spcFirstLastPara="1" wrap="square" lIns="121900" tIns="121900" rIns="121900" bIns="121900" anchor="t" anchorCtr="0">
            <a:spAutoFit/>
          </a:bodyPr>
          <a:lstStyle/>
          <a:p>
            <a:r>
              <a:rPr lang="en-US" sz="2400" u="sng" dirty="0"/>
              <a:t>Prover</a:t>
            </a:r>
            <a:r>
              <a:rPr lang="en-US" sz="2400" dirty="0"/>
              <a:t>:</a:t>
            </a:r>
            <a:endParaRPr lang="en-US" sz="2400" dirty="0">
              <a:ea typeface="Cambria Math" panose="02040503050406030204" pitchFamily="18" charset="0"/>
            </a:endParaRPr>
          </a:p>
        </p:txBody>
      </p:sp>
      <p:sp>
        <p:nvSpPr>
          <p:cNvPr id="4" name="Slide Number Placeholder 3">
            <a:extLst>
              <a:ext uri="{FF2B5EF4-FFF2-40B4-BE49-F238E27FC236}">
                <a16:creationId xmlns:a16="http://schemas.microsoft.com/office/drawing/2014/main" id="{13E3DD53-B299-5A36-5802-BD44295D26E8}"/>
              </a:ext>
            </a:extLst>
          </p:cNvPr>
          <p:cNvSpPr>
            <a:spLocks noGrp="1"/>
          </p:cNvSpPr>
          <p:nvPr>
            <p:ph type="sldNum" idx="12"/>
          </p:nvPr>
        </p:nvSpPr>
        <p:spPr/>
        <p:txBody>
          <a:bodyPr/>
          <a:lstStyle/>
          <a:p>
            <a:fld id="{00000000-1234-1234-1234-123412341234}" type="slidenum">
              <a:rPr lang="he" smtClean="0"/>
              <a:pPr/>
              <a:t>9</a:t>
            </a:fld>
            <a:endParaRPr lang="he"/>
          </a:p>
        </p:txBody>
      </p:sp>
      <p:graphicFrame>
        <p:nvGraphicFramePr>
          <p:cNvPr id="26" name="Table 25">
            <a:extLst>
              <a:ext uri="{FF2B5EF4-FFF2-40B4-BE49-F238E27FC236}">
                <a16:creationId xmlns:a16="http://schemas.microsoft.com/office/drawing/2014/main" id="{AECA458A-DC67-D0B5-DA07-5A5BC3472C7A}"/>
              </a:ext>
            </a:extLst>
          </p:cNvPr>
          <p:cNvGraphicFramePr>
            <a:graphicFrameLocks noGrp="1"/>
          </p:cNvGraphicFramePr>
          <p:nvPr>
            <p:extLst>
              <p:ext uri="{D42A27DB-BD31-4B8C-83A1-F6EECF244321}">
                <p14:modId xmlns:p14="http://schemas.microsoft.com/office/powerpoint/2010/main" val="1459836024"/>
              </p:ext>
            </p:extLst>
          </p:nvPr>
        </p:nvGraphicFramePr>
        <p:xfrm>
          <a:off x="2619221" y="2626115"/>
          <a:ext cx="4368795" cy="370840"/>
        </p:xfrm>
        <a:graphic>
          <a:graphicData uri="http://schemas.openxmlformats.org/drawingml/2006/table">
            <a:tbl>
              <a:tblPr firstRow="1" bandRow="1">
                <a:tableStyleId>{F5AB1C69-6EDB-4FF4-983F-18BD219EF322}</a:tableStyleId>
              </a:tblPr>
              <a:tblGrid>
                <a:gridCol w="291253">
                  <a:extLst>
                    <a:ext uri="{9D8B030D-6E8A-4147-A177-3AD203B41FA5}">
                      <a16:colId xmlns:a16="http://schemas.microsoft.com/office/drawing/2014/main" val="1169754839"/>
                    </a:ext>
                  </a:extLst>
                </a:gridCol>
                <a:gridCol w="291253">
                  <a:extLst>
                    <a:ext uri="{9D8B030D-6E8A-4147-A177-3AD203B41FA5}">
                      <a16:colId xmlns:a16="http://schemas.microsoft.com/office/drawing/2014/main" val="2835268092"/>
                    </a:ext>
                  </a:extLst>
                </a:gridCol>
                <a:gridCol w="291253">
                  <a:extLst>
                    <a:ext uri="{9D8B030D-6E8A-4147-A177-3AD203B41FA5}">
                      <a16:colId xmlns:a16="http://schemas.microsoft.com/office/drawing/2014/main" val="1129904603"/>
                    </a:ext>
                  </a:extLst>
                </a:gridCol>
                <a:gridCol w="291253">
                  <a:extLst>
                    <a:ext uri="{9D8B030D-6E8A-4147-A177-3AD203B41FA5}">
                      <a16:colId xmlns:a16="http://schemas.microsoft.com/office/drawing/2014/main" val="4283849125"/>
                    </a:ext>
                  </a:extLst>
                </a:gridCol>
                <a:gridCol w="291253">
                  <a:extLst>
                    <a:ext uri="{9D8B030D-6E8A-4147-A177-3AD203B41FA5}">
                      <a16:colId xmlns:a16="http://schemas.microsoft.com/office/drawing/2014/main" val="3299545068"/>
                    </a:ext>
                  </a:extLst>
                </a:gridCol>
                <a:gridCol w="291253">
                  <a:extLst>
                    <a:ext uri="{9D8B030D-6E8A-4147-A177-3AD203B41FA5}">
                      <a16:colId xmlns:a16="http://schemas.microsoft.com/office/drawing/2014/main" val="4243383691"/>
                    </a:ext>
                  </a:extLst>
                </a:gridCol>
                <a:gridCol w="291253">
                  <a:extLst>
                    <a:ext uri="{9D8B030D-6E8A-4147-A177-3AD203B41FA5}">
                      <a16:colId xmlns:a16="http://schemas.microsoft.com/office/drawing/2014/main" val="2260473605"/>
                    </a:ext>
                  </a:extLst>
                </a:gridCol>
                <a:gridCol w="291253">
                  <a:extLst>
                    <a:ext uri="{9D8B030D-6E8A-4147-A177-3AD203B41FA5}">
                      <a16:colId xmlns:a16="http://schemas.microsoft.com/office/drawing/2014/main" val="947567567"/>
                    </a:ext>
                  </a:extLst>
                </a:gridCol>
                <a:gridCol w="291253">
                  <a:extLst>
                    <a:ext uri="{9D8B030D-6E8A-4147-A177-3AD203B41FA5}">
                      <a16:colId xmlns:a16="http://schemas.microsoft.com/office/drawing/2014/main" val="3159203738"/>
                    </a:ext>
                  </a:extLst>
                </a:gridCol>
                <a:gridCol w="291253">
                  <a:extLst>
                    <a:ext uri="{9D8B030D-6E8A-4147-A177-3AD203B41FA5}">
                      <a16:colId xmlns:a16="http://schemas.microsoft.com/office/drawing/2014/main" val="2946226346"/>
                    </a:ext>
                  </a:extLst>
                </a:gridCol>
                <a:gridCol w="291253">
                  <a:extLst>
                    <a:ext uri="{9D8B030D-6E8A-4147-A177-3AD203B41FA5}">
                      <a16:colId xmlns:a16="http://schemas.microsoft.com/office/drawing/2014/main" val="1196110987"/>
                    </a:ext>
                  </a:extLst>
                </a:gridCol>
                <a:gridCol w="291253">
                  <a:extLst>
                    <a:ext uri="{9D8B030D-6E8A-4147-A177-3AD203B41FA5}">
                      <a16:colId xmlns:a16="http://schemas.microsoft.com/office/drawing/2014/main" val="1508037962"/>
                    </a:ext>
                  </a:extLst>
                </a:gridCol>
                <a:gridCol w="291253">
                  <a:extLst>
                    <a:ext uri="{9D8B030D-6E8A-4147-A177-3AD203B41FA5}">
                      <a16:colId xmlns:a16="http://schemas.microsoft.com/office/drawing/2014/main" val="2665689074"/>
                    </a:ext>
                  </a:extLst>
                </a:gridCol>
                <a:gridCol w="291253">
                  <a:extLst>
                    <a:ext uri="{9D8B030D-6E8A-4147-A177-3AD203B41FA5}">
                      <a16:colId xmlns:a16="http://schemas.microsoft.com/office/drawing/2014/main" val="2322862665"/>
                    </a:ext>
                  </a:extLst>
                </a:gridCol>
                <a:gridCol w="291253">
                  <a:extLst>
                    <a:ext uri="{9D8B030D-6E8A-4147-A177-3AD203B41FA5}">
                      <a16:colId xmlns:a16="http://schemas.microsoft.com/office/drawing/2014/main" val="2698207282"/>
                    </a:ext>
                  </a:extLst>
                </a:gridCol>
              </a:tblGrid>
              <a:tr h="370840">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pPr marL="0" algn="r" defTabSz="914400" rtl="1" eaLnBrk="1" latinLnBrk="0" hangingPunct="1"/>
                      <a:endParaRPr lang="en-IL" dirty="0"/>
                    </a:p>
                  </a:txBody>
                  <a:tcPr>
                    <a:solidFill>
                      <a:schemeClr val="bg1">
                        <a:lumMod val="85000"/>
                      </a:schemeClr>
                    </a:solidFill>
                  </a:tcPr>
                </a:tc>
                <a:tc>
                  <a:txBody>
                    <a:bodyPr/>
                    <a:lstStyle/>
                    <a:p>
                      <a:endParaRPr lang="en-IL"/>
                    </a:p>
                  </a:txBody>
                  <a:tcPr>
                    <a:solidFill>
                      <a:schemeClr val="bg1">
                        <a:lumMod val="85000"/>
                      </a:schemeClr>
                    </a:solidFill>
                  </a:tcPr>
                </a:tc>
                <a:tc>
                  <a:txBody>
                    <a:bodyPr/>
                    <a:lstStyle/>
                    <a:p>
                      <a:endParaRPr lang="en-IL"/>
                    </a:p>
                  </a:txBody>
                  <a:tcPr>
                    <a:solidFill>
                      <a:schemeClr val="bg1">
                        <a:lumMod val="85000"/>
                      </a:schemeClr>
                    </a:solidFill>
                  </a:tcPr>
                </a:tc>
                <a:tc>
                  <a:txBody>
                    <a:bodyPr/>
                    <a:lstStyle/>
                    <a:p>
                      <a:pPr marL="0" algn="l" defTabSz="914400" rtl="0" eaLnBrk="1" latinLnBrk="0" hangingPunct="1"/>
                      <a:endParaRPr lang="en-IL" dirty="0"/>
                    </a:p>
                  </a:txBody>
                  <a:tcPr>
                    <a:solidFill>
                      <a:schemeClr val="bg1">
                        <a:lumMod val="85000"/>
                      </a:schemeClr>
                    </a:solidFill>
                  </a:tcPr>
                </a:tc>
                <a:extLst>
                  <a:ext uri="{0D108BD9-81ED-4DB2-BD59-A6C34878D82A}">
                    <a16:rowId xmlns:a16="http://schemas.microsoft.com/office/drawing/2014/main" val="1565684146"/>
                  </a:ext>
                </a:extLst>
              </a:tr>
            </a:tbl>
          </a:graphicData>
        </a:graphic>
      </p:graphicFrame>
      <p:cxnSp>
        <p:nvCxnSpPr>
          <p:cNvPr id="28" name="Curved Connector 27">
            <a:extLst>
              <a:ext uri="{FF2B5EF4-FFF2-40B4-BE49-F238E27FC236}">
                <a16:creationId xmlns:a16="http://schemas.microsoft.com/office/drawing/2014/main" id="{E787D34E-BB8D-86CC-0209-0122E2DBBA1C}"/>
              </a:ext>
            </a:extLst>
          </p:cNvPr>
          <p:cNvCxnSpPr>
            <a:cxnSpLocks/>
          </p:cNvCxnSpPr>
          <p:nvPr/>
        </p:nvCxnSpPr>
        <p:spPr>
          <a:xfrm flipH="1" flipV="1">
            <a:off x="5049070" y="3070809"/>
            <a:ext cx="1116000" cy="540000"/>
          </a:xfrm>
          <a:prstGeom prst="curvedConnector3">
            <a:avLst>
              <a:gd name="adj1" fmla="val 10055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a:extLst>
              <a:ext uri="{FF2B5EF4-FFF2-40B4-BE49-F238E27FC236}">
                <a16:creationId xmlns:a16="http://schemas.microsoft.com/office/drawing/2014/main" id="{F498AD6E-CC6C-F0C5-8ED0-683F8EDBEDB8}"/>
              </a:ext>
            </a:extLst>
          </p:cNvPr>
          <p:cNvCxnSpPr>
            <a:cxnSpLocks/>
          </p:cNvCxnSpPr>
          <p:nvPr/>
        </p:nvCxnSpPr>
        <p:spPr>
          <a:xfrm flipH="1" flipV="1">
            <a:off x="4187607" y="3067413"/>
            <a:ext cx="1996690" cy="712473"/>
          </a:xfrm>
          <a:prstGeom prst="curvedConnector3">
            <a:avLst>
              <a:gd name="adj1" fmla="val 10068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Google Shape;90;p15">
                <a:extLst>
                  <a:ext uri="{FF2B5EF4-FFF2-40B4-BE49-F238E27FC236}">
                    <a16:creationId xmlns:a16="http://schemas.microsoft.com/office/drawing/2014/main" id="{EA0EB2A2-FBEB-05F9-2123-F6246DEB190B}"/>
                  </a:ext>
                </a:extLst>
              </p:cNvPr>
              <p:cNvSpPr txBox="1"/>
              <p:nvPr/>
            </p:nvSpPr>
            <p:spPr>
              <a:xfrm>
                <a:off x="3792893" y="2046801"/>
                <a:ext cx="2203167" cy="615513"/>
              </a:xfrm>
              <a:prstGeom prst="rect">
                <a:avLst/>
              </a:prstGeom>
              <a:noFill/>
              <a:ln>
                <a:noFill/>
              </a:ln>
            </p:spPr>
            <p:txBody>
              <a:bodyPr spcFirstLastPara="1" wrap="square" lIns="121900" tIns="121900" rIns="121900" bIns="121900" anchor="t" anchorCtr="0">
                <a:spAutoFit/>
              </a:bodyPr>
              <a:lstStyle/>
              <a:p>
                <a:pPr lvl="0" algn="ctr"/>
                <a14:m>
                  <m:oMathPara xmlns:m="http://schemas.openxmlformats.org/officeDocument/2006/math">
                    <m:oMathParaPr>
                      <m:jc m:val="centerGroup"/>
                    </m:oMathParaPr>
                    <m:oMath xmlns:m="http://schemas.openxmlformats.org/officeDocument/2006/math">
                      <m:r>
                        <a:rPr lang="en-US" sz="2400" i="1" dirty="0" smtClean="0">
                          <a:solidFill>
                            <a:schemeClr val="tx1">
                              <a:lumMod val="95000"/>
                              <a:lumOff val="5000"/>
                            </a:schemeClr>
                          </a:solidFill>
                          <a:latin typeface="Cambria Math" panose="02040503050406030204" pitchFamily="18" charset="0"/>
                        </a:rPr>
                        <m:t>𝛱</m:t>
                      </m:r>
                    </m:oMath>
                  </m:oMathPara>
                </a14:m>
                <a:endParaRPr sz="2400" i="1" dirty="0">
                  <a:solidFill>
                    <a:srgbClr val="C00000"/>
                  </a:solidFill>
                </a:endParaRPr>
              </a:p>
            </p:txBody>
          </p:sp>
        </mc:Choice>
        <mc:Fallback xmlns="">
          <p:sp>
            <p:nvSpPr>
              <p:cNvPr id="8" name="Google Shape;90;p15">
                <a:extLst>
                  <a:ext uri="{FF2B5EF4-FFF2-40B4-BE49-F238E27FC236}">
                    <a16:creationId xmlns:a16="http://schemas.microsoft.com/office/drawing/2014/main" id="{EA0EB2A2-FBEB-05F9-2123-F6246DEB190B}"/>
                  </a:ext>
                </a:extLst>
              </p:cNvPr>
              <p:cNvSpPr txBox="1">
                <a:spLocks noRot="1" noChangeAspect="1" noMove="1" noResize="1" noEditPoints="1" noAdjustHandles="1" noChangeArrowheads="1" noChangeShapeType="1" noTextEdit="1"/>
              </p:cNvSpPr>
              <p:nvPr/>
            </p:nvSpPr>
            <p:spPr>
              <a:xfrm>
                <a:off x="3792893" y="2046801"/>
                <a:ext cx="2203167" cy="615513"/>
              </a:xfrm>
              <a:prstGeom prst="rect">
                <a:avLst/>
              </a:prstGeom>
              <a:blipFill>
                <a:blip r:embed="rId6"/>
                <a:stretch>
                  <a:fillRect/>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2003F53-BA8E-C130-AD30-7C88ED41DF59}"/>
                  </a:ext>
                </a:extLst>
              </p:cNvPr>
              <p:cNvSpPr txBox="1"/>
              <p:nvPr/>
            </p:nvSpPr>
            <p:spPr>
              <a:xfrm>
                <a:off x="661941" y="4637781"/>
                <a:ext cx="6091799" cy="2328651"/>
              </a:xfrm>
              <a:prstGeom prst="rect">
                <a:avLst/>
              </a:prstGeom>
              <a:noFill/>
            </p:spPr>
            <p:txBody>
              <a:bodyPr wrap="square">
                <a:spAutoFit/>
              </a:bodyPr>
              <a:lstStyle/>
              <a:p>
                <a:br>
                  <a:rPr lang="en-US" sz="2000" b="1" dirty="0">
                    <a:solidFill>
                      <a:schemeClr val="tx1">
                        <a:lumMod val="95000"/>
                        <a:lumOff val="5000"/>
                      </a:schemeClr>
                    </a:solidFill>
                  </a:rPr>
                </a:br>
                <a:r>
                  <a:rPr lang="en-US" sz="2000" dirty="0">
                    <a:solidFill>
                      <a:schemeClr val="tx1">
                        <a:lumMod val="95000"/>
                        <a:lumOff val="5000"/>
                      </a:schemeClr>
                    </a:solidFill>
                  </a:rPr>
                  <a:t>Computaitonal soundness: </a:t>
                </a:r>
              </a:p>
              <a:p>
                <a14:m>
                  <m:oMath xmlns:m="http://schemas.openxmlformats.org/officeDocument/2006/math">
                    <m:r>
                      <a:rPr lang="en-US" sz="2000" i="1">
                        <a:solidFill>
                          <a:schemeClr val="tx1">
                            <a:lumMod val="95000"/>
                            <a:lumOff val="5000"/>
                          </a:schemeClr>
                        </a:solidFill>
                        <a:latin typeface="Cambria Math" panose="02040503050406030204" pitchFamily="18" charset="0"/>
                      </a:rPr>
                      <m:t>∀ </m:t>
                    </m:r>
                  </m:oMath>
                </a14:m>
                <a:r>
                  <a:rPr lang="en-US" sz="2000" b="0" dirty="0">
                    <a:solidFill>
                      <a:srgbClr val="C00000"/>
                    </a:solidFill>
                  </a:rPr>
                  <a:t>bounded</a:t>
                </a:r>
                <a14:m>
                  <m:oMath xmlns:m="http://schemas.openxmlformats.org/officeDocument/2006/math">
                    <m:r>
                      <a:rPr lang="en-US" sz="2000" b="0" i="0" dirty="0" smtClean="0">
                        <a:solidFill>
                          <a:schemeClr val="tx1">
                            <a:lumMod val="95000"/>
                            <a:lumOff val="5000"/>
                          </a:schemeClr>
                        </a:solidFill>
                        <a:latin typeface="Cambria Math" panose="02040503050406030204" pitchFamily="18" charset="0"/>
                      </a:rPr>
                      <m:t> </m:t>
                    </m:r>
                    <m:acc>
                      <m:accPr>
                        <m:chr m:val="̃"/>
                        <m:ctrlPr>
                          <a:rPr lang="en-US" sz="2000" i="1" dirty="0">
                            <a:solidFill>
                              <a:schemeClr val="tx1">
                                <a:lumMod val="95000"/>
                                <a:lumOff val="5000"/>
                              </a:schemeClr>
                            </a:solidFill>
                            <a:latin typeface="Cambria Math" panose="02040503050406030204" pitchFamily="18" charset="0"/>
                          </a:rPr>
                        </m:ctrlPr>
                      </m:accPr>
                      <m:e>
                        <m:r>
                          <a:rPr lang="en-US" sz="2000" i="1" dirty="0">
                            <a:solidFill>
                              <a:schemeClr val="tx1">
                                <a:lumMod val="95000"/>
                                <a:lumOff val="5000"/>
                              </a:schemeClr>
                            </a:solidFill>
                            <a:latin typeface="Cambria Math" panose="02040503050406030204" pitchFamily="18" charset="0"/>
                          </a:rPr>
                          <m:t>𝑃</m:t>
                        </m:r>
                      </m:e>
                    </m:acc>
                  </m:oMath>
                </a14:m>
                <a:r>
                  <a:rPr lang="en-US" sz="2000" b="0" dirty="0">
                    <a:solidFill>
                      <a:schemeClr val="tx1">
                        <a:lumMod val="95000"/>
                        <a:lumOff val="5000"/>
                      </a:schemeClr>
                    </a:solidFill>
                    <a:latin typeface="Cambria Math" panose="02040503050406030204" pitchFamily="18" charset="0"/>
                  </a:rPr>
                  <a:t> </a:t>
                </a:r>
                <a:r>
                  <a:rPr lang="en-US" sz="2000" b="0" dirty="0" err="1">
                    <a:solidFill>
                      <a:schemeClr val="tx1">
                        <a:lumMod val="95000"/>
                        <a:lumOff val="5000"/>
                      </a:schemeClr>
                    </a:solidFill>
                    <a:latin typeface="Cambria Math" panose="02040503050406030204" pitchFamily="18" charset="0"/>
                  </a:rPr>
                  <a:t>w.o.p</a:t>
                </a:r>
                <a:r>
                  <a:rPr lang="en-US" sz="2000" b="0" dirty="0">
                    <a:solidFill>
                      <a:schemeClr val="tx1">
                        <a:lumMod val="95000"/>
                        <a:lumOff val="5000"/>
                      </a:schemeClr>
                    </a:solidFill>
                    <a:latin typeface="Cambria Math" panose="02040503050406030204" pitchFamily="18" charset="0"/>
                  </a:rPr>
                  <a:t>. over the crs</a:t>
                </a:r>
                <a:r>
                  <a:rPr lang="en-US" sz="2000" i="1" dirty="0">
                    <a:solidFill>
                      <a:schemeClr val="tx1">
                        <a:lumMod val="95000"/>
                        <a:lumOff val="5000"/>
                      </a:schemeClr>
                    </a:solidFill>
                    <a:latin typeface="Cambria Math" panose="02040503050406030204" pitchFamily="18" charset="0"/>
                  </a:rPr>
                  <a:t>,</a:t>
                </a:r>
              </a:p>
              <a:p>
                <a:pPr algn="ctr"/>
                <a:r>
                  <a:rPr lang="en-US" sz="2000" b="0" i="1" dirty="0">
                    <a:solidFill>
                      <a:schemeClr val="tx1">
                        <a:lumMod val="95000"/>
                        <a:lumOff val="5000"/>
                      </a:schemeClr>
                    </a:solidFill>
                    <a:latin typeface="Cambria Math" panose="02040503050406030204" pitchFamily="18" charset="0"/>
                  </a:rPr>
                  <a:t> </a:t>
                </a:r>
                <a14:m>
                  <m:oMath xmlns:m="http://schemas.openxmlformats.org/officeDocument/2006/math">
                    <m:func>
                      <m:funcPr>
                        <m:ctrlPr>
                          <a:rPr lang="en-US" sz="2000" b="0" i="1" smtClean="0">
                            <a:solidFill>
                              <a:schemeClr val="tx1">
                                <a:lumMod val="95000"/>
                                <a:lumOff val="5000"/>
                              </a:schemeClr>
                            </a:solidFill>
                            <a:latin typeface="Cambria Math" panose="02040503050406030204" pitchFamily="18" charset="0"/>
                          </a:rPr>
                        </m:ctrlPr>
                      </m:funcPr>
                      <m:fName>
                        <m:r>
                          <m:rPr>
                            <m:sty m:val="p"/>
                          </m:rPr>
                          <a:rPr lang="en-US" sz="2000" b="0" i="0" smtClean="0">
                            <a:solidFill>
                              <a:schemeClr val="tx1">
                                <a:lumMod val="95000"/>
                                <a:lumOff val="5000"/>
                              </a:schemeClr>
                            </a:solidFill>
                            <a:latin typeface="Cambria Math" panose="02040503050406030204" pitchFamily="18" charset="0"/>
                          </a:rPr>
                          <m:t>Pr</m:t>
                        </m:r>
                      </m:fName>
                      <m:e>
                        <m:d>
                          <m:dPr>
                            <m:begChr m:val="["/>
                            <m:endChr m:val="]"/>
                            <m:ctrlPr>
                              <a:rPr lang="en-US" sz="2000" b="0" i="1" smtClean="0">
                                <a:solidFill>
                                  <a:schemeClr val="tx1">
                                    <a:lumMod val="95000"/>
                                    <a:lumOff val="5000"/>
                                  </a:schemeClr>
                                </a:solidFill>
                                <a:latin typeface="Cambria Math" panose="02040503050406030204" pitchFamily="18" charset="0"/>
                              </a:rPr>
                            </m:ctrlPr>
                          </m:dPr>
                          <m:e>
                            <m:d>
                              <m:dPr>
                                <m:begChr m:val=""/>
                                <m:endChr m:val="|"/>
                                <m:ctrlPr>
                                  <a:rPr lang="en-US" sz="2000" i="1" smtClean="0">
                                    <a:solidFill>
                                      <a:schemeClr val="tx1">
                                        <a:lumMod val="95000"/>
                                        <a:lumOff val="5000"/>
                                      </a:schemeClr>
                                    </a:solidFill>
                                    <a:latin typeface="Cambria Math" panose="02040503050406030204" pitchFamily="18" charset="0"/>
                                  </a:rPr>
                                </m:ctrlPr>
                              </m:dPr>
                              <m:e>
                                <m:eqArr>
                                  <m:eqArrPr>
                                    <m:ctrlPr>
                                      <a:rPr lang="en-US" sz="2000" i="1">
                                        <a:solidFill>
                                          <a:schemeClr val="tx1">
                                            <a:lumMod val="95000"/>
                                            <a:lumOff val="5000"/>
                                          </a:schemeClr>
                                        </a:solidFill>
                                        <a:latin typeface="Cambria Math" panose="02040503050406030204" pitchFamily="18" charset="0"/>
                                      </a:rPr>
                                    </m:ctrlPr>
                                  </m:eqArrPr>
                                  <m:e>
                                    <m:r>
                                      <a:rPr lang="en-US" sz="2000" i="1">
                                        <a:solidFill>
                                          <a:schemeClr val="tx1">
                                            <a:lumMod val="95000"/>
                                            <a:lumOff val="5000"/>
                                          </a:schemeClr>
                                        </a:solidFill>
                                        <a:latin typeface="Cambria Math" panose="02040503050406030204" pitchFamily="18" charset="0"/>
                                      </a:rPr>
                                      <m:t>𝑥</m:t>
                                    </m:r>
                                    <m:r>
                                      <a:rPr lang="en-US" sz="2000" i="1">
                                        <a:solidFill>
                                          <a:schemeClr val="tx1">
                                            <a:lumMod val="95000"/>
                                            <a:lumOff val="5000"/>
                                          </a:schemeClr>
                                        </a:solidFill>
                                        <a:latin typeface="Cambria Math" panose="02040503050406030204" pitchFamily="18" charset="0"/>
                                      </a:rPr>
                                      <m:t>∉</m:t>
                                    </m:r>
                                    <m:r>
                                      <a:rPr lang="en-US" sz="2000" i="1">
                                        <a:solidFill>
                                          <a:schemeClr val="tx1">
                                            <a:lumMod val="95000"/>
                                            <a:lumOff val="5000"/>
                                          </a:schemeClr>
                                        </a:solidFill>
                                        <a:latin typeface="Cambria Math" panose="02040503050406030204" pitchFamily="18" charset="0"/>
                                      </a:rPr>
                                      <m:t>𝐿</m:t>
                                    </m:r>
                                    <m:r>
                                      <a:rPr lang="en-US" sz="2000" i="1">
                                        <a:solidFill>
                                          <a:schemeClr val="tx1">
                                            <a:lumMod val="95000"/>
                                            <a:lumOff val="5000"/>
                                          </a:schemeClr>
                                        </a:solidFill>
                                        <a:latin typeface="Cambria Math" panose="02040503050406030204" pitchFamily="18" charset="0"/>
                                      </a:rPr>
                                      <m:t>(</m:t>
                                    </m:r>
                                    <m:r>
                                      <m:rPr>
                                        <m:nor/>
                                      </m:rPr>
                                      <a:rPr lang="en-US" sz="2000" dirty="0">
                                        <a:latin typeface="Cambria Math" panose="02040503050406030204" pitchFamily="18" charset="0"/>
                                        <a:ea typeface="Cambria Math" panose="02040503050406030204" pitchFamily="18" charset="0"/>
                                      </a:rPr>
                                      <m:t>ℛ</m:t>
                                    </m:r>
                                    <m:r>
                                      <a:rPr lang="en-US" sz="2000" i="1">
                                        <a:solidFill>
                                          <a:schemeClr val="tx1">
                                            <a:lumMod val="95000"/>
                                            <a:lumOff val="5000"/>
                                          </a:schemeClr>
                                        </a:solidFill>
                                        <a:latin typeface="Cambria Math" panose="02040503050406030204" pitchFamily="18" charset="0"/>
                                      </a:rPr>
                                      <m:t>)</m:t>
                                    </m:r>
                                    <m:r>
                                      <a:rPr lang="en-US" sz="2000" i="1" smtClean="0">
                                        <a:solidFill>
                                          <a:schemeClr val="tx1">
                                            <a:lumMod val="95000"/>
                                            <a:lumOff val="5000"/>
                                          </a:schemeClr>
                                        </a:solidFill>
                                        <a:latin typeface="Cambria Math" panose="02040503050406030204" pitchFamily="18" charset="0"/>
                                      </a:rPr>
                                      <m:t> </m:t>
                                    </m:r>
                                  </m:e>
                                  <m:e>
                                    <m:sSup>
                                      <m:sSupPr>
                                        <m:ctrlPr>
                                          <a:rPr lang="en-US" sz="2000" i="1">
                                            <a:solidFill>
                                              <a:schemeClr val="tx1">
                                                <a:lumMod val="95000"/>
                                                <a:lumOff val="5000"/>
                                              </a:schemeClr>
                                            </a:solidFill>
                                            <a:latin typeface="Cambria Math" panose="02040503050406030204" pitchFamily="18" charset="0"/>
                                          </a:rPr>
                                        </m:ctrlPr>
                                      </m:sSupPr>
                                      <m:e>
                                        <m:r>
                                          <a:rPr lang="en-US" sz="2000" i="1">
                                            <a:solidFill>
                                              <a:schemeClr val="tx1">
                                                <a:lumMod val="95000"/>
                                                <a:lumOff val="5000"/>
                                              </a:schemeClr>
                                            </a:solidFill>
                                            <a:latin typeface="Cambria Math" panose="02040503050406030204" pitchFamily="18" charset="0"/>
                                          </a:rPr>
                                          <m:t>𝑉</m:t>
                                        </m:r>
                                      </m:e>
                                      <m:sup>
                                        <m:r>
                                          <a:rPr lang="en-US" sz="2000" i="1">
                                            <a:solidFill>
                                              <a:schemeClr val="tx1">
                                                <a:lumMod val="95000"/>
                                                <a:lumOff val="5000"/>
                                              </a:schemeClr>
                                            </a:solidFill>
                                            <a:latin typeface="Cambria Math" panose="02040503050406030204" pitchFamily="18" charset="0"/>
                                          </a:rPr>
                                          <m:t>𝛱</m:t>
                                        </m:r>
                                      </m:sup>
                                    </m:sSup>
                                    <m:d>
                                      <m:dPr>
                                        <m:ctrlPr>
                                          <a:rPr lang="en-US" sz="2000" i="1">
                                            <a:solidFill>
                                              <a:schemeClr val="tx1">
                                                <a:lumMod val="95000"/>
                                                <a:lumOff val="5000"/>
                                              </a:schemeClr>
                                            </a:solidFill>
                                            <a:latin typeface="Cambria Math" panose="02040503050406030204" pitchFamily="18" charset="0"/>
                                          </a:rPr>
                                        </m:ctrlPr>
                                      </m:dPr>
                                      <m:e>
                                        <m:r>
                                          <a:rPr lang="en-US" sz="2000" i="1">
                                            <a:solidFill>
                                              <a:schemeClr val="tx1">
                                                <a:lumMod val="95000"/>
                                                <a:lumOff val="5000"/>
                                              </a:schemeClr>
                                            </a:solidFill>
                                            <a:latin typeface="Cambria Math" panose="02040503050406030204" pitchFamily="18" charset="0"/>
                                          </a:rPr>
                                          <m:t>𝑐𝑟𝑠</m:t>
                                        </m:r>
                                        <m:r>
                                          <a:rPr lang="en-US" sz="2000" i="1">
                                            <a:solidFill>
                                              <a:schemeClr val="tx1">
                                                <a:lumMod val="95000"/>
                                                <a:lumOff val="5000"/>
                                              </a:schemeClr>
                                            </a:solidFill>
                                            <a:latin typeface="Cambria Math" panose="02040503050406030204" pitchFamily="18" charset="0"/>
                                          </a:rPr>
                                          <m:t>,</m:t>
                                        </m:r>
                                        <m:r>
                                          <a:rPr lang="en-US" sz="2000" i="1">
                                            <a:solidFill>
                                              <a:schemeClr val="tx1">
                                                <a:lumMod val="95000"/>
                                                <a:lumOff val="5000"/>
                                              </a:schemeClr>
                                            </a:solidFill>
                                            <a:latin typeface="Cambria Math" panose="02040503050406030204" pitchFamily="18" charset="0"/>
                                          </a:rPr>
                                          <m:t>𝑥</m:t>
                                        </m:r>
                                      </m:e>
                                    </m:d>
                                    <m:r>
                                      <a:rPr lang="en-US" sz="2000" i="1">
                                        <a:solidFill>
                                          <a:schemeClr val="tx1">
                                            <a:lumMod val="95000"/>
                                            <a:lumOff val="5000"/>
                                          </a:schemeClr>
                                        </a:solidFill>
                                        <a:latin typeface="Cambria Math" panose="02040503050406030204" pitchFamily="18" charset="0"/>
                                      </a:rPr>
                                      <m:t>=1</m:t>
                                    </m:r>
                                  </m:e>
                                </m:eqArr>
                              </m:e>
                            </m:d>
                            <m:d>
                              <m:dPr>
                                <m:ctrlPr>
                                  <a:rPr lang="en-US" sz="2000" i="1">
                                    <a:solidFill>
                                      <a:schemeClr val="tx1">
                                        <a:lumMod val="95000"/>
                                        <a:lumOff val="5000"/>
                                      </a:schemeClr>
                                    </a:solidFill>
                                    <a:latin typeface="Cambria Math" panose="02040503050406030204" pitchFamily="18" charset="0"/>
                                  </a:rPr>
                                </m:ctrlPr>
                              </m:dPr>
                              <m:e>
                                <m:r>
                                  <a:rPr lang="en-US" sz="2000" i="1">
                                    <a:solidFill>
                                      <a:schemeClr val="tx1">
                                        <a:lumMod val="95000"/>
                                        <a:lumOff val="5000"/>
                                      </a:schemeClr>
                                    </a:solidFill>
                                    <a:latin typeface="Cambria Math" panose="02040503050406030204" pitchFamily="18" charset="0"/>
                                  </a:rPr>
                                  <m:t>𝑥</m:t>
                                </m:r>
                                <m:r>
                                  <a:rPr lang="en-US" sz="2000" i="1">
                                    <a:solidFill>
                                      <a:schemeClr val="tx1">
                                        <a:lumMod val="95000"/>
                                        <a:lumOff val="5000"/>
                                      </a:schemeClr>
                                    </a:solidFill>
                                    <a:latin typeface="Cambria Math" panose="02040503050406030204" pitchFamily="18" charset="0"/>
                                  </a:rPr>
                                  <m:t>,</m:t>
                                </m:r>
                                <m:r>
                                  <a:rPr lang="en-US" sz="2000" i="1">
                                    <a:solidFill>
                                      <a:schemeClr val="tx1">
                                        <a:lumMod val="95000"/>
                                        <a:lumOff val="5000"/>
                                      </a:schemeClr>
                                    </a:solidFill>
                                    <a:latin typeface="Cambria Math" panose="02040503050406030204" pitchFamily="18" charset="0"/>
                                  </a:rPr>
                                  <m:t>𝛱</m:t>
                                </m:r>
                              </m:e>
                            </m:d>
                            <m:r>
                              <a:rPr lang="en-US" sz="2000" i="1">
                                <a:solidFill>
                                  <a:schemeClr val="tx1">
                                    <a:lumMod val="95000"/>
                                    <a:lumOff val="5000"/>
                                  </a:schemeClr>
                                </a:solidFill>
                                <a:latin typeface="Cambria Math" panose="02040503050406030204" pitchFamily="18" charset="0"/>
                              </a:rPr>
                              <m:t>←</m:t>
                            </m:r>
                            <m:acc>
                              <m:accPr>
                                <m:chr m:val="̃"/>
                                <m:ctrlPr>
                                  <a:rPr lang="en-US" sz="2000" i="1" dirty="0">
                                    <a:solidFill>
                                      <a:schemeClr val="tx1">
                                        <a:lumMod val="95000"/>
                                        <a:lumOff val="5000"/>
                                      </a:schemeClr>
                                    </a:solidFill>
                                    <a:latin typeface="Cambria Math" panose="02040503050406030204" pitchFamily="18" charset="0"/>
                                  </a:rPr>
                                </m:ctrlPr>
                              </m:accPr>
                              <m:e>
                                <m:r>
                                  <a:rPr lang="en-US" sz="2000" i="1" dirty="0">
                                    <a:solidFill>
                                      <a:schemeClr val="tx1">
                                        <a:lumMod val="95000"/>
                                        <a:lumOff val="5000"/>
                                      </a:schemeClr>
                                    </a:solidFill>
                                    <a:latin typeface="Cambria Math" panose="02040503050406030204" pitchFamily="18" charset="0"/>
                                  </a:rPr>
                                  <m:t>𝑃</m:t>
                                </m:r>
                              </m:e>
                            </m:acc>
                            <m:d>
                              <m:dPr>
                                <m:ctrlPr>
                                  <a:rPr lang="en-US" sz="2000" i="1">
                                    <a:solidFill>
                                      <a:schemeClr val="tx1">
                                        <a:lumMod val="95000"/>
                                        <a:lumOff val="5000"/>
                                      </a:schemeClr>
                                    </a:solidFill>
                                    <a:latin typeface="Cambria Math" panose="02040503050406030204" pitchFamily="18" charset="0"/>
                                  </a:rPr>
                                </m:ctrlPr>
                              </m:dPr>
                              <m:e>
                                <m:r>
                                  <a:rPr lang="en-US" sz="2000" i="1">
                                    <a:solidFill>
                                      <a:schemeClr val="tx1">
                                        <a:lumMod val="95000"/>
                                        <a:lumOff val="5000"/>
                                      </a:schemeClr>
                                    </a:solidFill>
                                    <a:latin typeface="Cambria Math" panose="02040503050406030204" pitchFamily="18" charset="0"/>
                                  </a:rPr>
                                  <m:t>𝑐𝑟𝑠</m:t>
                                </m:r>
                              </m:e>
                            </m:d>
                          </m:e>
                        </m:d>
                        <m:r>
                          <a:rPr lang="en-US" sz="2000" b="0" i="1" smtClean="0">
                            <a:solidFill>
                              <a:schemeClr val="tx1">
                                <a:lumMod val="95000"/>
                                <a:lumOff val="5000"/>
                              </a:schemeClr>
                            </a:solidFill>
                            <a:latin typeface="Cambria Math" panose="02040503050406030204" pitchFamily="18" charset="0"/>
                          </a:rPr>
                          <m:t>&lt;1/2</m:t>
                        </m:r>
                      </m:e>
                    </m:func>
                  </m:oMath>
                </a14:m>
                <a:endParaRPr lang="en-US" sz="2000" i="1" dirty="0">
                  <a:solidFill>
                    <a:srgbClr val="C00000"/>
                  </a:solidFill>
                </a:endParaRPr>
              </a:p>
              <a:p>
                <a:endParaRPr lang="en-US" sz="2000" dirty="0">
                  <a:solidFill>
                    <a:schemeClr val="tx1">
                      <a:lumMod val="95000"/>
                      <a:lumOff val="5000"/>
                    </a:schemeClr>
                  </a:solidFill>
                </a:endParaRPr>
              </a:p>
              <a:p>
                <a:pPr lvl="1">
                  <a:spcBef>
                    <a:spcPts val="600"/>
                  </a:spcBef>
                </a:pPr>
                <a:endParaRPr lang="en-US" sz="2000" dirty="0">
                  <a:solidFill>
                    <a:schemeClr val="tx1">
                      <a:lumMod val="95000"/>
                      <a:lumOff val="5000"/>
                    </a:schemeClr>
                  </a:solidFill>
                </a:endParaRPr>
              </a:p>
            </p:txBody>
          </p:sp>
        </mc:Choice>
        <mc:Fallback xmlns="">
          <p:sp>
            <p:nvSpPr>
              <p:cNvPr id="10" name="TextBox 9">
                <a:extLst>
                  <a:ext uri="{FF2B5EF4-FFF2-40B4-BE49-F238E27FC236}">
                    <a16:creationId xmlns:a16="http://schemas.microsoft.com/office/drawing/2014/main" id="{E2003F53-BA8E-C130-AD30-7C88ED41DF59}"/>
                  </a:ext>
                </a:extLst>
              </p:cNvPr>
              <p:cNvSpPr txBox="1">
                <a:spLocks noRot="1" noChangeAspect="1" noMove="1" noResize="1" noEditPoints="1" noAdjustHandles="1" noChangeArrowheads="1" noChangeShapeType="1" noTextEdit="1"/>
              </p:cNvSpPr>
              <p:nvPr/>
            </p:nvSpPr>
            <p:spPr>
              <a:xfrm>
                <a:off x="661941" y="4637781"/>
                <a:ext cx="6091799" cy="2328651"/>
              </a:xfrm>
              <a:prstGeom prst="rect">
                <a:avLst/>
              </a:prstGeom>
              <a:blipFill>
                <a:blip r:embed="rId7"/>
                <a:stretch>
                  <a:fillRect l="-1042" t="-10326" b="-42391"/>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 name="Rectangle: Rounded Corners 18">
                <a:extLst>
                  <a:ext uri="{FF2B5EF4-FFF2-40B4-BE49-F238E27FC236}">
                    <a16:creationId xmlns:a16="http://schemas.microsoft.com/office/drawing/2014/main" id="{0D25AE36-613C-E145-3AA0-95977C7E8B20}"/>
                  </a:ext>
                </a:extLst>
              </p:cNvPr>
              <p:cNvSpPr/>
              <p:nvPr/>
            </p:nvSpPr>
            <p:spPr>
              <a:xfrm flipH="1">
                <a:off x="6880042" y="4662468"/>
                <a:ext cx="5014459" cy="1331836"/>
              </a:xfrm>
              <a:prstGeom prst="roundRect">
                <a:avLst>
                  <a:gd name="adj" fmla="val 4420"/>
                </a:avLst>
              </a:prstGeom>
              <a:solidFill>
                <a:srgbClr val="D7FDD7"/>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spcBef>
                    <a:spcPts val="1800"/>
                  </a:spcBef>
                </a:pPr>
                <a:r>
                  <a:rPr lang="en-US" sz="2400" dirty="0">
                    <a:solidFill>
                      <a:srgbClr val="C00000"/>
                    </a:solidFill>
                  </a:rPr>
                  <a:t>Succinct PCA theorem?</a:t>
                </a:r>
                <a:br>
                  <a:rPr lang="en-US" sz="2400" dirty="0">
                    <a:solidFill>
                      <a:schemeClr val="tx1">
                        <a:lumMod val="95000"/>
                        <a:lumOff val="5000"/>
                      </a:schemeClr>
                    </a:solidFill>
                  </a:rPr>
                </a:br>
                <a14:m>
                  <m:oMathPara xmlns:m="http://schemas.openxmlformats.org/officeDocument/2006/math">
                    <m:oMathParaPr>
                      <m:jc m:val="left"/>
                    </m:oMathParaPr>
                    <m:oMath xmlns:m="http://schemas.openxmlformats.org/officeDocument/2006/math">
                      <m:d>
                        <m:dPr>
                          <m:begChr m:val="|"/>
                          <m:endChr m:val="|"/>
                          <m:ctrlPr>
                            <a:rPr lang="en-US" sz="2400" i="1" dirty="0">
                              <a:solidFill>
                                <a:schemeClr val="tx1">
                                  <a:lumMod val="95000"/>
                                  <a:lumOff val="5000"/>
                                </a:schemeClr>
                              </a:solidFill>
                              <a:latin typeface="Cambria Math" panose="02040503050406030204" pitchFamily="18" charset="0"/>
                            </a:rPr>
                          </m:ctrlPr>
                        </m:dPr>
                        <m:e>
                          <m:r>
                            <m:rPr>
                              <m:sty m:val="p"/>
                            </m:rPr>
                            <a:rPr lang="en-US" sz="2400" dirty="0">
                              <a:solidFill>
                                <a:schemeClr val="tx1">
                                  <a:lumMod val="95000"/>
                                  <a:lumOff val="5000"/>
                                </a:schemeClr>
                              </a:solidFill>
                              <a:latin typeface="Cambria Math" panose="02040503050406030204" pitchFamily="18" charset="0"/>
                            </a:rPr>
                            <m:t>Π</m:t>
                          </m:r>
                        </m:e>
                      </m:d>
                      <m:r>
                        <a:rPr lang="en-US" sz="2400" i="1" dirty="0">
                          <a:solidFill>
                            <a:schemeClr val="tx1">
                              <a:lumMod val="95000"/>
                              <a:lumOff val="5000"/>
                            </a:schemeClr>
                          </a:solidFill>
                          <a:latin typeface="Cambria Math" panose="02040503050406030204" pitchFamily="18" charset="0"/>
                        </a:rPr>
                        <m:t>=</m:t>
                      </m:r>
                      <m:r>
                        <m:rPr>
                          <m:sty m:val="p"/>
                        </m:rPr>
                        <a:rPr lang="en-US" sz="2400" dirty="0">
                          <a:solidFill>
                            <a:schemeClr val="tx1"/>
                          </a:solidFill>
                          <a:latin typeface="Cambria Math" panose="02040503050406030204" pitchFamily="18" charset="0"/>
                        </a:rPr>
                        <m:t>poly</m:t>
                      </m:r>
                      <m:d>
                        <m:dPr>
                          <m:ctrlPr>
                            <a:rPr lang="en-US" sz="2400" i="1" dirty="0">
                              <a:solidFill>
                                <a:schemeClr val="tx1">
                                  <a:lumMod val="95000"/>
                                  <a:lumOff val="5000"/>
                                </a:schemeClr>
                              </a:solidFill>
                              <a:latin typeface="Cambria Math" panose="02040503050406030204" pitchFamily="18" charset="0"/>
                            </a:rPr>
                          </m:ctrlPr>
                        </m:dPr>
                        <m:e>
                          <m:r>
                            <m:rPr>
                              <m:sty m:val="p"/>
                            </m:rPr>
                            <a:rPr lang="en-US" sz="2400" i="1" dirty="0">
                              <a:solidFill>
                                <a:srgbClr val="C00000"/>
                              </a:solidFill>
                              <a:latin typeface="Cambria Math" panose="02040503050406030204" pitchFamily="18" charset="0"/>
                            </a:rPr>
                            <m:t>log</m:t>
                          </m:r>
                          <m:r>
                            <a:rPr lang="en-US" sz="2400" i="1" dirty="0">
                              <a:solidFill>
                                <a:srgbClr val="C00000"/>
                              </a:solidFill>
                              <a:latin typeface="Cambria Math" panose="02040503050406030204" pitchFamily="18" charset="0"/>
                            </a:rPr>
                            <m:t> </m:t>
                          </m:r>
                          <m:d>
                            <m:dPr>
                              <m:begChr m:val="|"/>
                              <m:endChr m:val="|"/>
                              <m:ctrlPr>
                                <a:rPr lang="en-US" sz="2400" i="1" dirty="0">
                                  <a:solidFill>
                                    <a:srgbClr val="C00000"/>
                                  </a:solidFill>
                                  <a:latin typeface="Cambria Math" panose="02040503050406030204" pitchFamily="18" charset="0"/>
                                </a:rPr>
                              </m:ctrlPr>
                            </m:dPr>
                            <m:e>
                              <m:r>
                                <a:rPr lang="en-US" sz="2400" i="1" dirty="0">
                                  <a:solidFill>
                                    <a:srgbClr val="C00000"/>
                                  </a:solidFill>
                                  <a:latin typeface="Cambria Math" panose="02040503050406030204" pitchFamily="18" charset="0"/>
                                </a:rPr>
                                <m:t>𝑥</m:t>
                              </m:r>
                            </m:e>
                          </m:d>
                          <m:r>
                            <a:rPr lang="en-US" sz="2400" b="0" i="1" dirty="0" smtClean="0">
                              <a:solidFill>
                                <a:schemeClr val="tx1"/>
                              </a:solidFill>
                              <a:latin typeface="Cambria Math" panose="02040503050406030204" pitchFamily="18" charset="0"/>
                            </a:rPr>
                            <m:t>,</m:t>
                          </m:r>
                          <m:d>
                            <m:dPr>
                              <m:begChr m:val="|"/>
                              <m:endChr m:val="|"/>
                              <m:ctrlPr>
                                <a:rPr lang="en-US" sz="2400" i="1" dirty="0">
                                  <a:solidFill>
                                    <a:schemeClr val="tx1">
                                      <a:lumMod val="95000"/>
                                      <a:lumOff val="5000"/>
                                    </a:schemeClr>
                                  </a:solidFill>
                                  <a:latin typeface="Cambria Math" panose="02040503050406030204" pitchFamily="18" charset="0"/>
                                </a:rPr>
                              </m:ctrlPr>
                            </m:dPr>
                            <m:e>
                              <m:r>
                                <a:rPr lang="en-US" sz="2400" i="1" dirty="0">
                                  <a:solidFill>
                                    <a:schemeClr val="tx1"/>
                                  </a:solidFill>
                                  <a:latin typeface="Cambria Math" panose="02040503050406030204" pitchFamily="18" charset="0"/>
                                </a:rPr>
                                <m:t>𝑤</m:t>
                              </m:r>
                            </m:e>
                          </m:d>
                        </m:e>
                      </m:d>
                    </m:oMath>
                  </m:oMathPara>
                </a14:m>
                <a:br>
                  <a:rPr lang="en-US" sz="2400" dirty="0">
                    <a:solidFill>
                      <a:schemeClr val="tx1"/>
                    </a:solidFill>
                  </a:rPr>
                </a:br>
                <a14:m>
                  <m:oMath xmlns:m="http://schemas.openxmlformats.org/officeDocument/2006/math">
                    <m:r>
                      <a:rPr lang="en-US" sz="2400" i="1" dirty="0">
                        <a:solidFill>
                          <a:schemeClr val="tx1">
                            <a:lumMod val="95000"/>
                            <a:lumOff val="5000"/>
                          </a:schemeClr>
                        </a:solidFill>
                        <a:latin typeface="Cambria Math" panose="02040503050406030204" pitchFamily="18" charset="0"/>
                      </a:rPr>
                      <m:t>𝑂</m:t>
                    </m:r>
                    <m:r>
                      <a:rPr lang="en-US" sz="2400" i="1" dirty="0">
                        <a:solidFill>
                          <a:schemeClr val="tx1">
                            <a:lumMod val="95000"/>
                            <a:lumOff val="5000"/>
                          </a:schemeClr>
                        </a:solidFill>
                        <a:latin typeface="Cambria Math" panose="02040503050406030204" pitchFamily="18" charset="0"/>
                      </a:rPr>
                      <m:t>(1)</m:t>
                    </m:r>
                  </m:oMath>
                </a14:m>
                <a:r>
                  <a:rPr lang="en-US" sz="2400" dirty="0">
                    <a:solidFill>
                      <a:schemeClr val="tx1"/>
                    </a:solidFill>
                  </a:rPr>
                  <a:t> queries</a:t>
                </a:r>
              </a:p>
            </p:txBody>
          </p:sp>
        </mc:Choice>
        <mc:Fallback xmlns="">
          <p:sp>
            <p:nvSpPr>
              <p:cNvPr id="3" name="Rectangle: Rounded Corners 18">
                <a:extLst>
                  <a:ext uri="{FF2B5EF4-FFF2-40B4-BE49-F238E27FC236}">
                    <a16:creationId xmlns:a16="http://schemas.microsoft.com/office/drawing/2014/main" id="{0D25AE36-613C-E145-3AA0-95977C7E8B20}"/>
                  </a:ext>
                </a:extLst>
              </p:cNvPr>
              <p:cNvSpPr>
                <a:spLocks noRot="1" noChangeAspect="1" noMove="1" noResize="1" noEditPoints="1" noAdjustHandles="1" noChangeArrowheads="1" noChangeShapeType="1" noTextEdit="1"/>
              </p:cNvSpPr>
              <p:nvPr/>
            </p:nvSpPr>
            <p:spPr>
              <a:xfrm flipH="1">
                <a:off x="6880042" y="4662468"/>
                <a:ext cx="5014459" cy="1331836"/>
              </a:xfrm>
              <a:prstGeom prst="roundRect">
                <a:avLst>
                  <a:gd name="adj" fmla="val 4420"/>
                </a:avLst>
              </a:prstGeom>
              <a:blipFill>
                <a:blip r:embed="rId10"/>
                <a:stretch>
                  <a:fillRect l="-1256" b="-3704"/>
                </a:stretch>
              </a:blipFill>
              <a:ln w="28575">
                <a:solidFill>
                  <a:srgbClr val="00B050"/>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225B130-7352-43AD-C85F-A764E5C4BFBF}"/>
                  </a:ext>
                </a:extLst>
              </p:cNvPr>
              <p:cNvSpPr txBox="1"/>
              <p:nvPr/>
            </p:nvSpPr>
            <p:spPr>
              <a:xfrm>
                <a:off x="8031846" y="2051342"/>
                <a:ext cx="1842100"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𝑥</m:t>
                      </m:r>
                      <m:r>
                        <a:rPr lang="en-US" sz="2400" i="1">
                          <a:solidFill>
                            <a:schemeClr val="tx1">
                              <a:lumMod val="95000"/>
                              <a:lumOff val="5000"/>
                            </a:schemeClr>
                          </a:solidFill>
                          <a:latin typeface="Cambria Math" panose="02040503050406030204" pitchFamily="18" charset="0"/>
                        </a:rPr>
                        <m:t>∉</m:t>
                      </m:r>
                      <m:r>
                        <a:rPr lang="en-US" sz="2400" i="1">
                          <a:solidFill>
                            <a:schemeClr val="tx1">
                              <a:lumMod val="95000"/>
                              <a:lumOff val="5000"/>
                            </a:schemeClr>
                          </a:solidFill>
                          <a:latin typeface="Cambria Math" panose="02040503050406030204" pitchFamily="18" charset="0"/>
                        </a:rPr>
                        <m:t>𝐿</m:t>
                      </m:r>
                      <m:r>
                        <a:rPr lang="en-US" sz="2400" i="1">
                          <a:solidFill>
                            <a:schemeClr val="tx1">
                              <a:lumMod val="95000"/>
                              <a:lumOff val="5000"/>
                            </a:schemeClr>
                          </a:solidFill>
                          <a:latin typeface="Cambria Math" panose="02040503050406030204" pitchFamily="18" charset="0"/>
                        </a:rPr>
                        <m:t>(</m:t>
                      </m:r>
                      <m:r>
                        <a:rPr lang="en-US" sz="2400" i="1" dirty="0">
                          <a:latin typeface="Cambria Math" panose="02040503050406030204" pitchFamily="18" charset="0"/>
                          <a:ea typeface="Cambria Math" panose="02040503050406030204" pitchFamily="18" charset="0"/>
                        </a:rPr>
                        <m:t>ℛ</m:t>
                      </m:r>
                      <m:r>
                        <a:rPr lang="en-US" sz="2400" i="1">
                          <a:solidFill>
                            <a:schemeClr val="tx1">
                              <a:lumMod val="95000"/>
                              <a:lumOff val="5000"/>
                            </a:schemeClr>
                          </a:solidFill>
                          <a:latin typeface="Cambria Math" panose="02040503050406030204" pitchFamily="18" charset="0"/>
                        </a:rPr>
                        <m:t>)</m:t>
                      </m:r>
                    </m:oMath>
                  </m:oMathPara>
                </a14:m>
                <a:endParaRPr lang="en-IL" sz="2400" dirty="0"/>
              </a:p>
              <a:p>
                <a:endParaRPr lang="en-IL" sz="2400" dirty="0"/>
              </a:p>
            </p:txBody>
          </p:sp>
        </mc:Choice>
        <mc:Fallback xmlns="">
          <p:sp>
            <p:nvSpPr>
              <p:cNvPr id="17" name="TextBox 16">
                <a:extLst>
                  <a:ext uri="{FF2B5EF4-FFF2-40B4-BE49-F238E27FC236}">
                    <a16:creationId xmlns:a16="http://schemas.microsoft.com/office/drawing/2014/main" id="{A225B130-7352-43AD-C85F-A764E5C4BFBF}"/>
                  </a:ext>
                </a:extLst>
              </p:cNvPr>
              <p:cNvSpPr txBox="1">
                <a:spLocks noRot="1" noChangeAspect="1" noMove="1" noResize="1" noEditPoints="1" noAdjustHandles="1" noChangeArrowheads="1" noChangeShapeType="1" noTextEdit="1"/>
              </p:cNvSpPr>
              <p:nvPr/>
            </p:nvSpPr>
            <p:spPr>
              <a:xfrm>
                <a:off x="8031846" y="2051342"/>
                <a:ext cx="1842100" cy="830997"/>
              </a:xfrm>
              <a:prstGeom prst="rect">
                <a:avLst/>
              </a:prstGeom>
              <a:blipFill>
                <a:blip r:embed="rId11"/>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B7CEE37-352C-7C0B-E0B1-8AA0E398FF97}"/>
                  </a:ext>
                </a:extLst>
              </p:cNvPr>
              <p:cNvSpPr txBox="1"/>
              <p:nvPr/>
            </p:nvSpPr>
            <p:spPr>
              <a:xfrm>
                <a:off x="9907925" y="1164587"/>
                <a:ext cx="2388591" cy="461665"/>
              </a:xfrm>
              <a:prstGeom prst="rect">
                <a:avLst/>
              </a:prstGeom>
              <a:noFill/>
            </p:spPr>
            <p:txBody>
              <a:bodyPr wrap="square">
                <a:spAutoFit/>
              </a:bodyPr>
              <a:lstStyle/>
              <a:p>
                <a:pPr>
                  <a:buClr>
                    <a:schemeClr val="dk1"/>
                  </a:buClr>
                  <a:buSzPts val="1100"/>
                </a:pPr>
                <a14:m>
                  <m:oMathPara xmlns:m="http://schemas.openxmlformats.org/officeDocument/2006/math">
                    <m:oMathParaPr>
                      <m:jc m:val="centerGroup"/>
                    </m:oMathParaPr>
                    <m:oMath xmlns:m="http://schemas.openxmlformats.org/officeDocument/2006/math">
                      <m:d>
                        <m:dPr>
                          <m:begChr m:val="|"/>
                          <m:endChr m:val="|"/>
                          <m:ctrlPr>
                            <a:rPr lang="en-US" sz="2400" i="1" smtClean="0">
                              <a:solidFill>
                                <a:srgbClr val="C00000"/>
                              </a:solidFill>
                              <a:latin typeface="Cambria Math" panose="02040503050406030204" pitchFamily="18" charset="0"/>
                            </a:rPr>
                          </m:ctrlPr>
                        </m:dPr>
                        <m:e>
                          <m:r>
                            <a:rPr lang="en-US" sz="2400" i="1">
                              <a:solidFill>
                                <a:srgbClr val="C00000"/>
                              </a:solidFill>
                              <a:latin typeface="Cambria Math" panose="02040503050406030204" pitchFamily="18" charset="0"/>
                            </a:rPr>
                            <m:t>𝑥</m:t>
                          </m:r>
                        </m:e>
                      </m:d>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𝑤</m:t>
                      </m:r>
                      <m:r>
                        <a:rPr lang="en-US" sz="2400" i="1">
                          <a:solidFill>
                            <a:srgbClr val="C00000"/>
                          </a:solidFill>
                          <a:latin typeface="Cambria Math" panose="02040503050406030204" pitchFamily="18" charset="0"/>
                        </a:rPr>
                        <m:t>|</m:t>
                      </m:r>
                    </m:oMath>
                  </m:oMathPara>
                </a14:m>
                <a:endParaRPr lang="ar-AE" sz="2400" i="1" dirty="0">
                  <a:solidFill>
                    <a:srgbClr val="C00000"/>
                  </a:solidFill>
                </a:endParaRPr>
              </a:p>
            </p:txBody>
          </p:sp>
        </mc:Choice>
        <mc:Fallback xmlns="">
          <p:sp>
            <p:nvSpPr>
              <p:cNvPr id="15" name="TextBox 14">
                <a:extLst>
                  <a:ext uri="{FF2B5EF4-FFF2-40B4-BE49-F238E27FC236}">
                    <a16:creationId xmlns:a16="http://schemas.microsoft.com/office/drawing/2014/main" id="{DB7CEE37-352C-7C0B-E0B1-8AA0E398FF97}"/>
                  </a:ext>
                </a:extLst>
              </p:cNvPr>
              <p:cNvSpPr txBox="1">
                <a:spLocks noRot="1" noChangeAspect="1" noMove="1" noResize="1" noEditPoints="1" noAdjustHandles="1" noChangeArrowheads="1" noChangeShapeType="1" noTextEdit="1"/>
              </p:cNvSpPr>
              <p:nvPr/>
            </p:nvSpPr>
            <p:spPr>
              <a:xfrm>
                <a:off x="9907925" y="1164587"/>
                <a:ext cx="2388591" cy="461665"/>
              </a:xfrm>
              <a:prstGeom prst="rect">
                <a:avLst/>
              </a:prstGeom>
              <a:blipFill>
                <a:blip r:embed="rId12"/>
                <a:stretch>
                  <a:fillRect t="-10526" b="-26316"/>
                </a:stretch>
              </a:blipFill>
            </p:spPr>
            <p:txBody>
              <a:bodyPr/>
              <a:lstStyle/>
              <a:p>
                <a:r>
                  <a:rPr lang="en-IL">
                    <a:noFill/>
                  </a:rPr>
                  <a:t> </a:t>
                </a:r>
              </a:p>
            </p:txBody>
          </p:sp>
        </mc:Fallback>
      </mc:AlternateContent>
      <p:sp>
        <p:nvSpPr>
          <p:cNvPr id="16" name="TextBox 15">
            <a:extLst>
              <a:ext uri="{FF2B5EF4-FFF2-40B4-BE49-F238E27FC236}">
                <a16:creationId xmlns:a16="http://schemas.microsoft.com/office/drawing/2014/main" id="{068D706E-FF34-9C31-7DFB-CA2368AA1233}"/>
              </a:ext>
            </a:extLst>
          </p:cNvPr>
          <p:cNvSpPr txBox="1"/>
          <p:nvPr/>
        </p:nvSpPr>
        <p:spPr>
          <a:xfrm>
            <a:off x="485617" y="1315115"/>
            <a:ext cx="2388591" cy="523220"/>
          </a:xfrm>
          <a:prstGeom prst="rect">
            <a:avLst/>
          </a:prstGeom>
          <a:noFill/>
        </p:spPr>
        <p:txBody>
          <a:bodyPr wrap="square">
            <a:spAutoFit/>
          </a:bodyPr>
          <a:lstStyle/>
          <a:p>
            <a:r>
              <a:rPr lang="en-IL" sz="2800" dirty="0">
                <a:solidFill>
                  <a:schemeClr val="tx1"/>
                </a:solidFill>
              </a:rPr>
              <a:t>[Kalai-Raz 09]</a:t>
            </a:r>
            <a:endParaRPr lang="en-IL" sz="2800"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7118090-1678-2FB1-C8E9-AFEA1556D5A7}"/>
                  </a:ext>
                </a:extLst>
              </p:cNvPr>
              <p:cNvSpPr txBox="1"/>
              <p:nvPr/>
            </p:nvSpPr>
            <p:spPr>
              <a:xfrm>
                <a:off x="3201355" y="1411485"/>
                <a:ext cx="3521712" cy="461665"/>
              </a:xfrm>
              <a:prstGeom prst="rect">
                <a:avLst/>
              </a:prstGeom>
              <a:noFill/>
            </p:spPr>
            <p:txBody>
              <a:bodyPr wrap="square">
                <a:spAutoFit/>
              </a:bodyPr>
              <a:lstStyle/>
              <a:p>
                <a:pPr marL="0" algn="l" defTabSz="914400" rtl="0" eaLnBrk="1" latinLnBrk="0" hangingPunct="1">
                  <a:buClr>
                    <a:schemeClr val="dk1"/>
                  </a:buClr>
                  <a:buSzPts val="11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𝐶𝑅𝑆</m:t>
                      </m:r>
                    </m:oMath>
                  </m:oMathPara>
                </a14:m>
                <a:endParaRPr lang="ar-AE" sz="2400" i="1" dirty="0">
                  <a:solidFill>
                    <a:schemeClr val="tx1"/>
                  </a:solidFill>
                </a:endParaRPr>
              </a:p>
            </p:txBody>
          </p:sp>
        </mc:Choice>
        <mc:Fallback xmlns="">
          <p:sp>
            <p:nvSpPr>
              <p:cNvPr id="13" name="TextBox 12">
                <a:extLst>
                  <a:ext uri="{FF2B5EF4-FFF2-40B4-BE49-F238E27FC236}">
                    <a16:creationId xmlns:a16="http://schemas.microsoft.com/office/drawing/2014/main" id="{87118090-1678-2FB1-C8E9-AFEA1556D5A7}"/>
                  </a:ext>
                </a:extLst>
              </p:cNvPr>
              <p:cNvSpPr txBox="1">
                <a:spLocks noRot="1" noChangeAspect="1" noMove="1" noResize="1" noEditPoints="1" noAdjustHandles="1" noChangeArrowheads="1" noChangeShapeType="1" noTextEdit="1"/>
              </p:cNvSpPr>
              <p:nvPr/>
            </p:nvSpPr>
            <p:spPr>
              <a:xfrm>
                <a:off x="3201355" y="1411485"/>
                <a:ext cx="3521712" cy="461665"/>
              </a:xfrm>
              <a:prstGeom prst="rect">
                <a:avLst/>
              </a:prstGeom>
              <a:blipFill>
                <a:blip r:embed="rId10"/>
                <a:stretch>
                  <a:fillRect t="-10811" b="-27027"/>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7" name="Rounded Rectangle 6">
                <a:extLst>
                  <a:ext uri="{FF2B5EF4-FFF2-40B4-BE49-F238E27FC236}">
                    <a16:creationId xmlns:a16="http://schemas.microsoft.com/office/drawing/2014/main" id="{3D4728BC-C85B-EC37-4D0C-6D303492BC3E}"/>
                  </a:ext>
                </a:extLst>
              </p:cNvPr>
              <p:cNvSpPr/>
              <p:nvPr/>
            </p:nvSpPr>
            <p:spPr>
              <a:xfrm>
                <a:off x="8853420" y="3394084"/>
                <a:ext cx="1732305" cy="712472"/>
              </a:xfrm>
              <a:prstGeom prst="roundRect">
                <a:avLst>
                  <a:gd name="adj" fmla="val 6050"/>
                </a:avLst>
              </a:prstGeom>
              <a:solidFill>
                <a:srgbClr val="B6E4FE"/>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000" dirty="0">
                    <a:solidFill>
                      <a:schemeClr val="tx1"/>
                    </a:solidFill>
                  </a:rPr>
                  <a:t>Running time: </a:t>
                </a:r>
                <a14:m>
                  <m:oMath xmlns:m="http://schemas.openxmlformats.org/officeDocument/2006/math">
                    <m:r>
                      <m:rPr>
                        <m:sty m:val="p"/>
                      </m:rPr>
                      <a:rPr lang="en-IL" sz="2000" i="0" dirty="0" smtClean="0">
                        <a:solidFill>
                          <a:schemeClr val="tx1"/>
                        </a:solidFill>
                        <a:latin typeface="Cambria Math" panose="02040503050406030204" pitchFamily="18" charset="0"/>
                      </a:rPr>
                      <m:t>poly</m:t>
                    </m:r>
                    <m:r>
                      <a:rPr lang="en-IL" sz="2000" i="1" dirty="0" smtClean="0">
                        <a:solidFill>
                          <a:schemeClr val="tx1"/>
                        </a:solidFill>
                        <a:latin typeface="Cambria Math" panose="02040503050406030204" pitchFamily="18" charset="0"/>
                      </a:rPr>
                      <m:t>(</m:t>
                    </m:r>
                    <m:r>
                      <a:rPr lang="he-IL" sz="2000" b="0" i="1" dirty="0" smtClean="0">
                        <a:solidFill>
                          <a:schemeClr val="tx1"/>
                        </a:solidFill>
                        <a:latin typeface="Cambria Math" panose="02040503050406030204" pitchFamily="18" charset="0"/>
                      </a:rPr>
                      <m:t>|</m:t>
                    </m:r>
                    <m:r>
                      <a:rPr lang="en-IL" sz="2000" i="1" dirty="0" smtClean="0">
                        <a:solidFill>
                          <a:schemeClr val="tx1"/>
                        </a:solidFill>
                        <a:latin typeface="Cambria Math" panose="02040503050406030204" pitchFamily="18" charset="0"/>
                      </a:rPr>
                      <m:t>𝑥</m:t>
                    </m:r>
                    <m:r>
                      <a:rPr lang="he-IL" sz="2000" b="0" i="1" dirty="0" smtClean="0">
                        <a:solidFill>
                          <a:schemeClr val="tx1"/>
                        </a:solidFill>
                        <a:latin typeface="Cambria Math" panose="02040503050406030204" pitchFamily="18" charset="0"/>
                      </a:rPr>
                      <m:t>|</m:t>
                    </m:r>
                    <m:r>
                      <a:rPr lang="en-IL" sz="2000" i="1" dirty="0" smtClean="0">
                        <a:solidFill>
                          <a:schemeClr val="tx1"/>
                        </a:solidFill>
                        <a:latin typeface="Cambria Math" panose="02040503050406030204" pitchFamily="18" charset="0"/>
                      </a:rPr>
                      <m:t>,</m:t>
                    </m:r>
                    <m:r>
                      <a:rPr lang="he-IL" sz="2000" b="0" i="1" dirty="0" smtClean="0">
                        <a:solidFill>
                          <a:schemeClr val="tx1"/>
                        </a:solidFill>
                        <a:latin typeface="Cambria Math" panose="02040503050406030204" pitchFamily="18" charset="0"/>
                      </a:rPr>
                      <m:t>|</m:t>
                    </m:r>
                    <m:r>
                      <a:rPr lang="en-IL" sz="2000" i="1" dirty="0" smtClean="0">
                        <a:solidFill>
                          <a:schemeClr val="tx1"/>
                        </a:solidFill>
                        <a:latin typeface="Cambria Math" panose="02040503050406030204" pitchFamily="18" charset="0"/>
                      </a:rPr>
                      <m:t>𝑤</m:t>
                    </m:r>
                    <m:r>
                      <a:rPr lang="he-IL" sz="2000" b="0" i="1" dirty="0" smtClean="0">
                        <a:solidFill>
                          <a:schemeClr val="tx1"/>
                        </a:solidFill>
                        <a:latin typeface="Cambria Math" panose="02040503050406030204" pitchFamily="18" charset="0"/>
                      </a:rPr>
                      <m:t>|</m:t>
                    </m:r>
                    <m:r>
                      <a:rPr lang="en-IL" sz="2000" i="1" dirty="0" smtClean="0">
                        <a:solidFill>
                          <a:schemeClr val="tx1"/>
                        </a:solidFill>
                        <a:latin typeface="Cambria Math" panose="02040503050406030204" pitchFamily="18" charset="0"/>
                      </a:rPr>
                      <m:t>)</m:t>
                    </m:r>
                  </m:oMath>
                </a14:m>
                <a:endParaRPr lang="en-IL" sz="2000" dirty="0">
                  <a:solidFill>
                    <a:schemeClr val="tx1"/>
                  </a:solidFill>
                </a:endParaRPr>
              </a:p>
            </p:txBody>
          </p:sp>
        </mc:Choice>
        <mc:Fallback>
          <p:sp>
            <p:nvSpPr>
              <p:cNvPr id="7" name="Rounded Rectangle 6">
                <a:extLst>
                  <a:ext uri="{FF2B5EF4-FFF2-40B4-BE49-F238E27FC236}">
                    <a16:creationId xmlns:a16="http://schemas.microsoft.com/office/drawing/2014/main" id="{3D4728BC-C85B-EC37-4D0C-6D303492BC3E}"/>
                  </a:ext>
                </a:extLst>
              </p:cNvPr>
              <p:cNvSpPr>
                <a:spLocks noRot="1" noChangeAspect="1" noMove="1" noResize="1" noEditPoints="1" noAdjustHandles="1" noChangeArrowheads="1" noChangeShapeType="1" noTextEdit="1"/>
              </p:cNvSpPr>
              <p:nvPr/>
            </p:nvSpPr>
            <p:spPr>
              <a:xfrm>
                <a:off x="8853420" y="3394084"/>
                <a:ext cx="1732305" cy="712472"/>
              </a:xfrm>
              <a:prstGeom prst="roundRect">
                <a:avLst>
                  <a:gd name="adj" fmla="val 6050"/>
                </a:avLst>
              </a:prstGeom>
              <a:blipFill>
                <a:blip r:embed="rId13"/>
                <a:stretch>
                  <a:fillRect t="-3390" r="-2857" b="-5085"/>
                </a:stretch>
              </a:blipFill>
              <a:ln w="28575">
                <a:solidFill>
                  <a:schemeClr val="accent1"/>
                </a:solidFill>
              </a:ln>
            </p:spPr>
            <p:txBody>
              <a:bodyPr/>
              <a:lstStyle/>
              <a:p>
                <a:r>
                  <a:rPr lang="en-IL">
                    <a:noFill/>
                  </a:rPr>
                  <a:t> </a:t>
                </a:r>
              </a:p>
            </p:txBody>
          </p:sp>
        </mc:Fallback>
      </mc:AlternateContent>
    </p:spTree>
    <p:extLst>
      <p:ext uri="{BB962C8B-B14F-4D97-AF65-F5344CB8AC3E}">
        <p14:creationId xmlns:p14="http://schemas.microsoft.com/office/powerpoint/2010/main" val="244208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1234e14-5b87-4b67-ac19-8feaa8ba8f12}" enabled="0" method="" siteId="{61234e14-5b87-4b67-ac19-8feaa8ba8f12}" removed="1"/>
</clbl:labelList>
</file>

<file path=docProps/app.xml><?xml version="1.0" encoding="utf-8"?>
<Properties xmlns="http://schemas.openxmlformats.org/officeDocument/2006/extended-properties" xmlns:vt="http://schemas.openxmlformats.org/officeDocument/2006/docPropsVTypes">
  <TotalTime>67393</TotalTime>
  <Words>2668</Words>
  <Application>Microsoft Macintosh PowerPoint</Application>
  <PresentationFormat>Widescreen</PresentationFormat>
  <Paragraphs>395</Paragraphs>
  <Slides>26</Slides>
  <Notes>24</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Cambria Math</vt:lpstr>
      <vt:lpstr>Söhne</vt:lpstr>
      <vt:lpstr>ui-sans-serif</vt:lpstr>
      <vt:lpstr>Office Theme</vt:lpstr>
      <vt:lpstr>Probabilistically Checkable Arguments for All NP</vt:lpstr>
      <vt:lpstr>Probabilistically Checkable Proofs (PCPs) - Completeness</vt:lpstr>
      <vt:lpstr>PCPs - Soundness</vt:lpstr>
      <vt:lpstr>Example |x|≫|w| </vt:lpstr>
      <vt:lpstr>Succinct PCPs</vt:lpstr>
      <vt:lpstr>Example |x|≫|w| </vt:lpstr>
      <vt:lpstr>Do we have succinct PCPs?</vt:lpstr>
      <vt:lpstr>Probabilistically Checkable Arguments (PCAs) - Completeness </vt:lpstr>
      <vt:lpstr>PCAs - Computational Soundness</vt:lpstr>
      <vt:lpstr>Our Main PCA Result</vt:lpstr>
      <vt:lpstr>Our succinct PCA Result</vt:lpstr>
      <vt:lpstr>PowerPoint Presentation</vt:lpstr>
      <vt:lpstr>RAM Delegation  Definition</vt:lpstr>
      <vt:lpstr>RAM Delegation</vt:lpstr>
      <vt:lpstr>Our RAM Delegation Results</vt:lpstr>
      <vt:lpstr>PCA Construction</vt:lpstr>
      <vt:lpstr>PowerPoint Presentation</vt:lpstr>
      <vt:lpstr>Naïve Attempt  1</vt:lpstr>
      <vt:lpstr>PCPs of Proximity (PCPPs) - Completeness</vt:lpstr>
      <vt:lpstr>PCPs of Proximity (PCPPs) - Soundness</vt:lpstr>
      <vt:lpstr>Attempt 2 - Use PCPP</vt:lpstr>
      <vt:lpstr>Attempt 3 – Use RAM Delegation</vt:lpstr>
      <vt:lpstr>Attempt 4 – Use RAM Delegation + PCPP</vt:lpstr>
      <vt:lpstr>Solution - Use RAM Delegation + PCPP + ECC</vt:lpstr>
      <vt:lpstr>Conclusion</vt:lpstr>
      <vt:lpstr>PCAs - Computational Soundness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Shany Ben David</dc:creator>
  <cp:lastModifiedBy>Shany Ben David</cp:lastModifiedBy>
  <cp:revision>10</cp:revision>
  <dcterms:created xsi:type="dcterms:W3CDTF">2024-02-12T17:10:54Z</dcterms:created>
  <dcterms:modified xsi:type="dcterms:W3CDTF">2024-05-27T08:39:15Z</dcterms:modified>
</cp:coreProperties>
</file>