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diagrams/data7.xml" ContentType="application/vnd.openxmlformats-officedocument.drawingml.diagramData+xml"/>
  <Override PartName="/ppt/diagrams/data4.xml" ContentType="application/vnd.openxmlformats-officedocument.drawingml.diagramData+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1" r:id="rId1"/>
  </p:sldMasterIdLst>
  <p:notesMasterIdLst>
    <p:notesMasterId r:id="rId64"/>
  </p:notesMasterIdLst>
  <p:sldIdLst>
    <p:sldId id="256" r:id="rId2"/>
    <p:sldId id="258" r:id="rId3"/>
    <p:sldId id="391" r:id="rId4"/>
    <p:sldId id="259" r:id="rId5"/>
    <p:sldId id="347" r:id="rId6"/>
    <p:sldId id="357" r:id="rId7"/>
    <p:sldId id="358" r:id="rId8"/>
    <p:sldId id="375" r:id="rId9"/>
    <p:sldId id="373" r:id="rId10"/>
    <p:sldId id="374" r:id="rId11"/>
    <p:sldId id="393" r:id="rId12"/>
    <p:sldId id="394" r:id="rId13"/>
    <p:sldId id="349" r:id="rId14"/>
    <p:sldId id="352" r:id="rId15"/>
    <p:sldId id="350" r:id="rId16"/>
    <p:sldId id="351" r:id="rId17"/>
    <p:sldId id="419" r:id="rId18"/>
    <p:sldId id="420" r:id="rId19"/>
    <p:sldId id="327" r:id="rId20"/>
    <p:sldId id="383" r:id="rId21"/>
    <p:sldId id="384" r:id="rId22"/>
    <p:sldId id="298" r:id="rId23"/>
    <p:sldId id="385" r:id="rId24"/>
    <p:sldId id="395" r:id="rId25"/>
    <p:sldId id="353" r:id="rId26"/>
    <p:sldId id="354" r:id="rId27"/>
    <p:sldId id="355" r:id="rId28"/>
    <p:sldId id="356" r:id="rId29"/>
    <p:sldId id="397" r:id="rId30"/>
    <p:sldId id="387" r:id="rId31"/>
    <p:sldId id="329" r:id="rId32"/>
    <p:sldId id="388" r:id="rId33"/>
    <p:sldId id="380" r:id="rId34"/>
    <p:sldId id="389" r:id="rId35"/>
    <p:sldId id="390" r:id="rId36"/>
    <p:sldId id="418" r:id="rId37"/>
    <p:sldId id="330" r:id="rId38"/>
    <p:sldId id="343" r:id="rId39"/>
    <p:sldId id="342" r:id="rId40"/>
    <p:sldId id="422" r:id="rId41"/>
    <p:sldId id="334" r:id="rId42"/>
    <p:sldId id="376" r:id="rId43"/>
    <p:sldId id="377" r:id="rId44"/>
    <p:sldId id="381" r:id="rId45"/>
    <p:sldId id="421" r:id="rId46"/>
    <p:sldId id="372" r:id="rId47"/>
    <p:sldId id="382" r:id="rId48"/>
    <p:sldId id="425" r:id="rId49"/>
    <p:sldId id="274" r:id="rId50"/>
    <p:sldId id="273" r:id="rId51"/>
    <p:sldId id="416" r:id="rId52"/>
    <p:sldId id="361" r:id="rId53"/>
    <p:sldId id="392" r:id="rId54"/>
    <p:sldId id="287" r:id="rId55"/>
    <p:sldId id="363" r:id="rId56"/>
    <p:sldId id="428" r:id="rId57"/>
    <p:sldId id="423" r:id="rId58"/>
    <p:sldId id="424" r:id="rId59"/>
    <p:sldId id="362" r:id="rId60"/>
    <p:sldId id="365" r:id="rId61"/>
    <p:sldId id="427" r:id="rId62"/>
    <p:sldId id="426" r:id="rId63"/>
  </p:sldIdLst>
  <p:sldSz cx="12192000" cy="6858000"/>
  <p:notesSz cx="7315200" cy="9601200"/>
  <p:embeddedFontLst>
    <p:embeddedFont>
      <p:font typeface="Cambria" panose="02040503050406030204" pitchFamily="18" charset="0"/>
      <p:regular r:id="rId65"/>
      <p:bold r:id="rId66"/>
      <p:italic r:id="rId67"/>
      <p:boldItalic r:id="rId68"/>
    </p:embeddedFont>
    <p:embeddedFont>
      <p:font typeface="Cambria Math" panose="02040503050406030204" pitchFamily="18"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862BDB-AEF6-A635-AF9D-D544D30F6A3E}" name="Lori" initials="L" userId="d73b51367ca65be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BDD7EE"/>
    <a:srgbClr val="767171"/>
    <a:srgbClr val="F8CBAD"/>
    <a:srgbClr val="ED7D31"/>
    <a:srgbClr val="D2E3EE"/>
    <a:srgbClr val="000000"/>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6536" autoAdjust="0"/>
  </p:normalViewPr>
  <p:slideViewPr>
    <p:cSldViewPr snapToGrid="0">
      <p:cViewPr varScale="1">
        <p:scale>
          <a:sx n="71" d="100"/>
          <a:sy n="71" d="100"/>
        </p:scale>
        <p:origin x="9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image" Target="../media/image372.png"/><Relationship Id="rId1" Type="http://schemas.openxmlformats.org/officeDocument/2006/relationships/image" Target="../media/image361.png"/></Relationships>
</file>

<file path=ppt/diagrams/_rels/data6.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image" Target="../media/image372.png"/><Relationship Id="rId1" Type="http://schemas.openxmlformats.org/officeDocument/2006/relationships/image" Target="../media/image361.png"/></Relationships>
</file>

<file path=ppt/diagrams/_rels/data7.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3310.png"/><Relationship Id="rId1" Type="http://schemas.openxmlformats.org/officeDocument/2006/relationships/image" Target="../media/image3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CA33A-C593-403A-AECB-CD00A8ACF933}" type="doc">
      <dgm:prSet loTypeId="urn:microsoft.com/office/officeart/2005/8/layout/process2" loCatId="process" qsTypeId="urn:microsoft.com/office/officeart/2005/8/quickstyle/simple1" qsCatId="simple" csTypeId="urn:microsoft.com/office/officeart/2005/8/colors/accent1_2" csCatId="accent1" phldr="1"/>
      <dgm:spPr/>
    </dgm:pt>
    <mc:AlternateContent xmlns:mc="http://schemas.openxmlformats.org/markup-compatibility/2006" xmlns:a14="http://schemas.microsoft.com/office/drawing/2010/main">
      <mc:Choice Requires="a14">
        <dgm:pt modelId="{8670921F-7A63-4A1E-BA34-E863530B35EA}">
          <dgm:prSet phldrT="[Text]" custT="1"/>
          <dgm:spPr/>
          <dgm: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2</m:t>
                            </m:r>
                          </m:sub>
                        </m:sSub>
                      </m:e>
                    </m:d>
                  </m:oMath>
                </m:oMathPara>
              </a14:m>
              <a:endParaRPr lang="en-US" sz="2800" dirty="0"/>
            </a:p>
          </dgm:t>
        </dgm:pt>
      </mc:Choice>
      <mc:Fallback xmlns="">
        <dgm:pt modelId="{8670921F-7A63-4A1E-BA34-E863530B35EA}">
          <dgm:prSet phldrT="[Text]" custT="1"/>
          <dgm:spPr/>
          <dgm:t>
            <a:bodyPr/>
            <a:lstStyle/>
            <a:p>
              <a:pPr/>
              <a:r>
                <a:rPr lang="en-US" sz="2800" b="0" i="0">
                  <a:latin typeface="Cambria Math" panose="02040503050406030204" pitchFamily="18" charset="0"/>
                </a:rPr>
                <a:t>𝐴=(𝐴_1,𝐴_2 )</a:t>
              </a:r>
              <a:endParaRPr lang="en-US" sz="2800" dirty="0"/>
            </a:p>
          </dgm:t>
        </dgm:pt>
      </mc:Fallback>
    </mc:AlternateContent>
    <dgm:pt modelId="{5033F7D7-1A96-4F60-9E8E-69BFC969FD95}" type="parTrans" cxnId="{224A4150-DE55-4BB8-90FE-8651A97B7716}">
      <dgm:prSet/>
      <dgm:spPr/>
      <dgm:t>
        <a:bodyPr/>
        <a:lstStyle/>
        <a:p>
          <a:endParaRPr lang="en-US"/>
        </a:p>
      </dgm:t>
    </dgm:pt>
    <dgm:pt modelId="{51CB4DBD-3800-4339-B702-154A6B513AE0}" type="sibTrans" cxnId="{224A4150-DE55-4BB8-90FE-8651A97B7716}">
      <dgm:prSet/>
      <dgm:spPr/>
      <dgm:t>
        <a:bodyPr/>
        <a:lstStyle/>
        <a:p>
          <a:endParaRPr lang="en-US"/>
        </a:p>
      </dgm:t>
    </dgm:pt>
    <mc:AlternateContent xmlns:mc="http://schemas.openxmlformats.org/markup-compatibility/2006" xmlns:a14="http://schemas.microsoft.com/office/drawing/2010/main">
      <mc:Choice Requires="a14">
        <dgm:pt modelId="{718022F9-4FE9-4F2C-8516-06739177B4BE}">
          <dgm:prSet phldrT="[Text]" custT="1"/>
          <dgm:spPr/>
          <dgm:t>
            <a:bodyPr/>
            <a:lstStyle/>
            <a:p>
              <a:r>
                <a:rPr lang="en-US" sz="2800" dirty="0"/>
                <a:t>Apply </a:t>
              </a:r>
              <a14:m>
                <m:oMath xmlns:m="http://schemas.openxmlformats.org/officeDocument/2006/math">
                  <m:r>
                    <m:rPr>
                      <m:sty m:val="p"/>
                    </m:rPr>
                    <a:rPr lang="en-US" sz="2800" b="0" i="0" smtClean="0">
                      <a:latin typeface="Cambria Math" panose="02040503050406030204" pitchFamily="18" charset="0"/>
                    </a:rPr>
                    <m:t>Π</m:t>
                  </m:r>
                </m:oMath>
              </a14:m>
              <a:endParaRPr lang="en-US" sz="2800" dirty="0"/>
            </a:p>
          </dgm:t>
        </dgm:pt>
      </mc:Choice>
      <mc:Fallback xmlns="">
        <dgm:pt modelId="{718022F9-4FE9-4F2C-8516-06739177B4BE}">
          <dgm:prSet phldrT="[Text]" custT="1"/>
          <dgm:spPr/>
          <dgm:t>
            <a:bodyPr/>
            <a:lstStyle/>
            <a:p>
              <a:r>
                <a:rPr lang="en-US" sz="2800" dirty="0"/>
                <a:t>Apply </a:t>
              </a:r>
              <a:r>
                <a:rPr lang="en-US" sz="2800" b="0" i="0">
                  <a:latin typeface="Cambria Math" panose="02040503050406030204" pitchFamily="18" charset="0"/>
                </a:rPr>
                <a:t>Π</a:t>
              </a:r>
              <a:endParaRPr lang="en-US" sz="2800" dirty="0"/>
            </a:p>
          </dgm:t>
        </dgm:pt>
      </mc:Fallback>
    </mc:AlternateContent>
    <dgm:pt modelId="{1F955F16-DD97-4FC8-8595-549428C452CA}" type="parTrans" cxnId="{AC827938-611C-465D-9982-584DA312B9E2}">
      <dgm:prSet/>
      <dgm:spPr/>
      <dgm:t>
        <a:bodyPr/>
        <a:lstStyle/>
        <a:p>
          <a:endParaRPr lang="en-US"/>
        </a:p>
      </dgm:t>
    </dgm:pt>
    <dgm:pt modelId="{9AEABC64-B0DF-4126-8BAF-4AF436837BBD}" type="sibTrans" cxnId="{AC827938-611C-465D-9982-584DA312B9E2}">
      <dgm:prSet/>
      <dgm:spPr/>
      <dgm:t>
        <a:bodyPr/>
        <a:lstStyle/>
        <a:p>
          <a:endParaRPr lang="en-US"/>
        </a:p>
      </dgm:t>
    </dgm:pt>
    <mc:AlternateContent xmlns:mc="http://schemas.openxmlformats.org/markup-compatibility/2006" xmlns:a14="http://schemas.microsoft.com/office/drawing/2010/main">
      <mc:Choice Requires="a14">
        <dgm:pt modelId="{41EC306C-EFA9-4885-A8CF-36994E816F57}">
          <dgm:prSet phldrT="[Text]" custT="1"/>
          <dgm:spPr/>
          <dgm:t>
            <a:bodyPr/>
            <a:lstStyle/>
            <a:p>
              <a:r>
                <a:rPr lang="en-US" sz="2800" dirty="0"/>
                <a:t>Measure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𝜏</m:t>
                      </m:r>
                    </m:sub>
                  </m:sSub>
                </m:oMath>
              </a14:m>
              <a:r>
                <a:rPr lang="en-US" sz="2800" dirty="0"/>
                <a:t> register</a:t>
              </a:r>
            </a:p>
          </dgm:t>
        </dgm:pt>
      </mc:Choice>
      <mc:Fallback xmlns="">
        <dgm:pt modelId="{41EC306C-EFA9-4885-A8CF-36994E816F57}">
          <dgm:prSet phldrT="[Text]" custT="1"/>
          <dgm:spPr/>
          <dgm:t>
            <a:bodyPr/>
            <a:lstStyle/>
            <a:p>
              <a:r>
                <a:rPr lang="en-US" sz="2800" dirty="0"/>
                <a:t>Measure </a:t>
              </a:r>
              <a:r>
                <a:rPr lang="en-US" sz="2800" b="0" i="0">
                  <a:latin typeface="Cambria Math" panose="02040503050406030204" pitchFamily="18" charset="0"/>
                </a:rPr>
                <a:t>𝐵_𝜏</a:t>
              </a:r>
              <a:r>
                <a:rPr lang="en-US" sz="2800" dirty="0"/>
                <a:t> register</a:t>
              </a:r>
            </a:p>
          </dgm:t>
        </dgm:pt>
      </mc:Fallback>
    </mc:AlternateContent>
    <dgm:pt modelId="{9D035C45-A6D6-48C8-A13B-12C2B52B3EFA}" type="parTrans" cxnId="{1344D793-B795-466E-BAAA-D4F1508C0705}">
      <dgm:prSet/>
      <dgm:spPr/>
      <dgm:t>
        <a:bodyPr/>
        <a:lstStyle/>
        <a:p>
          <a:endParaRPr lang="en-US"/>
        </a:p>
      </dgm:t>
    </dgm:pt>
    <dgm:pt modelId="{0D19411A-515B-4479-84C9-8B28E9B08BA1}" type="sibTrans" cxnId="{1344D793-B795-466E-BAAA-D4F1508C0705}">
      <dgm:prSet/>
      <dgm:spPr/>
      <dgm:t>
        <a:bodyPr/>
        <a:lstStyle/>
        <a:p>
          <a:endParaRPr lang="en-US"/>
        </a:p>
      </dgm:t>
    </dgm:pt>
    <dgm:pt modelId="{94F5B39D-DD51-4F75-BD74-C4FF92E1F096}" type="pres">
      <dgm:prSet presAssocID="{2EDCA33A-C593-403A-AECB-CD00A8ACF933}" presName="linearFlow" presStyleCnt="0">
        <dgm:presLayoutVars>
          <dgm:resizeHandles val="exact"/>
        </dgm:presLayoutVars>
      </dgm:prSet>
      <dgm:spPr/>
    </dgm:pt>
    <dgm:pt modelId="{51F2F822-6BB6-48ED-B189-A095838A46CF}" type="pres">
      <dgm:prSet presAssocID="{8670921F-7A63-4A1E-BA34-E863530B35EA}" presName="node" presStyleLbl="node1" presStyleIdx="0" presStyleCnt="3" custScaleX="149408" custLinFactNeighborX="964">
        <dgm:presLayoutVars>
          <dgm:bulletEnabled val="1"/>
        </dgm:presLayoutVars>
      </dgm:prSet>
      <dgm:spPr/>
    </dgm:pt>
    <dgm:pt modelId="{230A3D93-FA25-4182-B011-064BCA480EEB}" type="pres">
      <dgm:prSet presAssocID="{51CB4DBD-3800-4339-B702-154A6B513AE0}" presName="sibTrans" presStyleLbl="sibTrans2D1" presStyleIdx="0" presStyleCnt="2" custScaleX="117952" custScaleY="212969" custLinFactNeighborY="1927"/>
      <dgm:spPr/>
    </dgm:pt>
    <dgm:pt modelId="{73B284DA-1146-457A-A613-89BBC77255B5}" type="pres">
      <dgm:prSet presAssocID="{51CB4DBD-3800-4339-B702-154A6B513AE0}" presName="connectorText" presStyleLbl="sibTrans2D1" presStyleIdx="0" presStyleCnt="2"/>
      <dgm:spPr/>
    </dgm:pt>
    <dgm:pt modelId="{9C30091B-CEAD-4FF9-90AB-4EBD0284E3FA}" type="pres">
      <dgm:prSet presAssocID="{718022F9-4FE9-4F2C-8516-06739177B4BE}" presName="node" presStyleLbl="node1" presStyleIdx="1" presStyleCnt="3" custScaleX="149408" custLinFactNeighborX="964">
        <dgm:presLayoutVars>
          <dgm:bulletEnabled val="1"/>
        </dgm:presLayoutVars>
      </dgm:prSet>
      <dgm:spPr/>
    </dgm:pt>
    <dgm:pt modelId="{DA5EB73A-4032-461F-9618-339119E93924}" type="pres">
      <dgm:prSet presAssocID="{9AEABC64-B0DF-4126-8BAF-4AF436837BBD}" presName="sibTrans" presStyleLbl="sibTrans2D1" presStyleIdx="1" presStyleCnt="2" custScaleX="117952" custScaleY="212969" custLinFactNeighborY="1927"/>
      <dgm:spPr/>
    </dgm:pt>
    <dgm:pt modelId="{813976E7-F27E-45B9-909F-CAAAB73934DE}" type="pres">
      <dgm:prSet presAssocID="{9AEABC64-B0DF-4126-8BAF-4AF436837BBD}" presName="connectorText" presStyleLbl="sibTrans2D1" presStyleIdx="1" presStyleCnt="2"/>
      <dgm:spPr/>
    </dgm:pt>
    <dgm:pt modelId="{5D6CA247-2F46-46C5-ADBF-4CB353B80199}" type="pres">
      <dgm:prSet presAssocID="{41EC306C-EFA9-4885-A8CF-36994E816F57}" presName="node" presStyleLbl="node1" presStyleIdx="2" presStyleCnt="3" custScaleX="149408" custLinFactNeighborX="964">
        <dgm:presLayoutVars>
          <dgm:bulletEnabled val="1"/>
        </dgm:presLayoutVars>
      </dgm:prSet>
      <dgm:spPr/>
    </dgm:pt>
  </dgm:ptLst>
  <dgm:cxnLst>
    <dgm:cxn modelId="{9BA6D408-8BB5-467C-BE69-9240CE4F51A3}" type="presOf" srcId="{2EDCA33A-C593-403A-AECB-CD00A8ACF933}" destId="{94F5B39D-DD51-4F75-BD74-C4FF92E1F096}" srcOrd="0" destOrd="0" presId="urn:microsoft.com/office/officeart/2005/8/layout/process2"/>
    <dgm:cxn modelId="{6AF76738-2BBA-4E8A-8EA5-45B81048691A}" type="presOf" srcId="{8670921F-7A63-4A1E-BA34-E863530B35EA}" destId="{51F2F822-6BB6-48ED-B189-A095838A46CF}" srcOrd="0" destOrd="0" presId="urn:microsoft.com/office/officeart/2005/8/layout/process2"/>
    <dgm:cxn modelId="{AC827938-611C-465D-9982-584DA312B9E2}" srcId="{2EDCA33A-C593-403A-AECB-CD00A8ACF933}" destId="{718022F9-4FE9-4F2C-8516-06739177B4BE}" srcOrd="1" destOrd="0" parTransId="{1F955F16-DD97-4FC8-8595-549428C452CA}" sibTransId="{9AEABC64-B0DF-4126-8BAF-4AF436837BBD}"/>
    <dgm:cxn modelId="{8209F75E-0D94-4233-B2A6-D01ADEFC74F1}" type="presOf" srcId="{9AEABC64-B0DF-4126-8BAF-4AF436837BBD}" destId="{DA5EB73A-4032-461F-9618-339119E93924}" srcOrd="0" destOrd="0" presId="urn:microsoft.com/office/officeart/2005/8/layout/process2"/>
    <dgm:cxn modelId="{01E3F462-314B-426E-B905-1E7DFAAE2E5D}" type="presOf" srcId="{51CB4DBD-3800-4339-B702-154A6B513AE0}" destId="{230A3D93-FA25-4182-B011-064BCA480EEB}" srcOrd="0" destOrd="0" presId="urn:microsoft.com/office/officeart/2005/8/layout/process2"/>
    <dgm:cxn modelId="{224A4150-DE55-4BB8-90FE-8651A97B7716}" srcId="{2EDCA33A-C593-403A-AECB-CD00A8ACF933}" destId="{8670921F-7A63-4A1E-BA34-E863530B35EA}" srcOrd="0" destOrd="0" parTransId="{5033F7D7-1A96-4F60-9E8E-69BFC969FD95}" sibTransId="{51CB4DBD-3800-4339-B702-154A6B513AE0}"/>
    <dgm:cxn modelId="{C01CF68E-0300-4E1C-BB9A-2C83CE9A94CE}" type="presOf" srcId="{718022F9-4FE9-4F2C-8516-06739177B4BE}" destId="{9C30091B-CEAD-4FF9-90AB-4EBD0284E3FA}" srcOrd="0" destOrd="0" presId="urn:microsoft.com/office/officeart/2005/8/layout/process2"/>
    <dgm:cxn modelId="{55486F92-5C01-4A2A-B0D5-158CB08F7992}" type="presOf" srcId="{41EC306C-EFA9-4885-A8CF-36994E816F57}" destId="{5D6CA247-2F46-46C5-ADBF-4CB353B80199}" srcOrd="0" destOrd="0" presId="urn:microsoft.com/office/officeart/2005/8/layout/process2"/>
    <dgm:cxn modelId="{1344D793-B795-466E-BAAA-D4F1508C0705}" srcId="{2EDCA33A-C593-403A-AECB-CD00A8ACF933}" destId="{41EC306C-EFA9-4885-A8CF-36994E816F57}" srcOrd="2" destOrd="0" parTransId="{9D035C45-A6D6-48C8-A13B-12C2B52B3EFA}" sibTransId="{0D19411A-515B-4479-84C9-8B28E9B08BA1}"/>
    <dgm:cxn modelId="{52CFDABD-CCCB-4AFF-A9BA-B75E620054D3}" type="presOf" srcId="{51CB4DBD-3800-4339-B702-154A6B513AE0}" destId="{73B284DA-1146-457A-A613-89BBC77255B5}" srcOrd="1" destOrd="0" presId="urn:microsoft.com/office/officeart/2005/8/layout/process2"/>
    <dgm:cxn modelId="{B7C511CD-5A85-463F-A104-ADB5037CB9DD}" type="presOf" srcId="{9AEABC64-B0DF-4126-8BAF-4AF436837BBD}" destId="{813976E7-F27E-45B9-909F-CAAAB73934DE}" srcOrd="1" destOrd="0" presId="urn:microsoft.com/office/officeart/2005/8/layout/process2"/>
    <dgm:cxn modelId="{674E541E-C22A-4F0C-B75F-05745AB42866}" type="presParOf" srcId="{94F5B39D-DD51-4F75-BD74-C4FF92E1F096}" destId="{51F2F822-6BB6-48ED-B189-A095838A46CF}" srcOrd="0" destOrd="0" presId="urn:microsoft.com/office/officeart/2005/8/layout/process2"/>
    <dgm:cxn modelId="{1F9451A1-CE51-4CC2-A2F3-4E114F67ACC7}" type="presParOf" srcId="{94F5B39D-DD51-4F75-BD74-C4FF92E1F096}" destId="{230A3D93-FA25-4182-B011-064BCA480EEB}" srcOrd="1" destOrd="0" presId="urn:microsoft.com/office/officeart/2005/8/layout/process2"/>
    <dgm:cxn modelId="{08ED9CB9-3AB1-4809-AA1A-3E27C7955FF0}" type="presParOf" srcId="{230A3D93-FA25-4182-B011-064BCA480EEB}" destId="{73B284DA-1146-457A-A613-89BBC77255B5}" srcOrd="0" destOrd="0" presId="urn:microsoft.com/office/officeart/2005/8/layout/process2"/>
    <dgm:cxn modelId="{17612A84-F3EA-4B84-AC47-19658E0B6EE6}" type="presParOf" srcId="{94F5B39D-DD51-4F75-BD74-C4FF92E1F096}" destId="{9C30091B-CEAD-4FF9-90AB-4EBD0284E3FA}" srcOrd="2" destOrd="0" presId="urn:microsoft.com/office/officeart/2005/8/layout/process2"/>
    <dgm:cxn modelId="{20B19905-6572-48DB-A202-2DE238A25C94}" type="presParOf" srcId="{94F5B39D-DD51-4F75-BD74-C4FF92E1F096}" destId="{DA5EB73A-4032-461F-9618-339119E93924}" srcOrd="3" destOrd="0" presId="urn:microsoft.com/office/officeart/2005/8/layout/process2"/>
    <dgm:cxn modelId="{DCD814B3-A2A6-473A-9FAE-DB6C191C9F26}" type="presParOf" srcId="{DA5EB73A-4032-461F-9618-339119E93924}" destId="{813976E7-F27E-45B9-909F-CAAAB73934DE}" srcOrd="0" destOrd="0" presId="urn:microsoft.com/office/officeart/2005/8/layout/process2"/>
    <dgm:cxn modelId="{D61AA47D-5B21-463C-A38E-982A6755C024}" type="presParOf" srcId="{94F5B39D-DD51-4F75-BD74-C4FF92E1F096}" destId="{5D6CA247-2F46-46C5-ADBF-4CB353B80199}"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DCA33A-C593-403A-AECB-CD00A8ACF933}" type="doc">
      <dgm:prSet loTypeId="urn:microsoft.com/office/officeart/2005/8/layout/process2" loCatId="process" qsTypeId="urn:microsoft.com/office/officeart/2005/8/quickstyle/simple1" qsCatId="simple" csTypeId="urn:microsoft.com/office/officeart/2005/8/colors/accent1_2" csCatId="accent1" phldr="1"/>
      <dgm:spPr/>
    </dgm:pt>
    <mc:AlternateContent xmlns:mc="http://schemas.openxmlformats.org/markup-compatibility/2006" xmlns:a14="http://schemas.microsoft.com/office/drawing/2010/main">
      <mc:Choice Requires="a14">
        <dgm:pt modelId="{8670921F-7A63-4A1E-BA34-E863530B35EA}">
          <dgm:prSet phldrT="[Text]" custT="1"/>
          <dgm:spPr/>
          <dgm: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2</m:t>
                            </m:r>
                          </m:sub>
                        </m:sSub>
                      </m:e>
                    </m:d>
                  </m:oMath>
                </m:oMathPara>
              </a14:m>
              <a:endParaRPr lang="en-US" sz="2800" dirty="0"/>
            </a:p>
          </dgm:t>
        </dgm:pt>
      </mc:Choice>
      <mc:Fallback xmlns="">
        <dgm:pt modelId="{8670921F-7A63-4A1E-BA34-E863530B35EA}">
          <dgm:prSet phldrT="[Text]" custT="1"/>
          <dgm:spPr/>
          <dgm:t>
            <a:bodyPr/>
            <a:lstStyle/>
            <a:p>
              <a:pPr/>
              <a:r>
                <a:rPr lang="en-US" sz="2800" b="0" i="0">
                  <a:latin typeface="Cambria Math" panose="02040503050406030204" pitchFamily="18" charset="0"/>
                </a:rPr>
                <a:t>𝐴=(𝐴_1,𝐴_2 )</a:t>
              </a:r>
              <a:endParaRPr lang="en-US" sz="2800" dirty="0"/>
            </a:p>
          </dgm:t>
        </dgm:pt>
      </mc:Fallback>
    </mc:AlternateContent>
    <dgm:pt modelId="{5033F7D7-1A96-4F60-9E8E-69BFC969FD95}" type="parTrans" cxnId="{224A4150-DE55-4BB8-90FE-8651A97B7716}">
      <dgm:prSet/>
      <dgm:spPr/>
      <dgm:t>
        <a:bodyPr/>
        <a:lstStyle/>
        <a:p>
          <a:endParaRPr lang="en-US"/>
        </a:p>
      </dgm:t>
    </dgm:pt>
    <dgm:pt modelId="{51CB4DBD-3800-4339-B702-154A6B513AE0}" type="sibTrans" cxnId="{224A4150-DE55-4BB8-90FE-8651A97B7716}">
      <dgm:prSet/>
      <dgm:spPr/>
      <dgm:t>
        <a:bodyPr/>
        <a:lstStyle/>
        <a:p>
          <a:endParaRPr lang="en-US"/>
        </a:p>
      </dgm:t>
    </dgm:pt>
    <mc:AlternateContent xmlns:mc="http://schemas.openxmlformats.org/markup-compatibility/2006" xmlns:a14="http://schemas.microsoft.com/office/drawing/2010/main">
      <mc:Choice Requires="a14">
        <dgm:pt modelId="{718022F9-4FE9-4F2C-8516-06739177B4BE}">
          <dgm:prSet phldrT="[Text]" custT="1"/>
          <dgm:spPr/>
          <dgm:t>
            <a:bodyPr/>
            <a:lstStyle/>
            <a:p>
              <a:r>
                <a:rPr lang="en-US" sz="2800" dirty="0"/>
                <a:t>Apply </a:t>
              </a:r>
              <a14:m>
                <m:oMath xmlns:m="http://schemas.openxmlformats.org/officeDocument/2006/math">
                  <m:r>
                    <m:rPr>
                      <m:sty m:val="p"/>
                    </m:rPr>
                    <a:rPr lang="en-US" sz="2800" b="0" i="0" smtClean="0">
                      <a:latin typeface="Cambria Math" panose="02040503050406030204" pitchFamily="18" charset="0"/>
                    </a:rPr>
                    <m:t>Π</m:t>
                  </m:r>
                </m:oMath>
              </a14:m>
              <a:endParaRPr lang="en-US" sz="2800" dirty="0"/>
            </a:p>
          </dgm:t>
        </dgm:pt>
      </mc:Choice>
      <mc:Fallback xmlns="">
        <dgm:pt modelId="{718022F9-4FE9-4F2C-8516-06739177B4BE}">
          <dgm:prSet phldrT="[Text]" custT="1"/>
          <dgm:spPr/>
          <dgm:t>
            <a:bodyPr/>
            <a:lstStyle/>
            <a:p>
              <a:r>
                <a:rPr lang="en-US" sz="2800" dirty="0"/>
                <a:t>Apply </a:t>
              </a:r>
              <a:r>
                <a:rPr lang="en-US" sz="2800" b="0" i="0">
                  <a:latin typeface="Cambria Math" panose="02040503050406030204" pitchFamily="18" charset="0"/>
                </a:rPr>
                <a:t>Π</a:t>
              </a:r>
              <a:endParaRPr lang="en-US" sz="2800" dirty="0"/>
            </a:p>
          </dgm:t>
        </dgm:pt>
      </mc:Fallback>
    </mc:AlternateContent>
    <dgm:pt modelId="{1F955F16-DD97-4FC8-8595-549428C452CA}" type="parTrans" cxnId="{AC827938-611C-465D-9982-584DA312B9E2}">
      <dgm:prSet/>
      <dgm:spPr/>
      <dgm:t>
        <a:bodyPr/>
        <a:lstStyle/>
        <a:p>
          <a:endParaRPr lang="en-US"/>
        </a:p>
      </dgm:t>
    </dgm:pt>
    <dgm:pt modelId="{9AEABC64-B0DF-4126-8BAF-4AF436837BBD}" type="sibTrans" cxnId="{AC827938-611C-465D-9982-584DA312B9E2}">
      <dgm:prSet/>
      <dgm:spPr/>
      <dgm:t>
        <a:bodyPr/>
        <a:lstStyle/>
        <a:p>
          <a:endParaRPr lang="en-US"/>
        </a:p>
      </dgm:t>
    </dgm:pt>
    <mc:AlternateContent xmlns:mc="http://schemas.openxmlformats.org/markup-compatibility/2006" xmlns:a14="http://schemas.microsoft.com/office/drawing/2010/main">
      <mc:Choice Requires="a14">
        <dgm:pt modelId="{41EC306C-EFA9-4885-A8CF-36994E816F57}">
          <dgm:prSet phldrT="[Text]" custT="1"/>
          <dgm:spPr/>
          <dgm:t>
            <a:bodyPr/>
            <a:lstStyle/>
            <a:p>
              <a:r>
                <a:rPr lang="en-US" sz="2800" dirty="0"/>
                <a:t>Measure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𝜏</m:t>
                      </m:r>
                    </m:sub>
                  </m:sSub>
                </m:oMath>
              </a14:m>
              <a:r>
                <a:rPr lang="en-US" sz="2800" dirty="0"/>
                <a:t> register</a:t>
              </a:r>
            </a:p>
          </dgm:t>
        </dgm:pt>
      </mc:Choice>
      <mc:Fallback xmlns="">
        <dgm:pt modelId="{41EC306C-EFA9-4885-A8CF-36994E816F57}">
          <dgm:prSet phldrT="[Text]" custT="1"/>
          <dgm:spPr/>
          <dgm:t>
            <a:bodyPr/>
            <a:lstStyle/>
            <a:p>
              <a:r>
                <a:rPr lang="en-US" sz="2800" dirty="0"/>
                <a:t>Measure </a:t>
              </a:r>
              <a:r>
                <a:rPr lang="en-US" sz="2800" b="0" i="0">
                  <a:latin typeface="Cambria Math" panose="02040503050406030204" pitchFamily="18" charset="0"/>
                </a:rPr>
                <a:t>𝐵_𝜏</a:t>
              </a:r>
              <a:r>
                <a:rPr lang="en-US" sz="2800" dirty="0"/>
                <a:t> register</a:t>
              </a:r>
            </a:p>
          </dgm:t>
        </dgm:pt>
      </mc:Fallback>
    </mc:AlternateContent>
    <dgm:pt modelId="{9D035C45-A6D6-48C8-A13B-12C2B52B3EFA}" type="parTrans" cxnId="{1344D793-B795-466E-BAAA-D4F1508C0705}">
      <dgm:prSet/>
      <dgm:spPr/>
      <dgm:t>
        <a:bodyPr/>
        <a:lstStyle/>
        <a:p>
          <a:endParaRPr lang="en-US"/>
        </a:p>
      </dgm:t>
    </dgm:pt>
    <dgm:pt modelId="{0D19411A-515B-4479-84C9-8B28E9B08BA1}" type="sibTrans" cxnId="{1344D793-B795-466E-BAAA-D4F1508C0705}">
      <dgm:prSet/>
      <dgm:spPr/>
      <dgm:t>
        <a:bodyPr/>
        <a:lstStyle/>
        <a:p>
          <a:endParaRPr lang="en-US"/>
        </a:p>
      </dgm:t>
    </dgm:pt>
    <dgm:pt modelId="{94F5B39D-DD51-4F75-BD74-C4FF92E1F096}" type="pres">
      <dgm:prSet presAssocID="{2EDCA33A-C593-403A-AECB-CD00A8ACF933}" presName="linearFlow" presStyleCnt="0">
        <dgm:presLayoutVars>
          <dgm:resizeHandles val="exact"/>
        </dgm:presLayoutVars>
      </dgm:prSet>
      <dgm:spPr/>
    </dgm:pt>
    <dgm:pt modelId="{51F2F822-6BB6-48ED-B189-A095838A46CF}" type="pres">
      <dgm:prSet presAssocID="{8670921F-7A63-4A1E-BA34-E863530B35EA}" presName="node" presStyleLbl="node1" presStyleIdx="0" presStyleCnt="3" custScaleX="149408" custLinFactNeighborX="964">
        <dgm:presLayoutVars>
          <dgm:bulletEnabled val="1"/>
        </dgm:presLayoutVars>
      </dgm:prSet>
      <dgm:spPr/>
    </dgm:pt>
    <dgm:pt modelId="{230A3D93-FA25-4182-B011-064BCA480EEB}" type="pres">
      <dgm:prSet presAssocID="{51CB4DBD-3800-4339-B702-154A6B513AE0}" presName="sibTrans" presStyleLbl="sibTrans2D1" presStyleIdx="0" presStyleCnt="2" custScaleX="117952" custScaleY="212969" custLinFactNeighborY="1927"/>
      <dgm:spPr/>
    </dgm:pt>
    <dgm:pt modelId="{73B284DA-1146-457A-A613-89BBC77255B5}" type="pres">
      <dgm:prSet presAssocID="{51CB4DBD-3800-4339-B702-154A6B513AE0}" presName="connectorText" presStyleLbl="sibTrans2D1" presStyleIdx="0" presStyleCnt="2"/>
      <dgm:spPr/>
    </dgm:pt>
    <dgm:pt modelId="{9C30091B-CEAD-4FF9-90AB-4EBD0284E3FA}" type="pres">
      <dgm:prSet presAssocID="{718022F9-4FE9-4F2C-8516-06739177B4BE}" presName="node" presStyleLbl="node1" presStyleIdx="1" presStyleCnt="3" custScaleX="149408" custLinFactNeighborX="964">
        <dgm:presLayoutVars>
          <dgm:bulletEnabled val="1"/>
        </dgm:presLayoutVars>
      </dgm:prSet>
      <dgm:spPr/>
    </dgm:pt>
    <dgm:pt modelId="{DA5EB73A-4032-461F-9618-339119E93924}" type="pres">
      <dgm:prSet presAssocID="{9AEABC64-B0DF-4126-8BAF-4AF436837BBD}" presName="sibTrans" presStyleLbl="sibTrans2D1" presStyleIdx="1" presStyleCnt="2" custScaleX="117952" custScaleY="212969" custLinFactNeighborY="1927"/>
      <dgm:spPr/>
    </dgm:pt>
    <dgm:pt modelId="{813976E7-F27E-45B9-909F-CAAAB73934DE}" type="pres">
      <dgm:prSet presAssocID="{9AEABC64-B0DF-4126-8BAF-4AF436837BBD}" presName="connectorText" presStyleLbl="sibTrans2D1" presStyleIdx="1" presStyleCnt="2"/>
      <dgm:spPr/>
    </dgm:pt>
    <dgm:pt modelId="{5D6CA247-2F46-46C5-ADBF-4CB353B80199}" type="pres">
      <dgm:prSet presAssocID="{41EC306C-EFA9-4885-A8CF-36994E816F57}" presName="node" presStyleLbl="node1" presStyleIdx="2" presStyleCnt="3" custScaleX="149408" custLinFactNeighborX="964">
        <dgm:presLayoutVars>
          <dgm:bulletEnabled val="1"/>
        </dgm:presLayoutVars>
      </dgm:prSet>
      <dgm:spPr/>
    </dgm:pt>
  </dgm:ptLst>
  <dgm:cxnLst>
    <dgm:cxn modelId="{9BA6D408-8BB5-467C-BE69-9240CE4F51A3}" type="presOf" srcId="{2EDCA33A-C593-403A-AECB-CD00A8ACF933}" destId="{94F5B39D-DD51-4F75-BD74-C4FF92E1F096}" srcOrd="0" destOrd="0" presId="urn:microsoft.com/office/officeart/2005/8/layout/process2"/>
    <dgm:cxn modelId="{6AF76738-2BBA-4E8A-8EA5-45B81048691A}" type="presOf" srcId="{8670921F-7A63-4A1E-BA34-E863530B35EA}" destId="{51F2F822-6BB6-48ED-B189-A095838A46CF}" srcOrd="0" destOrd="0" presId="urn:microsoft.com/office/officeart/2005/8/layout/process2"/>
    <dgm:cxn modelId="{AC827938-611C-465D-9982-584DA312B9E2}" srcId="{2EDCA33A-C593-403A-AECB-CD00A8ACF933}" destId="{718022F9-4FE9-4F2C-8516-06739177B4BE}" srcOrd="1" destOrd="0" parTransId="{1F955F16-DD97-4FC8-8595-549428C452CA}" sibTransId="{9AEABC64-B0DF-4126-8BAF-4AF436837BBD}"/>
    <dgm:cxn modelId="{8209F75E-0D94-4233-B2A6-D01ADEFC74F1}" type="presOf" srcId="{9AEABC64-B0DF-4126-8BAF-4AF436837BBD}" destId="{DA5EB73A-4032-461F-9618-339119E93924}" srcOrd="0" destOrd="0" presId="urn:microsoft.com/office/officeart/2005/8/layout/process2"/>
    <dgm:cxn modelId="{01E3F462-314B-426E-B905-1E7DFAAE2E5D}" type="presOf" srcId="{51CB4DBD-3800-4339-B702-154A6B513AE0}" destId="{230A3D93-FA25-4182-B011-064BCA480EEB}" srcOrd="0" destOrd="0" presId="urn:microsoft.com/office/officeart/2005/8/layout/process2"/>
    <dgm:cxn modelId="{224A4150-DE55-4BB8-90FE-8651A97B7716}" srcId="{2EDCA33A-C593-403A-AECB-CD00A8ACF933}" destId="{8670921F-7A63-4A1E-BA34-E863530B35EA}" srcOrd="0" destOrd="0" parTransId="{5033F7D7-1A96-4F60-9E8E-69BFC969FD95}" sibTransId="{51CB4DBD-3800-4339-B702-154A6B513AE0}"/>
    <dgm:cxn modelId="{C01CF68E-0300-4E1C-BB9A-2C83CE9A94CE}" type="presOf" srcId="{718022F9-4FE9-4F2C-8516-06739177B4BE}" destId="{9C30091B-CEAD-4FF9-90AB-4EBD0284E3FA}" srcOrd="0" destOrd="0" presId="urn:microsoft.com/office/officeart/2005/8/layout/process2"/>
    <dgm:cxn modelId="{55486F92-5C01-4A2A-B0D5-158CB08F7992}" type="presOf" srcId="{41EC306C-EFA9-4885-A8CF-36994E816F57}" destId="{5D6CA247-2F46-46C5-ADBF-4CB353B80199}" srcOrd="0" destOrd="0" presId="urn:microsoft.com/office/officeart/2005/8/layout/process2"/>
    <dgm:cxn modelId="{1344D793-B795-466E-BAAA-D4F1508C0705}" srcId="{2EDCA33A-C593-403A-AECB-CD00A8ACF933}" destId="{41EC306C-EFA9-4885-A8CF-36994E816F57}" srcOrd="2" destOrd="0" parTransId="{9D035C45-A6D6-48C8-A13B-12C2B52B3EFA}" sibTransId="{0D19411A-515B-4479-84C9-8B28E9B08BA1}"/>
    <dgm:cxn modelId="{52CFDABD-CCCB-4AFF-A9BA-B75E620054D3}" type="presOf" srcId="{51CB4DBD-3800-4339-B702-154A6B513AE0}" destId="{73B284DA-1146-457A-A613-89BBC77255B5}" srcOrd="1" destOrd="0" presId="urn:microsoft.com/office/officeart/2005/8/layout/process2"/>
    <dgm:cxn modelId="{B7C511CD-5A85-463F-A104-ADB5037CB9DD}" type="presOf" srcId="{9AEABC64-B0DF-4126-8BAF-4AF436837BBD}" destId="{813976E7-F27E-45B9-909F-CAAAB73934DE}" srcOrd="1" destOrd="0" presId="urn:microsoft.com/office/officeart/2005/8/layout/process2"/>
    <dgm:cxn modelId="{674E541E-C22A-4F0C-B75F-05745AB42866}" type="presParOf" srcId="{94F5B39D-DD51-4F75-BD74-C4FF92E1F096}" destId="{51F2F822-6BB6-48ED-B189-A095838A46CF}" srcOrd="0" destOrd="0" presId="urn:microsoft.com/office/officeart/2005/8/layout/process2"/>
    <dgm:cxn modelId="{1F9451A1-CE51-4CC2-A2F3-4E114F67ACC7}" type="presParOf" srcId="{94F5B39D-DD51-4F75-BD74-C4FF92E1F096}" destId="{230A3D93-FA25-4182-B011-064BCA480EEB}" srcOrd="1" destOrd="0" presId="urn:microsoft.com/office/officeart/2005/8/layout/process2"/>
    <dgm:cxn modelId="{08ED9CB9-3AB1-4809-AA1A-3E27C7955FF0}" type="presParOf" srcId="{230A3D93-FA25-4182-B011-064BCA480EEB}" destId="{73B284DA-1146-457A-A613-89BBC77255B5}" srcOrd="0" destOrd="0" presId="urn:microsoft.com/office/officeart/2005/8/layout/process2"/>
    <dgm:cxn modelId="{17612A84-F3EA-4B84-AC47-19658E0B6EE6}" type="presParOf" srcId="{94F5B39D-DD51-4F75-BD74-C4FF92E1F096}" destId="{9C30091B-CEAD-4FF9-90AB-4EBD0284E3FA}" srcOrd="2" destOrd="0" presId="urn:microsoft.com/office/officeart/2005/8/layout/process2"/>
    <dgm:cxn modelId="{20B19905-6572-48DB-A202-2DE238A25C94}" type="presParOf" srcId="{94F5B39D-DD51-4F75-BD74-C4FF92E1F096}" destId="{DA5EB73A-4032-461F-9618-339119E93924}" srcOrd="3" destOrd="0" presId="urn:microsoft.com/office/officeart/2005/8/layout/process2"/>
    <dgm:cxn modelId="{DCD814B3-A2A6-473A-9FAE-DB6C191C9F26}" type="presParOf" srcId="{DA5EB73A-4032-461F-9618-339119E93924}" destId="{813976E7-F27E-45B9-909F-CAAAB73934DE}" srcOrd="0" destOrd="0" presId="urn:microsoft.com/office/officeart/2005/8/layout/process2"/>
    <dgm:cxn modelId="{D61AA47D-5B21-463C-A38E-982A6755C024}" type="presParOf" srcId="{94F5B39D-DD51-4F75-BD74-C4FF92E1F096}" destId="{5D6CA247-2F46-46C5-ADBF-4CB353B80199}"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DCA33A-C593-403A-AECB-CD00A8ACF933}" type="doc">
      <dgm:prSet loTypeId="urn:microsoft.com/office/officeart/2005/8/layout/process2" loCatId="process" qsTypeId="urn:microsoft.com/office/officeart/2005/8/quickstyle/simple1" qsCatId="simple" csTypeId="urn:microsoft.com/office/officeart/2005/8/colors/accent1_2" csCatId="accent1" phldr="1"/>
      <dgm:spPr/>
    </dgm:pt>
    <mc:AlternateContent xmlns:mc="http://schemas.openxmlformats.org/markup-compatibility/2006" xmlns:a14="http://schemas.microsoft.com/office/drawing/2010/main">
      <mc:Choice Requires="a14">
        <dgm:pt modelId="{8670921F-7A63-4A1E-BA34-E863530B35EA}">
          <dgm:prSet phldrT="[Text]" custT="1"/>
          <dgm:spPr/>
          <dgm: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𝐴</m:t>
                            </m:r>
                          </m:e>
                          <m:sub>
                            <m:r>
                              <a:rPr lang="en-US" sz="2800" b="0" i="1" smtClean="0">
                                <a:latin typeface="Cambria Math" panose="02040503050406030204" pitchFamily="18" charset="0"/>
                              </a:rPr>
                              <m:t>2</m:t>
                            </m:r>
                          </m:sub>
                        </m:sSub>
                      </m:e>
                    </m:d>
                  </m:oMath>
                </m:oMathPara>
              </a14:m>
              <a:endParaRPr lang="en-US" sz="2800" dirty="0"/>
            </a:p>
          </dgm:t>
        </dgm:pt>
      </mc:Choice>
      <mc:Fallback xmlns="">
        <dgm:pt modelId="{8670921F-7A63-4A1E-BA34-E863530B35EA}">
          <dgm:prSet phldrT="[Text]" custT="1"/>
          <dgm:spPr/>
          <dgm:t>
            <a:bodyPr/>
            <a:lstStyle/>
            <a:p>
              <a:pPr/>
              <a:r>
                <a:rPr lang="en-US" sz="2800" b="0" i="0">
                  <a:latin typeface="Cambria Math" panose="02040503050406030204" pitchFamily="18" charset="0"/>
                </a:rPr>
                <a:t>𝐴=(𝐴_1,𝐴_2 )</a:t>
              </a:r>
              <a:endParaRPr lang="en-US" sz="2800" dirty="0"/>
            </a:p>
          </dgm:t>
        </dgm:pt>
      </mc:Fallback>
    </mc:AlternateContent>
    <dgm:pt modelId="{5033F7D7-1A96-4F60-9E8E-69BFC969FD95}" type="parTrans" cxnId="{224A4150-DE55-4BB8-90FE-8651A97B7716}">
      <dgm:prSet/>
      <dgm:spPr/>
      <dgm:t>
        <a:bodyPr/>
        <a:lstStyle/>
        <a:p>
          <a:endParaRPr lang="en-US"/>
        </a:p>
      </dgm:t>
    </dgm:pt>
    <dgm:pt modelId="{51CB4DBD-3800-4339-B702-154A6B513AE0}" type="sibTrans" cxnId="{224A4150-DE55-4BB8-90FE-8651A97B7716}">
      <dgm:prSet/>
      <dgm:spPr/>
      <dgm:t>
        <a:bodyPr/>
        <a:lstStyle/>
        <a:p>
          <a:endParaRPr lang="en-US"/>
        </a:p>
      </dgm:t>
    </dgm:pt>
    <mc:AlternateContent xmlns:mc="http://schemas.openxmlformats.org/markup-compatibility/2006" xmlns:a14="http://schemas.microsoft.com/office/drawing/2010/main">
      <mc:Choice Requires="a14">
        <dgm:pt modelId="{718022F9-4FE9-4F2C-8516-06739177B4BE}">
          <dgm:prSet phldrT="[Text]" custT="1"/>
          <dgm:spPr/>
          <dgm:t>
            <a:bodyPr/>
            <a:lstStyle/>
            <a:p>
              <a:r>
                <a:rPr lang="en-US" sz="2800" dirty="0"/>
                <a:t>Apply </a:t>
              </a:r>
              <a14:m>
                <m:oMath xmlns:m="http://schemas.openxmlformats.org/officeDocument/2006/math">
                  <m:r>
                    <m:rPr>
                      <m:sty m:val="p"/>
                    </m:rPr>
                    <a:rPr lang="en-US" sz="2800" b="0" i="0" smtClean="0">
                      <a:latin typeface="Cambria Math" panose="02040503050406030204" pitchFamily="18" charset="0"/>
                    </a:rPr>
                    <m:t>Π</m:t>
                  </m:r>
                </m:oMath>
              </a14:m>
              <a:endParaRPr lang="en-US" sz="2800" dirty="0"/>
            </a:p>
          </dgm:t>
        </dgm:pt>
      </mc:Choice>
      <mc:Fallback xmlns="">
        <dgm:pt modelId="{718022F9-4FE9-4F2C-8516-06739177B4BE}">
          <dgm:prSet phldrT="[Text]" custT="1"/>
          <dgm:spPr/>
          <dgm:t>
            <a:bodyPr/>
            <a:lstStyle/>
            <a:p>
              <a:r>
                <a:rPr lang="en-US" sz="2800" dirty="0"/>
                <a:t>Apply </a:t>
              </a:r>
              <a:r>
                <a:rPr lang="en-US" sz="2800" b="0" i="0">
                  <a:latin typeface="Cambria Math" panose="02040503050406030204" pitchFamily="18" charset="0"/>
                </a:rPr>
                <a:t>Π</a:t>
              </a:r>
              <a:endParaRPr lang="en-US" sz="2800" dirty="0"/>
            </a:p>
          </dgm:t>
        </dgm:pt>
      </mc:Fallback>
    </mc:AlternateContent>
    <dgm:pt modelId="{1F955F16-DD97-4FC8-8595-549428C452CA}" type="parTrans" cxnId="{AC827938-611C-465D-9982-584DA312B9E2}">
      <dgm:prSet/>
      <dgm:spPr/>
      <dgm:t>
        <a:bodyPr/>
        <a:lstStyle/>
        <a:p>
          <a:endParaRPr lang="en-US"/>
        </a:p>
      </dgm:t>
    </dgm:pt>
    <dgm:pt modelId="{9AEABC64-B0DF-4126-8BAF-4AF436837BBD}" type="sibTrans" cxnId="{AC827938-611C-465D-9982-584DA312B9E2}">
      <dgm:prSet/>
      <dgm:spPr/>
      <dgm:t>
        <a:bodyPr/>
        <a:lstStyle/>
        <a:p>
          <a:endParaRPr lang="en-US"/>
        </a:p>
      </dgm:t>
    </dgm:pt>
    <mc:AlternateContent xmlns:mc="http://schemas.openxmlformats.org/markup-compatibility/2006" xmlns:a14="http://schemas.microsoft.com/office/drawing/2010/main">
      <mc:Choice Requires="a14">
        <dgm:pt modelId="{41EC306C-EFA9-4885-A8CF-36994E816F57}">
          <dgm:prSet phldrT="[Text]" custT="1"/>
          <dgm:spPr/>
          <dgm:t>
            <a:bodyPr/>
            <a:lstStyle/>
            <a:p>
              <a:r>
                <a:rPr lang="en-US" sz="2800" dirty="0"/>
                <a:t>Measure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𝜏</m:t>
                      </m:r>
                    </m:sub>
                  </m:sSub>
                </m:oMath>
              </a14:m>
              <a:r>
                <a:rPr lang="en-US" sz="2800" dirty="0"/>
                <a:t> register</a:t>
              </a:r>
            </a:p>
          </dgm:t>
        </dgm:pt>
      </mc:Choice>
      <mc:Fallback xmlns="">
        <dgm:pt modelId="{41EC306C-EFA9-4885-A8CF-36994E816F57}">
          <dgm:prSet phldrT="[Text]" custT="1"/>
          <dgm:spPr/>
          <dgm:t>
            <a:bodyPr/>
            <a:lstStyle/>
            <a:p>
              <a:r>
                <a:rPr lang="en-US" sz="2800" dirty="0"/>
                <a:t>Measure </a:t>
              </a:r>
              <a:r>
                <a:rPr lang="en-US" sz="2800" b="0" i="0">
                  <a:latin typeface="Cambria Math" panose="02040503050406030204" pitchFamily="18" charset="0"/>
                </a:rPr>
                <a:t>𝐵_𝜏</a:t>
              </a:r>
              <a:r>
                <a:rPr lang="en-US" sz="2800" dirty="0"/>
                <a:t> register</a:t>
              </a:r>
            </a:p>
          </dgm:t>
        </dgm:pt>
      </mc:Fallback>
    </mc:AlternateContent>
    <dgm:pt modelId="{9D035C45-A6D6-48C8-A13B-12C2B52B3EFA}" type="parTrans" cxnId="{1344D793-B795-466E-BAAA-D4F1508C0705}">
      <dgm:prSet/>
      <dgm:spPr/>
      <dgm:t>
        <a:bodyPr/>
        <a:lstStyle/>
        <a:p>
          <a:endParaRPr lang="en-US"/>
        </a:p>
      </dgm:t>
    </dgm:pt>
    <dgm:pt modelId="{0D19411A-515B-4479-84C9-8B28E9B08BA1}" type="sibTrans" cxnId="{1344D793-B795-466E-BAAA-D4F1508C0705}">
      <dgm:prSet/>
      <dgm:spPr/>
      <dgm:t>
        <a:bodyPr/>
        <a:lstStyle/>
        <a:p>
          <a:endParaRPr lang="en-US"/>
        </a:p>
      </dgm:t>
    </dgm:pt>
    <dgm:pt modelId="{94F5B39D-DD51-4F75-BD74-C4FF92E1F096}" type="pres">
      <dgm:prSet presAssocID="{2EDCA33A-C593-403A-AECB-CD00A8ACF933}" presName="linearFlow" presStyleCnt="0">
        <dgm:presLayoutVars>
          <dgm:resizeHandles val="exact"/>
        </dgm:presLayoutVars>
      </dgm:prSet>
      <dgm:spPr/>
    </dgm:pt>
    <dgm:pt modelId="{51F2F822-6BB6-48ED-B189-A095838A46CF}" type="pres">
      <dgm:prSet presAssocID="{8670921F-7A63-4A1E-BA34-E863530B35EA}" presName="node" presStyleLbl="node1" presStyleIdx="0" presStyleCnt="3" custScaleX="149408" custLinFactNeighborX="964">
        <dgm:presLayoutVars>
          <dgm:bulletEnabled val="1"/>
        </dgm:presLayoutVars>
      </dgm:prSet>
      <dgm:spPr/>
    </dgm:pt>
    <dgm:pt modelId="{230A3D93-FA25-4182-B011-064BCA480EEB}" type="pres">
      <dgm:prSet presAssocID="{51CB4DBD-3800-4339-B702-154A6B513AE0}" presName="sibTrans" presStyleLbl="sibTrans2D1" presStyleIdx="0" presStyleCnt="2" custScaleX="117952" custScaleY="212969" custLinFactNeighborY="1927"/>
      <dgm:spPr/>
    </dgm:pt>
    <dgm:pt modelId="{73B284DA-1146-457A-A613-89BBC77255B5}" type="pres">
      <dgm:prSet presAssocID="{51CB4DBD-3800-4339-B702-154A6B513AE0}" presName="connectorText" presStyleLbl="sibTrans2D1" presStyleIdx="0" presStyleCnt="2"/>
      <dgm:spPr/>
    </dgm:pt>
    <dgm:pt modelId="{9C30091B-CEAD-4FF9-90AB-4EBD0284E3FA}" type="pres">
      <dgm:prSet presAssocID="{718022F9-4FE9-4F2C-8516-06739177B4BE}" presName="node" presStyleLbl="node1" presStyleIdx="1" presStyleCnt="3" custScaleX="149408" custLinFactNeighborX="964">
        <dgm:presLayoutVars>
          <dgm:bulletEnabled val="1"/>
        </dgm:presLayoutVars>
      </dgm:prSet>
      <dgm:spPr/>
    </dgm:pt>
    <dgm:pt modelId="{DA5EB73A-4032-461F-9618-339119E93924}" type="pres">
      <dgm:prSet presAssocID="{9AEABC64-B0DF-4126-8BAF-4AF436837BBD}" presName="sibTrans" presStyleLbl="sibTrans2D1" presStyleIdx="1" presStyleCnt="2" custScaleX="117952" custScaleY="212969" custLinFactNeighborY="1927"/>
      <dgm:spPr/>
    </dgm:pt>
    <dgm:pt modelId="{813976E7-F27E-45B9-909F-CAAAB73934DE}" type="pres">
      <dgm:prSet presAssocID="{9AEABC64-B0DF-4126-8BAF-4AF436837BBD}" presName="connectorText" presStyleLbl="sibTrans2D1" presStyleIdx="1" presStyleCnt="2"/>
      <dgm:spPr/>
    </dgm:pt>
    <dgm:pt modelId="{5D6CA247-2F46-46C5-ADBF-4CB353B80199}" type="pres">
      <dgm:prSet presAssocID="{41EC306C-EFA9-4885-A8CF-36994E816F57}" presName="node" presStyleLbl="node1" presStyleIdx="2" presStyleCnt="3" custScaleX="149408" custLinFactNeighborX="964">
        <dgm:presLayoutVars>
          <dgm:bulletEnabled val="1"/>
        </dgm:presLayoutVars>
      </dgm:prSet>
      <dgm:spPr/>
    </dgm:pt>
  </dgm:ptLst>
  <dgm:cxnLst>
    <dgm:cxn modelId="{9BA6D408-8BB5-467C-BE69-9240CE4F51A3}" type="presOf" srcId="{2EDCA33A-C593-403A-AECB-CD00A8ACF933}" destId="{94F5B39D-DD51-4F75-BD74-C4FF92E1F096}" srcOrd="0" destOrd="0" presId="urn:microsoft.com/office/officeart/2005/8/layout/process2"/>
    <dgm:cxn modelId="{6AF76738-2BBA-4E8A-8EA5-45B81048691A}" type="presOf" srcId="{8670921F-7A63-4A1E-BA34-E863530B35EA}" destId="{51F2F822-6BB6-48ED-B189-A095838A46CF}" srcOrd="0" destOrd="0" presId="urn:microsoft.com/office/officeart/2005/8/layout/process2"/>
    <dgm:cxn modelId="{AC827938-611C-465D-9982-584DA312B9E2}" srcId="{2EDCA33A-C593-403A-AECB-CD00A8ACF933}" destId="{718022F9-4FE9-4F2C-8516-06739177B4BE}" srcOrd="1" destOrd="0" parTransId="{1F955F16-DD97-4FC8-8595-549428C452CA}" sibTransId="{9AEABC64-B0DF-4126-8BAF-4AF436837BBD}"/>
    <dgm:cxn modelId="{8209F75E-0D94-4233-B2A6-D01ADEFC74F1}" type="presOf" srcId="{9AEABC64-B0DF-4126-8BAF-4AF436837BBD}" destId="{DA5EB73A-4032-461F-9618-339119E93924}" srcOrd="0" destOrd="0" presId="urn:microsoft.com/office/officeart/2005/8/layout/process2"/>
    <dgm:cxn modelId="{01E3F462-314B-426E-B905-1E7DFAAE2E5D}" type="presOf" srcId="{51CB4DBD-3800-4339-B702-154A6B513AE0}" destId="{230A3D93-FA25-4182-B011-064BCA480EEB}" srcOrd="0" destOrd="0" presId="urn:microsoft.com/office/officeart/2005/8/layout/process2"/>
    <dgm:cxn modelId="{224A4150-DE55-4BB8-90FE-8651A97B7716}" srcId="{2EDCA33A-C593-403A-AECB-CD00A8ACF933}" destId="{8670921F-7A63-4A1E-BA34-E863530B35EA}" srcOrd="0" destOrd="0" parTransId="{5033F7D7-1A96-4F60-9E8E-69BFC969FD95}" sibTransId="{51CB4DBD-3800-4339-B702-154A6B513AE0}"/>
    <dgm:cxn modelId="{C01CF68E-0300-4E1C-BB9A-2C83CE9A94CE}" type="presOf" srcId="{718022F9-4FE9-4F2C-8516-06739177B4BE}" destId="{9C30091B-CEAD-4FF9-90AB-4EBD0284E3FA}" srcOrd="0" destOrd="0" presId="urn:microsoft.com/office/officeart/2005/8/layout/process2"/>
    <dgm:cxn modelId="{55486F92-5C01-4A2A-B0D5-158CB08F7992}" type="presOf" srcId="{41EC306C-EFA9-4885-A8CF-36994E816F57}" destId="{5D6CA247-2F46-46C5-ADBF-4CB353B80199}" srcOrd="0" destOrd="0" presId="urn:microsoft.com/office/officeart/2005/8/layout/process2"/>
    <dgm:cxn modelId="{1344D793-B795-466E-BAAA-D4F1508C0705}" srcId="{2EDCA33A-C593-403A-AECB-CD00A8ACF933}" destId="{41EC306C-EFA9-4885-A8CF-36994E816F57}" srcOrd="2" destOrd="0" parTransId="{9D035C45-A6D6-48C8-A13B-12C2B52B3EFA}" sibTransId="{0D19411A-515B-4479-84C9-8B28E9B08BA1}"/>
    <dgm:cxn modelId="{52CFDABD-CCCB-4AFF-A9BA-B75E620054D3}" type="presOf" srcId="{51CB4DBD-3800-4339-B702-154A6B513AE0}" destId="{73B284DA-1146-457A-A613-89BBC77255B5}" srcOrd="1" destOrd="0" presId="urn:microsoft.com/office/officeart/2005/8/layout/process2"/>
    <dgm:cxn modelId="{B7C511CD-5A85-463F-A104-ADB5037CB9DD}" type="presOf" srcId="{9AEABC64-B0DF-4126-8BAF-4AF436837BBD}" destId="{813976E7-F27E-45B9-909F-CAAAB73934DE}" srcOrd="1" destOrd="0" presId="urn:microsoft.com/office/officeart/2005/8/layout/process2"/>
    <dgm:cxn modelId="{674E541E-C22A-4F0C-B75F-05745AB42866}" type="presParOf" srcId="{94F5B39D-DD51-4F75-BD74-C4FF92E1F096}" destId="{51F2F822-6BB6-48ED-B189-A095838A46CF}" srcOrd="0" destOrd="0" presId="urn:microsoft.com/office/officeart/2005/8/layout/process2"/>
    <dgm:cxn modelId="{1F9451A1-CE51-4CC2-A2F3-4E114F67ACC7}" type="presParOf" srcId="{94F5B39D-DD51-4F75-BD74-C4FF92E1F096}" destId="{230A3D93-FA25-4182-B011-064BCA480EEB}" srcOrd="1" destOrd="0" presId="urn:microsoft.com/office/officeart/2005/8/layout/process2"/>
    <dgm:cxn modelId="{08ED9CB9-3AB1-4809-AA1A-3E27C7955FF0}" type="presParOf" srcId="{230A3D93-FA25-4182-B011-064BCA480EEB}" destId="{73B284DA-1146-457A-A613-89BBC77255B5}" srcOrd="0" destOrd="0" presId="urn:microsoft.com/office/officeart/2005/8/layout/process2"/>
    <dgm:cxn modelId="{17612A84-F3EA-4B84-AC47-19658E0B6EE6}" type="presParOf" srcId="{94F5B39D-DD51-4F75-BD74-C4FF92E1F096}" destId="{9C30091B-CEAD-4FF9-90AB-4EBD0284E3FA}" srcOrd="2" destOrd="0" presId="urn:microsoft.com/office/officeart/2005/8/layout/process2"/>
    <dgm:cxn modelId="{20B19905-6572-48DB-A202-2DE238A25C94}" type="presParOf" srcId="{94F5B39D-DD51-4F75-BD74-C4FF92E1F096}" destId="{DA5EB73A-4032-461F-9618-339119E93924}" srcOrd="3" destOrd="0" presId="urn:microsoft.com/office/officeart/2005/8/layout/process2"/>
    <dgm:cxn modelId="{DCD814B3-A2A6-473A-9FAE-DB6C191C9F26}" type="presParOf" srcId="{DA5EB73A-4032-461F-9618-339119E93924}" destId="{813976E7-F27E-45B9-909F-CAAAB73934DE}" srcOrd="0" destOrd="0" presId="urn:microsoft.com/office/officeart/2005/8/layout/process2"/>
    <dgm:cxn modelId="{D61AA47D-5B21-463C-A38E-982A6755C024}" type="presParOf" srcId="{94F5B39D-DD51-4F75-BD74-C4FF92E1F096}" destId="{5D6CA247-2F46-46C5-ADBF-4CB353B80199}"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DCA33A-C593-403A-AECB-CD00A8ACF933}" type="doc">
      <dgm:prSet loTypeId="urn:microsoft.com/office/officeart/2005/8/layout/process2" loCatId="process" qsTypeId="urn:microsoft.com/office/officeart/2005/8/quickstyle/simple1" qsCatId="simple" csTypeId="urn:microsoft.com/office/officeart/2005/8/colors/accent1_2" csCatId="accent1" phldr="1"/>
      <dgm:spPr/>
    </dgm:pt>
    <dgm:pt modelId="{8670921F-7A63-4A1E-BA34-E863530B35EA}">
      <dgm:prSet phldrT="[Text]" custT="1"/>
      <dgm:spPr>
        <a:blipFill>
          <a:blip xmlns:r="http://schemas.openxmlformats.org/officeDocument/2006/relationships" r:embed="rId1"/>
          <a:stretch>
            <a:fillRect/>
          </a:stretch>
        </a:blipFill>
      </dgm:spPr>
      <dgm:t>
        <a:bodyPr/>
        <a:lstStyle/>
        <a:p>
          <a:r>
            <a:rPr lang="en-US">
              <a:noFill/>
            </a:rPr>
            <a:t> </a:t>
          </a:r>
        </a:p>
      </dgm:t>
    </dgm:pt>
    <dgm:pt modelId="{5033F7D7-1A96-4F60-9E8E-69BFC969FD95}" type="parTrans" cxnId="{224A4150-DE55-4BB8-90FE-8651A97B7716}">
      <dgm:prSet/>
      <dgm:spPr/>
      <dgm:t>
        <a:bodyPr/>
        <a:lstStyle/>
        <a:p>
          <a:endParaRPr lang="en-US"/>
        </a:p>
      </dgm:t>
    </dgm:pt>
    <dgm:pt modelId="{51CB4DBD-3800-4339-B702-154A6B513AE0}" type="sibTrans" cxnId="{224A4150-DE55-4BB8-90FE-8651A97B7716}">
      <dgm:prSet/>
      <dgm:spPr/>
      <dgm:t>
        <a:bodyPr/>
        <a:lstStyle/>
        <a:p>
          <a:endParaRPr lang="en-US"/>
        </a:p>
      </dgm:t>
    </dgm:pt>
    <dgm:pt modelId="{718022F9-4FE9-4F2C-8516-06739177B4BE}">
      <dgm:prSet phldrT="[Text]" custT="1"/>
      <dgm:spPr>
        <a:blipFill>
          <a:blip xmlns:r="http://schemas.openxmlformats.org/officeDocument/2006/relationships" r:embed="rId2"/>
          <a:stretch>
            <a:fillRect/>
          </a:stretch>
        </a:blipFill>
      </dgm:spPr>
      <dgm:t>
        <a:bodyPr/>
        <a:lstStyle/>
        <a:p>
          <a:r>
            <a:rPr lang="en-US">
              <a:noFill/>
            </a:rPr>
            <a:t> </a:t>
          </a:r>
        </a:p>
      </dgm:t>
    </dgm:pt>
    <dgm:pt modelId="{1F955F16-DD97-4FC8-8595-549428C452CA}" type="parTrans" cxnId="{AC827938-611C-465D-9982-584DA312B9E2}">
      <dgm:prSet/>
      <dgm:spPr/>
      <dgm:t>
        <a:bodyPr/>
        <a:lstStyle/>
        <a:p>
          <a:endParaRPr lang="en-US"/>
        </a:p>
      </dgm:t>
    </dgm:pt>
    <dgm:pt modelId="{9AEABC64-B0DF-4126-8BAF-4AF436837BBD}" type="sibTrans" cxnId="{AC827938-611C-465D-9982-584DA312B9E2}">
      <dgm:prSet/>
      <dgm:spPr/>
      <dgm:t>
        <a:bodyPr/>
        <a:lstStyle/>
        <a:p>
          <a:endParaRPr lang="en-US"/>
        </a:p>
      </dgm:t>
    </dgm:pt>
    <dgm:pt modelId="{41EC306C-EFA9-4885-A8CF-36994E816F57}">
      <dgm:prSet phldrT="[Text]" custT="1"/>
      <dgm:spPr>
        <a:blipFill>
          <a:blip xmlns:r="http://schemas.openxmlformats.org/officeDocument/2006/relationships" r:embed="rId3"/>
          <a:stretch>
            <a:fillRect/>
          </a:stretch>
        </a:blipFill>
      </dgm:spPr>
      <dgm:t>
        <a:bodyPr/>
        <a:lstStyle/>
        <a:p>
          <a:r>
            <a:rPr lang="en-US">
              <a:noFill/>
            </a:rPr>
            <a:t> </a:t>
          </a:r>
        </a:p>
      </dgm:t>
    </dgm:pt>
    <dgm:pt modelId="{9D035C45-A6D6-48C8-A13B-12C2B52B3EFA}" type="parTrans" cxnId="{1344D793-B795-466E-BAAA-D4F1508C0705}">
      <dgm:prSet/>
      <dgm:spPr/>
      <dgm:t>
        <a:bodyPr/>
        <a:lstStyle/>
        <a:p>
          <a:endParaRPr lang="en-US"/>
        </a:p>
      </dgm:t>
    </dgm:pt>
    <dgm:pt modelId="{0D19411A-515B-4479-84C9-8B28E9B08BA1}" type="sibTrans" cxnId="{1344D793-B795-466E-BAAA-D4F1508C0705}">
      <dgm:prSet/>
      <dgm:spPr/>
      <dgm:t>
        <a:bodyPr/>
        <a:lstStyle/>
        <a:p>
          <a:endParaRPr lang="en-US"/>
        </a:p>
      </dgm:t>
    </dgm:pt>
    <dgm:pt modelId="{94F5B39D-DD51-4F75-BD74-C4FF92E1F096}" type="pres">
      <dgm:prSet presAssocID="{2EDCA33A-C593-403A-AECB-CD00A8ACF933}" presName="linearFlow" presStyleCnt="0">
        <dgm:presLayoutVars>
          <dgm:resizeHandles val="exact"/>
        </dgm:presLayoutVars>
      </dgm:prSet>
      <dgm:spPr/>
    </dgm:pt>
    <dgm:pt modelId="{51F2F822-6BB6-48ED-B189-A095838A46CF}" type="pres">
      <dgm:prSet presAssocID="{8670921F-7A63-4A1E-BA34-E863530B35EA}" presName="node" presStyleLbl="node1" presStyleIdx="0" presStyleCnt="3" custScaleX="149408" custLinFactNeighborX="964">
        <dgm:presLayoutVars>
          <dgm:bulletEnabled val="1"/>
        </dgm:presLayoutVars>
      </dgm:prSet>
      <dgm:spPr/>
    </dgm:pt>
    <dgm:pt modelId="{230A3D93-FA25-4182-B011-064BCA480EEB}" type="pres">
      <dgm:prSet presAssocID="{51CB4DBD-3800-4339-B702-154A6B513AE0}" presName="sibTrans" presStyleLbl="sibTrans2D1" presStyleIdx="0" presStyleCnt="2" custScaleX="117952" custScaleY="212969" custLinFactNeighborY="1927"/>
      <dgm:spPr/>
    </dgm:pt>
    <dgm:pt modelId="{73B284DA-1146-457A-A613-89BBC77255B5}" type="pres">
      <dgm:prSet presAssocID="{51CB4DBD-3800-4339-B702-154A6B513AE0}" presName="connectorText" presStyleLbl="sibTrans2D1" presStyleIdx="0" presStyleCnt="2"/>
      <dgm:spPr/>
    </dgm:pt>
    <dgm:pt modelId="{9C30091B-CEAD-4FF9-90AB-4EBD0284E3FA}" type="pres">
      <dgm:prSet presAssocID="{718022F9-4FE9-4F2C-8516-06739177B4BE}" presName="node" presStyleLbl="node1" presStyleIdx="1" presStyleCnt="3" custScaleX="149408" custLinFactNeighborX="964">
        <dgm:presLayoutVars>
          <dgm:bulletEnabled val="1"/>
        </dgm:presLayoutVars>
      </dgm:prSet>
      <dgm:spPr/>
    </dgm:pt>
    <dgm:pt modelId="{DA5EB73A-4032-461F-9618-339119E93924}" type="pres">
      <dgm:prSet presAssocID="{9AEABC64-B0DF-4126-8BAF-4AF436837BBD}" presName="sibTrans" presStyleLbl="sibTrans2D1" presStyleIdx="1" presStyleCnt="2" custScaleX="117952" custScaleY="212969" custLinFactNeighborY="1927"/>
      <dgm:spPr/>
    </dgm:pt>
    <dgm:pt modelId="{813976E7-F27E-45B9-909F-CAAAB73934DE}" type="pres">
      <dgm:prSet presAssocID="{9AEABC64-B0DF-4126-8BAF-4AF436837BBD}" presName="connectorText" presStyleLbl="sibTrans2D1" presStyleIdx="1" presStyleCnt="2"/>
      <dgm:spPr/>
    </dgm:pt>
    <dgm:pt modelId="{5D6CA247-2F46-46C5-ADBF-4CB353B80199}" type="pres">
      <dgm:prSet presAssocID="{41EC306C-EFA9-4885-A8CF-36994E816F57}" presName="node" presStyleLbl="node1" presStyleIdx="2" presStyleCnt="3" custScaleX="149408" custLinFactNeighborX="964">
        <dgm:presLayoutVars>
          <dgm:bulletEnabled val="1"/>
        </dgm:presLayoutVars>
      </dgm:prSet>
      <dgm:spPr/>
    </dgm:pt>
  </dgm:ptLst>
  <dgm:cxnLst>
    <dgm:cxn modelId="{9BA6D408-8BB5-467C-BE69-9240CE4F51A3}" type="presOf" srcId="{2EDCA33A-C593-403A-AECB-CD00A8ACF933}" destId="{94F5B39D-DD51-4F75-BD74-C4FF92E1F096}" srcOrd="0" destOrd="0" presId="urn:microsoft.com/office/officeart/2005/8/layout/process2"/>
    <dgm:cxn modelId="{6AF76738-2BBA-4E8A-8EA5-45B81048691A}" type="presOf" srcId="{8670921F-7A63-4A1E-BA34-E863530B35EA}" destId="{51F2F822-6BB6-48ED-B189-A095838A46CF}" srcOrd="0" destOrd="0" presId="urn:microsoft.com/office/officeart/2005/8/layout/process2"/>
    <dgm:cxn modelId="{AC827938-611C-465D-9982-584DA312B9E2}" srcId="{2EDCA33A-C593-403A-AECB-CD00A8ACF933}" destId="{718022F9-4FE9-4F2C-8516-06739177B4BE}" srcOrd="1" destOrd="0" parTransId="{1F955F16-DD97-4FC8-8595-549428C452CA}" sibTransId="{9AEABC64-B0DF-4126-8BAF-4AF436837BBD}"/>
    <dgm:cxn modelId="{8209F75E-0D94-4233-B2A6-D01ADEFC74F1}" type="presOf" srcId="{9AEABC64-B0DF-4126-8BAF-4AF436837BBD}" destId="{DA5EB73A-4032-461F-9618-339119E93924}" srcOrd="0" destOrd="0" presId="urn:microsoft.com/office/officeart/2005/8/layout/process2"/>
    <dgm:cxn modelId="{01E3F462-314B-426E-B905-1E7DFAAE2E5D}" type="presOf" srcId="{51CB4DBD-3800-4339-B702-154A6B513AE0}" destId="{230A3D93-FA25-4182-B011-064BCA480EEB}" srcOrd="0" destOrd="0" presId="urn:microsoft.com/office/officeart/2005/8/layout/process2"/>
    <dgm:cxn modelId="{224A4150-DE55-4BB8-90FE-8651A97B7716}" srcId="{2EDCA33A-C593-403A-AECB-CD00A8ACF933}" destId="{8670921F-7A63-4A1E-BA34-E863530B35EA}" srcOrd="0" destOrd="0" parTransId="{5033F7D7-1A96-4F60-9E8E-69BFC969FD95}" sibTransId="{51CB4DBD-3800-4339-B702-154A6B513AE0}"/>
    <dgm:cxn modelId="{C01CF68E-0300-4E1C-BB9A-2C83CE9A94CE}" type="presOf" srcId="{718022F9-4FE9-4F2C-8516-06739177B4BE}" destId="{9C30091B-CEAD-4FF9-90AB-4EBD0284E3FA}" srcOrd="0" destOrd="0" presId="urn:microsoft.com/office/officeart/2005/8/layout/process2"/>
    <dgm:cxn modelId="{55486F92-5C01-4A2A-B0D5-158CB08F7992}" type="presOf" srcId="{41EC306C-EFA9-4885-A8CF-36994E816F57}" destId="{5D6CA247-2F46-46C5-ADBF-4CB353B80199}" srcOrd="0" destOrd="0" presId="urn:microsoft.com/office/officeart/2005/8/layout/process2"/>
    <dgm:cxn modelId="{1344D793-B795-466E-BAAA-D4F1508C0705}" srcId="{2EDCA33A-C593-403A-AECB-CD00A8ACF933}" destId="{41EC306C-EFA9-4885-A8CF-36994E816F57}" srcOrd="2" destOrd="0" parTransId="{9D035C45-A6D6-48C8-A13B-12C2B52B3EFA}" sibTransId="{0D19411A-515B-4479-84C9-8B28E9B08BA1}"/>
    <dgm:cxn modelId="{52CFDABD-CCCB-4AFF-A9BA-B75E620054D3}" type="presOf" srcId="{51CB4DBD-3800-4339-B702-154A6B513AE0}" destId="{73B284DA-1146-457A-A613-89BBC77255B5}" srcOrd="1" destOrd="0" presId="urn:microsoft.com/office/officeart/2005/8/layout/process2"/>
    <dgm:cxn modelId="{B7C511CD-5A85-463F-A104-ADB5037CB9DD}" type="presOf" srcId="{9AEABC64-B0DF-4126-8BAF-4AF436837BBD}" destId="{813976E7-F27E-45B9-909F-CAAAB73934DE}" srcOrd="1" destOrd="0" presId="urn:microsoft.com/office/officeart/2005/8/layout/process2"/>
    <dgm:cxn modelId="{674E541E-C22A-4F0C-B75F-05745AB42866}" type="presParOf" srcId="{94F5B39D-DD51-4F75-BD74-C4FF92E1F096}" destId="{51F2F822-6BB6-48ED-B189-A095838A46CF}" srcOrd="0" destOrd="0" presId="urn:microsoft.com/office/officeart/2005/8/layout/process2"/>
    <dgm:cxn modelId="{1F9451A1-CE51-4CC2-A2F3-4E114F67ACC7}" type="presParOf" srcId="{94F5B39D-DD51-4F75-BD74-C4FF92E1F096}" destId="{230A3D93-FA25-4182-B011-064BCA480EEB}" srcOrd="1" destOrd="0" presId="urn:microsoft.com/office/officeart/2005/8/layout/process2"/>
    <dgm:cxn modelId="{08ED9CB9-3AB1-4809-AA1A-3E27C7955FF0}" type="presParOf" srcId="{230A3D93-FA25-4182-B011-064BCA480EEB}" destId="{73B284DA-1146-457A-A613-89BBC77255B5}" srcOrd="0" destOrd="0" presId="urn:microsoft.com/office/officeart/2005/8/layout/process2"/>
    <dgm:cxn modelId="{17612A84-F3EA-4B84-AC47-19658E0B6EE6}" type="presParOf" srcId="{94F5B39D-DD51-4F75-BD74-C4FF92E1F096}" destId="{9C30091B-CEAD-4FF9-90AB-4EBD0284E3FA}" srcOrd="2" destOrd="0" presId="urn:microsoft.com/office/officeart/2005/8/layout/process2"/>
    <dgm:cxn modelId="{20B19905-6572-48DB-A202-2DE238A25C94}" type="presParOf" srcId="{94F5B39D-DD51-4F75-BD74-C4FF92E1F096}" destId="{DA5EB73A-4032-461F-9618-339119E93924}" srcOrd="3" destOrd="0" presId="urn:microsoft.com/office/officeart/2005/8/layout/process2"/>
    <dgm:cxn modelId="{DCD814B3-A2A6-473A-9FAE-DB6C191C9F26}" type="presParOf" srcId="{DA5EB73A-4032-461F-9618-339119E93924}" destId="{813976E7-F27E-45B9-909F-CAAAB73934DE}" srcOrd="0" destOrd="0" presId="urn:microsoft.com/office/officeart/2005/8/layout/process2"/>
    <dgm:cxn modelId="{D61AA47D-5B21-463C-A38E-982A6755C024}" type="presParOf" srcId="{94F5B39D-DD51-4F75-BD74-C4FF92E1F096}" destId="{5D6CA247-2F46-46C5-ADBF-4CB353B80199}"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DCA33A-C593-403A-AECB-CD00A8ACF933}" type="doc">
      <dgm:prSet loTypeId="urn:microsoft.com/office/officeart/2005/8/layout/process2" loCatId="process" qsTypeId="urn:microsoft.com/office/officeart/2005/8/quickstyle/simple1" qsCatId="simple" csTypeId="urn:microsoft.com/office/officeart/2005/8/colors/accent1_2" csCatId="accent1" phldr="1"/>
      <dgm:spPr/>
    </dgm:pt>
    <dgm:pt modelId="{8670921F-7A63-4A1E-BA34-E863530B35EA}">
      <dgm:prSet phldrT="[Text]" custT="1"/>
      <dgm:spPr>
        <a:blipFill>
          <a:blip xmlns:r="http://schemas.openxmlformats.org/officeDocument/2006/relationships" r:embed="rId1"/>
          <a:stretch>
            <a:fillRect/>
          </a:stretch>
        </a:blipFill>
      </dgm:spPr>
      <dgm:t>
        <a:bodyPr/>
        <a:lstStyle/>
        <a:p>
          <a:r>
            <a:rPr lang="en-US">
              <a:noFill/>
            </a:rPr>
            <a:t> </a:t>
          </a:r>
        </a:p>
      </dgm:t>
    </dgm:pt>
    <dgm:pt modelId="{5033F7D7-1A96-4F60-9E8E-69BFC969FD95}" type="parTrans" cxnId="{224A4150-DE55-4BB8-90FE-8651A97B7716}">
      <dgm:prSet/>
      <dgm:spPr/>
      <dgm:t>
        <a:bodyPr/>
        <a:lstStyle/>
        <a:p>
          <a:endParaRPr lang="en-US"/>
        </a:p>
      </dgm:t>
    </dgm:pt>
    <dgm:pt modelId="{51CB4DBD-3800-4339-B702-154A6B513AE0}" type="sibTrans" cxnId="{224A4150-DE55-4BB8-90FE-8651A97B7716}">
      <dgm:prSet/>
      <dgm:spPr/>
      <dgm:t>
        <a:bodyPr/>
        <a:lstStyle/>
        <a:p>
          <a:endParaRPr lang="en-US"/>
        </a:p>
      </dgm:t>
    </dgm:pt>
    <dgm:pt modelId="{718022F9-4FE9-4F2C-8516-06739177B4BE}">
      <dgm:prSet phldrT="[Text]" custT="1"/>
      <dgm:spPr>
        <a:blipFill>
          <a:blip xmlns:r="http://schemas.openxmlformats.org/officeDocument/2006/relationships" r:embed="rId2"/>
          <a:stretch>
            <a:fillRect/>
          </a:stretch>
        </a:blipFill>
      </dgm:spPr>
      <dgm:t>
        <a:bodyPr/>
        <a:lstStyle/>
        <a:p>
          <a:r>
            <a:rPr lang="en-US">
              <a:noFill/>
            </a:rPr>
            <a:t> </a:t>
          </a:r>
        </a:p>
      </dgm:t>
    </dgm:pt>
    <dgm:pt modelId="{1F955F16-DD97-4FC8-8595-549428C452CA}" type="parTrans" cxnId="{AC827938-611C-465D-9982-584DA312B9E2}">
      <dgm:prSet/>
      <dgm:spPr/>
      <dgm:t>
        <a:bodyPr/>
        <a:lstStyle/>
        <a:p>
          <a:endParaRPr lang="en-US"/>
        </a:p>
      </dgm:t>
    </dgm:pt>
    <dgm:pt modelId="{9AEABC64-B0DF-4126-8BAF-4AF436837BBD}" type="sibTrans" cxnId="{AC827938-611C-465D-9982-584DA312B9E2}">
      <dgm:prSet/>
      <dgm:spPr/>
      <dgm:t>
        <a:bodyPr/>
        <a:lstStyle/>
        <a:p>
          <a:endParaRPr lang="en-US"/>
        </a:p>
      </dgm:t>
    </dgm:pt>
    <dgm:pt modelId="{41EC306C-EFA9-4885-A8CF-36994E816F57}">
      <dgm:prSet phldrT="[Text]" custT="1"/>
      <dgm:spPr>
        <a:blipFill>
          <a:blip xmlns:r="http://schemas.openxmlformats.org/officeDocument/2006/relationships" r:embed="rId3"/>
          <a:stretch>
            <a:fillRect/>
          </a:stretch>
        </a:blipFill>
      </dgm:spPr>
      <dgm:t>
        <a:bodyPr/>
        <a:lstStyle/>
        <a:p>
          <a:r>
            <a:rPr lang="en-US">
              <a:noFill/>
            </a:rPr>
            <a:t> </a:t>
          </a:r>
        </a:p>
      </dgm:t>
    </dgm:pt>
    <dgm:pt modelId="{9D035C45-A6D6-48C8-A13B-12C2B52B3EFA}" type="parTrans" cxnId="{1344D793-B795-466E-BAAA-D4F1508C0705}">
      <dgm:prSet/>
      <dgm:spPr/>
      <dgm:t>
        <a:bodyPr/>
        <a:lstStyle/>
        <a:p>
          <a:endParaRPr lang="en-US"/>
        </a:p>
      </dgm:t>
    </dgm:pt>
    <dgm:pt modelId="{0D19411A-515B-4479-84C9-8B28E9B08BA1}" type="sibTrans" cxnId="{1344D793-B795-466E-BAAA-D4F1508C0705}">
      <dgm:prSet/>
      <dgm:spPr/>
      <dgm:t>
        <a:bodyPr/>
        <a:lstStyle/>
        <a:p>
          <a:endParaRPr lang="en-US"/>
        </a:p>
      </dgm:t>
    </dgm:pt>
    <dgm:pt modelId="{94F5B39D-DD51-4F75-BD74-C4FF92E1F096}" type="pres">
      <dgm:prSet presAssocID="{2EDCA33A-C593-403A-AECB-CD00A8ACF933}" presName="linearFlow" presStyleCnt="0">
        <dgm:presLayoutVars>
          <dgm:resizeHandles val="exact"/>
        </dgm:presLayoutVars>
      </dgm:prSet>
      <dgm:spPr/>
    </dgm:pt>
    <dgm:pt modelId="{51F2F822-6BB6-48ED-B189-A095838A46CF}" type="pres">
      <dgm:prSet presAssocID="{8670921F-7A63-4A1E-BA34-E863530B35EA}" presName="node" presStyleLbl="node1" presStyleIdx="0" presStyleCnt="3" custScaleX="149408" custLinFactNeighborX="964">
        <dgm:presLayoutVars>
          <dgm:bulletEnabled val="1"/>
        </dgm:presLayoutVars>
      </dgm:prSet>
      <dgm:spPr/>
    </dgm:pt>
    <dgm:pt modelId="{230A3D93-FA25-4182-B011-064BCA480EEB}" type="pres">
      <dgm:prSet presAssocID="{51CB4DBD-3800-4339-B702-154A6B513AE0}" presName="sibTrans" presStyleLbl="sibTrans2D1" presStyleIdx="0" presStyleCnt="2" custScaleX="117952" custScaleY="212969" custLinFactNeighborY="1927"/>
      <dgm:spPr/>
    </dgm:pt>
    <dgm:pt modelId="{73B284DA-1146-457A-A613-89BBC77255B5}" type="pres">
      <dgm:prSet presAssocID="{51CB4DBD-3800-4339-B702-154A6B513AE0}" presName="connectorText" presStyleLbl="sibTrans2D1" presStyleIdx="0" presStyleCnt="2"/>
      <dgm:spPr/>
    </dgm:pt>
    <dgm:pt modelId="{9C30091B-CEAD-4FF9-90AB-4EBD0284E3FA}" type="pres">
      <dgm:prSet presAssocID="{718022F9-4FE9-4F2C-8516-06739177B4BE}" presName="node" presStyleLbl="node1" presStyleIdx="1" presStyleCnt="3" custScaleX="149408" custLinFactNeighborX="964">
        <dgm:presLayoutVars>
          <dgm:bulletEnabled val="1"/>
        </dgm:presLayoutVars>
      </dgm:prSet>
      <dgm:spPr/>
    </dgm:pt>
    <dgm:pt modelId="{DA5EB73A-4032-461F-9618-339119E93924}" type="pres">
      <dgm:prSet presAssocID="{9AEABC64-B0DF-4126-8BAF-4AF436837BBD}" presName="sibTrans" presStyleLbl="sibTrans2D1" presStyleIdx="1" presStyleCnt="2" custScaleX="117952" custScaleY="212969" custLinFactNeighborY="1927"/>
      <dgm:spPr/>
    </dgm:pt>
    <dgm:pt modelId="{813976E7-F27E-45B9-909F-CAAAB73934DE}" type="pres">
      <dgm:prSet presAssocID="{9AEABC64-B0DF-4126-8BAF-4AF436837BBD}" presName="connectorText" presStyleLbl="sibTrans2D1" presStyleIdx="1" presStyleCnt="2"/>
      <dgm:spPr/>
    </dgm:pt>
    <dgm:pt modelId="{5D6CA247-2F46-46C5-ADBF-4CB353B80199}" type="pres">
      <dgm:prSet presAssocID="{41EC306C-EFA9-4885-A8CF-36994E816F57}" presName="node" presStyleLbl="node1" presStyleIdx="2" presStyleCnt="3" custScaleX="149408" custLinFactNeighborX="964">
        <dgm:presLayoutVars>
          <dgm:bulletEnabled val="1"/>
        </dgm:presLayoutVars>
      </dgm:prSet>
      <dgm:spPr/>
    </dgm:pt>
  </dgm:ptLst>
  <dgm:cxnLst>
    <dgm:cxn modelId="{9BA6D408-8BB5-467C-BE69-9240CE4F51A3}" type="presOf" srcId="{2EDCA33A-C593-403A-AECB-CD00A8ACF933}" destId="{94F5B39D-DD51-4F75-BD74-C4FF92E1F096}" srcOrd="0" destOrd="0" presId="urn:microsoft.com/office/officeart/2005/8/layout/process2"/>
    <dgm:cxn modelId="{6AF76738-2BBA-4E8A-8EA5-45B81048691A}" type="presOf" srcId="{8670921F-7A63-4A1E-BA34-E863530B35EA}" destId="{51F2F822-6BB6-48ED-B189-A095838A46CF}" srcOrd="0" destOrd="0" presId="urn:microsoft.com/office/officeart/2005/8/layout/process2"/>
    <dgm:cxn modelId="{AC827938-611C-465D-9982-584DA312B9E2}" srcId="{2EDCA33A-C593-403A-AECB-CD00A8ACF933}" destId="{718022F9-4FE9-4F2C-8516-06739177B4BE}" srcOrd="1" destOrd="0" parTransId="{1F955F16-DD97-4FC8-8595-549428C452CA}" sibTransId="{9AEABC64-B0DF-4126-8BAF-4AF436837BBD}"/>
    <dgm:cxn modelId="{8209F75E-0D94-4233-B2A6-D01ADEFC74F1}" type="presOf" srcId="{9AEABC64-B0DF-4126-8BAF-4AF436837BBD}" destId="{DA5EB73A-4032-461F-9618-339119E93924}" srcOrd="0" destOrd="0" presId="urn:microsoft.com/office/officeart/2005/8/layout/process2"/>
    <dgm:cxn modelId="{01E3F462-314B-426E-B905-1E7DFAAE2E5D}" type="presOf" srcId="{51CB4DBD-3800-4339-B702-154A6B513AE0}" destId="{230A3D93-FA25-4182-B011-064BCA480EEB}" srcOrd="0" destOrd="0" presId="urn:microsoft.com/office/officeart/2005/8/layout/process2"/>
    <dgm:cxn modelId="{224A4150-DE55-4BB8-90FE-8651A97B7716}" srcId="{2EDCA33A-C593-403A-AECB-CD00A8ACF933}" destId="{8670921F-7A63-4A1E-BA34-E863530B35EA}" srcOrd="0" destOrd="0" parTransId="{5033F7D7-1A96-4F60-9E8E-69BFC969FD95}" sibTransId="{51CB4DBD-3800-4339-B702-154A6B513AE0}"/>
    <dgm:cxn modelId="{C01CF68E-0300-4E1C-BB9A-2C83CE9A94CE}" type="presOf" srcId="{718022F9-4FE9-4F2C-8516-06739177B4BE}" destId="{9C30091B-CEAD-4FF9-90AB-4EBD0284E3FA}" srcOrd="0" destOrd="0" presId="urn:microsoft.com/office/officeart/2005/8/layout/process2"/>
    <dgm:cxn modelId="{55486F92-5C01-4A2A-B0D5-158CB08F7992}" type="presOf" srcId="{41EC306C-EFA9-4885-A8CF-36994E816F57}" destId="{5D6CA247-2F46-46C5-ADBF-4CB353B80199}" srcOrd="0" destOrd="0" presId="urn:microsoft.com/office/officeart/2005/8/layout/process2"/>
    <dgm:cxn modelId="{1344D793-B795-466E-BAAA-D4F1508C0705}" srcId="{2EDCA33A-C593-403A-AECB-CD00A8ACF933}" destId="{41EC306C-EFA9-4885-A8CF-36994E816F57}" srcOrd="2" destOrd="0" parTransId="{9D035C45-A6D6-48C8-A13B-12C2B52B3EFA}" sibTransId="{0D19411A-515B-4479-84C9-8B28E9B08BA1}"/>
    <dgm:cxn modelId="{52CFDABD-CCCB-4AFF-A9BA-B75E620054D3}" type="presOf" srcId="{51CB4DBD-3800-4339-B702-154A6B513AE0}" destId="{73B284DA-1146-457A-A613-89BBC77255B5}" srcOrd="1" destOrd="0" presId="urn:microsoft.com/office/officeart/2005/8/layout/process2"/>
    <dgm:cxn modelId="{B7C511CD-5A85-463F-A104-ADB5037CB9DD}" type="presOf" srcId="{9AEABC64-B0DF-4126-8BAF-4AF436837BBD}" destId="{813976E7-F27E-45B9-909F-CAAAB73934DE}" srcOrd="1" destOrd="0" presId="urn:microsoft.com/office/officeart/2005/8/layout/process2"/>
    <dgm:cxn modelId="{674E541E-C22A-4F0C-B75F-05745AB42866}" type="presParOf" srcId="{94F5B39D-DD51-4F75-BD74-C4FF92E1F096}" destId="{51F2F822-6BB6-48ED-B189-A095838A46CF}" srcOrd="0" destOrd="0" presId="urn:microsoft.com/office/officeart/2005/8/layout/process2"/>
    <dgm:cxn modelId="{1F9451A1-CE51-4CC2-A2F3-4E114F67ACC7}" type="presParOf" srcId="{94F5B39D-DD51-4F75-BD74-C4FF92E1F096}" destId="{230A3D93-FA25-4182-B011-064BCA480EEB}" srcOrd="1" destOrd="0" presId="urn:microsoft.com/office/officeart/2005/8/layout/process2"/>
    <dgm:cxn modelId="{08ED9CB9-3AB1-4809-AA1A-3E27C7955FF0}" type="presParOf" srcId="{230A3D93-FA25-4182-B011-064BCA480EEB}" destId="{73B284DA-1146-457A-A613-89BBC77255B5}" srcOrd="0" destOrd="0" presId="urn:microsoft.com/office/officeart/2005/8/layout/process2"/>
    <dgm:cxn modelId="{17612A84-F3EA-4B84-AC47-19658E0B6EE6}" type="presParOf" srcId="{94F5B39D-DD51-4F75-BD74-C4FF92E1F096}" destId="{9C30091B-CEAD-4FF9-90AB-4EBD0284E3FA}" srcOrd="2" destOrd="0" presId="urn:microsoft.com/office/officeart/2005/8/layout/process2"/>
    <dgm:cxn modelId="{20B19905-6572-48DB-A202-2DE238A25C94}" type="presParOf" srcId="{94F5B39D-DD51-4F75-BD74-C4FF92E1F096}" destId="{DA5EB73A-4032-461F-9618-339119E93924}" srcOrd="3" destOrd="0" presId="urn:microsoft.com/office/officeart/2005/8/layout/process2"/>
    <dgm:cxn modelId="{DCD814B3-A2A6-473A-9FAE-DB6C191C9F26}" type="presParOf" srcId="{DA5EB73A-4032-461F-9618-339119E93924}" destId="{813976E7-F27E-45B9-909F-CAAAB73934DE}" srcOrd="0" destOrd="0" presId="urn:microsoft.com/office/officeart/2005/8/layout/process2"/>
    <dgm:cxn modelId="{D61AA47D-5B21-463C-A38E-982A6755C024}" type="presParOf" srcId="{94F5B39D-DD51-4F75-BD74-C4FF92E1F096}" destId="{5D6CA247-2F46-46C5-ADBF-4CB353B80199}"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DCA33A-C593-403A-AECB-CD00A8ACF933}" type="doc">
      <dgm:prSet loTypeId="urn:microsoft.com/office/officeart/2005/8/layout/process2" loCatId="process" qsTypeId="urn:microsoft.com/office/officeart/2005/8/quickstyle/simple1" qsCatId="simple" csTypeId="urn:microsoft.com/office/officeart/2005/8/colors/accent1_2" csCatId="accent1" phldr="1"/>
      <dgm:spPr/>
    </dgm:pt>
    <dgm:pt modelId="{8670921F-7A63-4A1E-BA34-E863530B35EA}">
      <dgm:prSet phldrT="[Text]" custT="1"/>
      <dgm:spPr>
        <a:blipFill>
          <a:blip xmlns:r="http://schemas.openxmlformats.org/officeDocument/2006/relationships" r:embed="rId1"/>
          <a:stretch>
            <a:fillRect/>
          </a:stretch>
        </a:blipFill>
      </dgm:spPr>
      <dgm:t>
        <a:bodyPr/>
        <a:lstStyle/>
        <a:p>
          <a:r>
            <a:rPr lang="en-US">
              <a:noFill/>
            </a:rPr>
            <a:t> </a:t>
          </a:r>
        </a:p>
      </dgm:t>
    </dgm:pt>
    <dgm:pt modelId="{5033F7D7-1A96-4F60-9E8E-69BFC969FD95}" type="parTrans" cxnId="{224A4150-DE55-4BB8-90FE-8651A97B7716}">
      <dgm:prSet/>
      <dgm:spPr/>
      <dgm:t>
        <a:bodyPr/>
        <a:lstStyle/>
        <a:p>
          <a:endParaRPr lang="en-US"/>
        </a:p>
      </dgm:t>
    </dgm:pt>
    <dgm:pt modelId="{51CB4DBD-3800-4339-B702-154A6B513AE0}" type="sibTrans" cxnId="{224A4150-DE55-4BB8-90FE-8651A97B7716}">
      <dgm:prSet/>
      <dgm:spPr/>
      <dgm:t>
        <a:bodyPr/>
        <a:lstStyle/>
        <a:p>
          <a:endParaRPr lang="en-US"/>
        </a:p>
      </dgm:t>
    </dgm:pt>
    <dgm:pt modelId="{718022F9-4FE9-4F2C-8516-06739177B4BE}">
      <dgm:prSet phldrT="[Text]" custT="1"/>
      <dgm:spPr>
        <a:blipFill>
          <a:blip xmlns:r="http://schemas.openxmlformats.org/officeDocument/2006/relationships" r:embed="rId2"/>
          <a:stretch>
            <a:fillRect/>
          </a:stretch>
        </a:blipFill>
      </dgm:spPr>
      <dgm:t>
        <a:bodyPr/>
        <a:lstStyle/>
        <a:p>
          <a:r>
            <a:rPr lang="en-US">
              <a:noFill/>
            </a:rPr>
            <a:t> </a:t>
          </a:r>
        </a:p>
      </dgm:t>
    </dgm:pt>
    <dgm:pt modelId="{1F955F16-DD97-4FC8-8595-549428C452CA}" type="parTrans" cxnId="{AC827938-611C-465D-9982-584DA312B9E2}">
      <dgm:prSet/>
      <dgm:spPr/>
      <dgm:t>
        <a:bodyPr/>
        <a:lstStyle/>
        <a:p>
          <a:endParaRPr lang="en-US"/>
        </a:p>
      </dgm:t>
    </dgm:pt>
    <dgm:pt modelId="{9AEABC64-B0DF-4126-8BAF-4AF436837BBD}" type="sibTrans" cxnId="{AC827938-611C-465D-9982-584DA312B9E2}">
      <dgm:prSet/>
      <dgm:spPr/>
      <dgm:t>
        <a:bodyPr/>
        <a:lstStyle/>
        <a:p>
          <a:endParaRPr lang="en-US"/>
        </a:p>
      </dgm:t>
    </dgm:pt>
    <dgm:pt modelId="{41EC306C-EFA9-4885-A8CF-36994E816F57}">
      <dgm:prSet phldrT="[Text]" custT="1"/>
      <dgm:spPr>
        <a:blipFill>
          <a:blip xmlns:r="http://schemas.openxmlformats.org/officeDocument/2006/relationships" r:embed="rId3"/>
          <a:stretch>
            <a:fillRect/>
          </a:stretch>
        </a:blipFill>
      </dgm:spPr>
      <dgm:t>
        <a:bodyPr/>
        <a:lstStyle/>
        <a:p>
          <a:r>
            <a:rPr lang="en-US">
              <a:noFill/>
            </a:rPr>
            <a:t> </a:t>
          </a:r>
        </a:p>
      </dgm:t>
    </dgm:pt>
    <dgm:pt modelId="{9D035C45-A6D6-48C8-A13B-12C2B52B3EFA}" type="parTrans" cxnId="{1344D793-B795-466E-BAAA-D4F1508C0705}">
      <dgm:prSet/>
      <dgm:spPr/>
      <dgm:t>
        <a:bodyPr/>
        <a:lstStyle/>
        <a:p>
          <a:endParaRPr lang="en-US"/>
        </a:p>
      </dgm:t>
    </dgm:pt>
    <dgm:pt modelId="{0D19411A-515B-4479-84C9-8B28E9B08BA1}" type="sibTrans" cxnId="{1344D793-B795-466E-BAAA-D4F1508C0705}">
      <dgm:prSet/>
      <dgm:spPr/>
      <dgm:t>
        <a:bodyPr/>
        <a:lstStyle/>
        <a:p>
          <a:endParaRPr lang="en-US"/>
        </a:p>
      </dgm:t>
    </dgm:pt>
    <dgm:pt modelId="{94F5B39D-DD51-4F75-BD74-C4FF92E1F096}" type="pres">
      <dgm:prSet presAssocID="{2EDCA33A-C593-403A-AECB-CD00A8ACF933}" presName="linearFlow" presStyleCnt="0">
        <dgm:presLayoutVars>
          <dgm:resizeHandles val="exact"/>
        </dgm:presLayoutVars>
      </dgm:prSet>
      <dgm:spPr/>
    </dgm:pt>
    <dgm:pt modelId="{51F2F822-6BB6-48ED-B189-A095838A46CF}" type="pres">
      <dgm:prSet presAssocID="{8670921F-7A63-4A1E-BA34-E863530B35EA}" presName="node" presStyleLbl="node1" presStyleIdx="0" presStyleCnt="3" custScaleX="149408" custLinFactNeighborX="964">
        <dgm:presLayoutVars>
          <dgm:bulletEnabled val="1"/>
        </dgm:presLayoutVars>
      </dgm:prSet>
      <dgm:spPr/>
    </dgm:pt>
    <dgm:pt modelId="{230A3D93-FA25-4182-B011-064BCA480EEB}" type="pres">
      <dgm:prSet presAssocID="{51CB4DBD-3800-4339-B702-154A6B513AE0}" presName="sibTrans" presStyleLbl="sibTrans2D1" presStyleIdx="0" presStyleCnt="2" custScaleX="117952" custScaleY="212969" custLinFactNeighborY="1927"/>
      <dgm:spPr/>
    </dgm:pt>
    <dgm:pt modelId="{73B284DA-1146-457A-A613-89BBC77255B5}" type="pres">
      <dgm:prSet presAssocID="{51CB4DBD-3800-4339-B702-154A6B513AE0}" presName="connectorText" presStyleLbl="sibTrans2D1" presStyleIdx="0" presStyleCnt="2"/>
      <dgm:spPr/>
    </dgm:pt>
    <dgm:pt modelId="{9C30091B-CEAD-4FF9-90AB-4EBD0284E3FA}" type="pres">
      <dgm:prSet presAssocID="{718022F9-4FE9-4F2C-8516-06739177B4BE}" presName="node" presStyleLbl="node1" presStyleIdx="1" presStyleCnt="3" custScaleX="149408" custLinFactNeighborX="964">
        <dgm:presLayoutVars>
          <dgm:bulletEnabled val="1"/>
        </dgm:presLayoutVars>
      </dgm:prSet>
      <dgm:spPr/>
    </dgm:pt>
    <dgm:pt modelId="{DA5EB73A-4032-461F-9618-339119E93924}" type="pres">
      <dgm:prSet presAssocID="{9AEABC64-B0DF-4126-8BAF-4AF436837BBD}" presName="sibTrans" presStyleLbl="sibTrans2D1" presStyleIdx="1" presStyleCnt="2" custScaleX="117952" custScaleY="212969" custLinFactNeighborY="1927"/>
      <dgm:spPr/>
    </dgm:pt>
    <dgm:pt modelId="{813976E7-F27E-45B9-909F-CAAAB73934DE}" type="pres">
      <dgm:prSet presAssocID="{9AEABC64-B0DF-4126-8BAF-4AF436837BBD}" presName="connectorText" presStyleLbl="sibTrans2D1" presStyleIdx="1" presStyleCnt="2"/>
      <dgm:spPr/>
    </dgm:pt>
    <dgm:pt modelId="{5D6CA247-2F46-46C5-ADBF-4CB353B80199}" type="pres">
      <dgm:prSet presAssocID="{41EC306C-EFA9-4885-A8CF-36994E816F57}" presName="node" presStyleLbl="node1" presStyleIdx="2" presStyleCnt="3" custScaleX="149408" custLinFactNeighborX="964">
        <dgm:presLayoutVars>
          <dgm:bulletEnabled val="1"/>
        </dgm:presLayoutVars>
      </dgm:prSet>
      <dgm:spPr/>
    </dgm:pt>
  </dgm:ptLst>
  <dgm:cxnLst>
    <dgm:cxn modelId="{9BA6D408-8BB5-467C-BE69-9240CE4F51A3}" type="presOf" srcId="{2EDCA33A-C593-403A-AECB-CD00A8ACF933}" destId="{94F5B39D-DD51-4F75-BD74-C4FF92E1F096}" srcOrd="0" destOrd="0" presId="urn:microsoft.com/office/officeart/2005/8/layout/process2"/>
    <dgm:cxn modelId="{6AF76738-2BBA-4E8A-8EA5-45B81048691A}" type="presOf" srcId="{8670921F-7A63-4A1E-BA34-E863530B35EA}" destId="{51F2F822-6BB6-48ED-B189-A095838A46CF}" srcOrd="0" destOrd="0" presId="urn:microsoft.com/office/officeart/2005/8/layout/process2"/>
    <dgm:cxn modelId="{AC827938-611C-465D-9982-584DA312B9E2}" srcId="{2EDCA33A-C593-403A-AECB-CD00A8ACF933}" destId="{718022F9-4FE9-4F2C-8516-06739177B4BE}" srcOrd="1" destOrd="0" parTransId="{1F955F16-DD97-4FC8-8595-549428C452CA}" sibTransId="{9AEABC64-B0DF-4126-8BAF-4AF436837BBD}"/>
    <dgm:cxn modelId="{8209F75E-0D94-4233-B2A6-D01ADEFC74F1}" type="presOf" srcId="{9AEABC64-B0DF-4126-8BAF-4AF436837BBD}" destId="{DA5EB73A-4032-461F-9618-339119E93924}" srcOrd="0" destOrd="0" presId="urn:microsoft.com/office/officeart/2005/8/layout/process2"/>
    <dgm:cxn modelId="{01E3F462-314B-426E-B905-1E7DFAAE2E5D}" type="presOf" srcId="{51CB4DBD-3800-4339-B702-154A6B513AE0}" destId="{230A3D93-FA25-4182-B011-064BCA480EEB}" srcOrd="0" destOrd="0" presId="urn:microsoft.com/office/officeart/2005/8/layout/process2"/>
    <dgm:cxn modelId="{224A4150-DE55-4BB8-90FE-8651A97B7716}" srcId="{2EDCA33A-C593-403A-AECB-CD00A8ACF933}" destId="{8670921F-7A63-4A1E-BA34-E863530B35EA}" srcOrd="0" destOrd="0" parTransId="{5033F7D7-1A96-4F60-9E8E-69BFC969FD95}" sibTransId="{51CB4DBD-3800-4339-B702-154A6B513AE0}"/>
    <dgm:cxn modelId="{C01CF68E-0300-4E1C-BB9A-2C83CE9A94CE}" type="presOf" srcId="{718022F9-4FE9-4F2C-8516-06739177B4BE}" destId="{9C30091B-CEAD-4FF9-90AB-4EBD0284E3FA}" srcOrd="0" destOrd="0" presId="urn:microsoft.com/office/officeart/2005/8/layout/process2"/>
    <dgm:cxn modelId="{55486F92-5C01-4A2A-B0D5-158CB08F7992}" type="presOf" srcId="{41EC306C-EFA9-4885-A8CF-36994E816F57}" destId="{5D6CA247-2F46-46C5-ADBF-4CB353B80199}" srcOrd="0" destOrd="0" presId="urn:microsoft.com/office/officeart/2005/8/layout/process2"/>
    <dgm:cxn modelId="{1344D793-B795-466E-BAAA-D4F1508C0705}" srcId="{2EDCA33A-C593-403A-AECB-CD00A8ACF933}" destId="{41EC306C-EFA9-4885-A8CF-36994E816F57}" srcOrd="2" destOrd="0" parTransId="{9D035C45-A6D6-48C8-A13B-12C2B52B3EFA}" sibTransId="{0D19411A-515B-4479-84C9-8B28E9B08BA1}"/>
    <dgm:cxn modelId="{52CFDABD-CCCB-4AFF-A9BA-B75E620054D3}" type="presOf" srcId="{51CB4DBD-3800-4339-B702-154A6B513AE0}" destId="{73B284DA-1146-457A-A613-89BBC77255B5}" srcOrd="1" destOrd="0" presId="urn:microsoft.com/office/officeart/2005/8/layout/process2"/>
    <dgm:cxn modelId="{B7C511CD-5A85-463F-A104-ADB5037CB9DD}" type="presOf" srcId="{9AEABC64-B0DF-4126-8BAF-4AF436837BBD}" destId="{813976E7-F27E-45B9-909F-CAAAB73934DE}" srcOrd="1" destOrd="0" presId="urn:microsoft.com/office/officeart/2005/8/layout/process2"/>
    <dgm:cxn modelId="{674E541E-C22A-4F0C-B75F-05745AB42866}" type="presParOf" srcId="{94F5B39D-DD51-4F75-BD74-C4FF92E1F096}" destId="{51F2F822-6BB6-48ED-B189-A095838A46CF}" srcOrd="0" destOrd="0" presId="urn:microsoft.com/office/officeart/2005/8/layout/process2"/>
    <dgm:cxn modelId="{1F9451A1-CE51-4CC2-A2F3-4E114F67ACC7}" type="presParOf" srcId="{94F5B39D-DD51-4F75-BD74-C4FF92E1F096}" destId="{230A3D93-FA25-4182-B011-064BCA480EEB}" srcOrd="1" destOrd="0" presId="urn:microsoft.com/office/officeart/2005/8/layout/process2"/>
    <dgm:cxn modelId="{08ED9CB9-3AB1-4809-AA1A-3E27C7955FF0}" type="presParOf" srcId="{230A3D93-FA25-4182-B011-064BCA480EEB}" destId="{73B284DA-1146-457A-A613-89BBC77255B5}" srcOrd="0" destOrd="0" presId="urn:microsoft.com/office/officeart/2005/8/layout/process2"/>
    <dgm:cxn modelId="{17612A84-F3EA-4B84-AC47-19658E0B6EE6}" type="presParOf" srcId="{94F5B39D-DD51-4F75-BD74-C4FF92E1F096}" destId="{9C30091B-CEAD-4FF9-90AB-4EBD0284E3FA}" srcOrd="2" destOrd="0" presId="urn:microsoft.com/office/officeart/2005/8/layout/process2"/>
    <dgm:cxn modelId="{20B19905-6572-48DB-A202-2DE238A25C94}" type="presParOf" srcId="{94F5B39D-DD51-4F75-BD74-C4FF92E1F096}" destId="{DA5EB73A-4032-461F-9618-339119E93924}" srcOrd="3" destOrd="0" presId="urn:microsoft.com/office/officeart/2005/8/layout/process2"/>
    <dgm:cxn modelId="{DCD814B3-A2A6-473A-9FAE-DB6C191C9F26}" type="presParOf" srcId="{DA5EB73A-4032-461F-9618-339119E93924}" destId="{813976E7-F27E-45B9-909F-CAAAB73934DE}" srcOrd="0" destOrd="0" presId="urn:microsoft.com/office/officeart/2005/8/layout/process2"/>
    <dgm:cxn modelId="{D61AA47D-5B21-463C-A38E-982A6755C024}" type="presParOf" srcId="{94F5B39D-DD51-4F75-BD74-C4FF92E1F096}" destId="{5D6CA247-2F46-46C5-ADBF-4CB353B80199}"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2F822-6BB6-48ED-B189-A095838A46CF}">
      <dsp:nvSpPr>
        <dsp:cNvPr id="0" name=""/>
        <dsp:cNvSpPr/>
      </dsp:nvSpPr>
      <dsp:spPr>
        <a:xfrm>
          <a:off x="0" y="0"/>
          <a:ext cx="3335769" cy="1240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2800" b="0" i="1" kern="1200" smtClean="0">
                    <a:latin typeface="Cambria Math" panose="02040503050406030204" pitchFamily="18" charset="0"/>
                  </a:rPr>
                  <m:t>𝐴</m:t>
                </m:r>
                <m:r>
                  <a:rPr lang="en-US" sz="2800" b="0" i="1" kern="1200" smtClean="0">
                    <a:latin typeface="Cambria Math" panose="02040503050406030204" pitchFamily="18" charset="0"/>
                  </a:rPr>
                  <m:t>=</m:t>
                </m:r>
                <m:d>
                  <m:dPr>
                    <m:ctrlPr>
                      <a:rPr lang="en-US" sz="2800" b="0" i="1" kern="1200" smtClean="0">
                        <a:latin typeface="Cambria Math" panose="02040503050406030204" pitchFamily="18" charset="0"/>
                      </a:rPr>
                    </m:ctrlPr>
                  </m:dPr>
                  <m:e>
                    <m:sSub>
                      <m:sSubPr>
                        <m:ctrlPr>
                          <a:rPr lang="en-US" sz="2800" b="0" i="1" kern="1200" smtClean="0">
                            <a:latin typeface="Cambria Math" panose="02040503050406030204" pitchFamily="18" charset="0"/>
                          </a:rPr>
                        </m:ctrlPr>
                      </m:sSubPr>
                      <m:e>
                        <m:r>
                          <a:rPr lang="en-US" sz="2800" b="0" i="1" kern="1200" smtClean="0">
                            <a:latin typeface="Cambria Math" panose="02040503050406030204" pitchFamily="18" charset="0"/>
                          </a:rPr>
                          <m:t>𝐴</m:t>
                        </m:r>
                      </m:e>
                      <m:sub>
                        <m:r>
                          <a:rPr lang="en-US" sz="2800" b="0" i="1" kern="1200" smtClean="0">
                            <a:latin typeface="Cambria Math" panose="02040503050406030204" pitchFamily="18" charset="0"/>
                          </a:rPr>
                          <m:t>1</m:t>
                        </m:r>
                      </m:sub>
                    </m:sSub>
                    <m:r>
                      <a:rPr lang="en-US" sz="2800" b="0" i="1" kern="1200" smtClean="0">
                        <a:latin typeface="Cambria Math" panose="02040503050406030204" pitchFamily="18" charset="0"/>
                      </a:rPr>
                      <m:t>,</m:t>
                    </m:r>
                    <m:sSub>
                      <m:sSubPr>
                        <m:ctrlPr>
                          <a:rPr lang="en-US" sz="2800" b="0" i="1" kern="1200" smtClean="0">
                            <a:latin typeface="Cambria Math" panose="02040503050406030204" pitchFamily="18" charset="0"/>
                          </a:rPr>
                        </m:ctrlPr>
                      </m:sSubPr>
                      <m:e>
                        <m:r>
                          <a:rPr lang="en-US" sz="2800" b="0" i="1" kern="1200" smtClean="0">
                            <a:latin typeface="Cambria Math" panose="02040503050406030204" pitchFamily="18" charset="0"/>
                          </a:rPr>
                          <m:t>𝐴</m:t>
                        </m:r>
                      </m:e>
                      <m:sub>
                        <m:r>
                          <a:rPr lang="en-US" sz="2800" b="0" i="1" kern="1200" smtClean="0">
                            <a:latin typeface="Cambria Math" panose="02040503050406030204" pitchFamily="18" charset="0"/>
                          </a:rPr>
                          <m:t>2</m:t>
                        </m:r>
                      </m:sub>
                    </m:sSub>
                  </m:e>
                </m:d>
              </m:oMath>
            </m:oMathPara>
          </a14:m>
          <a:endParaRPr lang="en-US" sz="2800" kern="1200" dirty="0"/>
        </a:p>
      </dsp:txBody>
      <dsp:txXfrm>
        <a:off x="36329" y="36329"/>
        <a:ext cx="3263111" cy="1167707"/>
      </dsp:txXfrm>
    </dsp:sp>
    <dsp:sp modelId="{230A3D93-FA25-4182-B011-064BCA480EEB}">
      <dsp:nvSpPr>
        <dsp:cNvPr id="0" name=""/>
        <dsp:cNvSpPr/>
      </dsp:nvSpPr>
      <dsp:spPr>
        <a:xfrm rot="5400000">
          <a:off x="1393565" y="966854"/>
          <a:ext cx="548638" cy="1188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5400000">
        <a:off x="1311269" y="1286894"/>
        <a:ext cx="713231" cy="384047"/>
      </dsp:txXfrm>
    </dsp:sp>
    <dsp:sp modelId="{9C30091B-CEAD-4FF9-90AB-4EBD0284E3FA}">
      <dsp:nvSpPr>
        <dsp:cNvPr id="0" name=""/>
        <dsp:cNvSpPr/>
      </dsp:nvSpPr>
      <dsp:spPr>
        <a:xfrm>
          <a:off x="0" y="1860548"/>
          <a:ext cx="3335769" cy="1240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Apply </a:t>
          </a:r>
          <a14:m xmlns:a14="http://schemas.microsoft.com/office/drawing/2010/main">
            <m:oMath xmlns:m="http://schemas.openxmlformats.org/officeDocument/2006/math">
              <m:r>
                <m:rPr>
                  <m:sty m:val="p"/>
                </m:rPr>
                <a:rPr lang="en-US" sz="2800" b="0" i="0" kern="1200" smtClean="0">
                  <a:latin typeface="Cambria Math" panose="02040503050406030204" pitchFamily="18" charset="0"/>
                </a:rPr>
                <m:t>Π</m:t>
              </m:r>
            </m:oMath>
          </a14:m>
          <a:endParaRPr lang="en-US" sz="2800" kern="1200" dirty="0"/>
        </a:p>
      </dsp:txBody>
      <dsp:txXfrm>
        <a:off x="36329" y="1896877"/>
        <a:ext cx="3263111" cy="1167707"/>
      </dsp:txXfrm>
    </dsp:sp>
    <dsp:sp modelId="{DA5EB73A-4032-461F-9618-339119E93924}">
      <dsp:nvSpPr>
        <dsp:cNvPr id="0" name=""/>
        <dsp:cNvSpPr/>
      </dsp:nvSpPr>
      <dsp:spPr>
        <a:xfrm rot="5400000">
          <a:off x="1393565" y="2827402"/>
          <a:ext cx="548638" cy="1188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5400000">
        <a:off x="1311269" y="3147442"/>
        <a:ext cx="713231" cy="384047"/>
      </dsp:txXfrm>
    </dsp:sp>
    <dsp:sp modelId="{5D6CA247-2F46-46C5-ADBF-4CB353B80199}">
      <dsp:nvSpPr>
        <dsp:cNvPr id="0" name=""/>
        <dsp:cNvSpPr/>
      </dsp:nvSpPr>
      <dsp:spPr>
        <a:xfrm>
          <a:off x="0" y="3721097"/>
          <a:ext cx="3335769" cy="1240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Measure </a:t>
          </a:r>
          <a14:m xmlns:a14="http://schemas.microsoft.com/office/drawing/2010/main">
            <m:oMath xmlns:m="http://schemas.openxmlformats.org/officeDocument/2006/math">
              <m:sSub>
                <m:sSubPr>
                  <m:ctrlPr>
                    <a:rPr lang="en-US" sz="2800" b="0" i="1" kern="1200" smtClean="0">
                      <a:latin typeface="Cambria Math" panose="02040503050406030204" pitchFamily="18" charset="0"/>
                    </a:rPr>
                  </m:ctrlPr>
                </m:sSubPr>
                <m:e>
                  <m:r>
                    <a:rPr lang="en-US" sz="2800" b="0" i="1" kern="1200" smtClean="0">
                      <a:latin typeface="Cambria Math" panose="02040503050406030204" pitchFamily="18" charset="0"/>
                    </a:rPr>
                    <m:t>𝐵</m:t>
                  </m:r>
                </m:e>
                <m:sub>
                  <m:r>
                    <a:rPr lang="en-US" sz="2800" b="0" i="1" kern="1200" smtClean="0">
                      <a:latin typeface="Cambria Math" panose="02040503050406030204" pitchFamily="18" charset="0"/>
                    </a:rPr>
                    <m:t>𝜏</m:t>
                  </m:r>
                </m:sub>
              </m:sSub>
            </m:oMath>
          </a14:m>
          <a:r>
            <a:rPr lang="en-US" sz="2800" kern="1200" dirty="0"/>
            <a:t> register</a:t>
          </a:r>
        </a:p>
      </dsp:txBody>
      <dsp:txXfrm>
        <a:off x="36329" y="3757426"/>
        <a:ext cx="3263111" cy="1167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2F822-6BB6-48ED-B189-A095838A46CF}">
      <dsp:nvSpPr>
        <dsp:cNvPr id="0" name=""/>
        <dsp:cNvSpPr/>
      </dsp:nvSpPr>
      <dsp:spPr>
        <a:xfrm>
          <a:off x="0" y="0"/>
          <a:ext cx="3335769" cy="1240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2800" b="0" i="1" kern="1200" smtClean="0">
                    <a:latin typeface="Cambria Math" panose="02040503050406030204" pitchFamily="18" charset="0"/>
                  </a:rPr>
                  <m:t>𝐴</m:t>
                </m:r>
                <m:r>
                  <a:rPr lang="en-US" sz="2800" b="0" i="1" kern="1200" smtClean="0">
                    <a:latin typeface="Cambria Math" panose="02040503050406030204" pitchFamily="18" charset="0"/>
                  </a:rPr>
                  <m:t>=</m:t>
                </m:r>
                <m:d>
                  <m:dPr>
                    <m:ctrlPr>
                      <a:rPr lang="en-US" sz="2800" b="0" i="1" kern="1200" smtClean="0">
                        <a:latin typeface="Cambria Math" panose="02040503050406030204" pitchFamily="18" charset="0"/>
                      </a:rPr>
                    </m:ctrlPr>
                  </m:dPr>
                  <m:e>
                    <m:sSub>
                      <m:sSubPr>
                        <m:ctrlPr>
                          <a:rPr lang="en-US" sz="2800" b="0" i="1" kern="1200" smtClean="0">
                            <a:latin typeface="Cambria Math" panose="02040503050406030204" pitchFamily="18" charset="0"/>
                          </a:rPr>
                        </m:ctrlPr>
                      </m:sSubPr>
                      <m:e>
                        <m:r>
                          <a:rPr lang="en-US" sz="2800" b="0" i="1" kern="1200" smtClean="0">
                            <a:latin typeface="Cambria Math" panose="02040503050406030204" pitchFamily="18" charset="0"/>
                          </a:rPr>
                          <m:t>𝐴</m:t>
                        </m:r>
                      </m:e>
                      <m:sub>
                        <m:r>
                          <a:rPr lang="en-US" sz="2800" b="0" i="1" kern="1200" smtClean="0">
                            <a:latin typeface="Cambria Math" panose="02040503050406030204" pitchFamily="18" charset="0"/>
                          </a:rPr>
                          <m:t>1</m:t>
                        </m:r>
                      </m:sub>
                    </m:sSub>
                    <m:r>
                      <a:rPr lang="en-US" sz="2800" b="0" i="1" kern="1200" smtClean="0">
                        <a:latin typeface="Cambria Math" panose="02040503050406030204" pitchFamily="18" charset="0"/>
                      </a:rPr>
                      <m:t>,</m:t>
                    </m:r>
                    <m:sSub>
                      <m:sSubPr>
                        <m:ctrlPr>
                          <a:rPr lang="en-US" sz="2800" b="0" i="1" kern="1200" smtClean="0">
                            <a:latin typeface="Cambria Math" panose="02040503050406030204" pitchFamily="18" charset="0"/>
                          </a:rPr>
                        </m:ctrlPr>
                      </m:sSubPr>
                      <m:e>
                        <m:r>
                          <a:rPr lang="en-US" sz="2800" b="0" i="1" kern="1200" smtClean="0">
                            <a:latin typeface="Cambria Math" panose="02040503050406030204" pitchFamily="18" charset="0"/>
                          </a:rPr>
                          <m:t>𝐴</m:t>
                        </m:r>
                      </m:e>
                      <m:sub>
                        <m:r>
                          <a:rPr lang="en-US" sz="2800" b="0" i="1" kern="1200" smtClean="0">
                            <a:latin typeface="Cambria Math" panose="02040503050406030204" pitchFamily="18" charset="0"/>
                          </a:rPr>
                          <m:t>2</m:t>
                        </m:r>
                      </m:sub>
                    </m:sSub>
                  </m:e>
                </m:d>
              </m:oMath>
            </m:oMathPara>
          </a14:m>
          <a:endParaRPr lang="en-US" sz="2800" kern="1200" dirty="0"/>
        </a:p>
      </dsp:txBody>
      <dsp:txXfrm>
        <a:off x="36329" y="36329"/>
        <a:ext cx="3263111" cy="1167707"/>
      </dsp:txXfrm>
    </dsp:sp>
    <dsp:sp modelId="{230A3D93-FA25-4182-B011-064BCA480EEB}">
      <dsp:nvSpPr>
        <dsp:cNvPr id="0" name=""/>
        <dsp:cNvSpPr/>
      </dsp:nvSpPr>
      <dsp:spPr>
        <a:xfrm rot="5400000">
          <a:off x="1393565" y="966854"/>
          <a:ext cx="548638" cy="1188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5400000">
        <a:off x="1311269" y="1286894"/>
        <a:ext cx="713231" cy="384047"/>
      </dsp:txXfrm>
    </dsp:sp>
    <dsp:sp modelId="{9C30091B-CEAD-4FF9-90AB-4EBD0284E3FA}">
      <dsp:nvSpPr>
        <dsp:cNvPr id="0" name=""/>
        <dsp:cNvSpPr/>
      </dsp:nvSpPr>
      <dsp:spPr>
        <a:xfrm>
          <a:off x="0" y="1860548"/>
          <a:ext cx="3335769" cy="1240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Apply </a:t>
          </a:r>
          <a14:m xmlns:a14="http://schemas.microsoft.com/office/drawing/2010/main">
            <m:oMath xmlns:m="http://schemas.openxmlformats.org/officeDocument/2006/math">
              <m:r>
                <m:rPr>
                  <m:sty m:val="p"/>
                </m:rPr>
                <a:rPr lang="en-US" sz="2800" b="0" i="0" kern="1200" smtClean="0">
                  <a:latin typeface="Cambria Math" panose="02040503050406030204" pitchFamily="18" charset="0"/>
                </a:rPr>
                <m:t>Π</m:t>
              </m:r>
            </m:oMath>
          </a14:m>
          <a:endParaRPr lang="en-US" sz="2800" kern="1200" dirty="0"/>
        </a:p>
      </dsp:txBody>
      <dsp:txXfrm>
        <a:off x="36329" y="1896877"/>
        <a:ext cx="3263111" cy="1167707"/>
      </dsp:txXfrm>
    </dsp:sp>
    <dsp:sp modelId="{DA5EB73A-4032-461F-9618-339119E93924}">
      <dsp:nvSpPr>
        <dsp:cNvPr id="0" name=""/>
        <dsp:cNvSpPr/>
      </dsp:nvSpPr>
      <dsp:spPr>
        <a:xfrm rot="5400000">
          <a:off x="1393565" y="2827402"/>
          <a:ext cx="548638" cy="1188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5400000">
        <a:off x="1311269" y="3147442"/>
        <a:ext cx="713231" cy="384047"/>
      </dsp:txXfrm>
    </dsp:sp>
    <dsp:sp modelId="{5D6CA247-2F46-46C5-ADBF-4CB353B80199}">
      <dsp:nvSpPr>
        <dsp:cNvPr id="0" name=""/>
        <dsp:cNvSpPr/>
      </dsp:nvSpPr>
      <dsp:spPr>
        <a:xfrm>
          <a:off x="0" y="3721097"/>
          <a:ext cx="3335769" cy="1240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Measure </a:t>
          </a:r>
          <a14:m xmlns:a14="http://schemas.microsoft.com/office/drawing/2010/main">
            <m:oMath xmlns:m="http://schemas.openxmlformats.org/officeDocument/2006/math">
              <m:sSub>
                <m:sSubPr>
                  <m:ctrlPr>
                    <a:rPr lang="en-US" sz="2800" b="0" i="1" kern="1200" smtClean="0">
                      <a:latin typeface="Cambria Math" panose="02040503050406030204" pitchFamily="18" charset="0"/>
                    </a:rPr>
                  </m:ctrlPr>
                </m:sSubPr>
                <m:e>
                  <m:r>
                    <a:rPr lang="en-US" sz="2800" b="0" i="1" kern="1200" smtClean="0">
                      <a:latin typeface="Cambria Math" panose="02040503050406030204" pitchFamily="18" charset="0"/>
                    </a:rPr>
                    <m:t>𝐵</m:t>
                  </m:r>
                </m:e>
                <m:sub>
                  <m:r>
                    <a:rPr lang="en-US" sz="2800" b="0" i="1" kern="1200" smtClean="0">
                      <a:latin typeface="Cambria Math" panose="02040503050406030204" pitchFamily="18" charset="0"/>
                    </a:rPr>
                    <m:t>𝜏</m:t>
                  </m:r>
                </m:sub>
              </m:sSub>
            </m:oMath>
          </a14:m>
          <a:r>
            <a:rPr lang="en-US" sz="2800" kern="1200" dirty="0"/>
            <a:t> register</a:t>
          </a:r>
        </a:p>
      </dsp:txBody>
      <dsp:txXfrm>
        <a:off x="36329" y="3757426"/>
        <a:ext cx="3263111" cy="1167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2F822-6BB6-48ED-B189-A095838A46CF}">
      <dsp:nvSpPr>
        <dsp:cNvPr id="0" name=""/>
        <dsp:cNvSpPr/>
      </dsp:nvSpPr>
      <dsp:spPr>
        <a:xfrm>
          <a:off x="0" y="0"/>
          <a:ext cx="3335769" cy="1240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2800" b="0" i="1" kern="1200" smtClean="0">
                    <a:latin typeface="Cambria Math" panose="02040503050406030204" pitchFamily="18" charset="0"/>
                  </a:rPr>
                  <m:t>𝐴</m:t>
                </m:r>
                <m:r>
                  <a:rPr lang="en-US" sz="2800" b="0" i="1" kern="1200" smtClean="0">
                    <a:latin typeface="Cambria Math" panose="02040503050406030204" pitchFamily="18" charset="0"/>
                  </a:rPr>
                  <m:t>=</m:t>
                </m:r>
                <m:d>
                  <m:dPr>
                    <m:ctrlPr>
                      <a:rPr lang="en-US" sz="2800" b="0" i="1" kern="1200" smtClean="0">
                        <a:latin typeface="Cambria Math" panose="02040503050406030204" pitchFamily="18" charset="0"/>
                      </a:rPr>
                    </m:ctrlPr>
                  </m:dPr>
                  <m:e>
                    <m:sSub>
                      <m:sSubPr>
                        <m:ctrlPr>
                          <a:rPr lang="en-US" sz="2800" b="0" i="1" kern="1200" smtClean="0">
                            <a:latin typeface="Cambria Math" panose="02040503050406030204" pitchFamily="18" charset="0"/>
                          </a:rPr>
                        </m:ctrlPr>
                      </m:sSubPr>
                      <m:e>
                        <m:r>
                          <a:rPr lang="en-US" sz="2800" b="0" i="1" kern="1200" smtClean="0">
                            <a:latin typeface="Cambria Math" panose="02040503050406030204" pitchFamily="18" charset="0"/>
                          </a:rPr>
                          <m:t>𝐴</m:t>
                        </m:r>
                      </m:e>
                      <m:sub>
                        <m:r>
                          <a:rPr lang="en-US" sz="2800" b="0" i="1" kern="1200" smtClean="0">
                            <a:latin typeface="Cambria Math" panose="02040503050406030204" pitchFamily="18" charset="0"/>
                          </a:rPr>
                          <m:t>1</m:t>
                        </m:r>
                      </m:sub>
                    </m:sSub>
                    <m:r>
                      <a:rPr lang="en-US" sz="2800" b="0" i="1" kern="1200" smtClean="0">
                        <a:latin typeface="Cambria Math" panose="02040503050406030204" pitchFamily="18" charset="0"/>
                      </a:rPr>
                      <m:t>,</m:t>
                    </m:r>
                    <m:sSub>
                      <m:sSubPr>
                        <m:ctrlPr>
                          <a:rPr lang="en-US" sz="2800" b="0" i="1" kern="1200" smtClean="0">
                            <a:latin typeface="Cambria Math" panose="02040503050406030204" pitchFamily="18" charset="0"/>
                          </a:rPr>
                        </m:ctrlPr>
                      </m:sSubPr>
                      <m:e>
                        <m:r>
                          <a:rPr lang="en-US" sz="2800" b="0" i="1" kern="1200" smtClean="0">
                            <a:latin typeface="Cambria Math" panose="02040503050406030204" pitchFamily="18" charset="0"/>
                          </a:rPr>
                          <m:t>𝐴</m:t>
                        </m:r>
                      </m:e>
                      <m:sub>
                        <m:r>
                          <a:rPr lang="en-US" sz="2800" b="0" i="1" kern="1200" smtClean="0">
                            <a:latin typeface="Cambria Math" panose="02040503050406030204" pitchFamily="18" charset="0"/>
                          </a:rPr>
                          <m:t>2</m:t>
                        </m:r>
                      </m:sub>
                    </m:sSub>
                  </m:e>
                </m:d>
              </m:oMath>
            </m:oMathPara>
          </a14:m>
          <a:endParaRPr lang="en-US" sz="2800" kern="1200" dirty="0"/>
        </a:p>
      </dsp:txBody>
      <dsp:txXfrm>
        <a:off x="36329" y="36329"/>
        <a:ext cx="3263111" cy="1167707"/>
      </dsp:txXfrm>
    </dsp:sp>
    <dsp:sp modelId="{230A3D93-FA25-4182-B011-064BCA480EEB}">
      <dsp:nvSpPr>
        <dsp:cNvPr id="0" name=""/>
        <dsp:cNvSpPr/>
      </dsp:nvSpPr>
      <dsp:spPr>
        <a:xfrm rot="5400000">
          <a:off x="1393565" y="966854"/>
          <a:ext cx="548638" cy="1188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5400000">
        <a:off x="1311269" y="1286894"/>
        <a:ext cx="713231" cy="384047"/>
      </dsp:txXfrm>
    </dsp:sp>
    <dsp:sp modelId="{9C30091B-CEAD-4FF9-90AB-4EBD0284E3FA}">
      <dsp:nvSpPr>
        <dsp:cNvPr id="0" name=""/>
        <dsp:cNvSpPr/>
      </dsp:nvSpPr>
      <dsp:spPr>
        <a:xfrm>
          <a:off x="0" y="1860548"/>
          <a:ext cx="3335769" cy="1240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Apply </a:t>
          </a:r>
          <a14:m xmlns:a14="http://schemas.microsoft.com/office/drawing/2010/main">
            <m:oMath xmlns:m="http://schemas.openxmlformats.org/officeDocument/2006/math">
              <m:r>
                <m:rPr>
                  <m:sty m:val="p"/>
                </m:rPr>
                <a:rPr lang="en-US" sz="2800" b="0" i="0" kern="1200" smtClean="0">
                  <a:latin typeface="Cambria Math" panose="02040503050406030204" pitchFamily="18" charset="0"/>
                </a:rPr>
                <m:t>Π</m:t>
              </m:r>
            </m:oMath>
          </a14:m>
          <a:endParaRPr lang="en-US" sz="2800" kern="1200" dirty="0"/>
        </a:p>
      </dsp:txBody>
      <dsp:txXfrm>
        <a:off x="36329" y="1896877"/>
        <a:ext cx="3263111" cy="1167707"/>
      </dsp:txXfrm>
    </dsp:sp>
    <dsp:sp modelId="{DA5EB73A-4032-461F-9618-339119E93924}">
      <dsp:nvSpPr>
        <dsp:cNvPr id="0" name=""/>
        <dsp:cNvSpPr/>
      </dsp:nvSpPr>
      <dsp:spPr>
        <a:xfrm rot="5400000">
          <a:off x="1393565" y="2827402"/>
          <a:ext cx="548638" cy="1188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5400000">
        <a:off x="1311269" y="3147442"/>
        <a:ext cx="713231" cy="384047"/>
      </dsp:txXfrm>
    </dsp:sp>
    <dsp:sp modelId="{5D6CA247-2F46-46C5-ADBF-4CB353B80199}">
      <dsp:nvSpPr>
        <dsp:cNvPr id="0" name=""/>
        <dsp:cNvSpPr/>
      </dsp:nvSpPr>
      <dsp:spPr>
        <a:xfrm>
          <a:off x="0" y="3721097"/>
          <a:ext cx="3335769" cy="12403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Measure </a:t>
          </a:r>
          <a14:m xmlns:a14="http://schemas.microsoft.com/office/drawing/2010/main">
            <m:oMath xmlns:m="http://schemas.openxmlformats.org/officeDocument/2006/math">
              <m:sSub>
                <m:sSubPr>
                  <m:ctrlPr>
                    <a:rPr lang="en-US" sz="2800" b="0" i="1" kern="1200" smtClean="0">
                      <a:latin typeface="Cambria Math" panose="02040503050406030204" pitchFamily="18" charset="0"/>
                    </a:rPr>
                  </m:ctrlPr>
                </m:sSubPr>
                <m:e>
                  <m:r>
                    <a:rPr lang="en-US" sz="2800" b="0" i="1" kern="1200" smtClean="0">
                      <a:latin typeface="Cambria Math" panose="02040503050406030204" pitchFamily="18" charset="0"/>
                    </a:rPr>
                    <m:t>𝐵</m:t>
                  </m:r>
                </m:e>
                <m:sub>
                  <m:r>
                    <a:rPr lang="en-US" sz="2800" b="0" i="1" kern="1200" smtClean="0">
                      <a:latin typeface="Cambria Math" panose="02040503050406030204" pitchFamily="18" charset="0"/>
                    </a:rPr>
                    <m:t>𝜏</m:t>
                  </m:r>
                </m:sub>
              </m:sSub>
            </m:oMath>
          </a14:m>
          <a:r>
            <a:rPr lang="en-US" sz="2800" kern="1200" dirty="0"/>
            <a:t> register</a:t>
          </a:r>
        </a:p>
      </dsp:txBody>
      <dsp:txXfrm>
        <a:off x="36329" y="3757426"/>
        <a:ext cx="3263111" cy="11677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18B3DE6-604E-403C-94C3-24CF77BB5DF0}" type="datetimeFigureOut">
              <a:rPr lang="en-US" smtClean="0"/>
              <a:t>5/25/2024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C9C65A3-59EF-47A0-BEF0-F959742D2FDA}" type="slidenum">
              <a:rPr lang="en-US" smtClean="0"/>
              <a:t>‹#›</a:t>
            </a:fld>
            <a:endParaRPr lang="en-US"/>
          </a:p>
        </p:txBody>
      </p:sp>
    </p:spTree>
    <p:extLst>
      <p:ext uri="{BB962C8B-B14F-4D97-AF65-F5344CB8AC3E}">
        <p14:creationId xmlns:p14="http://schemas.microsoft.com/office/powerpoint/2010/main" val="3913667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Far and away the most common classical cryptographic problems are factoring large numbers and discrete logarithm problems. Classically, both of these have an exponential complexity, but quantumly, this same problem can be solved by Shor’s algorithm (or Shor’s algorithm for discrete logarithms) in polynomial time. Quadratic and Cubic reductions in time complexity are also found by using quantum algorithms against search and collision-finding problems.</a:t>
            </a:r>
          </a:p>
          <a:p>
            <a:pPr marL="181240" indent="-181240" defTabSz="966612">
              <a:buFontTx/>
              <a:buChar char="-"/>
              <a:defRPr/>
            </a:pPr>
            <a:r>
              <a:rPr lang="en-US" dirty="0"/>
              <a:t>Thus, we see that there is a clear need to develop cryptographic schemes that are secure in a quantum setting.</a:t>
            </a:r>
          </a:p>
          <a:p>
            <a:pPr marL="181240" indent="-18124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3C9C65A3-59EF-47A0-BEF0-F959742D2FDA}" type="slidenum">
              <a:rPr lang="en-US" smtClean="0"/>
              <a:t>1</a:t>
            </a:fld>
            <a:endParaRPr lang="en-US"/>
          </a:p>
        </p:txBody>
      </p:sp>
    </p:spTree>
    <p:extLst>
      <p:ext uri="{BB962C8B-B14F-4D97-AF65-F5344CB8AC3E}">
        <p14:creationId xmlns:p14="http://schemas.microsoft.com/office/powerpoint/2010/main" val="113613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FCA4-A692-831B-157B-90E649C3A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D84E6-B60A-4460-E41A-D21CDA639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AEEA4-3186-1CBD-D64D-691CFE5D60FA}"/>
              </a:ext>
            </a:extLst>
          </p:cNvPr>
          <p:cNvSpPr>
            <a:spLocks noGrp="1"/>
          </p:cNvSpPr>
          <p:nvPr>
            <p:ph type="body" idx="1"/>
          </p:nvPr>
        </p:nvSpPr>
        <p:spPr/>
        <p:txBody>
          <a:bodyPr/>
          <a:lstStyle/>
          <a:p>
            <a:r>
              <a:rPr lang="en-US" dirty="0"/>
              <a:t>Then, to solve the MLWE problem, we must accurately decide which distribution t was selected from. Intuitively, then, you might think of the search version of LWE as basically about solving a linear algebra equation with some noise or error term. This leads us to the decision version of the problem which aims to distinguish between a uniform distribution and a distribution of products of A with noise.</a:t>
            </a:r>
          </a:p>
        </p:txBody>
      </p:sp>
      <p:sp>
        <p:nvSpPr>
          <p:cNvPr id="4" name="Slide Number Placeholder 3">
            <a:extLst>
              <a:ext uri="{FF2B5EF4-FFF2-40B4-BE49-F238E27FC236}">
                <a16:creationId xmlns:a16="http://schemas.microsoft.com/office/drawing/2014/main" id="{FAD5820D-32DA-8F93-1441-841F35B9D20A}"/>
              </a:ext>
            </a:extLst>
          </p:cNvPr>
          <p:cNvSpPr>
            <a:spLocks noGrp="1"/>
          </p:cNvSpPr>
          <p:nvPr>
            <p:ph type="sldNum" sz="quarter" idx="5"/>
          </p:nvPr>
        </p:nvSpPr>
        <p:spPr/>
        <p:txBody>
          <a:bodyPr/>
          <a:lstStyle/>
          <a:p>
            <a:fld id="{3C9C65A3-59EF-47A0-BEF0-F959742D2FDA}" type="slidenum">
              <a:rPr lang="en-US" smtClean="0"/>
              <a:t>10</a:t>
            </a:fld>
            <a:endParaRPr lang="en-US"/>
          </a:p>
        </p:txBody>
      </p:sp>
    </p:spTree>
    <p:extLst>
      <p:ext uri="{BB962C8B-B14F-4D97-AF65-F5344CB8AC3E}">
        <p14:creationId xmlns:p14="http://schemas.microsoft.com/office/powerpoint/2010/main" val="379030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FCA4-A692-831B-157B-90E649C3A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D84E6-B60A-4460-E41A-D21CDA639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AEEA4-3186-1CBD-D64D-691CFE5D60FA}"/>
              </a:ext>
            </a:extLst>
          </p:cNvPr>
          <p:cNvSpPr>
            <a:spLocks noGrp="1"/>
          </p:cNvSpPr>
          <p:nvPr>
            <p:ph type="body" idx="1"/>
          </p:nvPr>
        </p:nvSpPr>
        <p:spPr/>
        <p:txBody>
          <a:bodyPr/>
          <a:lstStyle/>
          <a:p>
            <a:r>
              <a:rPr lang="en-US" dirty="0"/>
              <a:t>Next, to solve the MSIS problem, we are very simply given an operator A. Then, we try to output a small vector v, which we recall means a vector with all coefficients of all polynomial elements as less than lambda.</a:t>
            </a:r>
          </a:p>
        </p:txBody>
      </p:sp>
      <p:sp>
        <p:nvSpPr>
          <p:cNvPr id="4" name="Slide Number Placeholder 3">
            <a:extLst>
              <a:ext uri="{FF2B5EF4-FFF2-40B4-BE49-F238E27FC236}">
                <a16:creationId xmlns:a16="http://schemas.microsoft.com/office/drawing/2014/main" id="{FAD5820D-32DA-8F93-1441-841F35B9D20A}"/>
              </a:ext>
            </a:extLst>
          </p:cNvPr>
          <p:cNvSpPr>
            <a:spLocks noGrp="1"/>
          </p:cNvSpPr>
          <p:nvPr>
            <p:ph type="sldNum" sz="quarter" idx="5"/>
          </p:nvPr>
        </p:nvSpPr>
        <p:spPr/>
        <p:txBody>
          <a:bodyPr/>
          <a:lstStyle/>
          <a:p>
            <a:fld id="{3C9C65A3-59EF-47A0-BEF0-F959742D2FDA}" type="slidenum">
              <a:rPr lang="en-US" smtClean="0"/>
              <a:t>11</a:t>
            </a:fld>
            <a:endParaRPr lang="en-US"/>
          </a:p>
        </p:txBody>
      </p:sp>
    </p:spTree>
    <p:extLst>
      <p:ext uri="{BB962C8B-B14F-4D97-AF65-F5344CB8AC3E}">
        <p14:creationId xmlns:p14="http://schemas.microsoft.com/office/powerpoint/2010/main" val="186314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FCA4-A692-831B-157B-90E649C3A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3D84E6-B60A-4460-E41A-D21CDA639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AEEA4-3186-1CBD-D64D-691CFE5D60FA}"/>
              </a:ext>
            </a:extLst>
          </p:cNvPr>
          <p:cNvSpPr>
            <a:spLocks noGrp="1"/>
          </p:cNvSpPr>
          <p:nvPr>
            <p:ph type="body" idx="1"/>
          </p:nvPr>
        </p:nvSpPr>
        <p:spPr/>
        <p:txBody>
          <a:bodyPr/>
          <a:lstStyle/>
          <a:p>
            <a:r>
              <a:rPr lang="en-US" dirty="0"/>
              <a:t>Then, a solution v to the MSIS solution has the product Av equal to 0.</a:t>
            </a:r>
          </a:p>
        </p:txBody>
      </p:sp>
      <p:sp>
        <p:nvSpPr>
          <p:cNvPr id="4" name="Slide Number Placeholder 3">
            <a:extLst>
              <a:ext uri="{FF2B5EF4-FFF2-40B4-BE49-F238E27FC236}">
                <a16:creationId xmlns:a16="http://schemas.microsoft.com/office/drawing/2014/main" id="{FAD5820D-32DA-8F93-1441-841F35B9D20A}"/>
              </a:ext>
            </a:extLst>
          </p:cNvPr>
          <p:cNvSpPr>
            <a:spLocks noGrp="1"/>
          </p:cNvSpPr>
          <p:nvPr>
            <p:ph type="sldNum" sz="quarter" idx="5"/>
          </p:nvPr>
        </p:nvSpPr>
        <p:spPr/>
        <p:txBody>
          <a:bodyPr/>
          <a:lstStyle/>
          <a:p>
            <a:fld id="{3C9C65A3-59EF-47A0-BEF0-F959742D2FDA}" type="slidenum">
              <a:rPr lang="en-US" smtClean="0"/>
              <a:t>12</a:t>
            </a:fld>
            <a:endParaRPr lang="en-US"/>
          </a:p>
        </p:txBody>
      </p:sp>
    </p:spTree>
    <p:extLst>
      <p:ext uri="{BB962C8B-B14F-4D97-AF65-F5344CB8AC3E}">
        <p14:creationId xmlns:p14="http://schemas.microsoft.com/office/powerpoint/2010/main" val="246023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also define </a:t>
            </a:r>
            <a:r>
              <a:rPr lang="en-US" dirty="0" err="1"/>
              <a:t>SelfTargetMSIS</a:t>
            </a:r>
            <a:r>
              <a:rPr lang="en-US" dirty="0"/>
              <a:t>, where we have a set of parameters q, n defining the ring </a:t>
            </a:r>
            <a:r>
              <a:rPr lang="en-US" dirty="0" err="1"/>
              <a:t>Rq</a:t>
            </a:r>
            <a:r>
              <a:rPr lang="en-US" dirty="0"/>
              <a:t>, lambda and tau determining what elements are small/short, respectively.</a:t>
            </a:r>
          </a:p>
        </p:txBody>
      </p:sp>
      <p:sp>
        <p:nvSpPr>
          <p:cNvPr id="4" name="Slide Number Placeholder 3"/>
          <p:cNvSpPr>
            <a:spLocks noGrp="1"/>
          </p:cNvSpPr>
          <p:nvPr>
            <p:ph type="sldNum" sz="quarter" idx="5"/>
          </p:nvPr>
        </p:nvSpPr>
        <p:spPr/>
        <p:txBody>
          <a:bodyPr/>
          <a:lstStyle/>
          <a:p>
            <a:fld id="{3C9C65A3-59EF-47A0-BEF0-F959742D2FDA}" type="slidenum">
              <a:rPr lang="en-US" smtClean="0"/>
              <a:t>13</a:t>
            </a:fld>
            <a:endParaRPr lang="en-US"/>
          </a:p>
        </p:txBody>
      </p:sp>
    </p:spTree>
    <p:extLst>
      <p:ext uri="{BB962C8B-B14F-4D97-AF65-F5344CB8AC3E}">
        <p14:creationId xmlns:p14="http://schemas.microsoft.com/office/powerpoint/2010/main" val="184337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are given a hash function H from </a:t>
            </a:r>
            <a:r>
              <a:rPr lang="en-US" dirty="0" err="1"/>
              <a:t>Rqk</a:t>
            </a:r>
            <a:r>
              <a:rPr lang="en-US" dirty="0"/>
              <a:t> to </a:t>
            </a:r>
            <a:r>
              <a:rPr lang="en-US" dirty="0" err="1"/>
              <a:t>Btau</a:t>
            </a:r>
            <a:r>
              <a:rPr lang="en-US" dirty="0"/>
              <a:t> and some matrix A selected uniformly at random for </a:t>
            </a:r>
            <a:r>
              <a:rPr lang="en-US" dirty="0" err="1"/>
              <a:t>Rq</a:t>
            </a:r>
            <a:r>
              <a:rPr lang="en-US" dirty="0"/>
              <a:t>(k x l) where k, l are parameter that just set the size of this operator.</a:t>
            </a:r>
          </a:p>
        </p:txBody>
      </p:sp>
      <p:sp>
        <p:nvSpPr>
          <p:cNvPr id="4" name="Slide Number Placeholder 3"/>
          <p:cNvSpPr>
            <a:spLocks noGrp="1"/>
          </p:cNvSpPr>
          <p:nvPr>
            <p:ph type="sldNum" sz="quarter" idx="5"/>
          </p:nvPr>
        </p:nvSpPr>
        <p:spPr/>
        <p:txBody>
          <a:bodyPr/>
          <a:lstStyle/>
          <a:p>
            <a:fld id="{3C9C65A3-59EF-47A0-BEF0-F959742D2FDA}" type="slidenum">
              <a:rPr lang="en-US" smtClean="0"/>
              <a:t>14</a:t>
            </a:fld>
            <a:endParaRPr lang="en-US"/>
          </a:p>
        </p:txBody>
      </p:sp>
    </p:spTree>
    <p:extLst>
      <p:ext uri="{BB962C8B-B14F-4D97-AF65-F5344CB8AC3E}">
        <p14:creationId xmlns:p14="http://schemas.microsoft.com/office/powerpoint/2010/main" val="46946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solving the problem asks us to find some vector r, c in </a:t>
            </a:r>
            <a:r>
              <a:rPr lang="en-US" dirty="0" err="1"/>
              <a:t>Rq</a:t>
            </a:r>
            <a:r>
              <a:rPr lang="en-US" dirty="0"/>
              <a:t>^(l-1) by </a:t>
            </a:r>
            <a:r>
              <a:rPr lang="en-US" dirty="0" err="1"/>
              <a:t>Btau</a:t>
            </a:r>
            <a:r>
              <a:rPr lang="en-US" dirty="0"/>
              <a:t> such that:</a:t>
            </a:r>
          </a:p>
        </p:txBody>
      </p:sp>
      <p:sp>
        <p:nvSpPr>
          <p:cNvPr id="4" name="Slide Number Placeholder 3"/>
          <p:cNvSpPr>
            <a:spLocks noGrp="1"/>
          </p:cNvSpPr>
          <p:nvPr>
            <p:ph type="sldNum" sz="quarter" idx="5"/>
          </p:nvPr>
        </p:nvSpPr>
        <p:spPr/>
        <p:txBody>
          <a:bodyPr/>
          <a:lstStyle/>
          <a:p>
            <a:fld id="{3C9C65A3-59EF-47A0-BEF0-F959742D2FDA}" type="slidenum">
              <a:rPr lang="en-US" smtClean="0"/>
              <a:t>15</a:t>
            </a:fld>
            <a:endParaRPr lang="en-US"/>
          </a:p>
        </p:txBody>
      </p:sp>
    </p:spTree>
    <p:extLst>
      <p:ext uri="{BB962C8B-B14F-4D97-AF65-F5344CB8AC3E}">
        <p14:creationId xmlns:p14="http://schemas.microsoft.com/office/powerpoint/2010/main" val="136739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hash of the product between A and our vector is equal to the final element of the vector and the vector itself must have l-1 small elements and a final short element.</a:t>
            </a:r>
          </a:p>
        </p:txBody>
      </p:sp>
      <p:sp>
        <p:nvSpPr>
          <p:cNvPr id="4" name="Slide Number Placeholder 3"/>
          <p:cNvSpPr>
            <a:spLocks noGrp="1"/>
          </p:cNvSpPr>
          <p:nvPr>
            <p:ph type="sldNum" sz="quarter" idx="5"/>
          </p:nvPr>
        </p:nvSpPr>
        <p:spPr/>
        <p:txBody>
          <a:bodyPr/>
          <a:lstStyle/>
          <a:p>
            <a:fld id="{3C9C65A3-59EF-47A0-BEF0-F959742D2FDA}" type="slidenum">
              <a:rPr lang="en-US" smtClean="0"/>
              <a:t>16</a:t>
            </a:fld>
            <a:endParaRPr lang="en-US"/>
          </a:p>
        </p:txBody>
      </p:sp>
    </p:spTree>
    <p:extLst>
      <p:ext uri="{BB962C8B-B14F-4D97-AF65-F5344CB8AC3E}">
        <p14:creationId xmlns:p14="http://schemas.microsoft.com/office/powerpoint/2010/main" val="1447959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seek to prove that this problem is hard, which we will show in three steps. First, we prove that </a:t>
            </a:r>
            <a:r>
              <a:rPr lang="en-US" dirty="0" err="1"/>
              <a:t>SelfTargetMSIS</a:t>
            </a:r>
            <a:r>
              <a:rPr lang="en-US" dirty="0"/>
              <a:t> is at least as hard as something called a chosen-coordinate binding experiment. Then we show that this experiment is at least as hard to pass as some </a:t>
            </a:r>
            <a:r>
              <a:rPr lang="en-US" dirty="0" err="1"/>
              <a:t>collapsingness</a:t>
            </a:r>
            <a:r>
              <a:rPr lang="en-US" dirty="0"/>
              <a:t> experiment. Finally, we prove that passing this collapsing experiment is at least as hard as solving the MLWE problem with a noise distribution that is uniform over </a:t>
            </a:r>
            <a:r>
              <a:rPr lang="en-US" dirty="0" err="1"/>
              <a:t>S_eta</a:t>
            </a:r>
            <a:r>
              <a:rPr lang="en-US" dirty="0"/>
              <a:t> for eta a function of q, n, lambda, and l.</a:t>
            </a:r>
          </a:p>
        </p:txBody>
      </p:sp>
      <p:sp>
        <p:nvSpPr>
          <p:cNvPr id="4" name="Slide Number Placeholder 3"/>
          <p:cNvSpPr>
            <a:spLocks noGrp="1"/>
          </p:cNvSpPr>
          <p:nvPr>
            <p:ph type="sldNum" sz="quarter" idx="5"/>
          </p:nvPr>
        </p:nvSpPr>
        <p:spPr/>
        <p:txBody>
          <a:bodyPr/>
          <a:lstStyle/>
          <a:p>
            <a:fld id="{3C9C65A3-59EF-47A0-BEF0-F959742D2FDA}" type="slidenum">
              <a:rPr lang="en-US" smtClean="0"/>
              <a:t>17</a:t>
            </a:fld>
            <a:endParaRPr lang="en-US"/>
          </a:p>
        </p:txBody>
      </p:sp>
    </p:spTree>
    <p:extLst>
      <p:ext uri="{BB962C8B-B14F-4D97-AF65-F5344CB8AC3E}">
        <p14:creationId xmlns:p14="http://schemas.microsoft.com/office/powerpoint/2010/main" val="2652466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a:t>
            </a:r>
          </a:p>
        </p:txBody>
      </p:sp>
      <p:sp>
        <p:nvSpPr>
          <p:cNvPr id="4" name="Slide Number Placeholder 3"/>
          <p:cNvSpPr>
            <a:spLocks noGrp="1"/>
          </p:cNvSpPr>
          <p:nvPr>
            <p:ph type="sldNum" sz="quarter" idx="5"/>
          </p:nvPr>
        </p:nvSpPr>
        <p:spPr/>
        <p:txBody>
          <a:bodyPr/>
          <a:lstStyle/>
          <a:p>
            <a:fld id="{3C9C65A3-59EF-47A0-BEF0-F959742D2FDA}" type="slidenum">
              <a:rPr lang="en-US" smtClean="0"/>
              <a:t>18</a:t>
            </a:fld>
            <a:endParaRPr lang="en-US"/>
          </a:p>
        </p:txBody>
      </p:sp>
    </p:spTree>
    <p:extLst>
      <p:ext uri="{BB962C8B-B14F-4D97-AF65-F5344CB8AC3E}">
        <p14:creationId xmlns:p14="http://schemas.microsoft.com/office/powerpoint/2010/main" val="3404527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 To describe rewinding, lets say that we have some algorithm A which makes p classical queries and solves a problem with success probability delta. We might depict the algorithm as making each query in order ultimately outputting some solution sigma which is constructed from the nth query for 1 &lt;= n&lt;= p.</a:t>
            </a:r>
          </a:p>
        </p:txBody>
      </p:sp>
      <p:sp>
        <p:nvSpPr>
          <p:cNvPr id="4" name="Slide Number Placeholder 3"/>
          <p:cNvSpPr>
            <a:spLocks noGrp="1"/>
          </p:cNvSpPr>
          <p:nvPr>
            <p:ph type="sldNum" sz="quarter" idx="5"/>
          </p:nvPr>
        </p:nvSpPr>
        <p:spPr/>
        <p:txBody>
          <a:bodyPr/>
          <a:lstStyle/>
          <a:p>
            <a:fld id="{3C9C65A3-59EF-47A0-BEF0-F959742D2FDA}" type="slidenum">
              <a:rPr lang="en-US" smtClean="0"/>
              <a:t>19</a:t>
            </a:fld>
            <a:endParaRPr lang="en-US"/>
          </a:p>
        </p:txBody>
      </p:sp>
    </p:spTree>
    <p:extLst>
      <p:ext uri="{BB962C8B-B14F-4D97-AF65-F5344CB8AC3E}">
        <p14:creationId xmlns:p14="http://schemas.microsoft.com/office/powerpoint/2010/main" val="169265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Now, what does it mean to be “in a quantum setting”? </a:t>
            </a:r>
          </a:p>
          <a:p>
            <a:pPr marL="181240" indent="-181240">
              <a:buFontTx/>
              <a:buChar char="-"/>
            </a:pPr>
            <a:r>
              <a:rPr lang="en-US" dirty="0"/>
              <a:t>Lets start by looking at hash functions in such settings. Hash functions are important cryptographic primitives and are used in many computational problems and security schemes. </a:t>
            </a:r>
          </a:p>
          <a:p>
            <a:pPr marL="181240" indent="-181240">
              <a:buFontTx/>
              <a:buChar char="-"/>
            </a:pPr>
            <a:r>
              <a:rPr lang="en-US" dirty="0"/>
              <a:t>They HAVE to be realizable, deterministic, surjective. Good ones are also efficiently computable, and resistant to certain basic attacks via pre-image resistance and collision resistance.</a:t>
            </a:r>
          </a:p>
          <a:p>
            <a:pPr marL="181240" indent="-181240">
              <a:buFontTx/>
              <a:buChar char="-"/>
            </a:pPr>
            <a:r>
              <a:rPr lang="en-US" dirty="0"/>
              <a:t>On the left we have some classical hash function from an arbitrary bit string to an n bit string. On the right, we see that a quantum-accessible hash function can be constructed by allowing superposition queries and responses from a classical hash function.</a:t>
            </a:r>
          </a:p>
        </p:txBody>
      </p:sp>
      <p:sp>
        <p:nvSpPr>
          <p:cNvPr id="4" name="Slide Number Placeholder 3"/>
          <p:cNvSpPr>
            <a:spLocks noGrp="1"/>
          </p:cNvSpPr>
          <p:nvPr>
            <p:ph type="sldNum" sz="quarter" idx="5"/>
          </p:nvPr>
        </p:nvSpPr>
        <p:spPr/>
        <p:txBody>
          <a:bodyPr/>
          <a:lstStyle/>
          <a:p>
            <a:fld id="{3C9C65A3-59EF-47A0-BEF0-F959742D2FDA}" type="slidenum">
              <a:rPr lang="en-US" smtClean="0"/>
              <a:t>2</a:t>
            </a:fld>
            <a:endParaRPr lang="en-US"/>
          </a:p>
        </p:txBody>
      </p:sp>
    </p:spTree>
    <p:extLst>
      <p:ext uri="{BB962C8B-B14F-4D97-AF65-F5344CB8AC3E}">
        <p14:creationId xmlns:p14="http://schemas.microsoft.com/office/powerpoint/2010/main" val="595286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F3206-58C7-9D03-5DB2-9A8542321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D7C28-7EB8-D665-2D3E-1AEAFDAC2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66D15-0117-AA23-F197-C7E6634580A9}"/>
              </a:ext>
            </a:extLst>
          </p:cNvPr>
          <p:cNvSpPr>
            <a:spLocks noGrp="1"/>
          </p:cNvSpPr>
          <p:nvPr>
            <p:ph type="body" idx="1"/>
          </p:nvPr>
        </p:nvSpPr>
        <p:spPr/>
        <p:txBody>
          <a:bodyPr/>
          <a:lstStyle/>
          <a:p>
            <a:pPr marL="181240" indent="-181240" defTabSz="966612">
              <a:buFontTx/>
              <a:buChar char="-"/>
              <a:defRPr/>
            </a:pPr>
            <a:r>
              <a:rPr lang="en-US" dirty="0"/>
              <a:t>Now, we might imagine returning the system back to the earlier state immediately before A makes its </a:t>
            </a:r>
            <a:r>
              <a:rPr lang="en-US" dirty="0" err="1"/>
              <a:t>ith</a:t>
            </a:r>
            <a:r>
              <a:rPr lang="en-US" dirty="0"/>
              <a:t> query. We then replace the hash function with one compatible with any prior queries (or if we’re programming the function on the fly, just replace the random tape past this point) then run the oracle through. This will produce a different solution &lt;n’, sigma’&gt;.</a:t>
            </a:r>
          </a:p>
          <a:p>
            <a:pPr marL="181240" indent="-181240" defTabSz="966612">
              <a:buFontTx/>
              <a:buChar char="-"/>
              <a:defRPr/>
            </a:pPr>
            <a:r>
              <a:rPr lang="en-US" dirty="0"/>
              <a:t>This works because in the random oracle model, hash functions are truly random, therefore substituting H for H’ cannot be detected in any way. It follows that rewinding only works in the random oracle model</a:t>
            </a:r>
          </a:p>
        </p:txBody>
      </p:sp>
      <p:sp>
        <p:nvSpPr>
          <p:cNvPr id="4" name="Slide Number Placeholder 3">
            <a:extLst>
              <a:ext uri="{FF2B5EF4-FFF2-40B4-BE49-F238E27FC236}">
                <a16:creationId xmlns:a16="http://schemas.microsoft.com/office/drawing/2014/main" id="{609FDE0A-5B18-9FB8-229E-5E1CAC7D94B7}"/>
              </a:ext>
            </a:extLst>
          </p:cNvPr>
          <p:cNvSpPr>
            <a:spLocks noGrp="1"/>
          </p:cNvSpPr>
          <p:nvPr>
            <p:ph type="sldNum" sz="quarter" idx="5"/>
          </p:nvPr>
        </p:nvSpPr>
        <p:spPr/>
        <p:txBody>
          <a:bodyPr/>
          <a:lstStyle/>
          <a:p>
            <a:fld id="{3C9C65A3-59EF-47A0-BEF0-F959742D2FDA}" type="slidenum">
              <a:rPr lang="en-US" smtClean="0"/>
              <a:t>20</a:t>
            </a:fld>
            <a:endParaRPr lang="en-US"/>
          </a:p>
        </p:txBody>
      </p:sp>
    </p:spTree>
    <p:extLst>
      <p:ext uri="{BB962C8B-B14F-4D97-AF65-F5344CB8AC3E}">
        <p14:creationId xmlns:p14="http://schemas.microsoft.com/office/powerpoint/2010/main" val="3723885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DFBF3-7852-9289-62E1-6D6173011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06FAB-2033-6556-E611-E222B11EC6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FCEE8-B24A-B47F-5E84-BA61366B3F09}"/>
              </a:ext>
            </a:extLst>
          </p:cNvPr>
          <p:cNvSpPr>
            <a:spLocks noGrp="1"/>
          </p:cNvSpPr>
          <p:nvPr>
            <p:ph type="body" idx="1"/>
          </p:nvPr>
        </p:nvSpPr>
        <p:spPr/>
        <p:txBody>
          <a:bodyPr/>
          <a:lstStyle/>
          <a:p>
            <a:pPr marL="181240" indent="-181240">
              <a:buFontTx/>
              <a:buChar char="-"/>
            </a:pPr>
            <a:r>
              <a:rPr lang="en-US" dirty="0"/>
              <a:t>One thing we may want is for the query used, n, to construct the answer to match between runs. To do this we can rewind many times and provided the domain of n isn’t too large, our criteria can be ensured in a reasonably short time frame with odds of success like </a:t>
            </a:r>
            <a:r>
              <a:rPr lang="en-US" i="1" dirty="0"/>
              <a:t>O(delta^2/p) </a:t>
            </a:r>
            <a:r>
              <a:rPr lang="en-US" i="0" dirty="0"/>
              <a:t>so for non-</a:t>
            </a:r>
            <a:r>
              <a:rPr lang="en-US" i="0" dirty="0" err="1"/>
              <a:t>negl</a:t>
            </a:r>
            <a:r>
              <a:rPr lang="en-US" i="0" dirty="0"/>
              <a:t> initial success prob we get non-</a:t>
            </a:r>
            <a:r>
              <a:rPr lang="en-US" i="0" dirty="0" err="1"/>
              <a:t>negl</a:t>
            </a:r>
            <a:r>
              <a:rPr lang="en-US" i="0" dirty="0"/>
              <a:t> rewinding success prob. The set X here is the domain of our hash function, which for a good hash function, must be at least </a:t>
            </a:r>
            <a:r>
              <a:rPr lang="en-US" i="0" dirty="0" err="1"/>
              <a:t>superpolynomial</a:t>
            </a:r>
            <a:r>
              <a:rPr lang="en-US" i="0" dirty="0"/>
              <a:t>.</a:t>
            </a:r>
          </a:p>
          <a:p>
            <a:pPr marL="181240" indent="-181240">
              <a:buFontTx/>
              <a:buChar char="-"/>
            </a:pPr>
            <a:r>
              <a:rPr lang="en-US" i="0" dirty="0"/>
              <a:t>So in the ROM, we see how we can rewind </a:t>
            </a:r>
            <a:r>
              <a:rPr lang="en-US" i="0" dirty="0" err="1"/>
              <a:t>SelfTargetMSIS</a:t>
            </a:r>
            <a:r>
              <a:rPr lang="en-US" i="0" dirty="0"/>
              <a:t> to get two solutions y, y’ then solve MSIS with the vector y-y’. Unfortunately, this reduction does not work in a quantum setting. Therefore, while we know that </a:t>
            </a:r>
            <a:r>
              <a:rPr lang="en-US" i="0" dirty="0" err="1"/>
              <a:t>SelfTargetMSIS</a:t>
            </a:r>
            <a:r>
              <a:rPr lang="en-US" i="0" dirty="0"/>
              <a:t> is hard classically, we have no solid understanding of its difficulty in the QROM. Now, why does the reduction fail in the QROM?</a:t>
            </a:r>
            <a:endParaRPr lang="en-US" dirty="0"/>
          </a:p>
          <a:p>
            <a:pPr marL="181240" indent="-181240">
              <a:buFontTx/>
              <a:buChar char="-"/>
            </a:pPr>
            <a:r>
              <a:rPr lang="en-US" dirty="0"/>
              <a:t>The problem is that the algorithm A can now make superposition queries and receive superposition responses. Therefore, without predicting the result of a superposition collapse cannot possibly know what query-response pairs A is already aware of when it reaches query i-1</a:t>
            </a:r>
          </a:p>
          <a:p>
            <a:pPr marL="181240" indent="-181240">
              <a:buFontTx/>
              <a:buChar char="-"/>
            </a:pPr>
            <a:r>
              <a:rPr lang="en-US" dirty="0"/>
              <a:t>Thus, we cannot select a new oracle H’ that reliably conforms with what A knew at query i-1 </a:t>
            </a:r>
          </a:p>
          <a:p>
            <a:pPr marL="181240" indent="-181240">
              <a:buFontTx/>
              <a:buChar char="-"/>
            </a:pPr>
            <a:r>
              <a:rPr lang="en-US" dirty="0"/>
              <a:t>There have been efforts to adapt rewinding to quantum settings, and they’re quite interesting, but they’re also generally quite situational.</a:t>
            </a:r>
          </a:p>
        </p:txBody>
      </p:sp>
      <p:sp>
        <p:nvSpPr>
          <p:cNvPr id="4" name="Slide Number Placeholder 3">
            <a:extLst>
              <a:ext uri="{FF2B5EF4-FFF2-40B4-BE49-F238E27FC236}">
                <a16:creationId xmlns:a16="http://schemas.microsoft.com/office/drawing/2014/main" id="{FF0F3EB8-EA9D-875F-9094-D30B58705621}"/>
              </a:ext>
            </a:extLst>
          </p:cNvPr>
          <p:cNvSpPr>
            <a:spLocks noGrp="1"/>
          </p:cNvSpPr>
          <p:nvPr>
            <p:ph type="sldNum" sz="quarter" idx="5"/>
          </p:nvPr>
        </p:nvSpPr>
        <p:spPr/>
        <p:txBody>
          <a:bodyPr/>
          <a:lstStyle/>
          <a:p>
            <a:fld id="{3C9C65A3-59EF-47A0-BEF0-F959742D2FDA}" type="slidenum">
              <a:rPr lang="en-US" smtClean="0"/>
              <a:t>21</a:t>
            </a:fld>
            <a:endParaRPr lang="en-US"/>
          </a:p>
        </p:txBody>
      </p:sp>
    </p:spTree>
    <p:extLst>
      <p:ext uri="{BB962C8B-B14F-4D97-AF65-F5344CB8AC3E}">
        <p14:creationId xmlns:p14="http://schemas.microsoft.com/office/powerpoint/2010/main" val="1740382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One non-rewinding option in a quantum setting is called reprogramming</a:t>
            </a:r>
          </a:p>
        </p:txBody>
      </p:sp>
      <p:sp>
        <p:nvSpPr>
          <p:cNvPr id="4" name="Slide Number Placeholder 3"/>
          <p:cNvSpPr>
            <a:spLocks noGrp="1"/>
          </p:cNvSpPr>
          <p:nvPr>
            <p:ph type="sldNum" sz="quarter" idx="5"/>
          </p:nvPr>
        </p:nvSpPr>
        <p:spPr/>
        <p:txBody>
          <a:bodyPr/>
          <a:lstStyle/>
          <a:p>
            <a:fld id="{3C9C65A3-59EF-47A0-BEF0-F959742D2FDA}" type="slidenum">
              <a:rPr lang="en-US" smtClean="0"/>
              <a:t>22</a:t>
            </a:fld>
            <a:endParaRPr lang="en-US"/>
          </a:p>
        </p:txBody>
      </p:sp>
    </p:spTree>
    <p:extLst>
      <p:ext uri="{BB962C8B-B14F-4D97-AF65-F5344CB8AC3E}">
        <p14:creationId xmlns:p14="http://schemas.microsoft.com/office/powerpoint/2010/main" val="721148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5D73A-9286-AFB9-50E9-588F19D6D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8FB44-98FC-0F5D-76D2-FDD5732A0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E3F0A-0D97-8F71-D272-8A5F935774D9}"/>
              </a:ext>
            </a:extLst>
          </p:cNvPr>
          <p:cNvSpPr>
            <a:spLocks noGrp="1"/>
          </p:cNvSpPr>
          <p:nvPr>
            <p:ph type="body" idx="1"/>
          </p:nvPr>
        </p:nvSpPr>
        <p:spPr/>
        <p:txBody>
          <a:bodyPr/>
          <a:lstStyle/>
          <a:p>
            <a:pPr marL="181240" indent="-181240">
              <a:buFontTx/>
              <a:buChar char="-"/>
            </a:pPr>
            <a:r>
              <a:rPr lang="en-US" dirty="0"/>
              <a:t>This technique relies upon reprogramming the oracle in O(1) locations and trusting that so long as the domain of H is </a:t>
            </a:r>
            <a:r>
              <a:rPr lang="en-US" dirty="0" err="1"/>
              <a:t>superpolynomial</a:t>
            </a:r>
            <a:r>
              <a:rPr lang="en-US" dirty="0"/>
              <a:t> in size, then the odds that A will catch these replacements is negligible. </a:t>
            </a:r>
          </a:p>
        </p:txBody>
      </p:sp>
      <p:sp>
        <p:nvSpPr>
          <p:cNvPr id="4" name="Slide Number Placeholder 3">
            <a:extLst>
              <a:ext uri="{FF2B5EF4-FFF2-40B4-BE49-F238E27FC236}">
                <a16:creationId xmlns:a16="http://schemas.microsoft.com/office/drawing/2014/main" id="{AFC7A842-E2DF-1417-C734-D278897C4D65}"/>
              </a:ext>
            </a:extLst>
          </p:cNvPr>
          <p:cNvSpPr>
            <a:spLocks noGrp="1"/>
          </p:cNvSpPr>
          <p:nvPr>
            <p:ph type="sldNum" sz="quarter" idx="5"/>
          </p:nvPr>
        </p:nvSpPr>
        <p:spPr/>
        <p:txBody>
          <a:bodyPr/>
          <a:lstStyle/>
          <a:p>
            <a:fld id="{3C9C65A3-59EF-47A0-BEF0-F959742D2FDA}" type="slidenum">
              <a:rPr lang="en-US" smtClean="0"/>
              <a:t>23</a:t>
            </a:fld>
            <a:endParaRPr lang="en-US"/>
          </a:p>
        </p:txBody>
      </p:sp>
    </p:spTree>
    <p:extLst>
      <p:ext uri="{BB962C8B-B14F-4D97-AF65-F5344CB8AC3E}">
        <p14:creationId xmlns:p14="http://schemas.microsoft.com/office/powerpoint/2010/main" val="2859342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Tx/>
              <a:buChar char="-"/>
              <a:defRPr/>
            </a:pPr>
            <a:r>
              <a:rPr lang="en-US" dirty="0"/>
              <a:t>Don et al. showed that this technique can then be used to create a quantum simulator algorithm that uses O(1) classical queries. The drop in success probability is only like 1/p^2 for p the original number of quantum queries. They name this the Measure-and-Reprogram algorithm.</a:t>
            </a:r>
          </a:p>
          <a:p>
            <a:pPr marL="181240" indent="-181240" defTabSz="966612">
              <a:buFontTx/>
              <a:buChar char="-"/>
              <a:defRPr/>
            </a:pPr>
            <a:r>
              <a:rPr lang="en-US" dirty="0"/>
              <a:t>Finally reaching the results of our paper, we start by using the result from Don et al to map any p-quantum-query quantum algorithm A that attempts to solve </a:t>
            </a:r>
            <a:r>
              <a:rPr lang="en-US" dirty="0" err="1"/>
              <a:t>SelfTargetMSIS</a:t>
            </a:r>
            <a:r>
              <a:rPr lang="en-US" dirty="0"/>
              <a:t> with polynomial query count p and success probability </a:t>
            </a:r>
            <a:r>
              <a:rPr lang="en-US" dirty="0" err="1"/>
              <a:t>delta_A</a:t>
            </a:r>
            <a:r>
              <a:rPr lang="en-US" dirty="0"/>
              <a:t> to a 1-classical-query quantum algorithm S that solves </a:t>
            </a:r>
            <a:r>
              <a:rPr lang="en-US" dirty="0" err="1"/>
              <a:t>SelfTargetMSIS</a:t>
            </a:r>
            <a:r>
              <a:rPr lang="en-US" dirty="0"/>
              <a:t> with success probability </a:t>
            </a:r>
            <a:r>
              <a:rPr lang="en-US" dirty="0" err="1"/>
              <a:t>delta_S</a:t>
            </a:r>
            <a:r>
              <a:rPr lang="en-US" dirty="0"/>
              <a:t> &gt;= </a:t>
            </a:r>
            <a:r>
              <a:rPr lang="en-US" dirty="0" err="1"/>
              <a:t>delta_A</a:t>
            </a:r>
            <a:r>
              <a:rPr lang="en-US" dirty="0"/>
              <a:t>/O(p^2)</a:t>
            </a:r>
          </a:p>
        </p:txBody>
      </p:sp>
      <p:sp>
        <p:nvSpPr>
          <p:cNvPr id="4" name="Slide Number Placeholder 3"/>
          <p:cNvSpPr>
            <a:spLocks noGrp="1"/>
          </p:cNvSpPr>
          <p:nvPr>
            <p:ph type="sldNum" sz="quarter" idx="5"/>
          </p:nvPr>
        </p:nvSpPr>
        <p:spPr/>
        <p:txBody>
          <a:bodyPr/>
          <a:lstStyle/>
          <a:p>
            <a:fld id="{3C9C65A3-59EF-47A0-BEF0-F959742D2FDA}" type="slidenum">
              <a:rPr lang="en-US" smtClean="0"/>
              <a:t>24</a:t>
            </a:fld>
            <a:endParaRPr lang="en-US"/>
          </a:p>
        </p:txBody>
      </p:sp>
    </p:spTree>
    <p:extLst>
      <p:ext uri="{BB962C8B-B14F-4D97-AF65-F5344CB8AC3E}">
        <p14:creationId xmlns:p14="http://schemas.microsoft.com/office/powerpoint/2010/main" val="2474910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from a 2023 result from </a:t>
            </a:r>
            <a:r>
              <a:rPr lang="en-US" dirty="0" err="1"/>
              <a:t>Dall’Agnol</a:t>
            </a:r>
            <a:r>
              <a:rPr lang="en-US" dirty="0"/>
              <a:t> and Spooner, we can then prove that the </a:t>
            </a:r>
            <a:r>
              <a:rPr lang="en-US" dirty="0" err="1"/>
              <a:t>SelfTargetMSIS</a:t>
            </a:r>
            <a:r>
              <a:rPr lang="en-US" dirty="0"/>
              <a:t> problem is at least as hard as a chosen-coordinate binding experiment on the MSIS hash function. We know that we can solve </a:t>
            </a:r>
            <a:r>
              <a:rPr lang="en-US" dirty="0" err="1"/>
              <a:t>SelfTargetMSIS</a:t>
            </a:r>
            <a:r>
              <a:rPr lang="en-US" dirty="0"/>
              <a:t> with a single classical query and only polynomial losses in success probability. Then, given A, we would solve this problem by selecting some query z</a:t>
            </a:r>
          </a:p>
        </p:txBody>
      </p:sp>
      <p:sp>
        <p:nvSpPr>
          <p:cNvPr id="4" name="Slide Number Placeholder 3"/>
          <p:cNvSpPr>
            <a:spLocks noGrp="1"/>
          </p:cNvSpPr>
          <p:nvPr>
            <p:ph type="sldNum" sz="quarter" idx="5"/>
          </p:nvPr>
        </p:nvSpPr>
        <p:spPr/>
        <p:txBody>
          <a:bodyPr/>
          <a:lstStyle/>
          <a:p>
            <a:fld id="{3C9C65A3-59EF-47A0-BEF0-F959742D2FDA}" type="slidenum">
              <a:rPr lang="en-US" smtClean="0"/>
              <a:t>25</a:t>
            </a:fld>
            <a:endParaRPr lang="en-US"/>
          </a:p>
        </p:txBody>
      </p:sp>
    </p:spTree>
    <p:extLst>
      <p:ext uri="{BB962C8B-B14F-4D97-AF65-F5344CB8AC3E}">
        <p14:creationId xmlns:p14="http://schemas.microsoft.com/office/powerpoint/2010/main" val="165273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2CDE8-C653-E0EA-391D-C6623C49C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30C32-F256-C3DA-A00C-98BEA780B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86EDD-8B7D-6227-D145-E1F1CAF21C28}"/>
              </a:ext>
            </a:extLst>
          </p:cNvPr>
          <p:cNvSpPr>
            <a:spLocks noGrp="1"/>
          </p:cNvSpPr>
          <p:nvPr>
            <p:ph type="body" idx="1"/>
          </p:nvPr>
        </p:nvSpPr>
        <p:spPr/>
        <p:txBody>
          <a:bodyPr/>
          <a:lstStyle/>
          <a:p>
            <a:r>
              <a:rPr lang="en-US" dirty="0"/>
              <a:t>Receiving a response c that, in the QROM, would be randomly selected from the range </a:t>
            </a:r>
            <a:r>
              <a:rPr lang="en-US" dirty="0" err="1"/>
              <a:t>Btau</a:t>
            </a:r>
            <a:endParaRPr lang="en-US" dirty="0"/>
          </a:p>
        </p:txBody>
      </p:sp>
      <p:sp>
        <p:nvSpPr>
          <p:cNvPr id="4" name="Slide Number Placeholder 3">
            <a:extLst>
              <a:ext uri="{FF2B5EF4-FFF2-40B4-BE49-F238E27FC236}">
                <a16:creationId xmlns:a16="http://schemas.microsoft.com/office/drawing/2014/main" id="{3F030E39-6C07-54D5-57A8-213B08AC91E4}"/>
              </a:ext>
            </a:extLst>
          </p:cNvPr>
          <p:cNvSpPr>
            <a:spLocks noGrp="1"/>
          </p:cNvSpPr>
          <p:nvPr>
            <p:ph type="sldNum" sz="quarter" idx="5"/>
          </p:nvPr>
        </p:nvSpPr>
        <p:spPr/>
        <p:txBody>
          <a:bodyPr/>
          <a:lstStyle/>
          <a:p>
            <a:fld id="{3C9C65A3-59EF-47A0-BEF0-F959742D2FDA}" type="slidenum">
              <a:rPr lang="en-US" smtClean="0"/>
              <a:t>26</a:t>
            </a:fld>
            <a:endParaRPr lang="en-US"/>
          </a:p>
        </p:txBody>
      </p:sp>
    </p:spTree>
    <p:extLst>
      <p:ext uri="{BB962C8B-B14F-4D97-AF65-F5344CB8AC3E}">
        <p14:creationId xmlns:p14="http://schemas.microsoft.com/office/powerpoint/2010/main" val="1435780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F44A4-BFAC-4A5B-7F60-381B8EA9D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06DB2-7AE7-B568-97AD-91A7AED35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8579C-2C93-EE29-9CD9-DA724CBC6EE3}"/>
              </a:ext>
            </a:extLst>
          </p:cNvPr>
          <p:cNvSpPr>
            <a:spLocks noGrp="1"/>
          </p:cNvSpPr>
          <p:nvPr>
            <p:ph type="body" idx="1"/>
          </p:nvPr>
        </p:nvSpPr>
        <p:spPr/>
        <p:txBody>
          <a:bodyPr/>
          <a:lstStyle/>
          <a:p>
            <a:r>
              <a:rPr lang="en-US" dirty="0"/>
              <a:t>Then, trying to solve for r a small vector that satisfies </a:t>
            </a:r>
          </a:p>
        </p:txBody>
      </p:sp>
      <p:sp>
        <p:nvSpPr>
          <p:cNvPr id="4" name="Slide Number Placeholder 3">
            <a:extLst>
              <a:ext uri="{FF2B5EF4-FFF2-40B4-BE49-F238E27FC236}">
                <a16:creationId xmlns:a16="http://schemas.microsoft.com/office/drawing/2014/main" id="{6F98F7F5-4E94-04C4-54E4-A81EBD5D65D6}"/>
              </a:ext>
            </a:extLst>
          </p:cNvPr>
          <p:cNvSpPr>
            <a:spLocks noGrp="1"/>
          </p:cNvSpPr>
          <p:nvPr>
            <p:ph type="sldNum" sz="quarter" idx="5"/>
          </p:nvPr>
        </p:nvSpPr>
        <p:spPr/>
        <p:txBody>
          <a:bodyPr/>
          <a:lstStyle/>
          <a:p>
            <a:fld id="{3C9C65A3-59EF-47A0-BEF0-F959742D2FDA}" type="slidenum">
              <a:rPr lang="en-US" smtClean="0"/>
              <a:t>27</a:t>
            </a:fld>
            <a:endParaRPr lang="en-US"/>
          </a:p>
        </p:txBody>
      </p:sp>
    </p:spTree>
    <p:extLst>
      <p:ext uri="{BB962C8B-B14F-4D97-AF65-F5344CB8AC3E}">
        <p14:creationId xmlns:p14="http://schemas.microsoft.com/office/powerpoint/2010/main" val="4264252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E497E-D30E-40A3-6B2B-81A280815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2D1C7-3183-B85D-9F34-1F5D95585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09C44-7515-34A7-5B1E-870123941D14}"/>
              </a:ext>
            </a:extLst>
          </p:cNvPr>
          <p:cNvSpPr>
            <a:spLocks noGrp="1"/>
          </p:cNvSpPr>
          <p:nvPr>
            <p:ph type="body" idx="1"/>
          </p:nvPr>
        </p:nvSpPr>
        <p:spPr/>
        <p:txBody>
          <a:bodyPr/>
          <a:lstStyle/>
          <a:p>
            <a:r>
              <a:rPr lang="en-US" dirty="0"/>
              <a:t>The framed criteria for a </a:t>
            </a:r>
            <a:r>
              <a:rPr lang="en-US" dirty="0" err="1"/>
              <a:t>SelfTargetMSIS</a:t>
            </a:r>
            <a:r>
              <a:rPr lang="en-US" dirty="0"/>
              <a:t> solution.  Based on the definition given by </a:t>
            </a:r>
            <a:r>
              <a:rPr lang="en-US" dirty="0" err="1"/>
              <a:t>Dall’Agnol</a:t>
            </a:r>
            <a:r>
              <a:rPr lang="en-US" dirty="0"/>
              <a:t> and Spooner, we then recognize the experiment depicted here as identical to a chosen-coordinate binding experiment on the MSIS hash function where the last coordinate of the solution vector, c, is effectively bound at random by our initial choice of query z.</a:t>
            </a:r>
          </a:p>
        </p:txBody>
      </p:sp>
      <p:sp>
        <p:nvSpPr>
          <p:cNvPr id="4" name="Slide Number Placeholder 3">
            <a:extLst>
              <a:ext uri="{FF2B5EF4-FFF2-40B4-BE49-F238E27FC236}">
                <a16:creationId xmlns:a16="http://schemas.microsoft.com/office/drawing/2014/main" id="{B6F480CB-96AC-FA23-7513-8B1C9F27DCAE}"/>
              </a:ext>
            </a:extLst>
          </p:cNvPr>
          <p:cNvSpPr>
            <a:spLocks noGrp="1"/>
          </p:cNvSpPr>
          <p:nvPr>
            <p:ph type="sldNum" sz="quarter" idx="5"/>
          </p:nvPr>
        </p:nvSpPr>
        <p:spPr/>
        <p:txBody>
          <a:bodyPr/>
          <a:lstStyle/>
          <a:p>
            <a:fld id="{3C9C65A3-59EF-47A0-BEF0-F959742D2FDA}" type="slidenum">
              <a:rPr lang="en-US" smtClean="0"/>
              <a:t>28</a:t>
            </a:fld>
            <a:endParaRPr lang="en-US"/>
          </a:p>
        </p:txBody>
      </p:sp>
    </p:spTree>
    <p:extLst>
      <p:ext uri="{BB962C8B-B14F-4D97-AF65-F5344CB8AC3E}">
        <p14:creationId xmlns:p14="http://schemas.microsoft.com/office/powerpoint/2010/main" val="1751406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proved that </a:t>
            </a:r>
            <a:r>
              <a:rPr lang="en-US" dirty="0" err="1"/>
              <a:t>SelfTargetMSIS</a:t>
            </a:r>
            <a:r>
              <a:rPr lang="en-US" dirty="0"/>
              <a:t> is at least as hard as the CCB experiment on the family of MSIS hash functions that I just defined.  Now, on to Step 2</a:t>
            </a:r>
          </a:p>
        </p:txBody>
      </p:sp>
      <p:sp>
        <p:nvSpPr>
          <p:cNvPr id="4" name="Slide Number Placeholder 3"/>
          <p:cNvSpPr>
            <a:spLocks noGrp="1"/>
          </p:cNvSpPr>
          <p:nvPr>
            <p:ph type="sldNum" sz="quarter" idx="5"/>
          </p:nvPr>
        </p:nvSpPr>
        <p:spPr/>
        <p:txBody>
          <a:bodyPr/>
          <a:lstStyle/>
          <a:p>
            <a:fld id="{3C9C65A3-59EF-47A0-BEF0-F959742D2FDA}" type="slidenum">
              <a:rPr lang="en-US" smtClean="0"/>
              <a:t>29</a:t>
            </a:fld>
            <a:endParaRPr lang="en-US"/>
          </a:p>
        </p:txBody>
      </p:sp>
    </p:spTree>
    <p:extLst>
      <p:ext uri="{BB962C8B-B14F-4D97-AF65-F5344CB8AC3E}">
        <p14:creationId xmlns:p14="http://schemas.microsoft.com/office/powerpoint/2010/main" val="298647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0DB33-FEA2-AA16-5C37-08F30FD93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2153D-0395-E631-6A34-D0F20EEF2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EA1269-F16F-B2CE-8E4E-CEED3B6AFA51}"/>
              </a:ext>
            </a:extLst>
          </p:cNvPr>
          <p:cNvSpPr>
            <a:spLocks noGrp="1"/>
          </p:cNvSpPr>
          <p:nvPr>
            <p:ph type="body" idx="1"/>
          </p:nvPr>
        </p:nvSpPr>
        <p:spPr/>
        <p:txBody>
          <a:bodyPr/>
          <a:lstStyle/>
          <a:p>
            <a:pPr marL="181240" indent="-181240">
              <a:buFontTx/>
              <a:buChar char="-"/>
            </a:pPr>
            <a:r>
              <a:rPr lang="en-US" dirty="0"/>
              <a:t>Then, classically many proofs are completed in the ROM where you treat all hash functions as “random oracles” which are like ideal hash functions and guarantee all the best properties with bounds that are negligible by definition rather than negligible up to some assumption. </a:t>
            </a:r>
          </a:p>
          <a:p>
            <a:pPr marL="181240" indent="-181240">
              <a:buFontTx/>
              <a:buChar char="-"/>
            </a:pPr>
            <a:r>
              <a:rPr lang="en-US" dirty="0"/>
              <a:t>This model is an especially effective way to independently study threats to a protocols structure itself while assuming that there is no viable threat to the hash function used by the protocol.</a:t>
            </a:r>
          </a:p>
          <a:p>
            <a:pPr marL="181240" indent="-181240">
              <a:buFontTx/>
              <a:buChar char="-"/>
            </a:pPr>
            <a:r>
              <a:rPr lang="en-US" dirty="0"/>
              <a:t>The QROM, then, is the quantum-accessible ROM, you treat all hash functions as random oracles where the oracles can be queried in superposition and return superposition outputs</a:t>
            </a:r>
          </a:p>
        </p:txBody>
      </p:sp>
      <p:sp>
        <p:nvSpPr>
          <p:cNvPr id="4" name="Slide Number Placeholder 3">
            <a:extLst>
              <a:ext uri="{FF2B5EF4-FFF2-40B4-BE49-F238E27FC236}">
                <a16:creationId xmlns:a16="http://schemas.microsoft.com/office/drawing/2014/main" id="{90C65487-77E3-C62E-62DD-12F54C9D553C}"/>
              </a:ext>
            </a:extLst>
          </p:cNvPr>
          <p:cNvSpPr>
            <a:spLocks noGrp="1"/>
          </p:cNvSpPr>
          <p:nvPr>
            <p:ph type="sldNum" sz="quarter" idx="5"/>
          </p:nvPr>
        </p:nvSpPr>
        <p:spPr/>
        <p:txBody>
          <a:bodyPr/>
          <a:lstStyle/>
          <a:p>
            <a:fld id="{3C9C65A3-59EF-47A0-BEF0-F959742D2FDA}" type="slidenum">
              <a:rPr lang="en-US" smtClean="0"/>
              <a:t>3</a:t>
            </a:fld>
            <a:endParaRPr lang="en-US"/>
          </a:p>
        </p:txBody>
      </p:sp>
    </p:spTree>
    <p:extLst>
      <p:ext uri="{BB962C8B-B14F-4D97-AF65-F5344CB8AC3E}">
        <p14:creationId xmlns:p14="http://schemas.microsoft.com/office/powerpoint/2010/main" val="2761468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9313F-0826-9A9B-7CCE-3F1681385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63035-8071-5A38-1AEA-42B3202C9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E6AC9-5461-C117-C94A-19312FDA8DEE}"/>
              </a:ext>
            </a:extLst>
          </p:cNvPr>
          <p:cNvSpPr>
            <a:spLocks noGrp="1"/>
          </p:cNvSpPr>
          <p:nvPr>
            <p:ph type="body" idx="1"/>
          </p:nvPr>
        </p:nvSpPr>
        <p:spPr/>
        <p:txBody>
          <a:bodyPr/>
          <a:lstStyle/>
          <a:p>
            <a:r>
              <a:rPr lang="en-US" dirty="0"/>
              <a:t>-Generalizing the process first explored by </a:t>
            </a:r>
            <a:r>
              <a:rPr lang="en-US" dirty="0" err="1"/>
              <a:t>Dall’Agnol</a:t>
            </a:r>
            <a:r>
              <a:rPr lang="en-US" dirty="0"/>
              <a:t> and Spooner in the non-module setting, we can next prove that our chosen-coordinate binding experiment is at least as hard as the </a:t>
            </a:r>
            <a:r>
              <a:rPr lang="en-US" dirty="0" err="1"/>
              <a:t>collapsingness</a:t>
            </a:r>
            <a:r>
              <a:rPr lang="en-US" dirty="0"/>
              <a:t> experiment on the same MSIS hash function that we just defined. But what is a </a:t>
            </a:r>
            <a:r>
              <a:rPr lang="en-US" dirty="0" err="1"/>
              <a:t>collapsingness</a:t>
            </a:r>
            <a:r>
              <a:rPr lang="en-US" dirty="0"/>
              <a:t> experiment?</a:t>
            </a:r>
          </a:p>
        </p:txBody>
      </p:sp>
      <p:sp>
        <p:nvSpPr>
          <p:cNvPr id="4" name="Slide Number Placeholder 3">
            <a:extLst>
              <a:ext uri="{FF2B5EF4-FFF2-40B4-BE49-F238E27FC236}">
                <a16:creationId xmlns:a16="http://schemas.microsoft.com/office/drawing/2014/main" id="{95717BD8-C782-7AD4-8F2B-D2337452E618}"/>
              </a:ext>
            </a:extLst>
          </p:cNvPr>
          <p:cNvSpPr>
            <a:spLocks noGrp="1"/>
          </p:cNvSpPr>
          <p:nvPr>
            <p:ph type="sldNum" sz="quarter" idx="5"/>
          </p:nvPr>
        </p:nvSpPr>
        <p:spPr/>
        <p:txBody>
          <a:bodyPr/>
          <a:lstStyle/>
          <a:p>
            <a:fld id="{3C9C65A3-59EF-47A0-BEF0-F959742D2FDA}" type="slidenum">
              <a:rPr lang="en-US" smtClean="0"/>
              <a:t>30</a:t>
            </a:fld>
            <a:endParaRPr lang="en-US"/>
          </a:p>
        </p:txBody>
      </p:sp>
    </p:spTree>
    <p:extLst>
      <p:ext uri="{BB962C8B-B14F-4D97-AF65-F5344CB8AC3E}">
        <p14:creationId xmlns:p14="http://schemas.microsoft.com/office/powerpoint/2010/main" val="3493502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Most basically, such an experiment asks whether a two-part algorithm B=(B1, B2) can construct some register T, allow a verifier to either measure or not measure the register in the computational basis at random…</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3C9C65A3-59EF-47A0-BEF0-F959742D2FDA}" type="slidenum">
              <a:rPr lang="en-US" smtClean="0"/>
              <a:t>31</a:t>
            </a:fld>
            <a:endParaRPr lang="en-US"/>
          </a:p>
        </p:txBody>
      </p:sp>
    </p:spTree>
    <p:extLst>
      <p:ext uri="{BB962C8B-B14F-4D97-AF65-F5344CB8AC3E}">
        <p14:creationId xmlns:p14="http://schemas.microsoft.com/office/powerpoint/2010/main" val="2377526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9F235-9068-1257-AE5E-6CA04E5F4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A7E76-689B-023C-4825-EBE531AB9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189B9-CD74-40D9-CC0B-700B2FAE3383}"/>
              </a:ext>
            </a:extLst>
          </p:cNvPr>
          <p:cNvSpPr>
            <a:spLocks noGrp="1"/>
          </p:cNvSpPr>
          <p:nvPr>
            <p:ph type="body" idx="1"/>
          </p:nvPr>
        </p:nvSpPr>
        <p:spPr/>
        <p:txBody>
          <a:bodyPr/>
          <a:lstStyle/>
          <a:p>
            <a:pPr defTabSz="966612">
              <a:defRPr/>
            </a:pPr>
            <a:r>
              <a:rPr lang="en-US" dirty="0"/>
              <a:t>- …then determine whether the register was measured with a better than 50% success probability.</a:t>
            </a:r>
          </a:p>
          <a:p>
            <a:endParaRPr lang="en-US" dirty="0"/>
          </a:p>
        </p:txBody>
      </p:sp>
      <p:sp>
        <p:nvSpPr>
          <p:cNvPr id="4" name="Slide Number Placeholder 3">
            <a:extLst>
              <a:ext uri="{FF2B5EF4-FFF2-40B4-BE49-F238E27FC236}">
                <a16:creationId xmlns:a16="http://schemas.microsoft.com/office/drawing/2014/main" id="{A047296F-609A-D593-5706-91883AFE2913}"/>
              </a:ext>
            </a:extLst>
          </p:cNvPr>
          <p:cNvSpPr>
            <a:spLocks noGrp="1"/>
          </p:cNvSpPr>
          <p:nvPr>
            <p:ph type="sldNum" sz="quarter" idx="5"/>
          </p:nvPr>
        </p:nvSpPr>
        <p:spPr/>
        <p:txBody>
          <a:bodyPr/>
          <a:lstStyle/>
          <a:p>
            <a:fld id="{3C9C65A3-59EF-47A0-BEF0-F959742D2FDA}" type="slidenum">
              <a:rPr lang="en-US" smtClean="0"/>
              <a:t>32</a:t>
            </a:fld>
            <a:endParaRPr lang="en-US"/>
          </a:p>
        </p:txBody>
      </p:sp>
    </p:spTree>
    <p:extLst>
      <p:ext uri="{BB962C8B-B14F-4D97-AF65-F5344CB8AC3E}">
        <p14:creationId xmlns:p14="http://schemas.microsoft.com/office/powerpoint/2010/main" val="3161746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E932C-5420-B37E-509F-BCC1A5BEF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31E95-DB98-E733-D47C-C9EDFD6B3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E7DC4-5312-619F-46B6-BC46B4B82807}"/>
              </a:ext>
            </a:extLst>
          </p:cNvPr>
          <p:cNvSpPr>
            <a:spLocks noGrp="1"/>
          </p:cNvSpPr>
          <p:nvPr>
            <p:ph type="body" idx="1"/>
          </p:nvPr>
        </p:nvSpPr>
        <p:spPr/>
        <p:txBody>
          <a:bodyPr/>
          <a:lstStyle/>
          <a:p>
            <a:pPr marL="181240" indent="-181240" defTabSz="966612">
              <a:buFontTx/>
              <a:buChar char="-"/>
              <a:defRPr/>
            </a:pPr>
            <a:r>
              <a:rPr lang="en-US" dirty="0"/>
              <a:t>Well, if we have a two-part algorithm A=(A1, A2) that passes the CCB experiment then we can use those algorithms to construct a set of registers over </a:t>
            </a:r>
            <a:r>
              <a:rPr lang="en-US" dirty="0" err="1"/>
              <a:t>Rqk</a:t>
            </a:r>
            <a:r>
              <a:rPr lang="en-US" dirty="0"/>
              <a:t>, </a:t>
            </a:r>
            <a:r>
              <a:rPr lang="en-US" dirty="0" err="1"/>
              <a:t>Rql</a:t>
            </a:r>
            <a:r>
              <a:rPr lang="en-US" dirty="0"/>
              <a:t>, </a:t>
            </a:r>
            <a:r>
              <a:rPr lang="en-US" dirty="0" err="1"/>
              <a:t>Btau</a:t>
            </a:r>
            <a:r>
              <a:rPr lang="en-US" dirty="0"/>
              <a:t>, and auxiliary memory. These correspond to registers storing the algorithms the choices of query z, vector y, response c, and auxiliary memory from the CCB experiment</a:t>
            </a:r>
          </a:p>
          <a:p>
            <a:pPr marL="181240" indent="-181240" defTabSz="966612">
              <a:buFontTx/>
              <a:buChar char="-"/>
              <a:defRPr/>
            </a:pPr>
            <a:endParaRPr lang="en-US" dirty="0"/>
          </a:p>
          <a:p>
            <a:pPr defTabSz="966612">
              <a:defRPr/>
            </a:pPr>
            <a:endParaRPr lang="en-US" dirty="0"/>
          </a:p>
        </p:txBody>
      </p:sp>
      <p:sp>
        <p:nvSpPr>
          <p:cNvPr id="4" name="Slide Number Placeholder 3">
            <a:extLst>
              <a:ext uri="{FF2B5EF4-FFF2-40B4-BE49-F238E27FC236}">
                <a16:creationId xmlns:a16="http://schemas.microsoft.com/office/drawing/2014/main" id="{74D4E4E7-DDC0-3521-A4D0-1633DB8C38C8}"/>
              </a:ext>
            </a:extLst>
          </p:cNvPr>
          <p:cNvSpPr>
            <a:spLocks noGrp="1"/>
          </p:cNvSpPr>
          <p:nvPr>
            <p:ph type="sldNum" sz="quarter" idx="5"/>
          </p:nvPr>
        </p:nvSpPr>
        <p:spPr/>
        <p:txBody>
          <a:bodyPr/>
          <a:lstStyle/>
          <a:p>
            <a:fld id="{3C9C65A3-59EF-47A0-BEF0-F959742D2FDA}" type="slidenum">
              <a:rPr lang="en-US" smtClean="0"/>
              <a:t>33</a:t>
            </a:fld>
            <a:endParaRPr lang="en-US"/>
          </a:p>
        </p:txBody>
      </p:sp>
    </p:spTree>
    <p:extLst>
      <p:ext uri="{BB962C8B-B14F-4D97-AF65-F5344CB8AC3E}">
        <p14:creationId xmlns:p14="http://schemas.microsoft.com/office/powerpoint/2010/main" val="2726489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D1DF7-30D9-EE9F-76D7-AA5A556E4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EEB0C-7D58-813E-CC5A-61EDE64A6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0139D-F97E-DE15-C1FD-55526935E329}"/>
              </a:ext>
            </a:extLst>
          </p:cNvPr>
          <p:cNvSpPr>
            <a:spLocks noGrp="1"/>
          </p:cNvSpPr>
          <p:nvPr>
            <p:ph type="body" idx="1"/>
          </p:nvPr>
        </p:nvSpPr>
        <p:spPr/>
        <p:txBody>
          <a:bodyPr/>
          <a:lstStyle/>
          <a:p>
            <a:r>
              <a:rPr lang="en-US" dirty="0"/>
              <a:t>-Then, we construct projective measurements determining whether the registers are in a state constituting a solution to </a:t>
            </a:r>
            <a:r>
              <a:rPr lang="en-US" dirty="0" err="1"/>
              <a:t>SelfTargetMSIS</a:t>
            </a:r>
            <a:r>
              <a:rPr lang="en-US" dirty="0"/>
              <a:t>.</a:t>
            </a:r>
          </a:p>
        </p:txBody>
      </p:sp>
      <p:sp>
        <p:nvSpPr>
          <p:cNvPr id="4" name="Slide Number Placeholder 3">
            <a:extLst>
              <a:ext uri="{FF2B5EF4-FFF2-40B4-BE49-F238E27FC236}">
                <a16:creationId xmlns:a16="http://schemas.microsoft.com/office/drawing/2014/main" id="{29AB867C-E9DB-55E2-8730-B164CCC82622}"/>
              </a:ext>
            </a:extLst>
          </p:cNvPr>
          <p:cNvSpPr>
            <a:spLocks noGrp="1"/>
          </p:cNvSpPr>
          <p:nvPr>
            <p:ph type="sldNum" sz="quarter" idx="5"/>
          </p:nvPr>
        </p:nvSpPr>
        <p:spPr/>
        <p:txBody>
          <a:bodyPr/>
          <a:lstStyle/>
          <a:p>
            <a:fld id="{3C9C65A3-59EF-47A0-BEF0-F959742D2FDA}" type="slidenum">
              <a:rPr lang="en-US" smtClean="0"/>
              <a:t>34</a:t>
            </a:fld>
            <a:endParaRPr lang="en-US"/>
          </a:p>
        </p:txBody>
      </p:sp>
    </p:spTree>
    <p:extLst>
      <p:ext uri="{BB962C8B-B14F-4D97-AF65-F5344CB8AC3E}">
        <p14:creationId xmlns:p14="http://schemas.microsoft.com/office/powerpoint/2010/main" val="4015802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8FE99-D481-6630-4960-DCA5B829C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48114-5925-F058-3B2D-B28DF17FA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E3E28-5C26-A7AD-7A7C-07107CFD1CEB}"/>
              </a:ext>
            </a:extLst>
          </p:cNvPr>
          <p:cNvSpPr>
            <a:spLocks noGrp="1"/>
          </p:cNvSpPr>
          <p:nvPr>
            <p:ph type="body" idx="1"/>
          </p:nvPr>
        </p:nvSpPr>
        <p:spPr/>
        <p:txBody>
          <a:bodyPr/>
          <a:lstStyle/>
          <a:p>
            <a:pPr defTabSz="966612">
              <a:defRPr/>
            </a:pPr>
            <a:r>
              <a:rPr lang="en-US" dirty="0"/>
              <a:t>- Now, at a high level, if our verifier randomly chooses to measure the registers then the odds that the state over the registers still constitutes a solution to </a:t>
            </a:r>
            <a:r>
              <a:rPr lang="en-US" dirty="0" err="1"/>
              <a:t>SelfTargetMSIS</a:t>
            </a:r>
            <a:r>
              <a:rPr lang="en-US" dirty="0"/>
              <a:t> diminishes. Therefore, by using our projective measurements and a result from </a:t>
            </a:r>
            <a:r>
              <a:rPr lang="en-US" dirty="0" err="1"/>
              <a:t>Dall’Agnol</a:t>
            </a:r>
            <a:r>
              <a:rPr lang="en-US" dirty="0"/>
              <a:t> and Spooner, we can construct an algorithm B2 with better than random odds of detecting if the verifier has measured our registers.</a:t>
            </a:r>
          </a:p>
          <a:p>
            <a:r>
              <a:rPr lang="en-US" dirty="0"/>
              <a:t>- This allows us to reduce the chosen-coordinate binding experiment of an MSIS-based hash function to the </a:t>
            </a:r>
            <a:r>
              <a:rPr lang="en-US" dirty="0" err="1"/>
              <a:t>collapsingness</a:t>
            </a:r>
            <a:r>
              <a:rPr lang="en-US" dirty="0"/>
              <a:t> experiment of the same hash function.</a:t>
            </a:r>
          </a:p>
        </p:txBody>
      </p:sp>
      <p:sp>
        <p:nvSpPr>
          <p:cNvPr id="4" name="Slide Number Placeholder 3">
            <a:extLst>
              <a:ext uri="{FF2B5EF4-FFF2-40B4-BE49-F238E27FC236}">
                <a16:creationId xmlns:a16="http://schemas.microsoft.com/office/drawing/2014/main" id="{4BE44053-E8E6-FE7B-09A4-A4BE84490562}"/>
              </a:ext>
            </a:extLst>
          </p:cNvPr>
          <p:cNvSpPr>
            <a:spLocks noGrp="1"/>
          </p:cNvSpPr>
          <p:nvPr>
            <p:ph type="sldNum" sz="quarter" idx="5"/>
          </p:nvPr>
        </p:nvSpPr>
        <p:spPr/>
        <p:txBody>
          <a:bodyPr/>
          <a:lstStyle/>
          <a:p>
            <a:fld id="{3C9C65A3-59EF-47A0-BEF0-F959742D2FDA}" type="slidenum">
              <a:rPr lang="en-US" smtClean="0"/>
              <a:t>35</a:t>
            </a:fld>
            <a:endParaRPr lang="en-US"/>
          </a:p>
        </p:txBody>
      </p:sp>
    </p:spTree>
    <p:extLst>
      <p:ext uri="{BB962C8B-B14F-4D97-AF65-F5344CB8AC3E}">
        <p14:creationId xmlns:p14="http://schemas.microsoft.com/office/powerpoint/2010/main" val="4064328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follows that solving </a:t>
            </a:r>
            <a:r>
              <a:rPr lang="en-US" dirty="0" err="1"/>
              <a:t>SelfTargetMSIS</a:t>
            </a:r>
            <a:r>
              <a:rPr lang="en-US" dirty="0"/>
              <a:t> is at least as hard as passing this collapsing experiment. All that is left is to figure out how hard that collapsing experiment really is. So for step 3:</a:t>
            </a:r>
          </a:p>
        </p:txBody>
      </p:sp>
      <p:sp>
        <p:nvSpPr>
          <p:cNvPr id="4" name="Slide Number Placeholder 3"/>
          <p:cNvSpPr>
            <a:spLocks noGrp="1"/>
          </p:cNvSpPr>
          <p:nvPr>
            <p:ph type="sldNum" sz="quarter" idx="5"/>
          </p:nvPr>
        </p:nvSpPr>
        <p:spPr/>
        <p:txBody>
          <a:bodyPr/>
          <a:lstStyle/>
          <a:p>
            <a:fld id="{3C9C65A3-59EF-47A0-BEF0-F959742D2FDA}" type="slidenum">
              <a:rPr lang="en-US" smtClean="0"/>
              <a:t>36</a:t>
            </a:fld>
            <a:endParaRPr lang="en-US"/>
          </a:p>
        </p:txBody>
      </p:sp>
    </p:spTree>
    <p:extLst>
      <p:ext uri="{BB962C8B-B14F-4D97-AF65-F5344CB8AC3E}">
        <p14:creationId xmlns:p14="http://schemas.microsoft.com/office/powerpoint/2010/main" val="2671042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we set out to prove that an algorithm that passes the </a:t>
            </a:r>
            <a:r>
              <a:rPr lang="en-US" dirty="0" err="1"/>
              <a:t>collapsingness</a:t>
            </a:r>
            <a:r>
              <a:rPr lang="en-US" dirty="0"/>
              <a:t> experiment for our MSIS hash function implies the existence of an algorithm that can solve the MLWE problem.</a:t>
            </a:r>
          </a:p>
          <a:p>
            <a:r>
              <a:rPr lang="en-US" dirty="0"/>
              <a:t>- This works because passing the </a:t>
            </a:r>
            <a:r>
              <a:rPr lang="en-US" dirty="0" err="1"/>
              <a:t>collapsingness</a:t>
            </a:r>
            <a:r>
              <a:rPr lang="en-US" dirty="0"/>
              <a:t> experiment requires an algorithm that distinguishes between the identity operator (the case where no measurement is made) and the </a:t>
            </a:r>
            <a:r>
              <a:rPr lang="en-US" dirty="0" err="1"/>
              <a:t>M_comp</a:t>
            </a:r>
            <a:r>
              <a:rPr lang="en-US" dirty="0"/>
              <a:t> operator (when a computational measurement is performed).</a:t>
            </a:r>
          </a:p>
          <a:p>
            <a:r>
              <a:rPr lang="en-US" dirty="0"/>
              <a:t>- Then, as described earlier, the MLWE problem is a decision problem that asks an algorithm to distinguish between a random sample and an MLWE sample. When I say MLWE sample I mean some vector b of the following format where for a random x you find the product Ax plus some small noise term, epsilon. Even with knowledge of A, it is generally held to be a hard problem to distinguish between an MLWE sample of this kind and a random vector from the same ring.</a:t>
            </a:r>
          </a:p>
        </p:txBody>
      </p:sp>
      <p:sp>
        <p:nvSpPr>
          <p:cNvPr id="4" name="Slide Number Placeholder 3"/>
          <p:cNvSpPr>
            <a:spLocks noGrp="1"/>
          </p:cNvSpPr>
          <p:nvPr>
            <p:ph type="sldNum" sz="quarter" idx="5"/>
          </p:nvPr>
        </p:nvSpPr>
        <p:spPr/>
        <p:txBody>
          <a:bodyPr/>
          <a:lstStyle/>
          <a:p>
            <a:fld id="{3C9C65A3-59EF-47A0-BEF0-F959742D2FDA}" type="slidenum">
              <a:rPr lang="en-US" smtClean="0"/>
              <a:t>37</a:t>
            </a:fld>
            <a:endParaRPr lang="en-US"/>
          </a:p>
        </p:txBody>
      </p:sp>
    </p:spTree>
    <p:extLst>
      <p:ext uri="{BB962C8B-B14F-4D97-AF65-F5344CB8AC3E}">
        <p14:creationId xmlns:p14="http://schemas.microsoft.com/office/powerpoint/2010/main" val="2266518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95A5E-C968-5048-7AD0-3F29FC769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4C026-7436-2595-6B1E-7974BC247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71663-DBFC-744F-2AC0-59480932621A}"/>
              </a:ext>
            </a:extLst>
          </p:cNvPr>
          <p:cNvSpPr>
            <a:spLocks noGrp="1"/>
          </p:cNvSpPr>
          <p:nvPr>
            <p:ph type="body" idx="1"/>
          </p:nvPr>
        </p:nvSpPr>
        <p:spPr/>
        <p:txBody>
          <a:bodyPr/>
          <a:lstStyle/>
          <a:p>
            <a:pPr defTabSz="966612">
              <a:defRPr/>
            </a:pPr>
            <a:r>
              <a:rPr lang="en-US" dirty="0"/>
              <a:t> - To solve it, we can construct operators as described above where we define b as either an MLWE sample or a random sample then map y to </a:t>
            </a:r>
            <a:r>
              <a:rPr lang="en-US" dirty="0" err="1"/>
              <a:t>by+s</a:t>
            </a:r>
            <a:r>
              <a:rPr lang="en-US" dirty="0"/>
              <a:t> for a random polynomial s, and finally measure the state to the nearest of t values equally spaced over the range. </a:t>
            </a:r>
          </a:p>
        </p:txBody>
      </p:sp>
      <p:sp>
        <p:nvSpPr>
          <p:cNvPr id="4" name="Slide Number Placeholder 3">
            <a:extLst>
              <a:ext uri="{FF2B5EF4-FFF2-40B4-BE49-F238E27FC236}">
                <a16:creationId xmlns:a16="http://schemas.microsoft.com/office/drawing/2014/main" id="{2898AE25-F244-27F8-8DC2-BDE5EBCCB2A4}"/>
              </a:ext>
            </a:extLst>
          </p:cNvPr>
          <p:cNvSpPr>
            <a:spLocks noGrp="1"/>
          </p:cNvSpPr>
          <p:nvPr>
            <p:ph type="sldNum" sz="quarter" idx="5"/>
          </p:nvPr>
        </p:nvSpPr>
        <p:spPr/>
        <p:txBody>
          <a:bodyPr/>
          <a:lstStyle/>
          <a:p>
            <a:fld id="{3C9C65A3-59EF-47A0-BEF0-F959742D2FDA}" type="slidenum">
              <a:rPr lang="en-US" smtClean="0"/>
              <a:t>38</a:t>
            </a:fld>
            <a:endParaRPr lang="en-US"/>
          </a:p>
        </p:txBody>
      </p:sp>
    </p:spTree>
    <p:extLst>
      <p:ext uri="{BB962C8B-B14F-4D97-AF65-F5344CB8AC3E}">
        <p14:creationId xmlns:p14="http://schemas.microsoft.com/office/powerpoint/2010/main" val="1722747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BBCD0-BE8A-23E1-C52D-6C1C8FD2C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1733E-F72A-7B18-0B28-3997F0D2A3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FADCDA-8328-C8D2-7824-C799CD668677}"/>
              </a:ext>
            </a:extLst>
          </p:cNvPr>
          <p:cNvSpPr>
            <a:spLocks noGrp="1"/>
          </p:cNvSpPr>
          <p:nvPr>
            <p:ph type="body" idx="1"/>
          </p:nvPr>
        </p:nvSpPr>
        <p:spPr/>
        <p:txBody>
          <a:bodyPr/>
          <a:lstStyle/>
          <a:p>
            <a:r>
              <a:rPr lang="en-US" dirty="0"/>
              <a:t>- Next, it can be shown that M_MLWE is very similar to the identity operator while </a:t>
            </a:r>
            <a:r>
              <a:rPr lang="en-US" dirty="0" err="1"/>
              <a:t>M_random</a:t>
            </a:r>
            <a:r>
              <a:rPr lang="en-US" dirty="0"/>
              <a:t> is very similar to a computational measurement.</a:t>
            </a:r>
          </a:p>
          <a:p>
            <a:r>
              <a:rPr lang="en-US" dirty="0"/>
              <a:t>- Thus, our </a:t>
            </a:r>
            <a:r>
              <a:rPr lang="en-US" dirty="0" err="1"/>
              <a:t>collapsingness</a:t>
            </a:r>
            <a:r>
              <a:rPr lang="en-US" dirty="0"/>
              <a:t> distinguisher can be used to distinguish between the M_MLWE and </a:t>
            </a:r>
            <a:r>
              <a:rPr lang="en-US" dirty="0" err="1"/>
              <a:t>M_random</a:t>
            </a:r>
            <a:r>
              <a:rPr lang="en-US" dirty="0"/>
              <a:t> operators by extension, identifying whether or not the sample b is random or an MLWE sample and solving the MLWE problem.</a:t>
            </a:r>
          </a:p>
        </p:txBody>
      </p:sp>
      <p:sp>
        <p:nvSpPr>
          <p:cNvPr id="4" name="Slide Number Placeholder 3">
            <a:extLst>
              <a:ext uri="{FF2B5EF4-FFF2-40B4-BE49-F238E27FC236}">
                <a16:creationId xmlns:a16="http://schemas.microsoft.com/office/drawing/2014/main" id="{FEE6C666-46F2-6553-3566-B8B8B4BC4AA8}"/>
              </a:ext>
            </a:extLst>
          </p:cNvPr>
          <p:cNvSpPr>
            <a:spLocks noGrp="1"/>
          </p:cNvSpPr>
          <p:nvPr>
            <p:ph type="sldNum" sz="quarter" idx="5"/>
          </p:nvPr>
        </p:nvSpPr>
        <p:spPr/>
        <p:txBody>
          <a:bodyPr/>
          <a:lstStyle/>
          <a:p>
            <a:fld id="{3C9C65A3-59EF-47A0-BEF0-F959742D2FDA}" type="slidenum">
              <a:rPr lang="en-US" smtClean="0"/>
              <a:t>39</a:t>
            </a:fld>
            <a:endParaRPr lang="en-US"/>
          </a:p>
        </p:txBody>
      </p:sp>
    </p:spTree>
    <p:extLst>
      <p:ext uri="{BB962C8B-B14F-4D97-AF65-F5344CB8AC3E}">
        <p14:creationId xmlns:p14="http://schemas.microsoft.com/office/powerpoint/2010/main" val="256753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To ensure that modern security guarantees are upheld, in 2017 NIST put out a call for QROM-secure cryptographic protocols to be vetted by the community</a:t>
            </a:r>
          </a:p>
          <a:p>
            <a:pPr marL="181240" indent="-181240">
              <a:buFontTx/>
              <a:buChar char="-"/>
            </a:pPr>
            <a:r>
              <a:rPr lang="en-US" dirty="0"/>
              <a:t>The primary candidate for a NIST-standardized digital signature scheme proposal is called CRYSTALS-Dilithium.</a:t>
            </a:r>
          </a:p>
          <a:p>
            <a:pPr marL="181240" indent="-181240">
              <a:buFontTx/>
              <a:buChar char="-"/>
            </a:pPr>
            <a:r>
              <a:rPr lang="en-US" dirty="0"/>
              <a:t>The security of Dilithium depends on three problems namely MSIS, MLWE, and SelfTargetMSIS</a:t>
            </a:r>
          </a:p>
          <a:p>
            <a:pPr marL="181240" indent="-181240">
              <a:buFontTx/>
              <a:buChar char="-"/>
            </a:pPr>
            <a:r>
              <a:rPr lang="en-US" dirty="0"/>
              <a:t>The first two are well-studied but the latter is completely novel so we are less certain of how difficult it really is</a:t>
            </a:r>
          </a:p>
        </p:txBody>
      </p:sp>
      <p:sp>
        <p:nvSpPr>
          <p:cNvPr id="4" name="Slide Number Placeholder 3"/>
          <p:cNvSpPr>
            <a:spLocks noGrp="1"/>
          </p:cNvSpPr>
          <p:nvPr>
            <p:ph type="sldNum" sz="quarter" idx="5"/>
          </p:nvPr>
        </p:nvSpPr>
        <p:spPr/>
        <p:txBody>
          <a:bodyPr/>
          <a:lstStyle/>
          <a:p>
            <a:fld id="{3C9C65A3-59EF-47A0-BEF0-F959742D2FDA}" type="slidenum">
              <a:rPr lang="en-US" smtClean="0"/>
              <a:t>4</a:t>
            </a:fld>
            <a:endParaRPr lang="en-US"/>
          </a:p>
        </p:txBody>
      </p:sp>
    </p:spTree>
    <p:extLst>
      <p:ext uri="{BB962C8B-B14F-4D97-AF65-F5344CB8AC3E}">
        <p14:creationId xmlns:p14="http://schemas.microsoft.com/office/powerpoint/2010/main" val="30971284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seek to prove that this problem is hard, which we will show in three steps. First, we prove that </a:t>
            </a:r>
            <a:r>
              <a:rPr lang="en-US" dirty="0" err="1"/>
              <a:t>SelfTargetMSIS</a:t>
            </a:r>
            <a:r>
              <a:rPr lang="en-US" dirty="0"/>
              <a:t> is at least as hard as something called a chosen-coordinate binding experiment. Then we show that this experiment is at least as hard to pass as some </a:t>
            </a:r>
            <a:r>
              <a:rPr lang="en-US" dirty="0" err="1"/>
              <a:t>collapsingness</a:t>
            </a:r>
            <a:r>
              <a:rPr lang="en-US" dirty="0"/>
              <a:t> experiment. Finally, we prove that passing this collapsing experiment is at least as hard as solving the MLWE problem with a noise distribution that is uniform over </a:t>
            </a:r>
            <a:r>
              <a:rPr lang="en-US" dirty="0" err="1"/>
              <a:t>S_eta</a:t>
            </a:r>
            <a:r>
              <a:rPr lang="en-US" dirty="0"/>
              <a:t> for eta a function of q, n, lambda, and l.</a:t>
            </a:r>
          </a:p>
        </p:txBody>
      </p:sp>
      <p:sp>
        <p:nvSpPr>
          <p:cNvPr id="4" name="Slide Number Placeholder 3"/>
          <p:cNvSpPr>
            <a:spLocks noGrp="1"/>
          </p:cNvSpPr>
          <p:nvPr>
            <p:ph type="sldNum" sz="quarter" idx="5"/>
          </p:nvPr>
        </p:nvSpPr>
        <p:spPr/>
        <p:txBody>
          <a:bodyPr/>
          <a:lstStyle/>
          <a:p>
            <a:fld id="{3C9C65A3-59EF-47A0-BEF0-F959742D2FDA}" type="slidenum">
              <a:rPr lang="en-US" smtClean="0"/>
              <a:t>40</a:t>
            </a:fld>
            <a:endParaRPr lang="en-US"/>
          </a:p>
        </p:txBody>
      </p:sp>
    </p:spTree>
    <p:extLst>
      <p:ext uri="{BB962C8B-B14F-4D97-AF65-F5344CB8AC3E}">
        <p14:creationId xmlns:p14="http://schemas.microsoft.com/office/powerpoint/2010/main" val="286498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Stringing these three steps together, we map </a:t>
            </a:r>
            <a:r>
              <a:rPr lang="en-US" dirty="0" err="1"/>
              <a:t>SelfTargetMSIS</a:t>
            </a:r>
            <a:r>
              <a:rPr lang="en-US" dirty="0"/>
              <a:t> to chosen-coordinate binding and collapsing properties of an MSIS-based hash function to the MLWE problem. </a:t>
            </a:r>
          </a:p>
          <a:p>
            <a:r>
              <a:rPr lang="en-US" dirty="0"/>
              <a:t>- We conclude that for our ring </a:t>
            </a:r>
            <a:r>
              <a:rPr lang="en-US" dirty="0" err="1"/>
              <a:t>R_q</a:t>
            </a:r>
            <a:r>
              <a:rPr lang="en-US" dirty="0"/>
              <a:t> where n is a power of 2, if there exists an algorithm that could solve </a:t>
            </a:r>
            <a:r>
              <a:rPr lang="en-US" dirty="0" err="1"/>
              <a:t>SelfTargetMSIS</a:t>
            </a:r>
            <a:r>
              <a:rPr lang="en-US" dirty="0"/>
              <a:t> with non-negligible success probability after </a:t>
            </a:r>
            <a:r>
              <a:rPr lang="en-US" dirty="0" err="1"/>
              <a:t>polynomially</a:t>
            </a:r>
            <a:r>
              <a:rPr lang="en-US" dirty="0"/>
              <a:t> many queries, then there exists an algorithm that could solve MLWE with non-negligible success probability in polynomial time.</a:t>
            </a:r>
          </a:p>
          <a:p>
            <a:r>
              <a:rPr lang="en-US" dirty="0"/>
              <a:t>- More concretely, we can relate the security of the two problems according to the function below. Here Quantum Core-SVP security is a standard way to quantify the concrete security of lattice problems based on the time resources required for a quantum computer to solve the underlying SVP problems. We state that the </a:t>
            </a:r>
            <a:r>
              <a:rPr lang="en-US" dirty="0" err="1"/>
              <a:t>QCoreSVP</a:t>
            </a:r>
            <a:r>
              <a:rPr lang="en-US" dirty="0"/>
              <a:t> security of STMSIS is greater than or equal to this function of the </a:t>
            </a:r>
            <a:r>
              <a:rPr lang="en-US" dirty="0" err="1"/>
              <a:t>QCoreSVP</a:t>
            </a:r>
            <a:r>
              <a:rPr lang="en-US" dirty="0"/>
              <a:t> security of MLWE and the maximum number of queries </a:t>
            </a:r>
            <a:r>
              <a:rPr lang="en-US" dirty="0" err="1"/>
              <a:t>p_max</a:t>
            </a:r>
            <a:endParaRPr lang="en-US" dirty="0"/>
          </a:p>
        </p:txBody>
      </p:sp>
      <p:sp>
        <p:nvSpPr>
          <p:cNvPr id="4" name="Slide Number Placeholder 3"/>
          <p:cNvSpPr>
            <a:spLocks noGrp="1"/>
          </p:cNvSpPr>
          <p:nvPr>
            <p:ph type="sldNum" sz="quarter" idx="5"/>
          </p:nvPr>
        </p:nvSpPr>
        <p:spPr/>
        <p:txBody>
          <a:bodyPr/>
          <a:lstStyle/>
          <a:p>
            <a:fld id="{3C9C65A3-59EF-47A0-BEF0-F959742D2FDA}" type="slidenum">
              <a:rPr lang="en-US" smtClean="0"/>
              <a:t>41</a:t>
            </a:fld>
            <a:endParaRPr lang="en-US"/>
          </a:p>
        </p:txBody>
      </p:sp>
    </p:spTree>
    <p:extLst>
      <p:ext uri="{BB962C8B-B14F-4D97-AF65-F5344CB8AC3E}">
        <p14:creationId xmlns:p14="http://schemas.microsoft.com/office/powerpoint/2010/main" val="3755549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0403E-DDEE-6976-EA0F-D7018A752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68162-378E-BFC7-11AD-EC27E8B77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71B91-E820-8E3F-0B50-9E0D35B137FF}"/>
              </a:ext>
            </a:extLst>
          </p:cNvPr>
          <p:cNvSpPr>
            <a:spLocks noGrp="1"/>
          </p:cNvSpPr>
          <p:nvPr>
            <p:ph type="body" idx="1"/>
          </p:nvPr>
        </p:nvSpPr>
        <p:spPr/>
        <p:txBody>
          <a:bodyPr/>
          <a:lstStyle/>
          <a:p>
            <a:r>
              <a:rPr lang="en-US" dirty="0"/>
              <a:t>So now we’ve done a lot of math, but why should anyone care?</a:t>
            </a:r>
          </a:p>
          <a:p>
            <a:r>
              <a:rPr lang="en-US" dirty="0"/>
              <a:t>- First, we have provided the first proof that </a:t>
            </a:r>
            <a:r>
              <a:rPr lang="en-US" dirty="0" err="1"/>
              <a:t>SelfTargetMSIS</a:t>
            </a:r>
            <a:r>
              <a:rPr lang="en-US" dirty="0"/>
              <a:t> is hard in the QROM</a:t>
            </a:r>
          </a:p>
          <a:p>
            <a:pPr defTabSz="966612">
              <a:defRPr/>
            </a:pPr>
            <a:r>
              <a:rPr lang="en-US" dirty="0"/>
              <a:t>- Now, this allows us to make some concrete comparisons between both the original specifications of as well as an earlier attempt at proving </a:t>
            </a:r>
            <a:r>
              <a:rPr lang="en-US" dirty="0" err="1"/>
              <a:t>Dilithium</a:t>
            </a:r>
            <a:r>
              <a:rPr lang="en-US" dirty="0"/>
              <a:t> secure by </a:t>
            </a:r>
            <a:r>
              <a:rPr lang="en-US" dirty="0" err="1"/>
              <a:t>Kiltz</a:t>
            </a:r>
            <a:r>
              <a:rPr lang="en-US" dirty="0"/>
              <a:t> et al which they call </a:t>
            </a:r>
            <a:r>
              <a:rPr lang="en-US" dirty="0" err="1"/>
              <a:t>Dilithium</a:t>
            </a:r>
            <a:r>
              <a:rPr lang="en-US" dirty="0"/>
              <a:t>-QROM. </a:t>
            </a:r>
          </a:p>
          <a:p>
            <a:endParaRPr lang="en-US" dirty="0"/>
          </a:p>
        </p:txBody>
      </p:sp>
      <p:sp>
        <p:nvSpPr>
          <p:cNvPr id="4" name="Slide Number Placeholder 3">
            <a:extLst>
              <a:ext uri="{FF2B5EF4-FFF2-40B4-BE49-F238E27FC236}">
                <a16:creationId xmlns:a16="http://schemas.microsoft.com/office/drawing/2014/main" id="{BB560400-F5E1-CBD7-5614-22E87A0B21F1}"/>
              </a:ext>
            </a:extLst>
          </p:cNvPr>
          <p:cNvSpPr>
            <a:spLocks noGrp="1"/>
          </p:cNvSpPr>
          <p:nvPr>
            <p:ph type="sldNum" sz="quarter" idx="5"/>
          </p:nvPr>
        </p:nvSpPr>
        <p:spPr/>
        <p:txBody>
          <a:bodyPr/>
          <a:lstStyle/>
          <a:p>
            <a:fld id="{3C9C65A3-59EF-47A0-BEF0-F959742D2FDA}" type="slidenum">
              <a:rPr lang="en-US" smtClean="0"/>
              <a:t>42</a:t>
            </a:fld>
            <a:endParaRPr lang="en-US"/>
          </a:p>
        </p:txBody>
      </p:sp>
    </p:spTree>
    <p:extLst>
      <p:ext uri="{BB962C8B-B14F-4D97-AF65-F5344CB8AC3E}">
        <p14:creationId xmlns:p14="http://schemas.microsoft.com/office/powerpoint/2010/main" val="645439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C52A-5E04-6524-F4EA-D07D15ABC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13CA0-486C-0E22-14A6-78AAFC76D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C4F29-5FDD-0A22-B1CC-A231F286E7EE}"/>
              </a:ext>
            </a:extLst>
          </p:cNvPr>
          <p:cNvSpPr>
            <a:spLocks noGrp="1"/>
          </p:cNvSpPr>
          <p:nvPr>
            <p:ph type="body" idx="1"/>
          </p:nvPr>
        </p:nvSpPr>
        <p:spPr/>
        <p:txBody>
          <a:bodyPr/>
          <a:lstStyle/>
          <a:p>
            <a:r>
              <a:rPr lang="en-US" dirty="0"/>
              <a:t>- Precise details can be found in the paper itself, but in summary we can compare our results to those from the original specifications for </a:t>
            </a:r>
            <a:r>
              <a:rPr lang="en-US" dirty="0" err="1"/>
              <a:t>Dilithium</a:t>
            </a:r>
            <a:r>
              <a:rPr lang="en-US" dirty="0"/>
              <a:t>. On the con side, we do require an increase in the modulus from 2^23 to at least 2^40, the size of the public key size then increases by a factor of approximately 12 to ensure the same levels of security, and the signature sizes increases by a factor of nearly 4. </a:t>
            </a:r>
          </a:p>
        </p:txBody>
      </p:sp>
      <p:sp>
        <p:nvSpPr>
          <p:cNvPr id="4" name="Slide Number Placeholder 3">
            <a:extLst>
              <a:ext uri="{FF2B5EF4-FFF2-40B4-BE49-F238E27FC236}">
                <a16:creationId xmlns:a16="http://schemas.microsoft.com/office/drawing/2014/main" id="{96317F3E-37DB-7F25-B3E3-3471BE00EA0F}"/>
              </a:ext>
            </a:extLst>
          </p:cNvPr>
          <p:cNvSpPr>
            <a:spLocks noGrp="1"/>
          </p:cNvSpPr>
          <p:nvPr>
            <p:ph type="sldNum" sz="quarter" idx="5"/>
          </p:nvPr>
        </p:nvSpPr>
        <p:spPr/>
        <p:txBody>
          <a:bodyPr/>
          <a:lstStyle/>
          <a:p>
            <a:fld id="{3C9C65A3-59EF-47A0-BEF0-F959742D2FDA}" type="slidenum">
              <a:rPr lang="en-US" smtClean="0"/>
              <a:t>43</a:t>
            </a:fld>
            <a:endParaRPr lang="en-US"/>
          </a:p>
        </p:txBody>
      </p:sp>
    </p:spTree>
    <p:extLst>
      <p:ext uri="{BB962C8B-B14F-4D97-AF65-F5344CB8AC3E}">
        <p14:creationId xmlns:p14="http://schemas.microsoft.com/office/powerpoint/2010/main" val="530716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1902F-7515-5F9D-E70B-A23C8DFE3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6FBA5-30FB-9D77-CCCF-670E26B97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B7175-84A7-117D-30FD-146D7407CC51}"/>
              </a:ext>
            </a:extLst>
          </p:cNvPr>
          <p:cNvSpPr>
            <a:spLocks noGrp="1"/>
          </p:cNvSpPr>
          <p:nvPr>
            <p:ph type="body" idx="1"/>
          </p:nvPr>
        </p:nvSpPr>
        <p:spPr/>
        <p:txBody>
          <a:bodyPr/>
          <a:lstStyle/>
          <a:p>
            <a:r>
              <a:rPr lang="en-US" dirty="0"/>
              <a:t>- However, as a pro, we give a security proof for </a:t>
            </a:r>
            <a:r>
              <a:rPr lang="en-US" dirty="0" err="1"/>
              <a:t>Dilithium</a:t>
            </a:r>
            <a:r>
              <a:rPr lang="en-US" dirty="0"/>
              <a:t> that is not reliant on assuming the existence of some tight reduction between </a:t>
            </a:r>
            <a:r>
              <a:rPr lang="en-US" dirty="0" err="1"/>
              <a:t>SelfTargetMSIS</a:t>
            </a:r>
            <a:r>
              <a:rPr lang="en-US" dirty="0"/>
              <a:t> and MSIS. This would require a proof in the quantum setting that is even more optimal than the best existing classical proofs of the hardness of </a:t>
            </a:r>
            <a:r>
              <a:rPr lang="en-US" dirty="0" err="1"/>
              <a:t>SelfTargetMSIS</a:t>
            </a:r>
            <a:r>
              <a:rPr lang="en-US" dirty="0"/>
              <a:t>.</a:t>
            </a:r>
          </a:p>
        </p:txBody>
      </p:sp>
      <p:sp>
        <p:nvSpPr>
          <p:cNvPr id="4" name="Slide Number Placeholder 3">
            <a:extLst>
              <a:ext uri="{FF2B5EF4-FFF2-40B4-BE49-F238E27FC236}">
                <a16:creationId xmlns:a16="http://schemas.microsoft.com/office/drawing/2014/main" id="{F35CAEB0-D1EE-9A5B-B0D5-94050AC2B1E6}"/>
              </a:ext>
            </a:extLst>
          </p:cNvPr>
          <p:cNvSpPr>
            <a:spLocks noGrp="1"/>
          </p:cNvSpPr>
          <p:nvPr>
            <p:ph type="sldNum" sz="quarter" idx="5"/>
          </p:nvPr>
        </p:nvSpPr>
        <p:spPr/>
        <p:txBody>
          <a:bodyPr/>
          <a:lstStyle/>
          <a:p>
            <a:fld id="{3C9C65A3-59EF-47A0-BEF0-F959742D2FDA}" type="slidenum">
              <a:rPr lang="en-US" smtClean="0"/>
              <a:t>44</a:t>
            </a:fld>
            <a:endParaRPr lang="en-US"/>
          </a:p>
        </p:txBody>
      </p:sp>
    </p:spTree>
    <p:extLst>
      <p:ext uri="{BB962C8B-B14F-4D97-AF65-F5344CB8AC3E}">
        <p14:creationId xmlns:p14="http://schemas.microsoft.com/office/powerpoint/2010/main" val="2066269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as mentioned, there actually has been one previous attempt to find a rigorous security proof for </a:t>
            </a:r>
            <a:r>
              <a:rPr lang="en-US" dirty="0" err="1"/>
              <a:t>Dilithium</a:t>
            </a:r>
            <a:r>
              <a:rPr lang="en-US" dirty="0"/>
              <a:t> by </a:t>
            </a:r>
            <a:r>
              <a:rPr lang="en-US" dirty="0" err="1"/>
              <a:t>Kiltz</a:t>
            </a:r>
            <a:r>
              <a:rPr lang="en-US" dirty="0"/>
              <a:t> et al. However, it required the authors to transplant </a:t>
            </a:r>
            <a:r>
              <a:rPr lang="en-US" dirty="0" err="1"/>
              <a:t>Dilithium</a:t>
            </a:r>
            <a:r>
              <a:rPr lang="en-US" dirty="0"/>
              <a:t> from its native ring </a:t>
            </a:r>
            <a:r>
              <a:rPr lang="en-US" dirty="0" err="1"/>
              <a:t>R_q</a:t>
            </a:r>
            <a:r>
              <a:rPr lang="en-US" dirty="0"/>
              <a:t> for q = 1 mod 2n to a ring where q = 5 mod 8. They called this reformulation </a:t>
            </a:r>
            <a:r>
              <a:rPr lang="en-US" dirty="0" err="1"/>
              <a:t>Dilithium</a:t>
            </a:r>
            <a:r>
              <a:rPr lang="en-US" dirty="0"/>
              <a:t>-QROM. And while the relationship between q and n seems like a little thing, it actually has massive implications for how the mathematics of the ring behaves. In </a:t>
            </a:r>
            <a:r>
              <a:rPr lang="en-US" dirty="0" err="1"/>
              <a:t>Dilithium’s</a:t>
            </a:r>
            <a:r>
              <a:rPr lang="en-US" dirty="0"/>
              <a:t> native ring, </a:t>
            </a:r>
            <a:r>
              <a:rPr lang="en-US" dirty="0" err="1"/>
              <a:t>R_q</a:t>
            </a:r>
            <a:r>
              <a:rPr lang="en-US" dirty="0"/>
              <a:t> is isomorphic to the product of n instances of </a:t>
            </a:r>
            <a:r>
              <a:rPr lang="en-US" dirty="0" err="1"/>
              <a:t>Zq</a:t>
            </a:r>
            <a:r>
              <a:rPr lang="en-US" dirty="0"/>
              <a:t>, the set of integers mod q. But on the </a:t>
            </a:r>
            <a:r>
              <a:rPr lang="en-US" dirty="0" err="1"/>
              <a:t>Kiltz</a:t>
            </a:r>
            <a:r>
              <a:rPr lang="en-US" dirty="0"/>
              <a:t> ring, </a:t>
            </a:r>
            <a:r>
              <a:rPr lang="en-US" dirty="0" err="1"/>
              <a:t>Rq</a:t>
            </a:r>
            <a:r>
              <a:rPr lang="en-US" dirty="0"/>
              <a:t> is instead isomorphic to the product of two non-standard fields of dimension n/2. This is not the ring </a:t>
            </a:r>
            <a:r>
              <a:rPr lang="en-US" dirty="0" err="1"/>
              <a:t>Dilithium</a:t>
            </a:r>
            <a:r>
              <a:rPr lang="en-US" dirty="0"/>
              <a:t> was designed to work on and is not a ring that is widely studied thus the behavior of the scheme on such a ring is not entirely clear. In addition, their ring must utilize a much slower algorithm for multiplying its ring elements because it cannot use the full number theoretic transform (NTT) unless q=1 mod 2n.</a:t>
            </a:r>
          </a:p>
        </p:txBody>
      </p:sp>
      <p:sp>
        <p:nvSpPr>
          <p:cNvPr id="4" name="Slide Number Placeholder 3"/>
          <p:cNvSpPr>
            <a:spLocks noGrp="1"/>
          </p:cNvSpPr>
          <p:nvPr>
            <p:ph type="sldNum" sz="quarter" idx="5"/>
          </p:nvPr>
        </p:nvSpPr>
        <p:spPr/>
        <p:txBody>
          <a:bodyPr/>
          <a:lstStyle/>
          <a:p>
            <a:fld id="{3C9C65A3-59EF-47A0-BEF0-F959742D2FDA}" type="slidenum">
              <a:rPr lang="en-US" smtClean="0"/>
              <a:t>45</a:t>
            </a:fld>
            <a:endParaRPr lang="en-US"/>
          </a:p>
        </p:txBody>
      </p:sp>
    </p:spTree>
    <p:extLst>
      <p:ext uri="{BB962C8B-B14F-4D97-AF65-F5344CB8AC3E}">
        <p14:creationId xmlns:p14="http://schemas.microsoft.com/office/powerpoint/2010/main" val="1277516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5FB0C-44C8-44D9-AA1C-E8C6E81FE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44FD9-FA36-902E-281B-BF1A7E15C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B4EDB-7E0A-B79B-B154-C403162B91E1}"/>
              </a:ext>
            </a:extLst>
          </p:cNvPr>
          <p:cNvSpPr>
            <a:spLocks noGrp="1"/>
          </p:cNvSpPr>
          <p:nvPr>
            <p:ph type="body" idx="1"/>
          </p:nvPr>
        </p:nvSpPr>
        <p:spPr/>
        <p:txBody>
          <a:bodyPr/>
          <a:lstStyle/>
          <a:p>
            <a:r>
              <a:rPr lang="en-US" dirty="0"/>
              <a:t>- Alternatively, as mentioned, there has been one previous attempt to find a rigorous security proof for </a:t>
            </a:r>
            <a:r>
              <a:rPr lang="en-US" dirty="0" err="1"/>
              <a:t>Dilithium</a:t>
            </a:r>
            <a:r>
              <a:rPr lang="en-US" dirty="0"/>
              <a:t> by </a:t>
            </a:r>
            <a:r>
              <a:rPr lang="en-US" dirty="0" err="1"/>
              <a:t>Kiltz</a:t>
            </a:r>
            <a:r>
              <a:rPr lang="en-US" dirty="0"/>
              <a:t> et al. which they called </a:t>
            </a:r>
            <a:r>
              <a:rPr lang="en-US" dirty="0" err="1"/>
              <a:t>Dilithium</a:t>
            </a:r>
            <a:r>
              <a:rPr lang="en-US" dirty="0"/>
              <a:t>-QROM. However, this proof only holds on a ring where the choice of n makes </a:t>
            </a:r>
            <a:r>
              <a:rPr lang="en-US" dirty="0" err="1"/>
              <a:t>Rq</a:t>
            </a:r>
            <a:r>
              <a:rPr lang="en-US" dirty="0"/>
              <a:t> isomorphic to the product of two n/2 dimensional fields. This is not the ring </a:t>
            </a:r>
            <a:r>
              <a:rPr lang="en-US" dirty="0" err="1"/>
              <a:t>Dilithium</a:t>
            </a:r>
            <a:r>
              <a:rPr lang="en-US" dirty="0"/>
              <a:t> was designed to work on thus the behavior of the scheme on such a ring is uncertain. In addition, this precludes the use of the number theoretic transform (NTT) to allow for efficient matrix multiplication. By contrast, our proof works on the standard q=1 mod 2n ring that </a:t>
            </a:r>
            <a:r>
              <a:rPr lang="en-US" dirty="0" err="1"/>
              <a:t>Dilithium</a:t>
            </a:r>
            <a:r>
              <a:rPr lang="en-US" dirty="0"/>
              <a:t> was designed for and thus admits use of the NTT. As a result, we find for cons that our required sizes for the public key and signature are still larger than those of </a:t>
            </a:r>
            <a:r>
              <a:rPr lang="en-US" dirty="0" err="1"/>
              <a:t>Dilithium</a:t>
            </a:r>
            <a:r>
              <a:rPr lang="en-US" dirty="0"/>
              <a:t>-QROM by a factor of approximately 3 and 1.5 respectively. </a:t>
            </a:r>
          </a:p>
        </p:txBody>
      </p:sp>
      <p:sp>
        <p:nvSpPr>
          <p:cNvPr id="4" name="Slide Number Placeholder 3">
            <a:extLst>
              <a:ext uri="{FF2B5EF4-FFF2-40B4-BE49-F238E27FC236}">
                <a16:creationId xmlns:a16="http://schemas.microsoft.com/office/drawing/2014/main" id="{63C91DF1-EFA9-D14E-5D86-3502733F5309}"/>
              </a:ext>
            </a:extLst>
          </p:cNvPr>
          <p:cNvSpPr>
            <a:spLocks noGrp="1"/>
          </p:cNvSpPr>
          <p:nvPr>
            <p:ph type="sldNum" sz="quarter" idx="5"/>
          </p:nvPr>
        </p:nvSpPr>
        <p:spPr/>
        <p:txBody>
          <a:bodyPr/>
          <a:lstStyle/>
          <a:p>
            <a:fld id="{3C9C65A3-59EF-47A0-BEF0-F959742D2FDA}" type="slidenum">
              <a:rPr lang="en-US" smtClean="0"/>
              <a:t>46</a:t>
            </a:fld>
            <a:endParaRPr lang="en-US"/>
          </a:p>
        </p:txBody>
      </p:sp>
    </p:spTree>
    <p:extLst>
      <p:ext uri="{BB962C8B-B14F-4D97-AF65-F5344CB8AC3E}">
        <p14:creationId xmlns:p14="http://schemas.microsoft.com/office/powerpoint/2010/main" val="8654481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EEE8E-9065-BF77-80A3-63854721A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2D850-4713-976C-5433-F3E63271A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DFE7A-A7F6-771D-D170-374E049C841E}"/>
              </a:ext>
            </a:extLst>
          </p:cNvPr>
          <p:cNvSpPr>
            <a:spLocks noGrp="1"/>
          </p:cNvSpPr>
          <p:nvPr>
            <p:ph type="body" idx="1"/>
          </p:nvPr>
        </p:nvSpPr>
        <p:spPr/>
        <p:txBody>
          <a:bodyPr/>
          <a:lstStyle/>
          <a:p>
            <a:r>
              <a:rPr lang="en-US" dirty="0"/>
              <a:t>- However, as mentioned, we operate on a better-studied ring structure and thanks to our use of the NTT for ring multiplication, we are able to complete each of </a:t>
            </a:r>
            <a:r>
              <a:rPr lang="en-US" dirty="0" err="1"/>
              <a:t>Dilithium’s</a:t>
            </a:r>
            <a:r>
              <a:rPr lang="en-US" dirty="0"/>
              <a:t> algorithms with approximately 2 times fewer integer multiplications and 3.5 times fewer integer additions. Thus, even with larger parameters, our parameter sets, the details of which are available in the full paper, still allow for more efficient implementation of the scheme than </a:t>
            </a:r>
            <a:r>
              <a:rPr lang="en-US" dirty="0" err="1"/>
              <a:t>Dilithium</a:t>
            </a:r>
            <a:r>
              <a:rPr lang="en-US" dirty="0"/>
              <a:t>-QROM does.</a:t>
            </a:r>
          </a:p>
        </p:txBody>
      </p:sp>
      <p:sp>
        <p:nvSpPr>
          <p:cNvPr id="4" name="Slide Number Placeholder 3">
            <a:extLst>
              <a:ext uri="{FF2B5EF4-FFF2-40B4-BE49-F238E27FC236}">
                <a16:creationId xmlns:a16="http://schemas.microsoft.com/office/drawing/2014/main" id="{2A839267-883C-995B-856A-E5B29DA65201}"/>
              </a:ext>
            </a:extLst>
          </p:cNvPr>
          <p:cNvSpPr>
            <a:spLocks noGrp="1"/>
          </p:cNvSpPr>
          <p:nvPr>
            <p:ph type="sldNum" sz="quarter" idx="5"/>
          </p:nvPr>
        </p:nvSpPr>
        <p:spPr/>
        <p:txBody>
          <a:bodyPr/>
          <a:lstStyle/>
          <a:p>
            <a:fld id="{3C9C65A3-59EF-47A0-BEF0-F959742D2FDA}" type="slidenum">
              <a:rPr lang="en-US" smtClean="0"/>
              <a:t>47</a:t>
            </a:fld>
            <a:endParaRPr lang="en-US"/>
          </a:p>
        </p:txBody>
      </p:sp>
    </p:spTree>
    <p:extLst>
      <p:ext uri="{BB962C8B-B14F-4D97-AF65-F5344CB8AC3E}">
        <p14:creationId xmlns:p14="http://schemas.microsoft.com/office/powerpoint/2010/main" val="1381880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EEE8E-9065-BF77-80A3-63854721A1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2D850-4713-976C-5433-F3E63271A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DFE7A-A7F6-771D-D170-374E049C841E}"/>
              </a:ext>
            </a:extLst>
          </p:cNvPr>
          <p:cNvSpPr>
            <a:spLocks noGrp="1"/>
          </p:cNvSpPr>
          <p:nvPr>
            <p:ph type="body" idx="1"/>
          </p:nvPr>
        </p:nvSpPr>
        <p:spPr/>
        <p:txBody>
          <a:bodyPr/>
          <a:lstStyle/>
          <a:p>
            <a:r>
              <a:rPr lang="en-US" dirty="0"/>
              <a:t>- However, as mentioned, we operate on a better-studied ring structure and thanks to our use of the NTT for ring multiplication, we are able to complete each of </a:t>
            </a:r>
            <a:r>
              <a:rPr lang="en-US" dirty="0" err="1"/>
              <a:t>Dilithium’s</a:t>
            </a:r>
            <a:r>
              <a:rPr lang="en-US" dirty="0"/>
              <a:t> algorithms with approximately 2 times fewer integer multiplications and 3.5 times fewer integer additions. Thus, even with larger parameters, our parameter sets, the details of which are available in the full paper, still allow for more efficient implementation of the scheme than </a:t>
            </a:r>
            <a:r>
              <a:rPr lang="en-US" dirty="0" err="1"/>
              <a:t>Dilithium</a:t>
            </a:r>
            <a:r>
              <a:rPr lang="en-US" dirty="0"/>
              <a:t>-QROM does.</a:t>
            </a:r>
          </a:p>
        </p:txBody>
      </p:sp>
      <p:sp>
        <p:nvSpPr>
          <p:cNvPr id="4" name="Slide Number Placeholder 3">
            <a:extLst>
              <a:ext uri="{FF2B5EF4-FFF2-40B4-BE49-F238E27FC236}">
                <a16:creationId xmlns:a16="http://schemas.microsoft.com/office/drawing/2014/main" id="{2A839267-883C-995B-856A-E5B29DA65201}"/>
              </a:ext>
            </a:extLst>
          </p:cNvPr>
          <p:cNvSpPr>
            <a:spLocks noGrp="1"/>
          </p:cNvSpPr>
          <p:nvPr>
            <p:ph type="sldNum" sz="quarter" idx="5"/>
          </p:nvPr>
        </p:nvSpPr>
        <p:spPr/>
        <p:txBody>
          <a:bodyPr/>
          <a:lstStyle/>
          <a:p>
            <a:fld id="{3C9C65A3-59EF-47A0-BEF0-F959742D2FDA}" type="slidenum">
              <a:rPr lang="en-US" smtClean="0"/>
              <a:t>48</a:t>
            </a:fld>
            <a:endParaRPr lang="en-US"/>
          </a:p>
        </p:txBody>
      </p:sp>
    </p:spTree>
    <p:extLst>
      <p:ext uri="{BB962C8B-B14F-4D97-AF65-F5344CB8AC3E}">
        <p14:creationId xmlns:p14="http://schemas.microsoft.com/office/powerpoint/2010/main" val="1433813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acknowledge the efforts of my supervisor Dr. Carl Miller as well as the National Institute of Standards and Technology and the University of Maryland’s Joint Center for Quantum Information and Computer Science without any of whom this work would not have been possible.</a:t>
            </a:r>
          </a:p>
        </p:txBody>
      </p:sp>
      <p:sp>
        <p:nvSpPr>
          <p:cNvPr id="4" name="Slide Number Placeholder 3"/>
          <p:cNvSpPr>
            <a:spLocks noGrp="1"/>
          </p:cNvSpPr>
          <p:nvPr>
            <p:ph type="sldNum" sz="quarter" idx="5"/>
          </p:nvPr>
        </p:nvSpPr>
        <p:spPr/>
        <p:txBody>
          <a:bodyPr/>
          <a:lstStyle/>
          <a:p>
            <a:fld id="{3C9C65A3-59EF-47A0-BEF0-F959742D2FDA}" type="slidenum">
              <a:rPr lang="en-US" smtClean="0"/>
              <a:t>49</a:t>
            </a:fld>
            <a:endParaRPr lang="en-US"/>
          </a:p>
        </p:txBody>
      </p:sp>
    </p:spTree>
    <p:extLst>
      <p:ext uri="{BB962C8B-B14F-4D97-AF65-F5344CB8AC3E}">
        <p14:creationId xmlns:p14="http://schemas.microsoft.com/office/powerpoint/2010/main" val="268017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before we get into the proof, let’s introduce our algebraic structures.</a:t>
            </a:r>
          </a:p>
          <a:p>
            <a:r>
              <a:rPr lang="en-US" dirty="0"/>
              <a:t>- Here, we have the ring </a:t>
            </a:r>
            <a:r>
              <a:rPr lang="en-US" dirty="0" err="1"/>
              <a:t>Rq</a:t>
            </a:r>
            <a:r>
              <a:rPr lang="en-US" dirty="0"/>
              <a:t> which consists of polynomials with maximum coefficient q-1 and maximum degree n-1</a:t>
            </a:r>
          </a:p>
        </p:txBody>
      </p:sp>
      <p:sp>
        <p:nvSpPr>
          <p:cNvPr id="4" name="Slide Number Placeholder 3"/>
          <p:cNvSpPr>
            <a:spLocks noGrp="1"/>
          </p:cNvSpPr>
          <p:nvPr>
            <p:ph type="sldNum" sz="quarter" idx="5"/>
          </p:nvPr>
        </p:nvSpPr>
        <p:spPr/>
        <p:txBody>
          <a:bodyPr/>
          <a:lstStyle/>
          <a:p>
            <a:fld id="{3C9C65A3-59EF-47A0-BEF0-F959742D2FDA}" type="slidenum">
              <a:rPr lang="en-US" smtClean="0"/>
              <a:t>5</a:t>
            </a:fld>
            <a:endParaRPr lang="en-US"/>
          </a:p>
        </p:txBody>
      </p:sp>
    </p:spTree>
    <p:extLst>
      <p:ext uri="{BB962C8B-B14F-4D97-AF65-F5344CB8AC3E}">
        <p14:creationId xmlns:p14="http://schemas.microsoft.com/office/powerpoint/2010/main" val="2908566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C65A3-59EF-47A0-BEF0-F959742D2FDA}" type="slidenum">
              <a:rPr lang="en-US" smtClean="0"/>
              <a:t>50</a:t>
            </a:fld>
            <a:endParaRPr lang="en-US"/>
          </a:p>
        </p:txBody>
      </p:sp>
    </p:spTree>
    <p:extLst>
      <p:ext uri="{BB962C8B-B14F-4D97-AF65-F5344CB8AC3E}">
        <p14:creationId xmlns:p14="http://schemas.microsoft.com/office/powerpoint/2010/main" val="17718499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In 2017, to protect information from adversaries with quantum computers now and going forwards, NIST has put out a call for cryptographic schemes that might be secure in a post-quantum setting with a goal to develop an initial standardized set of post-quantum protocols as something of a starting point or initial benchmark for the specialty. </a:t>
            </a:r>
          </a:p>
          <a:p>
            <a:pPr marL="181240" indent="-181240">
              <a:buFontTx/>
              <a:buChar char="-"/>
            </a:pPr>
            <a:r>
              <a:rPr lang="en-US" dirty="0"/>
              <a:t>On the left, in blue, we see a handful of the most notable candidates for public key encryption schemes. These schemes allow anyone to encrypt a message and ensure that only the intended recipient can decrypt it. </a:t>
            </a:r>
          </a:p>
          <a:p>
            <a:pPr marL="181240" indent="-181240">
              <a:buFontTx/>
              <a:buChar char="-"/>
            </a:pPr>
            <a:r>
              <a:rPr lang="en-US" dirty="0"/>
              <a:t>On the right, in orange, , we see major candidates for digital signature schemes. These schemes accomplish two things for a sender and receiver that are communicating. First, it verifies the identity of the sender. Second, it confirms that the message was not modified by some man-in-the-middle attacker after the sender signed the message.</a:t>
            </a:r>
          </a:p>
          <a:p>
            <a:pPr marL="181240" indent="-181240">
              <a:buFontTx/>
              <a:buChar char="-"/>
            </a:pPr>
            <a:r>
              <a:rPr lang="en-US" dirty="0"/>
              <a:t>Notably, the third round still included candidates SIKE and Rainbow which have since been proven insecure against even classical attackers. And I don’t include this to at all diminish the efforts of cryptographers who developed these schemes but more to point out how important this standardization effort is an has been within the field. Ensuring the security of a scheme requires bringing it forwards to the scrutiny of the broader cryptographic community and -in a quantum setting- much of that work has only been done in the last decade.</a:t>
            </a:r>
          </a:p>
        </p:txBody>
      </p:sp>
      <p:sp>
        <p:nvSpPr>
          <p:cNvPr id="4" name="Slide Number Placeholder 3"/>
          <p:cNvSpPr>
            <a:spLocks noGrp="1"/>
          </p:cNvSpPr>
          <p:nvPr>
            <p:ph type="sldNum" sz="quarter" idx="5"/>
          </p:nvPr>
        </p:nvSpPr>
        <p:spPr/>
        <p:txBody>
          <a:bodyPr/>
          <a:lstStyle/>
          <a:p>
            <a:fld id="{3C9C65A3-59EF-47A0-BEF0-F959742D2FDA}" type="slidenum">
              <a:rPr lang="en-US" smtClean="0"/>
              <a:t>51</a:t>
            </a:fld>
            <a:endParaRPr lang="en-US"/>
          </a:p>
        </p:txBody>
      </p:sp>
    </p:spTree>
    <p:extLst>
      <p:ext uri="{BB962C8B-B14F-4D97-AF65-F5344CB8AC3E}">
        <p14:creationId xmlns:p14="http://schemas.microsoft.com/office/powerpoint/2010/main" val="41878661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7E87B-92F1-4B81-C834-AF3BA58EC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23E77-464E-DCB7-7C65-F2D778753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7C1E8-4383-B027-F27F-B68DF533E940}"/>
              </a:ext>
            </a:extLst>
          </p:cNvPr>
          <p:cNvSpPr>
            <a:spLocks noGrp="1"/>
          </p:cNvSpPr>
          <p:nvPr>
            <p:ph type="body" idx="1"/>
          </p:nvPr>
        </p:nvSpPr>
        <p:spPr/>
        <p:txBody>
          <a:bodyPr/>
          <a:lstStyle/>
          <a:p>
            <a:pPr marL="181240" indent="-181240">
              <a:buFontTx/>
              <a:buChar char="-"/>
            </a:pPr>
            <a:endParaRPr lang="en-US" dirty="0"/>
          </a:p>
          <a:p>
            <a:pPr marL="181240" indent="-181240">
              <a:buFontTx/>
              <a:buChar char="-"/>
            </a:pPr>
            <a:r>
              <a:rPr lang="en-US" dirty="0"/>
              <a:t>Now, classically, we know that the Module Short Integer Solution (MSIS) and Module Learning with Errors (MLWE) are related to and at most as hard as SIS and LWE. Further, it’s conjectured that they are exactly as hard as their non-module counterparts as no existing attack has managed to take adv. of the module structure. These reductions hold in the QROM as well. SIS and LWE are then at least as hard as the Shortest Vector Problem (SVP), which underlies all of lattice cryptography </a:t>
            </a:r>
          </a:p>
          <a:p>
            <a:pPr marL="181240" indent="-181240">
              <a:buFontTx/>
              <a:buChar char="-"/>
            </a:pPr>
            <a:r>
              <a:rPr lang="en-US" dirty="0"/>
              <a:t>However, the current literature guarantees the ROM hardness of </a:t>
            </a:r>
            <a:r>
              <a:rPr lang="en-US" dirty="0" err="1"/>
              <a:t>SelfTargetMSIS</a:t>
            </a:r>
            <a:r>
              <a:rPr lang="en-US" dirty="0"/>
              <a:t> based on a reduction to MSIS that </a:t>
            </a:r>
            <a:r>
              <a:rPr lang="en-US" i="1" dirty="0"/>
              <a:t>does not</a:t>
            </a:r>
            <a:r>
              <a:rPr lang="en-US" i="0" dirty="0"/>
              <a:t> hold up in a quantum setting because it uses a technique called rewinding, which we’ll discuss more a bit later. As a result, the hardness of </a:t>
            </a:r>
            <a:r>
              <a:rPr lang="en-US" i="0" dirty="0" err="1"/>
              <a:t>SelfTargetMSIS</a:t>
            </a:r>
            <a:r>
              <a:rPr lang="en-US" i="0" dirty="0"/>
              <a:t> in the QROM is only conjectured.</a:t>
            </a:r>
            <a:endParaRPr lang="en-US" dirty="0"/>
          </a:p>
        </p:txBody>
      </p:sp>
      <p:sp>
        <p:nvSpPr>
          <p:cNvPr id="4" name="Slide Number Placeholder 3">
            <a:extLst>
              <a:ext uri="{FF2B5EF4-FFF2-40B4-BE49-F238E27FC236}">
                <a16:creationId xmlns:a16="http://schemas.microsoft.com/office/drawing/2014/main" id="{11395EF8-317C-F2EF-4FD5-213F5CA68FF3}"/>
              </a:ext>
            </a:extLst>
          </p:cNvPr>
          <p:cNvSpPr>
            <a:spLocks noGrp="1"/>
          </p:cNvSpPr>
          <p:nvPr>
            <p:ph type="sldNum" sz="quarter" idx="5"/>
          </p:nvPr>
        </p:nvSpPr>
        <p:spPr/>
        <p:txBody>
          <a:bodyPr/>
          <a:lstStyle/>
          <a:p>
            <a:fld id="{3C9C65A3-59EF-47A0-BEF0-F959742D2FDA}" type="slidenum">
              <a:rPr lang="en-US" smtClean="0"/>
              <a:t>53</a:t>
            </a:fld>
            <a:endParaRPr lang="en-US"/>
          </a:p>
        </p:txBody>
      </p:sp>
    </p:spTree>
    <p:extLst>
      <p:ext uri="{BB962C8B-B14F-4D97-AF65-F5344CB8AC3E}">
        <p14:creationId xmlns:p14="http://schemas.microsoft.com/office/powerpoint/2010/main" val="27589754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details, if asked.</a:t>
            </a:r>
          </a:p>
        </p:txBody>
      </p:sp>
      <p:sp>
        <p:nvSpPr>
          <p:cNvPr id="4" name="Slide Number Placeholder 3"/>
          <p:cNvSpPr>
            <a:spLocks noGrp="1"/>
          </p:cNvSpPr>
          <p:nvPr>
            <p:ph type="sldNum" sz="quarter" idx="5"/>
          </p:nvPr>
        </p:nvSpPr>
        <p:spPr/>
        <p:txBody>
          <a:bodyPr/>
          <a:lstStyle/>
          <a:p>
            <a:fld id="{3C9C65A3-59EF-47A0-BEF0-F959742D2FDA}" type="slidenum">
              <a:rPr lang="en-US" smtClean="0"/>
              <a:t>54</a:t>
            </a:fld>
            <a:endParaRPr lang="en-US"/>
          </a:p>
        </p:txBody>
      </p:sp>
    </p:spTree>
    <p:extLst>
      <p:ext uri="{BB962C8B-B14F-4D97-AF65-F5344CB8AC3E}">
        <p14:creationId xmlns:p14="http://schemas.microsoft.com/office/powerpoint/2010/main" val="26805567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C65A3-59EF-47A0-BEF0-F959742D2FDA}" type="slidenum">
              <a:rPr lang="en-US" smtClean="0"/>
              <a:t>60</a:t>
            </a:fld>
            <a:endParaRPr lang="en-US"/>
          </a:p>
        </p:txBody>
      </p:sp>
    </p:spTree>
    <p:extLst>
      <p:ext uri="{BB962C8B-B14F-4D97-AF65-F5344CB8AC3E}">
        <p14:creationId xmlns:p14="http://schemas.microsoft.com/office/powerpoint/2010/main" val="38712418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C65A3-59EF-47A0-BEF0-F959742D2FDA}" type="slidenum">
              <a:rPr lang="en-US" smtClean="0"/>
              <a:t>61</a:t>
            </a:fld>
            <a:endParaRPr lang="en-US"/>
          </a:p>
        </p:txBody>
      </p:sp>
    </p:spTree>
    <p:extLst>
      <p:ext uri="{BB962C8B-B14F-4D97-AF65-F5344CB8AC3E}">
        <p14:creationId xmlns:p14="http://schemas.microsoft.com/office/powerpoint/2010/main" val="1472963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C65A3-59EF-47A0-BEF0-F959742D2FDA}" type="slidenum">
              <a:rPr lang="en-US" smtClean="0"/>
              <a:t>62</a:t>
            </a:fld>
            <a:endParaRPr lang="en-US"/>
          </a:p>
        </p:txBody>
      </p:sp>
    </p:spTree>
    <p:extLst>
      <p:ext uri="{BB962C8B-B14F-4D97-AF65-F5344CB8AC3E}">
        <p14:creationId xmlns:p14="http://schemas.microsoft.com/office/powerpoint/2010/main" val="312373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can also discuss the subset of polynomials in </a:t>
            </a:r>
            <a:r>
              <a:rPr lang="en-US" dirty="0" err="1"/>
              <a:t>Rq</a:t>
            </a:r>
            <a:r>
              <a:rPr lang="en-US" dirty="0"/>
              <a:t> which have an infinity norm (or max coefficient) of lambda. We call this the set of small elements, </a:t>
            </a:r>
            <a:r>
              <a:rPr lang="en-US" dirty="0" err="1"/>
              <a:t>S_lambda</a:t>
            </a:r>
            <a:endParaRPr lang="en-US" dirty="0"/>
          </a:p>
        </p:txBody>
      </p:sp>
      <p:sp>
        <p:nvSpPr>
          <p:cNvPr id="4" name="Slide Number Placeholder 3"/>
          <p:cNvSpPr>
            <a:spLocks noGrp="1"/>
          </p:cNvSpPr>
          <p:nvPr>
            <p:ph type="sldNum" sz="quarter" idx="5"/>
          </p:nvPr>
        </p:nvSpPr>
        <p:spPr/>
        <p:txBody>
          <a:bodyPr/>
          <a:lstStyle/>
          <a:p>
            <a:fld id="{3C9C65A3-59EF-47A0-BEF0-F959742D2FDA}" type="slidenum">
              <a:rPr lang="en-US" smtClean="0"/>
              <a:t>6</a:t>
            </a:fld>
            <a:endParaRPr lang="en-US"/>
          </a:p>
        </p:txBody>
      </p:sp>
    </p:spTree>
    <p:extLst>
      <p:ext uri="{BB962C8B-B14F-4D97-AF65-F5344CB8AC3E}">
        <p14:creationId xmlns:p14="http://schemas.microsoft.com/office/powerpoint/2010/main" val="3977810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 Finally, we have the subset of polynomials in </a:t>
            </a:r>
            <a:r>
              <a:rPr lang="en-US" dirty="0" err="1"/>
              <a:t>Rq</a:t>
            </a:r>
            <a:r>
              <a:rPr lang="en-US" dirty="0"/>
              <a:t> which have tau coefficients equal to 1 and n-tau coefficients equal to 0.. We call this the set of short elements, </a:t>
            </a:r>
            <a:r>
              <a:rPr lang="en-US" dirty="0" err="1"/>
              <a:t>S_lambda</a:t>
            </a:r>
            <a:endParaRPr lang="en-US" dirty="0"/>
          </a:p>
          <a:p>
            <a:endParaRPr lang="en-US" dirty="0"/>
          </a:p>
        </p:txBody>
      </p:sp>
      <p:sp>
        <p:nvSpPr>
          <p:cNvPr id="4" name="Slide Number Placeholder 3"/>
          <p:cNvSpPr>
            <a:spLocks noGrp="1"/>
          </p:cNvSpPr>
          <p:nvPr>
            <p:ph type="sldNum" sz="quarter" idx="5"/>
          </p:nvPr>
        </p:nvSpPr>
        <p:spPr/>
        <p:txBody>
          <a:bodyPr/>
          <a:lstStyle/>
          <a:p>
            <a:fld id="{3C9C65A3-59EF-47A0-BEF0-F959742D2FDA}" type="slidenum">
              <a:rPr lang="en-US" smtClean="0"/>
              <a:t>7</a:t>
            </a:fld>
            <a:endParaRPr lang="en-US"/>
          </a:p>
        </p:txBody>
      </p:sp>
    </p:spTree>
    <p:extLst>
      <p:ext uri="{BB962C8B-B14F-4D97-AF65-F5344CB8AC3E}">
        <p14:creationId xmlns:p14="http://schemas.microsoft.com/office/powerpoint/2010/main" val="132293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141E5-2B10-FCE4-D148-1672A951E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ACBDD-B263-46D0-44C1-BA0D00C2C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A0CE8-953E-199F-09DF-7F840ED83D64}"/>
              </a:ext>
            </a:extLst>
          </p:cNvPr>
          <p:cNvSpPr>
            <a:spLocks noGrp="1"/>
          </p:cNvSpPr>
          <p:nvPr>
            <p:ph type="body" idx="1"/>
          </p:nvPr>
        </p:nvSpPr>
        <p:spPr/>
        <p:txBody>
          <a:bodyPr/>
          <a:lstStyle/>
          <a:p>
            <a:r>
              <a:rPr lang="en-US" dirty="0"/>
              <a:t>With these definitions in hand, we can now define our three cryptographic problems, MLWE, MSIS, and </a:t>
            </a:r>
            <a:r>
              <a:rPr lang="en-US" dirty="0" err="1"/>
              <a:t>SelfTargetMSIS</a:t>
            </a:r>
            <a:r>
              <a:rPr lang="en-US" dirty="0"/>
              <a:t>, that we will discuss in this talk. Starting with the MLWE problem.  Here, we are given some matrix A and a vector t that is selected from either distribution 0 or distribution 1</a:t>
            </a:r>
          </a:p>
        </p:txBody>
      </p:sp>
      <p:sp>
        <p:nvSpPr>
          <p:cNvPr id="4" name="Slide Number Placeholder 3">
            <a:extLst>
              <a:ext uri="{FF2B5EF4-FFF2-40B4-BE49-F238E27FC236}">
                <a16:creationId xmlns:a16="http://schemas.microsoft.com/office/drawing/2014/main" id="{C3B89700-E55C-4264-FBB6-C0EB7579A6B1}"/>
              </a:ext>
            </a:extLst>
          </p:cNvPr>
          <p:cNvSpPr>
            <a:spLocks noGrp="1"/>
          </p:cNvSpPr>
          <p:nvPr>
            <p:ph type="sldNum" sz="quarter" idx="5"/>
          </p:nvPr>
        </p:nvSpPr>
        <p:spPr/>
        <p:txBody>
          <a:bodyPr/>
          <a:lstStyle/>
          <a:p>
            <a:fld id="{3C9C65A3-59EF-47A0-BEF0-F959742D2FDA}" type="slidenum">
              <a:rPr lang="en-US" smtClean="0"/>
              <a:t>8</a:t>
            </a:fld>
            <a:endParaRPr lang="en-US"/>
          </a:p>
        </p:txBody>
      </p:sp>
    </p:spTree>
    <p:extLst>
      <p:ext uri="{BB962C8B-B14F-4D97-AF65-F5344CB8AC3E}">
        <p14:creationId xmlns:p14="http://schemas.microsoft.com/office/powerpoint/2010/main" val="107591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454C4-3859-C5DC-EC7D-9547BE5F6E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41691-0D4F-0A61-33B1-5E250F1EFA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24C82-C9A8-A9F3-1AD1-8073B534E307}"/>
              </a:ext>
            </a:extLst>
          </p:cNvPr>
          <p:cNvSpPr>
            <a:spLocks noGrp="1"/>
          </p:cNvSpPr>
          <p:nvPr>
            <p:ph type="body" idx="1"/>
          </p:nvPr>
        </p:nvSpPr>
        <p:spPr/>
        <p:txBody>
          <a:bodyPr/>
          <a:lstStyle/>
          <a:p>
            <a:r>
              <a:rPr lang="en-US" dirty="0"/>
              <a:t>Here we have the two possible distributions. Either t is selected uniformly at random from </a:t>
            </a:r>
            <a:r>
              <a:rPr lang="en-US" dirty="0" err="1"/>
              <a:t>Rqk</a:t>
            </a:r>
            <a:r>
              <a:rPr lang="en-US" dirty="0"/>
              <a:t> or t is constructed via a product of A and some vector s1 sometimes called the secret plus a vector s2 sometimes called an error. </a:t>
            </a:r>
          </a:p>
        </p:txBody>
      </p:sp>
      <p:sp>
        <p:nvSpPr>
          <p:cNvPr id="4" name="Slide Number Placeholder 3">
            <a:extLst>
              <a:ext uri="{FF2B5EF4-FFF2-40B4-BE49-F238E27FC236}">
                <a16:creationId xmlns:a16="http://schemas.microsoft.com/office/drawing/2014/main" id="{AAB48739-D83C-CE72-ED17-C553E8CBBD37}"/>
              </a:ext>
            </a:extLst>
          </p:cNvPr>
          <p:cNvSpPr>
            <a:spLocks noGrp="1"/>
          </p:cNvSpPr>
          <p:nvPr>
            <p:ph type="sldNum" sz="quarter" idx="5"/>
          </p:nvPr>
        </p:nvSpPr>
        <p:spPr/>
        <p:txBody>
          <a:bodyPr/>
          <a:lstStyle/>
          <a:p>
            <a:fld id="{3C9C65A3-59EF-47A0-BEF0-F959742D2FDA}" type="slidenum">
              <a:rPr lang="en-US" smtClean="0"/>
              <a:t>9</a:t>
            </a:fld>
            <a:endParaRPr lang="en-US"/>
          </a:p>
        </p:txBody>
      </p:sp>
    </p:spTree>
    <p:extLst>
      <p:ext uri="{BB962C8B-B14F-4D97-AF65-F5344CB8AC3E}">
        <p14:creationId xmlns:p14="http://schemas.microsoft.com/office/powerpoint/2010/main" val="169008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BEA2-5C47-F6E8-8E9A-984D20C88A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B4D3AE-FF6D-A338-FCD4-0CCFC35185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CD7E20-B55E-D61B-1572-5866BFF2DE1B}"/>
              </a:ext>
            </a:extLst>
          </p:cNvPr>
          <p:cNvSpPr>
            <a:spLocks noGrp="1"/>
          </p:cNvSpPr>
          <p:nvPr>
            <p:ph type="dt" sz="half" idx="10"/>
          </p:nvPr>
        </p:nvSpPr>
        <p:spPr/>
        <p:txBody>
          <a:bodyPr/>
          <a:lstStyle/>
          <a:p>
            <a:fld id="{3341EE12-F28E-4B03-A404-A8FCAE0F6316}" type="datetime1">
              <a:rPr lang="en-US" smtClean="0"/>
              <a:t>5/25/2024</a:t>
            </a:fld>
            <a:endParaRPr lang="en-US" dirty="0"/>
          </a:p>
        </p:txBody>
      </p:sp>
      <p:sp>
        <p:nvSpPr>
          <p:cNvPr id="5" name="Footer Placeholder 4">
            <a:extLst>
              <a:ext uri="{FF2B5EF4-FFF2-40B4-BE49-F238E27FC236}">
                <a16:creationId xmlns:a16="http://schemas.microsoft.com/office/drawing/2014/main" id="{5358543A-4D8B-EE93-3D1D-55EBEF1DA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7CC06-0A8D-EEF9-0CB6-629E2F92FB4F}"/>
              </a:ext>
            </a:extLst>
          </p:cNvPr>
          <p:cNvSpPr>
            <a:spLocks noGrp="1"/>
          </p:cNvSpPr>
          <p:nvPr>
            <p:ph type="sldNum" sz="quarter" idx="12"/>
          </p:nvPr>
        </p:nvSpPr>
        <p:spPr/>
        <p:txBody>
          <a:bodyPr/>
          <a:lstStyle/>
          <a:p>
            <a:fld id="{B4A918BC-4D43-4B42-B3C0-E7EBE25E6AF0}" type="slidenum">
              <a:rPr lang="en-US" smtClean="0"/>
              <a:t>‹#›</a:t>
            </a:fld>
            <a:endParaRPr lang="en-US" dirty="0"/>
          </a:p>
        </p:txBody>
      </p:sp>
    </p:spTree>
    <p:extLst>
      <p:ext uri="{BB962C8B-B14F-4D97-AF65-F5344CB8AC3E}">
        <p14:creationId xmlns:p14="http://schemas.microsoft.com/office/powerpoint/2010/main" val="272427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EE67-326F-E82E-C9FE-0B6A37CD59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EE2F4C-BA04-499C-ED46-A2E7B1CBAB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204E4-79CF-B4B2-9A59-5A8A2F677202}"/>
              </a:ext>
            </a:extLst>
          </p:cNvPr>
          <p:cNvSpPr>
            <a:spLocks noGrp="1"/>
          </p:cNvSpPr>
          <p:nvPr>
            <p:ph type="dt" sz="half" idx="10"/>
          </p:nvPr>
        </p:nvSpPr>
        <p:spPr/>
        <p:txBody>
          <a:bodyPr/>
          <a:lstStyle/>
          <a:p>
            <a:fld id="{B68B8189-0D9C-48A6-9FA3-862227B094CE}" type="datetime1">
              <a:rPr lang="en-US" smtClean="0"/>
              <a:t>5/25/2024</a:t>
            </a:fld>
            <a:endParaRPr lang="en-US"/>
          </a:p>
        </p:txBody>
      </p:sp>
      <p:sp>
        <p:nvSpPr>
          <p:cNvPr id="5" name="Footer Placeholder 4">
            <a:extLst>
              <a:ext uri="{FF2B5EF4-FFF2-40B4-BE49-F238E27FC236}">
                <a16:creationId xmlns:a16="http://schemas.microsoft.com/office/drawing/2014/main" id="{E289D06A-A510-CD3C-EBE6-E1A7362EA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F320F-EB3A-5B17-37BC-8DE506C67050}"/>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12925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193BD-956E-D77D-8D3E-9797720584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696667-9469-7213-1B0D-648220C1FD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F6A90-02AE-5CBE-FB9B-B480B77CD7A2}"/>
              </a:ext>
            </a:extLst>
          </p:cNvPr>
          <p:cNvSpPr>
            <a:spLocks noGrp="1"/>
          </p:cNvSpPr>
          <p:nvPr>
            <p:ph type="dt" sz="half" idx="10"/>
          </p:nvPr>
        </p:nvSpPr>
        <p:spPr/>
        <p:txBody>
          <a:bodyPr/>
          <a:lstStyle/>
          <a:p>
            <a:fld id="{26ADDCAE-6443-42C3-9C19-F95985500186}" type="datetime1">
              <a:rPr lang="en-US" smtClean="0"/>
              <a:t>5/25/2024</a:t>
            </a:fld>
            <a:endParaRPr lang="en-US" dirty="0"/>
          </a:p>
        </p:txBody>
      </p:sp>
      <p:sp>
        <p:nvSpPr>
          <p:cNvPr id="5" name="Footer Placeholder 4">
            <a:extLst>
              <a:ext uri="{FF2B5EF4-FFF2-40B4-BE49-F238E27FC236}">
                <a16:creationId xmlns:a16="http://schemas.microsoft.com/office/drawing/2014/main" id="{EE9AC657-006F-63E0-4BE4-8AA6E0E7C7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857211-B66F-1B3D-A4BD-40BA045556B0}"/>
              </a:ext>
            </a:extLst>
          </p:cNvPr>
          <p:cNvSpPr>
            <a:spLocks noGrp="1"/>
          </p:cNvSpPr>
          <p:nvPr>
            <p:ph type="sldNum" sz="quarter" idx="12"/>
          </p:nvPr>
        </p:nvSpPr>
        <p:spPr/>
        <p:txBody>
          <a:bodyPr/>
          <a:lstStyle/>
          <a:p>
            <a:fld id="{B4A918BC-4D43-4B42-B3C0-E7EBE25E6AF0}" type="slidenum">
              <a:rPr lang="en-US" smtClean="0"/>
              <a:t>‹#›</a:t>
            </a:fld>
            <a:endParaRPr lang="en-US" dirty="0"/>
          </a:p>
        </p:txBody>
      </p:sp>
    </p:spTree>
    <p:extLst>
      <p:ext uri="{BB962C8B-B14F-4D97-AF65-F5344CB8AC3E}">
        <p14:creationId xmlns:p14="http://schemas.microsoft.com/office/powerpoint/2010/main" val="401158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6495-EFD0-EC49-5AEA-228D4716B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30D37-FFD6-3D35-8A01-A602852EB7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C9FCD-0197-AED3-EDBC-42C93C960264}"/>
              </a:ext>
            </a:extLst>
          </p:cNvPr>
          <p:cNvSpPr>
            <a:spLocks noGrp="1"/>
          </p:cNvSpPr>
          <p:nvPr>
            <p:ph type="dt" sz="half" idx="10"/>
          </p:nvPr>
        </p:nvSpPr>
        <p:spPr/>
        <p:txBody>
          <a:bodyPr/>
          <a:lstStyle/>
          <a:p>
            <a:fld id="{1962799E-EB8E-4038-8063-81BB57C732D4}" type="datetime1">
              <a:rPr lang="en-US" smtClean="0"/>
              <a:t>5/25/2024</a:t>
            </a:fld>
            <a:endParaRPr lang="en-US"/>
          </a:p>
        </p:txBody>
      </p:sp>
      <p:sp>
        <p:nvSpPr>
          <p:cNvPr id="5" name="Footer Placeholder 4">
            <a:extLst>
              <a:ext uri="{FF2B5EF4-FFF2-40B4-BE49-F238E27FC236}">
                <a16:creationId xmlns:a16="http://schemas.microsoft.com/office/drawing/2014/main" id="{696846BD-0B40-7F07-8948-737AB6EE7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12A0D-592A-7F25-91CC-69E02E3F10C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52036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C52D-2C4F-C943-251C-CEC81B470C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183626-7013-BD37-60C3-1314056F3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FCD743-53CE-9E0F-9085-C413385B9423}"/>
              </a:ext>
            </a:extLst>
          </p:cNvPr>
          <p:cNvSpPr>
            <a:spLocks noGrp="1"/>
          </p:cNvSpPr>
          <p:nvPr>
            <p:ph type="dt" sz="half" idx="10"/>
          </p:nvPr>
        </p:nvSpPr>
        <p:spPr/>
        <p:txBody>
          <a:bodyPr/>
          <a:lstStyle/>
          <a:p>
            <a:fld id="{217A73C3-B243-44D3-809D-EF8FDFBD85D4}" type="datetime1">
              <a:rPr lang="en-US" smtClean="0"/>
              <a:t>5/25/2024</a:t>
            </a:fld>
            <a:endParaRPr lang="en-US" dirty="0"/>
          </a:p>
        </p:txBody>
      </p:sp>
      <p:sp>
        <p:nvSpPr>
          <p:cNvPr id="5" name="Footer Placeholder 4">
            <a:extLst>
              <a:ext uri="{FF2B5EF4-FFF2-40B4-BE49-F238E27FC236}">
                <a16:creationId xmlns:a16="http://schemas.microsoft.com/office/drawing/2014/main" id="{63F73E76-6602-7558-BB6E-9C452DB147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2BB977-36C1-B85B-7B70-129334018A50}"/>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41684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1418-028C-0FE5-EA4A-2425DFDDB9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A865EC-FE17-7149-19D8-FE7DB922EA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FBCE4E-AFAD-4F5E-0560-A8450D83C2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91ADFF-4A06-B227-42C1-B3AD75E9EEBF}"/>
              </a:ext>
            </a:extLst>
          </p:cNvPr>
          <p:cNvSpPr>
            <a:spLocks noGrp="1"/>
          </p:cNvSpPr>
          <p:nvPr>
            <p:ph type="dt" sz="half" idx="10"/>
          </p:nvPr>
        </p:nvSpPr>
        <p:spPr/>
        <p:txBody>
          <a:bodyPr/>
          <a:lstStyle/>
          <a:p>
            <a:fld id="{C9B6D3E3-28E2-4380-A113-67698215C5F8}" type="datetime1">
              <a:rPr lang="en-US" smtClean="0"/>
              <a:t>5/25/2024</a:t>
            </a:fld>
            <a:endParaRPr lang="en-US" dirty="0"/>
          </a:p>
        </p:txBody>
      </p:sp>
      <p:sp>
        <p:nvSpPr>
          <p:cNvPr id="6" name="Footer Placeholder 5">
            <a:extLst>
              <a:ext uri="{FF2B5EF4-FFF2-40B4-BE49-F238E27FC236}">
                <a16:creationId xmlns:a16="http://schemas.microsoft.com/office/drawing/2014/main" id="{7D0B3367-1478-588F-4E6B-163BC4B37C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F084B2-802B-454A-91F7-C8B31C8B64F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86704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BD84-4EE2-EB12-FEE5-EE3ED91364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2F8BFB-FC3A-3F4C-8619-1C695CD34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D321DF-B4C7-6366-9F6E-725DCAD7C0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0BC749-E02A-B241-740D-7D331E25F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CA9EA2-FC7B-BBB4-9B9D-F4F3AB349F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94DDF2-5D28-95CE-C204-394397A9DFCD}"/>
              </a:ext>
            </a:extLst>
          </p:cNvPr>
          <p:cNvSpPr>
            <a:spLocks noGrp="1"/>
          </p:cNvSpPr>
          <p:nvPr>
            <p:ph type="dt" sz="half" idx="10"/>
          </p:nvPr>
        </p:nvSpPr>
        <p:spPr/>
        <p:txBody>
          <a:bodyPr/>
          <a:lstStyle/>
          <a:p>
            <a:fld id="{A9EFCB61-04AD-47C9-BF79-2BD8B9CEC07A}" type="datetime1">
              <a:rPr lang="en-US" smtClean="0"/>
              <a:t>5/25/2024</a:t>
            </a:fld>
            <a:endParaRPr lang="en-US" dirty="0"/>
          </a:p>
        </p:txBody>
      </p:sp>
      <p:sp>
        <p:nvSpPr>
          <p:cNvPr id="8" name="Footer Placeholder 7">
            <a:extLst>
              <a:ext uri="{FF2B5EF4-FFF2-40B4-BE49-F238E27FC236}">
                <a16:creationId xmlns:a16="http://schemas.microsoft.com/office/drawing/2014/main" id="{CFE95995-30A8-5A22-7646-761A32A76F7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28D21D6-CAE3-29C3-2147-C57E98BE4B4E}"/>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57737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F846-86F0-5F39-489C-B831E6F774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B8CC33-8C04-C855-4AD8-47749282E0B9}"/>
              </a:ext>
            </a:extLst>
          </p:cNvPr>
          <p:cNvSpPr>
            <a:spLocks noGrp="1"/>
          </p:cNvSpPr>
          <p:nvPr>
            <p:ph type="dt" sz="half" idx="10"/>
          </p:nvPr>
        </p:nvSpPr>
        <p:spPr/>
        <p:txBody>
          <a:bodyPr/>
          <a:lstStyle/>
          <a:p>
            <a:fld id="{A4535E0C-D585-492F-8146-7493F4086301}" type="datetime1">
              <a:rPr lang="en-US" smtClean="0"/>
              <a:t>5/25/2024</a:t>
            </a:fld>
            <a:endParaRPr lang="en-US"/>
          </a:p>
        </p:txBody>
      </p:sp>
      <p:sp>
        <p:nvSpPr>
          <p:cNvPr id="4" name="Footer Placeholder 3">
            <a:extLst>
              <a:ext uri="{FF2B5EF4-FFF2-40B4-BE49-F238E27FC236}">
                <a16:creationId xmlns:a16="http://schemas.microsoft.com/office/drawing/2014/main" id="{6F388EEA-92E0-A23B-516B-B2F453FF84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8D79CA-941B-D0F0-F46A-62599E7DD824}"/>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90162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7442C-F993-BF9F-BC78-1A3443C15C9E}"/>
              </a:ext>
            </a:extLst>
          </p:cNvPr>
          <p:cNvSpPr>
            <a:spLocks noGrp="1"/>
          </p:cNvSpPr>
          <p:nvPr>
            <p:ph type="dt" sz="half" idx="10"/>
          </p:nvPr>
        </p:nvSpPr>
        <p:spPr/>
        <p:txBody>
          <a:bodyPr/>
          <a:lstStyle/>
          <a:p>
            <a:fld id="{8CE48390-48B5-49AB-B019-A7C8FB8C31F6}" type="datetime1">
              <a:rPr lang="en-US" smtClean="0"/>
              <a:t>5/25/2024</a:t>
            </a:fld>
            <a:endParaRPr lang="en-US"/>
          </a:p>
        </p:txBody>
      </p:sp>
      <p:sp>
        <p:nvSpPr>
          <p:cNvPr id="3" name="Footer Placeholder 2">
            <a:extLst>
              <a:ext uri="{FF2B5EF4-FFF2-40B4-BE49-F238E27FC236}">
                <a16:creationId xmlns:a16="http://schemas.microsoft.com/office/drawing/2014/main" id="{4FF25E6F-8F60-BC59-B0CE-12F250E49D0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A7390A-320E-DAA0-09F5-FA4362CAE9B9}"/>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04910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3425-A8EA-BC00-AAA7-E148557738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2346DD-EACD-7786-74D6-D784079A2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E55056-8FBB-9124-5D4F-671C92093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43ACB-9923-B122-FED5-FA14F60A3074}"/>
              </a:ext>
            </a:extLst>
          </p:cNvPr>
          <p:cNvSpPr>
            <a:spLocks noGrp="1"/>
          </p:cNvSpPr>
          <p:nvPr>
            <p:ph type="dt" sz="half" idx="10"/>
          </p:nvPr>
        </p:nvSpPr>
        <p:spPr/>
        <p:txBody>
          <a:bodyPr/>
          <a:lstStyle/>
          <a:p>
            <a:fld id="{962E767E-8A14-4E70-91B9-2101CBC4D7BD}" type="datetime1">
              <a:rPr lang="en-US" smtClean="0"/>
              <a:t>5/25/2024</a:t>
            </a:fld>
            <a:endParaRPr lang="en-US" dirty="0"/>
          </a:p>
        </p:txBody>
      </p:sp>
      <p:sp>
        <p:nvSpPr>
          <p:cNvPr id="6" name="Footer Placeholder 5">
            <a:extLst>
              <a:ext uri="{FF2B5EF4-FFF2-40B4-BE49-F238E27FC236}">
                <a16:creationId xmlns:a16="http://schemas.microsoft.com/office/drawing/2014/main" id="{28D32768-7DA6-2CB6-E8C3-A7E9B7A64C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75FF6B-D9D5-538F-A78E-91486F133EA0}"/>
              </a:ext>
            </a:extLst>
          </p:cNvPr>
          <p:cNvSpPr>
            <a:spLocks noGrp="1"/>
          </p:cNvSpPr>
          <p:nvPr>
            <p:ph type="sldNum" sz="quarter" idx="12"/>
          </p:nvPr>
        </p:nvSpPr>
        <p:spPr/>
        <p:txBody>
          <a:bodyPr/>
          <a:lstStyle/>
          <a:p>
            <a:fld id="{B4A918BC-4D43-4B42-B3C0-E7EBE25E6AF0}" type="slidenum">
              <a:rPr lang="en-US" smtClean="0"/>
              <a:t>‹#›</a:t>
            </a:fld>
            <a:endParaRPr lang="en-US" dirty="0"/>
          </a:p>
        </p:txBody>
      </p:sp>
    </p:spTree>
    <p:extLst>
      <p:ext uri="{BB962C8B-B14F-4D97-AF65-F5344CB8AC3E}">
        <p14:creationId xmlns:p14="http://schemas.microsoft.com/office/powerpoint/2010/main" val="183697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7CC1-3DFF-0EAA-678F-63A15E10B0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FEDE04-3E62-6A9C-AF10-B15182A85F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920C73-7859-C9E3-5B66-EB5D3660F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014CA-398B-AD33-AA6A-7074545113B6}"/>
              </a:ext>
            </a:extLst>
          </p:cNvPr>
          <p:cNvSpPr>
            <a:spLocks noGrp="1"/>
          </p:cNvSpPr>
          <p:nvPr>
            <p:ph type="dt" sz="half" idx="10"/>
          </p:nvPr>
        </p:nvSpPr>
        <p:spPr/>
        <p:txBody>
          <a:bodyPr/>
          <a:lstStyle/>
          <a:p>
            <a:fld id="{01AF0C4B-5A4A-45CA-ABEC-10F107160D33}" type="datetime1">
              <a:rPr lang="en-US" smtClean="0"/>
              <a:t>5/25/2024</a:t>
            </a:fld>
            <a:endParaRPr lang="en-US" dirty="0"/>
          </a:p>
        </p:txBody>
      </p:sp>
      <p:sp>
        <p:nvSpPr>
          <p:cNvPr id="6" name="Footer Placeholder 5">
            <a:extLst>
              <a:ext uri="{FF2B5EF4-FFF2-40B4-BE49-F238E27FC236}">
                <a16:creationId xmlns:a16="http://schemas.microsoft.com/office/drawing/2014/main" id="{8B8066F3-42A4-19DE-AED3-D7727904F6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1BE6CA-7095-EE84-F73E-83A40E18B8F0}"/>
              </a:ext>
            </a:extLst>
          </p:cNvPr>
          <p:cNvSpPr>
            <a:spLocks noGrp="1"/>
          </p:cNvSpPr>
          <p:nvPr>
            <p:ph type="sldNum" sz="quarter" idx="12"/>
          </p:nvPr>
        </p:nvSpPr>
        <p:spPr/>
        <p:txBody>
          <a:bodyPr/>
          <a:lstStyle/>
          <a:p>
            <a:fld id="{B4A918BC-4D43-4B42-B3C0-E7EBE25E6AF0}" type="slidenum">
              <a:rPr lang="en-US" smtClean="0"/>
              <a:t>‹#›</a:t>
            </a:fld>
            <a:endParaRPr lang="en-US" dirty="0"/>
          </a:p>
        </p:txBody>
      </p:sp>
    </p:spTree>
    <p:extLst>
      <p:ext uri="{BB962C8B-B14F-4D97-AF65-F5344CB8AC3E}">
        <p14:creationId xmlns:p14="http://schemas.microsoft.com/office/powerpoint/2010/main" val="213361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CC5545-34EB-01A8-E5D8-73517E69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27577-54E3-D162-82A6-7425A3FF4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C6395-F737-28FA-4780-0D592C85A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9806E-8E94-473C-AEE7-BE6F15F85533}" type="datetime1">
              <a:rPr lang="en-US" smtClean="0"/>
              <a:t>5/25/2024</a:t>
            </a:fld>
            <a:endParaRPr lang="en-US" dirty="0"/>
          </a:p>
        </p:txBody>
      </p:sp>
      <p:sp>
        <p:nvSpPr>
          <p:cNvPr id="5" name="Footer Placeholder 4">
            <a:extLst>
              <a:ext uri="{FF2B5EF4-FFF2-40B4-BE49-F238E27FC236}">
                <a16:creationId xmlns:a16="http://schemas.microsoft.com/office/drawing/2014/main" id="{20E8B053-F787-B843-477B-9EA6B1F25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175FE19-6329-B7F6-F20C-805671DA0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83427360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5.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1.png"/></Relationships>
</file>

<file path=ppt/slides/_rels/slide1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21.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02.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12.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2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91.png"/></Relationships>
</file>

<file path=ppt/slides/_rels/slide21.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11.png"/><Relationship Id="rId4" Type="http://schemas.openxmlformats.org/officeDocument/2006/relationships/image" Target="../media/image191.png"/></Relationships>
</file>

<file path=ppt/slides/_rels/slide2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1.png"/></Relationships>
</file>

<file path=ppt/slides/_rels/slide24.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1.png"/><Relationship Id="rId5" Type="http://schemas.openxmlformats.org/officeDocument/2006/relationships/image" Target="../media/image282.png"/><Relationship Id="rId4" Type="http://schemas.openxmlformats.org/officeDocument/2006/relationships/image" Target="../media/image272.png"/></Relationships>
</file>

<file path=ppt/slides/_rels/slide2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2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200.png"/></Relationships>
</file>

<file path=ppt/slides/_rels/slide2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0.png"/><Relationship Id="rId4" Type="http://schemas.openxmlformats.org/officeDocument/2006/relationships/image" Target="../media/image200.png"/></Relationships>
</file>

<file path=ppt/slides/_rels/slide28.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1.png"/><Relationship Id="rId4" Type="http://schemas.openxmlformats.org/officeDocument/2006/relationships/image" Target="../media/image271.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80.png"/><Relationship Id="rId4" Type="http://schemas.openxmlformats.org/officeDocument/2006/relationships/image" Target="../media/image27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90.png"/><Relationship Id="rId4" Type="http://schemas.openxmlformats.org/officeDocument/2006/relationships/image" Target="../media/image270.png"/></Relationships>
</file>

<file path=ppt/slides/_rels/slide32.xml.rels><?xml version="1.0" encoding="UTF-8" standalone="yes"?>
<Relationships xmlns="http://schemas.openxmlformats.org/package/2006/relationships"><Relationship Id="rId8" Type="http://schemas.openxmlformats.org/officeDocument/2006/relationships/image" Target="../media/image300.png"/><Relationship Id="rId7" Type="http://schemas.openxmlformats.org/officeDocument/2006/relationships/image" Target="../media/image28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image" Target="../media/image7.png"/><Relationship Id="rId5" Type="http://schemas.openxmlformats.org/officeDocument/2006/relationships/image" Target="../media/image311.png"/><Relationship Id="rId10" Type="http://schemas.openxmlformats.org/officeDocument/2006/relationships/image" Target="../media/image331.png"/><Relationship Id="rId4" Type="http://schemas.openxmlformats.org/officeDocument/2006/relationships/image" Target="../media/image270.png"/><Relationship Id="rId9" Type="http://schemas.openxmlformats.org/officeDocument/2006/relationships/image" Target="../media/image320.png"/></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80.png"/><Relationship Id="rId3" Type="http://schemas.openxmlformats.org/officeDocument/2006/relationships/image" Target="../media/image341.png"/><Relationship Id="rId7" Type="http://schemas.openxmlformats.org/officeDocument/2006/relationships/diagramColors" Target="../diagrams/colors1.xml"/><Relationship Id="rId12" Type="http://schemas.openxmlformats.org/officeDocument/2006/relationships/diagramColors" Target="../diagrams/colors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diagramData" Target="../diagrams/data7.xml"/><Relationship Id="rId14" Type="http://schemas.openxmlformats.org/officeDocument/2006/relationships/image" Target="../media/image390.png"/></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411.png"/><Relationship Id="rId3" Type="http://schemas.openxmlformats.org/officeDocument/2006/relationships/image" Target="../media/image351.png"/><Relationship Id="rId7" Type="http://schemas.openxmlformats.org/officeDocument/2006/relationships/diagramColors" Target="../diagrams/colors2.xml"/><Relationship Id="rId12" Type="http://schemas.openxmlformats.org/officeDocument/2006/relationships/diagramColors" Target="../diagrams/colors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diagramData" Target="../diagrams/data4.xml"/><Relationship Id="rId14" Type="http://schemas.openxmlformats.org/officeDocument/2006/relationships/image" Target="../media/image421.png"/></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411.png"/><Relationship Id="rId3" Type="http://schemas.openxmlformats.org/officeDocument/2006/relationships/image" Target="../media/image431.png"/><Relationship Id="rId7" Type="http://schemas.openxmlformats.org/officeDocument/2006/relationships/diagramColors" Target="../diagrams/colors3.xml"/><Relationship Id="rId12" Type="http://schemas.openxmlformats.org/officeDocument/2006/relationships/diagramColors" Target="../diagrams/colors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diagramData" Target="../diagrams/data6.xml"/><Relationship Id="rId14" Type="http://schemas.openxmlformats.org/officeDocument/2006/relationships/image" Target="../media/image421.png"/></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35.png"/><Relationship Id="rId9"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6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6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30.png"/></Relationships>
</file>

<file path=ppt/slides/_rels/slide39.xml.rels><?xml version="1.0" encoding="UTF-8" standalone="yes"?>
<Relationships xmlns="http://schemas.openxmlformats.org/package/2006/relationships"><Relationship Id="rId8" Type="http://schemas.openxmlformats.org/officeDocument/2006/relationships/image" Target="../media/image462.png"/><Relationship Id="rId3" Type="http://schemas.openxmlformats.org/officeDocument/2006/relationships/image" Target="../media/image47.png"/><Relationship Id="rId7" Type="http://schemas.openxmlformats.org/officeDocument/2006/relationships/image" Target="../media/image452.png"/><Relationship Id="rId2" Type="http://schemas.openxmlformats.org/officeDocument/2006/relationships/notesSlide" Target="../notesSlides/notesSlide39.xml"/><Relationship Id="rId1" Type="http://schemas.openxmlformats.org/officeDocument/2006/relationships/slideLayout" Target="../slideLayouts/slideLayout2.xml"/><Relationship Id="rId11" Type="http://schemas.openxmlformats.org/officeDocument/2006/relationships/image" Target="../media/image49.png"/><Relationship Id="rId10" Type="http://schemas.openxmlformats.org/officeDocument/2006/relationships/image" Target="../media/image48.png"/><Relationship Id="rId4" Type="http://schemas.openxmlformats.org/officeDocument/2006/relationships/image" Target="../media/image370.png"/><Relationship Id="rId9" Type="http://schemas.openxmlformats.org/officeDocument/2006/relationships/image" Target="../media/image470.png"/></Relationships>
</file>

<file path=ppt/slides/_rels/slide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40.png"/></Relationships>
</file>

<file path=ppt/slides/_rels/slide44.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61.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0.png"/></Relationships>
</file>

<file path=ppt/slides/_rels/slide47.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01.png"/><Relationship Id="rId4" Type="http://schemas.openxmlformats.org/officeDocument/2006/relationships/image" Target="../media/image49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pq-crystals.org/dilithium/" TargetMode="Externa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10.png"/><Relationship Id="rId1" Type="http://schemas.openxmlformats.org/officeDocument/2006/relationships/slideLayout" Target="../slideLayouts/slideLayout2.xml"/><Relationship Id="rId5" Type="http://schemas.openxmlformats.org/officeDocument/2006/relationships/image" Target="../media/image540.png"/><Relationship Id="rId4" Type="http://schemas.openxmlformats.org/officeDocument/2006/relationships/image" Target="../media/image530.png"/></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2.png"/><Relationship Id="rId4" Type="http://schemas.openxmlformats.org/officeDocument/2006/relationships/image" Target="../media/image90.png"/></Relationships>
</file>

<file path=ppt/slides/_rels/slide54.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61.png"/><Relationship Id="rId4" Type="http://schemas.openxmlformats.org/officeDocument/2006/relationships/image" Target="../media/image551.png"/></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image" Target="../media/image502.png"/><Relationship Id="rId1" Type="http://schemas.openxmlformats.org/officeDocument/2006/relationships/slideLayout" Target="../slideLayouts/slideLayout2.xml"/><Relationship Id="rId6" Type="http://schemas.openxmlformats.org/officeDocument/2006/relationships/image" Target="../media/image541.png"/><Relationship Id="rId5" Type="http://schemas.openxmlformats.org/officeDocument/2006/relationships/image" Target="../media/image531.png"/><Relationship Id="rId4" Type="http://schemas.openxmlformats.org/officeDocument/2006/relationships/image" Target="../media/image521.png"/></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7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10.png"/></Relationships>
</file>

<file path=ppt/slides/_rels/slide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0.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DF66-46B2-ABE4-17CA-158A1D03A513}"/>
              </a:ext>
            </a:extLst>
          </p:cNvPr>
          <p:cNvSpPr>
            <a:spLocks noGrp="1"/>
          </p:cNvSpPr>
          <p:nvPr>
            <p:ph type="ctrTitle"/>
          </p:nvPr>
        </p:nvSpPr>
        <p:spPr>
          <a:xfrm>
            <a:off x="6195526" y="1"/>
            <a:ext cx="5996467" cy="3359020"/>
          </a:xfrm>
        </p:spPr>
        <p:txBody>
          <a:bodyPr anchor="ctr">
            <a:normAutofit/>
          </a:bodyPr>
          <a:lstStyle/>
          <a:p>
            <a:r>
              <a:rPr lang="en-US" sz="4800" dirty="0"/>
              <a:t>Evaluating the security of CRYSTALS-</a:t>
            </a:r>
            <a:r>
              <a:rPr lang="en-US" sz="4800" dirty="0" err="1"/>
              <a:t>Dilithium</a:t>
            </a:r>
            <a:r>
              <a:rPr lang="en-US" sz="4800" dirty="0"/>
              <a:t> in the QROM</a:t>
            </a:r>
            <a:endParaRPr lang="en-US" dirty="0"/>
          </a:p>
        </p:txBody>
      </p:sp>
      <p:sp>
        <p:nvSpPr>
          <p:cNvPr id="3" name="Subtitle 2">
            <a:extLst>
              <a:ext uri="{FF2B5EF4-FFF2-40B4-BE49-F238E27FC236}">
                <a16:creationId xmlns:a16="http://schemas.microsoft.com/office/drawing/2014/main" id="{965E5FED-D9E7-E3DA-A146-C4DC4D65CAA4}"/>
              </a:ext>
            </a:extLst>
          </p:cNvPr>
          <p:cNvSpPr>
            <a:spLocks noGrp="1"/>
          </p:cNvSpPr>
          <p:nvPr>
            <p:ph type="subTitle" idx="1"/>
          </p:nvPr>
        </p:nvSpPr>
        <p:spPr>
          <a:xfrm>
            <a:off x="6575304" y="3880965"/>
            <a:ext cx="5236591" cy="2359114"/>
          </a:xfrm>
        </p:spPr>
        <p:txBody>
          <a:bodyPr anchor="b">
            <a:normAutofit/>
          </a:bodyPr>
          <a:lstStyle/>
          <a:p>
            <a:r>
              <a:rPr lang="en-US" sz="2400" dirty="0"/>
              <a:t>K. A. Jackson</a:t>
            </a:r>
            <a:r>
              <a:rPr lang="en-US" sz="2400" baseline="30000" dirty="0"/>
              <a:t>1</a:t>
            </a:r>
            <a:r>
              <a:rPr lang="en-US" sz="2400" dirty="0"/>
              <a:t>, Carl A. Miller</a:t>
            </a:r>
            <a:r>
              <a:rPr lang="en-US" sz="2400" baseline="30000" dirty="0"/>
              <a:t>2,3</a:t>
            </a:r>
            <a:r>
              <a:rPr lang="en-US" sz="2400" dirty="0"/>
              <a:t>, Daochen Wang</a:t>
            </a:r>
            <a:r>
              <a:rPr lang="en-US" sz="2400" baseline="30000" dirty="0"/>
              <a:t>4</a:t>
            </a:r>
          </a:p>
          <a:p>
            <a:r>
              <a:rPr lang="en-US" sz="1800" dirty="0"/>
              <a:t>University of Maryland: Department of Physics</a:t>
            </a:r>
            <a:r>
              <a:rPr lang="en-US" sz="1800" baseline="30000" dirty="0"/>
              <a:t>1</a:t>
            </a:r>
            <a:r>
              <a:rPr lang="en-US" sz="1800" dirty="0"/>
              <a:t> and UMIACS</a:t>
            </a:r>
            <a:r>
              <a:rPr lang="en-US" sz="1800" baseline="30000" dirty="0"/>
              <a:t>2</a:t>
            </a:r>
            <a:r>
              <a:rPr lang="en-US" sz="1800" dirty="0"/>
              <a:t>, National Institute of Standards and Technology</a:t>
            </a:r>
            <a:r>
              <a:rPr lang="en-US" sz="1800" baseline="30000" dirty="0"/>
              <a:t>3</a:t>
            </a:r>
            <a:r>
              <a:rPr lang="en-US" sz="1800" dirty="0"/>
              <a:t>, University of British Columbia: Department of Computer Science</a:t>
            </a:r>
            <a:r>
              <a:rPr lang="en-US" sz="1800" baseline="30000" dirty="0"/>
              <a:t>4</a:t>
            </a:r>
          </a:p>
        </p:txBody>
      </p:sp>
      <p:pic>
        <p:nvPicPr>
          <p:cNvPr id="6" name="Picture 5">
            <a:extLst>
              <a:ext uri="{FF2B5EF4-FFF2-40B4-BE49-F238E27FC236}">
                <a16:creationId xmlns:a16="http://schemas.microsoft.com/office/drawing/2014/main" id="{4BE6903D-F1E1-808F-4B3E-82E459A7B78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000"/>
                    </a14:imgEffect>
                    <a14:imgEffect>
                      <a14:saturation sat="90000"/>
                    </a14:imgEffect>
                    <a14:imgEffect>
                      <a14:brightnessContrast bright="10000" contrast="10000"/>
                    </a14:imgEffect>
                  </a14:imgLayer>
                </a14:imgProps>
              </a:ext>
              <a:ext uri="{28A0092B-C50C-407E-A947-70E740481C1C}">
                <a14:useLocalDpi xmlns:a14="http://schemas.microsoft.com/office/drawing/2010/main" val="0"/>
              </a:ext>
            </a:extLst>
          </a:blip>
          <a:srcRect l="20370" r="20370"/>
          <a:stretch/>
        </p:blipFill>
        <p:spPr>
          <a:xfrm>
            <a:off x="-12" y="0"/>
            <a:ext cx="6096005" cy="6858000"/>
          </a:xfrm>
          <a:prstGeom prst="rect">
            <a:avLst/>
          </a:prstGeom>
        </p:spPr>
      </p:pic>
    </p:spTree>
    <p:extLst>
      <p:ext uri="{BB962C8B-B14F-4D97-AF65-F5344CB8AC3E}">
        <p14:creationId xmlns:p14="http://schemas.microsoft.com/office/powerpoint/2010/main" val="39660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A9AFB-CB10-3730-5AC6-5E6A655036D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877EB71-52C3-137B-8158-510D10E5FDF4}"/>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Definition of MLWE</a:t>
            </a:r>
          </a:p>
        </p:txBody>
      </p:sp>
      <p:grpSp>
        <p:nvGrpSpPr>
          <p:cNvPr id="9" name="Group 8">
            <a:extLst>
              <a:ext uri="{FF2B5EF4-FFF2-40B4-BE49-F238E27FC236}">
                <a16:creationId xmlns:a16="http://schemas.microsoft.com/office/drawing/2014/main" id="{060880DC-71EA-6E9E-1334-08CD7FBC1D6A}"/>
              </a:ext>
            </a:extLst>
          </p:cNvPr>
          <p:cNvGrpSpPr/>
          <p:nvPr/>
        </p:nvGrpSpPr>
        <p:grpSpPr>
          <a:xfrm>
            <a:off x="408790" y="1722943"/>
            <a:ext cx="11400005" cy="3868371"/>
            <a:chOff x="408790" y="1722943"/>
            <a:chExt cx="11400005" cy="3868371"/>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EB2879C-BD84-EA3A-A33D-FF9ED140F85A}"/>
                    </a:ext>
                  </a:extLst>
                </p:cNvPr>
                <p:cNvSpPr/>
                <p:nvPr/>
              </p:nvSpPr>
              <p:spPr>
                <a:xfrm>
                  <a:off x="4216542" y="1722943"/>
                  <a:ext cx="3758907" cy="2102182"/>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MLWE</a:t>
                  </a:r>
                </a:p>
                <a:p>
                  <a:pPr algn="ctr"/>
                  <a14:m>
                    <m:oMathPara xmlns:m="http://schemas.openxmlformats.org/officeDocument/2006/math">
                      <m:oMathParaPr>
                        <m:jc m:val="centerGroup"/>
                      </m:oMathParaPr>
                      <m:oMath xmlns:m="http://schemas.openxmlformats.org/officeDocument/2006/math">
                        <m:d>
                          <m:dPr>
                            <m:ctrlPr>
                              <a:rPr lang="en-US" sz="4400" i="1" smtClean="0">
                                <a:solidFill>
                                  <a:schemeClr val="tx1"/>
                                </a:solidFill>
                                <a:latin typeface="Cambria Math" panose="02040503050406030204" pitchFamily="18" charset="0"/>
                              </a:rPr>
                            </m:ctrlPr>
                          </m:dPr>
                          <m:e>
                            <m:r>
                              <a:rPr lang="en-US" sz="4400" b="0" i="1" smtClean="0">
                                <a:solidFill>
                                  <a:schemeClr val="tx1"/>
                                </a:solidFill>
                                <a:latin typeface="Cambria Math" panose="02040503050406030204" pitchFamily="18" charset="0"/>
                              </a:rPr>
                              <m:t>𝑞</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𝑛</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𝑘</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𝑙</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𝐷</m:t>
                            </m:r>
                          </m:e>
                        </m:d>
                      </m:oMath>
                    </m:oMathPara>
                  </a14:m>
                  <a:endParaRPr lang="en-US" sz="4400" dirty="0">
                    <a:solidFill>
                      <a:schemeClr val="tx1"/>
                    </a:solidFill>
                  </a:endParaRPr>
                </a:p>
              </p:txBody>
            </p:sp>
          </mc:Choice>
          <mc:Fallback xmlns="">
            <p:sp>
              <p:nvSpPr>
                <p:cNvPr id="2" name="Rectangle 1">
                  <a:extLst>
                    <a:ext uri="{FF2B5EF4-FFF2-40B4-BE49-F238E27FC236}">
                      <a16:creationId xmlns:a16="http://schemas.microsoft.com/office/drawing/2014/main" id="{BEB2879C-BD84-EA3A-A33D-FF9ED140F85A}"/>
                    </a:ext>
                  </a:extLst>
                </p:cNvPr>
                <p:cNvSpPr>
                  <a:spLocks noRot="1" noChangeAspect="1" noMove="1" noResize="1" noEditPoints="1" noAdjustHandles="1" noChangeArrowheads="1" noChangeShapeType="1" noTextEdit="1"/>
                </p:cNvSpPr>
                <p:nvPr/>
              </p:nvSpPr>
              <p:spPr>
                <a:xfrm>
                  <a:off x="4216542" y="1722943"/>
                  <a:ext cx="3758907" cy="2102182"/>
                </a:xfrm>
                <a:prstGeom prst="rect">
                  <a:avLst/>
                </a:prstGeom>
                <a:blipFill>
                  <a:blip r:embed="rId3"/>
                  <a:stretch>
                    <a:fillRect/>
                  </a:stretch>
                </a:blipFill>
                <a:ln>
                  <a:solidFill>
                    <a:srgbClr val="4472C4"/>
                  </a:solidFill>
                </a:ln>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BD3E9DCE-4681-179A-BBEA-58DBF1C63CC9}"/>
                </a:ext>
              </a:extLst>
            </p:cNvPr>
            <p:cNvCxnSpPr>
              <a:cxnSpLocks/>
            </p:cNvCxnSpPr>
            <p:nvPr/>
          </p:nvCxnSpPr>
          <p:spPr>
            <a:xfrm>
              <a:off x="408790"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AD9EC4-629A-6D2E-37C8-B8A398497E45}"/>
                    </a:ext>
                  </a:extLst>
                </p:cNvPr>
                <p:cNvSpPr txBox="1"/>
                <p:nvPr/>
              </p:nvSpPr>
              <p:spPr>
                <a:xfrm>
                  <a:off x="766114" y="2131242"/>
                  <a:ext cx="2671950" cy="132004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𝐴</m:t>
                        </m:r>
                        <m:r>
                          <a:rPr lang="en-US" sz="3600" b="0" i="1" smtClean="0">
                            <a:latin typeface="Cambria Math" panose="02040503050406030204" pitchFamily="18" charset="0"/>
                          </a:rPr>
                          <m:t>←</m:t>
                        </m:r>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𝑅</m:t>
                            </m:r>
                          </m:e>
                          <m:sub>
                            <m:r>
                              <a:rPr lang="en-US" sz="3600" b="0" i="1" smtClean="0">
                                <a:latin typeface="Cambria Math" panose="02040503050406030204" pitchFamily="18" charset="0"/>
                              </a:rPr>
                              <m:t>𝑞</m:t>
                            </m:r>
                          </m:sub>
                          <m:sup>
                            <m:r>
                              <a:rPr lang="en-US" sz="3600" b="0" i="1" smtClean="0">
                                <a:latin typeface="Cambria Math" panose="02040503050406030204" pitchFamily="18" charset="0"/>
                              </a:rPr>
                              <m:t>𝑘</m:t>
                            </m:r>
                            <m:r>
                              <a:rPr lang="en-US" sz="3600" b="0" i="1" smtClean="0">
                                <a:latin typeface="Cambria Math" panose="02040503050406030204" pitchFamily="18" charset="0"/>
                              </a:rPr>
                              <m:t>×</m:t>
                            </m:r>
                            <m:r>
                              <a:rPr lang="en-US" sz="3600" b="0" i="1" smtClean="0">
                                <a:latin typeface="Cambria Math" panose="02040503050406030204" pitchFamily="18" charset="0"/>
                              </a:rPr>
                              <m:t>𝑙</m:t>
                            </m:r>
                          </m:sup>
                        </m:sSubSup>
                      </m:oMath>
                    </m:oMathPara>
                  </a14:m>
                  <a:endParaRPr lang="en-US" sz="3600" b="0" dirty="0"/>
                </a:p>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𝑡</m:t>
                        </m:r>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Ω</m:t>
                            </m:r>
                          </m:e>
                          <m:sub>
                            <m:r>
                              <a:rPr lang="en-US" sz="3600" b="0" i="1" smtClean="0">
                                <a:latin typeface="Cambria Math" panose="02040503050406030204" pitchFamily="18" charset="0"/>
                              </a:rPr>
                              <m:t>𝑏</m:t>
                            </m:r>
                            <m:r>
                              <a:rPr lang="en-US" sz="3600" b="0" i="1" smtClean="0">
                                <a:latin typeface="Cambria Math" panose="02040503050406030204" pitchFamily="18" charset="0"/>
                              </a:rPr>
                              <m:t>←{0, 1}</m:t>
                            </m:r>
                          </m:sub>
                        </m:sSub>
                      </m:oMath>
                    </m:oMathPara>
                  </a14:m>
                  <a:endParaRPr lang="en-US" sz="3600" b="0" dirty="0"/>
                </a:p>
              </p:txBody>
            </p:sp>
          </mc:Choice>
          <mc:Fallback xmlns="">
            <p:sp>
              <p:nvSpPr>
                <p:cNvPr id="5" name="TextBox 4">
                  <a:extLst>
                    <a:ext uri="{FF2B5EF4-FFF2-40B4-BE49-F238E27FC236}">
                      <a16:creationId xmlns:a16="http://schemas.microsoft.com/office/drawing/2014/main" id="{A2AD9EC4-629A-6D2E-37C8-B8A398497E45}"/>
                    </a:ext>
                  </a:extLst>
                </p:cNvPr>
                <p:cNvSpPr txBox="1">
                  <a:spLocks noRot="1" noChangeAspect="1" noMove="1" noResize="1" noEditPoints="1" noAdjustHandles="1" noChangeArrowheads="1" noChangeShapeType="1" noTextEdit="1"/>
                </p:cNvSpPr>
                <p:nvPr/>
              </p:nvSpPr>
              <p:spPr>
                <a:xfrm>
                  <a:off x="766114" y="2131242"/>
                  <a:ext cx="2671950" cy="1320041"/>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51C3FE8-43E5-AFD2-E19B-38B5FA72AB74}"/>
                </a:ext>
              </a:extLst>
            </p:cNvPr>
            <p:cNvCxnSpPr>
              <a:cxnSpLocks/>
            </p:cNvCxnSpPr>
            <p:nvPr/>
          </p:nvCxnSpPr>
          <p:spPr>
            <a:xfrm>
              <a:off x="8338968"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27F6E4-FF7D-136E-79CC-C6C29A9D1BCB}"/>
                    </a:ext>
                  </a:extLst>
                </p:cNvPr>
                <p:cNvSpPr txBox="1"/>
                <p:nvPr/>
              </p:nvSpPr>
              <p:spPr>
                <a:xfrm>
                  <a:off x="8736612" y="2131242"/>
                  <a:ext cx="2275110" cy="64633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𝑏</m:t>
                            </m:r>
                          </m:e>
                          <m:sup>
                            <m:r>
                              <a:rPr lang="en-US" sz="3600" b="0" i="1" smtClean="0">
                                <a:latin typeface="Cambria Math" panose="02040503050406030204" pitchFamily="18" charset="0"/>
                              </a:rPr>
                              <m:t>′</m:t>
                            </m:r>
                          </m:sup>
                        </m:sSup>
                        <m:r>
                          <a:rPr lang="en-US" sz="3600" b="0" i="1" smtClean="0">
                            <a:latin typeface="Cambria Math" panose="02040503050406030204" pitchFamily="18" charset="0"/>
                          </a:rPr>
                          <m:t>∈{0, 1}</m:t>
                        </m:r>
                      </m:oMath>
                    </m:oMathPara>
                  </a14:m>
                  <a:endParaRPr lang="en-US" sz="2800" b="0" dirty="0"/>
                </a:p>
              </p:txBody>
            </p:sp>
          </mc:Choice>
          <mc:Fallback xmlns="">
            <p:sp>
              <p:nvSpPr>
                <p:cNvPr id="7" name="TextBox 6">
                  <a:extLst>
                    <a:ext uri="{FF2B5EF4-FFF2-40B4-BE49-F238E27FC236}">
                      <a16:creationId xmlns:a16="http://schemas.microsoft.com/office/drawing/2014/main" id="{E027F6E4-FF7D-136E-79CC-C6C29A9D1BCB}"/>
                    </a:ext>
                  </a:extLst>
                </p:cNvPr>
                <p:cNvSpPr txBox="1">
                  <a:spLocks noRot="1" noChangeAspect="1" noMove="1" noResize="1" noEditPoints="1" noAdjustHandles="1" noChangeArrowheads="1" noChangeShapeType="1" noTextEdit="1"/>
                </p:cNvSpPr>
                <p:nvPr/>
              </p:nvSpPr>
              <p:spPr>
                <a:xfrm>
                  <a:off x="8736612" y="2131242"/>
                  <a:ext cx="2275110" cy="646331"/>
                </a:xfrm>
                <a:prstGeom prst="rect">
                  <a:avLst/>
                </a:prstGeom>
                <a:blipFill>
                  <a:blip r:embed="rId5"/>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2A9DD8FD-CA01-94E8-0C94-03293E92C89F}"/>
                </a:ext>
              </a:extLst>
            </p:cNvPr>
            <p:cNvGrpSpPr/>
            <p:nvPr/>
          </p:nvGrpSpPr>
          <p:grpSpPr>
            <a:xfrm>
              <a:off x="1419230" y="3783062"/>
              <a:ext cx="8654651" cy="1808252"/>
              <a:chOff x="613187" y="3926541"/>
              <a:chExt cx="8654651" cy="1808252"/>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0E7427D-3942-CCA1-890D-4AA4D8BD4805}"/>
                      </a:ext>
                    </a:extLst>
                  </p:cNvPr>
                  <p:cNvSpPr txBox="1"/>
                  <p:nvPr/>
                </p:nvSpPr>
                <p:spPr>
                  <a:xfrm>
                    <a:off x="7864377" y="4138577"/>
                    <a:ext cx="1403461"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𝑏</m:t>
                          </m:r>
                          <m:r>
                            <a:rPr lang="en-US" sz="3600" b="0" i="1" smtClean="0">
                              <a:latin typeface="Cambria Math" panose="02040503050406030204" pitchFamily="18" charset="0"/>
                            </a:rPr>
                            <m:t>=0</m:t>
                          </m:r>
                        </m:oMath>
                      </m:oMathPara>
                    </a14:m>
                    <a:endParaRPr lang="en-US" sz="3600" dirty="0"/>
                  </a:p>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𝑏</m:t>
                          </m:r>
                          <m:r>
                            <a:rPr lang="en-US" sz="3600" b="0" i="1" smtClean="0">
                              <a:latin typeface="Cambria Math" panose="02040503050406030204" pitchFamily="18" charset="0"/>
                            </a:rPr>
                            <m:t>=1</m:t>
                          </m:r>
                        </m:oMath>
                      </m:oMathPara>
                    </a14:m>
                    <a:endParaRPr lang="en-US" sz="3600" dirty="0"/>
                  </a:p>
                </p:txBody>
              </p:sp>
            </mc:Choice>
            <mc:Fallback xmlns="">
              <p:sp>
                <p:nvSpPr>
                  <p:cNvPr id="15" name="TextBox 14">
                    <a:extLst>
                      <a:ext uri="{FF2B5EF4-FFF2-40B4-BE49-F238E27FC236}">
                        <a16:creationId xmlns:a16="http://schemas.microsoft.com/office/drawing/2014/main" id="{A0E7427D-3942-CCA1-890D-4AA4D8BD4805}"/>
                      </a:ext>
                    </a:extLst>
                  </p:cNvPr>
                  <p:cNvSpPr txBox="1">
                    <a:spLocks noRot="1" noChangeAspect="1" noMove="1" noResize="1" noEditPoints="1" noAdjustHandles="1" noChangeArrowheads="1" noChangeShapeType="1" noTextEdit="1"/>
                  </p:cNvSpPr>
                  <p:nvPr/>
                </p:nvSpPr>
                <p:spPr>
                  <a:xfrm>
                    <a:off x="7864377" y="4138577"/>
                    <a:ext cx="1403461" cy="12003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9DAA1D5-3CBF-C170-D4AF-6F71B15C6861}"/>
                      </a:ext>
                    </a:extLst>
                  </p:cNvPr>
                  <p:cNvSpPr txBox="1"/>
                  <p:nvPr/>
                </p:nvSpPr>
                <p:spPr>
                  <a:xfrm>
                    <a:off x="613187" y="3926541"/>
                    <a:ext cx="3229410" cy="18082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ea typeface="Cambria Math" panose="02040503050406030204" pitchFamily="18" charset="0"/>
                                </a:rPr>
                              </m:ctrlPr>
                            </m:sSubPr>
                            <m:e>
                              <m:r>
                                <m:rPr>
                                  <m:sty m:val="p"/>
                                </m:rPr>
                                <a:rPr lang="en-US" sz="3600" b="0" i="0" smtClean="0">
                                  <a:latin typeface="Cambria Math" panose="02040503050406030204" pitchFamily="18" charset="0"/>
                                  <a:ea typeface="Cambria Math" panose="02040503050406030204" pitchFamily="18" charset="0"/>
                                </a:rPr>
                                <m:t>Ω</m:t>
                              </m:r>
                            </m:e>
                            <m:sub>
                              <m:r>
                                <a:rPr lang="en-US" sz="3600" b="0" i="1" smtClean="0">
                                  <a:latin typeface="Cambria Math" panose="02040503050406030204" pitchFamily="18" charset="0"/>
                                  <a:ea typeface="Cambria Math" panose="02040503050406030204" pitchFamily="18" charset="0"/>
                                </a:rPr>
                                <m:t>𝑏</m:t>
                              </m:r>
                            </m:sub>
                          </m:sSub>
                          <m:r>
                            <a:rPr lang="en-US" sz="3600" b="0" i="1" smtClean="0">
                              <a:latin typeface="Cambria Math" panose="02040503050406030204" pitchFamily="18" charset="0"/>
                              <a:ea typeface="Cambria Math" panose="02040503050406030204" pitchFamily="18" charset="0"/>
                            </a:rPr>
                            <m:t>≔</m:t>
                          </m:r>
                          <m:d>
                            <m:dPr>
                              <m:begChr m:val="{"/>
                              <m:endChr m:val=""/>
                              <m:ctrlPr>
                                <a:rPr lang="en-US" sz="3600" b="0" i="1" smtClean="0">
                                  <a:latin typeface="Cambria Math" panose="02040503050406030204" pitchFamily="18" charset="0"/>
                                  <a:ea typeface="Cambria Math" panose="02040503050406030204" pitchFamily="18" charset="0"/>
                                </a:rPr>
                              </m:ctrlPr>
                            </m:dPr>
                            <m:e>
                              <m:eqArr>
                                <m:eqArrPr>
                                  <m:ctrlPr>
                                    <a:rPr lang="en-US" sz="3600" b="0" i="1" smtClean="0">
                                      <a:latin typeface="Cambria Math" panose="02040503050406030204" pitchFamily="18" charset="0"/>
                                      <a:ea typeface="Cambria Math" panose="02040503050406030204" pitchFamily="18" charset="0"/>
                                    </a:rPr>
                                  </m:ctrlPr>
                                </m:eqArrPr>
                                <m:e>
                                  <m:sSubSup>
                                    <m:sSubSupPr>
                                      <m:ctrlPr>
                                        <a:rPr lang="en-US" sz="3600" b="0" i="1" smtClean="0">
                                          <a:latin typeface="Cambria Math" panose="02040503050406030204" pitchFamily="18" charset="0"/>
                                          <a:ea typeface="Cambria Math" panose="02040503050406030204" pitchFamily="18" charset="0"/>
                                        </a:rPr>
                                      </m:ctrlPr>
                                    </m:sSubSupPr>
                                    <m:e>
                                      <m:r>
                                        <a:rPr lang="en-US" sz="3600" b="0" i="1" smtClean="0">
                                          <a:latin typeface="Cambria Math" panose="02040503050406030204" pitchFamily="18" charset="0"/>
                                          <a:ea typeface="Cambria Math" panose="02040503050406030204" pitchFamily="18" charset="0"/>
                                        </a:rPr>
                                        <m:t>𝑅</m:t>
                                      </m:r>
                                    </m:e>
                                    <m:sub>
                                      <m:r>
                                        <a:rPr lang="en-US" sz="3600" b="0" i="1" smtClean="0">
                                          <a:latin typeface="Cambria Math" panose="02040503050406030204" pitchFamily="18" charset="0"/>
                                          <a:ea typeface="Cambria Math" panose="02040503050406030204" pitchFamily="18" charset="0"/>
                                        </a:rPr>
                                        <m:t>𝑞</m:t>
                                      </m:r>
                                    </m:sub>
                                    <m:sup>
                                      <m:r>
                                        <a:rPr lang="en-US" sz="3600" b="0" i="1" smtClean="0">
                                          <a:latin typeface="Cambria Math" panose="02040503050406030204" pitchFamily="18" charset="0"/>
                                          <a:ea typeface="Cambria Math" panose="02040503050406030204" pitchFamily="18" charset="0"/>
                                        </a:rPr>
                                        <m:t>𝑘</m:t>
                                      </m:r>
                                    </m:sup>
                                  </m:sSubSup>
                                </m:e>
                                <m:e>
                                  <m:r>
                                    <m:rPr>
                                      <m:lit/>
                                    </m:rP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𝐴</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𝑠</m:t>
                                      </m:r>
                                    </m:e>
                                    <m:sub>
                                      <m:r>
                                        <a:rPr lang="en-US" sz="3600" i="1">
                                          <a:latin typeface="Cambria Math" panose="02040503050406030204" pitchFamily="18" charset="0"/>
                                          <a:ea typeface="Cambria Math" panose="02040503050406030204" pitchFamily="18" charset="0"/>
                                        </a:rPr>
                                        <m:t>1</m:t>
                                      </m:r>
                                    </m:sub>
                                  </m:sSub>
                                </m:e>
                              </m:eqArr>
                            </m:e>
                          </m:d>
                        </m:oMath>
                      </m:oMathPara>
                    </a14:m>
                    <a:endParaRPr lang="en-US" sz="3600" b="0" dirty="0">
                      <a:latin typeface="Cambria Math" panose="02040503050406030204" pitchFamily="18" charset="0"/>
                      <a:ea typeface="Cambria Math" panose="02040503050406030204" pitchFamily="18" charset="0"/>
                    </a:endParaRPr>
                  </a:p>
                  <a:p>
                    <a:endParaRPr lang="en-US" dirty="0"/>
                  </a:p>
                </p:txBody>
              </p:sp>
            </mc:Choice>
            <mc:Fallback xmlns="">
              <p:sp>
                <p:nvSpPr>
                  <p:cNvPr id="20" name="TextBox 19">
                    <a:extLst>
                      <a:ext uri="{FF2B5EF4-FFF2-40B4-BE49-F238E27FC236}">
                        <a16:creationId xmlns:a16="http://schemas.microsoft.com/office/drawing/2014/main" id="{59DAA1D5-3CBF-C170-D4AF-6F71B15C6861}"/>
                      </a:ext>
                    </a:extLst>
                  </p:cNvPr>
                  <p:cNvSpPr txBox="1">
                    <a:spLocks noRot="1" noChangeAspect="1" noMove="1" noResize="1" noEditPoints="1" noAdjustHandles="1" noChangeArrowheads="1" noChangeShapeType="1" noTextEdit="1"/>
                  </p:cNvSpPr>
                  <p:nvPr/>
                </p:nvSpPr>
                <p:spPr>
                  <a:xfrm>
                    <a:off x="613187" y="3926541"/>
                    <a:ext cx="3229410" cy="1808252"/>
                  </a:xfrm>
                  <a:prstGeom prst="rect">
                    <a:avLst/>
                  </a:prstGeom>
                  <a:blipFill>
                    <a:blip r:embed="rId8"/>
                    <a:stretch>
                      <a:fillRect/>
                    </a:stretch>
                  </a:blipFill>
                </p:spPr>
                <p:txBody>
                  <a:bodyPr/>
                  <a:lstStyle/>
                  <a:p>
                    <a:r>
                      <a:rPr lang="en-US">
                        <a:noFill/>
                      </a:rPr>
                      <a:t> </a:t>
                    </a:r>
                  </a:p>
                </p:txBody>
              </p:sp>
            </mc:Fallback>
          </mc:AlternateContent>
        </p:grpSp>
      </p:grpSp>
      <p:sp>
        <p:nvSpPr>
          <p:cNvPr id="8" name="Title 1">
            <a:extLst>
              <a:ext uri="{FF2B5EF4-FFF2-40B4-BE49-F238E27FC236}">
                <a16:creationId xmlns:a16="http://schemas.microsoft.com/office/drawing/2014/main" id="{BC42DFB8-863D-5595-A28B-A1B52B53D938}"/>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B9E2E7-6761-1FDD-6A68-B205EE1AF48C}"/>
                  </a:ext>
                </a:extLst>
              </p:cNvPr>
              <p:cNvSpPr txBox="1"/>
              <p:nvPr/>
            </p:nvSpPr>
            <p:spPr>
              <a:xfrm>
                <a:off x="3968793" y="4539652"/>
                <a:ext cx="4755148" cy="656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𝑠</m:t>
                          </m:r>
                        </m:e>
                        <m:sub>
                          <m:r>
                            <a:rPr lang="en-US" sz="3600" i="1">
                              <a:latin typeface="Cambria Math" panose="02040503050406030204" pitchFamily="18" charset="0"/>
                            </a:rPr>
                            <m:t>2</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𝑠</m:t>
                          </m:r>
                        </m:e>
                        <m:sub>
                          <m:r>
                            <a:rPr lang="en-US" sz="3600" i="1">
                              <a:latin typeface="Cambria Math" panose="02040503050406030204" pitchFamily="18" charset="0"/>
                            </a:rPr>
                            <m:t>1</m:t>
                          </m:r>
                        </m:sub>
                      </m:sSub>
                      <m:r>
                        <a:rPr lang="en-US" sz="3600" i="1">
                          <a:latin typeface="Cambria Math" panose="02040503050406030204" pitchFamily="18" charset="0"/>
                        </a:rPr>
                        <m:t>←</m:t>
                      </m:r>
                      <m:sSup>
                        <m:sSupPr>
                          <m:ctrlPr>
                            <a:rPr lang="en-US" sz="3600" i="1">
                              <a:latin typeface="Cambria Math" panose="02040503050406030204" pitchFamily="18" charset="0"/>
                            </a:rPr>
                          </m:ctrlPr>
                        </m:sSupPr>
                        <m:e>
                          <m:r>
                            <a:rPr lang="en-US" sz="3600" i="1">
                              <a:latin typeface="Cambria Math" panose="02040503050406030204" pitchFamily="18" charset="0"/>
                            </a:rPr>
                            <m:t>𝐷</m:t>
                          </m:r>
                        </m:e>
                        <m:sup>
                          <m:r>
                            <a:rPr lang="en-US" sz="3600" i="1">
                              <a:latin typeface="Cambria Math" panose="02040503050406030204" pitchFamily="18" charset="0"/>
                            </a:rPr>
                            <m:t>𝑙</m:t>
                          </m:r>
                        </m:sup>
                      </m:sSup>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𝑠</m:t>
                          </m:r>
                        </m:e>
                        <m:sub>
                          <m:r>
                            <a:rPr lang="en-US" sz="3600" b="0" i="1" smtClean="0">
                              <a:latin typeface="Cambria Math" panose="02040503050406030204" pitchFamily="18" charset="0"/>
                            </a:rPr>
                            <m:t>2</m:t>
                          </m:r>
                        </m:sub>
                      </m:sSub>
                      <m:r>
                        <a:rPr lang="en-US" sz="3600" b="0" i="1" smtClean="0">
                          <a:latin typeface="Cambria Math" panose="02040503050406030204" pitchFamily="18" charset="0"/>
                        </a:rPr>
                        <m:t>←</m:t>
                      </m:r>
                      <m:sSup>
                        <m:sSupPr>
                          <m:ctrlPr>
                            <a:rPr lang="en-US" sz="3600" i="1">
                              <a:latin typeface="Cambria Math" panose="02040503050406030204" pitchFamily="18" charset="0"/>
                            </a:rPr>
                          </m:ctrlPr>
                        </m:sSupPr>
                        <m:e>
                          <m:r>
                            <a:rPr lang="en-US" sz="3600" i="1">
                              <a:latin typeface="Cambria Math" panose="02040503050406030204" pitchFamily="18" charset="0"/>
                            </a:rPr>
                            <m:t>𝐷</m:t>
                          </m:r>
                        </m:e>
                        <m:sup>
                          <m:r>
                            <a:rPr lang="en-US" sz="3600" i="1">
                              <a:latin typeface="Cambria Math" panose="02040503050406030204" pitchFamily="18" charset="0"/>
                            </a:rPr>
                            <m:t>𝑘</m:t>
                          </m:r>
                        </m:sup>
                      </m:sSup>
                      <m:r>
                        <m:rPr>
                          <m:lit/>
                        </m:rPr>
                        <a:rPr lang="en-US" sz="3600" i="1">
                          <a:latin typeface="Cambria Math" panose="02040503050406030204" pitchFamily="18" charset="0"/>
                        </a:rPr>
                        <m:t>}</m:t>
                      </m:r>
                    </m:oMath>
                  </m:oMathPara>
                </a14:m>
                <a:endParaRPr lang="en-US" sz="3600" dirty="0"/>
              </a:p>
            </p:txBody>
          </p:sp>
        </mc:Choice>
        <mc:Fallback xmlns="">
          <p:sp>
            <p:nvSpPr>
              <p:cNvPr id="11" name="TextBox 10">
                <a:extLst>
                  <a:ext uri="{FF2B5EF4-FFF2-40B4-BE49-F238E27FC236}">
                    <a16:creationId xmlns:a16="http://schemas.microsoft.com/office/drawing/2014/main" id="{85B9E2E7-6761-1FDD-6A68-B205EE1AF48C}"/>
                  </a:ext>
                </a:extLst>
              </p:cNvPr>
              <p:cNvSpPr txBox="1">
                <a:spLocks noRot="1" noChangeAspect="1" noMove="1" noResize="1" noEditPoints="1" noAdjustHandles="1" noChangeArrowheads="1" noChangeShapeType="1" noTextEdit="1"/>
              </p:cNvSpPr>
              <p:nvPr/>
            </p:nvSpPr>
            <p:spPr>
              <a:xfrm>
                <a:off x="3968793" y="4539652"/>
                <a:ext cx="4755148" cy="656911"/>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6754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A9AFB-CB10-3730-5AC6-5E6A655036D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877EB71-52C3-137B-8158-510D10E5FDF4}"/>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Definition of MSIS</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EB2879C-BD84-EA3A-A33D-FF9ED140F85A}"/>
                  </a:ext>
                </a:extLst>
              </p:cNvPr>
              <p:cNvSpPr/>
              <p:nvPr/>
            </p:nvSpPr>
            <p:spPr>
              <a:xfrm>
                <a:off x="4216542" y="1722943"/>
                <a:ext cx="3758907" cy="2102182"/>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MSIS</a:t>
                </a:r>
              </a:p>
              <a:p>
                <a:pPr algn="ctr"/>
                <a14:m>
                  <m:oMathPara xmlns:m="http://schemas.openxmlformats.org/officeDocument/2006/math">
                    <m:oMathParaPr>
                      <m:jc m:val="centerGroup"/>
                    </m:oMathParaPr>
                    <m:oMath xmlns:m="http://schemas.openxmlformats.org/officeDocument/2006/math">
                      <m:d>
                        <m:dPr>
                          <m:ctrlPr>
                            <a:rPr lang="en-US" sz="4400" i="1" smtClean="0">
                              <a:solidFill>
                                <a:schemeClr val="tx1"/>
                              </a:solidFill>
                              <a:latin typeface="Cambria Math" panose="02040503050406030204" pitchFamily="18" charset="0"/>
                            </a:rPr>
                          </m:ctrlPr>
                        </m:dPr>
                        <m:e>
                          <m:r>
                            <a:rPr lang="en-US" sz="4400" b="0" i="1" smtClean="0">
                              <a:solidFill>
                                <a:schemeClr val="tx1"/>
                              </a:solidFill>
                              <a:latin typeface="Cambria Math" panose="02040503050406030204" pitchFamily="18" charset="0"/>
                            </a:rPr>
                            <m:t>𝑞</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𝑛</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𝑘</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𝑙</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𝜆</m:t>
                          </m:r>
                        </m:e>
                      </m:d>
                    </m:oMath>
                  </m:oMathPara>
                </a14:m>
                <a:endParaRPr lang="en-US" sz="4400" dirty="0">
                  <a:solidFill>
                    <a:schemeClr val="tx1"/>
                  </a:solidFill>
                </a:endParaRPr>
              </a:p>
            </p:txBody>
          </p:sp>
        </mc:Choice>
        <mc:Fallback xmlns="">
          <p:sp>
            <p:nvSpPr>
              <p:cNvPr id="2" name="Rectangle 1">
                <a:extLst>
                  <a:ext uri="{FF2B5EF4-FFF2-40B4-BE49-F238E27FC236}">
                    <a16:creationId xmlns:a16="http://schemas.microsoft.com/office/drawing/2014/main" id="{BEB2879C-BD84-EA3A-A33D-FF9ED140F85A}"/>
                  </a:ext>
                </a:extLst>
              </p:cNvPr>
              <p:cNvSpPr>
                <a:spLocks noRot="1" noChangeAspect="1" noMove="1" noResize="1" noEditPoints="1" noAdjustHandles="1" noChangeArrowheads="1" noChangeShapeType="1" noTextEdit="1"/>
              </p:cNvSpPr>
              <p:nvPr/>
            </p:nvSpPr>
            <p:spPr>
              <a:xfrm>
                <a:off x="4216542" y="1722943"/>
                <a:ext cx="3758907" cy="2102182"/>
              </a:xfrm>
              <a:prstGeom prst="rect">
                <a:avLst/>
              </a:prstGeom>
              <a:blipFill>
                <a:blip r:embed="rId3"/>
                <a:stretch>
                  <a:fillRect/>
                </a:stretch>
              </a:blipFill>
              <a:ln>
                <a:solidFill>
                  <a:srgbClr val="4472C4"/>
                </a:solidFill>
              </a:ln>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BD3E9DCE-4681-179A-BBEA-58DBF1C63CC9}"/>
              </a:ext>
            </a:extLst>
          </p:cNvPr>
          <p:cNvCxnSpPr>
            <a:cxnSpLocks/>
          </p:cNvCxnSpPr>
          <p:nvPr/>
        </p:nvCxnSpPr>
        <p:spPr>
          <a:xfrm>
            <a:off x="408790"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AD9EC4-629A-6D2E-37C8-B8A398497E45}"/>
                  </a:ext>
                </a:extLst>
              </p:cNvPr>
              <p:cNvSpPr txBox="1"/>
              <p:nvPr/>
            </p:nvSpPr>
            <p:spPr>
              <a:xfrm>
                <a:off x="766114" y="2131242"/>
                <a:ext cx="2139560" cy="711798"/>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𝐴</m:t>
                      </m:r>
                      <m:r>
                        <a:rPr lang="en-US" sz="3600" b="0" i="1" smtClean="0">
                          <a:latin typeface="Cambria Math" panose="02040503050406030204" pitchFamily="18" charset="0"/>
                        </a:rPr>
                        <m:t>←</m:t>
                      </m:r>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𝑅</m:t>
                          </m:r>
                        </m:e>
                        <m:sub>
                          <m:r>
                            <a:rPr lang="en-US" sz="3600" b="0" i="1" smtClean="0">
                              <a:latin typeface="Cambria Math" panose="02040503050406030204" pitchFamily="18" charset="0"/>
                            </a:rPr>
                            <m:t>𝑞</m:t>
                          </m:r>
                        </m:sub>
                        <m:sup>
                          <m:r>
                            <a:rPr lang="en-US" sz="3600" b="0" i="1" smtClean="0">
                              <a:latin typeface="Cambria Math" panose="02040503050406030204" pitchFamily="18" charset="0"/>
                            </a:rPr>
                            <m:t>𝑘</m:t>
                          </m:r>
                          <m:r>
                            <a:rPr lang="en-US" sz="3600" b="0" i="1" smtClean="0">
                              <a:latin typeface="Cambria Math" panose="02040503050406030204" pitchFamily="18" charset="0"/>
                            </a:rPr>
                            <m:t>×</m:t>
                          </m:r>
                          <m:r>
                            <a:rPr lang="en-US" sz="3600" b="0" i="1" smtClean="0">
                              <a:latin typeface="Cambria Math" panose="02040503050406030204" pitchFamily="18" charset="0"/>
                            </a:rPr>
                            <m:t>𝑙</m:t>
                          </m:r>
                        </m:sup>
                      </m:sSubSup>
                    </m:oMath>
                  </m:oMathPara>
                </a14:m>
                <a:endParaRPr lang="en-US" sz="3600" b="0" dirty="0"/>
              </a:p>
            </p:txBody>
          </p:sp>
        </mc:Choice>
        <mc:Fallback xmlns="">
          <p:sp>
            <p:nvSpPr>
              <p:cNvPr id="5" name="TextBox 4">
                <a:extLst>
                  <a:ext uri="{FF2B5EF4-FFF2-40B4-BE49-F238E27FC236}">
                    <a16:creationId xmlns:a16="http://schemas.microsoft.com/office/drawing/2014/main" id="{A2AD9EC4-629A-6D2E-37C8-B8A398497E45}"/>
                  </a:ext>
                </a:extLst>
              </p:cNvPr>
              <p:cNvSpPr txBox="1">
                <a:spLocks noRot="1" noChangeAspect="1" noMove="1" noResize="1" noEditPoints="1" noAdjustHandles="1" noChangeArrowheads="1" noChangeShapeType="1" noTextEdit="1"/>
              </p:cNvSpPr>
              <p:nvPr/>
            </p:nvSpPr>
            <p:spPr>
              <a:xfrm>
                <a:off x="766114" y="2131242"/>
                <a:ext cx="2139560" cy="711798"/>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51C3FE8-43E5-AFD2-E19B-38B5FA72AB74}"/>
              </a:ext>
            </a:extLst>
          </p:cNvPr>
          <p:cNvCxnSpPr>
            <a:cxnSpLocks/>
          </p:cNvCxnSpPr>
          <p:nvPr/>
        </p:nvCxnSpPr>
        <p:spPr>
          <a:xfrm>
            <a:off x="8338968"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27F6E4-FF7D-136E-79CC-C6C29A9D1BCB}"/>
                  </a:ext>
                </a:extLst>
              </p:cNvPr>
              <p:cNvSpPr txBox="1"/>
              <p:nvPr/>
            </p:nvSpPr>
            <p:spPr>
              <a:xfrm>
                <a:off x="8736612" y="2131242"/>
                <a:ext cx="2642134" cy="698909"/>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𝑆</m:t>
                          </m:r>
                        </m:e>
                        <m:sub>
                          <m:r>
                            <a:rPr lang="en-US" sz="3600" b="0" i="1" smtClean="0">
                              <a:latin typeface="Cambria Math" panose="02040503050406030204" pitchFamily="18" charset="0"/>
                            </a:rPr>
                            <m:t>𝜆</m:t>
                          </m:r>
                        </m:sub>
                        <m:sup>
                          <m:r>
                            <a:rPr lang="en-US" sz="3600" b="0" i="1" smtClean="0">
                              <a:latin typeface="Cambria Math" panose="02040503050406030204" pitchFamily="18" charset="0"/>
                            </a:rPr>
                            <m:t>𝑙</m:t>
                          </m:r>
                        </m:sup>
                      </m:sSubSup>
                      <m:r>
                        <a:rPr lang="en-US" sz="3600" b="0" i="1" smtClean="0">
                          <a:latin typeface="Cambria Math" panose="02040503050406030204" pitchFamily="18" charset="0"/>
                        </a:rPr>
                        <m:t>∖</m:t>
                      </m:r>
                      <m:r>
                        <m:rPr>
                          <m:lit/>
                        </m:rPr>
                        <a:rPr lang="en-US" sz="3600" b="0" i="1" smtClean="0">
                          <a:latin typeface="Cambria Math" panose="02040503050406030204" pitchFamily="18" charset="0"/>
                        </a:rPr>
                        <m:t>{</m:t>
                      </m:r>
                      <m:r>
                        <a:rPr lang="en-US" sz="3600" b="0" i="1" smtClean="0">
                          <a:latin typeface="Cambria Math" panose="02040503050406030204" pitchFamily="18" charset="0"/>
                        </a:rPr>
                        <m:t>0</m:t>
                      </m:r>
                      <m:r>
                        <m:rPr>
                          <m:lit/>
                        </m:rPr>
                        <a:rPr lang="en-US" sz="3600" b="0" i="1" smtClean="0">
                          <a:latin typeface="Cambria Math" panose="02040503050406030204" pitchFamily="18" charset="0"/>
                        </a:rPr>
                        <m:t>}</m:t>
                      </m:r>
                    </m:oMath>
                  </m:oMathPara>
                </a14:m>
                <a:endParaRPr lang="en-US" sz="2800" b="0" dirty="0"/>
              </a:p>
            </p:txBody>
          </p:sp>
        </mc:Choice>
        <mc:Fallback xmlns="">
          <p:sp>
            <p:nvSpPr>
              <p:cNvPr id="7" name="TextBox 6">
                <a:extLst>
                  <a:ext uri="{FF2B5EF4-FFF2-40B4-BE49-F238E27FC236}">
                    <a16:creationId xmlns:a16="http://schemas.microsoft.com/office/drawing/2014/main" id="{E027F6E4-FF7D-136E-79CC-C6C29A9D1BCB}"/>
                  </a:ext>
                </a:extLst>
              </p:cNvPr>
              <p:cNvSpPr txBox="1">
                <a:spLocks noRot="1" noChangeAspect="1" noMove="1" noResize="1" noEditPoints="1" noAdjustHandles="1" noChangeArrowheads="1" noChangeShapeType="1" noTextEdit="1"/>
              </p:cNvSpPr>
              <p:nvPr/>
            </p:nvSpPr>
            <p:spPr>
              <a:xfrm>
                <a:off x="8736612" y="2131242"/>
                <a:ext cx="2642134" cy="698909"/>
              </a:xfrm>
              <a:prstGeom prst="rect">
                <a:avLst/>
              </a:prstGeom>
              <a:blipFill>
                <a:blip r:embed="rId5"/>
                <a:stretch>
                  <a:fillRect/>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BC42DFB8-863D-5595-A28B-A1B52B53D938}"/>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mc:AlternateContent xmlns:mc="http://schemas.openxmlformats.org/markup-compatibility/2006" xmlns:a14="http://schemas.microsoft.com/office/drawing/2010/main">
        <mc:Choice Requires="a14">
          <p:sp>
            <p:nvSpPr>
              <p:cNvPr id="9" name="Title 1">
                <a:extLst>
                  <a:ext uri="{FF2B5EF4-FFF2-40B4-BE49-F238E27FC236}">
                    <a16:creationId xmlns:a16="http://schemas.microsoft.com/office/drawing/2014/main" id="{474AF635-7B05-9638-AD75-ACDF6E1DFDA4}"/>
                  </a:ext>
                </a:extLst>
              </p:cNvPr>
              <p:cNvSpPr txBox="1">
                <a:spLocks/>
              </p:cNvSpPr>
              <p:nvPr/>
            </p:nvSpPr>
            <p:spPr>
              <a:xfrm>
                <a:off x="247434" y="661261"/>
                <a:ext cx="12191993" cy="551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𝑆</m:t>
                        </m:r>
                      </m:e>
                      <m:sub>
                        <m:r>
                          <a:rPr lang="en-US" sz="2400" b="0" i="1" smtClean="0">
                            <a:solidFill>
                              <a:srgbClr val="767171"/>
                            </a:solidFill>
                            <a:latin typeface="Cambria Math" panose="02040503050406030204" pitchFamily="18" charset="0"/>
                          </a:rPr>
                          <m:t>𝜆</m:t>
                        </m:r>
                      </m:sub>
                    </m:sSub>
                    <m:r>
                      <a:rPr lang="en-US" sz="2400" b="0" i="1" smtClean="0">
                        <a:solidFill>
                          <a:srgbClr val="767171"/>
                        </a:solidFill>
                        <a:latin typeface="Cambria Math" panose="02040503050406030204" pitchFamily="18" charset="0"/>
                      </a:rPr>
                      <m:t>≔</m:t>
                    </m:r>
                    <m:r>
                      <m:rPr>
                        <m:lit/>
                      </m:rP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𝑝</m:t>
                    </m:r>
                    <m:r>
                      <a:rPr lang="en-US" sz="2400" b="0" i="1" smtClean="0">
                        <a:solidFill>
                          <a:srgbClr val="767171"/>
                        </a:solidFill>
                        <a:latin typeface="Cambria Math" panose="02040503050406030204" pitchFamily="18" charset="0"/>
                      </a:rPr>
                      <m:t>∈</m:t>
                    </m:r>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𝑅</m:t>
                        </m:r>
                      </m:e>
                      <m:sub>
                        <m:r>
                          <a:rPr lang="en-US" sz="2400" b="0" i="1" smtClean="0">
                            <a:solidFill>
                              <a:srgbClr val="767171"/>
                            </a:solidFill>
                            <a:latin typeface="Cambria Math" panose="02040503050406030204" pitchFamily="18" charset="0"/>
                          </a:rPr>
                          <m:t>𝑞</m:t>
                        </m:r>
                      </m:sub>
                    </m:sSub>
                    <m:r>
                      <a:rPr lang="en-US" sz="2400" b="0" i="1" smtClean="0">
                        <a:solidFill>
                          <a:srgbClr val="767171"/>
                        </a:solidFill>
                        <a:latin typeface="Cambria Math" panose="02040503050406030204" pitchFamily="18" charset="0"/>
                      </a:rPr>
                      <m:t>|0≤</m:t>
                    </m:r>
                    <m:sSub>
                      <m:sSubPr>
                        <m:ctrlPr>
                          <a:rPr lang="en-US" sz="2400" b="0" i="1" smtClean="0">
                            <a:solidFill>
                              <a:srgbClr val="767171"/>
                            </a:solidFill>
                            <a:latin typeface="Cambria Math" panose="02040503050406030204" pitchFamily="18" charset="0"/>
                          </a:rPr>
                        </m:ctrlPr>
                      </m:sSubPr>
                      <m:e>
                        <m:d>
                          <m:dPr>
                            <m:begChr m:val="|"/>
                            <m:endChr m:val="|"/>
                            <m:ctrlPr>
                              <a:rPr lang="en-US" sz="2400" b="0" i="1" smtClean="0">
                                <a:solidFill>
                                  <a:srgbClr val="767171"/>
                                </a:solidFill>
                                <a:latin typeface="Cambria Math" panose="02040503050406030204" pitchFamily="18" charset="0"/>
                              </a:rPr>
                            </m:ctrlPr>
                          </m:dPr>
                          <m:e>
                            <m:r>
                              <a:rPr lang="en-US" sz="2400" b="0" i="1" smtClean="0">
                                <a:solidFill>
                                  <a:srgbClr val="767171"/>
                                </a:solidFill>
                                <a:latin typeface="Cambria Math" panose="02040503050406030204" pitchFamily="18" charset="0"/>
                              </a:rPr>
                              <m:t>𝑝</m:t>
                            </m:r>
                          </m:e>
                        </m:d>
                      </m:e>
                      <m:sub>
                        <m:r>
                          <a:rPr lang="en-US" sz="2400" b="0" i="1" smtClean="0">
                            <a:solidFill>
                              <a:srgbClr val="767171"/>
                            </a:solidFill>
                            <a:latin typeface="Cambria Math" panose="02040503050406030204" pitchFamily="18" charset="0"/>
                          </a:rPr>
                          <m:t>∞</m:t>
                        </m:r>
                      </m:sub>
                    </m:sSub>
                    <m: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𝜆</m:t>
                    </m:r>
                    <m:r>
                      <m:rPr>
                        <m:lit/>
                      </m:rPr>
                      <a:rPr lang="en-US" sz="2400" b="0" i="1" smtClean="0">
                        <a:solidFill>
                          <a:srgbClr val="767171"/>
                        </a:solidFill>
                        <a:latin typeface="Cambria Math" panose="02040503050406030204" pitchFamily="18" charset="0"/>
                      </a:rPr>
                      <m:t>}</m:t>
                    </m:r>
                  </m:oMath>
                </a14:m>
                <a:r>
                  <a:rPr lang="en-US" sz="2400" dirty="0">
                    <a:solidFill>
                      <a:srgbClr val="767171"/>
                    </a:solidFill>
                  </a:rPr>
                  <a:t>, set of “small” vectors</a:t>
                </a:r>
              </a:p>
            </p:txBody>
          </p:sp>
        </mc:Choice>
        <mc:Fallback xmlns="">
          <p:sp>
            <p:nvSpPr>
              <p:cNvPr id="9" name="Title 1">
                <a:extLst>
                  <a:ext uri="{FF2B5EF4-FFF2-40B4-BE49-F238E27FC236}">
                    <a16:creationId xmlns:a16="http://schemas.microsoft.com/office/drawing/2014/main" id="{474AF635-7B05-9638-AD75-ACDF6E1DFDA4}"/>
                  </a:ext>
                </a:extLst>
              </p:cNvPr>
              <p:cNvSpPr txBox="1">
                <a:spLocks noRot="1" noChangeAspect="1" noMove="1" noResize="1" noEditPoints="1" noAdjustHandles="1" noChangeArrowheads="1" noChangeShapeType="1" noTextEdit="1"/>
              </p:cNvSpPr>
              <p:nvPr/>
            </p:nvSpPr>
            <p:spPr>
              <a:xfrm>
                <a:off x="247434" y="661261"/>
                <a:ext cx="12191993" cy="551234"/>
              </a:xfrm>
              <a:prstGeom prst="rect">
                <a:avLst/>
              </a:prstGeom>
              <a:blipFill>
                <a:blip r:embed="rId6"/>
                <a:stretch>
                  <a:fillRect l="-100" t="-2198" b="-10989"/>
                </a:stretch>
              </a:blipFill>
            </p:spPr>
            <p:txBody>
              <a:bodyPr/>
              <a:lstStyle/>
              <a:p>
                <a:r>
                  <a:rPr lang="en-US">
                    <a:noFill/>
                  </a:rPr>
                  <a:t> </a:t>
                </a:r>
              </a:p>
            </p:txBody>
          </p:sp>
        </mc:Fallback>
      </mc:AlternateContent>
    </p:spTree>
    <p:extLst>
      <p:ext uri="{BB962C8B-B14F-4D97-AF65-F5344CB8AC3E}">
        <p14:creationId xmlns:p14="http://schemas.microsoft.com/office/powerpoint/2010/main" val="273887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A9AFB-CB10-3730-5AC6-5E6A655036D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D361716-CB6D-8E8A-5DBB-05E3AC237BC8}"/>
                  </a:ext>
                </a:extLst>
              </p:cNvPr>
              <p:cNvSpPr txBox="1"/>
              <p:nvPr/>
            </p:nvSpPr>
            <p:spPr>
              <a:xfrm>
                <a:off x="8736612" y="2131242"/>
                <a:ext cx="2642134" cy="698909"/>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𝑆</m:t>
                          </m:r>
                        </m:e>
                        <m:sub>
                          <m:r>
                            <a:rPr lang="en-US" sz="3600" b="0" i="1" smtClean="0">
                              <a:latin typeface="Cambria Math" panose="02040503050406030204" pitchFamily="18" charset="0"/>
                            </a:rPr>
                            <m:t>𝜆</m:t>
                          </m:r>
                        </m:sub>
                        <m:sup>
                          <m:r>
                            <a:rPr lang="en-US" sz="3600" b="0" i="1" smtClean="0">
                              <a:latin typeface="Cambria Math" panose="02040503050406030204" pitchFamily="18" charset="0"/>
                            </a:rPr>
                            <m:t>𝑙</m:t>
                          </m:r>
                        </m:sup>
                      </m:sSubSup>
                      <m:r>
                        <a:rPr lang="en-US" sz="3600" b="0" i="1" smtClean="0">
                          <a:latin typeface="Cambria Math" panose="02040503050406030204" pitchFamily="18" charset="0"/>
                        </a:rPr>
                        <m:t>∖</m:t>
                      </m:r>
                      <m:r>
                        <m:rPr>
                          <m:lit/>
                        </m:rPr>
                        <a:rPr lang="en-US" sz="3600" b="0" i="1" smtClean="0">
                          <a:latin typeface="Cambria Math" panose="02040503050406030204" pitchFamily="18" charset="0"/>
                        </a:rPr>
                        <m:t>{</m:t>
                      </m:r>
                      <m:r>
                        <a:rPr lang="en-US" sz="3600" b="0" i="1" smtClean="0">
                          <a:latin typeface="Cambria Math" panose="02040503050406030204" pitchFamily="18" charset="0"/>
                        </a:rPr>
                        <m:t>0</m:t>
                      </m:r>
                      <m:r>
                        <m:rPr>
                          <m:lit/>
                        </m:rPr>
                        <a:rPr lang="en-US" sz="3600" b="0" i="1" smtClean="0">
                          <a:latin typeface="Cambria Math" panose="02040503050406030204" pitchFamily="18" charset="0"/>
                        </a:rPr>
                        <m:t>}</m:t>
                      </m:r>
                    </m:oMath>
                  </m:oMathPara>
                </a14:m>
                <a:endParaRPr lang="en-US" sz="2800" b="0" dirty="0"/>
              </a:p>
            </p:txBody>
          </p:sp>
        </mc:Choice>
        <mc:Fallback xmlns="">
          <p:sp>
            <p:nvSpPr>
              <p:cNvPr id="10" name="TextBox 9">
                <a:extLst>
                  <a:ext uri="{FF2B5EF4-FFF2-40B4-BE49-F238E27FC236}">
                    <a16:creationId xmlns:a16="http://schemas.microsoft.com/office/drawing/2014/main" id="{7D361716-CB6D-8E8A-5DBB-05E3AC237BC8}"/>
                  </a:ext>
                </a:extLst>
              </p:cNvPr>
              <p:cNvSpPr txBox="1">
                <a:spLocks noRot="1" noChangeAspect="1" noMove="1" noResize="1" noEditPoints="1" noAdjustHandles="1" noChangeArrowheads="1" noChangeShapeType="1" noTextEdit="1"/>
              </p:cNvSpPr>
              <p:nvPr/>
            </p:nvSpPr>
            <p:spPr>
              <a:xfrm>
                <a:off x="8736612" y="2131242"/>
                <a:ext cx="2642134" cy="698909"/>
              </a:xfrm>
              <a:prstGeom prst="rect">
                <a:avLst/>
              </a:prstGeom>
              <a:blipFill>
                <a:blip r:embed="rId3"/>
                <a:stretch>
                  <a:fillRect/>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A877EB71-52C3-137B-8158-510D10E5FDF4}"/>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Definition of MSIS</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EB2879C-BD84-EA3A-A33D-FF9ED140F85A}"/>
                  </a:ext>
                </a:extLst>
              </p:cNvPr>
              <p:cNvSpPr/>
              <p:nvPr/>
            </p:nvSpPr>
            <p:spPr>
              <a:xfrm>
                <a:off x="4216542" y="1722943"/>
                <a:ext cx="3758907" cy="2102182"/>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MSIS</a:t>
                </a:r>
              </a:p>
              <a:p>
                <a:pPr algn="ctr"/>
                <a14:m>
                  <m:oMathPara xmlns:m="http://schemas.openxmlformats.org/officeDocument/2006/math">
                    <m:oMathParaPr>
                      <m:jc m:val="centerGroup"/>
                    </m:oMathParaPr>
                    <m:oMath xmlns:m="http://schemas.openxmlformats.org/officeDocument/2006/math">
                      <m:d>
                        <m:dPr>
                          <m:ctrlPr>
                            <a:rPr lang="en-US" sz="4400" i="1" smtClean="0">
                              <a:solidFill>
                                <a:schemeClr val="tx1"/>
                              </a:solidFill>
                              <a:latin typeface="Cambria Math" panose="02040503050406030204" pitchFamily="18" charset="0"/>
                            </a:rPr>
                          </m:ctrlPr>
                        </m:dPr>
                        <m:e>
                          <m:r>
                            <a:rPr lang="en-US" sz="4400" b="0" i="1" smtClean="0">
                              <a:solidFill>
                                <a:schemeClr val="tx1"/>
                              </a:solidFill>
                              <a:latin typeface="Cambria Math" panose="02040503050406030204" pitchFamily="18" charset="0"/>
                            </a:rPr>
                            <m:t>𝑞</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𝑛</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𝑘</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𝑙</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𝜆</m:t>
                          </m:r>
                        </m:e>
                      </m:d>
                    </m:oMath>
                  </m:oMathPara>
                </a14:m>
                <a:endParaRPr lang="en-US" sz="4400" dirty="0">
                  <a:solidFill>
                    <a:schemeClr val="tx1"/>
                  </a:solidFill>
                </a:endParaRPr>
              </a:p>
            </p:txBody>
          </p:sp>
        </mc:Choice>
        <mc:Fallback xmlns="">
          <p:sp>
            <p:nvSpPr>
              <p:cNvPr id="2" name="Rectangle 1">
                <a:extLst>
                  <a:ext uri="{FF2B5EF4-FFF2-40B4-BE49-F238E27FC236}">
                    <a16:creationId xmlns:a16="http://schemas.microsoft.com/office/drawing/2014/main" id="{BEB2879C-BD84-EA3A-A33D-FF9ED140F85A}"/>
                  </a:ext>
                </a:extLst>
              </p:cNvPr>
              <p:cNvSpPr>
                <a:spLocks noRot="1" noChangeAspect="1" noMove="1" noResize="1" noEditPoints="1" noAdjustHandles="1" noChangeArrowheads="1" noChangeShapeType="1" noTextEdit="1"/>
              </p:cNvSpPr>
              <p:nvPr/>
            </p:nvSpPr>
            <p:spPr>
              <a:xfrm>
                <a:off x="4216542" y="1722943"/>
                <a:ext cx="3758907" cy="2102182"/>
              </a:xfrm>
              <a:prstGeom prst="rect">
                <a:avLst/>
              </a:prstGeom>
              <a:blipFill>
                <a:blip r:embed="rId4"/>
                <a:stretch>
                  <a:fillRect/>
                </a:stretch>
              </a:blipFill>
              <a:ln>
                <a:solidFill>
                  <a:srgbClr val="4472C4"/>
                </a:solidFill>
              </a:ln>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BD3E9DCE-4681-179A-BBEA-58DBF1C63CC9}"/>
              </a:ext>
            </a:extLst>
          </p:cNvPr>
          <p:cNvCxnSpPr>
            <a:cxnSpLocks/>
          </p:cNvCxnSpPr>
          <p:nvPr/>
        </p:nvCxnSpPr>
        <p:spPr>
          <a:xfrm>
            <a:off x="408790"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AD9EC4-629A-6D2E-37C8-B8A398497E45}"/>
                  </a:ext>
                </a:extLst>
              </p:cNvPr>
              <p:cNvSpPr txBox="1"/>
              <p:nvPr/>
            </p:nvSpPr>
            <p:spPr>
              <a:xfrm>
                <a:off x="766114" y="2131242"/>
                <a:ext cx="2139560" cy="711798"/>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𝐴</m:t>
                      </m:r>
                      <m:r>
                        <a:rPr lang="en-US" sz="3600" b="0" i="1" smtClean="0">
                          <a:latin typeface="Cambria Math" panose="02040503050406030204" pitchFamily="18" charset="0"/>
                        </a:rPr>
                        <m:t>←</m:t>
                      </m:r>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𝑅</m:t>
                          </m:r>
                        </m:e>
                        <m:sub>
                          <m:r>
                            <a:rPr lang="en-US" sz="3600" b="0" i="1" smtClean="0">
                              <a:latin typeface="Cambria Math" panose="02040503050406030204" pitchFamily="18" charset="0"/>
                            </a:rPr>
                            <m:t>𝑞</m:t>
                          </m:r>
                        </m:sub>
                        <m:sup>
                          <m:r>
                            <a:rPr lang="en-US" sz="3600" b="0" i="1" smtClean="0">
                              <a:latin typeface="Cambria Math" panose="02040503050406030204" pitchFamily="18" charset="0"/>
                            </a:rPr>
                            <m:t>𝑘</m:t>
                          </m:r>
                          <m:r>
                            <a:rPr lang="en-US" sz="3600" b="0" i="1" smtClean="0">
                              <a:latin typeface="Cambria Math" panose="02040503050406030204" pitchFamily="18" charset="0"/>
                            </a:rPr>
                            <m:t>×</m:t>
                          </m:r>
                          <m:r>
                            <a:rPr lang="en-US" sz="3600" b="0" i="1" smtClean="0">
                              <a:latin typeface="Cambria Math" panose="02040503050406030204" pitchFamily="18" charset="0"/>
                            </a:rPr>
                            <m:t>𝑙</m:t>
                          </m:r>
                        </m:sup>
                      </m:sSubSup>
                    </m:oMath>
                  </m:oMathPara>
                </a14:m>
                <a:endParaRPr lang="en-US" sz="3600" b="0" dirty="0"/>
              </a:p>
            </p:txBody>
          </p:sp>
        </mc:Choice>
        <mc:Fallback xmlns="">
          <p:sp>
            <p:nvSpPr>
              <p:cNvPr id="5" name="TextBox 4">
                <a:extLst>
                  <a:ext uri="{FF2B5EF4-FFF2-40B4-BE49-F238E27FC236}">
                    <a16:creationId xmlns:a16="http://schemas.microsoft.com/office/drawing/2014/main" id="{A2AD9EC4-629A-6D2E-37C8-B8A398497E45}"/>
                  </a:ext>
                </a:extLst>
              </p:cNvPr>
              <p:cNvSpPr txBox="1">
                <a:spLocks noRot="1" noChangeAspect="1" noMove="1" noResize="1" noEditPoints="1" noAdjustHandles="1" noChangeArrowheads="1" noChangeShapeType="1" noTextEdit="1"/>
              </p:cNvSpPr>
              <p:nvPr/>
            </p:nvSpPr>
            <p:spPr>
              <a:xfrm>
                <a:off x="766114" y="2131242"/>
                <a:ext cx="2139560" cy="711798"/>
              </a:xfrm>
              <a:prstGeom prst="rect">
                <a:avLst/>
              </a:prstGeom>
              <a:blipFill>
                <a:blip r:embed="rId5"/>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51C3FE8-43E5-AFD2-E19B-38B5FA72AB74}"/>
              </a:ext>
            </a:extLst>
          </p:cNvPr>
          <p:cNvCxnSpPr>
            <a:cxnSpLocks/>
          </p:cNvCxnSpPr>
          <p:nvPr/>
        </p:nvCxnSpPr>
        <p:spPr>
          <a:xfrm>
            <a:off x="8338968"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C42DFB8-863D-5595-A28B-A1B52B53D938}"/>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8CB72E-4E8D-77A1-C2B9-0F63B71E0AB1}"/>
                  </a:ext>
                </a:extLst>
              </p:cNvPr>
              <p:cNvSpPr txBox="1"/>
              <p:nvPr/>
            </p:nvSpPr>
            <p:spPr>
              <a:xfrm>
                <a:off x="5951457" y="4679160"/>
                <a:ext cx="2245295" cy="707886"/>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rPr>
                        <m:t>𝐴</m:t>
                      </m:r>
                      <m:r>
                        <a:rPr lang="en-US" sz="4000" b="0" i="1" smtClean="0">
                          <a:latin typeface="Cambria Math" panose="02040503050406030204" pitchFamily="18" charset="0"/>
                        </a:rPr>
                        <m:t>⋅</m:t>
                      </m:r>
                      <m:r>
                        <a:rPr lang="en-US" sz="4000" b="0" i="1" smtClean="0">
                          <a:latin typeface="Cambria Math" panose="02040503050406030204" pitchFamily="18" charset="0"/>
                        </a:rPr>
                        <m:t>𝑣</m:t>
                      </m:r>
                      <m:r>
                        <a:rPr lang="en-US" sz="4000" b="0" i="1" smtClean="0">
                          <a:latin typeface="Cambria Math" panose="02040503050406030204" pitchFamily="18" charset="0"/>
                        </a:rPr>
                        <m:t>=0</m:t>
                      </m:r>
                    </m:oMath>
                  </m:oMathPara>
                </a14:m>
                <a:endParaRPr lang="en-US" sz="4000" b="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D28CB72E-4E8D-77A1-C2B9-0F63B71E0AB1}"/>
                  </a:ext>
                </a:extLst>
              </p:cNvPr>
              <p:cNvSpPr txBox="1">
                <a:spLocks noRot="1" noChangeAspect="1" noMove="1" noResize="1" noEditPoints="1" noAdjustHandles="1" noChangeArrowheads="1" noChangeShapeType="1" noTextEdit="1"/>
              </p:cNvSpPr>
              <p:nvPr/>
            </p:nvSpPr>
            <p:spPr>
              <a:xfrm>
                <a:off x="5951457" y="4679160"/>
                <a:ext cx="2245295" cy="707886"/>
              </a:xfrm>
              <a:prstGeom prst="rect">
                <a:avLst/>
              </a:prstGeom>
              <a:blipFill>
                <a:blip r:embed="rId6"/>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AD12E363-8A46-6454-C5B3-37A96A3BF22A}"/>
              </a:ext>
            </a:extLst>
          </p:cNvPr>
          <p:cNvSpPr txBox="1"/>
          <p:nvPr/>
        </p:nvSpPr>
        <p:spPr>
          <a:xfrm>
            <a:off x="3878617" y="4659875"/>
            <a:ext cx="2130968" cy="707886"/>
          </a:xfrm>
          <a:prstGeom prst="rect">
            <a:avLst/>
          </a:prstGeom>
          <a:noFill/>
        </p:spPr>
        <p:txBody>
          <a:bodyPr wrap="none" rtlCol="0">
            <a:spAutoFit/>
          </a:bodyPr>
          <a:lstStyle/>
          <a:p>
            <a:r>
              <a:rPr lang="en-US" sz="4000" dirty="0"/>
              <a:t>Requires:</a:t>
            </a:r>
          </a:p>
        </p:txBody>
      </p:sp>
      <mc:AlternateContent xmlns:mc="http://schemas.openxmlformats.org/markup-compatibility/2006" xmlns:a14="http://schemas.microsoft.com/office/drawing/2010/main">
        <mc:Choice Requires="a14">
          <p:sp>
            <p:nvSpPr>
              <p:cNvPr id="11" name="Title 1">
                <a:extLst>
                  <a:ext uri="{FF2B5EF4-FFF2-40B4-BE49-F238E27FC236}">
                    <a16:creationId xmlns:a16="http://schemas.microsoft.com/office/drawing/2014/main" id="{D1EA86CA-7470-E4B7-5E35-A7904737875F}"/>
                  </a:ext>
                </a:extLst>
              </p:cNvPr>
              <p:cNvSpPr txBox="1">
                <a:spLocks/>
              </p:cNvSpPr>
              <p:nvPr/>
            </p:nvSpPr>
            <p:spPr>
              <a:xfrm>
                <a:off x="247434" y="661261"/>
                <a:ext cx="12191993" cy="551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𝑆</m:t>
                        </m:r>
                      </m:e>
                      <m:sub>
                        <m:r>
                          <a:rPr lang="en-US" sz="2400" b="0" i="1" smtClean="0">
                            <a:solidFill>
                              <a:srgbClr val="767171"/>
                            </a:solidFill>
                            <a:latin typeface="Cambria Math" panose="02040503050406030204" pitchFamily="18" charset="0"/>
                          </a:rPr>
                          <m:t>𝜆</m:t>
                        </m:r>
                      </m:sub>
                    </m:sSub>
                    <m:r>
                      <a:rPr lang="en-US" sz="2400" b="0" i="1" smtClean="0">
                        <a:solidFill>
                          <a:srgbClr val="767171"/>
                        </a:solidFill>
                        <a:latin typeface="Cambria Math" panose="02040503050406030204" pitchFamily="18" charset="0"/>
                      </a:rPr>
                      <m:t>≔</m:t>
                    </m:r>
                    <m:r>
                      <m:rPr>
                        <m:lit/>
                      </m:rP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𝑝</m:t>
                    </m:r>
                    <m:r>
                      <a:rPr lang="en-US" sz="2400" b="0" i="1" smtClean="0">
                        <a:solidFill>
                          <a:srgbClr val="767171"/>
                        </a:solidFill>
                        <a:latin typeface="Cambria Math" panose="02040503050406030204" pitchFamily="18" charset="0"/>
                      </a:rPr>
                      <m:t>∈</m:t>
                    </m:r>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𝑅</m:t>
                        </m:r>
                      </m:e>
                      <m:sub>
                        <m:r>
                          <a:rPr lang="en-US" sz="2400" b="0" i="1" smtClean="0">
                            <a:solidFill>
                              <a:srgbClr val="767171"/>
                            </a:solidFill>
                            <a:latin typeface="Cambria Math" panose="02040503050406030204" pitchFamily="18" charset="0"/>
                          </a:rPr>
                          <m:t>𝑞</m:t>
                        </m:r>
                      </m:sub>
                    </m:sSub>
                    <m:r>
                      <a:rPr lang="en-US" sz="2400" b="0" i="1" smtClean="0">
                        <a:solidFill>
                          <a:srgbClr val="767171"/>
                        </a:solidFill>
                        <a:latin typeface="Cambria Math" panose="02040503050406030204" pitchFamily="18" charset="0"/>
                      </a:rPr>
                      <m:t>|0≤</m:t>
                    </m:r>
                    <m:sSub>
                      <m:sSubPr>
                        <m:ctrlPr>
                          <a:rPr lang="en-US" sz="2400" b="0" i="1" smtClean="0">
                            <a:solidFill>
                              <a:srgbClr val="767171"/>
                            </a:solidFill>
                            <a:latin typeface="Cambria Math" panose="02040503050406030204" pitchFamily="18" charset="0"/>
                          </a:rPr>
                        </m:ctrlPr>
                      </m:sSubPr>
                      <m:e>
                        <m:d>
                          <m:dPr>
                            <m:begChr m:val="|"/>
                            <m:endChr m:val="|"/>
                            <m:ctrlPr>
                              <a:rPr lang="en-US" sz="2400" b="0" i="1" smtClean="0">
                                <a:solidFill>
                                  <a:srgbClr val="767171"/>
                                </a:solidFill>
                                <a:latin typeface="Cambria Math" panose="02040503050406030204" pitchFamily="18" charset="0"/>
                              </a:rPr>
                            </m:ctrlPr>
                          </m:dPr>
                          <m:e>
                            <m:r>
                              <a:rPr lang="en-US" sz="2400" b="0" i="1" smtClean="0">
                                <a:solidFill>
                                  <a:srgbClr val="767171"/>
                                </a:solidFill>
                                <a:latin typeface="Cambria Math" panose="02040503050406030204" pitchFamily="18" charset="0"/>
                              </a:rPr>
                              <m:t>𝑝</m:t>
                            </m:r>
                          </m:e>
                        </m:d>
                      </m:e>
                      <m:sub>
                        <m:r>
                          <a:rPr lang="en-US" sz="2400" b="0" i="1" smtClean="0">
                            <a:solidFill>
                              <a:srgbClr val="767171"/>
                            </a:solidFill>
                            <a:latin typeface="Cambria Math" panose="02040503050406030204" pitchFamily="18" charset="0"/>
                          </a:rPr>
                          <m:t>∞</m:t>
                        </m:r>
                      </m:sub>
                    </m:sSub>
                    <m: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𝜆</m:t>
                    </m:r>
                    <m:r>
                      <m:rPr>
                        <m:lit/>
                      </m:rPr>
                      <a:rPr lang="en-US" sz="2400" b="0" i="1" smtClean="0">
                        <a:solidFill>
                          <a:srgbClr val="767171"/>
                        </a:solidFill>
                        <a:latin typeface="Cambria Math" panose="02040503050406030204" pitchFamily="18" charset="0"/>
                      </a:rPr>
                      <m:t>}</m:t>
                    </m:r>
                  </m:oMath>
                </a14:m>
                <a:r>
                  <a:rPr lang="en-US" sz="2400" dirty="0">
                    <a:solidFill>
                      <a:srgbClr val="767171"/>
                    </a:solidFill>
                  </a:rPr>
                  <a:t>, set of “small” vectors</a:t>
                </a:r>
              </a:p>
            </p:txBody>
          </p:sp>
        </mc:Choice>
        <mc:Fallback xmlns="">
          <p:sp>
            <p:nvSpPr>
              <p:cNvPr id="11" name="Title 1">
                <a:extLst>
                  <a:ext uri="{FF2B5EF4-FFF2-40B4-BE49-F238E27FC236}">
                    <a16:creationId xmlns:a16="http://schemas.microsoft.com/office/drawing/2014/main" id="{D1EA86CA-7470-E4B7-5E35-A7904737875F}"/>
                  </a:ext>
                </a:extLst>
              </p:cNvPr>
              <p:cNvSpPr txBox="1">
                <a:spLocks noRot="1" noChangeAspect="1" noMove="1" noResize="1" noEditPoints="1" noAdjustHandles="1" noChangeArrowheads="1" noChangeShapeType="1" noTextEdit="1"/>
              </p:cNvSpPr>
              <p:nvPr/>
            </p:nvSpPr>
            <p:spPr>
              <a:xfrm>
                <a:off x="247434" y="661261"/>
                <a:ext cx="12191993" cy="551234"/>
              </a:xfrm>
              <a:prstGeom prst="rect">
                <a:avLst/>
              </a:prstGeom>
              <a:blipFill>
                <a:blip r:embed="rId7"/>
                <a:stretch>
                  <a:fillRect l="-100" t="-2198" b="-10989"/>
                </a:stretch>
              </a:blipFill>
            </p:spPr>
            <p:txBody>
              <a:bodyPr/>
              <a:lstStyle/>
              <a:p>
                <a:r>
                  <a:rPr lang="en-US">
                    <a:noFill/>
                  </a:rPr>
                  <a:t> </a:t>
                </a:r>
              </a:p>
            </p:txBody>
          </p:sp>
        </mc:Fallback>
      </mc:AlternateContent>
    </p:spTree>
    <p:extLst>
      <p:ext uri="{BB962C8B-B14F-4D97-AF65-F5344CB8AC3E}">
        <p14:creationId xmlns:p14="http://schemas.microsoft.com/office/powerpoint/2010/main" val="4216829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4D39FB-EADE-2B4B-4E2C-4D6A6FD62100}"/>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Definition of </a:t>
            </a:r>
            <a:r>
              <a:rPr lang="en-US" sz="3900" dirty="0" err="1"/>
              <a:t>SelfTargetMSIS</a:t>
            </a:r>
            <a:endParaRPr lang="en-US" sz="3900" dirty="0"/>
          </a:p>
        </p:txBody>
      </p:sp>
      <p:cxnSp>
        <p:nvCxnSpPr>
          <p:cNvPr id="9" name="Straight Arrow Connector 8">
            <a:extLst>
              <a:ext uri="{FF2B5EF4-FFF2-40B4-BE49-F238E27FC236}">
                <a16:creationId xmlns:a16="http://schemas.microsoft.com/office/drawing/2014/main" id="{A1F9EA4E-9988-F0A0-E896-86A1E86A0BBB}"/>
              </a:ext>
            </a:extLst>
          </p:cNvPr>
          <p:cNvCxnSpPr>
            <a:cxnSpLocks/>
          </p:cNvCxnSpPr>
          <p:nvPr/>
        </p:nvCxnSpPr>
        <p:spPr>
          <a:xfrm>
            <a:off x="408790"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E53C58D-D045-F184-A00B-2D6727D5D22B}"/>
              </a:ext>
            </a:extLst>
          </p:cNvPr>
          <p:cNvCxnSpPr>
            <a:cxnSpLocks/>
          </p:cNvCxnSpPr>
          <p:nvPr/>
        </p:nvCxnSpPr>
        <p:spPr>
          <a:xfrm>
            <a:off x="8338968"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BD38A974-5E0D-5A06-1E4C-D90A19AD9D1E}"/>
                  </a:ext>
                </a:extLst>
              </p:cNvPr>
              <p:cNvSpPr/>
              <p:nvPr/>
            </p:nvSpPr>
            <p:spPr>
              <a:xfrm>
                <a:off x="4216542" y="1722943"/>
                <a:ext cx="3758907" cy="2102182"/>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SelfTargetMSIS</a:t>
                </a:r>
              </a:p>
              <a:p>
                <a:pPr algn="ctr"/>
                <a14:m>
                  <m:oMathPara xmlns:m="http://schemas.openxmlformats.org/officeDocument/2006/math">
                    <m:oMathParaPr>
                      <m:jc m:val="centerGroup"/>
                    </m:oMathParaPr>
                    <m:oMath xmlns:m="http://schemas.openxmlformats.org/officeDocument/2006/math">
                      <m:d>
                        <m:dPr>
                          <m:ctrlPr>
                            <a:rPr lang="en-US" sz="4400" i="1" smtClean="0">
                              <a:solidFill>
                                <a:schemeClr val="tx1"/>
                              </a:solidFill>
                              <a:latin typeface="Cambria Math" panose="02040503050406030204" pitchFamily="18" charset="0"/>
                            </a:rPr>
                          </m:ctrlPr>
                        </m:dPr>
                        <m:e>
                          <m:r>
                            <a:rPr lang="en-US" sz="4400" b="0" i="1" smtClean="0">
                              <a:solidFill>
                                <a:schemeClr val="tx1"/>
                              </a:solidFill>
                              <a:latin typeface="Cambria Math" panose="02040503050406030204" pitchFamily="18" charset="0"/>
                            </a:rPr>
                            <m:t>𝑞</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𝑛</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𝜆</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𝑘</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𝑙</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𝜏</m:t>
                          </m:r>
                        </m:e>
                      </m:d>
                    </m:oMath>
                  </m:oMathPara>
                </a14:m>
                <a:endParaRPr lang="en-US" sz="4400" dirty="0">
                  <a:solidFill>
                    <a:schemeClr val="tx1"/>
                  </a:solidFill>
                </a:endParaRPr>
              </a:p>
            </p:txBody>
          </p:sp>
        </mc:Choice>
        <mc:Fallback xmlns="">
          <p:sp>
            <p:nvSpPr>
              <p:cNvPr id="21" name="Rectangle 20">
                <a:extLst>
                  <a:ext uri="{FF2B5EF4-FFF2-40B4-BE49-F238E27FC236}">
                    <a16:creationId xmlns:a16="http://schemas.microsoft.com/office/drawing/2014/main" id="{BD38A974-5E0D-5A06-1E4C-D90A19AD9D1E}"/>
                  </a:ext>
                </a:extLst>
              </p:cNvPr>
              <p:cNvSpPr>
                <a:spLocks noRot="1" noChangeAspect="1" noMove="1" noResize="1" noEditPoints="1" noAdjustHandles="1" noChangeArrowheads="1" noChangeShapeType="1" noTextEdit="1"/>
              </p:cNvSpPr>
              <p:nvPr/>
            </p:nvSpPr>
            <p:spPr>
              <a:xfrm>
                <a:off x="4216542" y="1722943"/>
                <a:ext cx="3758907" cy="2102182"/>
              </a:xfrm>
              <a:prstGeom prst="rect">
                <a:avLst/>
              </a:prstGeom>
              <a:blipFill>
                <a:blip r:embed="rId3"/>
                <a:stretch>
                  <a:fillRect l="-324"/>
                </a:stretch>
              </a:blipFill>
              <a:ln>
                <a:solidFill>
                  <a:srgbClr val="4472C4"/>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20B137DB-61AB-2B89-15EE-6A379C5A0476}"/>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A0A75FB4-32C2-FFE3-B260-ABCEDE4C5C6E}"/>
                  </a:ext>
                </a:extLst>
              </p:cNvPr>
              <p:cNvSpPr txBox="1">
                <a:spLocks/>
              </p:cNvSpPr>
              <p:nvPr/>
            </p:nvSpPr>
            <p:spPr>
              <a:xfrm>
                <a:off x="247434" y="650502"/>
                <a:ext cx="12191993" cy="9112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𝑆</m:t>
                        </m:r>
                      </m:e>
                      <m:sub>
                        <m:r>
                          <a:rPr lang="en-US" sz="2400" b="0" i="1" smtClean="0">
                            <a:solidFill>
                              <a:srgbClr val="767171"/>
                            </a:solidFill>
                            <a:latin typeface="Cambria Math" panose="02040503050406030204" pitchFamily="18" charset="0"/>
                          </a:rPr>
                          <m:t>𝜆</m:t>
                        </m:r>
                      </m:sub>
                    </m:sSub>
                    <m:r>
                      <a:rPr lang="en-US" sz="2400" b="0" i="1" smtClean="0">
                        <a:solidFill>
                          <a:srgbClr val="767171"/>
                        </a:solidFill>
                        <a:latin typeface="Cambria Math" panose="02040503050406030204" pitchFamily="18" charset="0"/>
                      </a:rPr>
                      <m:t>≔</m:t>
                    </m:r>
                    <m:r>
                      <m:rPr>
                        <m:lit/>
                      </m:rP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𝑝</m:t>
                    </m:r>
                    <m:r>
                      <a:rPr lang="en-US" sz="2400" b="0" i="1" smtClean="0">
                        <a:solidFill>
                          <a:srgbClr val="767171"/>
                        </a:solidFill>
                        <a:latin typeface="Cambria Math" panose="02040503050406030204" pitchFamily="18" charset="0"/>
                      </a:rPr>
                      <m:t>∈</m:t>
                    </m:r>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𝑅</m:t>
                        </m:r>
                      </m:e>
                      <m:sub>
                        <m:r>
                          <a:rPr lang="en-US" sz="2400" b="0" i="1" smtClean="0">
                            <a:solidFill>
                              <a:srgbClr val="767171"/>
                            </a:solidFill>
                            <a:latin typeface="Cambria Math" panose="02040503050406030204" pitchFamily="18" charset="0"/>
                          </a:rPr>
                          <m:t>𝑞</m:t>
                        </m:r>
                      </m:sub>
                    </m:sSub>
                    <m:r>
                      <a:rPr lang="en-US" sz="2400" b="0" i="1" smtClean="0">
                        <a:solidFill>
                          <a:srgbClr val="767171"/>
                        </a:solidFill>
                        <a:latin typeface="Cambria Math" panose="02040503050406030204" pitchFamily="18" charset="0"/>
                      </a:rPr>
                      <m:t>|0≤</m:t>
                    </m:r>
                    <m:sSub>
                      <m:sSubPr>
                        <m:ctrlPr>
                          <a:rPr lang="en-US" sz="2400" b="0" i="1" smtClean="0">
                            <a:solidFill>
                              <a:srgbClr val="767171"/>
                            </a:solidFill>
                            <a:latin typeface="Cambria Math" panose="02040503050406030204" pitchFamily="18" charset="0"/>
                          </a:rPr>
                        </m:ctrlPr>
                      </m:sSubPr>
                      <m:e>
                        <m:d>
                          <m:dPr>
                            <m:begChr m:val="|"/>
                            <m:endChr m:val="|"/>
                            <m:ctrlPr>
                              <a:rPr lang="en-US" sz="2400" b="0" i="1" smtClean="0">
                                <a:solidFill>
                                  <a:srgbClr val="767171"/>
                                </a:solidFill>
                                <a:latin typeface="Cambria Math" panose="02040503050406030204" pitchFamily="18" charset="0"/>
                              </a:rPr>
                            </m:ctrlPr>
                          </m:dPr>
                          <m:e>
                            <m:r>
                              <a:rPr lang="en-US" sz="2400" b="0" i="1" smtClean="0">
                                <a:solidFill>
                                  <a:srgbClr val="767171"/>
                                </a:solidFill>
                                <a:latin typeface="Cambria Math" panose="02040503050406030204" pitchFamily="18" charset="0"/>
                              </a:rPr>
                              <m:t>𝑝</m:t>
                            </m:r>
                          </m:e>
                        </m:d>
                      </m:e>
                      <m:sub>
                        <m:r>
                          <a:rPr lang="en-US" sz="2400" b="0" i="1" smtClean="0">
                            <a:solidFill>
                              <a:srgbClr val="767171"/>
                            </a:solidFill>
                            <a:latin typeface="Cambria Math" panose="02040503050406030204" pitchFamily="18" charset="0"/>
                          </a:rPr>
                          <m:t>∞</m:t>
                        </m:r>
                      </m:sub>
                    </m:sSub>
                    <m: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𝜆</m:t>
                    </m:r>
                    <m:r>
                      <m:rPr>
                        <m:lit/>
                      </m:rPr>
                      <a:rPr lang="en-US" sz="2400" b="0" i="1" smtClean="0">
                        <a:solidFill>
                          <a:srgbClr val="767171"/>
                        </a:solidFill>
                        <a:latin typeface="Cambria Math" panose="02040503050406030204" pitchFamily="18" charset="0"/>
                      </a:rPr>
                      <m:t>}</m:t>
                    </m:r>
                  </m:oMath>
                </a14:m>
                <a:r>
                  <a:rPr lang="en-US" sz="2400" dirty="0">
                    <a:solidFill>
                      <a:srgbClr val="767171"/>
                    </a:solidFill>
                  </a:rPr>
                  <a:t>, set of “small” vectors</a:t>
                </a:r>
              </a:p>
              <a:p>
                <a14:m>
                  <m:oMath xmlns:m="http://schemas.openxmlformats.org/officeDocument/2006/math">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𝐵</m:t>
                        </m:r>
                      </m:e>
                      <m:sub>
                        <m:r>
                          <a:rPr lang="en-US" sz="2400" b="0" i="1" smtClean="0">
                            <a:solidFill>
                              <a:srgbClr val="767171"/>
                            </a:solidFill>
                            <a:latin typeface="Cambria Math" panose="02040503050406030204" pitchFamily="18" charset="0"/>
                          </a:rPr>
                          <m:t>𝜏</m:t>
                        </m:r>
                      </m:sub>
                    </m:sSub>
                    <m:r>
                      <a:rPr lang="en-US" sz="2400" b="0" i="1" smtClean="0">
                        <a:solidFill>
                          <a:srgbClr val="767171"/>
                        </a:solidFill>
                        <a:latin typeface="Cambria Math" panose="02040503050406030204" pitchFamily="18" charset="0"/>
                      </a:rPr>
                      <m:t>≔</m:t>
                    </m:r>
                    <m:r>
                      <m:rPr>
                        <m:lit/>
                      </m:rP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𝑝</m:t>
                    </m:r>
                    <m:r>
                      <a:rPr lang="en-US" sz="2400" b="0" i="1" smtClean="0">
                        <a:solidFill>
                          <a:srgbClr val="767171"/>
                        </a:solidFill>
                        <a:latin typeface="Cambria Math" panose="02040503050406030204" pitchFamily="18" charset="0"/>
                      </a:rPr>
                      <m:t>∈</m:t>
                    </m:r>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𝑅</m:t>
                        </m:r>
                      </m:e>
                      <m:sub>
                        <m:r>
                          <a:rPr lang="en-US" sz="2400" b="0" i="1" smtClean="0">
                            <a:solidFill>
                              <a:srgbClr val="767171"/>
                            </a:solidFill>
                            <a:latin typeface="Cambria Math" panose="02040503050406030204" pitchFamily="18" charset="0"/>
                          </a:rPr>
                          <m:t>𝑞</m:t>
                        </m:r>
                      </m:sub>
                    </m:sSub>
                    <m:r>
                      <a:rPr lang="en-US" sz="2400" b="0" i="1" smtClean="0">
                        <a:solidFill>
                          <a:srgbClr val="767171"/>
                        </a:solidFill>
                        <a:latin typeface="Cambria Math" panose="02040503050406030204" pitchFamily="18" charset="0"/>
                      </a:rPr>
                      <m:t>| </m:t>
                    </m:r>
                    <m:r>
                      <a:rPr lang="en-US" sz="2400" b="0" i="1" smtClean="0">
                        <a:solidFill>
                          <a:srgbClr val="767171"/>
                        </a:solidFill>
                        <a:latin typeface="Cambria Math" panose="02040503050406030204" pitchFamily="18" charset="0"/>
                      </a:rPr>
                      <m:t>𝜏</m:t>
                    </m:r>
                    <m:r>
                      <a:rPr lang="en-US" sz="2400" b="0" i="1" smtClean="0">
                        <a:solidFill>
                          <a:srgbClr val="767171"/>
                        </a:solidFill>
                        <a:latin typeface="Cambria Math" panose="02040503050406030204" pitchFamily="18" charset="0"/>
                      </a:rPr>
                      <m:t> </m:t>
                    </m:r>
                    <m:r>
                      <m:rPr>
                        <m:sty m:val="p"/>
                      </m:rPr>
                      <a:rPr lang="en-US" sz="2400" b="0" i="1" smtClean="0">
                        <a:solidFill>
                          <a:srgbClr val="767171"/>
                        </a:solidFill>
                        <a:latin typeface="Cambria Math" panose="02040503050406030204" pitchFamily="18" charset="0"/>
                      </a:rPr>
                      <m:t>elements</m:t>
                    </m:r>
                    <m:r>
                      <a:rPr lang="en-US" sz="2400" b="0" i="1" smtClean="0">
                        <a:solidFill>
                          <a:srgbClr val="767171"/>
                        </a:solidFill>
                        <a:latin typeface="Cambria Math" panose="02040503050406030204" pitchFamily="18" charset="0"/>
                      </a:rPr>
                      <m:t>=1</m:t>
                    </m:r>
                    <m:r>
                      <m:rPr>
                        <m:lit/>
                      </m:rPr>
                      <a:rPr lang="en-US" sz="2400" b="0" i="1" smtClean="0">
                        <a:solidFill>
                          <a:srgbClr val="767171"/>
                        </a:solidFill>
                        <a:latin typeface="Cambria Math" panose="02040503050406030204" pitchFamily="18" charset="0"/>
                      </a:rPr>
                      <m:t>}</m:t>
                    </m:r>
                  </m:oMath>
                </a14:m>
                <a:r>
                  <a:rPr lang="en-US" sz="2400" dirty="0">
                    <a:solidFill>
                      <a:srgbClr val="767171"/>
                    </a:solidFill>
                  </a:rPr>
                  <a:t>, set of “short” vectors</a:t>
                </a:r>
              </a:p>
            </p:txBody>
          </p:sp>
        </mc:Choice>
        <mc:Fallback xmlns="">
          <p:sp>
            <p:nvSpPr>
              <p:cNvPr id="6" name="Title 1">
                <a:extLst>
                  <a:ext uri="{FF2B5EF4-FFF2-40B4-BE49-F238E27FC236}">
                    <a16:creationId xmlns:a16="http://schemas.microsoft.com/office/drawing/2014/main" id="{A0A75FB4-32C2-FFE3-B260-ABCEDE4C5C6E}"/>
                  </a:ext>
                </a:extLst>
              </p:cNvPr>
              <p:cNvSpPr txBox="1">
                <a:spLocks noRot="1" noChangeAspect="1" noMove="1" noResize="1" noEditPoints="1" noAdjustHandles="1" noChangeArrowheads="1" noChangeShapeType="1" noTextEdit="1"/>
              </p:cNvSpPr>
              <p:nvPr/>
            </p:nvSpPr>
            <p:spPr>
              <a:xfrm>
                <a:off x="247434" y="650502"/>
                <a:ext cx="12191993" cy="911277"/>
              </a:xfrm>
              <a:prstGeom prst="rect">
                <a:avLst/>
              </a:prstGeom>
              <a:blipFill>
                <a:blip r:embed="rId4"/>
                <a:stretch>
                  <a:fillRect l="-100" t="-671" b="-5369"/>
                </a:stretch>
              </a:blipFill>
            </p:spPr>
            <p:txBody>
              <a:bodyPr/>
              <a:lstStyle/>
              <a:p>
                <a:r>
                  <a:rPr lang="en-US">
                    <a:noFill/>
                  </a:rPr>
                  <a:t> </a:t>
                </a:r>
              </a:p>
            </p:txBody>
          </p:sp>
        </mc:Fallback>
      </mc:AlternateContent>
    </p:spTree>
    <p:extLst>
      <p:ext uri="{BB962C8B-B14F-4D97-AF65-F5344CB8AC3E}">
        <p14:creationId xmlns:p14="http://schemas.microsoft.com/office/powerpoint/2010/main" val="338534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87D8D-225E-5CE4-E842-D6F38067E65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36BF9BF-4023-D092-E426-41C85D9082C6}"/>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Definition of </a:t>
            </a:r>
            <a:r>
              <a:rPr lang="en-US" sz="3900" dirty="0" err="1"/>
              <a:t>SelfTargetMSIS</a:t>
            </a:r>
            <a:endParaRPr lang="en-US" sz="3900" dirty="0"/>
          </a:p>
        </p:txBody>
      </p:sp>
      <p:cxnSp>
        <p:nvCxnSpPr>
          <p:cNvPr id="9" name="Straight Arrow Connector 8">
            <a:extLst>
              <a:ext uri="{FF2B5EF4-FFF2-40B4-BE49-F238E27FC236}">
                <a16:creationId xmlns:a16="http://schemas.microsoft.com/office/drawing/2014/main" id="{58AE04BB-6F66-10D8-11F5-2F2CB5F0F510}"/>
              </a:ext>
            </a:extLst>
          </p:cNvPr>
          <p:cNvCxnSpPr>
            <a:cxnSpLocks/>
          </p:cNvCxnSpPr>
          <p:nvPr/>
        </p:nvCxnSpPr>
        <p:spPr>
          <a:xfrm>
            <a:off x="408790"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597E094-9E12-A820-8C79-434FC31BCACE}"/>
                  </a:ext>
                </a:extLst>
              </p:cNvPr>
              <p:cNvSpPr txBox="1"/>
              <p:nvPr/>
            </p:nvSpPr>
            <p:spPr>
              <a:xfrm>
                <a:off x="601838" y="2119258"/>
                <a:ext cx="3083729" cy="106901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𝐻</m:t>
                      </m:r>
                      <m:r>
                        <a:rPr lang="en-US" sz="2800" b="0" i="1" smtClean="0">
                          <a:latin typeface="Cambria Math" panose="02040503050406030204" pitchFamily="18" charset="0"/>
                        </a:rPr>
                        <m:t>←</m:t>
                      </m:r>
                      <m:r>
                        <a:rPr lang="en-US" sz="2800" b="0" i="1" smtClean="0">
                          <a:latin typeface="Cambria Math" panose="02040503050406030204" pitchFamily="18" charset="0"/>
                        </a:rPr>
                        <m:t>𝐹𝑢𝑛𝑐</m:t>
                      </m:r>
                      <m:d>
                        <m:dPr>
                          <m:ctrlPr>
                            <a:rPr lang="en-US" sz="2800" b="0" i="1" smtClean="0">
                              <a:latin typeface="Cambria Math" panose="02040503050406030204" pitchFamily="18" charset="0"/>
                            </a:rPr>
                          </m:ctrlPr>
                        </m:dPr>
                        <m:e>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𝑅</m:t>
                              </m:r>
                            </m:e>
                            <m:sub>
                              <m:r>
                                <a:rPr lang="en-US" sz="2800" b="0" i="1" smtClean="0">
                                  <a:latin typeface="Cambria Math" panose="02040503050406030204" pitchFamily="18" charset="0"/>
                                </a:rPr>
                                <m:t>𝑞</m:t>
                              </m:r>
                            </m:sub>
                            <m:sup>
                              <m:r>
                                <a:rPr lang="en-US" sz="2800" b="0" i="1" smtClean="0">
                                  <a:latin typeface="Cambria Math" panose="02040503050406030204" pitchFamily="18" charset="0"/>
                                </a:rPr>
                                <m:t>𝑘</m:t>
                              </m:r>
                            </m:sup>
                          </m:sSubSup>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𝜏</m:t>
                              </m:r>
                            </m:sub>
                          </m:sSub>
                        </m:e>
                      </m:d>
                    </m:oMath>
                  </m:oMathPara>
                </a14:m>
                <a:endParaRPr lang="en-US" sz="2800" b="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𝑅</m:t>
                          </m:r>
                        </m:e>
                        <m:sub>
                          <m:r>
                            <a:rPr lang="en-US" sz="2800" b="0" i="1" smtClean="0">
                              <a:latin typeface="Cambria Math" panose="02040503050406030204" pitchFamily="18" charset="0"/>
                            </a:rPr>
                            <m:t>𝑞</m:t>
                          </m:r>
                        </m:sub>
                        <m:sup>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𝑙</m:t>
                          </m:r>
                        </m:sup>
                      </m:sSubSup>
                    </m:oMath>
                  </m:oMathPara>
                </a14:m>
                <a:endParaRPr lang="en-US" sz="2800" b="0" dirty="0"/>
              </a:p>
            </p:txBody>
          </p:sp>
        </mc:Choice>
        <mc:Fallback xmlns="">
          <p:sp>
            <p:nvSpPr>
              <p:cNvPr id="11" name="TextBox 10">
                <a:extLst>
                  <a:ext uri="{FF2B5EF4-FFF2-40B4-BE49-F238E27FC236}">
                    <a16:creationId xmlns:a16="http://schemas.microsoft.com/office/drawing/2014/main" id="{2597E094-9E12-A820-8C79-434FC31BCACE}"/>
                  </a:ext>
                </a:extLst>
              </p:cNvPr>
              <p:cNvSpPr txBox="1">
                <a:spLocks noRot="1" noChangeAspect="1" noMove="1" noResize="1" noEditPoints="1" noAdjustHandles="1" noChangeArrowheads="1" noChangeShapeType="1" noTextEdit="1"/>
              </p:cNvSpPr>
              <p:nvPr/>
            </p:nvSpPr>
            <p:spPr>
              <a:xfrm>
                <a:off x="601838" y="2119258"/>
                <a:ext cx="3083729" cy="1069011"/>
              </a:xfrm>
              <a:prstGeom prst="rect">
                <a:avLst/>
              </a:prstGeom>
              <a:blipFill>
                <a:blip r:embed="rId3"/>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8D1F6430-A404-5DC3-F42B-48978D847CD0}"/>
              </a:ext>
            </a:extLst>
          </p:cNvPr>
          <p:cNvCxnSpPr>
            <a:cxnSpLocks/>
          </p:cNvCxnSpPr>
          <p:nvPr/>
        </p:nvCxnSpPr>
        <p:spPr>
          <a:xfrm>
            <a:off x="8338968"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19A0EC7-13E0-8006-270C-E2ABD8A4CCDE}"/>
                  </a:ext>
                </a:extLst>
              </p:cNvPr>
              <p:cNvSpPr/>
              <p:nvPr/>
            </p:nvSpPr>
            <p:spPr>
              <a:xfrm>
                <a:off x="4216542" y="1722943"/>
                <a:ext cx="3758907" cy="2102182"/>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SelfTargetMSIS</a:t>
                </a:r>
              </a:p>
              <a:p>
                <a:pPr algn="ctr"/>
                <a14:m>
                  <m:oMathPara xmlns:m="http://schemas.openxmlformats.org/officeDocument/2006/math">
                    <m:oMathParaPr>
                      <m:jc m:val="centerGroup"/>
                    </m:oMathParaPr>
                    <m:oMath xmlns:m="http://schemas.openxmlformats.org/officeDocument/2006/math">
                      <m:d>
                        <m:dPr>
                          <m:ctrlPr>
                            <a:rPr lang="en-US" sz="4400" i="1" smtClean="0">
                              <a:solidFill>
                                <a:schemeClr val="tx1"/>
                              </a:solidFill>
                              <a:latin typeface="Cambria Math" panose="02040503050406030204" pitchFamily="18" charset="0"/>
                            </a:rPr>
                          </m:ctrlPr>
                        </m:dPr>
                        <m:e>
                          <m:r>
                            <a:rPr lang="en-US" sz="4400" b="0" i="1" smtClean="0">
                              <a:solidFill>
                                <a:schemeClr val="tx1"/>
                              </a:solidFill>
                              <a:latin typeface="Cambria Math" panose="02040503050406030204" pitchFamily="18" charset="0"/>
                            </a:rPr>
                            <m:t>𝑞</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𝑛</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𝜆</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𝑘</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𝑙</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𝜏</m:t>
                          </m:r>
                        </m:e>
                      </m:d>
                    </m:oMath>
                  </m:oMathPara>
                </a14:m>
                <a:endParaRPr lang="en-US" sz="4400" dirty="0">
                  <a:solidFill>
                    <a:schemeClr val="tx1"/>
                  </a:solidFill>
                </a:endParaRPr>
              </a:p>
            </p:txBody>
          </p:sp>
        </mc:Choice>
        <mc:Fallback xmlns="">
          <p:sp>
            <p:nvSpPr>
              <p:cNvPr id="2" name="Rectangle 1">
                <a:extLst>
                  <a:ext uri="{FF2B5EF4-FFF2-40B4-BE49-F238E27FC236}">
                    <a16:creationId xmlns:a16="http://schemas.microsoft.com/office/drawing/2014/main" id="{D19A0EC7-13E0-8006-270C-E2ABD8A4CCDE}"/>
                  </a:ext>
                </a:extLst>
              </p:cNvPr>
              <p:cNvSpPr>
                <a:spLocks noRot="1" noChangeAspect="1" noMove="1" noResize="1" noEditPoints="1" noAdjustHandles="1" noChangeArrowheads="1" noChangeShapeType="1" noTextEdit="1"/>
              </p:cNvSpPr>
              <p:nvPr/>
            </p:nvSpPr>
            <p:spPr>
              <a:xfrm>
                <a:off x="4216542" y="1722943"/>
                <a:ext cx="3758907" cy="2102182"/>
              </a:xfrm>
              <a:prstGeom prst="rect">
                <a:avLst/>
              </a:prstGeom>
              <a:blipFill>
                <a:blip r:embed="rId4"/>
                <a:stretch>
                  <a:fillRect l="-324"/>
                </a:stretch>
              </a:blipFill>
              <a:ln>
                <a:solidFill>
                  <a:srgbClr val="4472C4"/>
                </a:solidFill>
              </a:ln>
            </p:spPr>
            <p:txBody>
              <a:bodyPr/>
              <a:lstStyle/>
              <a:p>
                <a:r>
                  <a:rPr lang="en-US">
                    <a:noFill/>
                  </a:rPr>
                  <a:t> </a:t>
                </a:r>
              </a:p>
            </p:txBody>
          </p:sp>
        </mc:Fallback>
      </mc:AlternateContent>
      <p:sp>
        <p:nvSpPr>
          <p:cNvPr id="3" name="Title 1">
            <a:extLst>
              <a:ext uri="{FF2B5EF4-FFF2-40B4-BE49-F238E27FC236}">
                <a16:creationId xmlns:a16="http://schemas.microsoft.com/office/drawing/2014/main" id="{ACD6069A-7C77-DB60-B6CB-E8C2846DA061}"/>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D0A16FE3-2BBF-EAA4-BC68-47ABC2097E71}"/>
                  </a:ext>
                </a:extLst>
              </p:cNvPr>
              <p:cNvSpPr txBox="1">
                <a:spLocks/>
              </p:cNvSpPr>
              <p:nvPr/>
            </p:nvSpPr>
            <p:spPr>
              <a:xfrm>
                <a:off x="247434" y="650502"/>
                <a:ext cx="12191993" cy="9112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𝑆</m:t>
                        </m:r>
                      </m:e>
                      <m:sub>
                        <m:r>
                          <a:rPr lang="en-US" sz="2400" b="0" i="1" smtClean="0">
                            <a:solidFill>
                              <a:srgbClr val="767171"/>
                            </a:solidFill>
                            <a:latin typeface="Cambria Math" panose="02040503050406030204" pitchFamily="18" charset="0"/>
                          </a:rPr>
                          <m:t>𝜆</m:t>
                        </m:r>
                      </m:sub>
                    </m:sSub>
                    <m:r>
                      <a:rPr lang="en-US" sz="2400" b="0" i="1" smtClean="0">
                        <a:solidFill>
                          <a:srgbClr val="767171"/>
                        </a:solidFill>
                        <a:latin typeface="Cambria Math" panose="02040503050406030204" pitchFamily="18" charset="0"/>
                      </a:rPr>
                      <m:t>≔</m:t>
                    </m:r>
                    <m:r>
                      <m:rPr>
                        <m:lit/>
                      </m:rP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𝑝</m:t>
                    </m:r>
                    <m:r>
                      <a:rPr lang="en-US" sz="2400" b="0" i="1" smtClean="0">
                        <a:solidFill>
                          <a:srgbClr val="767171"/>
                        </a:solidFill>
                        <a:latin typeface="Cambria Math" panose="02040503050406030204" pitchFamily="18" charset="0"/>
                      </a:rPr>
                      <m:t>∈</m:t>
                    </m:r>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𝑅</m:t>
                        </m:r>
                      </m:e>
                      <m:sub>
                        <m:r>
                          <a:rPr lang="en-US" sz="2400" b="0" i="1" smtClean="0">
                            <a:solidFill>
                              <a:srgbClr val="767171"/>
                            </a:solidFill>
                            <a:latin typeface="Cambria Math" panose="02040503050406030204" pitchFamily="18" charset="0"/>
                          </a:rPr>
                          <m:t>𝑞</m:t>
                        </m:r>
                      </m:sub>
                    </m:sSub>
                    <m:r>
                      <a:rPr lang="en-US" sz="2400" b="0" i="1" smtClean="0">
                        <a:solidFill>
                          <a:srgbClr val="767171"/>
                        </a:solidFill>
                        <a:latin typeface="Cambria Math" panose="02040503050406030204" pitchFamily="18" charset="0"/>
                      </a:rPr>
                      <m:t>|0≤</m:t>
                    </m:r>
                    <m:sSub>
                      <m:sSubPr>
                        <m:ctrlPr>
                          <a:rPr lang="en-US" sz="2400" b="0" i="1" smtClean="0">
                            <a:solidFill>
                              <a:srgbClr val="767171"/>
                            </a:solidFill>
                            <a:latin typeface="Cambria Math" panose="02040503050406030204" pitchFamily="18" charset="0"/>
                          </a:rPr>
                        </m:ctrlPr>
                      </m:sSubPr>
                      <m:e>
                        <m:d>
                          <m:dPr>
                            <m:begChr m:val="|"/>
                            <m:endChr m:val="|"/>
                            <m:ctrlPr>
                              <a:rPr lang="en-US" sz="2400" b="0" i="1" smtClean="0">
                                <a:solidFill>
                                  <a:srgbClr val="767171"/>
                                </a:solidFill>
                                <a:latin typeface="Cambria Math" panose="02040503050406030204" pitchFamily="18" charset="0"/>
                              </a:rPr>
                            </m:ctrlPr>
                          </m:dPr>
                          <m:e>
                            <m:r>
                              <a:rPr lang="en-US" sz="2400" b="0" i="1" smtClean="0">
                                <a:solidFill>
                                  <a:srgbClr val="767171"/>
                                </a:solidFill>
                                <a:latin typeface="Cambria Math" panose="02040503050406030204" pitchFamily="18" charset="0"/>
                              </a:rPr>
                              <m:t>𝑝</m:t>
                            </m:r>
                          </m:e>
                        </m:d>
                      </m:e>
                      <m:sub>
                        <m:r>
                          <a:rPr lang="en-US" sz="2400" b="0" i="1" smtClean="0">
                            <a:solidFill>
                              <a:srgbClr val="767171"/>
                            </a:solidFill>
                            <a:latin typeface="Cambria Math" panose="02040503050406030204" pitchFamily="18" charset="0"/>
                          </a:rPr>
                          <m:t>∞</m:t>
                        </m:r>
                      </m:sub>
                    </m:sSub>
                    <m: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𝜆</m:t>
                    </m:r>
                    <m:r>
                      <m:rPr>
                        <m:lit/>
                      </m:rPr>
                      <a:rPr lang="en-US" sz="2400" b="0" i="1" smtClean="0">
                        <a:solidFill>
                          <a:srgbClr val="767171"/>
                        </a:solidFill>
                        <a:latin typeface="Cambria Math" panose="02040503050406030204" pitchFamily="18" charset="0"/>
                      </a:rPr>
                      <m:t>}</m:t>
                    </m:r>
                  </m:oMath>
                </a14:m>
                <a:r>
                  <a:rPr lang="en-US" sz="2400" dirty="0">
                    <a:solidFill>
                      <a:srgbClr val="767171"/>
                    </a:solidFill>
                  </a:rPr>
                  <a:t>, set of “small” vectors</a:t>
                </a:r>
              </a:p>
              <a:p>
                <a14:m>
                  <m:oMath xmlns:m="http://schemas.openxmlformats.org/officeDocument/2006/math">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𝐵</m:t>
                        </m:r>
                      </m:e>
                      <m:sub>
                        <m:r>
                          <a:rPr lang="en-US" sz="2400" b="0" i="1" smtClean="0">
                            <a:solidFill>
                              <a:srgbClr val="767171"/>
                            </a:solidFill>
                            <a:latin typeface="Cambria Math" panose="02040503050406030204" pitchFamily="18" charset="0"/>
                          </a:rPr>
                          <m:t>𝜏</m:t>
                        </m:r>
                      </m:sub>
                    </m:sSub>
                    <m:r>
                      <a:rPr lang="en-US" sz="2400" b="0" i="1" smtClean="0">
                        <a:solidFill>
                          <a:srgbClr val="767171"/>
                        </a:solidFill>
                        <a:latin typeface="Cambria Math" panose="02040503050406030204" pitchFamily="18" charset="0"/>
                      </a:rPr>
                      <m:t>≔</m:t>
                    </m:r>
                    <m:r>
                      <m:rPr>
                        <m:lit/>
                      </m:rP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𝑝</m:t>
                    </m:r>
                    <m:r>
                      <a:rPr lang="en-US" sz="2400" b="0" i="1" smtClean="0">
                        <a:solidFill>
                          <a:srgbClr val="767171"/>
                        </a:solidFill>
                        <a:latin typeface="Cambria Math" panose="02040503050406030204" pitchFamily="18" charset="0"/>
                      </a:rPr>
                      <m:t>∈</m:t>
                    </m:r>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𝑅</m:t>
                        </m:r>
                      </m:e>
                      <m:sub>
                        <m:r>
                          <a:rPr lang="en-US" sz="2400" b="0" i="1" smtClean="0">
                            <a:solidFill>
                              <a:srgbClr val="767171"/>
                            </a:solidFill>
                            <a:latin typeface="Cambria Math" panose="02040503050406030204" pitchFamily="18" charset="0"/>
                          </a:rPr>
                          <m:t>𝑞</m:t>
                        </m:r>
                      </m:sub>
                    </m:sSub>
                    <m:r>
                      <a:rPr lang="en-US" sz="2400" b="0" i="1" smtClean="0">
                        <a:solidFill>
                          <a:srgbClr val="767171"/>
                        </a:solidFill>
                        <a:latin typeface="Cambria Math" panose="02040503050406030204" pitchFamily="18" charset="0"/>
                      </a:rPr>
                      <m:t>| </m:t>
                    </m:r>
                    <m:r>
                      <a:rPr lang="en-US" sz="2400" b="0" i="1" smtClean="0">
                        <a:solidFill>
                          <a:srgbClr val="767171"/>
                        </a:solidFill>
                        <a:latin typeface="Cambria Math" panose="02040503050406030204" pitchFamily="18" charset="0"/>
                      </a:rPr>
                      <m:t>𝜏</m:t>
                    </m:r>
                    <m:r>
                      <a:rPr lang="en-US" sz="2400" b="0" i="1" smtClean="0">
                        <a:solidFill>
                          <a:srgbClr val="767171"/>
                        </a:solidFill>
                        <a:latin typeface="Cambria Math" panose="02040503050406030204" pitchFamily="18" charset="0"/>
                      </a:rPr>
                      <m:t> </m:t>
                    </m:r>
                    <m:r>
                      <m:rPr>
                        <m:sty m:val="p"/>
                      </m:rPr>
                      <a:rPr lang="en-US" sz="2400" b="0" i="1" smtClean="0">
                        <a:solidFill>
                          <a:srgbClr val="767171"/>
                        </a:solidFill>
                        <a:latin typeface="Cambria Math" panose="02040503050406030204" pitchFamily="18" charset="0"/>
                      </a:rPr>
                      <m:t>elements</m:t>
                    </m:r>
                    <m:r>
                      <a:rPr lang="en-US" sz="2400" b="0" i="1" smtClean="0">
                        <a:solidFill>
                          <a:srgbClr val="767171"/>
                        </a:solidFill>
                        <a:latin typeface="Cambria Math" panose="02040503050406030204" pitchFamily="18" charset="0"/>
                      </a:rPr>
                      <m:t>=1</m:t>
                    </m:r>
                    <m:r>
                      <m:rPr>
                        <m:lit/>
                      </m:rPr>
                      <a:rPr lang="en-US" sz="2400" b="0" i="1" smtClean="0">
                        <a:solidFill>
                          <a:srgbClr val="767171"/>
                        </a:solidFill>
                        <a:latin typeface="Cambria Math" panose="02040503050406030204" pitchFamily="18" charset="0"/>
                      </a:rPr>
                      <m:t>}</m:t>
                    </m:r>
                  </m:oMath>
                </a14:m>
                <a:r>
                  <a:rPr lang="en-US" sz="2400" dirty="0">
                    <a:solidFill>
                      <a:srgbClr val="767171"/>
                    </a:solidFill>
                  </a:rPr>
                  <a:t>, set of “short” vectors</a:t>
                </a:r>
              </a:p>
            </p:txBody>
          </p:sp>
        </mc:Choice>
        <mc:Fallback xmlns="">
          <p:sp>
            <p:nvSpPr>
              <p:cNvPr id="5" name="Title 1">
                <a:extLst>
                  <a:ext uri="{FF2B5EF4-FFF2-40B4-BE49-F238E27FC236}">
                    <a16:creationId xmlns:a16="http://schemas.microsoft.com/office/drawing/2014/main" id="{D0A16FE3-2BBF-EAA4-BC68-47ABC2097E71}"/>
                  </a:ext>
                </a:extLst>
              </p:cNvPr>
              <p:cNvSpPr txBox="1">
                <a:spLocks noRot="1" noChangeAspect="1" noMove="1" noResize="1" noEditPoints="1" noAdjustHandles="1" noChangeArrowheads="1" noChangeShapeType="1" noTextEdit="1"/>
              </p:cNvSpPr>
              <p:nvPr/>
            </p:nvSpPr>
            <p:spPr>
              <a:xfrm>
                <a:off x="247434" y="650502"/>
                <a:ext cx="12191993" cy="911277"/>
              </a:xfrm>
              <a:prstGeom prst="rect">
                <a:avLst/>
              </a:prstGeom>
              <a:blipFill>
                <a:blip r:embed="rId5"/>
                <a:stretch>
                  <a:fillRect l="-100" t="-671" b="-5369"/>
                </a:stretch>
              </a:blipFill>
            </p:spPr>
            <p:txBody>
              <a:bodyPr/>
              <a:lstStyle/>
              <a:p>
                <a:r>
                  <a:rPr lang="en-US">
                    <a:noFill/>
                  </a:rPr>
                  <a:t> </a:t>
                </a:r>
              </a:p>
            </p:txBody>
          </p:sp>
        </mc:Fallback>
      </mc:AlternateContent>
    </p:spTree>
    <p:extLst>
      <p:ext uri="{BB962C8B-B14F-4D97-AF65-F5344CB8AC3E}">
        <p14:creationId xmlns:p14="http://schemas.microsoft.com/office/powerpoint/2010/main" val="416508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1FFE7-9291-D04E-AADD-5A87AD037FB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5DB5465-F73A-A7DB-6E06-B0E6D8A3FDDE}"/>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Definition of </a:t>
            </a:r>
            <a:r>
              <a:rPr lang="en-US" sz="3900" dirty="0" err="1"/>
              <a:t>SelfTargetMSIS</a:t>
            </a:r>
            <a:endParaRPr lang="en-US" sz="3900" dirty="0"/>
          </a:p>
        </p:txBody>
      </p:sp>
      <p:cxnSp>
        <p:nvCxnSpPr>
          <p:cNvPr id="9" name="Straight Arrow Connector 8">
            <a:extLst>
              <a:ext uri="{FF2B5EF4-FFF2-40B4-BE49-F238E27FC236}">
                <a16:creationId xmlns:a16="http://schemas.microsoft.com/office/drawing/2014/main" id="{F64C09FE-7633-AD3A-33AF-6D3D157551CF}"/>
              </a:ext>
            </a:extLst>
          </p:cNvPr>
          <p:cNvCxnSpPr>
            <a:cxnSpLocks/>
          </p:cNvCxnSpPr>
          <p:nvPr/>
        </p:nvCxnSpPr>
        <p:spPr>
          <a:xfrm>
            <a:off x="408790"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D0C1738-38EB-E487-E3F9-9C3D5A9D30D5}"/>
                  </a:ext>
                </a:extLst>
              </p:cNvPr>
              <p:cNvSpPr txBox="1"/>
              <p:nvPr/>
            </p:nvSpPr>
            <p:spPr>
              <a:xfrm>
                <a:off x="601838" y="2119258"/>
                <a:ext cx="3083729" cy="106901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𝐻</m:t>
                      </m:r>
                      <m:r>
                        <a:rPr lang="en-US" sz="2800" b="0" i="1" smtClean="0">
                          <a:latin typeface="Cambria Math" panose="02040503050406030204" pitchFamily="18" charset="0"/>
                        </a:rPr>
                        <m:t>←</m:t>
                      </m:r>
                      <m:r>
                        <a:rPr lang="en-US" sz="2800" b="0" i="1" smtClean="0">
                          <a:latin typeface="Cambria Math" panose="02040503050406030204" pitchFamily="18" charset="0"/>
                        </a:rPr>
                        <m:t>𝐹𝑢𝑛𝑐</m:t>
                      </m:r>
                      <m:d>
                        <m:dPr>
                          <m:ctrlPr>
                            <a:rPr lang="en-US" sz="2800" b="0" i="1" smtClean="0">
                              <a:latin typeface="Cambria Math" panose="02040503050406030204" pitchFamily="18" charset="0"/>
                            </a:rPr>
                          </m:ctrlPr>
                        </m:dPr>
                        <m:e>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𝑅</m:t>
                              </m:r>
                            </m:e>
                            <m:sub>
                              <m:r>
                                <a:rPr lang="en-US" sz="2800" b="0" i="1" smtClean="0">
                                  <a:latin typeface="Cambria Math" panose="02040503050406030204" pitchFamily="18" charset="0"/>
                                </a:rPr>
                                <m:t>𝑞</m:t>
                              </m:r>
                            </m:sub>
                            <m:sup>
                              <m:r>
                                <a:rPr lang="en-US" sz="2800" b="0" i="1" smtClean="0">
                                  <a:latin typeface="Cambria Math" panose="02040503050406030204" pitchFamily="18" charset="0"/>
                                </a:rPr>
                                <m:t>𝑘</m:t>
                              </m:r>
                            </m:sup>
                          </m:sSubSup>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𝜏</m:t>
                              </m:r>
                            </m:sub>
                          </m:sSub>
                        </m:e>
                      </m:d>
                    </m:oMath>
                  </m:oMathPara>
                </a14:m>
                <a:endParaRPr lang="en-US" sz="2800" b="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𝑅</m:t>
                          </m:r>
                        </m:e>
                        <m:sub>
                          <m:r>
                            <a:rPr lang="en-US" sz="2800" b="0" i="1" smtClean="0">
                              <a:latin typeface="Cambria Math" panose="02040503050406030204" pitchFamily="18" charset="0"/>
                            </a:rPr>
                            <m:t>𝑞</m:t>
                          </m:r>
                        </m:sub>
                        <m:sup>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𝑙</m:t>
                          </m:r>
                        </m:sup>
                      </m:sSubSup>
                    </m:oMath>
                  </m:oMathPara>
                </a14:m>
                <a:endParaRPr lang="en-US" sz="2800" b="0" dirty="0"/>
              </a:p>
            </p:txBody>
          </p:sp>
        </mc:Choice>
        <mc:Fallback xmlns="">
          <p:sp>
            <p:nvSpPr>
              <p:cNvPr id="11" name="TextBox 10">
                <a:extLst>
                  <a:ext uri="{FF2B5EF4-FFF2-40B4-BE49-F238E27FC236}">
                    <a16:creationId xmlns:a16="http://schemas.microsoft.com/office/drawing/2014/main" id="{7D0C1738-38EB-E487-E3F9-9C3D5A9D30D5}"/>
                  </a:ext>
                </a:extLst>
              </p:cNvPr>
              <p:cNvSpPr txBox="1">
                <a:spLocks noRot="1" noChangeAspect="1" noMove="1" noResize="1" noEditPoints="1" noAdjustHandles="1" noChangeArrowheads="1" noChangeShapeType="1" noTextEdit="1"/>
              </p:cNvSpPr>
              <p:nvPr/>
            </p:nvSpPr>
            <p:spPr>
              <a:xfrm>
                <a:off x="601838" y="2119258"/>
                <a:ext cx="3083729" cy="1069011"/>
              </a:xfrm>
              <a:prstGeom prst="rect">
                <a:avLst/>
              </a:prstGeom>
              <a:blipFill>
                <a:blip r:embed="rId3"/>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BF023CE-DDBF-9612-8878-CCBBCD9FBF5D}"/>
              </a:ext>
            </a:extLst>
          </p:cNvPr>
          <p:cNvCxnSpPr>
            <a:cxnSpLocks/>
          </p:cNvCxnSpPr>
          <p:nvPr/>
        </p:nvCxnSpPr>
        <p:spPr>
          <a:xfrm>
            <a:off x="8338968"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6F5AC44-FAC9-44C8-1551-C939AA91F8CD}"/>
                  </a:ext>
                </a:extLst>
              </p:cNvPr>
              <p:cNvSpPr txBox="1"/>
              <p:nvPr/>
            </p:nvSpPr>
            <p:spPr>
              <a:xfrm>
                <a:off x="8611204" y="2119258"/>
                <a:ext cx="2880660" cy="564065"/>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𝑟</m:t>
                          </m:r>
                          <m:r>
                            <a:rPr lang="en-US" sz="2800" b="0" i="1" smtClean="0">
                              <a:latin typeface="Cambria Math" panose="02040503050406030204" pitchFamily="18" charset="0"/>
                            </a:rPr>
                            <m:t>, </m:t>
                          </m:r>
                          <m:r>
                            <a:rPr lang="en-US" sz="2800" b="0" i="1" smtClean="0">
                              <a:latin typeface="Cambria Math" panose="02040503050406030204" pitchFamily="18" charset="0"/>
                            </a:rPr>
                            <m:t>𝑐</m:t>
                          </m:r>
                        </m:e>
                      </m:d>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𝑆</m:t>
                          </m:r>
                        </m:e>
                        <m:sub>
                          <m:r>
                            <a:rPr lang="en-US" sz="2800" b="0" i="1" smtClean="0">
                              <a:latin typeface="Cambria Math" panose="02040503050406030204" pitchFamily="18" charset="0"/>
                            </a:rPr>
                            <m:t>𝜆</m:t>
                          </m:r>
                        </m:sub>
                        <m:sup>
                          <m:r>
                            <a:rPr lang="en-US" sz="2800" b="0" i="1" smtClean="0">
                              <a:latin typeface="Cambria Math" panose="02040503050406030204" pitchFamily="18" charset="0"/>
                            </a:rPr>
                            <m:t>𝑙</m:t>
                          </m:r>
                          <m:r>
                            <a:rPr lang="en-US" sz="2800" b="0" i="1" smtClean="0">
                              <a:latin typeface="Cambria Math" panose="02040503050406030204" pitchFamily="18" charset="0"/>
                            </a:rPr>
                            <m:t>−1</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𝜏</m:t>
                          </m:r>
                        </m:sub>
                      </m:sSub>
                    </m:oMath>
                  </m:oMathPara>
                </a14:m>
                <a:endParaRPr lang="en-US" sz="2800" b="0" dirty="0"/>
              </a:p>
            </p:txBody>
          </p:sp>
        </mc:Choice>
        <mc:Fallback xmlns="">
          <p:sp>
            <p:nvSpPr>
              <p:cNvPr id="17" name="TextBox 16">
                <a:extLst>
                  <a:ext uri="{FF2B5EF4-FFF2-40B4-BE49-F238E27FC236}">
                    <a16:creationId xmlns:a16="http://schemas.microsoft.com/office/drawing/2014/main" id="{B6F5AC44-FAC9-44C8-1551-C939AA91F8CD}"/>
                  </a:ext>
                </a:extLst>
              </p:cNvPr>
              <p:cNvSpPr txBox="1">
                <a:spLocks noRot="1" noChangeAspect="1" noMove="1" noResize="1" noEditPoints="1" noAdjustHandles="1" noChangeArrowheads="1" noChangeShapeType="1" noTextEdit="1"/>
              </p:cNvSpPr>
              <p:nvPr/>
            </p:nvSpPr>
            <p:spPr>
              <a:xfrm>
                <a:off x="8611204" y="2119258"/>
                <a:ext cx="2880660" cy="5640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E2E4B9B-CAAC-9803-A428-4972CD12F35F}"/>
                  </a:ext>
                </a:extLst>
              </p:cNvPr>
              <p:cNvSpPr/>
              <p:nvPr/>
            </p:nvSpPr>
            <p:spPr>
              <a:xfrm>
                <a:off x="4216542" y="1722943"/>
                <a:ext cx="3758907" cy="2102182"/>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SelfTargetMSIS</a:t>
                </a:r>
              </a:p>
              <a:p>
                <a:pPr algn="ctr"/>
                <a14:m>
                  <m:oMathPara xmlns:m="http://schemas.openxmlformats.org/officeDocument/2006/math">
                    <m:oMathParaPr>
                      <m:jc m:val="centerGroup"/>
                    </m:oMathParaPr>
                    <m:oMath xmlns:m="http://schemas.openxmlformats.org/officeDocument/2006/math">
                      <m:d>
                        <m:dPr>
                          <m:ctrlPr>
                            <a:rPr lang="en-US" sz="4400" i="1" smtClean="0">
                              <a:solidFill>
                                <a:schemeClr val="tx1"/>
                              </a:solidFill>
                              <a:latin typeface="Cambria Math" panose="02040503050406030204" pitchFamily="18" charset="0"/>
                            </a:rPr>
                          </m:ctrlPr>
                        </m:dPr>
                        <m:e>
                          <m:r>
                            <a:rPr lang="en-US" sz="4400" b="0" i="1" smtClean="0">
                              <a:solidFill>
                                <a:schemeClr val="tx1"/>
                              </a:solidFill>
                              <a:latin typeface="Cambria Math" panose="02040503050406030204" pitchFamily="18" charset="0"/>
                            </a:rPr>
                            <m:t>𝑞</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𝑛</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𝜆</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𝑘</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𝑙</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𝜏</m:t>
                          </m:r>
                        </m:e>
                      </m:d>
                    </m:oMath>
                  </m:oMathPara>
                </a14:m>
                <a:endParaRPr lang="en-US" sz="4400" dirty="0">
                  <a:solidFill>
                    <a:schemeClr val="tx1"/>
                  </a:solidFill>
                </a:endParaRPr>
              </a:p>
            </p:txBody>
          </p:sp>
        </mc:Choice>
        <mc:Fallback xmlns="">
          <p:sp>
            <p:nvSpPr>
              <p:cNvPr id="3" name="Rectangle 2">
                <a:extLst>
                  <a:ext uri="{FF2B5EF4-FFF2-40B4-BE49-F238E27FC236}">
                    <a16:creationId xmlns:a16="http://schemas.microsoft.com/office/drawing/2014/main" id="{AE2E4B9B-CAAC-9803-A428-4972CD12F35F}"/>
                  </a:ext>
                </a:extLst>
              </p:cNvPr>
              <p:cNvSpPr>
                <a:spLocks noRot="1" noChangeAspect="1" noMove="1" noResize="1" noEditPoints="1" noAdjustHandles="1" noChangeArrowheads="1" noChangeShapeType="1" noTextEdit="1"/>
              </p:cNvSpPr>
              <p:nvPr/>
            </p:nvSpPr>
            <p:spPr>
              <a:xfrm>
                <a:off x="4216542" y="1722943"/>
                <a:ext cx="3758907" cy="2102182"/>
              </a:xfrm>
              <a:prstGeom prst="rect">
                <a:avLst/>
              </a:prstGeom>
              <a:blipFill>
                <a:blip r:embed="rId5"/>
                <a:stretch>
                  <a:fillRect l="-324"/>
                </a:stretch>
              </a:blipFill>
              <a:ln>
                <a:solidFill>
                  <a:srgbClr val="4472C4"/>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31E80B61-60C3-48F0-E120-B995A6BC4074}"/>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256578BC-31D4-69B5-0BD1-64230426874C}"/>
                  </a:ext>
                </a:extLst>
              </p:cNvPr>
              <p:cNvSpPr txBox="1">
                <a:spLocks/>
              </p:cNvSpPr>
              <p:nvPr/>
            </p:nvSpPr>
            <p:spPr>
              <a:xfrm>
                <a:off x="247434" y="650502"/>
                <a:ext cx="12191993" cy="9112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𝑆</m:t>
                        </m:r>
                      </m:e>
                      <m:sub>
                        <m:r>
                          <a:rPr lang="en-US" sz="2400" b="0" i="1" smtClean="0">
                            <a:solidFill>
                              <a:srgbClr val="767171"/>
                            </a:solidFill>
                            <a:latin typeface="Cambria Math" panose="02040503050406030204" pitchFamily="18" charset="0"/>
                          </a:rPr>
                          <m:t>𝜆</m:t>
                        </m:r>
                      </m:sub>
                    </m:sSub>
                    <m:r>
                      <a:rPr lang="en-US" sz="2400" b="0" i="1" smtClean="0">
                        <a:solidFill>
                          <a:srgbClr val="767171"/>
                        </a:solidFill>
                        <a:latin typeface="Cambria Math" panose="02040503050406030204" pitchFamily="18" charset="0"/>
                      </a:rPr>
                      <m:t>≔</m:t>
                    </m:r>
                    <m:r>
                      <m:rPr>
                        <m:lit/>
                      </m:rP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𝑝</m:t>
                    </m:r>
                    <m:r>
                      <a:rPr lang="en-US" sz="2400" b="0" i="1" smtClean="0">
                        <a:solidFill>
                          <a:srgbClr val="767171"/>
                        </a:solidFill>
                        <a:latin typeface="Cambria Math" panose="02040503050406030204" pitchFamily="18" charset="0"/>
                      </a:rPr>
                      <m:t>∈</m:t>
                    </m:r>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𝑅</m:t>
                        </m:r>
                      </m:e>
                      <m:sub>
                        <m:r>
                          <a:rPr lang="en-US" sz="2400" b="0" i="1" smtClean="0">
                            <a:solidFill>
                              <a:srgbClr val="767171"/>
                            </a:solidFill>
                            <a:latin typeface="Cambria Math" panose="02040503050406030204" pitchFamily="18" charset="0"/>
                          </a:rPr>
                          <m:t>𝑞</m:t>
                        </m:r>
                      </m:sub>
                    </m:sSub>
                    <m:r>
                      <a:rPr lang="en-US" sz="2400" b="0" i="1" smtClean="0">
                        <a:solidFill>
                          <a:srgbClr val="767171"/>
                        </a:solidFill>
                        <a:latin typeface="Cambria Math" panose="02040503050406030204" pitchFamily="18" charset="0"/>
                      </a:rPr>
                      <m:t>|0≤</m:t>
                    </m:r>
                    <m:sSub>
                      <m:sSubPr>
                        <m:ctrlPr>
                          <a:rPr lang="en-US" sz="2400" b="0" i="1" smtClean="0">
                            <a:solidFill>
                              <a:srgbClr val="767171"/>
                            </a:solidFill>
                            <a:latin typeface="Cambria Math" panose="02040503050406030204" pitchFamily="18" charset="0"/>
                          </a:rPr>
                        </m:ctrlPr>
                      </m:sSubPr>
                      <m:e>
                        <m:d>
                          <m:dPr>
                            <m:begChr m:val="|"/>
                            <m:endChr m:val="|"/>
                            <m:ctrlPr>
                              <a:rPr lang="en-US" sz="2400" b="0" i="1" smtClean="0">
                                <a:solidFill>
                                  <a:srgbClr val="767171"/>
                                </a:solidFill>
                                <a:latin typeface="Cambria Math" panose="02040503050406030204" pitchFamily="18" charset="0"/>
                              </a:rPr>
                            </m:ctrlPr>
                          </m:dPr>
                          <m:e>
                            <m:r>
                              <a:rPr lang="en-US" sz="2400" b="0" i="1" smtClean="0">
                                <a:solidFill>
                                  <a:srgbClr val="767171"/>
                                </a:solidFill>
                                <a:latin typeface="Cambria Math" panose="02040503050406030204" pitchFamily="18" charset="0"/>
                              </a:rPr>
                              <m:t>𝑝</m:t>
                            </m:r>
                          </m:e>
                        </m:d>
                      </m:e>
                      <m:sub>
                        <m:r>
                          <a:rPr lang="en-US" sz="2400" b="0" i="1" smtClean="0">
                            <a:solidFill>
                              <a:srgbClr val="767171"/>
                            </a:solidFill>
                            <a:latin typeface="Cambria Math" panose="02040503050406030204" pitchFamily="18" charset="0"/>
                          </a:rPr>
                          <m:t>∞</m:t>
                        </m:r>
                      </m:sub>
                    </m:sSub>
                    <m: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𝜆</m:t>
                    </m:r>
                    <m:r>
                      <m:rPr>
                        <m:lit/>
                      </m:rPr>
                      <a:rPr lang="en-US" sz="2400" b="0" i="1" smtClean="0">
                        <a:solidFill>
                          <a:srgbClr val="767171"/>
                        </a:solidFill>
                        <a:latin typeface="Cambria Math" panose="02040503050406030204" pitchFamily="18" charset="0"/>
                      </a:rPr>
                      <m:t>}</m:t>
                    </m:r>
                  </m:oMath>
                </a14:m>
                <a:r>
                  <a:rPr lang="en-US" sz="2400" dirty="0">
                    <a:solidFill>
                      <a:srgbClr val="767171"/>
                    </a:solidFill>
                  </a:rPr>
                  <a:t>, set of “small” vectors</a:t>
                </a:r>
              </a:p>
              <a:p>
                <a14:m>
                  <m:oMath xmlns:m="http://schemas.openxmlformats.org/officeDocument/2006/math">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𝐵</m:t>
                        </m:r>
                      </m:e>
                      <m:sub>
                        <m:r>
                          <a:rPr lang="en-US" sz="2400" b="0" i="1" smtClean="0">
                            <a:solidFill>
                              <a:srgbClr val="767171"/>
                            </a:solidFill>
                            <a:latin typeface="Cambria Math" panose="02040503050406030204" pitchFamily="18" charset="0"/>
                          </a:rPr>
                          <m:t>𝜏</m:t>
                        </m:r>
                      </m:sub>
                    </m:sSub>
                    <m:r>
                      <a:rPr lang="en-US" sz="2400" b="0" i="1" smtClean="0">
                        <a:solidFill>
                          <a:srgbClr val="767171"/>
                        </a:solidFill>
                        <a:latin typeface="Cambria Math" panose="02040503050406030204" pitchFamily="18" charset="0"/>
                      </a:rPr>
                      <m:t>≔</m:t>
                    </m:r>
                    <m:r>
                      <m:rPr>
                        <m:lit/>
                      </m:rP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𝑝</m:t>
                    </m:r>
                    <m:r>
                      <a:rPr lang="en-US" sz="2400" b="0" i="1" smtClean="0">
                        <a:solidFill>
                          <a:srgbClr val="767171"/>
                        </a:solidFill>
                        <a:latin typeface="Cambria Math" panose="02040503050406030204" pitchFamily="18" charset="0"/>
                      </a:rPr>
                      <m:t>∈</m:t>
                    </m:r>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𝑅</m:t>
                        </m:r>
                      </m:e>
                      <m:sub>
                        <m:r>
                          <a:rPr lang="en-US" sz="2400" b="0" i="1" smtClean="0">
                            <a:solidFill>
                              <a:srgbClr val="767171"/>
                            </a:solidFill>
                            <a:latin typeface="Cambria Math" panose="02040503050406030204" pitchFamily="18" charset="0"/>
                          </a:rPr>
                          <m:t>𝑞</m:t>
                        </m:r>
                      </m:sub>
                    </m:sSub>
                    <m:r>
                      <a:rPr lang="en-US" sz="2400" b="0" i="1" smtClean="0">
                        <a:solidFill>
                          <a:srgbClr val="767171"/>
                        </a:solidFill>
                        <a:latin typeface="Cambria Math" panose="02040503050406030204" pitchFamily="18" charset="0"/>
                      </a:rPr>
                      <m:t>| </m:t>
                    </m:r>
                    <m:r>
                      <a:rPr lang="en-US" sz="2400" b="0" i="1" smtClean="0">
                        <a:solidFill>
                          <a:srgbClr val="767171"/>
                        </a:solidFill>
                        <a:latin typeface="Cambria Math" panose="02040503050406030204" pitchFamily="18" charset="0"/>
                      </a:rPr>
                      <m:t>𝜏</m:t>
                    </m:r>
                    <m:r>
                      <a:rPr lang="en-US" sz="2400" b="0" i="1" smtClean="0">
                        <a:solidFill>
                          <a:srgbClr val="767171"/>
                        </a:solidFill>
                        <a:latin typeface="Cambria Math" panose="02040503050406030204" pitchFamily="18" charset="0"/>
                      </a:rPr>
                      <m:t> </m:t>
                    </m:r>
                    <m:r>
                      <m:rPr>
                        <m:sty m:val="p"/>
                      </m:rPr>
                      <a:rPr lang="en-US" sz="2400" b="0" i="1" smtClean="0">
                        <a:solidFill>
                          <a:srgbClr val="767171"/>
                        </a:solidFill>
                        <a:latin typeface="Cambria Math" panose="02040503050406030204" pitchFamily="18" charset="0"/>
                      </a:rPr>
                      <m:t>elements</m:t>
                    </m:r>
                    <m:r>
                      <a:rPr lang="en-US" sz="2400" b="0" i="1" smtClean="0">
                        <a:solidFill>
                          <a:srgbClr val="767171"/>
                        </a:solidFill>
                        <a:latin typeface="Cambria Math" panose="02040503050406030204" pitchFamily="18" charset="0"/>
                      </a:rPr>
                      <m:t>=1</m:t>
                    </m:r>
                    <m:r>
                      <m:rPr>
                        <m:lit/>
                      </m:rPr>
                      <a:rPr lang="en-US" sz="2400" b="0" i="1" smtClean="0">
                        <a:solidFill>
                          <a:srgbClr val="767171"/>
                        </a:solidFill>
                        <a:latin typeface="Cambria Math" panose="02040503050406030204" pitchFamily="18" charset="0"/>
                      </a:rPr>
                      <m:t>}</m:t>
                    </m:r>
                  </m:oMath>
                </a14:m>
                <a:r>
                  <a:rPr lang="en-US" sz="2400" dirty="0">
                    <a:solidFill>
                      <a:srgbClr val="767171"/>
                    </a:solidFill>
                  </a:rPr>
                  <a:t>, set of “short” vectors</a:t>
                </a:r>
              </a:p>
            </p:txBody>
          </p:sp>
        </mc:Choice>
        <mc:Fallback xmlns="">
          <p:sp>
            <p:nvSpPr>
              <p:cNvPr id="5" name="Title 1">
                <a:extLst>
                  <a:ext uri="{FF2B5EF4-FFF2-40B4-BE49-F238E27FC236}">
                    <a16:creationId xmlns:a16="http://schemas.microsoft.com/office/drawing/2014/main" id="{256578BC-31D4-69B5-0BD1-64230426874C}"/>
                  </a:ext>
                </a:extLst>
              </p:cNvPr>
              <p:cNvSpPr txBox="1">
                <a:spLocks noRot="1" noChangeAspect="1" noMove="1" noResize="1" noEditPoints="1" noAdjustHandles="1" noChangeArrowheads="1" noChangeShapeType="1" noTextEdit="1"/>
              </p:cNvSpPr>
              <p:nvPr/>
            </p:nvSpPr>
            <p:spPr>
              <a:xfrm>
                <a:off x="247434" y="650502"/>
                <a:ext cx="12191993" cy="911277"/>
              </a:xfrm>
              <a:prstGeom prst="rect">
                <a:avLst/>
              </a:prstGeom>
              <a:blipFill>
                <a:blip r:embed="rId6"/>
                <a:stretch>
                  <a:fillRect l="-100" t="-671" b="-5369"/>
                </a:stretch>
              </a:blipFill>
            </p:spPr>
            <p:txBody>
              <a:bodyPr/>
              <a:lstStyle/>
              <a:p>
                <a:r>
                  <a:rPr lang="en-US">
                    <a:noFill/>
                  </a:rPr>
                  <a:t> </a:t>
                </a:r>
              </a:p>
            </p:txBody>
          </p:sp>
        </mc:Fallback>
      </mc:AlternateContent>
    </p:spTree>
    <p:extLst>
      <p:ext uri="{BB962C8B-B14F-4D97-AF65-F5344CB8AC3E}">
        <p14:creationId xmlns:p14="http://schemas.microsoft.com/office/powerpoint/2010/main" val="84399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872C-720B-FA3B-F34A-C36E2306E93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BF6FF21-7A09-A450-48D5-7687E1A7A7A5}"/>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Definition of </a:t>
            </a:r>
            <a:r>
              <a:rPr lang="en-US" sz="3900" dirty="0" err="1"/>
              <a:t>SelfTargetMSIS</a:t>
            </a:r>
            <a:endParaRPr lang="en-US" sz="3900" dirty="0"/>
          </a:p>
        </p:txBody>
      </p:sp>
      <p:grpSp>
        <p:nvGrpSpPr>
          <p:cNvPr id="3" name="Group 2">
            <a:extLst>
              <a:ext uri="{FF2B5EF4-FFF2-40B4-BE49-F238E27FC236}">
                <a16:creationId xmlns:a16="http://schemas.microsoft.com/office/drawing/2014/main" id="{D4A74DF0-C9C2-251D-9E35-A490163DE668}"/>
              </a:ext>
            </a:extLst>
          </p:cNvPr>
          <p:cNvGrpSpPr/>
          <p:nvPr/>
        </p:nvGrpSpPr>
        <p:grpSpPr>
          <a:xfrm>
            <a:off x="408790" y="1722943"/>
            <a:ext cx="11400005" cy="3641016"/>
            <a:chOff x="408790" y="1722943"/>
            <a:chExt cx="11400005" cy="364101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4388D5A-55D0-48D9-E706-40C181B192E5}"/>
                    </a:ext>
                  </a:extLst>
                </p:cNvPr>
                <p:cNvSpPr/>
                <p:nvPr/>
              </p:nvSpPr>
              <p:spPr>
                <a:xfrm>
                  <a:off x="4216542" y="1722943"/>
                  <a:ext cx="3758907" cy="2102182"/>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SelfTargetMSIS</a:t>
                  </a:r>
                </a:p>
                <a:p>
                  <a:pPr algn="ctr"/>
                  <a14:m>
                    <m:oMathPara xmlns:m="http://schemas.openxmlformats.org/officeDocument/2006/math">
                      <m:oMathParaPr>
                        <m:jc m:val="centerGroup"/>
                      </m:oMathParaPr>
                      <m:oMath xmlns:m="http://schemas.openxmlformats.org/officeDocument/2006/math">
                        <m:d>
                          <m:dPr>
                            <m:ctrlPr>
                              <a:rPr lang="en-US" sz="4400" i="1" smtClean="0">
                                <a:solidFill>
                                  <a:schemeClr val="tx1"/>
                                </a:solidFill>
                                <a:latin typeface="Cambria Math" panose="02040503050406030204" pitchFamily="18" charset="0"/>
                              </a:rPr>
                            </m:ctrlPr>
                          </m:dPr>
                          <m:e>
                            <m:r>
                              <a:rPr lang="en-US" sz="4400" b="0" i="1" smtClean="0">
                                <a:solidFill>
                                  <a:schemeClr val="tx1"/>
                                </a:solidFill>
                                <a:latin typeface="Cambria Math" panose="02040503050406030204" pitchFamily="18" charset="0"/>
                              </a:rPr>
                              <m:t>𝑞</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𝑛</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𝜆</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𝑘</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𝑙</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𝜏</m:t>
                            </m:r>
                          </m:e>
                        </m:d>
                      </m:oMath>
                    </m:oMathPara>
                  </a14:m>
                  <a:endParaRPr lang="en-US" sz="4400" dirty="0">
                    <a:solidFill>
                      <a:schemeClr val="tx1"/>
                    </a:solidFill>
                  </a:endParaRPr>
                </a:p>
              </p:txBody>
            </p:sp>
          </mc:Choice>
          <mc:Fallback xmlns="">
            <p:sp>
              <p:nvSpPr>
                <p:cNvPr id="8" name="Rectangle 7">
                  <a:extLst>
                    <a:ext uri="{FF2B5EF4-FFF2-40B4-BE49-F238E27FC236}">
                      <a16:creationId xmlns:a16="http://schemas.microsoft.com/office/drawing/2014/main" id="{14388D5A-55D0-48D9-E706-40C181B192E5}"/>
                    </a:ext>
                  </a:extLst>
                </p:cNvPr>
                <p:cNvSpPr>
                  <a:spLocks noRot="1" noChangeAspect="1" noMove="1" noResize="1" noEditPoints="1" noAdjustHandles="1" noChangeArrowheads="1" noChangeShapeType="1" noTextEdit="1"/>
                </p:cNvSpPr>
                <p:nvPr/>
              </p:nvSpPr>
              <p:spPr>
                <a:xfrm>
                  <a:off x="4216542" y="1722943"/>
                  <a:ext cx="3758907" cy="2102182"/>
                </a:xfrm>
                <a:prstGeom prst="rect">
                  <a:avLst/>
                </a:prstGeom>
                <a:blipFill>
                  <a:blip r:embed="rId3"/>
                  <a:stretch>
                    <a:fillRect/>
                  </a:stretch>
                </a:blipFill>
                <a:ln>
                  <a:solidFill>
                    <a:srgbClr val="4472C4"/>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623D581A-3CDF-BF12-276B-479B5653C246}"/>
                </a:ext>
              </a:extLst>
            </p:cNvPr>
            <p:cNvCxnSpPr>
              <a:cxnSpLocks/>
            </p:cNvCxnSpPr>
            <p:nvPr/>
          </p:nvCxnSpPr>
          <p:spPr>
            <a:xfrm>
              <a:off x="408790"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8D9EC34-535D-E1AE-547D-953C4E44D943}"/>
                    </a:ext>
                  </a:extLst>
                </p:cNvPr>
                <p:cNvSpPr txBox="1"/>
                <p:nvPr/>
              </p:nvSpPr>
              <p:spPr>
                <a:xfrm>
                  <a:off x="601838" y="2119258"/>
                  <a:ext cx="3083729" cy="106901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𝐻</m:t>
                        </m:r>
                        <m:r>
                          <a:rPr lang="en-US" sz="2800" b="0" i="1" smtClean="0">
                            <a:latin typeface="Cambria Math" panose="02040503050406030204" pitchFamily="18" charset="0"/>
                          </a:rPr>
                          <m:t>←</m:t>
                        </m:r>
                        <m:r>
                          <a:rPr lang="en-US" sz="2800" b="0" i="1" smtClean="0">
                            <a:latin typeface="Cambria Math" panose="02040503050406030204" pitchFamily="18" charset="0"/>
                          </a:rPr>
                          <m:t>𝐹𝑢𝑛𝑐</m:t>
                        </m:r>
                        <m:d>
                          <m:dPr>
                            <m:ctrlPr>
                              <a:rPr lang="en-US" sz="2800" b="0" i="1" smtClean="0">
                                <a:latin typeface="Cambria Math" panose="02040503050406030204" pitchFamily="18" charset="0"/>
                              </a:rPr>
                            </m:ctrlPr>
                          </m:dPr>
                          <m:e>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𝑅</m:t>
                                </m:r>
                              </m:e>
                              <m:sub>
                                <m:r>
                                  <a:rPr lang="en-US" sz="2800" b="0" i="1" smtClean="0">
                                    <a:latin typeface="Cambria Math" panose="02040503050406030204" pitchFamily="18" charset="0"/>
                                  </a:rPr>
                                  <m:t>𝑞</m:t>
                                </m:r>
                              </m:sub>
                              <m:sup>
                                <m:r>
                                  <a:rPr lang="en-US" sz="2800" b="0" i="1" smtClean="0">
                                    <a:latin typeface="Cambria Math" panose="02040503050406030204" pitchFamily="18" charset="0"/>
                                  </a:rPr>
                                  <m:t>𝑘</m:t>
                                </m:r>
                              </m:sup>
                            </m:sSubSup>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𝜏</m:t>
                                </m:r>
                              </m:sub>
                            </m:sSub>
                          </m:e>
                        </m:d>
                      </m:oMath>
                    </m:oMathPara>
                  </a14:m>
                  <a:endParaRPr lang="en-US" sz="2800" b="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𝑅</m:t>
                            </m:r>
                          </m:e>
                          <m:sub>
                            <m:r>
                              <a:rPr lang="en-US" sz="2800" b="0" i="1" smtClean="0">
                                <a:latin typeface="Cambria Math" panose="02040503050406030204" pitchFamily="18" charset="0"/>
                              </a:rPr>
                              <m:t>𝑞</m:t>
                            </m:r>
                          </m:sub>
                          <m:sup>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𝑙</m:t>
                            </m:r>
                          </m:sup>
                        </m:sSubSup>
                      </m:oMath>
                    </m:oMathPara>
                  </a14:m>
                  <a:endParaRPr lang="en-US" sz="2800" b="0" dirty="0"/>
                </a:p>
              </p:txBody>
            </p:sp>
          </mc:Choice>
          <mc:Fallback xmlns="">
            <p:sp>
              <p:nvSpPr>
                <p:cNvPr id="11" name="TextBox 10">
                  <a:extLst>
                    <a:ext uri="{FF2B5EF4-FFF2-40B4-BE49-F238E27FC236}">
                      <a16:creationId xmlns:a16="http://schemas.microsoft.com/office/drawing/2014/main" id="{B8D9EC34-535D-E1AE-547D-953C4E44D943}"/>
                    </a:ext>
                  </a:extLst>
                </p:cNvPr>
                <p:cNvSpPr txBox="1">
                  <a:spLocks noRot="1" noChangeAspect="1" noMove="1" noResize="1" noEditPoints="1" noAdjustHandles="1" noChangeArrowheads="1" noChangeShapeType="1" noTextEdit="1"/>
                </p:cNvSpPr>
                <p:nvPr/>
              </p:nvSpPr>
              <p:spPr>
                <a:xfrm>
                  <a:off x="601838" y="2119258"/>
                  <a:ext cx="3083729" cy="1069011"/>
                </a:xfrm>
                <a:prstGeom prst="rect">
                  <a:avLst/>
                </a:prstGeom>
                <a:blipFill>
                  <a:blip r:embed="rId4"/>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3A33916A-BCB5-D96F-9BE4-1A5C5F2326B7}"/>
                </a:ext>
              </a:extLst>
            </p:cNvPr>
            <p:cNvCxnSpPr>
              <a:cxnSpLocks/>
            </p:cNvCxnSpPr>
            <p:nvPr/>
          </p:nvCxnSpPr>
          <p:spPr>
            <a:xfrm>
              <a:off x="8338968"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B1B3671-59C4-4965-60B5-318A4E9BCEF4}"/>
                    </a:ext>
                  </a:extLst>
                </p:cNvPr>
                <p:cNvSpPr txBox="1"/>
                <p:nvPr/>
              </p:nvSpPr>
              <p:spPr>
                <a:xfrm>
                  <a:off x="5378370" y="4656073"/>
                  <a:ext cx="3800656" cy="707886"/>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rPr>
                          <m:t>𝐻</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𝐴</m:t>
                            </m:r>
                            <m:r>
                              <a:rPr lang="en-US" sz="4000" b="0" i="1" smtClean="0">
                                <a:latin typeface="Cambria Math" panose="02040503050406030204" pitchFamily="18" charset="0"/>
                              </a:rPr>
                              <m:t>⋅⟨</m:t>
                            </m:r>
                            <m:r>
                              <a:rPr lang="en-US" sz="4000" b="0" i="1" smtClean="0">
                                <a:latin typeface="Cambria Math" panose="02040503050406030204" pitchFamily="18" charset="0"/>
                              </a:rPr>
                              <m:t>𝑟</m:t>
                            </m:r>
                            <m:r>
                              <a:rPr lang="en-US" sz="4000" b="0" i="1" smtClean="0">
                                <a:latin typeface="Cambria Math" panose="02040503050406030204" pitchFamily="18" charset="0"/>
                              </a:rPr>
                              <m:t>, </m:t>
                            </m:r>
                            <m:r>
                              <a:rPr lang="en-US" sz="4000" b="0" i="1" smtClean="0">
                                <a:latin typeface="Cambria Math" panose="02040503050406030204" pitchFamily="18" charset="0"/>
                              </a:rPr>
                              <m:t>𝑐</m:t>
                            </m:r>
                            <m:r>
                              <a:rPr lang="en-US" sz="4000" b="0" i="1" smtClean="0">
                                <a:latin typeface="Cambria Math" panose="02040503050406030204" pitchFamily="18" charset="0"/>
                              </a:rPr>
                              <m:t>⟩</m:t>
                            </m:r>
                          </m:e>
                        </m:d>
                        <m:r>
                          <a:rPr lang="en-US" sz="4000" b="0" i="1" smtClean="0">
                            <a:latin typeface="Cambria Math" panose="02040503050406030204" pitchFamily="18" charset="0"/>
                          </a:rPr>
                          <m:t>=</m:t>
                        </m:r>
                        <m:r>
                          <a:rPr lang="en-US" sz="4000" b="0" i="1" smtClean="0">
                            <a:latin typeface="Cambria Math" panose="02040503050406030204" pitchFamily="18" charset="0"/>
                          </a:rPr>
                          <m:t>𝑐</m:t>
                        </m:r>
                      </m:oMath>
                    </m:oMathPara>
                  </a14:m>
                  <a:endParaRPr lang="en-US" sz="4000" b="0" i="1" dirty="0">
                    <a:latin typeface="Cambria Math" panose="02040503050406030204" pitchFamily="18" charset="0"/>
                  </a:endParaRPr>
                </a:p>
              </p:txBody>
            </p:sp>
          </mc:Choice>
          <mc:Fallback xmlns="">
            <p:sp>
              <p:nvSpPr>
                <p:cNvPr id="18" name="TextBox 17">
                  <a:extLst>
                    <a:ext uri="{FF2B5EF4-FFF2-40B4-BE49-F238E27FC236}">
                      <a16:creationId xmlns:a16="http://schemas.microsoft.com/office/drawing/2014/main" id="{EB1B3671-59C4-4965-60B5-318A4E9BCEF4}"/>
                    </a:ext>
                  </a:extLst>
                </p:cNvPr>
                <p:cNvSpPr txBox="1">
                  <a:spLocks noRot="1" noChangeAspect="1" noMove="1" noResize="1" noEditPoints="1" noAdjustHandles="1" noChangeArrowheads="1" noChangeShapeType="1" noTextEdit="1"/>
                </p:cNvSpPr>
                <p:nvPr/>
              </p:nvSpPr>
              <p:spPr>
                <a:xfrm>
                  <a:off x="5378370" y="4656073"/>
                  <a:ext cx="3800656" cy="707886"/>
                </a:xfrm>
                <a:prstGeom prst="rect">
                  <a:avLst/>
                </a:prstGeom>
                <a:blipFill>
                  <a:blip r:embed="rId5"/>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D352B494-448E-982B-FED0-42F192EEC506}"/>
                </a:ext>
              </a:extLst>
            </p:cNvPr>
            <p:cNvSpPr txBox="1"/>
            <p:nvPr/>
          </p:nvSpPr>
          <p:spPr>
            <a:xfrm>
              <a:off x="3305530" y="4636788"/>
              <a:ext cx="2130968" cy="707886"/>
            </a:xfrm>
            <a:prstGeom prst="rect">
              <a:avLst/>
            </a:prstGeom>
            <a:noFill/>
          </p:spPr>
          <p:txBody>
            <a:bodyPr wrap="none" rtlCol="0">
              <a:spAutoFit/>
            </a:bodyPr>
            <a:lstStyle/>
            <a:p>
              <a:r>
                <a:rPr lang="en-US" sz="4000" dirty="0"/>
                <a:t>Requires:</a:t>
              </a:r>
            </a:p>
          </p:txBody>
        </p:sp>
      </p:grpSp>
      <p:sp>
        <p:nvSpPr>
          <p:cNvPr id="2" name="Title 1">
            <a:extLst>
              <a:ext uri="{FF2B5EF4-FFF2-40B4-BE49-F238E27FC236}">
                <a16:creationId xmlns:a16="http://schemas.microsoft.com/office/drawing/2014/main" id="{24BC8B58-5F98-0BA4-DCEE-561FD486A11B}"/>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8E97B966-8ED0-0FF6-88CE-0E9C09D4CAA5}"/>
                  </a:ext>
                </a:extLst>
              </p:cNvPr>
              <p:cNvSpPr txBox="1">
                <a:spLocks/>
              </p:cNvSpPr>
              <p:nvPr/>
            </p:nvSpPr>
            <p:spPr>
              <a:xfrm>
                <a:off x="247434" y="650502"/>
                <a:ext cx="12191993" cy="9112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𝑆</m:t>
                        </m:r>
                      </m:e>
                      <m:sub>
                        <m:r>
                          <a:rPr lang="en-US" sz="2400" b="0" i="1" smtClean="0">
                            <a:solidFill>
                              <a:srgbClr val="767171"/>
                            </a:solidFill>
                            <a:latin typeface="Cambria Math" panose="02040503050406030204" pitchFamily="18" charset="0"/>
                          </a:rPr>
                          <m:t>𝜆</m:t>
                        </m:r>
                      </m:sub>
                    </m:sSub>
                    <m:r>
                      <a:rPr lang="en-US" sz="2400" b="0" i="1" smtClean="0">
                        <a:solidFill>
                          <a:srgbClr val="767171"/>
                        </a:solidFill>
                        <a:latin typeface="Cambria Math" panose="02040503050406030204" pitchFamily="18" charset="0"/>
                      </a:rPr>
                      <m:t>≔</m:t>
                    </m:r>
                    <m:r>
                      <m:rPr>
                        <m:lit/>
                      </m:rP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𝑝</m:t>
                    </m:r>
                    <m:r>
                      <a:rPr lang="en-US" sz="2400" b="0" i="1" smtClean="0">
                        <a:solidFill>
                          <a:srgbClr val="767171"/>
                        </a:solidFill>
                        <a:latin typeface="Cambria Math" panose="02040503050406030204" pitchFamily="18" charset="0"/>
                      </a:rPr>
                      <m:t>∈</m:t>
                    </m:r>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𝑅</m:t>
                        </m:r>
                      </m:e>
                      <m:sub>
                        <m:r>
                          <a:rPr lang="en-US" sz="2400" b="0" i="1" smtClean="0">
                            <a:solidFill>
                              <a:srgbClr val="767171"/>
                            </a:solidFill>
                            <a:latin typeface="Cambria Math" panose="02040503050406030204" pitchFamily="18" charset="0"/>
                          </a:rPr>
                          <m:t>𝑞</m:t>
                        </m:r>
                      </m:sub>
                    </m:sSub>
                    <m:r>
                      <a:rPr lang="en-US" sz="2400" b="0" i="1" smtClean="0">
                        <a:solidFill>
                          <a:srgbClr val="767171"/>
                        </a:solidFill>
                        <a:latin typeface="Cambria Math" panose="02040503050406030204" pitchFamily="18" charset="0"/>
                      </a:rPr>
                      <m:t>|0≤</m:t>
                    </m:r>
                    <m:sSub>
                      <m:sSubPr>
                        <m:ctrlPr>
                          <a:rPr lang="en-US" sz="2400" b="0" i="1" smtClean="0">
                            <a:solidFill>
                              <a:srgbClr val="767171"/>
                            </a:solidFill>
                            <a:latin typeface="Cambria Math" panose="02040503050406030204" pitchFamily="18" charset="0"/>
                          </a:rPr>
                        </m:ctrlPr>
                      </m:sSubPr>
                      <m:e>
                        <m:d>
                          <m:dPr>
                            <m:begChr m:val="|"/>
                            <m:endChr m:val="|"/>
                            <m:ctrlPr>
                              <a:rPr lang="en-US" sz="2400" b="0" i="1" smtClean="0">
                                <a:solidFill>
                                  <a:srgbClr val="767171"/>
                                </a:solidFill>
                                <a:latin typeface="Cambria Math" panose="02040503050406030204" pitchFamily="18" charset="0"/>
                              </a:rPr>
                            </m:ctrlPr>
                          </m:dPr>
                          <m:e>
                            <m:r>
                              <a:rPr lang="en-US" sz="2400" b="0" i="1" smtClean="0">
                                <a:solidFill>
                                  <a:srgbClr val="767171"/>
                                </a:solidFill>
                                <a:latin typeface="Cambria Math" panose="02040503050406030204" pitchFamily="18" charset="0"/>
                              </a:rPr>
                              <m:t>𝑝</m:t>
                            </m:r>
                          </m:e>
                        </m:d>
                      </m:e>
                      <m:sub>
                        <m:r>
                          <a:rPr lang="en-US" sz="2400" b="0" i="1" smtClean="0">
                            <a:solidFill>
                              <a:srgbClr val="767171"/>
                            </a:solidFill>
                            <a:latin typeface="Cambria Math" panose="02040503050406030204" pitchFamily="18" charset="0"/>
                          </a:rPr>
                          <m:t>∞</m:t>
                        </m:r>
                      </m:sub>
                    </m:sSub>
                    <m: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𝜆</m:t>
                    </m:r>
                    <m:r>
                      <m:rPr>
                        <m:lit/>
                      </m:rPr>
                      <a:rPr lang="en-US" sz="2400" b="0" i="1" smtClean="0">
                        <a:solidFill>
                          <a:srgbClr val="767171"/>
                        </a:solidFill>
                        <a:latin typeface="Cambria Math" panose="02040503050406030204" pitchFamily="18" charset="0"/>
                      </a:rPr>
                      <m:t>}</m:t>
                    </m:r>
                  </m:oMath>
                </a14:m>
                <a:r>
                  <a:rPr lang="en-US" sz="2400" dirty="0">
                    <a:solidFill>
                      <a:srgbClr val="767171"/>
                    </a:solidFill>
                  </a:rPr>
                  <a:t>, set of “small” vectors</a:t>
                </a:r>
              </a:p>
              <a:p>
                <a14:m>
                  <m:oMath xmlns:m="http://schemas.openxmlformats.org/officeDocument/2006/math">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𝐵</m:t>
                        </m:r>
                      </m:e>
                      <m:sub>
                        <m:r>
                          <a:rPr lang="en-US" sz="2400" b="0" i="1" smtClean="0">
                            <a:solidFill>
                              <a:srgbClr val="767171"/>
                            </a:solidFill>
                            <a:latin typeface="Cambria Math" panose="02040503050406030204" pitchFamily="18" charset="0"/>
                          </a:rPr>
                          <m:t>𝜏</m:t>
                        </m:r>
                      </m:sub>
                    </m:sSub>
                    <m:r>
                      <a:rPr lang="en-US" sz="2400" b="0" i="1" smtClean="0">
                        <a:solidFill>
                          <a:srgbClr val="767171"/>
                        </a:solidFill>
                        <a:latin typeface="Cambria Math" panose="02040503050406030204" pitchFamily="18" charset="0"/>
                      </a:rPr>
                      <m:t>≔</m:t>
                    </m:r>
                    <m:r>
                      <m:rPr>
                        <m:lit/>
                      </m:rPr>
                      <a:rPr lang="en-US" sz="2400" b="0" i="1" smtClean="0">
                        <a:solidFill>
                          <a:srgbClr val="767171"/>
                        </a:solidFill>
                        <a:latin typeface="Cambria Math" panose="02040503050406030204" pitchFamily="18" charset="0"/>
                      </a:rPr>
                      <m:t>{</m:t>
                    </m:r>
                    <m:r>
                      <a:rPr lang="en-US" sz="2400" b="0" i="1" smtClean="0">
                        <a:solidFill>
                          <a:srgbClr val="767171"/>
                        </a:solidFill>
                        <a:latin typeface="Cambria Math" panose="02040503050406030204" pitchFamily="18" charset="0"/>
                      </a:rPr>
                      <m:t>𝑝</m:t>
                    </m:r>
                    <m:r>
                      <a:rPr lang="en-US" sz="2400" b="0" i="1" smtClean="0">
                        <a:solidFill>
                          <a:srgbClr val="767171"/>
                        </a:solidFill>
                        <a:latin typeface="Cambria Math" panose="02040503050406030204" pitchFamily="18" charset="0"/>
                      </a:rPr>
                      <m:t>∈</m:t>
                    </m:r>
                    <m:sSub>
                      <m:sSubPr>
                        <m:ctrlPr>
                          <a:rPr lang="en-US" sz="2400" b="0" i="1" smtClean="0">
                            <a:solidFill>
                              <a:srgbClr val="767171"/>
                            </a:solidFill>
                            <a:latin typeface="Cambria Math" panose="02040503050406030204" pitchFamily="18" charset="0"/>
                          </a:rPr>
                        </m:ctrlPr>
                      </m:sSubPr>
                      <m:e>
                        <m:r>
                          <a:rPr lang="en-US" sz="2400" b="0" i="1" smtClean="0">
                            <a:solidFill>
                              <a:srgbClr val="767171"/>
                            </a:solidFill>
                            <a:latin typeface="Cambria Math" panose="02040503050406030204" pitchFamily="18" charset="0"/>
                          </a:rPr>
                          <m:t>𝑅</m:t>
                        </m:r>
                      </m:e>
                      <m:sub>
                        <m:r>
                          <a:rPr lang="en-US" sz="2400" b="0" i="1" smtClean="0">
                            <a:solidFill>
                              <a:srgbClr val="767171"/>
                            </a:solidFill>
                            <a:latin typeface="Cambria Math" panose="02040503050406030204" pitchFamily="18" charset="0"/>
                          </a:rPr>
                          <m:t>𝑞</m:t>
                        </m:r>
                      </m:sub>
                    </m:sSub>
                    <m:r>
                      <a:rPr lang="en-US" sz="2400" b="0" i="1" smtClean="0">
                        <a:solidFill>
                          <a:srgbClr val="767171"/>
                        </a:solidFill>
                        <a:latin typeface="Cambria Math" panose="02040503050406030204" pitchFamily="18" charset="0"/>
                      </a:rPr>
                      <m:t>| </m:t>
                    </m:r>
                    <m:r>
                      <a:rPr lang="en-US" sz="2400" b="0" i="1" smtClean="0">
                        <a:solidFill>
                          <a:srgbClr val="767171"/>
                        </a:solidFill>
                        <a:latin typeface="Cambria Math" panose="02040503050406030204" pitchFamily="18" charset="0"/>
                      </a:rPr>
                      <m:t>𝜏</m:t>
                    </m:r>
                    <m:r>
                      <a:rPr lang="en-US" sz="2400" b="0" i="1" smtClean="0">
                        <a:solidFill>
                          <a:srgbClr val="767171"/>
                        </a:solidFill>
                        <a:latin typeface="Cambria Math" panose="02040503050406030204" pitchFamily="18" charset="0"/>
                      </a:rPr>
                      <m:t> </m:t>
                    </m:r>
                    <m:r>
                      <m:rPr>
                        <m:sty m:val="p"/>
                      </m:rPr>
                      <a:rPr lang="en-US" sz="2400" b="0" i="1" smtClean="0">
                        <a:solidFill>
                          <a:srgbClr val="767171"/>
                        </a:solidFill>
                        <a:latin typeface="Cambria Math" panose="02040503050406030204" pitchFamily="18" charset="0"/>
                      </a:rPr>
                      <m:t>elements</m:t>
                    </m:r>
                    <m:r>
                      <a:rPr lang="en-US" sz="2400" b="0" i="1" smtClean="0">
                        <a:solidFill>
                          <a:srgbClr val="767171"/>
                        </a:solidFill>
                        <a:latin typeface="Cambria Math" panose="02040503050406030204" pitchFamily="18" charset="0"/>
                      </a:rPr>
                      <m:t>=1</m:t>
                    </m:r>
                    <m:r>
                      <m:rPr>
                        <m:lit/>
                      </m:rPr>
                      <a:rPr lang="en-US" sz="2400" b="0" i="1" smtClean="0">
                        <a:solidFill>
                          <a:srgbClr val="767171"/>
                        </a:solidFill>
                        <a:latin typeface="Cambria Math" panose="02040503050406030204" pitchFamily="18" charset="0"/>
                      </a:rPr>
                      <m:t>}</m:t>
                    </m:r>
                  </m:oMath>
                </a14:m>
                <a:r>
                  <a:rPr lang="en-US" sz="2400" dirty="0">
                    <a:solidFill>
                      <a:srgbClr val="767171"/>
                    </a:solidFill>
                  </a:rPr>
                  <a:t>, set of “short” vectors</a:t>
                </a:r>
              </a:p>
            </p:txBody>
          </p:sp>
        </mc:Choice>
        <mc:Fallback xmlns="">
          <p:sp>
            <p:nvSpPr>
              <p:cNvPr id="5" name="Title 1">
                <a:extLst>
                  <a:ext uri="{FF2B5EF4-FFF2-40B4-BE49-F238E27FC236}">
                    <a16:creationId xmlns:a16="http://schemas.microsoft.com/office/drawing/2014/main" id="{8E97B966-8ED0-0FF6-88CE-0E9C09D4CAA5}"/>
                  </a:ext>
                </a:extLst>
              </p:cNvPr>
              <p:cNvSpPr txBox="1">
                <a:spLocks noRot="1" noChangeAspect="1" noMove="1" noResize="1" noEditPoints="1" noAdjustHandles="1" noChangeArrowheads="1" noChangeShapeType="1" noTextEdit="1"/>
              </p:cNvSpPr>
              <p:nvPr/>
            </p:nvSpPr>
            <p:spPr>
              <a:xfrm>
                <a:off x="247434" y="650502"/>
                <a:ext cx="12191993" cy="911277"/>
              </a:xfrm>
              <a:prstGeom prst="rect">
                <a:avLst/>
              </a:prstGeom>
              <a:blipFill>
                <a:blip r:embed="rId6"/>
                <a:stretch>
                  <a:fillRect l="-100" t="-671" b="-53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875B7C-2856-E076-F03A-15D2DFDD3184}"/>
                  </a:ext>
                </a:extLst>
              </p:cNvPr>
              <p:cNvSpPr txBox="1"/>
              <p:nvPr/>
            </p:nvSpPr>
            <p:spPr>
              <a:xfrm>
                <a:off x="8611204" y="2119258"/>
                <a:ext cx="2880660" cy="564065"/>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𝑟</m:t>
                          </m:r>
                          <m:r>
                            <a:rPr lang="en-US" sz="2800" b="0" i="1" smtClean="0">
                              <a:latin typeface="Cambria Math" panose="02040503050406030204" pitchFamily="18" charset="0"/>
                            </a:rPr>
                            <m:t>, </m:t>
                          </m:r>
                          <m:r>
                            <a:rPr lang="en-US" sz="2800" b="0" i="1" smtClean="0">
                              <a:latin typeface="Cambria Math" panose="02040503050406030204" pitchFamily="18" charset="0"/>
                            </a:rPr>
                            <m:t>𝑐</m:t>
                          </m:r>
                        </m:e>
                      </m:d>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𝑆</m:t>
                          </m:r>
                        </m:e>
                        <m:sub>
                          <m:r>
                            <a:rPr lang="en-US" sz="2800" b="0" i="1" smtClean="0">
                              <a:latin typeface="Cambria Math" panose="02040503050406030204" pitchFamily="18" charset="0"/>
                            </a:rPr>
                            <m:t>𝜆</m:t>
                          </m:r>
                        </m:sub>
                        <m:sup>
                          <m:r>
                            <a:rPr lang="en-US" sz="2800" b="0" i="1" smtClean="0">
                              <a:latin typeface="Cambria Math" panose="02040503050406030204" pitchFamily="18" charset="0"/>
                            </a:rPr>
                            <m:t>𝑙</m:t>
                          </m:r>
                          <m:r>
                            <a:rPr lang="en-US" sz="2800" b="0" i="1" smtClean="0">
                              <a:latin typeface="Cambria Math" panose="02040503050406030204" pitchFamily="18" charset="0"/>
                            </a:rPr>
                            <m:t>−1</m:t>
                          </m:r>
                        </m:sup>
                      </m:sSub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𝜏</m:t>
                          </m:r>
                        </m:sub>
                      </m:sSub>
                    </m:oMath>
                  </m:oMathPara>
                </a14:m>
                <a:endParaRPr lang="en-US" sz="2800" b="0" dirty="0"/>
              </a:p>
            </p:txBody>
          </p:sp>
        </mc:Choice>
        <mc:Fallback xmlns="">
          <p:sp>
            <p:nvSpPr>
              <p:cNvPr id="6" name="TextBox 5">
                <a:extLst>
                  <a:ext uri="{FF2B5EF4-FFF2-40B4-BE49-F238E27FC236}">
                    <a16:creationId xmlns:a16="http://schemas.microsoft.com/office/drawing/2014/main" id="{A9875B7C-2856-E076-F03A-15D2DFDD3184}"/>
                  </a:ext>
                </a:extLst>
              </p:cNvPr>
              <p:cNvSpPr txBox="1">
                <a:spLocks noRot="1" noChangeAspect="1" noMove="1" noResize="1" noEditPoints="1" noAdjustHandles="1" noChangeArrowheads="1" noChangeShapeType="1" noTextEdit="1"/>
              </p:cNvSpPr>
              <p:nvPr/>
            </p:nvSpPr>
            <p:spPr>
              <a:xfrm>
                <a:off x="8611204" y="2119258"/>
                <a:ext cx="2880660" cy="5640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7511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71458DE-5BDC-CFA9-5A63-5B333FEBF58C}"/>
              </a:ext>
            </a:extLst>
          </p:cNvPr>
          <p:cNvSpPr/>
          <p:nvPr/>
        </p:nvSpPr>
        <p:spPr>
          <a:xfrm>
            <a:off x="435992" y="1812901"/>
            <a:ext cx="11365170" cy="1035099"/>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2353E7-E111-EA78-5EBD-5E888F811859}"/>
              </a:ext>
            </a:extLst>
          </p:cNvPr>
          <p:cNvSpPr/>
          <p:nvPr/>
        </p:nvSpPr>
        <p:spPr>
          <a:xfrm>
            <a:off x="435992" y="3236691"/>
            <a:ext cx="11365170" cy="1035099"/>
          </a:xfrm>
          <a:prstGeom prst="rect">
            <a:avLst/>
          </a:prstGeom>
          <a:solidFill>
            <a:srgbClr val="F8CBAD"/>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DCD6B3-BA5F-25EC-D3FA-8C130F78619B}"/>
              </a:ext>
            </a:extLst>
          </p:cNvPr>
          <p:cNvSpPr/>
          <p:nvPr/>
        </p:nvSpPr>
        <p:spPr>
          <a:xfrm>
            <a:off x="511428" y="4679293"/>
            <a:ext cx="11289734" cy="1035099"/>
          </a:xfrm>
          <a:prstGeom prst="rect">
            <a:avLst/>
          </a:prstGeom>
          <a:solidFill>
            <a:srgbClr val="FFB7BE"/>
          </a:solidFill>
          <a:ln>
            <a:solidFill>
              <a:srgbClr val="D91D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E25B9-B37B-B2F3-319F-A5A31B8AD67A}"/>
              </a:ext>
            </a:extLst>
          </p:cNvPr>
          <p:cNvSpPr>
            <a:spLocks noGrp="1"/>
          </p:cNvSpPr>
          <p:nvPr>
            <p:ph type="title"/>
          </p:nvPr>
        </p:nvSpPr>
        <p:spPr>
          <a:xfrm>
            <a:off x="0" y="18255"/>
            <a:ext cx="10515600" cy="1325563"/>
          </a:xfrm>
        </p:spPr>
        <p:txBody>
          <a:bodyPr/>
          <a:lstStyle/>
          <a:p>
            <a:r>
              <a:rPr lang="en-US" dirty="0"/>
              <a:t>Proof Roadmap</a:t>
            </a:r>
          </a:p>
        </p:txBody>
      </p:sp>
      <p:grpSp>
        <p:nvGrpSpPr>
          <p:cNvPr id="21" name="Group 20">
            <a:extLst>
              <a:ext uri="{FF2B5EF4-FFF2-40B4-BE49-F238E27FC236}">
                <a16:creationId xmlns:a16="http://schemas.microsoft.com/office/drawing/2014/main" id="{AD36FB61-65D0-4C17-E330-41ACAE1CBDCC}"/>
              </a:ext>
            </a:extLst>
          </p:cNvPr>
          <p:cNvGrpSpPr/>
          <p:nvPr/>
        </p:nvGrpSpPr>
        <p:grpSpPr>
          <a:xfrm>
            <a:off x="390838" y="2170595"/>
            <a:ext cx="725310" cy="3323707"/>
            <a:chOff x="108613" y="1820636"/>
            <a:chExt cx="725310" cy="3323707"/>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6D26690-D9C3-66C4-2A11-23FDBF59968A}"/>
                    </a:ext>
                  </a:extLst>
                </p:cNvPr>
                <p:cNvSpPr txBox="1"/>
                <p:nvPr/>
              </p:nvSpPr>
              <p:spPr>
                <a:xfrm>
                  <a:off x="108613" y="182063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oMath>
                    </m:oMathPara>
                  </a14:m>
                  <a:endParaRPr lang="en-US" sz="2800" dirty="0"/>
                </a:p>
              </p:txBody>
            </p:sp>
          </mc:Choice>
          <mc:Fallback xmlns="">
            <p:sp>
              <p:nvSpPr>
                <p:cNvPr id="12" name="TextBox 11">
                  <a:extLst>
                    <a:ext uri="{FF2B5EF4-FFF2-40B4-BE49-F238E27FC236}">
                      <a16:creationId xmlns:a16="http://schemas.microsoft.com/office/drawing/2014/main" id="{36D26690-D9C3-66C4-2A11-23FDBF59968A}"/>
                    </a:ext>
                  </a:extLst>
                </p:cNvPr>
                <p:cNvSpPr txBox="1">
                  <a:spLocks noRot="1" noChangeAspect="1" noMove="1" noResize="1" noEditPoints="1" noAdjustHandles="1" noChangeArrowheads="1" noChangeShapeType="1" noTextEdit="1"/>
                </p:cNvSpPr>
                <p:nvPr/>
              </p:nvSpPr>
              <p:spPr>
                <a:xfrm>
                  <a:off x="108613" y="1820636"/>
                  <a:ext cx="680156"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BE7BA2B-258B-DFF0-E015-DD439E7463BA}"/>
                    </a:ext>
                  </a:extLst>
                </p:cNvPr>
                <p:cNvSpPr txBox="1"/>
                <p:nvPr/>
              </p:nvSpPr>
              <p:spPr>
                <a:xfrm>
                  <a:off x="108613" y="321355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2</m:t>
                        </m:r>
                        <m:r>
                          <a:rPr lang="en-US" sz="2800" b="0" i="1" smtClean="0">
                            <a:latin typeface="Cambria Math" panose="02040503050406030204" pitchFamily="18" charset="0"/>
                          </a:rPr>
                          <m:t>.</m:t>
                        </m:r>
                      </m:oMath>
                    </m:oMathPara>
                  </a14:m>
                  <a:endParaRPr lang="en-US" sz="2800" dirty="0"/>
                </a:p>
              </p:txBody>
            </p:sp>
          </mc:Choice>
          <mc:Fallback xmlns="">
            <p:sp>
              <p:nvSpPr>
                <p:cNvPr id="13" name="TextBox 12">
                  <a:extLst>
                    <a:ext uri="{FF2B5EF4-FFF2-40B4-BE49-F238E27FC236}">
                      <a16:creationId xmlns:a16="http://schemas.microsoft.com/office/drawing/2014/main" id="{DBE7BA2B-258B-DFF0-E015-DD439E7463BA}"/>
                    </a:ext>
                  </a:extLst>
                </p:cNvPr>
                <p:cNvSpPr txBox="1">
                  <a:spLocks noRot="1" noChangeAspect="1" noMove="1" noResize="1" noEditPoints="1" noAdjustHandles="1" noChangeArrowheads="1" noChangeShapeType="1" noTextEdit="1"/>
                </p:cNvSpPr>
                <p:nvPr/>
              </p:nvSpPr>
              <p:spPr>
                <a:xfrm>
                  <a:off x="108613" y="3213556"/>
                  <a:ext cx="680156"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338220C-EB13-AE76-086B-553F364B26C8}"/>
                    </a:ext>
                  </a:extLst>
                </p:cNvPr>
                <p:cNvSpPr txBox="1"/>
                <p:nvPr/>
              </p:nvSpPr>
              <p:spPr>
                <a:xfrm>
                  <a:off x="153767" y="471345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3</m:t>
                        </m:r>
                        <m:r>
                          <a:rPr lang="en-US" sz="2800" b="0" i="1" smtClean="0">
                            <a:latin typeface="Cambria Math" panose="02040503050406030204" pitchFamily="18" charset="0"/>
                          </a:rPr>
                          <m:t>.</m:t>
                        </m:r>
                      </m:oMath>
                    </m:oMathPara>
                  </a14:m>
                  <a:endParaRPr lang="en-US" sz="2800" dirty="0"/>
                </a:p>
              </p:txBody>
            </p:sp>
          </mc:Choice>
          <mc:Fallback xmlns="">
            <p:sp>
              <p:nvSpPr>
                <p:cNvPr id="14" name="TextBox 13">
                  <a:extLst>
                    <a:ext uri="{FF2B5EF4-FFF2-40B4-BE49-F238E27FC236}">
                      <a16:creationId xmlns:a16="http://schemas.microsoft.com/office/drawing/2014/main" id="{A338220C-EB13-AE76-086B-553F364B26C8}"/>
                    </a:ext>
                  </a:extLst>
                </p:cNvPr>
                <p:cNvSpPr txBox="1">
                  <a:spLocks noRot="1" noChangeAspect="1" noMove="1" noResize="1" noEditPoints="1" noAdjustHandles="1" noChangeArrowheads="1" noChangeShapeType="1" noTextEdit="1"/>
                </p:cNvSpPr>
                <p:nvPr/>
              </p:nvSpPr>
              <p:spPr>
                <a:xfrm>
                  <a:off x="153767" y="4713456"/>
                  <a:ext cx="680156" cy="430887"/>
                </a:xfrm>
                <a:prstGeom prst="rect">
                  <a:avLst/>
                </a:prstGeom>
                <a:blipFill>
                  <a:blip r:embed="rId5"/>
                  <a:stretch>
                    <a:fillRect/>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7591B7BB-526A-7351-0C59-9ED1A9A16721}"/>
              </a:ext>
            </a:extLst>
          </p:cNvPr>
          <p:cNvGrpSpPr/>
          <p:nvPr/>
        </p:nvGrpSpPr>
        <p:grpSpPr>
          <a:xfrm>
            <a:off x="988392" y="1902354"/>
            <a:ext cx="10215216" cy="3753207"/>
            <a:chOff x="788769" y="1518530"/>
            <a:chExt cx="10215216" cy="3753207"/>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A13E29-134C-3223-C73F-3DF43E14C04B}"/>
                    </a:ext>
                  </a:extLst>
                </p:cNvPr>
                <p:cNvSpPr txBox="1"/>
                <p:nvPr/>
              </p:nvSpPr>
              <p:spPr>
                <a:xfrm>
                  <a:off x="788769" y="1608842"/>
                  <a:ext cx="3889061" cy="675570"/>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sSubSup>
                          <m:sSubSupPr>
                            <m:ctrlPr>
                              <a:rPr lang="en-US" sz="2800" i="1" smtClean="0">
                                <a:latin typeface="Cambria Math" panose="02040503050406030204" pitchFamily="18" charset="0"/>
                              </a:rPr>
                            </m:ctrlPr>
                          </m:sSubSupPr>
                          <m:e>
                            <m:r>
                              <m:rPr>
                                <m:sty m:val="p"/>
                              </m:rPr>
                              <a:rPr lang="en-US" sz="2800" i="1">
                                <a:latin typeface="Cambria Math" panose="02040503050406030204" pitchFamily="18" charset="0"/>
                              </a:rPr>
                              <m:t>Adv</m:t>
                            </m:r>
                          </m:e>
                          <m:sub>
                            <m:r>
                              <a:rPr lang="en-US" sz="2800" i="1">
                                <a:latin typeface="Cambria Math" panose="02040503050406030204" pitchFamily="18" charset="0"/>
                              </a:rPr>
                              <m:t>𝑞</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 </m:t>
                            </m:r>
                            <m:r>
                              <a:rPr lang="en-US" sz="2800" i="1">
                                <a:latin typeface="Cambria Math" panose="02040503050406030204" pitchFamily="18" charset="0"/>
                              </a:rPr>
                              <m:t>𝜆</m:t>
                            </m:r>
                            <m:r>
                              <a:rPr lang="en-US" sz="2800" i="1">
                                <a:latin typeface="Cambria Math" panose="02040503050406030204" pitchFamily="18" charset="0"/>
                              </a:rPr>
                              <m:t>, </m:t>
                            </m:r>
                            <m:r>
                              <a:rPr lang="en-US" sz="2800" i="1">
                                <a:latin typeface="Cambria Math" panose="02040503050406030204" pitchFamily="18" charset="0"/>
                              </a:rPr>
                              <m:t>𝜏</m:t>
                            </m:r>
                          </m:sub>
                          <m:sup>
                            <m:r>
                              <a:rPr lang="en-US" sz="2800" i="1">
                                <a:latin typeface="Cambria Math" panose="02040503050406030204" pitchFamily="18" charset="0"/>
                              </a:rPr>
                              <m:t>𝑆𝑒𝑙𝑓𝑇𝑎𝑟𝑔𝑒𝑡𝑀𝑆𝐼𝑆</m:t>
                            </m:r>
                          </m:sup>
                        </m:sSubSup>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𝐴</m:t>
                                </m:r>
                              </m:e>
                              <m:sup>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sup>
                            </m:sSup>
                          </m:e>
                        </m:d>
                      </m:oMath>
                    </m:oMathPara>
                  </a14:m>
                  <a:endParaRPr lang="en-US" sz="2800" dirty="0"/>
                </a:p>
              </p:txBody>
            </p:sp>
          </mc:Choice>
          <mc:Fallback xmlns="">
            <p:sp>
              <p:nvSpPr>
                <p:cNvPr id="8" name="TextBox 7">
                  <a:extLst>
                    <a:ext uri="{FF2B5EF4-FFF2-40B4-BE49-F238E27FC236}">
                      <a16:creationId xmlns:a16="http://schemas.microsoft.com/office/drawing/2014/main" id="{5FA13E29-134C-3223-C73F-3DF43E14C04B}"/>
                    </a:ext>
                  </a:extLst>
                </p:cNvPr>
                <p:cNvSpPr txBox="1">
                  <a:spLocks noRot="1" noChangeAspect="1" noMove="1" noResize="1" noEditPoints="1" noAdjustHandles="1" noChangeArrowheads="1" noChangeShapeType="1" noTextEdit="1"/>
                </p:cNvSpPr>
                <p:nvPr/>
              </p:nvSpPr>
              <p:spPr>
                <a:xfrm>
                  <a:off x="788769" y="1608842"/>
                  <a:ext cx="3889061" cy="6755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9FC962-C907-488B-B08E-11D9B6B34FCD}"/>
                    </a:ext>
                  </a:extLst>
                </p:cNvPr>
                <p:cNvSpPr txBox="1"/>
                <p:nvPr/>
              </p:nvSpPr>
              <p:spPr>
                <a:xfrm>
                  <a:off x="6014157" y="1518530"/>
                  <a:ext cx="4989828" cy="375320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Sup>
                          <m:sSubSupPr>
                            <m:ctrlPr>
                              <a:rPr lang="en-US" sz="2800" i="1" smtClean="0">
                                <a:latin typeface="Cambria Math" panose="02040503050406030204" pitchFamily="18" charset="0"/>
                              </a:rPr>
                            </m:ctrlPr>
                          </m:sSubSupPr>
                          <m:e>
                            <m:r>
                              <m:rPr>
                                <m:sty m:val="p"/>
                              </m:rPr>
                              <a:rPr lang="en-US" sz="2800" i="1">
                                <a:latin typeface="Cambria Math" panose="02040503050406030204" pitchFamily="18" charset="0"/>
                              </a:rPr>
                              <m:t>Adv</m:t>
                            </m:r>
                          </m:e>
                          <m:sub>
                            <m:r>
                              <a:rPr lang="en-US" sz="2800" i="1">
                                <a:latin typeface="Cambria Math" panose="02040503050406030204" pitchFamily="18" charset="0"/>
                              </a:rPr>
                              <m:t>𝑞</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 </m:t>
                            </m:r>
                            <m:r>
                              <a:rPr lang="en-US" sz="2800" i="1">
                                <a:latin typeface="Cambria Math" panose="02040503050406030204" pitchFamily="18" charset="0"/>
                              </a:rPr>
                              <m:t>𝜆</m:t>
                            </m:r>
                            <m:r>
                              <a:rPr lang="en-US" sz="2800" i="1">
                                <a:latin typeface="Cambria Math" panose="02040503050406030204" pitchFamily="18" charset="0"/>
                              </a:rPr>
                              <m:t>, </m:t>
                            </m:r>
                            <m:r>
                              <a:rPr lang="en-US" sz="2800" i="1">
                                <a:latin typeface="Cambria Math" panose="02040503050406030204" pitchFamily="18" charset="0"/>
                              </a:rPr>
                              <m:t>𝜏</m:t>
                            </m:r>
                          </m:sub>
                          <m:sup>
                            <m:r>
                              <a:rPr lang="en-US" sz="2800" i="1">
                                <a:latin typeface="Cambria Math" panose="02040503050406030204" pitchFamily="18" charset="0"/>
                              </a:rPr>
                              <m:t>𝐶h𝑜𝑠𝑒𝑛</m:t>
                            </m:r>
                            <m:r>
                              <a:rPr lang="en-US" sz="2800" i="1">
                                <a:latin typeface="Cambria Math" panose="02040503050406030204" pitchFamily="18" charset="0"/>
                              </a:rPr>
                              <m:t> </m:t>
                            </m:r>
                            <m:r>
                              <a:rPr lang="en-US" sz="2800" i="1">
                                <a:latin typeface="Cambria Math" panose="02040503050406030204" pitchFamily="18" charset="0"/>
                              </a:rPr>
                              <m:t>𝐶𝑜𝑜𝑟𝑑𝑖𝑛𝑎𝑡𝑒</m:t>
                            </m:r>
                            <m:r>
                              <a:rPr lang="en-US" sz="2800" i="1">
                                <a:latin typeface="Cambria Math" panose="02040503050406030204" pitchFamily="18" charset="0"/>
                              </a:rPr>
                              <m:t> </m:t>
                            </m:r>
                            <m:r>
                              <a:rPr lang="en-US" sz="2800" i="1">
                                <a:latin typeface="Cambria Math" panose="02040503050406030204" pitchFamily="18" charset="0"/>
                              </a:rPr>
                              <m:t>𝐵𝑖𝑛𝑑𝑖𝑛𝑔</m:t>
                            </m:r>
                          </m:sup>
                        </m:sSubSup>
                        <m:r>
                          <a:rPr lang="en-US" sz="2800" i="1">
                            <a:latin typeface="Cambria Math" panose="02040503050406030204" pitchFamily="18" charset="0"/>
                          </a:rPr>
                          <m:t>(</m:t>
                        </m:r>
                        <m:r>
                          <a:rPr lang="en-US" sz="2800" b="0" i="1" smtClean="0">
                            <a:latin typeface="Cambria Math" panose="02040503050406030204" pitchFamily="18" charset="0"/>
                          </a:rPr>
                          <m:t>𝐵</m:t>
                        </m:r>
                        <m:r>
                          <a:rPr lang="en-US" sz="2800" i="1">
                            <a:latin typeface="Cambria Math" panose="02040503050406030204" pitchFamily="18" charset="0"/>
                          </a:rPr>
                          <m:t>)</m:t>
                        </m:r>
                      </m:oMath>
                    </m:oMathPara>
                  </a14:m>
                  <a:endParaRPr lang="en-US" sz="2800" dirty="0"/>
                </a:p>
                <a:p>
                  <a:endParaRPr lang="en-US" sz="2800" dirty="0"/>
                </a:p>
                <a:p>
                  <a:endParaRPr lang="en-US" sz="2800" dirty="0"/>
                </a:p>
                <a:p>
                  <a:pPr/>
                  <a14:m>
                    <m:oMathPara xmlns:m="http://schemas.openxmlformats.org/officeDocument/2006/math">
                      <m:oMathParaPr>
                        <m:jc m:val="left"/>
                      </m:oMathParaPr>
                      <m:oMath xmlns:m="http://schemas.openxmlformats.org/officeDocument/2006/math">
                        <m:sSubSup>
                          <m:sSubSupPr>
                            <m:ctrlPr>
                              <a:rPr lang="en-US" sz="2800" i="1" smtClean="0">
                                <a:latin typeface="Cambria Math" panose="02040503050406030204" pitchFamily="18" charset="0"/>
                              </a:rPr>
                            </m:ctrlPr>
                          </m:sSubSupPr>
                          <m:e>
                            <m:r>
                              <m:rPr>
                                <m:sty m:val="p"/>
                              </m:rPr>
                              <a:rPr lang="en-US" sz="2800" i="1">
                                <a:latin typeface="Cambria Math" panose="02040503050406030204" pitchFamily="18" charset="0"/>
                              </a:rPr>
                              <m:t>Adv</m:t>
                            </m:r>
                          </m:e>
                          <m:sub>
                            <m:r>
                              <a:rPr lang="en-US" sz="2800" i="1">
                                <a:latin typeface="Cambria Math" panose="02040503050406030204" pitchFamily="18" charset="0"/>
                              </a:rPr>
                              <m:t>𝑞</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 </m:t>
                            </m:r>
                            <m:r>
                              <a:rPr lang="en-US" sz="2800" i="1">
                                <a:latin typeface="Cambria Math" panose="02040503050406030204" pitchFamily="18" charset="0"/>
                              </a:rPr>
                              <m:t>𝜆</m:t>
                            </m:r>
                          </m:sub>
                          <m:sup>
                            <m:r>
                              <a:rPr lang="en-US" sz="2800" i="1">
                                <a:latin typeface="Cambria Math" panose="02040503050406030204" pitchFamily="18" charset="0"/>
                              </a:rPr>
                              <m:t>𝐶𝑜𝑙𝑙𝑎𝑝𝑠𝑖𝑛𝑔</m:t>
                            </m:r>
                          </m:sup>
                        </m:sSubSup>
                        <m:r>
                          <a:rPr lang="en-US" sz="2800" i="1">
                            <a:latin typeface="Cambria Math" panose="02040503050406030204" pitchFamily="18" charset="0"/>
                          </a:rPr>
                          <m:t>(</m:t>
                        </m:r>
                        <m:r>
                          <a:rPr lang="en-US" sz="2800" b="0" i="1" smtClean="0">
                            <a:latin typeface="Cambria Math" panose="02040503050406030204" pitchFamily="18" charset="0"/>
                          </a:rPr>
                          <m:t>𝐶</m:t>
                        </m:r>
                        <m:r>
                          <a:rPr lang="en-US" sz="2800" i="1">
                            <a:latin typeface="Cambria Math" panose="02040503050406030204" pitchFamily="18" charset="0"/>
                          </a:rPr>
                          <m:t>)</m:t>
                        </m:r>
                      </m:oMath>
                    </m:oMathPara>
                  </a14:m>
                  <a:endParaRPr lang="en-US" sz="2800" dirty="0"/>
                </a:p>
                <a:p>
                  <a:endParaRPr lang="en-US" sz="2800" dirty="0"/>
                </a:p>
                <a:p>
                  <a:endParaRPr lang="en-US" sz="2800" dirty="0"/>
                </a:p>
                <a:p>
                  <a:pPr/>
                  <a14:m>
                    <m:oMathPara xmlns:m="http://schemas.openxmlformats.org/officeDocument/2006/math">
                      <m:oMathParaPr>
                        <m:jc m:val="left"/>
                      </m:oMathParaPr>
                      <m:oMath xmlns:m="http://schemas.openxmlformats.org/officeDocument/2006/math">
                        <m:sSubSup>
                          <m:sSubSupPr>
                            <m:ctrlPr>
                              <a:rPr lang="en-US" sz="2800" i="1" smtClean="0">
                                <a:latin typeface="Cambria Math" panose="02040503050406030204" pitchFamily="18" charset="0"/>
                              </a:rPr>
                            </m:ctrlPr>
                          </m:sSubSupPr>
                          <m:e>
                            <m:r>
                              <m:rPr>
                                <m:sty m:val="p"/>
                              </m:rPr>
                              <a:rPr lang="en-US" sz="2800" i="1">
                                <a:latin typeface="Cambria Math" panose="02040503050406030204" pitchFamily="18" charset="0"/>
                              </a:rPr>
                              <m:t>Adv</m:t>
                            </m:r>
                          </m:e>
                          <m:sub>
                            <m:r>
                              <a:rPr lang="en-US" sz="2800" i="1">
                                <a:latin typeface="Cambria Math" panose="02040503050406030204" pitchFamily="18" charset="0"/>
                              </a:rPr>
                              <m:t>𝑞</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𝜂</m:t>
                                </m:r>
                              </m:sub>
                            </m:sSub>
                          </m:sub>
                          <m:sup>
                            <m:r>
                              <a:rPr lang="en-US" sz="2800" i="1">
                                <a:latin typeface="Cambria Math" panose="02040503050406030204" pitchFamily="18" charset="0"/>
                              </a:rPr>
                              <m:t>𝑀𝐿𝑊𝐸</m:t>
                            </m:r>
                          </m:sup>
                        </m:sSubSup>
                        <m:d>
                          <m:dPr>
                            <m:ctrlPr>
                              <a:rPr lang="en-US" sz="2800" i="1">
                                <a:latin typeface="Cambria Math" panose="02040503050406030204" pitchFamily="18" charset="0"/>
                              </a:rPr>
                            </m:ctrlPr>
                          </m:dPr>
                          <m:e>
                            <m:r>
                              <a:rPr lang="en-US" sz="2800" b="0" i="1" smtClean="0">
                                <a:latin typeface="Cambria Math" panose="02040503050406030204" pitchFamily="18" charset="0"/>
                              </a:rPr>
                              <m:t>𝐷</m:t>
                            </m:r>
                          </m:e>
                        </m:d>
                        <m:r>
                          <a:rPr lang="en-US" sz="2800" i="1">
                            <a:latin typeface="Cambria Math" panose="02040503050406030204" pitchFamily="18" charset="0"/>
                          </a:rPr>
                          <m:t>,</m:t>
                        </m:r>
                        <m:r>
                          <a:rPr lang="en-US" sz="2800" i="1">
                            <a:latin typeface="Cambria Math" panose="02040503050406030204" pitchFamily="18" charset="0"/>
                          </a:rPr>
                          <m:t>𝜂</m:t>
                        </m:r>
                        <m:r>
                          <a:rPr lang="en-US" sz="2800" i="1">
                            <a:latin typeface="Cambria Math" panose="02040503050406030204" pitchFamily="18" charset="0"/>
                          </a:rPr>
                          <m:t>&lt;</m:t>
                        </m:r>
                        <m:d>
                          <m:dPr>
                            <m:begChr m:val="⌊"/>
                            <m:endChr m:val="⌋"/>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𝑞</m:t>
                                </m:r>
                              </m:num>
                              <m:den>
                                <m:r>
                                  <a:rPr lang="en-US" sz="2800" i="1">
                                    <a:latin typeface="Cambria Math" panose="02040503050406030204" pitchFamily="18" charset="0"/>
                                  </a:rPr>
                                  <m:t>32</m:t>
                                </m:r>
                              </m:den>
                            </m:f>
                          </m:e>
                        </m:d>
                        <m:r>
                          <a:rPr lang="en-US" sz="2800" i="1">
                            <a:latin typeface="Cambria Math" panose="02040503050406030204" pitchFamily="18" charset="0"/>
                          </a:rPr>
                          <m:t>/2</m:t>
                        </m:r>
                        <m:r>
                          <a:rPr lang="en-US" sz="2800" i="1">
                            <a:latin typeface="Cambria Math" panose="02040503050406030204" pitchFamily="18" charset="0"/>
                          </a:rPr>
                          <m:t>𝜆</m:t>
                        </m:r>
                        <m:r>
                          <a:rPr lang="en-US" sz="2800" i="1">
                            <a:latin typeface="Cambria Math" panose="02040503050406030204" pitchFamily="18" charset="0"/>
                          </a:rPr>
                          <m:t>𝑛𝑙</m:t>
                        </m:r>
                      </m:oMath>
                    </m:oMathPara>
                  </a14:m>
                  <a:endParaRPr lang="en-US" sz="2800" dirty="0"/>
                </a:p>
              </p:txBody>
            </p:sp>
          </mc:Choice>
          <mc:Fallback xmlns="">
            <p:sp>
              <p:nvSpPr>
                <p:cNvPr id="9" name="TextBox 8">
                  <a:extLst>
                    <a:ext uri="{FF2B5EF4-FFF2-40B4-BE49-F238E27FC236}">
                      <a16:creationId xmlns:a16="http://schemas.microsoft.com/office/drawing/2014/main" id="{EE9FC962-C907-488B-B08E-11D9B6B34FCD}"/>
                    </a:ext>
                  </a:extLst>
                </p:cNvPr>
                <p:cNvSpPr txBox="1">
                  <a:spLocks noRot="1" noChangeAspect="1" noMove="1" noResize="1" noEditPoints="1" noAdjustHandles="1" noChangeArrowheads="1" noChangeShapeType="1" noTextEdit="1"/>
                </p:cNvSpPr>
                <p:nvPr/>
              </p:nvSpPr>
              <p:spPr>
                <a:xfrm>
                  <a:off x="6014157" y="1518530"/>
                  <a:ext cx="4989828" cy="37532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D73C4A-3D17-DA08-24BB-8DFAB5E07DAE}"/>
                    </a:ext>
                  </a:extLst>
                </p:cNvPr>
                <p:cNvSpPr txBox="1"/>
                <p:nvPr/>
              </p:nvSpPr>
              <p:spPr>
                <a:xfrm>
                  <a:off x="5005915" y="1753447"/>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0" name="TextBox 9">
                  <a:extLst>
                    <a:ext uri="{FF2B5EF4-FFF2-40B4-BE49-F238E27FC236}">
                      <a16:creationId xmlns:a16="http://schemas.microsoft.com/office/drawing/2014/main" id="{A9D73C4A-3D17-DA08-24BB-8DFAB5E07DAE}"/>
                    </a:ext>
                  </a:extLst>
                </p:cNvPr>
                <p:cNvSpPr txBox="1">
                  <a:spLocks noRot="1" noChangeAspect="1" noMove="1" noResize="1" noEditPoints="1" noAdjustHandles="1" noChangeArrowheads="1" noChangeShapeType="1" noTextEdit="1"/>
                </p:cNvSpPr>
                <p:nvPr/>
              </p:nvSpPr>
              <p:spPr>
                <a:xfrm>
                  <a:off x="5005915" y="1753447"/>
                  <a:ext cx="680156"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8CAD860-09C4-8667-1083-8EC8762C9A30}"/>
                    </a:ext>
                  </a:extLst>
                </p:cNvPr>
                <p:cNvSpPr txBox="1"/>
                <p:nvPr/>
              </p:nvSpPr>
              <p:spPr>
                <a:xfrm>
                  <a:off x="5005915" y="3178181"/>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5" name="TextBox 14">
                  <a:extLst>
                    <a:ext uri="{FF2B5EF4-FFF2-40B4-BE49-F238E27FC236}">
                      <a16:creationId xmlns:a16="http://schemas.microsoft.com/office/drawing/2014/main" id="{F8CAD860-09C4-8667-1083-8EC8762C9A30}"/>
                    </a:ext>
                  </a:extLst>
                </p:cNvPr>
                <p:cNvSpPr txBox="1">
                  <a:spLocks noRot="1" noChangeAspect="1" noMove="1" noResize="1" noEditPoints="1" noAdjustHandles="1" noChangeArrowheads="1" noChangeShapeType="1" noTextEdit="1"/>
                </p:cNvSpPr>
                <p:nvPr/>
              </p:nvSpPr>
              <p:spPr>
                <a:xfrm>
                  <a:off x="5005915" y="3178181"/>
                  <a:ext cx="680156" cy="4308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AE65604-2E91-9C56-D9CA-D373AEFFCBE8}"/>
                    </a:ext>
                  </a:extLst>
                </p:cNvPr>
                <p:cNvSpPr txBox="1"/>
                <p:nvPr/>
              </p:nvSpPr>
              <p:spPr>
                <a:xfrm>
                  <a:off x="5001688" y="459757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6" name="TextBox 15">
                  <a:extLst>
                    <a:ext uri="{FF2B5EF4-FFF2-40B4-BE49-F238E27FC236}">
                      <a16:creationId xmlns:a16="http://schemas.microsoft.com/office/drawing/2014/main" id="{DAE65604-2E91-9C56-D9CA-D373AEFFCBE8}"/>
                    </a:ext>
                  </a:extLst>
                </p:cNvPr>
                <p:cNvSpPr txBox="1">
                  <a:spLocks noRot="1" noChangeAspect="1" noMove="1" noResize="1" noEditPoints="1" noAdjustHandles="1" noChangeArrowheads="1" noChangeShapeType="1" noTextEdit="1"/>
                </p:cNvSpPr>
                <p:nvPr/>
              </p:nvSpPr>
              <p:spPr>
                <a:xfrm>
                  <a:off x="5001688" y="4597576"/>
                  <a:ext cx="680156" cy="430887"/>
                </a:xfrm>
                <a:prstGeom prst="rect">
                  <a:avLst/>
                </a:prstGeom>
                <a:blipFill>
                  <a:blip r:embed="rId10"/>
                  <a:stretch>
                    <a:fillRect/>
                  </a:stretch>
                </a:blipFill>
              </p:spPr>
              <p:txBody>
                <a:bodyPr/>
                <a:lstStyle/>
                <a:p>
                  <a:r>
                    <a:rPr lang="en-US">
                      <a:noFill/>
                    </a:rPr>
                    <a:t> </a:t>
                  </a:r>
                </a:p>
              </p:txBody>
            </p:sp>
          </mc:Fallback>
        </mc:AlternateContent>
      </p:grpSp>
      <p:sp>
        <p:nvSpPr>
          <p:cNvPr id="3" name="Title 1">
            <a:extLst>
              <a:ext uri="{FF2B5EF4-FFF2-40B4-BE49-F238E27FC236}">
                <a16:creationId xmlns:a16="http://schemas.microsoft.com/office/drawing/2014/main" id="{8BDC418C-7A85-F984-3C27-EEF204CCECA5}"/>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334432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71458DE-5BDC-CFA9-5A63-5B333FEBF58C}"/>
              </a:ext>
            </a:extLst>
          </p:cNvPr>
          <p:cNvSpPr/>
          <p:nvPr/>
        </p:nvSpPr>
        <p:spPr>
          <a:xfrm>
            <a:off x="435992" y="1812901"/>
            <a:ext cx="11365170" cy="1035099"/>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2353E7-E111-EA78-5EBD-5E888F811859}"/>
              </a:ext>
            </a:extLst>
          </p:cNvPr>
          <p:cNvSpPr/>
          <p:nvPr/>
        </p:nvSpPr>
        <p:spPr>
          <a:xfrm>
            <a:off x="435992" y="3236691"/>
            <a:ext cx="11365170" cy="1035099"/>
          </a:xfrm>
          <a:prstGeom prst="rect">
            <a:avLst/>
          </a:prstGeom>
          <a:solidFill>
            <a:schemeClr val="bg2">
              <a:lumMod val="9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DCD6B3-BA5F-25EC-D3FA-8C130F78619B}"/>
              </a:ext>
            </a:extLst>
          </p:cNvPr>
          <p:cNvSpPr/>
          <p:nvPr/>
        </p:nvSpPr>
        <p:spPr>
          <a:xfrm>
            <a:off x="511428" y="4679293"/>
            <a:ext cx="11289734" cy="1035099"/>
          </a:xfrm>
          <a:prstGeom prst="rect">
            <a:avLst/>
          </a:prstGeom>
          <a:solidFill>
            <a:schemeClr val="bg2">
              <a:lumMod val="9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E25B9-B37B-B2F3-319F-A5A31B8AD67A}"/>
              </a:ext>
            </a:extLst>
          </p:cNvPr>
          <p:cNvSpPr>
            <a:spLocks noGrp="1"/>
          </p:cNvSpPr>
          <p:nvPr>
            <p:ph type="title"/>
          </p:nvPr>
        </p:nvSpPr>
        <p:spPr>
          <a:xfrm>
            <a:off x="0" y="18255"/>
            <a:ext cx="10515600" cy="1325563"/>
          </a:xfrm>
        </p:spPr>
        <p:txBody>
          <a:bodyPr/>
          <a:lstStyle/>
          <a:p>
            <a:r>
              <a:rPr lang="en-US" dirty="0"/>
              <a:t>Proof Roadmap</a:t>
            </a:r>
          </a:p>
        </p:txBody>
      </p:sp>
      <p:grpSp>
        <p:nvGrpSpPr>
          <p:cNvPr id="21" name="Group 20">
            <a:extLst>
              <a:ext uri="{FF2B5EF4-FFF2-40B4-BE49-F238E27FC236}">
                <a16:creationId xmlns:a16="http://schemas.microsoft.com/office/drawing/2014/main" id="{AD36FB61-65D0-4C17-E330-41ACAE1CBDCC}"/>
              </a:ext>
            </a:extLst>
          </p:cNvPr>
          <p:cNvGrpSpPr/>
          <p:nvPr/>
        </p:nvGrpSpPr>
        <p:grpSpPr>
          <a:xfrm>
            <a:off x="390838" y="2170595"/>
            <a:ext cx="725310" cy="3323707"/>
            <a:chOff x="108613" y="1820636"/>
            <a:chExt cx="725310" cy="3323707"/>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6D26690-D9C3-66C4-2A11-23FDBF59968A}"/>
                    </a:ext>
                  </a:extLst>
                </p:cNvPr>
                <p:cNvSpPr txBox="1"/>
                <p:nvPr/>
              </p:nvSpPr>
              <p:spPr>
                <a:xfrm>
                  <a:off x="108613" y="182063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oMath>
                    </m:oMathPara>
                  </a14:m>
                  <a:endParaRPr lang="en-US" sz="2800" dirty="0"/>
                </a:p>
              </p:txBody>
            </p:sp>
          </mc:Choice>
          <mc:Fallback xmlns="">
            <p:sp>
              <p:nvSpPr>
                <p:cNvPr id="12" name="TextBox 11">
                  <a:extLst>
                    <a:ext uri="{FF2B5EF4-FFF2-40B4-BE49-F238E27FC236}">
                      <a16:creationId xmlns:a16="http://schemas.microsoft.com/office/drawing/2014/main" id="{36D26690-D9C3-66C4-2A11-23FDBF59968A}"/>
                    </a:ext>
                  </a:extLst>
                </p:cNvPr>
                <p:cNvSpPr txBox="1">
                  <a:spLocks noRot="1" noChangeAspect="1" noMove="1" noResize="1" noEditPoints="1" noAdjustHandles="1" noChangeArrowheads="1" noChangeShapeType="1" noTextEdit="1"/>
                </p:cNvSpPr>
                <p:nvPr/>
              </p:nvSpPr>
              <p:spPr>
                <a:xfrm>
                  <a:off x="108613" y="1820636"/>
                  <a:ext cx="680156"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BE7BA2B-258B-DFF0-E015-DD439E7463BA}"/>
                    </a:ext>
                  </a:extLst>
                </p:cNvPr>
                <p:cNvSpPr txBox="1"/>
                <p:nvPr/>
              </p:nvSpPr>
              <p:spPr>
                <a:xfrm>
                  <a:off x="108613" y="321355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2">
                                <a:lumMod val="50000"/>
                              </a:schemeClr>
                            </a:solidFill>
                            <a:latin typeface="Cambria Math" panose="02040503050406030204" pitchFamily="18" charset="0"/>
                          </a:rPr>
                          <m:t>2</m:t>
                        </m:r>
                        <m:r>
                          <a:rPr lang="en-US" sz="2800" b="0" i="1" smtClean="0">
                            <a:solidFill>
                              <a:schemeClr val="bg2">
                                <a:lumMod val="50000"/>
                              </a:schemeClr>
                            </a:solidFill>
                            <a:latin typeface="Cambria Math" panose="02040503050406030204" pitchFamily="18" charset="0"/>
                          </a:rPr>
                          <m:t>.</m:t>
                        </m:r>
                      </m:oMath>
                    </m:oMathPara>
                  </a14:m>
                  <a:endParaRPr lang="en-US" sz="2800" dirty="0">
                    <a:solidFill>
                      <a:schemeClr val="bg2">
                        <a:lumMod val="50000"/>
                      </a:schemeClr>
                    </a:solidFill>
                  </a:endParaRPr>
                </a:p>
              </p:txBody>
            </p:sp>
          </mc:Choice>
          <mc:Fallback xmlns="">
            <p:sp>
              <p:nvSpPr>
                <p:cNvPr id="13" name="TextBox 12">
                  <a:extLst>
                    <a:ext uri="{FF2B5EF4-FFF2-40B4-BE49-F238E27FC236}">
                      <a16:creationId xmlns:a16="http://schemas.microsoft.com/office/drawing/2014/main" id="{DBE7BA2B-258B-DFF0-E015-DD439E7463BA}"/>
                    </a:ext>
                  </a:extLst>
                </p:cNvPr>
                <p:cNvSpPr txBox="1">
                  <a:spLocks noRot="1" noChangeAspect="1" noMove="1" noResize="1" noEditPoints="1" noAdjustHandles="1" noChangeArrowheads="1" noChangeShapeType="1" noTextEdit="1"/>
                </p:cNvSpPr>
                <p:nvPr/>
              </p:nvSpPr>
              <p:spPr>
                <a:xfrm>
                  <a:off x="108613" y="3213556"/>
                  <a:ext cx="680156"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338220C-EB13-AE76-086B-553F364B26C8}"/>
                    </a:ext>
                  </a:extLst>
                </p:cNvPr>
                <p:cNvSpPr txBox="1"/>
                <p:nvPr/>
              </p:nvSpPr>
              <p:spPr>
                <a:xfrm>
                  <a:off x="153767" y="471345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2">
                                <a:lumMod val="50000"/>
                              </a:schemeClr>
                            </a:solidFill>
                            <a:latin typeface="Cambria Math" panose="02040503050406030204" pitchFamily="18" charset="0"/>
                          </a:rPr>
                          <m:t>3</m:t>
                        </m:r>
                        <m:r>
                          <a:rPr lang="en-US" sz="2800" b="0" i="1" smtClean="0">
                            <a:solidFill>
                              <a:schemeClr val="bg2">
                                <a:lumMod val="50000"/>
                              </a:schemeClr>
                            </a:solidFill>
                            <a:latin typeface="Cambria Math" panose="02040503050406030204" pitchFamily="18" charset="0"/>
                          </a:rPr>
                          <m:t>.</m:t>
                        </m:r>
                      </m:oMath>
                    </m:oMathPara>
                  </a14:m>
                  <a:endParaRPr lang="en-US" sz="2800" dirty="0">
                    <a:solidFill>
                      <a:schemeClr val="bg2">
                        <a:lumMod val="50000"/>
                      </a:schemeClr>
                    </a:solidFill>
                  </a:endParaRPr>
                </a:p>
              </p:txBody>
            </p:sp>
          </mc:Choice>
          <mc:Fallback xmlns="">
            <p:sp>
              <p:nvSpPr>
                <p:cNvPr id="14" name="TextBox 13">
                  <a:extLst>
                    <a:ext uri="{FF2B5EF4-FFF2-40B4-BE49-F238E27FC236}">
                      <a16:creationId xmlns:a16="http://schemas.microsoft.com/office/drawing/2014/main" id="{A338220C-EB13-AE76-086B-553F364B26C8}"/>
                    </a:ext>
                  </a:extLst>
                </p:cNvPr>
                <p:cNvSpPr txBox="1">
                  <a:spLocks noRot="1" noChangeAspect="1" noMove="1" noResize="1" noEditPoints="1" noAdjustHandles="1" noChangeArrowheads="1" noChangeShapeType="1" noTextEdit="1"/>
                </p:cNvSpPr>
                <p:nvPr/>
              </p:nvSpPr>
              <p:spPr>
                <a:xfrm>
                  <a:off x="153767" y="4713456"/>
                  <a:ext cx="680156" cy="430887"/>
                </a:xfrm>
                <a:prstGeom prst="rect">
                  <a:avLst/>
                </a:prstGeom>
                <a:blipFill>
                  <a:blip r:embed="rId5"/>
                  <a:stretch>
                    <a:fillRect/>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7591B7BB-526A-7351-0C59-9ED1A9A16721}"/>
              </a:ext>
            </a:extLst>
          </p:cNvPr>
          <p:cNvGrpSpPr/>
          <p:nvPr/>
        </p:nvGrpSpPr>
        <p:grpSpPr>
          <a:xfrm>
            <a:off x="988392" y="1902354"/>
            <a:ext cx="10215216" cy="3753207"/>
            <a:chOff x="788769" y="1518530"/>
            <a:chExt cx="10215216" cy="3753207"/>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A13E29-134C-3223-C73F-3DF43E14C04B}"/>
                    </a:ext>
                  </a:extLst>
                </p:cNvPr>
                <p:cNvSpPr txBox="1"/>
                <p:nvPr/>
              </p:nvSpPr>
              <p:spPr>
                <a:xfrm>
                  <a:off x="788769" y="1608842"/>
                  <a:ext cx="3889061" cy="675570"/>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sSubSup>
                          <m:sSubSupPr>
                            <m:ctrlPr>
                              <a:rPr lang="en-US" sz="2800" i="1" smtClean="0">
                                <a:latin typeface="Cambria Math" panose="02040503050406030204" pitchFamily="18" charset="0"/>
                              </a:rPr>
                            </m:ctrlPr>
                          </m:sSubSupPr>
                          <m:e>
                            <m:r>
                              <m:rPr>
                                <m:sty m:val="p"/>
                              </m:rPr>
                              <a:rPr lang="en-US" sz="2800" i="1">
                                <a:latin typeface="Cambria Math" panose="02040503050406030204" pitchFamily="18" charset="0"/>
                              </a:rPr>
                              <m:t>Adv</m:t>
                            </m:r>
                          </m:e>
                          <m:sub>
                            <m:r>
                              <a:rPr lang="en-US" sz="2800" i="1">
                                <a:latin typeface="Cambria Math" panose="02040503050406030204" pitchFamily="18" charset="0"/>
                              </a:rPr>
                              <m:t>𝑞</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 </m:t>
                            </m:r>
                            <m:r>
                              <a:rPr lang="en-US" sz="2800" i="1">
                                <a:latin typeface="Cambria Math" panose="02040503050406030204" pitchFamily="18" charset="0"/>
                              </a:rPr>
                              <m:t>𝜆</m:t>
                            </m:r>
                            <m:r>
                              <a:rPr lang="en-US" sz="2800" i="1">
                                <a:latin typeface="Cambria Math" panose="02040503050406030204" pitchFamily="18" charset="0"/>
                              </a:rPr>
                              <m:t>, </m:t>
                            </m:r>
                            <m:r>
                              <a:rPr lang="en-US" sz="2800" i="1">
                                <a:latin typeface="Cambria Math" panose="02040503050406030204" pitchFamily="18" charset="0"/>
                              </a:rPr>
                              <m:t>𝜏</m:t>
                            </m:r>
                          </m:sub>
                          <m:sup>
                            <m:r>
                              <a:rPr lang="en-US" sz="2800" i="1">
                                <a:latin typeface="Cambria Math" panose="02040503050406030204" pitchFamily="18" charset="0"/>
                              </a:rPr>
                              <m:t>𝑆𝑒𝑙𝑓𝑇𝑎𝑟𝑔𝑒𝑡𝑀𝑆𝐼𝑆</m:t>
                            </m:r>
                          </m:sup>
                        </m:sSubSup>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𝐴</m:t>
                                </m:r>
                              </m:e>
                              <m:sup>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sup>
                            </m:sSup>
                          </m:e>
                        </m:d>
                      </m:oMath>
                    </m:oMathPara>
                  </a14:m>
                  <a:endParaRPr lang="en-US" sz="2800" dirty="0"/>
                </a:p>
              </p:txBody>
            </p:sp>
          </mc:Choice>
          <mc:Fallback xmlns="">
            <p:sp>
              <p:nvSpPr>
                <p:cNvPr id="8" name="TextBox 7">
                  <a:extLst>
                    <a:ext uri="{FF2B5EF4-FFF2-40B4-BE49-F238E27FC236}">
                      <a16:creationId xmlns:a16="http://schemas.microsoft.com/office/drawing/2014/main" id="{5FA13E29-134C-3223-C73F-3DF43E14C04B}"/>
                    </a:ext>
                  </a:extLst>
                </p:cNvPr>
                <p:cNvSpPr txBox="1">
                  <a:spLocks noRot="1" noChangeAspect="1" noMove="1" noResize="1" noEditPoints="1" noAdjustHandles="1" noChangeArrowheads="1" noChangeShapeType="1" noTextEdit="1"/>
                </p:cNvSpPr>
                <p:nvPr/>
              </p:nvSpPr>
              <p:spPr>
                <a:xfrm>
                  <a:off x="788769" y="1608842"/>
                  <a:ext cx="3889061" cy="6755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9FC962-C907-488B-B08E-11D9B6B34FCD}"/>
                    </a:ext>
                  </a:extLst>
                </p:cNvPr>
                <p:cNvSpPr txBox="1"/>
                <p:nvPr/>
              </p:nvSpPr>
              <p:spPr>
                <a:xfrm>
                  <a:off x="6014157" y="1518530"/>
                  <a:ext cx="4989828" cy="375320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Sup>
                          <m:sSubSupPr>
                            <m:ctrlPr>
                              <a:rPr lang="en-US" sz="2800" i="1" smtClean="0">
                                <a:latin typeface="Cambria Math" panose="02040503050406030204" pitchFamily="18" charset="0"/>
                              </a:rPr>
                            </m:ctrlPr>
                          </m:sSubSupPr>
                          <m:e>
                            <m:r>
                              <m:rPr>
                                <m:sty m:val="p"/>
                              </m:rPr>
                              <a:rPr lang="en-US" sz="2800" i="1">
                                <a:latin typeface="Cambria Math" panose="02040503050406030204" pitchFamily="18" charset="0"/>
                              </a:rPr>
                              <m:t>Adv</m:t>
                            </m:r>
                          </m:e>
                          <m:sub>
                            <m:r>
                              <a:rPr lang="en-US" sz="2800" i="1">
                                <a:latin typeface="Cambria Math" panose="02040503050406030204" pitchFamily="18" charset="0"/>
                              </a:rPr>
                              <m:t>𝑞</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 </m:t>
                            </m:r>
                            <m:r>
                              <a:rPr lang="en-US" sz="2800" i="1">
                                <a:latin typeface="Cambria Math" panose="02040503050406030204" pitchFamily="18" charset="0"/>
                              </a:rPr>
                              <m:t>𝜆</m:t>
                            </m:r>
                            <m:r>
                              <a:rPr lang="en-US" sz="2800" i="1">
                                <a:latin typeface="Cambria Math" panose="02040503050406030204" pitchFamily="18" charset="0"/>
                              </a:rPr>
                              <m:t>, </m:t>
                            </m:r>
                            <m:r>
                              <a:rPr lang="en-US" sz="2800" i="1">
                                <a:latin typeface="Cambria Math" panose="02040503050406030204" pitchFamily="18" charset="0"/>
                              </a:rPr>
                              <m:t>𝜏</m:t>
                            </m:r>
                          </m:sub>
                          <m:sup>
                            <m:r>
                              <a:rPr lang="en-US" sz="2800" i="1">
                                <a:latin typeface="Cambria Math" panose="02040503050406030204" pitchFamily="18" charset="0"/>
                              </a:rPr>
                              <m:t>𝐶h𝑜𝑠𝑒𝑛</m:t>
                            </m:r>
                            <m:r>
                              <a:rPr lang="en-US" sz="2800" i="1">
                                <a:latin typeface="Cambria Math" panose="02040503050406030204" pitchFamily="18" charset="0"/>
                              </a:rPr>
                              <m:t> </m:t>
                            </m:r>
                            <m:r>
                              <a:rPr lang="en-US" sz="2800" i="1">
                                <a:latin typeface="Cambria Math" panose="02040503050406030204" pitchFamily="18" charset="0"/>
                              </a:rPr>
                              <m:t>𝐶𝑜𝑜𝑟𝑑𝑖𝑛𝑎𝑡𝑒</m:t>
                            </m:r>
                            <m:r>
                              <a:rPr lang="en-US" sz="2800" i="1">
                                <a:latin typeface="Cambria Math" panose="02040503050406030204" pitchFamily="18" charset="0"/>
                              </a:rPr>
                              <m:t> </m:t>
                            </m:r>
                            <m:r>
                              <a:rPr lang="en-US" sz="2800" i="1">
                                <a:latin typeface="Cambria Math" panose="02040503050406030204" pitchFamily="18" charset="0"/>
                              </a:rPr>
                              <m:t>𝐵𝑖𝑛𝑑𝑖𝑛𝑔</m:t>
                            </m:r>
                          </m:sup>
                        </m:sSubSup>
                        <m:r>
                          <a:rPr lang="en-US" sz="2800" i="1">
                            <a:latin typeface="Cambria Math" panose="02040503050406030204" pitchFamily="18" charset="0"/>
                          </a:rPr>
                          <m:t>(</m:t>
                        </m:r>
                        <m:r>
                          <a:rPr lang="en-US" sz="2800" b="0" i="1" smtClean="0">
                            <a:latin typeface="Cambria Math" panose="02040503050406030204" pitchFamily="18" charset="0"/>
                          </a:rPr>
                          <m:t>𝐵</m:t>
                        </m:r>
                        <m:r>
                          <a:rPr lang="en-US" sz="2800" i="1">
                            <a:latin typeface="Cambria Math" panose="02040503050406030204" pitchFamily="18" charset="0"/>
                          </a:rPr>
                          <m:t>)</m:t>
                        </m:r>
                      </m:oMath>
                    </m:oMathPara>
                  </a14:m>
                  <a:endParaRPr lang="en-US" sz="2800" dirty="0"/>
                </a:p>
                <a:p>
                  <a:endParaRPr lang="en-US" sz="2800" dirty="0"/>
                </a:p>
                <a:p>
                  <a:endParaRPr lang="en-US" sz="2800" dirty="0"/>
                </a:p>
                <a:p>
                  <a:pPr/>
                  <a14:m>
                    <m:oMathPara xmlns:m="http://schemas.openxmlformats.org/officeDocument/2006/math">
                      <m:oMathParaPr>
                        <m:jc m:val="left"/>
                      </m:oMathParaPr>
                      <m:oMath xmlns:m="http://schemas.openxmlformats.org/officeDocument/2006/math">
                        <m:sSubSup>
                          <m:sSubSupPr>
                            <m:ctrlPr>
                              <a:rPr lang="en-US" sz="2800" i="1" smtClean="0">
                                <a:solidFill>
                                  <a:schemeClr val="bg2">
                                    <a:lumMod val="50000"/>
                                  </a:schemeClr>
                                </a:solidFill>
                                <a:latin typeface="Cambria Math" panose="02040503050406030204" pitchFamily="18" charset="0"/>
                              </a:rPr>
                            </m:ctrlPr>
                          </m:sSubSupPr>
                          <m:e>
                            <m:r>
                              <m:rPr>
                                <m:sty m:val="p"/>
                              </m:rPr>
                              <a:rPr lang="en-US" sz="2800" i="1">
                                <a:solidFill>
                                  <a:schemeClr val="bg2">
                                    <a:lumMod val="50000"/>
                                  </a:schemeClr>
                                </a:solidFill>
                                <a:latin typeface="Cambria Math" panose="02040503050406030204" pitchFamily="18" charset="0"/>
                              </a:rPr>
                              <m:t>Adv</m:t>
                            </m:r>
                          </m:e>
                          <m:sub>
                            <m:r>
                              <a:rPr lang="en-US" sz="2800" i="1">
                                <a:solidFill>
                                  <a:schemeClr val="bg2">
                                    <a:lumMod val="50000"/>
                                  </a:schemeClr>
                                </a:solidFill>
                                <a:latin typeface="Cambria Math" panose="02040503050406030204" pitchFamily="18" charset="0"/>
                              </a:rPr>
                              <m:t>𝑞</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𝑛</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𝑘</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𝑙</m:t>
                            </m:r>
                            <m:r>
                              <a:rPr lang="en-US" sz="2800" i="1">
                                <a:solidFill>
                                  <a:schemeClr val="bg2">
                                    <a:lumMod val="50000"/>
                                  </a:schemeClr>
                                </a:solidFill>
                                <a:latin typeface="Cambria Math" panose="02040503050406030204" pitchFamily="18" charset="0"/>
                              </a:rPr>
                              <m:t>, </m:t>
                            </m:r>
                            <m:r>
                              <a:rPr lang="en-US" sz="2800" i="1" smtClean="0">
                                <a:solidFill>
                                  <a:srgbClr val="767171"/>
                                </a:solidFill>
                                <a:latin typeface="Cambria Math" panose="02040503050406030204" pitchFamily="18" charset="0"/>
                              </a:rPr>
                              <m:t>𝜆</m:t>
                            </m:r>
                          </m:sub>
                          <m:sup>
                            <m:r>
                              <a:rPr lang="en-US" sz="2800" i="1">
                                <a:solidFill>
                                  <a:schemeClr val="bg2">
                                    <a:lumMod val="50000"/>
                                  </a:schemeClr>
                                </a:solidFill>
                                <a:latin typeface="Cambria Math" panose="02040503050406030204" pitchFamily="18" charset="0"/>
                              </a:rPr>
                              <m:t>𝐶𝑜𝑙𝑙𝑎𝑝𝑠𝑖𝑛𝑔</m:t>
                            </m:r>
                          </m:sup>
                        </m:sSubSup>
                        <m:r>
                          <a:rPr lang="en-US" sz="2800" i="1">
                            <a:solidFill>
                              <a:schemeClr val="bg2">
                                <a:lumMod val="50000"/>
                              </a:schemeClr>
                            </a:solidFill>
                            <a:latin typeface="Cambria Math" panose="02040503050406030204" pitchFamily="18" charset="0"/>
                          </a:rPr>
                          <m:t>(</m:t>
                        </m:r>
                        <m:r>
                          <a:rPr lang="en-US" sz="2800" b="0" i="1" smtClean="0">
                            <a:solidFill>
                              <a:schemeClr val="bg2">
                                <a:lumMod val="50000"/>
                              </a:schemeClr>
                            </a:solidFill>
                            <a:latin typeface="Cambria Math" panose="02040503050406030204" pitchFamily="18" charset="0"/>
                          </a:rPr>
                          <m:t>𝐶</m:t>
                        </m:r>
                        <m:r>
                          <a:rPr lang="en-US" sz="2800" i="1">
                            <a:solidFill>
                              <a:schemeClr val="bg2">
                                <a:lumMod val="50000"/>
                              </a:schemeClr>
                            </a:solidFill>
                            <a:latin typeface="Cambria Math" panose="02040503050406030204" pitchFamily="18" charset="0"/>
                          </a:rPr>
                          <m:t>)</m:t>
                        </m:r>
                      </m:oMath>
                    </m:oMathPara>
                  </a14:m>
                  <a:endParaRPr lang="en-US" sz="2800" dirty="0">
                    <a:solidFill>
                      <a:schemeClr val="bg2">
                        <a:lumMod val="50000"/>
                      </a:schemeClr>
                    </a:solidFill>
                  </a:endParaRPr>
                </a:p>
                <a:p>
                  <a:endParaRPr lang="en-US" sz="2800" dirty="0">
                    <a:solidFill>
                      <a:schemeClr val="bg2">
                        <a:lumMod val="50000"/>
                      </a:schemeClr>
                    </a:solidFill>
                  </a:endParaRPr>
                </a:p>
                <a:p>
                  <a:endParaRPr lang="en-US" sz="2800" dirty="0">
                    <a:solidFill>
                      <a:schemeClr val="bg2">
                        <a:lumMod val="50000"/>
                      </a:schemeClr>
                    </a:solidFill>
                  </a:endParaRPr>
                </a:p>
                <a:p>
                  <a:pPr/>
                  <a14:m>
                    <m:oMathPara xmlns:m="http://schemas.openxmlformats.org/officeDocument/2006/math">
                      <m:oMathParaPr>
                        <m:jc m:val="left"/>
                      </m:oMathParaPr>
                      <m:oMath xmlns:m="http://schemas.openxmlformats.org/officeDocument/2006/math">
                        <m:sSubSup>
                          <m:sSubSupPr>
                            <m:ctrlPr>
                              <a:rPr lang="en-US" sz="2800" i="1" smtClean="0">
                                <a:solidFill>
                                  <a:schemeClr val="bg2">
                                    <a:lumMod val="50000"/>
                                  </a:schemeClr>
                                </a:solidFill>
                                <a:latin typeface="Cambria Math" panose="02040503050406030204" pitchFamily="18" charset="0"/>
                              </a:rPr>
                            </m:ctrlPr>
                          </m:sSubSupPr>
                          <m:e>
                            <m:r>
                              <m:rPr>
                                <m:sty m:val="p"/>
                              </m:rPr>
                              <a:rPr lang="en-US" sz="2800" i="1">
                                <a:solidFill>
                                  <a:schemeClr val="bg2">
                                    <a:lumMod val="50000"/>
                                  </a:schemeClr>
                                </a:solidFill>
                                <a:latin typeface="Cambria Math" panose="02040503050406030204" pitchFamily="18" charset="0"/>
                              </a:rPr>
                              <m:t>Adv</m:t>
                            </m:r>
                          </m:e>
                          <m:sub>
                            <m:r>
                              <a:rPr lang="en-US" sz="2800" i="1">
                                <a:solidFill>
                                  <a:schemeClr val="bg2">
                                    <a:lumMod val="50000"/>
                                  </a:schemeClr>
                                </a:solidFill>
                                <a:latin typeface="Cambria Math" panose="02040503050406030204" pitchFamily="18" charset="0"/>
                              </a:rPr>
                              <m:t>𝑞</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𝑛</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𝑘</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𝑙</m:t>
                            </m:r>
                            <m:r>
                              <a:rPr lang="en-US" sz="2800" i="1">
                                <a:solidFill>
                                  <a:schemeClr val="bg2">
                                    <a:lumMod val="50000"/>
                                  </a:schemeClr>
                                </a:solidFill>
                                <a:latin typeface="Cambria Math" panose="02040503050406030204" pitchFamily="18" charset="0"/>
                              </a:rPr>
                              <m:t>, </m:t>
                            </m:r>
                            <m:sSub>
                              <m:sSubPr>
                                <m:ctrlPr>
                                  <a:rPr lang="en-US" sz="2800" i="1">
                                    <a:solidFill>
                                      <a:schemeClr val="bg2">
                                        <a:lumMod val="50000"/>
                                      </a:schemeClr>
                                    </a:solidFill>
                                    <a:latin typeface="Cambria Math" panose="02040503050406030204" pitchFamily="18" charset="0"/>
                                  </a:rPr>
                                </m:ctrlPr>
                              </m:sSubPr>
                              <m:e>
                                <m:r>
                                  <a:rPr lang="en-US" sz="2800" i="1">
                                    <a:solidFill>
                                      <a:schemeClr val="bg2">
                                        <a:lumMod val="50000"/>
                                      </a:schemeClr>
                                    </a:solidFill>
                                    <a:latin typeface="Cambria Math" panose="02040503050406030204" pitchFamily="18" charset="0"/>
                                  </a:rPr>
                                  <m:t>𝑆</m:t>
                                </m:r>
                              </m:e>
                              <m:sub>
                                <m:r>
                                  <a:rPr lang="en-US" sz="2800" i="1">
                                    <a:solidFill>
                                      <a:schemeClr val="bg2">
                                        <a:lumMod val="50000"/>
                                      </a:schemeClr>
                                    </a:solidFill>
                                    <a:latin typeface="Cambria Math" panose="02040503050406030204" pitchFamily="18" charset="0"/>
                                  </a:rPr>
                                  <m:t>𝜂</m:t>
                                </m:r>
                              </m:sub>
                            </m:sSub>
                          </m:sub>
                          <m:sup>
                            <m:r>
                              <a:rPr lang="en-US" sz="2800" i="1">
                                <a:solidFill>
                                  <a:schemeClr val="bg2">
                                    <a:lumMod val="50000"/>
                                  </a:schemeClr>
                                </a:solidFill>
                                <a:latin typeface="Cambria Math" panose="02040503050406030204" pitchFamily="18" charset="0"/>
                              </a:rPr>
                              <m:t>𝑀𝐿𝑊𝐸</m:t>
                            </m:r>
                          </m:sup>
                        </m:sSubSup>
                        <m:d>
                          <m:dPr>
                            <m:ctrlPr>
                              <a:rPr lang="en-US" sz="2800" i="1">
                                <a:solidFill>
                                  <a:schemeClr val="bg2">
                                    <a:lumMod val="50000"/>
                                  </a:schemeClr>
                                </a:solidFill>
                                <a:latin typeface="Cambria Math" panose="02040503050406030204" pitchFamily="18" charset="0"/>
                              </a:rPr>
                            </m:ctrlPr>
                          </m:dPr>
                          <m:e>
                            <m:r>
                              <a:rPr lang="en-US" sz="2800" b="0" i="1" smtClean="0">
                                <a:solidFill>
                                  <a:schemeClr val="bg2">
                                    <a:lumMod val="50000"/>
                                  </a:schemeClr>
                                </a:solidFill>
                                <a:latin typeface="Cambria Math" panose="02040503050406030204" pitchFamily="18" charset="0"/>
                              </a:rPr>
                              <m:t>𝐷</m:t>
                            </m:r>
                          </m:e>
                        </m:d>
                        <m:r>
                          <a:rPr lang="en-US" sz="2800" i="1">
                            <a:solidFill>
                              <a:schemeClr val="bg2">
                                <a:lumMod val="50000"/>
                              </a:schemeClr>
                            </a:solidFill>
                            <a:latin typeface="Cambria Math" panose="02040503050406030204" pitchFamily="18" charset="0"/>
                          </a:rPr>
                          <m:t>,</m:t>
                        </m:r>
                        <m:r>
                          <a:rPr lang="en-US" sz="2800" i="1">
                            <a:solidFill>
                              <a:schemeClr val="bg2">
                                <a:lumMod val="50000"/>
                              </a:schemeClr>
                            </a:solidFill>
                            <a:latin typeface="Cambria Math" panose="02040503050406030204" pitchFamily="18" charset="0"/>
                          </a:rPr>
                          <m:t>𝜂</m:t>
                        </m:r>
                        <m:r>
                          <a:rPr lang="en-US" sz="2800" i="1">
                            <a:solidFill>
                              <a:schemeClr val="bg2">
                                <a:lumMod val="50000"/>
                              </a:schemeClr>
                            </a:solidFill>
                            <a:latin typeface="Cambria Math" panose="02040503050406030204" pitchFamily="18" charset="0"/>
                          </a:rPr>
                          <m:t>&lt;</m:t>
                        </m:r>
                        <m:d>
                          <m:dPr>
                            <m:begChr m:val="⌊"/>
                            <m:endChr m:val="⌋"/>
                            <m:ctrlPr>
                              <a:rPr lang="en-US" sz="2800" i="1">
                                <a:solidFill>
                                  <a:schemeClr val="bg2">
                                    <a:lumMod val="50000"/>
                                  </a:schemeClr>
                                </a:solidFill>
                                <a:latin typeface="Cambria Math" panose="02040503050406030204" pitchFamily="18" charset="0"/>
                              </a:rPr>
                            </m:ctrlPr>
                          </m:dPr>
                          <m:e>
                            <m:f>
                              <m:fPr>
                                <m:ctrlPr>
                                  <a:rPr lang="en-US" sz="2800" i="1">
                                    <a:solidFill>
                                      <a:schemeClr val="bg2">
                                        <a:lumMod val="50000"/>
                                      </a:schemeClr>
                                    </a:solidFill>
                                    <a:latin typeface="Cambria Math" panose="02040503050406030204" pitchFamily="18" charset="0"/>
                                  </a:rPr>
                                </m:ctrlPr>
                              </m:fPr>
                              <m:num>
                                <m:r>
                                  <a:rPr lang="en-US" sz="2800" i="1">
                                    <a:solidFill>
                                      <a:schemeClr val="bg2">
                                        <a:lumMod val="50000"/>
                                      </a:schemeClr>
                                    </a:solidFill>
                                    <a:latin typeface="Cambria Math" panose="02040503050406030204" pitchFamily="18" charset="0"/>
                                  </a:rPr>
                                  <m:t>𝑞</m:t>
                                </m:r>
                              </m:num>
                              <m:den>
                                <m:r>
                                  <a:rPr lang="en-US" sz="2800" i="1">
                                    <a:solidFill>
                                      <a:schemeClr val="bg2">
                                        <a:lumMod val="50000"/>
                                      </a:schemeClr>
                                    </a:solidFill>
                                    <a:latin typeface="Cambria Math" panose="02040503050406030204" pitchFamily="18" charset="0"/>
                                  </a:rPr>
                                  <m:t>32</m:t>
                                </m:r>
                              </m:den>
                            </m:f>
                          </m:e>
                        </m:d>
                        <m:r>
                          <a:rPr lang="en-US" sz="2800" i="1">
                            <a:solidFill>
                              <a:schemeClr val="bg2">
                                <a:lumMod val="50000"/>
                              </a:schemeClr>
                            </a:solidFill>
                            <a:latin typeface="Cambria Math" panose="02040503050406030204" pitchFamily="18" charset="0"/>
                          </a:rPr>
                          <m:t>/2</m:t>
                        </m:r>
                        <m:r>
                          <a:rPr lang="en-US" sz="2800" i="1">
                            <a:solidFill>
                              <a:schemeClr val="bg2">
                                <a:lumMod val="50000"/>
                              </a:schemeClr>
                            </a:solidFill>
                            <a:latin typeface="Cambria Math" panose="02040503050406030204" pitchFamily="18" charset="0"/>
                          </a:rPr>
                          <m:t>𝜆</m:t>
                        </m:r>
                        <m:r>
                          <a:rPr lang="en-US" sz="2800" i="1">
                            <a:solidFill>
                              <a:schemeClr val="bg2">
                                <a:lumMod val="50000"/>
                              </a:schemeClr>
                            </a:solidFill>
                            <a:latin typeface="Cambria Math" panose="02040503050406030204" pitchFamily="18" charset="0"/>
                          </a:rPr>
                          <m:t>𝑛𝑙</m:t>
                        </m:r>
                      </m:oMath>
                    </m:oMathPara>
                  </a14:m>
                  <a:endParaRPr lang="en-US" sz="2800" dirty="0">
                    <a:solidFill>
                      <a:schemeClr val="bg2">
                        <a:lumMod val="50000"/>
                      </a:schemeClr>
                    </a:solidFill>
                  </a:endParaRPr>
                </a:p>
              </p:txBody>
            </p:sp>
          </mc:Choice>
          <mc:Fallback xmlns="">
            <p:sp>
              <p:nvSpPr>
                <p:cNvPr id="9" name="TextBox 8">
                  <a:extLst>
                    <a:ext uri="{FF2B5EF4-FFF2-40B4-BE49-F238E27FC236}">
                      <a16:creationId xmlns:a16="http://schemas.microsoft.com/office/drawing/2014/main" id="{EE9FC962-C907-488B-B08E-11D9B6B34FCD}"/>
                    </a:ext>
                  </a:extLst>
                </p:cNvPr>
                <p:cNvSpPr txBox="1">
                  <a:spLocks noRot="1" noChangeAspect="1" noMove="1" noResize="1" noEditPoints="1" noAdjustHandles="1" noChangeArrowheads="1" noChangeShapeType="1" noTextEdit="1"/>
                </p:cNvSpPr>
                <p:nvPr/>
              </p:nvSpPr>
              <p:spPr>
                <a:xfrm>
                  <a:off x="6014157" y="1518530"/>
                  <a:ext cx="4989828" cy="37532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D73C4A-3D17-DA08-24BB-8DFAB5E07DAE}"/>
                    </a:ext>
                  </a:extLst>
                </p:cNvPr>
                <p:cNvSpPr txBox="1"/>
                <p:nvPr/>
              </p:nvSpPr>
              <p:spPr>
                <a:xfrm>
                  <a:off x="5005915" y="1753447"/>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0" name="TextBox 9">
                  <a:extLst>
                    <a:ext uri="{FF2B5EF4-FFF2-40B4-BE49-F238E27FC236}">
                      <a16:creationId xmlns:a16="http://schemas.microsoft.com/office/drawing/2014/main" id="{A9D73C4A-3D17-DA08-24BB-8DFAB5E07DAE}"/>
                    </a:ext>
                  </a:extLst>
                </p:cNvPr>
                <p:cNvSpPr txBox="1">
                  <a:spLocks noRot="1" noChangeAspect="1" noMove="1" noResize="1" noEditPoints="1" noAdjustHandles="1" noChangeArrowheads="1" noChangeShapeType="1" noTextEdit="1"/>
                </p:cNvSpPr>
                <p:nvPr/>
              </p:nvSpPr>
              <p:spPr>
                <a:xfrm>
                  <a:off x="5005915" y="1753447"/>
                  <a:ext cx="680156"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8CAD860-09C4-8667-1083-8EC8762C9A30}"/>
                    </a:ext>
                  </a:extLst>
                </p:cNvPr>
                <p:cNvSpPr txBox="1"/>
                <p:nvPr/>
              </p:nvSpPr>
              <p:spPr>
                <a:xfrm>
                  <a:off x="5005915" y="3178181"/>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2">
                                <a:lumMod val="50000"/>
                              </a:schemeClr>
                            </a:solidFill>
                            <a:latin typeface="Cambria Math" panose="02040503050406030204" pitchFamily="18" charset="0"/>
                          </a:rPr>
                          <m:t>≤</m:t>
                        </m:r>
                      </m:oMath>
                    </m:oMathPara>
                  </a14:m>
                  <a:endParaRPr lang="en-US" sz="2800" dirty="0">
                    <a:solidFill>
                      <a:schemeClr val="bg2">
                        <a:lumMod val="50000"/>
                      </a:schemeClr>
                    </a:solidFill>
                  </a:endParaRPr>
                </a:p>
              </p:txBody>
            </p:sp>
          </mc:Choice>
          <mc:Fallback xmlns="">
            <p:sp>
              <p:nvSpPr>
                <p:cNvPr id="15" name="TextBox 14">
                  <a:extLst>
                    <a:ext uri="{FF2B5EF4-FFF2-40B4-BE49-F238E27FC236}">
                      <a16:creationId xmlns:a16="http://schemas.microsoft.com/office/drawing/2014/main" id="{F8CAD860-09C4-8667-1083-8EC8762C9A30}"/>
                    </a:ext>
                  </a:extLst>
                </p:cNvPr>
                <p:cNvSpPr txBox="1">
                  <a:spLocks noRot="1" noChangeAspect="1" noMove="1" noResize="1" noEditPoints="1" noAdjustHandles="1" noChangeArrowheads="1" noChangeShapeType="1" noTextEdit="1"/>
                </p:cNvSpPr>
                <p:nvPr/>
              </p:nvSpPr>
              <p:spPr>
                <a:xfrm>
                  <a:off x="5005915" y="3178181"/>
                  <a:ext cx="680156" cy="4308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AE65604-2E91-9C56-D9CA-D373AEFFCBE8}"/>
                    </a:ext>
                  </a:extLst>
                </p:cNvPr>
                <p:cNvSpPr txBox="1"/>
                <p:nvPr/>
              </p:nvSpPr>
              <p:spPr>
                <a:xfrm>
                  <a:off x="5001688" y="459757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2">
                                <a:lumMod val="50000"/>
                              </a:schemeClr>
                            </a:solidFill>
                            <a:latin typeface="Cambria Math" panose="02040503050406030204" pitchFamily="18" charset="0"/>
                          </a:rPr>
                          <m:t>≤</m:t>
                        </m:r>
                      </m:oMath>
                    </m:oMathPara>
                  </a14:m>
                  <a:endParaRPr lang="en-US" sz="2800" dirty="0">
                    <a:solidFill>
                      <a:schemeClr val="bg2">
                        <a:lumMod val="50000"/>
                      </a:schemeClr>
                    </a:solidFill>
                  </a:endParaRPr>
                </a:p>
              </p:txBody>
            </p:sp>
          </mc:Choice>
          <mc:Fallback xmlns="">
            <p:sp>
              <p:nvSpPr>
                <p:cNvPr id="16" name="TextBox 15">
                  <a:extLst>
                    <a:ext uri="{FF2B5EF4-FFF2-40B4-BE49-F238E27FC236}">
                      <a16:creationId xmlns:a16="http://schemas.microsoft.com/office/drawing/2014/main" id="{DAE65604-2E91-9C56-D9CA-D373AEFFCBE8}"/>
                    </a:ext>
                  </a:extLst>
                </p:cNvPr>
                <p:cNvSpPr txBox="1">
                  <a:spLocks noRot="1" noChangeAspect="1" noMove="1" noResize="1" noEditPoints="1" noAdjustHandles="1" noChangeArrowheads="1" noChangeShapeType="1" noTextEdit="1"/>
                </p:cNvSpPr>
                <p:nvPr/>
              </p:nvSpPr>
              <p:spPr>
                <a:xfrm>
                  <a:off x="5001688" y="4597576"/>
                  <a:ext cx="680156" cy="430887"/>
                </a:xfrm>
                <a:prstGeom prst="rect">
                  <a:avLst/>
                </a:prstGeom>
                <a:blipFill>
                  <a:blip r:embed="rId10"/>
                  <a:stretch>
                    <a:fillRect/>
                  </a:stretch>
                </a:blipFill>
              </p:spPr>
              <p:txBody>
                <a:bodyPr/>
                <a:lstStyle/>
                <a:p>
                  <a:r>
                    <a:rPr lang="en-US">
                      <a:noFill/>
                    </a:rPr>
                    <a:t> </a:t>
                  </a:r>
                </a:p>
              </p:txBody>
            </p:sp>
          </mc:Fallback>
        </mc:AlternateContent>
      </p:grpSp>
      <p:sp>
        <p:nvSpPr>
          <p:cNvPr id="3" name="Title 1">
            <a:extLst>
              <a:ext uri="{FF2B5EF4-FFF2-40B4-BE49-F238E27FC236}">
                <a16:creationId xmlns:a16="http://schemas.microsoft.com/office/drawing/2014/main" id="{CF60D626-CBAC-7879-3EDA-2258E6883E00}"/>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158082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5B59D6-DA2C-3EB1-417C-AB7EB7585D71}"/>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Rewinding works in the ROM, but not the QROM</a:t>
            </a:r>
          </a:p>
        </p:txBody>
      </p:sp>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13509DA2-1B54-00EB-C7EC-A5F12A73A723}"/>
                  </a:ext>
                </a:extLst>
              </p:cNvPr>
              <p:cNvGraphicFramePr>
                <a:graphicFrameLocks noGrp="1"/>
              </p:cNvGraphicFramePr>
              <p:nvPr>
                <p:extLst>
                  <p:ext uri="{D42A27DB-BD31-4B8C-83A1-F6EECF244321}">
                    <p14:modId xmlns:p14="http://schemas.microsoft.com/office/powerpoint/2010/main" val="3736958323"/>
                  </p:ext>
                </p:extLst>
              </p:nvPr>
            </p:nvGraphicFramePr>
            <p:xfrm>
              <a:off x="311354" y="1112956"/>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1627379170"/>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𝑝</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𝜎</m:t>
                                </m:r>
                              </m:oMath>
                            </m:oMathPara>
                          </a14:m>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64093245"/>
                      </a:ext>
                    </a:extLst>
                  </a:tr>
                </a:tbl>
              </a:graphicData>
            </a:graphic>
          </p:graphicFrame>
        </mc:Choice>
        <mc:Fallback xmlns="">
          <p:graphicFrame>
            <p:nvGraphicFramePr>
              <p:cNvPr id="7" name="Table 5">
                <a:extLst>
                  <a:ext uri="{FF2B5EF4-FFF2-40B4-BE49-F238E27FC236}">
                    <a16:creationId xmlns:a16="http://schemas.microsoft.com/office/drawing/2014/main" id="{13509DA2-1B54-00EB-C7EC-A5F12A73A723}"/>
                  </a:ext>
                </a:extLst>
              </p:cNvPr>
              <p:cNvGraphicFramePr>
                <a:graphicFrameLocks noGrp="1"/>
              </p:cNvGraphicFramePr>
              <p:nvPr>
                <p:extLst>
                  <p:ext uri="{D42A27DB-BD31-4B8C-83A1-F6EECF244321}">
                    <p14:modId xmlns:p14="http://schemas.microsoft.com/office/powerpoint/2010/main" val="3736958323"/>
                  </p:ext>
                </p:extLst>
              </p:nvPr>
            </p:nvGraphicFramePr>
            <p:xfrm>
              <a:off x="311354" y="1112956"/>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1627379170"/>
                        </a:ext>
                      </a:extLst>
                    </a:gridCol>
                  </a:tblGrid>
                  <a:tr h="4260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9" t="-7042" r="-698942" b="-18310"/>
                          </a:stretch>
                        </a:blip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7042" r="-499471"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596" t="-7042" r="-402128"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9471" t="-7042" r="-300000" b="-18310"/>
                          </a:stretch>
                        </a:blip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8942" t="-7042" r="-100529"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02660" t="-7042" r="-1064" b="-18310"/>
                          </a:stretch>
                        </a:blipFill>
                      </a:tcPr>
                    </a:tc>
                    <a:extLst>
                      <a:ext uri="{0D108BD9-81ED-4DB2-BD59-A6C34878D82A}">
                        <a16:rowId xmlns:a16="http://schemas.microsoft.com/office/drawing/2014/main" val="3464093245"/>
                      </a:ext>
                    </a:extLst>
                  </a:tr>
                </a:tbl>
              </a:graphicData>
            </a:graphic>
          </p:graphicFrame>
        </mc:Fallback>
      </mc:AlternateContent>
      <p:cxnSp>
        <p:nvCxnSpPr>
          <p:cNvPr id="9" name="Straight Arrow Connector 8">
            <a:extLst>
              <a:ext uri="{FF2B5EF4-FFF2-40B4-BE49-F238E27FC236}">
                <a16:creationId xmlns:a16="http://schemas.microsoft.com/office/drawing/2014/main" id="{12CFB518-56BF-9D87-E061-DA0673038DD0}"/>
              </a:ext>
            </a:extLst>
          </p:cNvPr>
          <p:cNvCxnSpPr>
            <a:cxnSpLocks/>
          </p:cNvCxnSpPr>
          <p:nvPr/>
        </p:nvCxnSpPr>
        <p:spPr>
          <a:xfrm>
            <a:off x="344129" y="1956619"/>
            <a:ext cx="802312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9A13C27-45AE-9D65-6FD4-BA7CF3AC2F69}"/>
                  </a:ext>
                </a:extLst>
              </p:cNvPr>
              <p:cNvSpPr txBox="1"/>
              <p:nvPr/>
            </p:nvSpPr>
            <p:spPr>
              <a:xfrm>
                <a:off x="9615948" y="949023"/>
                <a:ext cx="2458750" cy="3812006"/>
              </a:xfrm>
              <a:prstGeom prst="rect">
                <a:avLst/>
              </a:prstGeom>
              <a:solidFill>
                <a:schemeClr val="accent5">
                  <a:lumMod val="40000"/>
                  <a:lumOff val="60000"/>
                </a:schemeClr>
              </a:solidFill>
            </p:spPr>
            <p:txBody>
              <a:bodyPr wrap="square" rtlCol="0">
                <a:spAutoFit/>
              </a:bodyPr>
              <a:lstStyle/>
              <a:p>
                <a:pPr>
                  <a:lnSpc>
                    <a:spcPts val="4500"/>
                  </a:lnSpc>
                  <a:spcAft>
                    <a:spcPts val="780"/>
                  </a:spcAft>
                </a:pPr>
                <a:r>
                  <a:rPr lang="en-US" sz="2800" b="1" dirty="0">
                    <a:ea typeface="Times New Roman" panose="02020603050405020304" pitchFamily="18" charset="0"/>
                    <a:cs typeface="Calibri" panose="020F0502020204030204" pitchFamily="34" charset="0"/>
                  </a:rPr>
                  <a:t>Glossary:</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nSpc>
                    <a:spcPts val="4500"/>
                  </a:lnSpc>
                  <a:spcAft>
                    <a:spcPts val="780"/>
                  </a:spcAft>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𝐻</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𝑋</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𝑌</m:t>
                      </m:r>
                      <m:r>
                        <a:rPr lang="en-US" sz="2800" b="0" i="1" smtClean="0">
                          <a:latin typeface="Cambria Math" panose="02040503050406030204" pitchFamily="18" charset="0"/>
                          <a:ea typeface="Times New Roman" panose="02020603050405020304" pitchFamily="18" charset="0"/>
                          <a:cs typeface="Calibri" panose="020F0502020204030204" pitchFamily="34" charset="0"/>
                        </a:rPr>
                        <m:t> </m:t>
                      </m:r>
                    </m:oMath>
                  </m:oMathPara>
                </a14:m>
                <a:endParaRPr lang="en-US" sz="2800" i="1" dirty="0">
                  <a:latin typeface="Cambria Math" panose="02040503050406030204" pitchFamily="18" charset="0"/>
                  <a:ea typeface="Times New Roman" panose="02020603050405020304" pitchFamily="18" charset="0"/>
                  <a:cs typeface="Calibri" panose="020F0502020204030204" pitchFamily="34" charset="0"/>
                </a:endParaRPr>
              </a:p>
              <a:p>
                <a:pPr>
                  <a:lnSpc>
                    <a:spcPts val="4500"/>
                  </a:lnSpc>
                  <a:spcAft>
                    <a:spcPts val="780"/>
                  </a:spcAft>
                </a:pPr>
                <a:endParaRPr lang="en-US" sz="2800" b="0" i="1" dirty="0">
                  <a:latin typeface="Cambria Math" panose="02040503050406030204" pitchFamily="18" charset="0"/>
                  <a:ea typeface="Times New Roman" panose="02020603050405020304" pitchFamily="18" charset="0"/>
                  <a:cs typeface="Calibri" panose="020F0502020204030204" pitchFamily="34" charset="0"/>
                </a:endParaRPr>
              </a:p>
              <a:p>
                <a:pPr>
                  <a:lnSpc>
                    <a:spcPts val="4500"/>
                  </a:lnSpc>
                  <a:spcAft>
                    <a:spcPts val="780"/>
                  </a:spcAft>
                </a:pP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𝐴</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𝑝</m:t>
                    </m:r>
                  </m:oMath>
                </a14:m>
                <a:r>
                  <a:rPr lang="en-US" sz="2800" dirty="0">
                    <a:ea typeface="Times New Roman" panose="02020603050405020304" pitchFamily="18" charset="0"/>
                    <a:cs typeface="Calibri" panose="020F0502020204030204" pitchFamily="34" charset="0"/>
                  </a:rPr>
                  <a:t>-classical query alg. with </a:t>
                </a: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𝛿</m:t>
                    </m:r>
                  </m:oMath>
                </a14:m>
                <a:r>
                  <a:rPr lang="en-US" sz="2800" dirty="0">
                    <a:ea typeface="Times New Roman" panose="02020603050405020304" pitchFamily="18" charset="0"/>
                    <a:cs typeface="Calibri" panose="020F0502020204030204" pitchFamily="34" charset="0"/>
                  </a:rPr>
                  <a:t> success prob.</a:t>
                </a:r>
              </a:p>
            </p:txBody>
          </p:sp>
        </mc:Choice>
        <mc:Fallback xmlns="">
          <p:sp>
            <p:nvSpPr>
              <p:cNvPr id="13" name="TextBox 12">
                <a:extLst>
                  <a:ext uri="{FF2B5EF4-FFF2-40B4-BE49-F238E27FC236}">
                    <a16:creationId xmlns:a16="http://schemas.microsoft.com/office/drawing/2014/main" id="{E9A13C27-45AE-9D65-6FD4-BA7CF3AC2F69}"/>
                  </a:ext>
                </a:extLst>
              </p:cNvPr>
              <p:cNvSpPr txBox="1">
                <a:spLocks noRot="1" noChangeAspect="1" noMove="1" noResize="1" noEditPoints="1" noAdjustHandles="1" noChangeArrowheads="1" noChangeShapeType="1" noTextEdit="1"/>
              </p:cNvSpPr>
              <p:nvPr/>
            </p:nvSpPr>
            <p:spPr>
              <a:xfrm>
                <a:off x="9615948" y="949023"/>
                <a:ext cx="2458750" cy="3812006"/>
              </a:xfrm>
              <a:prstGeom prst="rect">
                <a:avLst/>
              </a:prstGeom>
              <a:blipFill>
                <a:blip r:embed="rId4"/>
                <a:stretch>
                  <a:fillRect l="-4950" r="-3218" b="-3680"/>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5ECEA60B-EF55-2435-A6B7-00EC05D96DA3}"/>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err="1"/>
              <a:t>Bellare</a:t>
            </a:r>
            <a:r>
              <a:rPr lang="en-US" sz="1600" dirty="0"/>
              <a:t> &amp; Neven, 2006</a:t>
            </a:r>
          </a:p>
        </p:txBody>
      </p:sp>
    </p:spTree>
    <p:extLst>
      <p:ext uri="{BB962C8B-B14F-4D97-AF65-F5344CB8AC3E}">
        <p14:creationId xmlns:p14="http://schemas.microsoft.com/office/powerpoint/2010/main" val="397913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D216F00-1BD1-2909-5275-5C3CD0D103F9}"/>
              </a:ext>
            </a:extLst>
          </p:cNvPr>
          <p:cNvGrpSpPr/>
          <p:nvPr/>
        </p:nvGrpSpPr>
        <p:grpSpPr>
          <a:xfrm>
            <a:off x="4879803" y="2360368"/>
            <a:ext cx="7452043" cy="1444657"/>
            <a:chOff x="4879803" y="1149252"/>
            <a:chExt cx="7452043" cy="1444657"/>
          </a:xfrm>
          <a:solidFill>
            <a:srgbClr val="F8CBAD"/>
          </a:solidFill>
        </p:grpSpPr>
        <p:sp>
          <p:nvSpPr>
            <p:cNvPr id="8" name="Rectangle 7">
              <a:extLst>
                <a:ext uri="{FF2B5EF4-FFF2-40B4-BE49-F238E27FC236}">
                  <a16:creationId xmlns:a16="http://schemas.microsoft.com/office/drawing/2014/main" id="{3F534C15-64D3-49FC-72FB-1DDC554D3118}"/>
                </a:ext>
              </a:extLst>
            </p:cNvPr>
            <p:cNvSpPr/>
            <p:nvPr/>
          </p:nvSpPr>
          <p:spPr>
            <a:xfrm>
              <a:off x="5023822" y="1149252"/>
              <a:ext cx="7168172" cy="1444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9C8122C-819F-6DA5-9153-C9724DEC4CFE}"/>
                    </a:ext>
                  </a:extLst>
                </p:cNvPr>
                <p:cNvSpPr txBox="1"/>
                <p:nvPr/>
              </p:nvSpPr>
              <p:spPr>
                <a:xfrm>
                  <a:off x="4879803" y="1186577"/>
                  <a:ext cx="7452043" cy="1272913"/>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000" i="1" smtClean="0">
                                <a:latin typeface="Cambria Math" panose="02040503050406030204" pitchFamily="18" charset="0"/>
                              </a:rPr>
                            </m:ctrlPr>
                          </m:sSubPr>
                          <m:e>
                            <m:r>
                              <a:rPr lang="en-US" sz="3000" i="1">
                                <a:latin typeface="Cambria Math" panose="02040503050406030204" pitchFamily="18" charset="0"/>
                              </a:rPr>
                              <m:t>𝐻</m:t>
                            </m:r>
                          </m:e>
                          <m:sub>
                            <m:r>
                              <a:rPr lang="en-US" sz="3000" i="1">
                                <a:latin typeface="Cambria Math" panose="02040503050406030204" pitchFamily="18" charset="0"/>
                              </a:rPr>
                              <m:t>𝑄</m:t>
                            </m:r>
                          </m:sub>
                        </m:sSub>
                        <m:r>
                          <a:rPr lang="en-US" sz="3000" i="1">
                            <a:latin typeface="Cambria Math" panose="02040503050406030204" pitchFamily="18" charset="0"/>
                          </a:rPr>
                          <m:t>: </m:t>
                        </m:r>
                        <m:nary>
                          <m:naryPr>
                            <m:chr m:val="∑"/>
                            <m:limLoc m:val="undOvr"/>
                            <m:supHide m:val="on"/>
                            <m:ctrlPr>
                              <a:rPr lang="en-US" sz="3000" i="1">
                                <a:latin typeface="Cambria Math" panose="02040503050406030204" pitchFamily="18" charset="0"/>
                              </a:rPr>
                            </m:ctrlPr>
                          </m:naryPr>
                          <m:sub>
                            <m:r>
                              <a:rPr lang="en-US" sz="3000" i="1">
                                <a:latin typeface="Cambria Math" panose="02040503050406030204" pitchFamily="18" charset="0"/>
                              </a:rPr>
                              <m:t>𝑗</m:t>
                            </m:r>
                            <m:r>
                              <a:rPr lang="en-US" sz="3000">
                                <a:latin typeface="Cambria Math" panose="02040503050406030204" pitchFamily="18" charset="0"/>
                              </a:rPr>
                              <m:t>∈</m:t>
                            </m:r>
                            <m:r>
                              <m:rPr>
                                <m:lit/>
                              </m:rPr>
                              <a:rPr lang="en-US" sz="3000" i="1">
                                <a:latin typeface="Cambria Math" panose="02040503050406030204" pitchFamily="18" charset="0"/>
                              </a:rPr>
                              <m:t>{</m:t>
                            </m:r>
                            <m:r>
                              <a:rPr lang="en-US" sz="3000" i="1">
                                <a:latin typeface="Cambria Math" panose="02040503050406030204" pitchFamily="18" charset="0"/>
                              </a:rPr>
                              <m:t>0,1</m:t>
                            </m:r>
                            <m:sSup>
                              <m:sSupPr>
                                <m:ctrlPr>
                                  <a:rPr lang="en-US" sz="3000" i="1">
                                    <a:latin typeface="Cambria Math" panose="02040503050406030204" pitchFamily="18" charset="0"/>
                                  </a:rPr>
                                </m:ctrlPr>
                              </m:sSupPr>
                              <m:e>
                                <m:r>
                                  <m:rPr>
                                    <m:lit/>
                                  </m:rPr>
                                  <a:rPr lang="en-US" sz="3000" i="1">
                                    <a:latin typeface="Cambria Math" panose="02040503050406030204" pitchFamily="18" charset="0"/>
                                  </a:rPr>
                                  <m:t>}</m:t>
                                </m:r>
                              </m:e>
                              <m:sup>
                                <m:r>
                                  <a:rPr lang="en-US" sz="3000" i="1">
                                    <a:latin typeface="Cambria Math" panose="02040503050406030204" pitchFamily="18" charset="0"/>
                                  </a:rPr>
                                  <m:t>𝑛</m:t>
                                </m:r>
                              </m:sup>
                            </m:sSup>
                          </m:sub>
                          <m:sup/>
                          <m:e>
                            <m:sSub>
                              <m:sSubPr>
                                <m:ctrlPr>
                                  <a:rPr lang="en-US" sz="3000" i="1">
                                    <a:latin typeface="Cambria Math" panose="02040503050406030204" pitchFamily="18" charset="0"/>
                                  </a:rPr>
                                </m:ctrlPr>
                              </m:sSubPr>
                              <m:e>
                                <m:r>
                                  <a:rPr lang="en-US" sz="3000" i="1">
                                    <a:latin typeface="Cambria Math" panose="02040503050406030204" pitchFamily="18" charset="0"/>
                                  </a:rPr>
                                  <m:t>𝛼</m:t>
                                </m:r>
                              </m:e>
                              <m:sub>
                                <m:r>
                                  <a:rPr lang="en-US" sz="3000" i="1">
                                    <a:latin typeface="Cambria Math" panose="02040503050406030204" pitchFamily="18" charset="0"/>
                                  </a:rPr>
                                  <m:t>𝑗</m:t>
                                </m:r>
                              </m:sub>
                            </m:sSub>
                            <m:r>
                              <a:rPr lang="en-US" sz="3000">
                                <a:latin typeface="Cambria Math" panose="02040503050406030204" pitchFamily="18" charset="0"/>
                              </a:rPr>
                              <m:t> |</m:t>
                            </m:r>
                            <m:r>
                              <a:rPr lang="en-US" sz="3000" i="1">
                                <a:latin typeface="Cambria Math" panose="02040503050406030204" pitchFamily="18" charset="0"/>
                              </a:rPr>
                              <m:t>𝑗</m:t>
                            </m:r>
                            <m:r>
                              <a:rPr lang="en-US" sz="3000">
                                <a:latin typeface="Cambria Math" panose="02040503050406030204" pitchFamily="18" charset="0"/>
                              </a:rPr>
                              <m:t>⟩</m:t>
                            </m:r>
                            <m:r>
                              <a:rPr lang="en-US" sz="3000" b="0" i="1" smtClean="0">
                                <a:latin typeface="Cambria Math" panose="02040503050406030204" pitchFamily="18" charset="0"/>
                              </a:rPr>
                              <m:t>|0⟩</m:t>
                            </m:r>
                          </m:e>
                        </m:nary>
                        <m:r>
                          <a:rPr lang="en-US" sz="3000">
                            <a:latin typeface="Cambria Math" panose="02040503050406030204" pitchFamily="18" charset="0"/>
                          </a:rPr>
                          <m:t>⟼</m:t>
                        </m:r>
                        <m:nary>
                          <m:naryPr>
                            <m:chr m:val="∑"/>
                            <m:limLoc m:val="undOvr"/>
                            <m:supHide m:val="on"/>
                            <m:ctrlPr>
                              <a:rPr lang="en-US" sz="3000" i="1">
                                <a:latin typeface="Cambria Math" panose="02040503050406030204" pitchFamily="18" charset="0"/>
                              </a:rPr>
                            </m:ctrlPr>
                          </m:naryPr>
                          <m:sub>
                            <m:r>
                              <a:rPr lang="en-US" sz="3000" i="1">
                                <a:latin typeface="Cambria Math" panose="02040503050406030204" pitchFamily="18" charset="0"/>
                              </a:rPr>
                              <m:t>𝑗</m:t>
                            </m:r>
                            <m:r>
                              <a:rPr lang="en-US" sz="3000">
                                <a:latin typeface="Cambria Math" panose="02040503050406030204" pitchFamily="18" charset="0"/>
                              </a:rPr>
                              <m:t>∈</m:t>
                            </m:r>
                            <m:r>
                              <m:rPr>
                                <m:lit/>
                              </m:rPr>
                              <a:rPr lang="en-US" sz="3000" i="1">
                                <a:latin typeface="Cambria Math" panose="02040503050406030204" pitchFamily="18" charset="0"/>
                              </a:rPr>
                              <m:t>{</m:t>
                            </m:r>
                            <m:r>
                              <a:rPr lang="en-US" sz="3000" i="1">
                                <a:latin typeface="Cambria Math" panose="02040503050406030204" pitchFamily="18" charset="0"/>
                              </a:rPr>
                              <m:t>0,1</m:t>
                            </m:r>
                            <m:sSup>
                              <m:sSupPr>
                                <m:ctrlPr>
                                  <a:rPr lang="en-US" sz="3000" i="1">
                                    <a:latin typeface="Cambria Math" panose="02040503050406030204" pitchFamily="18" charset="0"/>
                                  </a:rPr>
                                </m:ctrlPr>
                              </m:sSupPr>
                              <m:e>
                                <m:r>
                                  <m:rPr>
                                    <m:lit/>
                                  </m:rPr>
                                  <a:rPr lang="en-US" sz="3000" i="1">
                                    <a:latin typeface="Cambria Math" panose="02040503050406030204" pitchFamily="18" charset="0"/>
                                  </a:rPr>
                                  <m:t>}</m:t>
                                </m:r>
                              </m:e>
                              <m:sup>
                                <m:r>
                                  <a:rPr lang="en-US" sz="3000" i="1">
                                    <a:latin typeface="Cambria Math" panose="02040503050406030204" pitchFamily="18" charset="0"/>
                                  </a:rPr>
                                  <m:t>𝑛</m:t>
                                </m:r>
                              </m:sup>
                            </m:sSup>
                          </m:sub>
                          <m:sup/>
                          <m:e>
                            <m:sSub>
                              <m:sSubPr>
                                <m:ctrlPr>
                                  <a:rPr lang="en-US" sz="3000" i="1">
                                    <a:latin typeface="Cambria Math" panose="02040503050406030204" pitchFamily="18" charset="0"/>
                                  </a:rPr>
                                </m:ctrlPr>
                              </m:sSubPr>
                              <m:e>
                                <m:r>
                                  <a:rPr lang="en-US" sz="3000" i="1">
                                    <a:latin typeface="Cambria Math" panose="02040503050406030204" pitchFamily="18" charset="0"/>
                                  </a:rPr>
                                  <m:t>𝛼</m:t>
                                </m:r>
                              </m:e>
                              <m:sub>
                                <m:r>
                                  <a:rPr lang="en-US" sz="3000" i="1">
                                    <a:latin typeface="Cambria Math" panose="02040503050406030204" pitchFamily="18" charset="0"/>
                                  </a:rPr>
                                  <m:t>𝑗</m:t>
                                </m:r>
                              </m:sub>
                            </m:sSub>
                            <m:r>
                              <a:rPr lang="en-US" sz="3000">
                                <a:latin typeface="Cambria Math" panose="02040503050406030204" pitchFamily="18" charset="0"/>
                              </a:rPr>
                              <m:t> |</m:t>
                            </m:r>
                            <m:r>
                              <a:rPr lang="en-US" sz="3000" i="1">
                                <a:latin typeface="Cambria Math" panose="02040503050406030204" pitchFamily="18" charset="0"/>
                              </a:rPr>
                              <m:t>𝑗</m:t>
                            </m:r>
                            <m:r>
                              <a:rPr lang="en-US" sz="3000">
                                <a:latin typeface="Cambria Math" panose="02040503050406030204" pitchFamily="18" charset="0"/>
                              </a:rPr>
                              <m:t>⟩ |</m:t>
                            </m:r>
                            <m:sSub>
                              <m:sSubPr>
                                <m:ctrlPr>
                                  <a:rPr lang="en-US" sz="3000" i="1">
                                    <a:latin typeface="Cambria Math" panose="02040503050406030204" pitchFamily="18" charset="0"/>
                                  </a:rPr>
                                </m:ctrlPr>
                              </m:sSubPr>
                              <m:e>
                                <m:r>
                                  <a:rPr lang="en-US" sz="3000" i="1">
                                    <a:latin typeface="Cambria Math" panose="02040503050406030204" pitchFamily="18" charset="0"/>
                                  </a:rPr>
                                  <m:t>𝐻</m:t>
                                </m:r>
                              </m:e>
                              <m:sub>
                                <m:r>
                                  <a:rPr lang="en-US" sz="3000" i="1">
                                    <a:latin typeface="Cambria Math" panose="02040503050406030204" pitchFamily="18" charset="0"/>
                                  </a:rPr>
                                  <m:t>𝐶</m:t>
                                </m:r>
                              </m:sub>
                            </m:sSub>
                            <m:r>
                              <a:rPr lang="en-US" sz="3000" i="1">
                                <a:latin typeface="Cambria Math" panose="02040503050406030204" pitchFamily="18" charset="0"/>
                              </a:rPr>
                              <m:t>(</m:t>
                            </m:r>
                            <m:r>
                              <a:rPr lang="en-US" sz="3000" i="1">
                                <a:latin typeface="Cambria Math" panose="02040503050406030204" pitchFamily="18" charset="0"/>
                              </a:rPr>
                              <m:t>𝑗</m:t>
                            </m:r>
                            <m:r>
                              <a:rPr lang="en-US" sz="3000" i="1">
                                <a:latin typeface="Cambria Math" panose="02040503050406030204" pitchFamily="18" charset="0"/>
                              </a:rPr>
                              <m:t>)</m:t>
                            </m:r>
                            <m:r>
                              <a:rPr lang="en-US" sz="3000">
                                <a:latin typeface="Cambria Math" panose="02040503050406030204" pitchFamily="18" charset="0"/>
                              </a:rPr>
                              <m:t>⟩</m:t>
                            </m:r>
                          </m:e>
                        </m:nary>
                      </m:oMath>
                    </m:oMathPara>
                  </a14:m>
                  <a:endParaRPr lang="en-US" sz="3000" dirty="0"/>
                </a:p>
              </p:txBody>
            </p:sp>
          </mc:Choice>
          <mc:Fallback xmlns="">
            <p:sp>
              <p:nvSpPr>
                <p:cNvPr id="3" name="TextBox 2">
                  <a:extLst>
                    <a:ext uri="{FF2B5EF4-FFF2-40B4-BE49-F238E27FC236}">
                      <a16:creationId xmlns:a16="http://schemas.microsoft.com/office/drawing/2014/main" id="{C9C8122C-819F-6DA5-9153-C9724DEC4CFE}"/>
                    </a:ext>
                  </a:extLst>
                </p:cNvPr>
                <p:cNvSpPr txBox="1">
                  <a:spLocks noRot="1" noChangeAspect="1" noMove="1" noResize="1" noEditPoints="1" noAdjustHandles="1" noChangeArrowheads="1" noChangeShapeType="1" noTextEdit="1"/>
                </p:cNvSpPr>
                <p:nvPr/>
              </p:nvSpPr>
              <p:spPr>
                <a:xfrm>
                  <a:off x="4879803" y="1186577"/>
                  <a:ext cx="7452043" cy="1272913"/>
                </a:xfrm>
                <a:prstGeom prst="rect">
                  <a:avLst/>
                </a:prstGeom>
                <a:blipFill>
                  <a:blip r:embed="rId3"/>
                  <a:stretch>
                    <a:fillRect/>
                  </a:stretch>
                </a:blipFill>
                <a:ln>
                  <a:noFill/>
                </a:ln>
              </p:spPr>
              <p:txBody>
                <a:bodyPr/>
                <a:lstStyle/>
                <a:p>
                  <a:r>
                    <a:rPr lang="en-US">
                      <a:noFill/>
                    </a:rPr>
                    <a:t> </a:t>
                  </a:r>
                </a:p>
              </p:txBody>
            </p:sp>
          </mc:Fallback>
        </mc:AlternateContent>
      </p:grpSp>
      <p:sp>
        <p:nvSpPr>
          <p:cNvPr id="9" name="Title 1">
            <a:extLst>
              <a:ext uri="{FF2B5EF4-FFF2-40B4-BE49-F238E27FC236}">
                <a16:creationId xmlns:a16="http://schemas.microsoft.com/office/drawing/2014/main" id="{BABDE797-EADA-9EE5-4E29-BF17A0AA977D}"/>
              </a:ext>
            </a:extLst>
          </p:cNvPr>
          <p:cNvSpPr txBox="1">
            <a:spLocks/>
          </p:cNvSpPr>
          <p:nvPr/>
        </p:nvSpPr>
        <p:spPr>
          <a:xfrm>
            <a:off x="0" y="0"/>
            <a:ext cx="12191993" cy="1132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Quantum-accessible hash functions are constructed from classical hash functions</a:t>
            </a:r>
          </a:p>
        </p:txBody>
      </p:sp>
      <p:grpSp>
        <p:nvGrpSpPr>
          <p:cNvPr id="4" name="Group 3">
            <a:extLst>
              <a:ext uri="{FF2B5EF4-FFF2-40B4-BE49-F238E27FC236}">
                <a16:creationId xmlns:a16="http://schemas.microsoft.com/office/drawing/2014/main" id="{7C9C4D67-1AEB-8FA9-7BE7-A06042D24789}"/>
              </a:ext>
            </a:extLst>
          </p:cNvPr>
          <p:cNvGrpSpPr/>
          <p:nvPr/>
        </p:nvGrpSpPr>
        <p:grpSpPr>
          <a:xfrm>
            <a:off x="-466935" y="2360368"/>
            <a:ext cx="5081966" cy="1444657"/>
            <a:chOff x="-466935" y="2539516"/>
            <a:chExt cx="5206886" cy="1444657"/>
          </a:xfrm>
        </p:grpSpPr>
        <p:sp>
          <p:nvSpPr>
            <p:cNvPr id="5" name="Rectangle 4">
              <a:extLst>
                <a:ext uri="{FF2B5EF4-FFF2-40B4-BE49-F238E27FC236}">
                  <a16:creationId xmlns:a16="http://schemas.microsoft.com/office/drawing/2014/main" id="{3B7F5E63-E41D-4F4F-9001-B9D337AE3321}"/>
                </a:ext>
              </a:extLst>
            </p:cNvPr>
            <p:cNvSpPr/>
            <p:nvPr/>
          </p:nvSpPr>
          <p:spPr>
            <a:xfrm>
              <a:off x="0" y="2539516"/>
              <a:ext cx="4739951" cy="14446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C32FC62-FEAB-0D5A-6AE3-B49F7A040331}"/>
                    </a:ext>
                  </a:extLst>
                </p:cNvPr>
                <p:cNvSpPr txBox="1"/>
                <p:nvPr/>
              </p:nvSpPr>
              <p:spPr>
                <a:xfrm>
                  <a:off x="-466935" y="2965778"/>
                  <a:ext cx="5110066" cy="656590"/>
                </a:xfrm>
                <a:prstGeom prst="rect">
                  <a:avLst/>
                </a:prstGeom>
                <a:noFill/>
              </p:spPr>
              <p:txBody>
                <a:bodyPr wrap="square" rtlCol="0">
                  <a:spAutoFit/>
                </a:bodyPr>
                <a:lstStyle/>
                <a:p>
                  <a:pPr indent="445750">
                    <a:spcAft>
                      <a:spcPts val="780"/>
                    </a:spcAft>
                  </a:pPr>
                  <a14:m>
                    <m:oMathPara xmlns:m="http://schemas.openxmlformats.org/officeDocument/2006/math">
                      <m:oMathParaPr>
                        <m:jc m:val="left"/>
                      </m:oMathParaPr>
                      <m:oMath xmlns:m="http://schemas.openxmlformats.org/officeDocument/2006/math">
                        <m:sSub>
                          <m:sSubPr>
                            <m:ctrlPr>
                              <a:rPr lang="en-US" sz="3000" i="1">
                                <a:latin typeface="Cambria Math" panose="02040503050406030204" pitchFamily="18" charset="0"/>
                                <a:ea typeface="Calibri" panose="020F0502020204030204" pitchFamily="34" charset="0"/>
                                <a:cs typeface="Cambria Math" panose="02040503050406030204" pitchFamily="18" charset="0"/>
                              </a:rPr>
                            </m:ctrlPr>
                          </m:sSubPr>
                          <m:e>
                            <m:r>
                              <a:rPr lang="en-US" sz="3000" i="1">
                                <a:latin typeface="Cambria Math" panose="02040503050406030204" pitchFamily="18" charset="0"/>
                                <a:ea typeface="Calibri" panose="020F0502020204030204" pitchFamily="34" charset="0"/>
                                <a:cs typeface="Cambria Math" panose="02040503050406030204" pitchFamily="18" charset="0"/>
                              </a:rPr>
                              <m:t>𝐻</m:t>
                            </m:r>
                          </m:e>
                          <m:sub>
                            <m:r>
                              <a:rPr lang="en-US" sz="3000" i="1">
                                <a:latin typeface="Cambria Math" panose="02040503050406030204" pitchFamily="18" charset="0"/>
                                <a:ea typeface="Calibri" panose="020F0502020204030204" pitchFamily="34" charset="0"/>
                                <a:cs typeface="Cambria Math" panose="02040503050406030204" pitchFamily="18" charset="0"/>
                              </a:rPr>
                              <m:t>𝐶</m:t>
                            </m:r>
                          </m:sub>
                        </m:sSub>
                        <m:r>
                          <a:rPr lang="en-US" sz="3000" i="1">
                            <a:latin typeface="Cambria Math" panose="02040503050406030204" pitchFamily="18" charset="0"/>
                            <a:ea typeface="Calibri" panose="020F0502020204030204" pitchFamily="34" charset="0"/>
                            <a:cs typeface="Cambria Math" panose="02040503050406030204" pitchFamily="18" charset="0"/>
                          </a:rPr>
                          <m:t>:</m:t>
                        </m:r>
                        <m:r>
                          <m:rPr>
                            <m:lit/>
                          </m:rPr>
                          <a:rPr lang="en-US" sz="3000" i="1">
                            <a:latin typeface="Cambria Math" panose="02040503050406030204" pitchFamily="18" charset="0"/>
                            <a:ea typeface="Calibri" panose="020F0502020204030204" pitchFamily="34" charset="0"/>
                            <a:cs typeface="Cambria Math" panose="02040503050406030204" pitchFamily="18" charset="0"/>
                          </a:rPr>
                          <m:t>{</m:t>
                        </m:r>
                        <m:r>
                          <a:rPr lang="en-US" sz="3000" i="1">
                            <a:latin typeface="Cambria Math" panose="02040503050406030204" pitchFamily="18" charset="0"/>
                            <a:ea typeface="Calibri" panose="020F0502020204030204" pitchFamily="34" charset="0"/>
                            <a:cs typeface="Cambria Math" panose="02040503050406030204" pitchFamily="18" charset="0"/>
                          </a:rPr>
                          <m:t>0,1</m:t>
                        </m:r>
                        <m:sSup>
                          <m:sSupPr>
                            <m:ctrlPr>
                              <a:rPr lang="en-US" sz="3000" i="1">
                                <a:latin typeface="Cambria Math" panose="02040503050406030204" pitchFamily="18" charset="0"/>
                                <a:ea typeface="Calibri" panose="020F0502020204030204" pitchFamily="34" charset="0"/>
                                <a:cs typeface="Cambria Math" panose="02040503050406030204" pitchFamily="18" charset="0"/>
                              </a:rPr>
                            </m:ctrlPr>
                          </m:sSupPr>
                          <m:e>
                            <m:r>
                              <m:rPr>
                                <m:lit/>
                              </m:rPr>
                              <a:rPr lang="en-US" sz="3000" i="1">
                                <a:latin typeface="Cambria Math" panose="02040503050406030204" pitchFamily="18" charset="0"/>
                                <a:ea typeface="Calibri" panose="020F0502020204030204" pitchFamily="34" charset="0"/>
                                <a:cs typeface="Cambria Math" panose="02040503050406030204" pitchFamily="18" charset="0"/>
                              </a:rPr>
                              <m:t>}</m:t>
                            </m:r>
                          </m:e>
                          <m:sup>
                            <m:r>
                              <a:rPr lang="en-US" sz="3000" i="1">
                                <a:latin typeface="Cambria Math" panose="02040503050406030204" pitchFamily="18" charset="0"/>
                                <a:ea typeface="Calibri" panose="020F0502020204030204" pitchFamily="34" charset="0"/>
                                <a:cs typeface="Cambria Math" panose="02040503050406030204" pitchFamily="18" charset="0"/>
                              </a:rPr>
                              <m:t>∗</m:t>
                            </m:r>
                          </m:sup>
                        </m:sSup>
                        <m:r>
                          <a:rPr lang="en-US" sz="3000">
                            <a:latin typeface="Cambria Math" panose="02040503050406030204" pitchFamily="18" charset="0"/>
                            <a:ea typeface="Calibri" panose="020F0502020204030204" pitchFamily="34" charset="0"/>
                            <a:cs typeface="Cambria Math" panose="02040503050406030204" pitchFamily="18" charset="0"/>
                          </a:rPr>
                          <m:t>→</m:t>
                        </m:r>
                        <m:r>
                          <m:rPr>
                            <m:lit/>
                          </m:rPr>
                          <a:rPr lang="en-US" sz="3000" i="1">
                            <a:latin typeface="Cambria Math" panose="02040503050406030204" pitchFamily="18" charset="0"/>
                            <a:ea typeface="Calibri" panose="020F0502020204030204" pitchFamily="34" charset="0"/>
                            <a:cs typeface="Cambria Math" panose="02040503050406030204" pitchFamily="18" charset="0"/>
                          </a:rPr>
                          <m:t>{</m:t>
                        </m:r>
                        <m:r>
                          <a:rPr lang="en-US" sz="3000" i="1">
                            <a:latin typeface="Cambria Math" panose="02040503050406030204" pitchFamily="18" charset="0"/>
                            <a:ea typeface="Calibri" panose="020F0502020204030204" pitchFamily="34" charset="0"/>
                            <a:cs typeface="Cambria Math" panose="02040503050406030204" pitchFamily="18" charset="0"/>
                          </a:rPr>
                          <m:t>0,1</m:t>
                        </m:r>
                        <m:sSup>
                          <m:sSupPr>
                            <m:ctrlPr>
                              <a:rPr lang="en-US" sz="3000" i="1">
                                <a:latin typeface="Cambria Math" panose="02040503050406030204" pitchFamily="18" charset="0"/>
                                <a:ea typeface="Calibri" panose="020F0502020204030204" pitchFamily="34" charset="0"/>
                                <a:cs typeface="Cambria Math" panose="02040503050406030204" pitchFamily="18" charset="0"/>
                              </a:rPr>
                            </m:ctrlPr>
                          </m:sSupPr>
                          <m:e>
                            <m:r>
                              <m:rPr>
                                <m:lit/>
                              </m:rPr>
                              <a:rPr lang="en-US" sz="3000" i="1">
                                <a:latin typeface="Cambria Math" panose="02040503050406030204" pitchFamily="18" charset="0"/>
                                <a:ea typeface="Calibri" panose="020F0502020204030204" pitchFamily="34" charset="0"/>
                                <a:cs typeface="Cambria Math" panose="02040503050406030204" pitchFamily="18" charset="0"/>
                              </a:rPr>
                              <m:t>}</m:t>
                            </m:r>
                          </m:e>
                          <m:sup>
                            <m:r>
                              <a:rPr lang="en-US" sz="3000" i="1">
                                <a:latin typeface="Cambria Math" panose="02040503050406030204" pitchFamily="18" charset="0"/>
                                <a:ea typeface="Calibri" panose="020F0502020204030204" pitchFamily="34" charset="0"/>
                                <a:cs typeface="Cambria Math" panose="02040503050406030204" pitchFamily="18" charset="0"/>
                              </a:rPr>
                              <m:t>𝑛</m:t>
                            </m:r>
                          </m:sup>
                        </m:sSup>
                        <m:r>
                          <a:rPr lang="en-US" sz="3000" i="1">
                            <a:latin typeface="Cambria Math" panose="02040503050406030204" pitchFamily="18" charset="0"/>
                            <a:ea typeface="Calibri" panose="020F0502020204030204" pitchFamily="34" charset="0"/>
                            <a:cs typeface="Cambria Math" panose="02040503050406030204" pitchFamily="18" charset="0"/>
                          </a:rPr>
                          <m:t>,</m:t>
                        </m:r>
                        <m:r>
                          <a:rPr lang="en-US" sz="3000" i="1">
                            <a:latin typeface="Cambria Math" panose="02040503050406030204" pitchFamily="18" charset="0"/>
                            <a:ea typeface="Calibri" panose="020F0502020204030204" pitchFamily="34" charset="0"/>
                            <a:cs typeface="Cambria Math" panose="02040503050406030204" pitchFamily="18" charset="0"/>
                          </a:rPr>
                          <m:t>𝑛</m:t>
                        </m:r>
                        <m:r>
                          <a:rPr lang="en-US" sz="3000">
                            <a:latin typeface="Cambria Math" panose="02040503050406030204" pitchFamily="18" charset="0"/>
                            <a:ea typeface="Calibri" panose="020F0502020204030204" pitchFamily="34" charset="0"/>
                            <a:cs typeface="Cambria Math" panose="02040503050406030204" pitchFamily="18" charset="0"/>
                          </a:rPr>
                          <m:t>∈</m:t>
                        </m:r>
                        <m:sSup>
                          <m:sSupPr>
                            <m:ctrlPr>
                              <a:rPr lang="en-US" sz="3000" i="1">
                                <a:latin typeface="Cambria Math" panose="02040503050406030204" pitchFamily="18" charset="0"/>
                                <a:ea typeface="Calibri" panose="020F0502020204030204" pitchFamily="34" charset="0"/>
                                <a:cs typeface="Cambria Math" panose="02040503050406030204" pitchFamily="18" charset="0"/>
                              </a:rPr>
                            </m:ctrlPr>
                          </m:sSupPr>
                          <m:e>
                            <m:r>
                              <a:rPr lang="en-US" sz="3000" i="1">
                                <a:latin typeface="Cambria Math" panose="02040503050406030204" pitchFamily="18" charset="0"/>
                                <a:ea typeface="Calibri" panose="020F0502020204030204" pitchFamily="34" charset="0"/>
                                <a:cs typeface="Cambria Math" panose="02040503050406030204" pitchFamily="18" charset="0"/>
                              </a:rPr>
                              <m:t>ℤ</m:t>
                            </m:r>
                          </m:e>
                          <m:sup>
                            <m:r>
                              <a:rPr lang="en-US" sz="3000" i="1">
                                <a:latin typeface="Cambria Math" panose="02040503050406030204" pitchFamily="18" charset="0"/>
                                <a:ea typeface="Calibri" panose="020F0502020204030204" pitchFamily="34" charset="0"/>
                                <a:cs typeface="Cambria Math" panose="02040503050406030204" pitchFamily="18" charset="0"/>
                              </a:rPr>
                              <m:t>+</m:t>
                            </m:r>
                          </m:sup>
                        </m:sSup>
                      </m:oMath>
                    </m:oMathPara>
                  </a14:m>
                  <a:endParaRPr lang="en-US" sz="3000" dirty="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C32FC62-FEAB-0D5A-6AE3-B49F7A040331}"/>
                    </a:ext>
                  </a:extLst>
                </p:cNvPr>
                <p:cNvSpPr txBox="1">
                  <a:spLocks noRot="1" noChangeAspect="1" noMove="1" noResize="1" noEditPoints="1" noAdjustHandles="1" noChangeArrowheads="1" noChangeShapeType="1" noTextEdit="1"/>
                </p:cNvSpPr>
                <p:nvPr/>
              </p:nvSpPr>
              <p:spPr>
                <a:xfrm>
                  <a:off x="-466935" y="2965778"/>
                  <a:ext cx="5110066" cy="656590"/>
                </a:xfrm>
                <a:prstGeom prst="rect">
                  <a:avLst/>
                </a:prstGeom>
                <a:blipFill>
                  <a:blip r:embed="rId4"/>
                  <a:stretch>
                    <a:fillRect/>
                  </a:stretch>
                </a:blipFill>
              </p:spPr>
              <p:txBody>
                <a:bodyPr/>
                <a:lstStyle/>
                <a:p>
                  <a:r>
                    <a:rPr lang="en-US">
                      <a:noFill/>
                    </a:rPr>
                    <a:t> </a:t>
                  </a:r>
                </a:p>
              </p:txBody>
            </p:sp>
          </mc:Fallback>
        </mc:AlternateContent>
      </p:grpSp>
      <p:sp>
        <p:nvSpPr>
          <p:cNvPr id="15" name="Title 1">
            <a:extLst>
              <a:ext uri="{FF2B5EF4-FFF2-40B4-BE49-F238E27FC236}">
                <a16:creationId xmlns:a16="http://schemas.microsoft.com/office/drawing/2014/main" id="{8393398E-243D-6C12-B4E7-2408E7D5430F}"/>
              </a:ext>
            </a:extLst>
          </p:cNvPr>
          <p:cNvSpPr txBox="1">
            <a:spLocks/>
          </p:cNvSpPr>
          <p:nvPr/>
        </p:nvSpPr>
        <p:spPr>
          <a:xfrm>
            <a:off x="21770" y="1406676"/>
            <a:ext cx="12191992"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latin typeface="+mn-lt"/>
              </a:rPr>
              <a:t>Classical:				     Quantum:</a:t>
            </a:r>
          </a:p>
        </p:txBody>
      </p:sp>
      <p:sp>
        <p:nvSpPr>
          <p:cNvPr id="6" name="Title 1">
            <a:extLst>
              <a:ext uri="{FF2B5EF4-FFF2-40B4-BE49-F238E27FC236}">
                <a16:creationId xmlns:a16="http://schemas.microsoft.com/office/drawing/2014/main" id="{AC8C3CD8-7459-519C-DFB7-6FAAB36C4C35}"/>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Boneh et al., 2010</a:t>
            </a:r>
          </a:p>
        </p:txBody>
      </p:sp>
    </p:spTree>
    <p:extLst>
      <p:ext uri="{BB962C8B-B14F-4D97-AF65-F5344CB8AC3E}">
        <p14:creationId xmlns:p14="http://schemas.microsoft.com/office/powerpoint/2010/main" val="3441555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49042-5118-E789-3666-A80A7E113A0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8F59B81-2F58-D133-4223-23C9B1E538E5}"/>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Rewinding works in the ROM, but not the QROM</a:t>
            </a:r>
          </a:p>
        </p:txBody>
      </p:sp>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C6CE94FD-7CD7-BEC3-B822-DA57E0F51720}"/>
                  </a:ext>
                </a:extLst>
              </p:cNvPr>
              <p:cNvGraphicFramePr>
                <a:graphicFrameLocks noGrp="1"/>
              </p:cNvGraphicFramePr>
              <p:nvPr/>
            </p:nvGraphicFramePr>
            <p:xfrm>
              <a:off x="311354" y="1112956"/>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1627379170"/>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𝑝</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𝜎</m:t>
                                </m:r>
                              </m:oMath>
                            </m:oMathPara>
                          </a14:m>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64093245"/>
                      </a:ext>
                    </a:extLst>
                  </a:tr>
                </a:tbl>
              </a:graphicData>
            </a:graphic>
          </p:graphicFrame>
        </mc:Choice>
        <mc:Fallback xmlns="">
          <p:graphicFrame>
            <p:nvGraphicFramePr>
              <p:cNvPr id="7" name="Table 5">
                <a:extLst>
                  <a:ext uri="{FF2B5EF4-FFF2-40B4-BE49-F238E27FC236}">
                    <a16:creationId xmlns:a16="http://schemas.microsoft.com/office/drawing/2014/main" id="{C6CE94FD-7CD7-BEC3-B822-DA57E0F51720}"/>
                  </a:ext>
                </a:extLst>
              </p:cNvPr>
              <p:cNvGraphicFramePr>
                <a:graphicFrameLocks noGrp="1"/>
              </p:cNvGraphicFramePr>
              <p:nvPr/>
            </p:nvGraphicFramePr>
            <p:xfrm>
              <a:off x="311354" y="1112956"/>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1627379170"/>
                        </a:ext>
                      </a:extLst>
                    </a:gridCol>
                  </a:tblGrid>
                  <a:tr h="4260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9" t="-7042" r="-698942" b="-18310"/>
                          </a:stretch>
                        </a:blip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7042" r="-499471"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596" t="-7042" r="-402128"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9471" t="-7042" r="-300000" b="-18310"/>
                          </a:stretch>
                        </a:blip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8942" t="-7042" r="-100529"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02660" t="-7042" r="-1064" b="-18310"/>
                          </a:stretch>
                        </a:blipFill>
                      </a:tcPr>
                    </a:tc>
                    <a:extLst>
                      <a:ext uri="{0D108BD9-81ED-4DB2-BD59-A6C34878D82A}">
                        <a16:rowId xmlns:a16="http://schemas.microsoft.com/office/drawing/2014/main" val="34640932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5">
                <a:extLst>
                  <a:ext uri="{FF2B5EF4-FFF2-40B4-BE49-F238E27FC236}">
                    <a16:creationId xmlns:a16="http://schemas.microsoft.com/office/drawing/2014/main" id="{F0EBFE74-51BF-FBA5-41B1-A13355B37459}"/>
                  </a:ext>
                </a:extLst>
              </p:cNvPr>
              <p:cNvGraphicFramePr>
                <a:graphicFrameLocks noGrp="1"/>
              </p:cNvGraphicFramePr>
              <p:nvPr/>
            </p:nvGraphicFramePr>
            <p:xfrm>
              <a:off x="311354" y="3429000"/>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2420320334"/>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sub>
                                  <m:sup>
                                    <m:r>
                                      <a:rPr lang="en-US" sz="2000" b="0" smtClean="0">
                                        <a:solidFill>
                                          <a:schemeClr val="tx1"/>
                                        </a:solidFill>
                                        <a:latin typeface="Cambria Math" panose="02040503050406030204" pitchFamily="18" charset="0"/>
                                      </a:rPr>
                                      <m:t>𝐻</m:t>
                                    </m:r>
                                    <m:r>
                                      <a:rPr lang="en-US" sz="2000" b="0" smtClean="0">
                                        <a:solidFill>
                                          <a:schemeClr val="tx1"/>
                                        </a:solidFill>
                                        <a:latin typeface="Cambria Math" panose="02040503050406030204" pitchFamily="18" charset="0"/>
                                      </a:rPr>
                                      <m:t>′</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r>
                                      <a:rPr lang="en-US" sz="2000" b="0" smtClean="0">
                                        <a:solidFill>
                                          <a:schemeClr val="tx1"/>
                                        </a:solidFill>
                                        <a:latin typeface="Cambria Math" panose="02040503050406030204" pitchFamily="18" charset="0"/>
                                      </a:rPr>
                                      <m:t>′</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𝑝</m:t>
                                    </m:r>
                                  </m:sub>
                                  <m:sup>
                                    <m:r>
                                      <a:rPr lang="en-US" sz="2000" b="0" smtClean="0">
                                        <a:solidFill>
                                          <a:schemeClr val="tx1"/>
                                        </a:solidFill>
                                        <a:latin typeface="Cambria Math" panose="02040503050406030204" pitchFamily="18" charset="0"/>
                                      </a:rPr>
                                      <m:t>𝐻</m:t>
                                    </m:r>
                                    <m:r>
                                      <a:rPr lang="en-US" sz="2000" b="0" smtClean="0">
                                        <a:solidFill>
                                          <a:schemeClr val="tx1"/>
                                        </a:solidFill>
                                        <a:latin typeface="Cambria Math" panose="02040503050406030204" pitchFamily="18" charset="0"/>
                                      </a:rPr>
                                      <m:t>′</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tx1"/>
                                        </a:solidFill>
                                        <a:latin typeface="Cambria Math" panose="02040503050406030204" pitchFamily="18" charset="0"/>
                                      </a:rPr>
                                    </m:ctrlPr>
                                  </m:sSupPr>
                                  <m:e>
                                    <m:r>
                                      <m:rPr>
                                        <m:sty m:val="p"/>
                                      </m:rPr>
                                      <a:rPr lang="en-US" sz="2000" b="0" i="0" smtClean="0">
                                        <a:solidFill>
                                          <a:schemeClr val="tx1"/>
                                        </a:solidFill>
                                        <a:latin typeface="Cambria Math" panose="02040503050406030204" pitchFamily="18" charset="0"/>
                                      </a:rPr>
                                      <m:t>n</m:t>
                                    </m:r>
                                  </m:e>
                                  <m:sup>
                                    <m:r>
                                      <a:rPr lang="en-US" sz="2000" b="0" i="0" smtClean="0">
                                        <a:solidFill>
                                          <a:schemeClr val="tx1"/>
                                        </a:solidFill>
                                        <a:latin typeface="Cambria Math" panose="02040503050406030204" pitchFamily="18" charset="0"/>
                                      </a:rPr>
                                      <m:t>′</m:t>
                                    </m:r>
                                  </m:sup>
                                </m:sSup>
                                <m:r>
                                  <a:rPr lang="en-US" sz="2000" b="0" i="0"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𝜎</m:t>
                                    </m:r>
                                  </m:e>
                                  <m:sup>
                                    <m:r>
                                      <a:rPr lang="en-US" sz="2000" b="0" i="1" smtClean="0">
                                        <a:solidFill>
                                          <a:schemeClr val="tx1"/>
                                        </a:solidFill>
                                        <a:latin typeface="Cambria Math" panose="02040503050406030204" pitchFamily="18" charset="0"/>
                                      </a:rPr>
                                      <m:t>′</m:t>
                                    </m:r>
                                  </m:sup>
                                </m:sSup>
                              </m:oMath>
                            </m:oMathPara>
                          </a14:m>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64093245"/>
                      </a:ext>
                    </a:extLst>
                  </a:tr>
                </a:tbl>
              </a:graphicData>
            </a:graphic>
          </p:graphicFrame>
        </mc:Choice>
        <mc:Fallback xmlns="">
          <p:graphicFrame>
            <p:nvGraphicFramePr>
              <p:cNvPr id="8" name="Table 5">
                <a:extLst>
                  <a:ext uri="{FF2B5EF4-FFF2-40B4-BE49-F238E27FC236}">
                    <a16:creationId xmlns:a16="http://schemas.microsoft.com/office/drawing/2014/main" id="{F0EBFE74-51BF-FBA5-41B1-A13355B37459}"/>
                  </a:ext>
                </a:extLst>
              </p:cNvPr>
              <p:cNvGraphicFramePr>
                <a:graphicFrameLocks noGrp="1"/>
              </p:cNvGraphicFramePr>
              <p:nvPr/>
            </p:nvGraphicFramePr>
            <p:xfrm>
              <a:off x="311354" y="3429000"/>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2420320334"/>
                        </a:ext>
                      </a:extLst>
                    </a:gridCol>
                  </a:tblGrid>
                  <a:tr h="4260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29" t="-7042" r="-698942" b="-16901"/>
                          </a:stretch>
                        </a:blip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7042" r="-499471" b="-1690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1596" t="-7042" r="-402128" b="-1690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471" t="-7042" r="-300000" b="-16901"/>
                          </a:stretch>
                        </a:blip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98942" t="-7042" r="-100529" b="-1690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02660" t="-7042" r="-1064" b="-16901"/>
                          </a:stretch>
                        </a:blipFill>
                      </a:tcPr>
                    </a:tc>
                    <a:extLst>
                      <a:ext uri="{0D108BD9-81ED-4DB2-BD59-A6C34878D82A}">
                        <a16:rowId xmlns:a16="http://schemas.microsoft.com/office/drawing/2014/main" val="3464093245"/>
                      </a:ext>
                    </a:extLst>
                  </a:tr>
                </a:tbl>
              </a:graphicData>
            </a:graphic>
          </p:graphicFrame>
        </mc:Fallback>
      </mc:AlternateContent>
      <p:cxnSp>
        <p:nvCxnSpPr>
          <p:cNvPr id="9" name="Straight Arrow Connector 8">
            <a:extLst>
              <a:ext uri="{FF2B5EF4-FFF2-40B4-BE49-F238E27FC236}">
                <a16:creationId xmlns:a16="http://schemas.microsoft.com/office/drawing/2014/main" id="{90A883E2-F169-705A-80AA-5F836A69B751}"/>
              </a:ext>
            </a:extLst>
          </p:cNvPr>
          <p:cNvCxnSpPr>
            <a:cxnSpLocks/>
          </p:cNvCxnSpPr>
          <p:nvPr/>
        </p:nvCxnSpPr>
        <p:spPr>
          <a:xfrm>
            <a:off x="344129" y="1956619"/>
            <a:ext cx="802312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5322115-E61E-5A48-8DCA-B7D40162FC11}"/>
              </a:ext>
            </a:extLst>
          </p:cNvPr>
          <p:cNvCxnSpPr>
            <a:cxnSpLocks/>
          </p:cNvCxnSpPr>
          <p:nvPr/>
        </p:nvCxnSpPr>
        <p:spPr>
          <a:xfrm flipH="1">
            <a:off x="3814916" y="2211029"/>
            <a:ext cx="4552336" cy="98445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E46EF16-A81E-4EFF-BE27-BC2741A8B503}"/>
                  </a:ext>
                </a:extLst>
              </p:cNvPr>
              <p:cNvSpPr txBox="1"/>
              <p:nvPr/>
            </p:nvSpPr>
            <p:spPr>
              <a:xfrm>
                <a:off x="9615948" y="949023"/>
                <a:ext cx="2458750" cy="3812006"/>
              </a:xfrm>
              <a:prstGeom prst="rect">
                <a:avLst/>
              </a:prstGeom>
              <a:solidFill>
                <a:schemeClr val="accent5">
                  <a:lumMod val="40000"/>
                  <a:lumOff val="60000"/>
                </a:schemeClr>
              </a:solidFill>
            </p:spPr>
            <p:txBody>
              <a:bodyPr wrap="square" rtlCol="0">
                <a:spAutoFit/>
              </a:bodyPr>
              <a:lstStyle/>
              <a:p>
                <a:pPr>
                  <a:lnSpc>
                    <a:spcPts val="4500"/>
                  </a:lnSpc>
                  <a:spcAft>
                    <a:spcPts val="780"/>
                  </a:spcAft>
                </a:pPr>
                <a:r>
                  <a:rPr lang="en-US" sz="2800" b="1" dirty="0">
                    <a:ea typeface="Times New Roman" panose="02020603050405020304" pitchFamily="18" charset="0"/>
                    <a:cs typeface="Calibri" panose="020F0502020204030204" pitchFamily="34" charset="0"/>
                  </a:rPr>
                  <a:t>Glossary:</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nSpc>
                    <a:spcPts val="4500"/>
                  </a:lnSpc>
                  <a:spcAft>
                    <a:spcPts val="780"/>
                  </a:spcAft>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𝐻</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𝑋</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𝑌</m:t>
                      </m:r>
                      <m:r>
                        <a:rPr lang="en-US" sz="2800" b="0" i="1" smtClean="0">
                          <a:latin typeface="Cambria Math" panose="02040503050406030204" pitchFamily="18" charset="0"/>
                          <a:ea typeface="Times New Roman" panose="02020603050405020304" pitchFamily="18" charset="0"/>
                          <a:cs typeface="Calibri" panose="020F0502020204030204" pitchFamily="34" charset="0"/>
                        </a:rPr>
                        <m:t> </m:t>
                      </m:r>
                    </m:oMath>
                  </m:oMathPara>
                </a14:m>
                <a:endParaRPr lang="en-US" sz="2800" i="1" dirty="0">
                  <a:latin typeface="Cambria Math" panose="02040503050406030204" pitchFamily="18" charset="0"/>
                  <a:ea typeface="Times New Roman" panose="02020603050405020304" pitchFamily="18" charset="0"/>
                  <a:cs typeface="Calibri" panose="020F0502020204030204" pitchFamily="34" charset="0"/>
                </a:endParaRPr>
              </a:p>
              <a:p>
                <a:pPr>
                  <a:lnSpc>
                    <a:spcPts val="4500"/>
                  </a:lnSpc>
                  <a:spcAft>
                    <a:spcPts val="780"/>
                  </a:spcAft>
                </a:pPr>
                <a:endParaRPr lang="en-US" sz="2800" b="0" i="1" dirty="0">
                  <a:latin typeface="Cambria Math" panose="02040503050406030204" pitchFamily="18" charset="0"/>
                  <a:ea typeface="Times New Roman" panose="02020603050405020304" pitchFamily="18" charset="0"/>
                  <a:cs typeface="Calibri" panose="020F0502020204030204" pitchFamily="34" charset="0"/>
                </a:endParaRPr>
              </a:p>
              <a:p>
                <a:pPr>
                  <a:lnSpc>
                    <a:spcPts val="4500"/>
                  </a:lnSpc>
                  <a:spcAft>
                    <a:spcPts val="780"/>
                  </a:spcAft>
                </a:pP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𝐴</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𝑝</m:t>
                    </m:r>
                  </m:oMath>
                </a14:m>
                <a:r>
                  <a:rPr lang="en-US" sz="2800" dirty="0">
                    <a:ea typeface="Times New Roman" panose="02020603050405020304" pitchFamily="18" charset="0"/>
                    <a:cs typeface="Calibri" panose="020F0502020204030204" pitchFamily="34" charset="0"/>
                  </a:rPr>
                  <a:t>-classical query alg. with </a:t>
                </a: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𝛿</m:t>
                    </m:r>
                  </m:oMath>
                </a14:m>
                <a:r>
                  <a:rPr lang="en-US" sz="2800" dirty="0">
                    <a:ea typeface="Times New Roman" panose="02020603050405020304" pitchFamily="18" charset="0"/>
                    <a:cs typeface="Calibri" panose="020F0502020204030204" pitchFamily="34" charset="0"/>
                  </a:rPr>
                  <a:t> success prob.</a:t>
                </a:r>
              </a:p>
            </p:txBody>
          </p:sp>
        </mc:Choice>
        <mc:Fallback xmlns="">
          <p:sp>
            <p:nvSpPr>
              <p:cNvPr id="13" name="TextBox 12">
                <a:extLst>
                  <a:ext uri="{FF2B5EF4-FFF2-40B4-BE49-F238E27FC236}">
                    <a16:creationId xmlns:a16="http://schemas.microsoft.com/office/drawing/2014/main" id="{7E46EF16-A81E-4EFF-BE27-BC2741A8B503}"/>
                  </a:ext>
                </a:extLst>
              </p:cNvPr>
              <p:cNvSpPr txBox="1">
                <a:spLocks noRot="1" noChangeAspect="1" noMove="1" noResize="1" noEditPoints="1" noAdjustHandles="1" noChangeArrowheads="1" noChangeShapeType="1" noTextEdit="1"/>
              </p:cNvSpPr>
              <p:nvPr/>
            </p:nvSpPr>
            <p:spPr>
              <a:xfrm>
                <a:off x="9615948" y="949023"/>
                <a:ext cx="2458750" cy="3812006"/>
              </a:xfrm>
              <a:prstGeom prst="rect">
                <a:avLst/>
              </a:prstGeom>
              <a:blipFill>
                <a:blip r:embed="rId5"/>
                <a:stretch>
                  <a:fillRect l="-4950" r="-3218" b="-3680"/>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FFBB9B70-8161-1DB1-46BB-34733F9DF2A0}"/>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err="1"/>
              <a:t>Bellare</a:t>
            </a:r>
            <a:r>
              <a:rPr lang="en-US" sz="1600" dirty="0"/>
              <a:t> &amp; Neven, 2006</a:t>
            </a:r>
          </a:p>
        </p:txBody>
      </p:sp>
    </p:spTree>
    <p:extLst>
      <p:ext uri="{BB962C8B-B14F-4D97-AF65-F5344CB8AC3E}">
        <p14:creationId xmlns:p14="http://schemas.microsoft.com/office/powerpoint/2010/main" val="3223207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C64F7-3F9D-49B8-6846-81F94007D29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FEA30EF-D2C3-93D4-763F-BCEDD624F25D}"/>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Rewinding works in the ROM, but not the QROM</a:t>
            </a:r>
          </a:p>
        </p:txBody>
      </p:sp>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41337DAF-A62F-1F36-8BF0-3EC864EC8960}"/>
                  </a:ext>
                </a:extLst>
              </p:cNvPr>
              <p:cNvGraphicFramePr>
                <a:graphicFrameLocks noGrp="1"/>
              </p:cNvGraphicFramePr>
              <p:nvPr/>
            </p:nvGraphicFramePr>
            <p:xfrm>
              <a:off x="311354" y="1112956"/>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1627379170"/>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𝑝</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𝑛</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𝜎</m:t>
                                </m:r>
                              </m:oMath>
                            </m:oMathPara>
                          </a14:m>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64093245"/>
                      </a:ext>
                    </a:extLst>
                  </a:tr>
                </a:tbl>
              </a:graphicData>
            </a:graphic>
          </p:graphicFrame>
        </mc:Choice>
        <mc:Fallback xmlns="">
          <p:graphicFrame>
            <p:nvGraphicFramePr>
              <p:cNvPr id="7" name="Table 5">
                <a:extLst>
                  <a:ext uri="{FF2B5EF4-FFF2-40B4-BE49-F238E27FC236}">
                    <a16:creationId xmlns:a16="http://schemas.microsoft.com/office/drawing/2014/main" id="{41337DAF-A62F-1F36-8BF0-3EC864EC8960}"/>
                  </a:ext>
                </a:extLst>
              </p:cNvPr>
              <p:cNvGraphicFramePr>
                <a:graphicFrameLocks noGrp="1"/>
              </p:cNvGraphicFramePr>
              <p:nvPr/>
            </p:nvGraphicFramePr>
            <p:xfrm>
              <a:off x="311354" y="1112956"/>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1627379170"/>
                        </a:ext>
                      </a:extLst>
                    </a:gridCol>
                  </a:tblGrid>
                  <a:tr h="4260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9" t="-7042" r="-698942" b="-18310"/>
                          </a:stretch>
                        </a:blip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7042" r="-499471"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596" t="-7042" r="-402128"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9471" t="-7042" r="-300000" b="-18310"/>
                          </a:stretch>
                        </a:blip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8942" t="-7042" r="-100529"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02660" t="-7042" r="-1064" b="-18310"/>
                          </a:stretch>
                        </a:blipFill>
                      </a:tcPr>
                    </a:tc>
                    <a:extLst>
                      <a:ext uri="{0D108BD9-81ED-4DB2-BD59-A6C34878D82A}">
                        <a16:rowId xmlns:a16="http://schemas.microsoft.com/office/drawing/2014/main" val="346409324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5">
                <a:extLst>
                  <a:ext uri="{FF2B5EF4-FFF2-40B4-BE49-F238E27FC236}">
                    <a16:creationId xmlns:a16="http://schemas.microsoft.com/office/drawing/2014/main" id="{C4A980AB-738A-3FA3-325E-58A88CF15CA9}"/>
                  </a:ext>
                </a:extLst>
              </p:cNvPr>
              <p:cNvGraphicFramePr>
                <a:graphicFrameLocks noGrp="1"/>
              </p:cNvGraphicFramePr>
              <p:nvPr/>
            </p:nvGraphicFramePr>
            <p:xfrm>
              <a:off x="311354" y="3429000"/>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2420320334"/>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sub>
                                  <m:sup>
                                    <m:r>
                                      <a:rPr lang="en-US" sz="2000" b="0" smtClean="0">
                                        <a:solidFill>
                                          <a:schemeClr val="tx1"/>
                                        </a:solidFill>
                                        <a:latin typeface="Cambria Math" panose="02040503050406030204" pitchFamily="18" charset="0"/>
                                      </a:rPr>
                                      <m:t>𝐻</m:t>
                                    </m:r>
                                    <m:r>
                                      <a:rPr lang="en-US" sz="2000" b="0" smtClean="0">
                                        <a:solidFill>
                                          <a:schemeClr val="tx1"/>
                                        </a:solidFill>
                                        <a:latin typeface="Cambria Math" panose="02040503050406030204" pitchFamily="18" charset="0"/>
                                      </a:rPr>
                                      <m:t>′</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r>
                                      <a:rPr lang="en-US" sz="2000" b="0" smtClean="0">
                                        <a:solidFill>
                                          <a:schemeClr val="tx1"/>
                                        </a:solidFill>
                                        <a:latin typeface="Cambria Math" panose="02040503050406030204" pitchFamily="18" charset="0"/>
                                      </a:rPr>
                                      <m:t>′</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𝑝</m:t>
                                    </m:r>
                                  </m:sub>
                                  <m:sup>
                                    <m:r>
                                      <a:rPr lang="en-US" sz="2000" b="0" smtClean="0">
                                        <a:solidFill>
                                          <a:schemeClr val="tx1"/>
                                        </a:solidFill>
                                        <a:latin typeface="Cambria Math" panose="02040503050406030204" pitchFamily="18" charset="0"/>
                                      </a:rPr>
                                      <m:t>𝐻</m:t>
                                    </m:r>
                                    <m:r>
                                      <a:rPr lang="en-US" sz="2000" b="0" smtClean="0">
                                        <a:solidFill>
                                          <a:schemeClr val="tx1"/>
                                        </a:solidFill>
                                        <a:latin typeface="Cambria Math" panose="02040503050406030204" pitchFamily="18" charset="0"/>
                                      </a:rPr>
                                      <m:t>′</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tx1"/>
                                        </a:solidFill>
                                        <a:latin typeface="Cambria Math" panose="02040503050406030204" pitchFamily="18" charset="0"/>
                                      </a:rPr>
                                    </m:ctrlPr>
                                  </m:sSupPr>
                                  <m:e>
                                    <m:r>
                                      <m:rPr>
                                        <m:sty m:val="p"/>
                                      </m:rPr>
                                      <a:rPr lang="en-US" sz="2000" b="0" i="0" smtClean="0">
                                        <a:solidFill>
                                          <a:schemeClr val="tx1"/>
                                        </a:solidFill>
                                        <a:latin typeface="Cambria Math" panose="02040503050406030204" pitchFamily="18" charset="0"/>
                                      </a:rPr>
                                      <m:t>n</m:t>
                                    </m:r>
                                  </m:e>
                                  <m:sup>
                                    <m:r>
                                      <a:rPr lang="en-US" sz="2000" b="0" i="0" smtClean="0">
                                        <a:solidFill>
                                          <a:schemeClr val="tx1"/>
                                        </a:solidFill>
                                        <a:latin typeface="Cambria Math" panose="02040503050406030204" pitchFamily="18" charset="0"/>
                                      </a:rPr>
                                      <m:t>′</m:t>
                                    </m:r>
                                  </m:sup>
                                </m:sSup>
                                <m:r>
                                  <a:rPr lang="en-US" sz="2000" b="0" i="0"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𝜎</m:t>
                                    </m:r>
                                  </m:e>
                                  <m:sup>
                                    <m:r>
                                      <a:rPr lang="en-US" sz="2000" b="0" i="1" smtClean="0">
                                        <a:solidFill>
                                          <a:schemeClr val="tx1"/>
                                        </a:solidFill>
                                        <a:latin typeface="Cambria Math" panose="02040503050406030204" pitchFamily="18" charset="0"/>
                                      </a:rPr>
                                      <m:t>′</m:t>
                                    </m:r>
                                  </m:sup>
                                </m:sSup>
                              </m:oMath>
                            </m:oMathPara>
                          </a14:m>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64093245"/>
                      </a:ext>
                    </a:extLst>
                  </a:tr>
                </a:tbl>
              </a:graphicData>
            </a:graphic>
          </p:graphicFrame>
        </mc:Choice>
        <mc:Fallback xmlns="">
          <p:graphicFrame>
            <p:nvGraphicFramePr>
              <p:cNvPr id="8" name="Table 5">
                <a:extLst>
                  <a:ext uri="{FF2B5EF4-FFF2-40B4-BE49-F238E27FC236}">
                    <a16:creationId xmlns:a16="http://schemas.microsoft.com/office/drawing/2014/main" id="{C4A980AB-738A-3FA3-325E-58A88CF15CA9}"/>
                  </a:ext>
                </a:extLst>
              </p:cNvPr>
              <p:cNvGraphicFramePr>
                <a:graphicFrameLocks noGrp="1"/>
              </p:cNvGraphicFramePr>
              <p:nvPr/>
            </p:nvGraphicFramePr>
            <p:xfrm>
              <a:off x="311354" y="3429000"/>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2420320334"/>
                        </a:ext>
                      </a:extLst>
                    </a:gridCol>
                  </a:tblGrid>
                  <a:tr h="4260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29" t="-7042" r="-698942" b="-16901"/>
                          </a:stretch>
                        </a:blip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7042" r="-499471" b="-1690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1596" t="-7042" r="-402128" b="-1690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471" t="-7042" r="-300000" b="-16901"/>
                          </a:stretch>
                        </a:blip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98942" t="-7042" r="-100529" b="-1690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702660" t="-7042" r="-1064" b="-16901"/>
                          </a:stretch>
                        </a:blipFill>
                      </a:tcPr>
                    </a:tc>
                    <a:extLst>
                      <a:ext uri="{0D108BD9-81ED-4DB2-BD59-A6C34878D82A}">
                        <a16:rowId xmlns:a16="http://schemas.microsoft.com/office/drawing/2014/main" val="3464093245"/>
                      </a:ext>
                    </a:extLst>
                  </a:tr>
                </a:tbl>
              </a:graphicData>
            </a:graphic>
          </p:graphicFrame>
        </mc:Fallback>
      </mc:AlternateContent>
      <p:cxnSp>
        <p:nvCxnSpPr>
          <p:cNvPr id="9" name="Straight Arrow Connector 8">
            <a:extLst>
              <a:ext uri="{FF2B5EF4-FFF2-40B4-BE49-F238E27FC236}">
                <a16:creationId xmlns:a16="http://schemas.microsoft.com/office/drawing/2014/main" id="{E7EB8EB0-DDD9-7F23-06FA-358FE7CE7E97}"/>
              </a:ext>
            </a:extLst>
          </p:cNvPr>
          <p:cNvCxnSpPr>
            <a:cxnSpLocks/>
          </p:cNvCxnSpPr>
          <p:nvPr/>
        </p:nvCxnSpPr>
        <p:spPr>
          <a:xfrm>
            <a:off x="344129" y="1956619"/>
            <a:ext cx="802312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6DEDF3B-DFB5-9ACB-B9F6-60DE2FA33FF0}"/>
              </a:ext>
            </a:extLst>
          </p:cNvPr>
          <p:cNvCxnSpPr>
            <a:cxnSpLocks/>
          </p:cNvCxnSpPr>
          <p:nvPr/>
        </p:nvCxnSpPr>
        <p:spPr>
          <a:xfrm flipH="1">
            <a:off x="3814916" y="2211029"/>
            <a:ext cx="4552336" cy="98445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7391F0E-0787-A1E7-F63B-0F89724BE64B}"/>
              </a:ext>
            </a:extLst>
          </p:cNvPr>
          <p:cNvCxnSpPr/>
          <p:nvPr/>
        </p:nvCxnSpPr>
        <p:spPr>
          <a:xfrm>
            <a:off x="3814916" y="4331110"/>
            <a:ext cx="4552336"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DD14F9-3A64-EBEA-95B2-46D161E20CDF}"/>
                  </a:ext>
                </a:extLst>
              </p:cNvPr>
              <p:cNvSpPr txBox="1"/>
              <p:nvPr/>
            </p:nvSpPr>
            <p:spPr>
              <a:xfrm>
                <a:off x="1410464" y="5118971"/>
                <a:ext cx="7073283" cy="865109"/>
              </a:xfrm>
              <a:prstGeom prst="rect">
                <a:avLst/>
              </a:prstGeom>
              <a:noFill/>
            </p:spPr>
            <p:txBody>
              <a:bodyPr wrap="none" rtlCol="0">
                <a:spAutoFit/>
              </a:bodyPr>
              <a:lstStyle/>
              <a:p>
                <a:r>
                  <a:rPr lang="en-US" sz="3200" b="0" dirty="0"/>
                  <a:t>ROM: </a:t>
                </a:r>
                <a14:m>
                  <m:oMath xmlns:m="http://schemas.openxmlformats.org/officeDocument/2006/math">
                    <m:func>
                      <m:funcPr>
                        <m:ctrlPr>
                          <a:rPr lang="en-US" sz="3200" b="0" i="1" smtClean="0">
                            <a:latin typeface="Cambria Math" panose="02040503050406030204" pitchFamily="18" charset="0"/>
                          </a:rPr>
                        </m:ctrlPr>
                      </m:funcPr>
                      <m:fName>
                        <m:r>
                          <m:rPr>
                            <m:sty m:val="p"/>
                          </m:rPr>
                          <a:rPr lang="en-US" sz="3200" b="0" i="0" smtClean="0">
                            <a:latin typeface="Cambria Math" panose="02040503050406030204" pitchFamily="18" charset="0"/>
                          </a:rPr>
                          <m:t>Pr</m:t>
                        </m:r>
                      </m:fName>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𝑛</m:t>
                            </m:r>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𝑛</m:t>
                                </m:r>
                              </m:e>
                              <m:sup>
                                <m:r>
                                  <a:rPr lang="en-US" sz="3200" b="0" i="1" smtClean="0">
                                    <a:latin typeface="Cambria Math" panose="02040503050406030204" pitchFamily="18" charset="0"/>
                                  </a:rPr>
                                  <m:t>′</m:t>
                                </m:r>
                              </m:sup>
                            </m:sSup>
                            <m:r>
                              <a:rPr lang="en-US" sz="3200" b="0" i="1" smtClean="0">
                                <a:latin typeface="Cambria Math" panose="02040503050406030204" pitchFamily="18" charset="0"/>
                              </a:rPr>
                              <m:t>∧</m:t>
                            </m:r>
                            <m:r>
                              <a:rPr lang="en-US" sz="3200" b="0" i="1" smtClean="0">
                                <a:latin typeface="Cambria Math" panose="02040503050406030204" pitchFamily="18" charset="0"/>
                              </a:rPr>
                              <m:t>𝜎</m:t>
                            </m:r>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𝜎</m:t>
                                </m:r>
                              </m:e>
                              <m:sup>
                                <m:r>
                                  <a:rPr lang="en-US" sz="3200" b="0" i="1" smtClean="0">
                                    <a:latin typeface="Cambria Math" panose="02040503050406030204" pitchFamily="18" charset="0"/>
                                  </a:rPr>
                                  <m:t>′</m:t>
                                </m:r>
                              </m:sup>
                            </m:sSup>
                          </m:e>
                        </m:d>
                      </m:e>
                    </m:func>
                    <m:r>
                      <a:rPr lang="en-US" sz="3200" b="0" i="1" smtClean="0">
                        <a:latin typeface="Cambria Math" panose="02040503050406030204" pitchFamily="18" charset="0"/>
                      </a:rPr>
                      <m:t>≥</m:t>
                    </m:r>
                    <m:r>
                      <a:rPr lang="en-US" sz="3200" b="0" i="1" smtClean="0">
                        <a:latin typeface="Cambria Math" panose="02040503050406030204" pitchFamily="18" charset="0"/>
                      </a:rPr>
                      <m:t>𝛿</m:t>
                    </m:r>
                    <m:d>
                      <m:dPr>
                        <m:ctrlPr>
                          <a:rPr lang="en-US" sz="3200" b="0" i="1" smtClean="0">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panose="02040503050406030204" pitchFamily="18" charset="0"/>
                              </a:rPr>
                              <m:t>𝛿</m:t>
                            </m:r>
                          </m:num>
                          <m:den>
                            <m:r>
                              <a:rPr lang="en-US" sz="3200" b="0" i="1" smtClean="0">
                                <a:latin typeface="Cambria Math" panose="02040503050406030204" pitchFamily="18" charset="0"/>
                              </a:rPr>
                              <m:t>𝑝</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d>
                              <m:dPr>
                                <m:begChr m:val="|"/>
                                <m:endChr m:val="|"/>
                                <m:ctrlPr>
                                  <a:rPr lang="en-US" sz="3200" b="0" i="1">
                                    <a:latin typeface="Cambria Math" panose="02040503050406030204" pitchFamily="18" charset="0"/>
                                  </a:rPr>
                                </m:ctrlPr>
                              </m:dPr>
                              <m:e>
                                <m:r>
                                  <a:rPr lang="en-US" sz="3200" b="0" i="1" smtClean="0">
                                    <a:latin typeface="Cambria Math" panose="02040503050406030204" pitchFamily="18" charset="0"/>
                                  </a:rPr>
                                  <m:t>𝑋</m:t>
                                </m:r>
                              </m:e>
                            </m:d>
                          </m:den>
                        </m:f>
                      </m:e>
                    </m:d>
                  </m:oMath>
                </a14:m>
                <a:endParaRPr lang="en-US" sz="3200" dirty="0"/>
              </a:p>
            </p:txBody>
          </p:sp>
        </mc:Choice>
        <mc:Fallback xmlns="">
          <p:sp>
            <p:nvSpPr>
              <p:cNvPr id="12" name="TextBox 11">
                <a:extLst>
                  <a:ext uri="{FF2B5EF4-FFF2-40B4-BE49-F238E27FC236}">
                    <a16:creationId xmlns:a16="http://schemas.microsoft.com/office/drawing/2014/main" id="{E5DD14F9-3A64-EBEA-95B2-46D161E20CDF}"/>
                  </a:ext>
                </a:extLst>
              </p:cNvPr>
              <p:cNvSpPr txBox="1">
                <a:spLocks noRot="1" noChangeAspect="1" noMove="1" noResize="1" noEditPoints="1" noAdjustHandles="1" noChangeArrowheads="1" noChangeShapeType="1" noTextEdit="1"/>
              </p:cNvSpPr>
              <p:nvPr/>
            </p:nvSpPr>
            <p:spPr>
              <a:xfrm>
                <a:off x="1410464" y="5118971"/>
                <a:ext cx="7073283" cy="865109"/>
              </a:xfrm>
              <a:prstGeom prst="rect">
                <a:avLst/>
              </a:prstGeom>
              <a:blipFill>
                <a:blip r:embed="rId5"/>
                <a:stretch>
                  <a:fillRect l="-2153" b="-5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A930C26-944A-4381-2D15-2C33646E82D8}"/>
                  </a:ext>
                </a:extLst>
              </p:cNvPr>
              <p:cNvSpPr txBox="1"/>
              <p:nvPr/>
            </p:nvSpPr>
            <p:spPr>
              <a:xfrm>
                <a:off x="9615948" y="949023"/>
                <a:ext cx="2458750" cy="3812006"/>
              </a:xfrm>
              <a:prstGeom prst="rect">
                <a:avLst/>
              </a:prstGeom>
              <a:solidFill>
                <a:schemeClr val="accent5">
                  <a:lumMod val="40000"/>
                  <a:lumOff val="60000"/>
                </a:schemeClr>
              </a:solidFill>
            </p:spPr>
            <p:txBody>
              <a:bodyPr wrap="square" rtlCol="0">
                <a:spAutoFit/>
              </a:bodyPr>
              <a:lstStyle/>
              <a:p>
                <a:pPr>
                  <a:lnSpc>
                    <a:spcPts val="4500"/>
                  </a:lnSpc>
                  <a:spcAft>
                    <a:spcPts val="780"/>
                  </a:spcAft>
                </a:pPr>
                <a:r>
                  <a:rPr lang="en-US" sz="2800" b="1" dirty="0">
                    <a:ea typeface="Times New Roman" panose="02020603050405020304" pitchFamily="18" charset="0"/>
                    <a:cs typeface="Calibri" panose="020F0502020204030204" pitchFamily="34" charset="0"/>
                  </a:rPr>
                  <a:t>Glossary:</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nSpc>
                    <a:spcPts val="4500"/>
                  </a:lnSpc>
                  <a:spcAft>
                    <a:spcPts val="780"/>
                  </a:spcAft>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𝐻</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𝑋</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𝑌</m:t>
                      </m:r>
                      <m:r>
                        <a:rPr lang="en-US" sz="2800" b="0" i="1" smtClean="0">
                          <a:latin typeface="Cambria Math" panose="02040503050406030204" pitchFamily="18" charset="0"/>
                          <a:ea typeface="Times New Roman" panose="02020603050405020304" pitchFamily="18" charset="0"/>
                          <a:cs typeface="Calibri" panose="020F0502020204030204" pitchFamily="34" charset="0"/>
                        </a:rPr>
                        <m:t> </m:t>
                      </m:r>
                    </m:oMath>
                  </m:oMathPara>
                </a14:m>
                <a:endParaRPr lang="en-US" sz="2800" i="1" dirty="0">
                  <a:latin typeface="Cambria Math" panose="02040503050406030204" pitchFamily="18" charset="0"/>
                  <a:ea typeface="Times New Roman" panose="02020603050405020304" pitchFamily="18" charset="0"/>
                  <a:cs typeface="Calibri" panose="020F0502020204030204" pitchFamily="34" charset="0"/>
                </a:endParaRPr>
              </a:p>
              <a:p>
                <a:pPr>
                  <a:lnSpc>
                    <a:spcPts val="4500"/>
                  </a:lnSpc>
                  <a:spcAft>
                    <a:spcPts val="780"/>
                  </a:spcAft>
                </a:pPr>
                <a:endParaRPr lang="en-US" sz="2800" b="0" i="1" dirty="0">
                  <a:latin typeface="Cambria Math" panose="02040503050406030204" pitchFamily="18" charset="0"/>
                  <a:ea typeface="Times New Roman" panose="02020603050405020304" pitchFamily="18" charset="0"/>
                  <a:cs typeface="Calibri" panose="020F0502020204030204" pitchFamily="34" charset="0"/>
                </a:endParaRPr>
              </a:p>
              <a:p>
                <a:pPr>
                  <a:lnSpc>
                    <a:spcPts val="4500"/>
                  </a:lnSpc>
                  <a:spcAft>
                    <a:spcPts val="780"/>
                  </a:spcAft>
                </a:pP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𝐴</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𝑝</m:t>
                    </m:r>
                  </m:oMath>
                </a14:m>
                <a:r>
                  <a:rPr lang="en-US" sz="2800" dirty="0">
                    <a:ea typeface="Times New Roman" panose="02020603050405020304" pitchFamily="18" charset="0"/>
                    <a:cs typeface="Calibri" panose="020F0502020204030204" pitchFamily="34" charset="0"/>
                  </a:rPr>
                  <a:t>-classical query alg. with </a:t>
                </a: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𝛿</m:t>
                    </m:r>
                  </m:oMath>
                </a14:m>
                <a:r>
                  <a:rPr lang="en-US" sz="2800" dirty="0">
                    <a:ea typeface="Times New Roman" panose="02020603050405020304" pitchFamily="18" charset="0"/>
                    <a:cs typeface="Calibri" panose="020F0502020204030204" pitchFamily="34" charset="0"/>
                  </a:rPr>
                  <a:t> success prob.</a:t>
                </a:r>
              </a:p>
            </p:txBody>
          </p:sp>
        </mc:Choice>
        <mc:Fallback xmlns="">
          <p:sp>
            <p:nvSpPr>
              <p:cNvPr id="13" name="TextBox 12">
                <a:extLst>
                  <a:ext uri="{FF2B5EF4-FFF2-40B4-BE49-F238E27FC236}">
                    <a16:creationId xmlns:a16="http://schemas.microsoft.com/office/drawing/2014/main" id="{3A930C26-944A-4381-2D15-2C33646E82D8}"/>
                  </a:ext>
                </a:extLst>
              </p:cNvPr>
              <p:cNvSpPr txBox="1">
                <a:spLocks noRot="1" noChangeAspect="1" noMove="1" noResize="1" noEditPoints="1" noAdjustHandles="1" noChangeArrowheads="1" noChangeShapeType="1" noTextEdit="1"/>
              </p:cNvSpPr>
              <p:nvPr/>
            </p:nvSpPr>
            <p:spPr>
              <a:xfrm>
                <a:off x="9615948" y="949023"/>
                <a:ext cx="2458750" cy="3812006"/>
              </a:xfrm>
              <a:prstGeom prst="rect">
                <a:avLst/>
              </a:prstGeom>
              <a:blipFill>
                <a:blip r:embed="rId6"/>
                <a:stretch>
                  <a:fillRect l="-4950" r="-3218" b="-3680"/>
                </a:stretch>
              </a:blipFill>
            </p:spPr>
            <p:txBody>
              <a:bodyPr/>
              <a:lstStyle/>
              <a:p>
                <a:r>
                  <a:rPr lang="en-US">
                    <a:noFill/>
                  </a:rPr>
                  <a:t> </a:t>
                </a:r>
              </a:p>
            </p:txBody>
          </p:sp>
        </mc:Fallback>
      </mc:AlternateContent>
      <p:sp>
        <p:nvSpPr>
          <p:cNvPr id="14" name="Title 1">
            <a:extLst>
              <a:ext uri="{FF2B5EF4-FFF2-40B4-BE49-F238E27FC236}">
                <a16:creationId xmlns:a16="http://schemas.microsoft.com/office/drawing/2014/main" id="{4B607DF0-6479-ABE1-C0DC-3464F61347E1}"/>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err="1"/>
              <a:t>Bellare</a:t>
            </a:r>
            <a:r>
              <a:rPr lang="en-US" sz="1600" dirty="0"/>
              <a:t> &amp; Neven, 2006</a:t>
            </a:r>
          </a:p>
        </p:txBody>
      </p:sp>
    </p:spTree>
    <p:extLst>
      <p:ext uri="{BB962C8B-B14F-4D97-AF65-F5344CB8AC3E}">
        <p14:creationId xmlns:p14="http://schemas.microsoft.com/office/powerpoint/2010/main" val="69855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7A4964-6A20-2626-4555-C93923CB0BDA}"/>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Reprogramming can be used in the QROM</a:t>
            </a:r>
          </a:p>
        </p:txBody>
      </p:sp>
      <mc:AlternateContent xmlns:mc="http://schemas.openxmlformats.org/markup-compatibility/2006" xmlns:a14="http://schemas.microsoft.com/office/drawing/2010/main">
        <mc:Choice Requires="a14">
          <p:graphicFrame>
            <p:nvGraphicFramePr>
              <p:cNvPr id="3" name="Table 5">
                <a:extLst>
                  <a:ext uri="{FF2B5EF4-FFF2-40B4-BE49-F238E27FC236}">
                    <a16:creationId xmlns:a16="http://schemas.microsoft.com/office/drawing/2014/main" id="{F8A0F6D5-C6E8-5BB3-EA54-F499275A972B}"/>
                  </a:ext>
                </a:extLst>
              </p:cNvPr>
              <p:cNvGraphicFramePr>
                <a:graphicFrameLocks noGrp="1"/>
              </p:cNvGraphicFramePr>
              <p:nvPr>
                <p:extLst>
                  <p:ext uri="{D42A27DB-BD31-4B8C-83A1-F6EECF244321}">
                    <p14:modId xmlns:p14="http://schemas.microsoft.com/office/powerpoint/2010/main" val="1883944346"/>
                  </p:ext>
                </p:extLst>
              </p:nvPr>
            </p:nvGraphicFramePr>
            <p:xfrm>
              <a:off x="311354" y="1112956"/>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1627379170"/>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𝑝</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𝜎</m:t>
                                </m:r>
                              </m:oMath>
                            </m:oMathPara>
                          </a14:m>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64093245"/>
                      </a:ext>
                    </a:extLst>
                  </a:tr>
                </a:tbl>
              </a:graphicData>
            </a:graphic>
          </p:graphicFrame>
        </mc:Choice>
        <mc:Fallback xmlns="">
          <p:graphicFrame>
            <p:nvGraphicFramePr>
              <p:cNvPr id="3" name="Table 5">
                <a:extLst>
                  <a:ext uri="{FF2B5EF4-FFF2-40B4-BE49-F238E27FC236}">
                    <a16:creationId xmlns:a16="http://schemas.microsoft.com/office/drawing/2014/main" id="{F8A0F6D5-C6E8-5BB3-EA54-F499275A972B}"/>
                  </a:ext>
                </a:extLst>
              </p:cNvPr>
              <p:cNvGraphicFramePr>
                <a:graphicFrameLocks noGrp="1"/>
              </p:cNvGraphicFramePr>
              <p:nvPr>
                <p:extLst>
                  <p:ext uri="{D42A27DB-BD31-4B8C-83A1-F6EECF244321}">
                    <p14:modId xmlns:p14="http://schemas.microsoft.com/office/powerpoint/2010/main" val="1883944346"/>
                  </p:ext>
                </p:extLst>
              </p:nvPr>
            </p:nvGraphicFramePr>
            <p:xfrm>
              <a:off x="311354" y="1112956"/>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1627379170"/>
                        </a:ext>
                      </a:extLst>
                    </a:gridCol>
                  </a:tblGrid>
                  <a:tr h="4260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9" t="-7042" r="-698942" b="-18310"/>
                          </a:stretch>
                        </a:blip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7042" r="-499471"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596" t="-7042" r="-402128"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9471" t="-7042" r="-300000" b="-18310"/>
                          </a:stretch>
                        </a:blip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8942" t="-7042" r="-100529"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02660" t="-7042" r="-1064" b="-18310"/>
                          </a:stretch>
                        </a:blipFill>
                      </a:tcPr>
                    </a:tc>
                    <a:extLst>
                      <a:ext uri="{0D108BD9-81ED-4DB2-BD59-A6C34878D82A}">
                        <a16:rowId xmlns:a16="http://schemas.microsoft.com/office/drawing/2014/main" val="3464093245"/>
                      </a:ext>
                    </a:extLst>
                  </a:tr>
                </a:tbl>
              </a:graphicData>
            </a:graphic>
          </p:graphicFrame>
        </mc:Fallback>
      </mc:AlternateContent>
      <p:cxnSp>
        <p:nvCxnSpPr>
          <p:cNvPr id="7" name="Straight Arrow Connector 6">
            <a:extLst>
              <a:ext uri="{FF2B5EF4-FFF2-40B4-BE49-F238E27FC236}">
                <a16:creationId xmlns:a16="http://schemas.microsoft.com/office/drawing/2014/main" id="{5152D556-C669-18F1-03DB-EDD0D8D8C82C}"/>
              </a:ext>
            </a:extLst>
          </p:cNvPr>
          <p:cNvCxnSpPr>
            <a:cxnSpLocks/>
          </p:cNvCxnSpPr>
          <p:nvPr/>
        </p:nvCxnSpPr>
        <p:spPr>
          <a:xfrm>
            <a:off x="344129" y="1956619"/>
            <a:ext cx="802312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E767577-FA63-2630-C696-FCF72A93DE4C}"/>
                  </a:ext>
                </a:extLst>
              </p:cNvPr>
              <p:cNvSpPr txBox="1"/>
              <p:nvPr/>
            </p:nvSpPr>
            <p:spPr>
              <a:xfrm>
                <a:off x="9671124" y="723112"/>
                <a:ext cx="2403573" cy="4563301"/>
              </a:xfrm>
              <a:prstGeom prst="rect">
                <a:avLst/>
              </a:prstGeom>
              <a:solidFill>
                <a:schemeClr val="accent5">
                  <a:lumMod val="40000"/>
                  <a:lumOff val="60000"/>
                </a:schemeClr>
              </a:solidFill>
            </p:spPr>
            <p:txBody>
              <a:bodyPr wrap="square" rtlCol="0">
                <a:spAutoFit/>
              </a:bodyPr>
              <a:lstStyle/>
              <a:p>
                <a:pPr>
                  <a:lnSpc>
                    <a:spcPts val="4700"/>
                  </a:lnSpc>
                  <a:spcAft>
                    <a:spcPts val="780"/>
                  </a:spcAft>
                </a:pPr>
                <a:r>
                  <a:rPr lang="en-US" sz="2800" b="1" dirty="0">
                    <a:ea typeface="Times New Roman" panose="02020603050405020304" pitchFamily="18" charset="0"/>
                    <a:cs typeface="Calibri" panose="020F0502020204030204" pitchFamily="34" charset="0"/>
                  </a:rPr>
                  <a:t>Glossary:</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nSpc>
                    <a:spcPts val="4700"/>
                  </a:lnSpc>
                  <a:spcAft>
                    <a:spcPts val="780"/>
                  </a:spcAft>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𝐻</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𝑋</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𝑌</m:t>
                      </m:r>
                    </m:oMath>
                  </m:oMathPara>
                </a14:m>
                <a:endParaRPr lang="en-US" sz="2800" b="0" i="1" dirty="0">
                  <a:latin typeface="Cambria Math" panose="02040503050406030204" pitchFamily="18" charset="0"/>
                  <a:ea typeface="Times New Roman" panose="02020603050405020304" pitchFamily="18" charset="0"/>
                  <a:cs typeface="Calibri" panose="020F0502020204030204" pitchFamily="34" charset="0"/>
                </a:endParaRPr>
              </a:p>
              <a:p>
                <a:pPr>
                  <a:lnSpc>
                    <a:spcPts val="4700"/>
                  </a:lnSpc>
                  <a:spcAft>
                    <a:spcPts val="780"/>
                  </a:spcAft>
                </a:pPr>
                <a:endParaRPr lang="en-US" sz="2800" b="0" i="1" dirty="0">
                  <a:latin typeface="Cambria Math" panose="02040503050406030204" pitchFamily="18" charset="0"/>
                  <a:ea typeface="Times New Roman" panose="02020603050405020304" pitchFamily="18" charset="0"/>
                  <a:cs typeface="Calibri" panose="020F0502020204030204" pitchFamily="34" charset="0"/>
                </a:endParaRPr>
              </a:p>
              <a:p>
                <a:pPr>
                  <a:lnSpc>
                    <a:spcPts val="4700"/>
                  </a:lnSpc>
                  <a:spcAft>
                    <a:spcPts val="780"/>
                  </a:spcAft>
                </a:pP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𝐴</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𝑝</m:t>
                    </m:r>
                  </m:oMath>
                </a14:m>
                <a:r>
                  <a:rPr lang="en-US" sz="2800" dirty="0">
                    <a:ea typeface="Times New Roman" panose="02020603050405020304" pitchFamily="18" charset="0"/>
                    <a:cs typeface="Calibri" panose="020F0502020204030204" pitchFamily="34" charset="0"/>
                  </a:rPr>
                  <a:t>-quantum query alg. with </a:t>
                </a: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𝛿</m:t>
                    </m:r>
                  </m:oMath>
                </a14:m>
                <a:r>
                  <a:rPr lang="en-US" sz="2800" dirty="0">
                    <a:ea typeface="Times New Roman" panose="02020603050405020304" pitchFamily="18" charset="0"/>
                    <a:cs typeface="Calibri" panose="020F0502020204030204" pitchFamily="34" charset="0"/>
                  </a:rPr>
                  <a:t> success prob.</a:t>
                </a:r>
              </a:p>
            </p:txBody>
          </p:sp>
        </mc:Choice>
        <mc:Fallback xmlns="">
          <p:sp>
            <p:nvSpPr>
              <p:cNvPr id="11" name="TextBox 10">
                <a:extLst>
                  <a:ext uri="{FF2B5EF4-FFF2-40B4-BE49-F238E27FC236}">
                    <a16:creationId xmlns:a16="http://schemas.microsoft.com/office/drawing/2014/main" id="{AE767577-FA63-2630-C696-FCF72A93DE4C}"/>
                  </a:ext>
                </a:extLst>
              </p:cNvPr>
              <p:cNvSpPr txBox="1">
                <a:spLocks noRot="1" noChangeAspect="1" noMove="1" noResize="1" noEditPoints="1" noAdjustHandles="1" noChangeArrowheads="1" noChangeShapeType="1" noTextEdit="1"/>
              </p:cNvSpPr>
              <p:nvPr/>
            </p:nvSpPr>
            <p:spPr>
              <a:xfrm>
                <a:off x="9671124" y="723112"/>
                <a:ext cx="2403573" cy="4563301"/>
              </a:xfrm>
              <a:prstGeom prst="rect">
                <a:avLst/>
              </a:prstGeom>
              <a:blipFill>
                <a:blip r:embed="rId4"/>
                <a:stretch>
                  <a:fillRect l="-5063" r="-5570" b="-294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DD2E71C-3070-474E-7591-823E9F186B01}"/>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Don et al., 2020</a:t>
            </a:r>
          </a:p>
        </p:txBody>
      </p:sp>
    </p:spTree>
    <p:extLst>
      <p:ext uri="{BB962C8B-B14F-4D97-AF65-F5344CB8AC3E}">
        <p14:creationId xmlns:p14="http://schemas.microsoft.com/office/powerpoint/2010/main" val="4258941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14ADE-0836-62B6-3B1B-1BFFA44BE7F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579B13C-2BFC-5F61-6BBC-3EE4296EF3C5}"/>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Reprogramming can be used in the QROM</a:t>
            </a:r>
          </a:p>
        </p:txBody>
      </p:sp>
      <mc:AlternateContent xmlns:mc="http://schemas.openxmlformats.org/markup-compatibility/2006" xmlns:a14="http://schemas.microsoft.com/office/drawing/2010/main">
        <mc:Choice Requires="a14">
          <p:graphicFrame>
            <p:nvGraphicFramePr>
              <p:cNvPr id="3" name="Table 5">
                <a:extLst>
                  <a:ext uri="{FF2B5EF4-FFF2-40B4-BE49-F238E27FC236}">
                    <a16:creationId xmlns:a16="http://schemas.microsoft.com/office/drawing/2014/main" id="{7396E3C0-9A8D-7780-4D88-3DAD0A0C9473}"/>
                  </a:ext>
                </a:extLst>
              </p:cNvPr>
              <p:cNvGraphicFramePr>
                <a:graphicFrameLocks noGrp="1"/>
              </p:cNvGraphicFramePr>
              <p:nvPr/>
            </p:nvGraphicFramePr>
            <p:xfrm>
              <a:off x="311354" y="1112956"/>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1627379170"/>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𝑝</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𝜎</m:t>
                                </m:r>
                              </m:oMath>
                            </m:oMathPara>
                          </a14:m>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64093245"/>
                      </a:ext>
                    </a:extLst>
                  </a:tr>
                </a:tbl>
              </a:graphicData>
            </a:graphic>
          </p:graphicFrame>
        </mc:Choice>
        <mc:Fallback xmlns="">
          <p:graphicFrame>
            <p:nvGraphicFramePr>
              <p:cNvPr id="3" name="Table 5">
                <a:extLst>
                  <a:ext uri="{FF2B5EF4-FFF2-40B4-BE49-F238E27FC236}">
                    <a16:creationId xmlns:a16="http://schemas.microsoft.com/office/drawing/2014/main" id="{7396E3C0-9A8D-7780-4D88-3DAD0A0C9473}"/>
                  </a:ext>
                </a:extLst>
              </p:cNvPr>
              <p:cNvGraphicFramePr>
                <a:graphicFrameLocks noGrp="1"/>
              </p:cNvGraphicFramePr>
              <p:nvPr/>
            </p:nvGraphicFramePr>
            <p:xfrm>
              <a:off x="311354" y="1112956"/>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1627379170"/>
                        </a:ext>
                      </a:extLst>
                    </a:gridCol>
                  </a:tblGrid>
                  <a:tr h="4260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29" t="-7042" r="-698942" b="-18310"/>
                          </a:stretch>
                        </a:blip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7042" r="-499471"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596" t="-7042" r="-402128"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9471" t="-7042" r="-300000" b="-18310"/>
                          </a:stretch>
                        </a:blip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8942" t="-7042" r="-100529"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02660" t="-7042" r="-1064" b="-18310"/>
                          </a:stretch>
                        </a:blipFill>
                      </a:tcPr>
                    </a:tc>
                    <a:extLst>
                      <a:ext uri="{0D108BD9-81ED-4DB2-BD59-A6C34878D82A}">
                        <a16:rowId xmlns:a16="http://schemas.microsoft.com/office/drawing/2014/main" val="3464093245"/>
                      </a:ext>
                    </a:extLst>
                  </a:tr>
                </a:tbl>
              </a:graphicData>
            </a:graphic>
          </p:graphicFrame>
        </mc:Fallback>
      </mc:AlternateContent>
      <p:cxnSp>
        <p:nvCxnSpPr>
          <p:cNvPr id="7" name="Straight Arrow Connector 6">
            <a:extLst>
              <a:ext uri="{FF2B5EF4-FFF2-40B4-BE49-F238E27FC236}">
                <a16:creationId xmlns:a16="http://schemas.microsoft.com/office/drawing/2014/main" id="{E2CB68A7-AC38-F0CC-1473-7AB2A4BF2F8A}"/>
              </a:ext>
            </a:extLst>
          </p:cNvPr>
          <p:cNvCxnSpPr>
            <a:cxnSpLocks/>
          </p:cNvCxnSpPr>
          <p:nvPr/>
        </p:nvCxnSpPr>
        <p:spPr>
          <a:xfrm>
            <a:off x="344129" y="1956619"/>
            <a:ext cx="802312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57D4FC2-D8C9-2F38-CAEE-BA076D33E424}"/>
                  </a:ext>
                </a:extLst>
              </p:cNvPr>
              <p:cNvSpPr txBox="1"/>
              <p:nvPr/>
            </p:nvSpPr>
            <p:spPr>
              <a:xfrm>
                <a:off x="9671124" y="723112"/>
                <a:ext cx="2403573" cy="4563301"/>
              </a:xfrm>
              <a:prstGeom prst="rect">
                <a:avLst/>
              </a:prstGeom>
              <a:solidFill>
                <a:schemeClr val="accent5">
                  <a:lumMod val="40000"/>
                  <a:lumOff val="60000"/>
                </a:schemeClr>
              </a:solidFill>
            </p:spPr>
            <p:txBody>
              <a:bodyPr wrap="square" rtlCol="0">
                <a:spAutoFit/>
              </a:bodyPr>
              <a:lstStyle/>
              <a:p>
                <a:pPr>
                  <a:lnSpc>
                    <a:spcPts val="4700"/>
                  </a:lnSpc>
                  <a:spcAft>
                    <a:spcPts val="780"/>
                  </a:spcAft>
                </a:pPr>
                <a:r>
                  <a:rPr lang="en-US" sz="2800" b="1" dirty="0">
                    <a:ea typeface="Times New Roman" panose="02020603050405020304" pitchFamily="18" charset="0"/>
                    <a:cs typeface="Calibri" panose="020F0502020204030204" pitchFamily="34" charset="0"/>
                  </a:rPr>
                  <a:t>Glossary:</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nSpc>
                    <a:spcPts val="4700"/>
                  </a:lnSpc>
                  <a:spcAft>
                    <a:spcPts val="780"/>
                  </a:spcAft>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𝐻</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𝑋</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𝑌</m:t>
                      </m:r>
                    </m:oMath>
                  </m:oMathPara>
                </a14:m>
                <a:endParaRPr lang="en-US" sz="2800" b="0" i="1" dirty="0">
                  <a:latin typeface="Cambria Math" panose="02040503050406030204" pitchFamily="18" charset="0"/>
                  <a:ea typeface="Times New Roman" panose="02020603050405020304" pitchFamily="18" charset="0"/>
                  <a:cs typeface="Calibri" panose="020F0502020204030204" pitchFamily="34" charset="0"/>
                </a:endParaRPr>
              </a:p>
              <a:p>
                <a:pPr>
                  <a:lnSpc>
                    <a:spcPts val="4700"/>
                  </a:lnSpc>
                  <a:spcAft>
                    <a:spcPts val="780"/>
                  </a:spcAft>
                </a:pPr>
                <a:endParaRPr lang="en-US" sz="2800" b="0" i="1" dirty="0">
                  <a:latin typeface="Cambria Math" panose="02040503050406030204" pitchFamily="18" charset="0"/>
                  <a:ea typeface="Times New Roman" panose="02020603050405020304" pitchFamily="18" charset="0"/>
                  <a:cs typeface="Calibri" panose="020F0502020204030204" pitchFamily="34" charset="0"/>
                </a:endParaRPr>
              </a:p>
              <a:p>
                <a:pPr>
                  <a:lnSpc>
                    <a:spcPts val="4700"/>
                  </a:lnSpc>
                  <a:spcAft>
                    <a:spcPts val="780"/>
                  </a:spcAft>
                </a:pP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𝐴</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𝑝</m:t>
                    </m:r>
                  </m:oMath>
                </a14:m>
                <a:r>
                  <a:rPr lang="en-US" sz="2800" dirty="0">
                    <a:ea typeface="Times New Roman" panose="02020603050405020304" pitchFamily="18" charset="0"/>
                    <a:cs typeface="Calibri" panose="020F0502020204030204" pitchFamily="34" charset="0"/>
                  </a:rPr>
                  <a:t>-quantum query alg. with </a:t>
                </a: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𝛿</m:t>
                    </m:r>
                  </m:oMath>
                </a14:m>
                <a:r>
                  <a:rPr lang="en-US" sz="2800" dirty="0">
                    <a:ea typeface="Times New Roman" panose="02020603050405020304" pitchFamily="18" charset="0"/>
                    <a:cs typeface="Calibri" panose="020F0502020204030204" pitchFamily="34" charset="0"/>
                  </a:rPr>
                  <a:t> success prob.</a:t>
                </a:r>
              </a:p>
            </p:txBody>
          </p:sp>
        </mc:Choice>
        <mc:Fallback xmlns="">
          <p:sp>
            <p:nvSpPr>
              <p:cNvPr id="11" name="TextBox 10">
                <a:extLst>
                  <a:ext uri="{FF2B5EF4-FFF2-40B4-BE49-F238E27FC236}">
                    <a16:creationId xmlns:a16="http://schemas.microsoft.com/office/drawing/2014/main" id="{057D4FC2-D8C9-2F38-CAEE-BA076D33E424}"/>
                  </a:ext>
                </a:extLst>
              </p:cNvPr>
              <p:cNvSpPr txBox="1">
                <a:spLocks noRot="1" noChangeAspect="1" noMove="1" noResize="1" noEditPoints="1" noAdjustHandles="1" noChangeArrowheads="1" noChangeShapeType="1" noTextEdit="1"/>
              </p:cNvSpPr>
              <p:nvPr/>
            </p:nvSpPr>
            <p:spPr>
              <a:xfrm>
                <a:off x="9671124" y="723112"/>
                <a:ext cx="2403573" cy="4563301"/>
              </a:xfrm>
              <a:prstGeom prst="rect">
                <a:avLst/>
              </a:prstGeom>
              <a:blipFill>
                <a:blip r:embed="rId4"/>
                <a:stretch>
                  <a:fillRect l="-5063" r="-5570" b="-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E3B36214-C4E7-CC01-461F-CBA4210E8064}"/>
                  </a:ext>
                </a:extLst>
              </p:cNvPr>
              <p:cNvGraphicFramePr>
                <a:graphicFrameLocks noGrp="1"/>
              </p:cNvGraphicFramePr>
              <p:nvPr/>
            </p:nvGraphicFramePr>
            <p:xfrm>
              <a:off x="311354" y="3429000"/>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2420320334"/>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sub>
                                  <m:sup>
                                    <m:r>
                                      <a:rPr lang="en-US" sz="2000" b="0" smtClean="0">
                                        <a:solidFill>
                                          <a:schemeClr val="tx1"/>
                                        </a:solidFill>
                                        <a:latin typeface="Cambria Math" panose="02040503050406030204" pitchFamily="18" charset="0"/>
                                      </a:rPr>
                                      <m:t>𝐻</m:t>
                                    </m:r>
                                    <m:r>
                                      <a:rPr lang="en-US" sz="2000" b="0" smtClean="0">
                                        <a:solidFill>
                                          <a:schemeClr val="tx1"/>
                                        </a:solidFill>
                                        <a:latin typeface="Cambria Math" panose="02040503050406030204" pitchFamily="18" charset="0"/>
                                      </a:rPr>
                                      <m:t>′</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𝑝</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𝜎</m:t>
                                    </m:r>
                                  </m:e>
                                  <m:sup>
                                    <m:r>
                                      <a:rPr lang="en-US" sz="2000" b="0" i="1" smtClean="0">
                                        <a:solidFill>
                                          <a:schemeClr val="tx1"/>
                                        </a:solidFill>
                                        <a:latin typeface="Cambria Math" panose="02040503050406030204" pitchFamily="18" charset="0"/>
                                      </a:rPr>
                                      <m:t>′</m:t>
                                    </m:r>
                                  </m:sup>
                                </m:sSup>
                              </m:oMath>
                            </m:oMathPara>
                          </a14:m>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64093245"/>
                      </a:ext>
                    </a:extLst>
                  </a:tr>
                </a:tbl>
              </a:graphicData>
            </a:graphic>
          </p:graphicFrame>
        </mc:Choice>
        <mc:Fallback xmlns="">
          <p:graphicFrame>
            <p:nvGraphicFramePr>
              <p:cNvPr id="13" name="Table 12">
                <a:extLst>
                  <a:ext uri="{FF2B5EF4-FFF2-40B4-BE49-F238E27FC236}">
                    <a16:creationId xmlns:a16="http://schemas.microsoft.com/office/drawing/2014/main" id="{E3B36214-C4E7-CC01-461F-CBA4210E8064}"/>
                  </a:ext>
                </a:extLst>
              </p:cNvPr>
              <p:cNvGraphicFramePr>
                <a:graphicFrameLocks noGrp="1"/>
              </p:cNvGraphicFramePr>
              <p:nvPr/>
            </p:nvGraphicFramePr>
            <p:xfrm>
              <a:off x="311354" y="3429000"/>
              <a:ext cx="9186608" cy="426022"/>
            </p:xfrm>
            <a:graphic>
              <a:graphicData uri="http://schemas.openxmlformats.org/drawingml/2006/table">
                <a:tbl>
                  <a:tblPr lastCol="1">
                    <a:tableStyleId>{7DF18680-E054-41AD-8BC1-D1AEF772440D}</a:tableStyleId>
                  </a:tblPr>
                  <a:tblGrid>
                    <a:gridCol w="1148326">
                      <a:extLst>
                        <a:ext uri="{9D8B030D-6E8A-4147-A177-3AD203B41FA5}">
                          <a16:colId xmlns:a16="http://schemas.microsoft.com/office/drawing/2014/main" val="249940466"/>
                        </a:ext>
                      </a:extLst>
                    </a:gridCol>
                    <a:gridCol w="1148326">
                      <a:extLst>
                        <a:ext uri="{9D8B030D-6E8A-4147-A177-3AD203B41FA5}">
                          <a16:colId xmlns:a16="http://schemas.microsoft.com/office/drawing/2014/main" val="1259179536"/>
                        </a:ext>
                      </a:extLst>
                    </a:gridCol>
                    <a:gridCol w="1148326">
                      <a:extLst>
                        <a:ext uri="{9D8B030D-6E8A-4147-A177-3AD203B41FA5}">
                          <a16:colId xmlns:a16="http://schemas.microsoft.com/office/drawing/2014/main" val="534402547"/>
                        </a:ext>
                      </a:extLst>
                    </a:gridCol>
                    <a:gridCol w="1148326">
                      <a:extLst>
                        <a:ext uri="{9D8B030D-6E8A-4147-A177-3AD203B41FA5}">
                          <a16:colId xmlns:a16="http://schemas.microsoft.com/office/drawing/2014/main" val="1716106042"/>
                        </a:ext>
                      </a:extLst>
                    </a:gridCol>
                    <a:gridCol w="1148326">
                      <a:extLst>
                        <a:ext uri="{9D8B030D-6E8A-4147-A177-3AD203B41FA5}">
                          <a16:colId xmlns:a16="http://schemas.microsoft.com/office/drawing/2014/main" val="2104230326"/>
                        </a:ext>
                      </a:extLst>
                    </a:gridCol>
                    <a:gridCol w="1148326">
                      <a:extLst>
                        <a:ext uri="{9D8B030D-6E8A-4147-A177-3AD203B41FA5}">
                          <a16:colId xmlns:a16="http://schemas.microsoft.com/office/drawing/2014/main" val="2003168233"/>
                        </a:ext>
                      </a:extLst>
                    </a:gridCol>
                    <a:gridCol w="1148326">
                      <a:extLst>
                        <a:ext uri="{9D8B030D-6E8A-4147-A177-3AD203B41FA5}">
                          <a16:colId xmlns:a16="http://schemas.microsoft.com/office/drawing/2014/main" val="3942415109"/>
                        </a:ext>
                      </a:extLst>
                    </a:gridCol>
                    <a:gridCol w="1148326">
                      <a:extLst>
                        <a:ext uri="{9D8B030D-6E8A-4147-A177-3AD203B41FA5}">
                          <a16:colId xmlns:a16="http://schemas.microsoft.com/office/drawing/2014/main" val="2420320334"/>
                        </a:ext>
                      </a:extLst>
                    </a:gridCol>
                  </a:tblGrid>
                  <a:tr h="4260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29" t="-7042" r="-698942" b="-16901"/>
                          </a:stretch>
                        </a:blip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000" t="-7042" r="-499471" b="-1690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1596" t="-7042" r="-402128" b="-1690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9471" t="-7042" r="-300000" b="-16901"/>
                          </a:stretch>
                        </a:blip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98942" t="-7042" r="-100529" b="-1690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02660" t="-7042" r="-1064" b="-16901"/>
                          </a:stretch>
                        </a:blipFill>
                      </a:tcPr>
                    </a:tc>
                    <a:extLst>
                      <a:ext uri="{0D108BD9-81ED-4DB2-BD59-A6C34878D82A}">
                        <a16:rowId xmlns:a16="http://schemas.microsoft.com/office/drawing/2014/main" val="3464093245"/>
                      </a:ext>
                    </a:extLst>
                  </a:tr>
                </a:tbl>
              </a:graphicData>
            </a:graphic>
          </p:graphicFrame>
        </mc:Fallback>
      </mc:AlternateContent>
      <p:sp>
        <p:nvSpPr>
          <p:cNvPr id="20" name="Arrow: Down 19">
            <a:extLst>
              <a:ext uri="{FF2B5EF4-FFF2-40B4-BE49-F238E27FC236}">
                <a16:creationId xmlns:a16="http://schemas.microsoft.com/office/drawing/2014/main" id="{7E7F0EFE-1191-DAFF-4B02-449D0E2880CF}"/>
              </a:ext>
            </a:extLst>
          </p:cNvPr>
          <p:cNvSpPr/>
          <p:nvPr/>
        </p:nvSpPr>
        <p:spPr>
          <a:xfrm>
            <a:off x="4067219" y="2861539"/>
            <a:ext cx="576942" cy="466444"/>
          </a:xfrm>
          <a:prstGeom prst="downArrow">
            <a:avLst>
              <a:gd name="adj1" fmla="val 30953"/>
              <a:gd name="adj2" fmla="val 42857"/>
            </a:avLst>
          </a:prstGeom>
          <a:solidFill>
            <a:srgbClr val="4472C4"/>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C2E57-3B12-024A-E7C8-758ED71262A1}"/>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Don et al., 2020</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79D779-AC81-E07E-92B8-30D1EEB1768D}"/>
                  </a:ext>
                </a:extLst>
              </p:cNvPr>
              <p:cNvSpPr txBox="1"/>
              <p:nvPr/>
            </p:nvSpPr>
            <p:spPr>
              <a:xfrm>
                <a:off x="2237937" y="4380103"/>
                <a:ext cx="7433187" cy="2014654"/>
              </a:xfrm>
              <a:prstGeom prst="rect">
                <a:avLst/>
              </a:prstGeom>
              <a:noFill/>
            </p:spPr>
            <p:txBody>
              <a:bodyPr wrap="square" rtlCol="0">
                <a:spAutoFit/>
              </a:bodyPr>
              <a:lstStyle/>
              <a:p>
                <a:pPr>
                  <a:lnSpc>
                    <a:spcPct val="200000"/>
                  </a:lnSpc>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𝐻</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𝑦</m:t>
                          </m:r>
                        </m:e>
                      </m:d>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𝐻</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&amp;</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e>
                              </m:d>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𝑥</m:t>
                              </m:r>
                            </m:e>
                            <m:e>
                              <m:r>
                                <a:rPr lang="en-US" sz="2800" b="0" i="1" smtClean="0">
                                  <a:latin typeface="Cambria Math" panose="02040503050406030204" pitchFamily="18" charset="0"/>
                                </a:rPr>
                                <m:t>&amp;</m:t>
                              </m:r>
                              <m:r>
                                <a:rPr lang="en-US" sz="2800" b="0" i="1" smtClean="0">
                                  <a:latin typeface="Cambria Math" panose="02040503050406030204" pitchFamily="18" charset="0"/>
                                </a:rPr>
                                <m:t>𝑦</m:t>
                              </m:r>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𝑥</m:t>
                              </m:r>
                            </m:e>
                          </m:eqArr>
                        </m:e>
                      </m:d>
                    </m:oMath>
                  </m:oMathPara>
                </a14:m>
                <a:endParaRPr lang="en-US" sz="2800" b="0"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A479D779-AC81-E07E-92B8-30D1EEB1768D}"/>
                  </a:ext>
                </a:extLst>
              </p:cNvPr>
              <p:cNvSpPr txBox="1">
                <a:spLocks noRot="1" noChangeAspect="1" noMove="1" noResize="1" noEditPoints="1" noAdjustHandles="1" noChangeArrowheads="1" noChangeShapeType="1" noTextEdit="1"/>
              </p:cNvSpPr>
              <p:nvPr/>
            </p:nvSpPr>
            <p:spPr>
              <a:xfrm>
                <a:off x="2237937" y="4380103"/>
                <a:ext cx="7433187" cy="2014654"/>
              </a:xfrm>
              <a:prstGeom prst="rect">
                <a:avLst/>
              </a:prstGeom>
              <a:blipFill>
                <a:blip r:embed="rId6"/>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2D5A53D-CE83-3E27-10E9-22EC6ED2C148}"/>
              </a:ext>
            </a:extLst>
          </p:cNvPr>
          <p:cNvCxnSpPr>
            <a:cxnSpLocks/>
          </p:cNvCxnSpPr>
          <p:nvPr/>
        </p:nvCxnSpPr>
        <p:spPr>
          <a:xfrm>
            <a:off x="311354" y="4331110"/>
            <a:ext cx="805589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622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2CA35D-FDC6-7480-B515-313F572D5A2C}"/>
                  </a:ext>
                </a:extLst>
              </p:cNvPr>
              <p:cNvSpPr>
                <a:spLocks noGrp="1"/>
              </p:cNvSpPr>
              <p:nvPr>
                <p:ph idx="1"/>
              </p:nvPr>
            </p:nvSpPr>
            <p:spPr>
              <a:xfrm>
                <a:off x="2932012" y="5320332"/>
                <a:ext cx="4755776" cy="1174657"/>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𝛿</m:t>
                          </m:r>
                        </m:e>
                        <m:sub>
                          <m:r>
                            <a:rPr lang="en-US" sz="3200" b="0" i="1" smtClean="0">
                              <a:latin typeface="Cambria Math" panose="02040503050406030204" pitchFamily="18" charset="0"/>
                            </a:rPr>
                            <m:t>𝑆</m:t>
                          </m:r>
                        </m:sub>
                      </m:sSub>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𝛿</m:t>
                              </m:r>
                            </m:e>
                            <m:sub>
                              <m:r>
                                <a:rPr lang="en-US" sz="3200" b="0" i="1" smtClean="0">
                                  <a:latin typeface="Cambria Math" panose="02040503050406030204" pitchFamily="18" charset="0"/>
                                </a:rPr>
                                <m:t>𝐴</m:t>
                              </m:r>
                            </m:sub>
                          </m:sSub>
                        </m:num>
                        <m:den>
                          <m:sSup>
                            <m:sSupPr>
                              <m:ctrlPr>
                                <a:rPr lang="en-US" sz="3200" b="0" i="1" smtClean="0">
                                  <a:latin typeface="Cambria Math" panose="02040503050406030204" pitchFamily="18" charset="0"/>
                                </a:rPr>
                              </m:ctrlPr>
                            </m:sSupPr>
                            <m:e>
                              <m:d>
                                <m:dPr>
                                  <m:ctrlPr>
                                    <a:rPr lang="en-US" sz="3200" b="0" i="1" smtClean="0">
                                      <a:latin typeface="Cambria Math" panose="02040503050406030204" pitchFamily="18" charset="0"/>
                                    </a:rPr>
                                  </m:ctrlPr>
                                </m:dPr>
                                <m:e>
                                  <m:r>
                                    <a:rPr lang="en-US" sz="3200" b="0" i="1" smtClean="0">
                                      <a:latin typeface="Cambria Math" panose="02040503050406030204" pitchFamily="18" charset="0"/>
                                    </a:rPr>
                                    <m:t>2</m:t>
                                  </m:r>
                                  <m:r>
                                    <a:rPr lang="en-US" sz="3200" b="0" i="1" smtClean="0">
                                      <a:latin typeface="Cambria Math" panose="02040503050406030204" pitchFamily="18" charset="0"/>
                                    </a:rPr>
                                    <m:t>𝑝</m:t>
                                  </m:r>
                                  <m:r>
                                    <a:rPr lang="en-US" sz="3200" b="0" i="1" smtClean="0">
                                      <a:latin typeface="Cambria Math" panose="02040503050406030204" pitchFamily="18" charset="0"/>
                                    </a:rPr>
                                    <m:t>+1</m:t>
                                  </m:r>
                                </m:e>
                              </m:d>
                            </m:e>
                            <m:sup>
                              <m:r>
                                <a:rPr lang="en-US" sz="3200" b="0" i="1" smtClean="0">
                                  <a:latin typeface="Cambria Math" panose="02040503050406030204" pitchFamily="18" charset="0"/>
                                </a:rPr>
                                <m:t>2</m:t>
                              </m:r>
                            </m:sup>
                          </m:sSup>
                        </m:den>
                      </m:f>
                    </m:oMath>
                  </m:oMathPara>
                </a14:m>
                <a:endParaRPr lang="en-US" dirty="0"/>
              </a:p>
            </p:txBody>
          </p:sp>
        </mc:Choice>
        <mc:Fallback xmlns="">
          <p:sp>
            <p:nvSpPr>
              <p:cNvPr id="3" name="Content Placeholder 2">
                <a:extLst>
                  <a:ext uri="{FF2B5EF4-FFF2-40B4-BE49-F238E27FC236}">
                    <a16:creationId xmlns:a16="http://schemas.microsoft.com/office/drawing/2014/main" id="{5B2CA35D-FDC6-7480-B515-313F572D5A2C}"/>
                  </a:ext>
                </a:extLst>
              </p:cNvPr>
              <p:cNvSpPr>
                <a:spLocks noGrp="1" noRot="1" noChangeAspect="1" noMove="1" noResize="1" noEditPoints="1" noAdjustHandles="1" noChangeArrowheads="1" noChangeShapeType="1" noTextEdit="1"/>
              </p:cNvSpPr>
              <p:nvPr>
                <p:ph idx="1"/>
              </p:nvPr>
            </p:nvSpPr>
            <p:spPr>
              <a:xfrm>
                <a:off x="2932012" y="5320332"/>
                <a:ext cx="4755776" cy="1174657"/>
              </a:xfrm>
              <a:blipFill>
                <a:blip r:embed="rId3"/>
                <a:stretch>
                  <a:fillRect/>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55B9C6DF-5940-8863-D32B-BEE295AF9CEC}"/>
              </a:ext>
            </a:extLst>
          </p:cNvPr>
          <p:cNvSpPr txBox="1">
            <a:spLocks/>
          </p:cNvSpPr>
          <p:nvPr/>
        </p:nvSpPr>
        <p:spPr>
          <a:xfrm>
            <a:off x="0" y="-1"/>
            <a:ext cx="12191993" cy="15491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We map quantum-query </a:t>
            </a:r>
            <a:r>
              <a:rPr lang="en-US" sz="3900" dirty="0" err="1"/>
              <a:t>SelfTargetMSIS</a:t>
            </a:r>
            <a:r>
              <a:rPr lang="en-US" sz="3900" dirty="0"/>
              <a:t> to classical-query </a:t>
            </a:r>
            <a:r>
              <a:rPr lang="en-US" sz="3900" dirty="0" err="1"/>
              <a:t>SelfTargetMSIS</a:t>
            </a:r>
            <a:endParaRPr lang="en-US" sz="3900" dirty="0"/>
          </a:p>
        </p:txBody>
      </p:sp>
      <mc:AlternateContent xmlns:mc="http://schemas.openxmlformats.org/markup-compatibility/2006" xmlns:a14="http://schemas.microsoft.com/office/drawing/2010/main">
        <mc:Choice Requires="a14">
          <p:graphicFrame>
            <p:nvGraphicFramePr>
              <p:cNvPr id="8" name="Table 5">
                <a:extLst>
                  <a:ext uri="{FF2B5EF4-FFF2-40B4-BE49-F238E27FC236}">
                    <a16:creationId xmlns:a16="http://schemas.microsoft.com/office/drawing/2014/main" id="{009693EE-980C-F7F5-9B63-D33FF22A28E9}"/>
                  </a:ext>
                </a:extLst>
              </p:cNvPr>
              <p:cNvGraphicFramePr>
                <a:graphicFrameLocks noGrp="1"/>
              </p:cNvGraphicFramePr>
              <p:nvPr>
                <p:extLst>
                  <p:ext uri="{D42A27DB-BD31-4B8C-83A1-F6EECF244321}">
                    <p14:modId xmlns:p14="http://schemas.microsoft.com/office/powerpoint/2010/main" val="1076289065"/>
                  </p:ext>
                </p:extLst>
              </p:nvPr>
            </p:nvGraphicFramePr>
            <p:xfrm>
              <a:off x="225292" y="1510993"/>
              <a:ext cx="8509920" cy="426022"/>
            </p:xfrm>
            <a:graphic>
              <a:graphicData uri="http://schemas.openxmlformats.org/drawingml/2006/table">
                <a:tbl>
                  <a:tblPr lastCol="1">
                    <a:tableStyleId>{7DF18680-E054-41AD-8BC1-D1AEF772440D}</a:tableStyleId>
                  </a:tblPr>
                  <a:tblGrid>
                    <a:gridCol w="1063740">
                      <a:extLst>
                        <a:ext uri="{9D8B030D-6E8A-4147-A177-3AD203B41FA5}">
                          <a16:colId xmlns:a16="http://schemas.microsoft.com/office/drawing/2014/main" val="249940466"/>
                        </a:ext>
                      </a:extLst>
                    </a:gridCol>
                    <a:gridCol w="1063740">
                      <a:extLst>
                        <a:ext uri="{9D8B030D-6E8A-4147-A177-3AD203B41FA5}">
                          <a16:colId xmlns:a16="http://schemas.microsoft.com/office/drawing/2014/main" val="1259179536"/>
                        </a:ext>
                      </a:extLst>
                    </a:gridCol>
                    <a:gridCol w="1063740">
                      <a:extLst>
                        <a:ext uri="{9D8B030D-6E8A-4147-A177-3AD203B41FA5}">
                          <a16:colId xmlns:a16="http://schemas.microsoft.com/office/drawing/2014/main" val="534402547"/>
                        </a:ext>
                      </a:extLst>
                    </a:gridCol>
                    <a:gridCol w="1063740">
                      <a:extLst>
                        <a:ext uri="{9D8B030D-6E8A-4147-A177-3AD203B41FA5}">
                          <a16:colId xmlns:a16="http://schemas.microsoft.com/office/drawing/2014/main" val="1716106042"/>
                        </a:ext>
                      </a:extLst>
                    </a:gridCol>
                    <a:gridCol w="1063740">
                      <a:extLst>
                        <a:ext uri="{9D8B030D-6E8A-4147-A177-3AD203B41FA5}">
                          <a16:colId xmlns:a16="http://schemas.microsoft.com/office/drawing/2014/main" val="2104230326"/>
                        </a:ext>
                      </a:extLst>
                    </a:gridCol>
                    <a:gridCol w="1063740">
                      <a:extLst>
                        <a:ext uri="{9D8B030D-6E8A-4147-A177-3AD203B41FA5}">
                          <a16:colId xmlns:a16="http://schemas.microsoft.com/office/drawing/2014/main" val="2003168233"/>
                        </a:ext>
                      </a:extLst>
                    </a:gridCol>
                    <a:gridCol w="1063740">
                      <a:extLst>
                        <a:ext uri="{9D8B030D-6E8A-4147-A177-3AD203B41FA5}">
                          <a16:colId xmlns:a16="http://schemas.microsoft.com/office/drawing/2014/main" val="3942415109"/>
                        </a:ext>
                      </a:extLst>
                    </a:gridCol>
                    <a:gridCol w="1063740">
                      <a:extLst>
                        <a:ext uri="{9D8B030D-6E8A-4147-A177-3AD203B41FA5}">
                          <a16:colId xmlns:a16="http://schemas.microsoft.com/office/drawing/2014/main" val="1627379170"/>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𝑝</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𝜎</m:t>
                                </m:r>
                              </m:oMath>
                            </m:oMathPara>
                          </a14:m>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64093245"/>
                      </a:ext>
                    </a:extLst>
                  </a:tr>
                </a:tbl>
              </a:graphicData>
            </a:graphic>
          </p:graphicFrame>
        </mc:Choice>
        <mc:Fallback xmlns="">
          <p:graphicFrame>
            <p:nvGraphicFramePr>
              <p:cNvPr id="8" name="Table 5">
                <a:extLst>
                  <a:ext uri="{FF2B5EF4-FFF2-40B4-BE49-F238E27FC236}">
                    <a16:creationId xmlns:a16="http://schemas.microsoft.com/office/drawing/2014/main" id="{009693EE-980C-F7F5-9B63-D33FF22A28E9}"/>
                  </a:ext>
                </a:extLst>
              </p:cNvPr>
              <p:cNvGraphicFramePr>
                <a:graphicFrameLocks noGrp="1"/>
              </p:cNvGraphicFramePr>
              <p:nvPr>
                <p:extLst>
                  <p:ext uri="{D42A27DB-BD31-4B8C-83A1-F6EECF244321}">
                    <p14:modId xmlns:p14="http://schemas.microsoft.com/office/powerpoint/2010/main" val="1076289065"/>
                  </p:ext>
                </p:extLst>
              </p:nvPr>
            </p:nvGraphicFramePr>
            <p:xfrm>
              <a:off x="225292" y="1510993"/>
              <a:ext cx="8509920" cy="426022"/>
            </p:xfrm>
            <a:graphic>
              <a:graphicData uri="http://schemas.openxmlformats.org/drawingml/2006/table">
                <a:tbl>
                  <a:tblPr lastCol="1">
                    <a:tableStyleId>{7DF18680-E054-41AD-8BC1-D1AEF772440D}</a:tableStyleId>
                  </a:tblPr>
                  <a:tblGrid>
                    <a:gridCol w="1063740">
                      <a:extLst>
                        <a:ext uri="{9D8B030D-6E8A-4147-A177-3AD203B41FA5}">
                          <a16:colId xmlns:a16="http://schemas.microsoft.com/office/drawing/2014/main" val="249940466"/>
                        </a:ext>
                      </a:extLst>
                    </a:gridCol>
                    <a:gridCol w="1063740">
                      <a:extLst>
                        <a:ext uri="{9D8B030D-6E8A-4147-A177-3AD203B41FA5}">
                          <a16:colId xmlns:a16="http://schemas.microsoft.com/office/drawing/2014/main" val="1259179536"/>
                        </a:ext>
                      </a:extLst>
                    </a:gridCol>
                    <a:gridCol w="1063740">
                      <a:extLst>
                        <a:ext uri="{9D8B030D-6E8A-4147-A177-3AD203B41FA5}">
                          <a16:colId xmlns:a16="http://schemas.microsoft.com/office/drawing/2014/main" val="534402547"/>
                        </a:ext>
                      </a:extLst>
                    </a:gridCol>
                    <a:gridCol w="1063740">
                      <a:extLst>
                        <a:ext uri="{9D8B030D-6E8A-4147-A177-3AD203B41FA5}">
                          <a16:colId xmlns:a16="http://schemas.microsoft.com/office/drawing/2014/main" val="1716106042"/>
                        </a:ext>
                      </a:extLst>
                    </a:gridCol>
                    <a:gridCol w="1063740">
                      <a:extLst>
                        <a:ext uri="{9D8B030D-6E8A-4147-A177-3AD203B41FA5}">
                          <a16:colId xmlns:a16="http://schemas.microsoft.com/office/drawing/2014/main" val="2104230326"/>
                        </a:ext>
                      </a:extLst>
                    </a:gridCol>
                    <a:gridCol w="1063740">
                      <a:extLst>
                        <a:ext uri="{9D8B030D-6E8A-4147-A177-3AD203B41FA5}">
                          <a16:colId xmlns:a16="http://schemas.microsoft.com/office/drawing/2014/main" val="2003168233"/>
                        </a:ext>
                      </a:extLst>
                    </a:gridCol>
                    <a:gridCol w="1063740">
                      <a:extLst>
                        <a:ext uri="{9D8B030D-6E8A-4147-A177-3AD203B41FA5}">
                          <a16:colId xmlns:a16="http://schemas.microsoft.com/office/drawing/2014/main" val="3942415109"/>
                        </a:ext>
                      </a:extLst>
                    </a:gridCol>
                    <a:gridCol w="1063740">
                      <a:extLst>
                        <a:ext uri="{9D8B030D-6E8A-4147-A177-3AD203B41FA5}">
                          <a16:colId xmlns:a16="http://schemas.microsoft.com/office/drawing/2014/main" val="1627379170"/>
                        </a:ext>
                      </a:extLst>
                    </a:gridCol>
                  </a:tblGrid>
                  <a:tr h="4260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571" t="-7042" r="-700000" b="-18310"/>
                          </a:stretch>
                        </a:blip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7042" r="-500571"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0000" t="-7042" r="-400571"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02299" t="-7042" r="-302874" b="-18310"/>
                          </a:stretch>
                        </a:blip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2874" t="-7042" r="-102299"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98857" t="-7042" r="-1714" b="-18310"/>
                          </a:stretch>
                        </a:blipFill>
                      </a:tcPr>
                    </a:tc>
                    <a:extLst>
                      <a:ext uri="{0D108BD9-81ED-4DB2-BD59-A6C34878D82A}">
                        <a16:rowId xmlns:a16="http://schemas.microsoft.com/office/drawing/2014/main" val="3464093245"/>
                      </a:ext>
                    </a:extLst>
                  </a:tr>
                </a:tbl>
              </a:graphicData>
            </a:graphic>
          </p:graphicFrame>
        </mc:Fallback>
      </mc:AlternateContent>
      <p:cxnSp>
        <p:nvCxnSpPr>
          <p:cNvPr id="9" name="Straight Arrow Connector 8">
            <a:extLst>
              <a:ext uri="{FF2B5EF4-FFF2-40B4-BE49-F238E27FC236}">
                <a16:creationId xmlns:a16="http://schemas.microsoft.com/office/drawing/2014/main" id="{61BBD520-CF0A-0C35-B9D1-F650FE6F3CAA}"/>
              </a:ext>
            </a:extLst>
          </p:cNvPr>
          <p:cNvCxnSpPr>
            <a:cxnSpLocks/>
          </p:cNvCxnSpPr>
          <p:nvPr/>
        </p:nvCxnSpPr>
        <p:spPr>
          <a:xfrm>
            <a:off x="258067" y="2354656"/>
            <a:ext cx="743213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675A832-9FC0-DFA4-9A75-FCCE8C67E29A}"/>
                  </a:ext>
                </a:extLst>
              </p:cNvPr>
              <p:cNvSpPr txBox="1"/>
              <p:nvPr/>
            </p:nvSpPr>
            <p:spPr>
              <a:xfrm>
                <a:off x="8960504" y="1045844"/>
                <a:ext cx="3114193" cy="5371214"/>
              </a:xfrm>
              <a:prstGeom prst="rect">
                <a:avLst/>
              </a:prstGeom>
              <a:solidFill>
                <a:schemeClr val="accent5">
                  <a:lumMod val="40000"/>
                  <a:lumOff val="60000"/>
                </a:schemeClr>
              </a:solidFill>
            </p:spPr>
            <p:txBody>
              <a:bodyPr wrap="square" rtlCol="0">
                <a:spAutoFit/>
              </a:bodyPr>
              <a:lstStyle/>
              <a:p>
                <a:pPr>
                  <a:lnSpc>
                    <a:spcPts val="4700"/>
                  </a:lnSpc>
                  <a:spcAft>
                    <a:spcPts val="780"/>
                  </a:spcAft>
                </a:pPr>
                <a:r>
                  <a:rPr lang="en-US" sz="2800" b="1" dirty="0">
                    <a:ea typeface="Times New Roman" panose="02020603050405020304" pitchFamily="18" charset="0"/>
                    <a:cs typeface="Calibri" panose="020F0502020204030204" pitchFamily="34" charset="0"/>
                  </a:rPr>
                  <a:t>Glossary:</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nSpc>
                    <a:spcPts val="4700"/>
                  </a:lnSpc>
                  <a:spcAft>
                    <a:spcPts val="780"/>
                  </a:spcAft>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𝐻</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𝑋</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𝑌</m:t>
                      </m:r>
                    </m:oMath>
                  </m:oMathPara>
                </a14:m>
                <a:endParaRPr lang="en-US" sz="2800" b="0" i="1" dirty="0">
                  <a:latin typeface="Cambria Math" panose="02040503050406030204" pitchFamily="18" charset="0"/>
                  <a:ea typeface="Times New Roman" panose="02020603050405020304" pitchFamily="18" charset="0"/>
                  <a:cs typeface="Calibri" panose="020F0502020204030204" pitchFamily="34" charset="0"/>
                </a:endParaRPr>
              </a:p>
              <a:p>
                <a:pPr>
                  <a:lnSpc>
                    <a:spcPts val="4700"/>
                  </a:lnSpc>
                  <a:spcAft>
                    <a:spcPts val="780"/>
                  </a:spcAft>
                </a:pPr>
                <a:endParaRPr lang="en-US" sz="2800" b="0" i="1" dirty="0">
                  <a:latin typeface="Cambria Math" panose="02040503050406030204" pitchFamily="18" charset="0"/>
                  <a:ea typeface="Times New Roman" panose="02020603050405020304" pitchFamily="18" charset="0"/>
                  <a:cs typeface="Calibri" panose="020F0502020204030204" pitchFamily="34" charset="0"/>
                </a:endParaRPr>
              </a:p>
              <a:p>
                <a:pPr>
                  <a:lnSpc>
                    <a:spcPts val="4700"/>
                  </a:lnSpc>
                  <a:spcAft>
                    <a:spcPts val="780"/>
                  </a:spcAft>
                </a:pP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𝐴</m:t>
                    </m:r>
                    <m:r>
                      <a:rPr lang="en-US" sz="2800" b="0" i="1" smtClean="0">
                        <a:latin typeface="Cambria Math" panose="02040503050406030204" pitchFamily="18" charset="0"/>
                        <a:ea typeface="Times New Roman" panose="02020603050405020304" pitchFamily="18" charset="0"/>
                        <a:cs typeface="Calibri" panose="020F0502020204030204" pitchFamily="34" charset="0"/>
                      </a:rPr>
                      <m:t>:</m:t>
                    </m:r>
                    <m:r>
                      <a:rPr lang="en-US" sz="2800" b="0" i="1" smtClean="0">
                        <a:latin typeface="Cambria Math" panose="02040503050406030204" pitchFamily="18" charset="0"/>
                        <a:ea typeface="Times New Roman" panose="02020603050405020304" pitchFamily="18" charset="0"/>
                        <a:cs typeface="Calibri" panose="020F0502020204030204" pitchFamily="34" charset="0"/>
                      </a:rPr>
                      <m:t>𝑝</m:t>
                    </m:r>
                  </m:oMath>
                </a14:m>
                <a:r>
                  <a:rPr lang="en-US" sz="2800" dirty="0">
                    <a:ea typeface="Times New Roman" panose="02020603050405020304" pitchFamily="18" charset="0"/>
                    <a:cs typeface="Calibri" panose="020F0502020204030204" pitchFamily="34" charset="0"/>
                  </a:rPr>
                  <a:t>-quantum query quantum alg. </a:t>
                </a:r>
              </a:p>
              <a:p>
                <a:pPr>
                  <a:lnSpc>
                    <a:spcPts val="4700"/>
                  </a:lnSpc>
                  <a:spcAft>
                    <a:spcPts val="780"/>
                  </a:spcAft>
                </a:pPr>
                <a:endParaRPr lang="en-US" sz="2800" dirty="0">
                  <a:ea typeface="Times New Roman" panose="02020603050405020304" pitchFamily="18" charset="0"/>
                  <a:cs typeface="Calibri" panose="020F0502020204030204" pitchFamily="34" charset="0"/>
                </a:endParaRPr>
              </a:p>
              <a:p>
                <a:pPr>
                  <a:lnSpc>
                    <a:spcPts val="4700"/>
                  </a:lnSpc>
                  <a:spcAft>
                    <a:spcPts val="780"/>
                  </a:spcAft>
                </a:pP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𝑆</m:t>
                    </m:r>
                  </m:oMath>
                </a14:m>
                <a:r>
                  <a:rPr lang="en-US" sz="2800" dirty="0">
                    <a:ea typeface="Times New Roman" panose="02020603050405020304" pitchFamily="18" charset="0"/>
                    <a:cs typeface="Calibri" panose="020F0502020204030204" pitchFamily="34" charset="0"/>
                  </a:rPr>
                  <a:t>: </a:t>
                </a:r>
                <a14:m>
                  <m:oMath xmlns:m="http://schemas.openxmlformats.org/officeDocument/2006/math">
                    <m:r>
                      <a:rPr lang="en-US" sz="2800" b="0" i="1" smtClean="0">
                        <a:latin typeface="Cambria Math" panose="02040503050406030204" pitchFamily="18" charset="0"/>
                        <a:ea typeface="Times New Roman" panose="02020603050405020304" pitchFamily="18" charset="0"/>
                        <a:cs typeface="Calibri" panose="020F0502020204030204" pitchFamily="34" charset="0"/>
                      </a:rPr>
                      <m:t>1</m:t>
                    </m:r>
                  </m:oMath>
                </a14:m>
                <a:r>
                  <a:rPr lang="en-US" sz="2800" dirty="0">
                    <a:ea typeface="Times New Roman" panose="02020603050405020304" pitchFamily="18" charset="0"/>
                    <a:cs typeface="Calibri" panose="020F0502020204030204" pitchFamily="34" charset="0"/>
                  </a:rPr>
                  <a:t>-classical query quantum alg.</a:t>
                </a:r>
              </a:p>
            </p:txBody>
          </p:sp>
        </mc:Choice>
        <mc:Fallback xmlns="">
          <p:sp>
            <p:nvSpPr>
              <p:cNvPr id="10" name="TextBox 9">
                <a:extLst>
                  <a:ext uri="{FF2B5EF4-FFF2-40B4-BE49-F238E27FC236}">
                    <a16:creationId xmlns:a16="http://schemas.microsoft.com/office/drawing/2014/main" id="{F675A832-9FC0-DFA4-9A75-FCCE8C67E29A}"/>
                  </a:ext>
                </a:extLst>
              </p:cNvPr>
              <p:cNvSpPr txBox="1">
                <a:spLocks noRot="1" noChangeAspect="1" noMove="1" noResize="1" noEditPoints="1" noAdjustHandles="1" noChangeArrowheads="1" noChangeShapeType="1" noTextEdit="1"/>
              </p:cNvSpPr>
              <p:nvPr/>
            </p:nvSpPr>
            <p:spPr>
              <a:xfrm>
                <a:off x="8960504" y="1045844"/>
                <a:ext cx="3114193" cy="5371214"/>
              </a:xfrm>
              <a:prstGeom prst="rect">
                <a:avLst/>
              </a:prstGeom>
              <a:blipFill>
                <a:blip r:embed="rId5"/>
                <a:stretch>
                  <a:fillRect l="-4110" r="-3131" b="-22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29816630-BA7D-6281-D6A1-33F69B08868D}"/>
                  </a:ext>
                </a:extLst>
              </p:cNvPr>
              <p:cNvGraphicFramePr>
                <a:graphicFrameLocks noGrp="1"/>
              </p:cNvGraphicFramePr>
              <p:nvPr>
                <p:extLst>
                  <p:ext uri="{D42A27DB-BD31-4B8C-83A1-F6EECF244321}">
                    <p14:modId xmlns:p14="http://schemas.microsoft.com/office/powerpoint/2010/main" val="1638423446"/>
                  </p:ext>
                </p:extLst>
              </p:nvPr>
            </p:nvGraphicFramePr>
            <p:xfrm>
              <a:off x="225292" y="3827037"/>
              <a:ext cx="8509920" cy="426022"/>
            </p:xfrm>
            <a:graphic>
              <a:graphicData uri="http://schemas.openxmlformats.org/drawingml/2006/table">
                <a:tbl>
                  <a:tblPr lastCol="1">
                    <a:tableStyleId>{7DF18680-E054-41AD-8BC1-D1AEF772440D}</a:tableStyleId>
                  </a:tblPr>
                  <a:tblGrid>
                    <a:gridCol w="1063740">
                      <a:extLst>
                        <a:ext uri="{9D8B030D-6E8A-4147-A177-3AD203B41FA5}">
                          <a16:colId xmlns:a16="http://schemas.microsoft.com/office/drawing/2014/main" val="249940466"/>
                        </a:ext>
                      </a:extLst>
                    </a:gridCol>
                    <a:gridCol w="1063740">
                      <a:extLst>
                        <a:ext uri="{9D8B030D-6E8A-4147-A177-3AD203B41FA5}">
                          <a16:colId xmlns:a16="http://schemas.microsoft.com/office/drawing/2014/main" val="1259179536"/>
                        </a:ext>
                      </a:extLst>
                    </a:gridCol>
                    <a:gridCol w="1063740">
                      <a:extLst>
                        <a:ext uri="{9D8B030D-6E8A-4147-A177-3AD203B41FA5}">
                          <a16:colId xmlns:a16="http://schemas.microsoft.com/office/drawing/2014/main" val="534402547"/>
                        </a:ext>
                      </a:extLst>
                    </a:gridCol>
                    <a:gridCol w="1063740">
                      <a:extLst>
                        <a:ext uri="{9D8B030D-6E8A-4147-A177-3AD203B41FA5}">
                          <a16:colId xmlns:a16="http://schemas.microsoft.com/office/drawing/2014/main" val="1716106042"/>
                        </a:ext>
                      </a:extLst>
                    </a:gridCol>
                    <a:gridCol w="1063740">
                      <a:extLst>
                        <a:ext uri="{9D8B030D-6E8A-4147-A177-3AD203B41FA5}">
                          <a16:colId xmlns:a16="http://schemas.microsoft.com/office/drawing/2014/main" val="2104230326"/>
                        </a:ext>
                      </a:extLst>
                    </a:gridCol>
                    <a:gridCol w="1063740">
                      <a:extLst>
                        <a:ext uri="{9D8B030D-6E8A-4147-A177-3AD203B41FA5}">
                          <a16:colId xmlns:a16="http://schemas.microsoft.com/office/drawing/2014/main" val="2003168233"/>
                        </a:ext>
                      </a:extLst>
                    </a:gridCol>
                    <a:gridCol w="1063740">
                      <a:extLst>
                        <a:ext uri="{9D8B030D-6E8A-4147-A177-3AD203B41FA5}">
                          <a16:colId xmlns:a16="http://schemas.microsoft.com/office/drawing/2014/main" val="3942415109"/>
                        </a:ext>
                      </a:extLst>
                    </a:gridCol>
                    <a:gridCol w="1063740">
                      <a:extLst>
                        <a:ext uri="{9D8B030D-6E8A-4147-A177-3AD203B41FA5}">
                          <a16:colId xmlns:a16="http://schemas.microsoft.com/office/drawing/2014/main" val="2420320334"/>
                        </a:ext>
                      </a:extLst>
                    </a:gridCol>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sub>
                                  <m:sup>
                                    <m:r>
                                      <a:rPr lang="en-US" sz="2000" b="0" smtClean="0">
                                        <a:solidFill>
                                          <a:schemeClr val="tx1"/>
                                        </a:solidFill>
                                        <a:latin typeface="Cambria Math" panose="02040503050406030204" pitchFamily="18" charset="0"/>
                                      </a:rPr>
                                      <m:t>𝐻</m:t>
                                    </m:r>
                                    <m:r>
                                      <a:rPr lang="en-US" sz="2000" b="0" smtClean="0">
                                        <a:solidFill>
                                          <a:schemeClr val="tx1"/>
                                        </a:solidFill>
                                        <a:latin typeface="Cambria Math" panose="02040503050406030204" pitchFamily="18" charset="0"/>
                                      </a:rPr>
                                      <m:t>′</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smtClean="0">
                                        <a:solidFill>
                                          <a:schemeClr val="tx1"/>
                                        </a:solidFill>
                                        <a:latin typeface="Cambria Math" panose="02040503050406030204" pitchFamily="18" charset="0"/>
                                      </a:rPr>
                                      <m:t>𝑖</m:t>
                                    </m:r>
                                    <m:r>
                                      <a:rPr lang="en-US" sz="2000" b="0" smtClean="0">
                                        <a:solidFill>
                                          <a:schemeClr val="tx1"/>
                                        </a:solidFill>
                                        <a:latin typeface="Cambria Math" panose="02040503050406030204" pitchFamily="18" charset="0"/>
                                      </a:rPr>
                                      <m:t>+1</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tx1"/>
                                        </a:solidFill>
                                        <a:latin typeface="Cambria Math" panose="02040503050406030204" pitchFamily="18" charset="0"/>
                                      </a:rPr>
                                    </m:ctrlPr>
                                  </m:sSubSupPr>
                                  <m:e>
                                    <m:r>
                                      <a:rPr lang="en-US" sz="2000" b="0" smtClean="0">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𝑝</m:t>
                                    </m:r>
                                  </m:sub>
                                  <m:sup>
                                    <m:r>
                                      <a:rPr lang="en-US" sz="2000" b="0" smtClean="0">
                                        <a:solidFill>
                                          <a:schemeClr val="tx1"/>
                                        </a:solidFill>
                                        <a:latin typeface="Cambria Math" panose="02040503050406030204" pitchFamily="18" charset="0"/>
                                      </a:rPr>
                                      <m:t>𝐻</m:t>
                                    </m:r>
                                  </m:sup>
                                </m:sSubSup>
                              </m:oMath>
                            </m:oMathPara>
                          </a14:m>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𝜎</m:t>
                                    </m:r>
                                  </m:e>
                                  <m:sup>
                                    <m:r>
                                      <a:rPr lang="en-US" sz="2000" b="0" i="1" smtClean="0">
                                        <a:solidFill>
                                          <a:schemeClr val="tx1"/>
                                        </a:solidFill>
                                        <a:latin typeface="Cambria Math" panose="02040503050406030204" pitchFamily="18" charset="0"/>
                                      </a:rPr>
                                      <m:t>′</m:t>
                                    </m:r>
                                  </m:sup>
                                </m:sSup>
                              </m:oMath>
                            </m:oMathPara>
                          </a14:m>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464093245"/>
                      </a:ext>
                    </a:extLst>
                  </a:tr>
                </a:tbl>
              </a:graphicData>
            </a:graphic>
          </p:graphicFrame>
        </mc:Choice>
        <mc:Fallback xmlns="">
          <p:graphicFrame>
            <p:nvGraphicFramePr>
              <p:cNvPr id="11" name="Table 10">
                <a:extLst>
                  <a:ext uri="{FF2B5EF4-FFF2-40B4-BE49-F238E27FC236}">
                    <a16:creationId xmlns:a16="http://schemas.microsoft.com/office/drawing/2014/main" id="{29816630-BA7D-6281-D6A1-33F69B08868D}"/>
                  </a:ext>
                </a:extLst>
              </p:cNvPr>
              <p:cNvGraphicFramePr>
                <a:graphicFrameLocks noGrp="1"/>
              </p:cNvGraphicFramePr>
              <p:nvPr>
                <p:extLst>
                  <p:ext uri="{D42A27DB-BD31-4B8C-83A1-F6EECF244321}">
                    <p14:modId xmlns:p14="http://schemas.microsoft.com/office/powerpoint/2010/main" val="1638423446"/>
                  </p:ext>
                </p:extLst>
              </p:nvPr>
            </p:nvGraphicFramePr>
            <p:xfrm>
              <a:off x="225292" y="3827037"/>
              <a:ext cx="8509920" cy="426022"/>
            </p:xfrm>
            <a:graphic>
              <a:graphicData uri="http://schemas.openxmlformats.org/drawingml/2006/table">
                <a:tbl>
                  <a:tblPr lastCol="1">
                    <a:tableStyleId>{7DF18680-E054-41AD-8BC1-D1AEF772440D}</a:tableStyleId>
                  </a:tblPr>
                  <a:tblGrid>
                    <a:gridCol w="1063740">
                      <a:extLst>
                        <a:ext uri="{9D8B030D-6E8A-4147-A177-3AD203B41FA5}">
                          <a16:colId xmlns:a16="http://schemas.microsoft.com/office/drawing/2014/main" val="249940466"/>
                        </a:ext>
                      </a:extLst>
                    </a:gridCol>
                    <a:gridCol w="1063740">
                      <a:extLst>
                        <a:ext uri="{9D8B030D-6E8A-4147-A177-3AD203B41FA5}">
                          <a16:colId xmlns:a16="http://schemas.microsoft.com/office/drawing/2014/main" val="1259179536"/>
                        </a:ext>
                      </a:extLst>
                    </a:gridCol>
                    <a:gridCol w="1063740">
                      <a:extLst>
                        <a:ext uri="{9D8B030D-6E8A-4147-A177-3AD203B41FA5}">
                          <a16:colId xmlns:a16="http://schemas.microsoft.com/office/drawing/2014/main" val="534402547"/>
                        </a:ext>
                      </a:extLst>
                    </a:gridCol>
                    <a:gridCol w="1063740">
                      <a:extLst>
                        <a:ext uri="{9D8B030D-6E8A-4147-A177-3AD203B41FA5}">
                          <a16:colId xmlns:a16="http://schemas.microsoft.com/office/drawing/2014/main" val="1716106042"/>
                        </a:ext>
                      </a:extLst>
                    </a:gridCol>
                    <a:gridCol w="1063740">
                      <a:extLst>
                        <a:ext uri="{9D8B030D-6E8A-4147-A177-3AD203B41FA5}">
                          <a16:colId xmlns:a16="http://schemas.microsoft.com/office/drawing/2014/main" val="2104230326"/>
                        </a:ext>
                      </a:extLst>
                    </a:gridCol>
                    <a:gridCol w="1063740">
                      <a:extLst>
                        <a:ext uri="{9D8B030D-6E8A-4147-A177-3AD203B41FA5}">
                          <a16:colId xmlns:a16="http://schemas.microsoft.com/office/drawing/2014/main" val="2003168233"/>
                        </a:ext>
                      </a:extLst>
                    </a:gridCol>
                    <a:gridCol w="1063740">
                      <a:extLst>
                        <a:ext uri="{9D8B030D-6E8A-4147-A177-3AD203B41FA5}">
                          <a16:colId xmlns:a16="http://schemas.microsoft.com/office/drawing/2014/main" val="3942415109"/>
                        </a:ext>
                      </a:extLst>
                    </a:gridCol>
                    <a:gridCol w="1063740">
                      <a:extLst>
                        <a:ext uri="{9D8B030D-6E8A-4147-A177-3AD203B41FA5}">
                          <a16:colId xmlns:a16="http://schemas.microsoft.com/office/drawing/2014/main" val="2420320334"/>
                        </a:ext>
                      </a:extLst>
                    </a:gridCol>
                  </a:tblGrid>
                  <a:tr h="42602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571" t="-7042" r="-700000" b="-18310"/>
                          </a:stretch>
                        </a:blipFill>
                      </a:tcPr>
                    </a:tc>
                    <a:tc>
                      <a:txBody>
                        <a:bodyPr/>
                        <a:lstStyle/>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00000" t="-7042" r="-500571"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300000" t="-7042" r="-400571"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402299" t="-7042" r="-302874" b="-18310"/>
                          </a:stretch>
                        </a:blipFill>
                      </a:tcPr>
                    </a:tc>
                    <a:tc>
                      <a:txBody>
                        <a:bodyPr/>
                        <a:lstStyle/>
                        <a:p>
                          <a:pPr algn="ctr"/>
                          <a:r>
                            <a:rPr lang="en-US" sz="2000" b="0" dirty="0">
                              <a:solidFill>
                                <a:schemeClr val="tx1"/>
                              </a:solidFill>
                            </a:rPr>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602874" t="-7042" r="-102299" b="-1831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698857" t="-7042" r="-1714" b="-18310"/>
                          </a:stretch>
                        </a:blipFill>
                      </a:tcPr>
                    </a:tc>
                    <a:extLst>
                      <a:ext uri="{0D108BD9-81ED-4DB2-BD59-A6C34878D82A}">
                        <a16:rowId xmlns:a16="http://schemas.microsoft.com/office/drawing/2014/main" val="3464093245"/>
                      </a:ext>
                    </a:extLst>
                  </a:tr>
                </a:tbl>
              </a:graphicData>
            </a:graphic>
          </p:graphicFrame>
        </mc:Fallback>
      </mc:AlternateContent>
      <p:cxnSp>
        <p:nvCxnSpPr>
          <p:cNvPr id="12" name="Straight Arrow Connector 11">
            <a:extLst>
              <a:ext uri="{FF2B5EF4-FFF2-40B4-BE49-F238E27FC236}">
                <a16:creationId xmlns:a16="http://schemas.microsoft.com/office/drawing/2014/main" id="{4B7A7931-2074-7CB5-0C31-E938C620823C}"/>
              </a:ext>
            </a:extLst>
          </p:cNvPr>
          <p:cNvCxnSpPr>
            <a:cxnSpLocks/>
          </p:cNvCxnSpPr>
          <p:nvPr/>
        </p:nvCxnSpPr>
        <p:spPr>
          <a:xfrm>
            <a:off x="225292" y="4729147"/>
            <a:ext cx="7462496"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Arrow: Down 12">
            <a:extLst>
              <a:ext uri="{FF2B5EF4-FFF2-40B4-BE49-F238E27FC236}">
                <a16:creationId xmlns:a16="http://schemas.microsoft.com/office/drawing/2014/main" id="{90E724F7-7CEA-E5D7-CC35-F23E7BEDB8A6}"/>
              </a:ext>
            </a:extLst>
          </p:cNvPr>
          <p:cNvSpPr/>
          <p:nvPr/>
        </p:nvSpPr>
        <p:spPr>
          <a:xfrm>
            <a:off x="3981157" y="3259576"/>
            <a:ext cx="534444" cy="466444"/>
          </a:xfrm>
          <a:prstGeom prst="downArrow">
            <a:avLst>
              <a:gd name="adj1" fmla="val 30953"/>
              <a:gd name="adj2" fmla="val 42857"/>
            </a:avLst>
          </a:prstGeom>
          <a:solidFill>
            <a:srgbClr val="4472C4"/>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53231DD-8E15-79D1-9DFE-52347181EB96}"/>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Don et al., 2020</a:t>
            </a:r>
          </a:p>
        </p:txBody>
      </p:sp>
    </p:spTree>
    <p:extLst>
      <p:ext uri="{BB962C8B-B14F-4D97-AF65-F5344CB8AC3E}">
        <p14:creationId xmlns:p14="http://schemas.microsoft.com/office/powerpoint/2010/main" val="47683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D96688-ED5E-9E5C-B052-97673A3C39BC}"/>
              </a:ext>
            </a:extLst>
          </p:cNvPr>
          <p:cNvSpPr txBox="1">
            <a:spLocks/>
          </p:cNvSpPr>
          <p:nvPr/>
        </p:nvSpPr>
        <p:spPr>
          <a:xfrm>
            <a:off x="0" y="-1"/>
            <a:ext cx="12191993" cy="1546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Mapping </a:t>
            </a:r>
            <a:r>
              <a:rPr lang="en-US" sz="3900" dirty="0" err="1"/>
              <a:t>SelfTargetMSIS</a:t>
            </a:r>
            <a:r>
              <a:rPr lang="en-US" sz="3900" dirty="0"/>
              <a:t> to a Chosen-Coordinate Binding Experiment</a:t>
            </a:r>
          </a:p>
        </p:txBody>
      </p:sp>
      <p:sp>
        <p:nvSpPr>
          <p:cNvPr id="5" name="Rectangle 4">
            <a:extLst>
              <a:ext uri="{FF2B5EF4-FFF2-40B4-BE49-F238E27FC236}">
                <a16:creationId xmlns:a16="http://schemas.microsoft.com/office/drawing/2014/main" id="{88CFE81E-9D7F-5992-3E70-A60F80DDB8C9}"/>
              </a:ext>
            </a:extLst>
          </p:cNvPr>
          <p:cNvSpPr/>
          <p:nvPr/>
        </p:nvSpPr>
        <p:spPr>
          <a:xfrm>
            <a:off x="948466" y="1546578"/>
            <a:ext cx="2700169" cy="723286"/>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Prover</a:t>
            </a:r>
          </a:p>
        </p:txBody>
      </p:sp>
      <p:sp>
        <p:nvSpPr>
          <p:cNvPr id="6" name="Rectangle 5">
            <a:extLst>
              <a:ext uri="{FF2B5EF4-FFF2-40B4-BE49-F238E27FC236}">
                <a16:creationId xmlns:a16="http://schemas.microsoft.com/office/drawing/2014/main" id="{0AA658D0-B2AF-9474-0624-E027581C5F7D}"/>
              </a:ext>
            </a:extLst>
          </p:cNvPr>
          <p:cNvSpPr/>
          <p:nvPr/>
        </p:nvSpPr>
        <p:spPr>
          <a:xfrm>
            <a:off x="6619539" y="1546578"/>
            <a:ext cx="2700169" cy="723286"/>
          </a:xfrm>
          <a:prstGeom prst="rect">
            <a:avLst/>
          </a:prstGeom>
          <a:solidFill>
            <a:srgbClr val="F8CBAD"/>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Verifier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38FD3AB-7345-1B84-1A21-30F78B5299AD}"/>
                  </a:ext>
                </a:extLst>
              </p:cNvPr>
              <p:cNvSpPr txBox="1"/>
              <p:nvPr/>
            </p:nvSpPr>
            <p:spPr>
              <a:xfrm>
                <a:off x="1486349" y="1984371"/>
                <a:ext cx="2198146" cy="1135375"/>
              </a:xfrm>
              <a:prstGeom prst="rect">
                <a:avLst/>
              </a:prstGeom>
              <a:noFill/>
            </p:spPr>
            <p:txBody>
              <a:bodyPr wrap="square" rtlCol="0">
                <a:spAutoFit/>
              </a:bodyPr>
              <a:lstStyle/>
              <a:p>
                <a:endParaRPr lang="en-US" sz="32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𝑧</m:t>
                      </m:r>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𝑅</m:t>
                          </m:r>
                        </m:e>
                        <m:sub>
                          <m:r>
                            <a:rPr lang="en-US" sz="3200" b="0" i="1" smtClean="0">
                              <a:latin typeface="Cambria Math" panose="02040503050406030204" pitchFamily="18" charset="0"/>
                            </a:rPr>
                            <m:t>𝑞</m:t>
                          </m:r>
                        </m:sub>
                        <m:sup>
                          <m:r>
                            <a:rPr lang="en-US" sz="3200" b="0" i="1" smtClean="0">
                              <a:latin typeface="Cambria Math" panose="02040503050406030204" pitchFamily="18" charset="0"/>
                            </a:rPr>
                            <m:t>𝑘</m:t>
                          </m:r>
                        </m:sup>
                      </m:sSubSup>
                    </m:oMath>
                  </m:oMathPara>
                </a14:m>
                <a:endParaRPr lang="en-US" sz="3200" b="0" dirty="0"/>
              </a:p>
            </p:txBody>
          </p:sp>
        </mc:Choice>
        <mc:Fallback xmlns="">
          <p:sp>
            <p:nvSpPr>
              <p:cNvPr id="7" name="TextBox 6">
                <a:extLst>
                  <a:ext uri="{FF2B5EF4-FFF2-40B4-BE49-F238E27FC236}">
                    <a16:creationId xmlns:a16="http://schemas.microsoft.com/office/drawing/2014/main" id="{638FD3AB-7345-1B84-1A21-30F78B5299AD}"/>
                  </a:ext>
                </a:extLst>
              </p:cNvPr>
              <p:cNvSpPr txBox="1">
                <a:spLocks noRot="1" noChangeAspect="1" noMove="1" noResize="1" noEditPoints="1" noAdjustHandles="1" noChangeArrowheads="1" noChangeShapeType="1" noTextEdit="1"/>
              </p:cNvSpPr>
              <p:nvPr/>
            </p:nvSpPr>
            <p:spPr>
              <a:xfrm>
                <a:off x="1486349" y="1984371"/>
                <a:ext cx="2198146" cy="1135375"/>
              </a:xfrm>
              <a:prstGeom prst="rect">
                <a:avLst/>
              </a:prstGeom>
              <a:blipFill>
                <a:blip r:embed="rId3"/>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C52F1BD1-17DE-2513-EF4B-A3FBCE208ECF}"/>
              </a:ext>
            </a:extLst>
          </p:cNvPr>
          <p:cNvCxnSpPr>
            <a:cxnSpLocks/>
          </p:cNvCxnSpPr>
          <p:nvPr/>
        </p:nvCxnSpPr>
        <p:spPr>
          <a:xfrm>
            <a:off x="3680908" y="2790714"/>
            <a:ext cx="3017520" cy="0"/>
          </a:xfrm>
          <a:prstGeom prst="straightConnector1">
            <a:avLst/>
          </a:prstGeom>
          <a:ln w="10795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6EEFD59-68AF-B941-53F0-54356518D4BF}"/>
                  </a:ext>
                </a:extLst>
              </p:cNvPr>
              <p:cNvSpPr txBox="1"/>
              <p:nvPr/>
            </p:nvSpPr>
            <p:spPr>
              <a:xfrm>
                <a:off x="4200859" y="1639646"/>
                <a:ext cx="1866456" cy="64293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𝐴</m:t>
                      </m:r>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𝑅</m:t>
                          </m:r>
                        </m:e>
                        <m:sub>
                          <m:r>
                            <a:rPr lang="en-US" sz="3200" b="0" i="1" smtClean="0">
                              <a:latin typeface="Cambria Math" panose="02040503050406030204" pitchFamily="18" charset="0"/>
                            </a:rPr>
                            <m:t>𝑞</m:t>
                          </m:r>
                        </m:sub>
                        <m:sup>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𝑙</m:t>
                          </m:r>
                        </m:sup>
                      </m:sSubSup>
                    </m:oMath>
                  </m:oMathPara>
                </a14:m>
                <a:endParaRPr lang="en-US" sz="3200" b="0" dirty="0"/>
              </a:p>
            </p:txBody>
          </p:sp>
        </mc:Choice>
        <mc:Fallback xmlns="">
          <p:sp>
            <p:nvSpPr>
              <p:cNvPr id="17" name="TextBox 16">
                <a:extLst>
                  <a:ext uri="{FF2B5EF4-FFF2-40B4-BE49-F238E27FC236}">
                    <a16:creationId xmlns:a16="http://schemas.microsoft.com/office/drawing/2014/main" id="{16EEFD59-68AF-B941-53F0-54356518D4BF}"/>
                  </a:ext>
                </a:extLst>
              </p:cNvPr>
              <p:cNvSpPr txBox="1">
                <a:spLocks noRot="1" noChangeAspect="1" noMove="1" noResize="1" noEditPoints="1" noAdjustHandles="1" noChangeArrowheads="1" noChangeShapeType="1" noTextEdit="1"/>
              </p:cNvSpPr>
              <p:nvPr/>
            </p:nvSpPr>
            <p:spPr>
              <a:xfrm>
                <a:off x="4200859" y="1639646"/>
                <a:ext cx="1866456" cy="642933"/>
              </a:xfrm>
              <a:prstGeom prst="rect">
                <a:avLst/>
              </a:prstGeom>
              <a:blipFill>
                <a:blip r:embed="rId4"/>
                <a:stretch>
                  <a:fillRect/>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361883C2-546E-A49B-C112-3CF9A332EEC7}"/>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1996574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86A15-4C52-1581-8E64-A5BF5929ECD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C3AFFD3-EA9C-1FD1-3DC1-13F4D09B3F25}"/>
              </a:ext>
            </a:extLst>
          </p:cNvPr>
          <p:cNvSpPr txBox="1">
            <a:spLocks/>
          </p:cNvSpPr>
          <p:nvPr/>
        </p:nvSpPr>
        <p:spPr>
          <a:xfrm>
            <a:off x="0" y="-1"/>
            <a:ext cx="12191993" cy="1546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Mapping </a:t>
            </a:r>
            <a:r>
              <a:rPr lang="en-US" sz="3900" dirty="0" err="1"/>
              <a:t>SelfTargetMSIS</a:t>
            </a:r>
            <a:r>
              <a:rPr lang="en-US" sz="3900" dirty="0"/>
              <a:t> to a Chosen-Coordinate Binding Experiment</a:t>
            </a:r>
          </a:p>
        </p:txBody>
      </p:sp>
      <p:sp>
        <p:nvSpPr>
          <p:cNvPr id="5" name="Rectangle 4">
            <a:extLst>
              <a:ext uri="{FF2B5EF4-FFF2-40B4-BE49-F238E27FC236}">
                <a16:creationId xmlns:a16="http://schemas.microsoft.com/office/drawing/2014/main" id="{A4BD190F-722D-B045-12BF-7FF027381FC3}"/>
              </a:ext>
            </a:extLst>
          </p:cNvPr>
          <p:cNvSpPr/>
          <p:nvPr/>
        </p:nvSpPr>
        <p:spPr>
          <a:xfrm>
            <a:off x="948466" y="1546578"/>
            <a:ext cx="2700169" cy="723286"/>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Prover</a:t>
            </a:r>
          </a:p>
        </p:txBody>
      </p:sp>
      <p:sp>
        <p:nvSpPr>
          <p:cNvPr id="6" name="Rectangle 5">
            <a:extLst>
              <a:ext uri="{FF2B5EF4-FFF2-40B4-BE49-F238E27FC236}">
                <a16:creationId xmlns:a16="http://schemas.microsoft.com/office/drawing/2014/main" id="{8B6D9B8E-D4CA-AB6B-E73A-21D11D4A70AB}"/>
              </a:ext>
            </a:extLst>
          </p:cNvPr>
          <p:cNvSpPr/>
          <p:nvPr/>
        </p:nvSpPr>
        <p:spPr>
          <a:xfrm>
            <a:off x="6619539" y="1546578"/>
            <a:ext cx="2700169" cy="723286"/>
          </a:xfrm>
          <a:prstGeom prst="rect">
            <a:avLst/>
          </a:prstGeom>
          <a:solidFill>
            <a:srgbClr val="F8CBAD"/>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Verifier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0A01B3F-A609-823C-19A1-15B3E2D0FA40}"/>
                  </a:ext>
                </a:extLst>
              </p:cNvPr>
              <p:cNvSpPr txBox="1"/>
              <p:nvPr/>
            </p:nvSpPr>
            <p:spPr>
              <a:xfrm>
                <a:off x="1486349" y="1984371"/>
                <a:ext cx="2198146" cy="1135375"/>
              </a:xfrm>
              <a:prstGeom prst="rect">
                <a:avLst/>
              </a:prstGeom>
              <a:noFill/>
            </p:spPr>
            <p:txBody>
              <a:bodyPr wrap="square" rtlCol="0">
                <a:spAutoFit/>
              </a:bodyPr>
              <a:lstStyle/>
              <a:p>
                <a:endParaRPr lang="en-US" sz="32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𝑧</m:t>
                      </m:r>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𝑅</m:t>
                          </m:r>
                        </m:e>
                        <m:sub>
                          <m:r>
                            <a:rPr lang="en-US" sz="3200" b="0" i="1" smtClean="0">
                              <a:latin typeface="Cambria Math" panose="02040503050406030204" pitchFamily="18" charset="0"/>
                            </a:rPr>
                            <m:t>𝑞</m:t>
                          </m:r>
                        </m:sub>
                        <m:sup>
                          <m:r>
                            <a:rPr lang="en-US" sz="3200" b="0" i="1" smtClean="0">
                              <a:latin typeface="Cambria Math" panose="02040503050406030204" pitchFamily="18" charset="0"/>
                            </a:rPr>
                            <m:t>𝑘</m:t>
                          </m:r>
                        </m:sup>
                      </m:sSubSup>
                    </m:oMath>
                  </m:oMathPara>
                </a14:m>
                <a:endParaRPr lang="en-US" sz="3200" b="0" dirty="0"/>
              </a:p>
            </p:txBody>
          </p:sp>
        </mc:Choice>
        <mc:Fallback xmlns="">
          <p:sp>
            <p:nvSpPr>
              <p:cNvPr id="7" name="TextBox 6">
                <a:extLst>
                  <a:ext uri="{FF2B5EF4-FFF2-40B4-BE49-F238E27FC236}">
                    <a16:creationId xmlns:a16="http://schemas.microsoft.com/office/drawing/2014/main" id="{D0A01B3F-A609-823C-19A1-15B3E2D0FA40}"/>
                  </a:ext>
                </a:extLst>
              </p:cNvPr>
              <p:cNvSpPr txBox="1">
                <a:spLocks noRot="1" noChangeAspect="1" noMove="1" noResize="1" noEditPoints="1" noAdjustHandles="1" noChangeArrowheads="1" noChangeShapeType="1" noTextEdit="1"/>
              </p:cNvSpPr>
              <p:nvPr/>
            </p:nvSpPr>
            <p:spPr>
              <a:xfrm>
                <a:off x="1486349" y="1984371"/>
                <a:ext cx="2198146" cy="11353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F53934-E960-B7D5-2648-098551617BD9}"/>
                  </a:ext>
                </a:extLst>
              </p:cNvPr>
              <p:cNvSpPr txBox="1"/>
              <p:nvPr/>
            </p:nvSpPr>
            <p:spPr>
              <a:xfrm>
                <a:off x="7157422" y="2241149"/>
                <a:ext cx="4389120" cy="2062103"/>
              </a:xfrm>
              <a:prstGeom prst="rect">
                <a:avLst/>
              </a:prstGeom>
              <a:noFill/>
            </p:spPr>
            <p:txBody>
              <a:bodyPr wrap="square" rtlCol="0">
                <a:spAutoFit/>
              </a:bodyPr>
              <a:lstStyle/>
              <a:p>
                <a:endParaRPr lang="en-US" sz="3200" b="0" i="1" dirty="0">
                  <a:latin typeface="Cambria Math" panose="02040503050406030204" pitchFamily="18" charset="0"/>
                </a:endParaRPr>
              </a:p>
              <a:p>
                <a:endParaRPr lang="en-US" sz="3200" b="0" i="1" dirty="0">
                  <a:latin typeface="Cambria Math" panose="02040503050406030204" pitchFamily="18" charset="0"/>
                </a:endParaRPr>
              </a:p>
              <a:p>
                <a:endParaRPr lang="en-US" sz="32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𝑐</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𝐵</m:t>
                          </m:r>
                        </m:e>
                        <m:sub>
                          <m:r>
                            <a:rPr lang="en-US" sz="3200" b="0" i="1" smtClean="0">
                              <a:latin typeface="Cambria Math" panose="02040503050406030204" pitchFamily="18" charset="0"/>
                            </a:rPr>
                            <m:t>𝜏</m:t>
                          </m:r>
                        </m:sub>
                      </m:sSub>
                    </m:oMath>
                  </m:oMathPara>
                </a14:m>
                <a:endParaRPr lang="en-US" sz="3200" dirty="0"/>
              </a:p>
            </p:txBody>
          </p:sp>
        </mc:Choice>
        <mc:Fallback xmlns="">
          <p:sp>
            <p:nvSpPr>
              <p:cNvPr id="8" name="TextBox 7">
                <a:extLst>
                  <a:ext uri="{FF2B5EF4-FFF2-40B4-BE49-F238E27FC236}">
                    <a16:creationId xmlns:a16="http://schemas.microsoft.com/office/drawing/2014/main" id="{C3F53934-E960-B7D5-2648-098551617BD9}"/>
                  </a:ext>
                </a:extLst>
              </p:cNvPr>
              <p:cNvSpPr txBox="1">
                <a:spLocks noRot="1" noChangeAspect="1" noMove="1" noResize="1" noEditPoints="1" noAdjustHandles="1" noChangeArrowheads="1" noChangeShapeType="1" noTextEdit="1"/>
              </p:cNvSpPr>
              <p:nvPr/>
            </p:nvSpPr>
            <p:spPr>
              <a:xfrm>
                <a:off x="7157422" y="2241149"/>
                <a:ext cx="4389120" cy="2062103"/>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F9FD42A0-4D7B-7C67-D8A1-38093AFDCD0C}"/>
              </a:ext>
            </a:extLst>
          </p:cNvPr>
          <p:cNvCxnSpPr>
            <a:cxnSpLocks/>
          </p:cNvCxnSpPr>
          <p:nvPr/>
        </p:nvCxnSpPr>
        <p:spPr>
          <a:xfrm>
            <a:off x="3680908" y="2790714"/>
            <a:ext cx="3017520" cy="0"/>
          </a:xfrm>
          <a:prstGeom prst="straightConnector1">
            <a:avLst/>
          </a:prstGeom>
          <a:ln w="1079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3E69D7C-7DC2-C271-6223-3CB7E63E1C41}"/>
              </a:ext>
            </a:extLst>
          </p:cNvPr>
          <p:cNvCxnSpPr>
            <a:cxnSpLocks/>
          </p:cNvCxnSpPr>
          <p:nvPr/>
        </p:nvCxnSpPr>
        <p:spPr>
          <a:xfrm rot="10800000">
            <a:off x="3680908" y="4048462"/>
            <a:ext cx="3017520" cy="0"/>
          </a:xfrm>
          <a:prstGeom prst="straightConnector1">
            <a:avLst/>
          </a:prstGeom>
          <a:ln w="107950">
            <a:solidFill>
              <a:srgbClr val="ED7D3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668F230-A1A2-51BD-CDA1-2C5B35CEA79C}"/>
                  </a:ext>
                </a:extLst>
              </p:cNvPr>
              <p:cNvSpPr txBox="1"/>
              <p:nvPr/>
            </p:nvSpPr>
            <p:spPr>
              <a:xfrm>
                <a:off x="4200859" y="1639646"/>
                <a:ext cx="1866456" cy="64293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𝐴</m:t>
                      </m:r>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𝑅</m:t>
                          </m:r>
                        </m:e>
                        <m:sub>
                          <m:r>
                            <a:rPr lang="en-US" sz="3200" b="0" i="1" smtClean="0">
                              <a:latin typeface="Cambria Math" panose="02040503050406030204" pitchFamily="18" charset="0"/>
                            </a:rPr>
                            <m:t>𝑞</m:t>
                          </m:r>
                        </m:sub>
                        <m:sup>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𝑙</m:t>
                          </m:r>
                        </m:sup>
                      </m:sSubSup>
                    </m:oMath>
                  </m:oMathPara>
                </a14:m>
                <a:endParaRPr lang="en-US" sz="3200" b="0" dirty="0"/>
              </a:p>
            </p:txBody>
          </p:sp>
        </mc:Choice>
        <mc:Fallback xmlns="">
          <p:sp>
            <p:nvSpPr>
              <p:cNvPr id="17" name="TextBox 16">
                <a:extLst>
                  <a:ext uri="{FF2B5EF4-FFF2-40B4-BE49-F238E27FC236}">
                    <a16:creationId xmlns:a16="http://schemas.microsoft.com/office/drawing/2014/main" id="{9668F230-A1A2-51BD-CDA1-2C5B35CEA79C}"/>
                  </a:ext>
                </a:extLst>
              </p:cNvPr>
              <p:cNvSpPr txBox="1">
                <a:spLocks noRot="1" noChangeAspect="1" noMove="1" noResize="1" noEditPoints="1" noAdjustHandles="1" noChangeArrowheads="1" noChangeShapeType="1" noTextEdit="1"/>
              </p:cNvSpPr>
              <p:nvPr/>
            </p:nvSpPr>
            <p:spPr>
              <a:xfrm>
                <a:off x="4200859" y="1639646"/>
                <a:ext cx="1866456" cy="642933"/>
              </a:xfrm>
              <a:prstGeom prst="rect">
                <a:avLst/>
              </a:prstGeom>
              <a:blipFill>
                <a:blip r:embed="rId5"/>
                <a:stretch>
                  <a:fillRect/>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9384FF9-71FC-BCAC-AC5B-90F4F31B8407}"/>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3622828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4872D-E2C7-7712-6172-B1FCDC6F3BC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290103C-13A8-5952-0527-16F6F4715545}"/>
              </a:ext>
            </a:extLst>
          </p:cNvPr>
          <p:cNvSpPr txBox="1">
            <a:spLocks/>
          </p:cNvSpPr>
          <p:nvPr/>
        </p:nvSpPr>
        <p:spPr>
          <a:xfrm>
            <a:off x="0" y="-1"/>
            <a:ext cx="12191993" cy="1546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Mapping </a:t>
            </a:r>
            <a:r>
              <a:rPr lang="en-US" sz="3900" dirty="0" err="1"/>
              <a:t>SelfTargetMSIS</a:t>
            </a:r>
            <a:r>
              <a:rPr lang="en-US" sz="3900" dirty="0"/>
              <a:t> to a Chosen-Coordinate Binding Experiment</a:t>
            </a:r>
          </a:p>
        </p:txBody>
      </p:sp>
      <p:sp>
        <p:nvSpPr>
          <p:cNvPr id="5" name="Rectangle 4">
            <a:extLst>
              <a:ext uri="{FF2B5EF4-FFF2-40B4-BE49-F238E27FC236}">
                <a16:creationId xmlns:a16="http://schemas.microsoft.com/office/drawing/2014/main" id="{EE74B890-3A40-D7CE-F1E4-F202AB5917B2}"/>
              </a:ext>
            </a:extLst>
          </p:cNvPr>
          <p:cNvSpPr/>
          <p:nvPr/>
        </p:nvSpPr>
        <p:spPr>
          <a:xfrm>
            <a:off x="948466" y="1546578"/>
            <a:ext cx="2700169" cy="723286"/>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Prover</a:t>
            </a:r>
          </a:p>
        </p:txBody>
      </p:sp>
      <p:sp>
        <p:nvSpPr>
          <p:cNvPr id="6" name="Rectangle 5">
            <a:extLst>
              <a:ext uri="{FF2B5EF4-FFF2-40B4-BE49-F238E27FC236}">
                <a16:creationId xmlns:a16="http://schemas.microsoft.com/office/drawing/2014/main" id="{6810150C-8F9A-C053-760B-72EC1C219ED0}"/>
              </a:ext>
            </a:extLst>
          </p:cNvPr>
          <p:cNvSpPr/>
          <p:nvPr/>
        </p:nvSpPr>
        <p:spPr>
          <a:xfrm>
            <a:off x="6619539" y="1546578"/>
            <a:ext cx="2700169" cy="723286"/>
          </a:xfrm>
          <a:prstGeom prst="rect">
            <a:avLst/>
          </a:prstGeom>
          <a:solidFill>
            <a:srgbClr val="F8CBAD"/>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Verifier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6A35A8B-09AA-0D4B-9F67-CA192A0546A8}"/>
                  </a:ext>
                </a:extLst>
              </p:cNvPr>
              <p:cNvSpPr txBox="1"/>
              <p:nvPr/>
            </p:nvSpPr>
            <p:spPr>
              <a:xfrm>
                <a:off x="1486349" y="1984371"/>
                <a:ext cx="2198146" cy="3655744"/>
              </a:xfrm>
              <a:prstGeom prst="rect">
                <a:avLst/>
              </a:prstGeom>
              <a:noFill/>
            </p:spPr>
            <p:txBody>
              <a:bodyPr wrap="square" rtlCol="0">
                <a:spAutoFit/>
              </a:bodyPr>
              <a:lstStyle/>
              <a:p>
                <a:endParaRPr lang="en-US" sz="32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𝑧</m:t>
                      </m:r>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𝑅</m:t>
                          </m:r>
                        </m:e>
                        <m:sub>
                          <m:r>
                            <a:rPr lang="en-US" sz="3200" b="0" i="1" smtClean="0">
                              <a:latin typeface="Cambria Math" panose="02040503050406030204" pitchFamily="18" charset="0"/>
                            </a:rPr>
                            <m:t>𝑞</m:t>
                          </m:r>
                        </m:sub>
                        <m:sup>
                          <m:r>
                            <a:rPr lang="en-US" sz="3200" b="0" i="1" smtClean="0">
                              <a:latin typeface="Cambria Math" panose="02040503050406030204" pitchFamily="18" charset="0"/>
                            </a:rPr>
                            <m:t>𝑘</m:t>
                          </m:r>
                        </m:sup>
                      </m:sSubSup>
                    </m:oMath>
                  </m:oMathPara>
                </a14:m>
                <a:endParaRPr lang="en-US" sz="3200" b="0" dirty="0"/>
              </a:p>
              <a:p>
                <a:endParaRPr lang="en-US" sz="3200" b="0" i="1" dirty="0">
                  <a:latin typeface="Cambria Math" panose="02040503050406030204" pitchFamily="18" charset="0"/>
                </a:endParaRPr>
              </a:p>
              <a:p>
                <a:endParaRPr lang="en-US" sz="3200" b="0" i="1" dirty="0">
                  <a:latin typeface="Cambria Math" panose="02040503050406030204" pitchFamily="18" charset="0"/>
                </a:endParaRPr>
              </a:p>
              <a:p>
                <a:endParaRPr lang="en-US" sz="3200" b="0" i="1" dirty="0">
                  <a:latin typeface="Cambria Math" panose="02040503050406030204" pitchFamily="18" charset="0"/>
                </a:endParaRPr>
              </a:p>
              <a:p>
                <a:endParaRPr lang="en-US" sz="32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𝑟</m:t>
                      </m:r>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𝑅</m:t>
                          </m:r>
                        </m:e>
                        <m:sub>
                          <m:r>
                            <a:rPr lang="en-US" sz="3200" b="0" i="1" smtClean="0">
                              <a:latin typeface="Cambria Math" panose="02040503050406030204" pitchFamily="18" charset="0"/>
                            </a:rPr>
                            <m:t>𝑞</m:t>
                          </m:r>
                        </m:sub>
                        <m:sup>
                          <m:r>
                            <a:rPr lang="en-US" sz="3200" b="0" i="1" smtClean="0">
                              <a:latin typeface="Cambria Math" panose="02040503050406030204" pitchFamily="18" charset="0"/>
                            </a:rPr>
                            <m:t>𝑘</m:t>
                          </m:r>
                          <m:r>
                            <a:rPr lang="en-US" sz="3200" b="0" i="1" smtClean="0">
                              <a:latin typeface="Cambria Math" panose="02040503050406030204" pitchFamily="18" charset="0"/>
                            </a:rPr>
                            <m:t>−1</m:t>
                          </m:r>
                        </m:sup>
                      </m:sSubSup>
                    </m:oMath>
                  </m:oMathPara>
                </a14:m>
                <a:endParaRPr lang="en-US" sz="3200" dirty="0"/>
              </a:p>
            </p:txBody>
          </p:sp>
        </mc:Choice>
        <mc:Fallback xmlns="">
          <p:sp>
            <p:nvSpPr>
              <p:cNvPr id="7" name="TextBox 6">
                <a:extLst>
                  <a:ext uri="{FF2B5EF4-FFF2-40B4-BE49-F238E27FC236}">
                    <a16:creationId xmlns:a16="http://schemas.microsoft.com/office/drawing/2014/main" id="{96A35A8B-09AA-0D4B-9F67-CA192A0546A8}"/>
                  </a:ext>
                </a:extLst>
              </p:cNvPr>
              <p:cNvSpPr txBox="1">
                <a:spLocks noRot="1" noChangeAspect="1" noMove="1" noResize="1" noEditPoints="1" noAdjustHandles="1" noChangeArrowheads="1" noChangeShapeType="1" noTextEdit="1"/>
              </p:cNvSpPr>
              <p:nvPr/>
            </p:nvSpPr>
            <p:spPr>
              <a:xfrm>
                <a:off x="1486349" y="1984371"/>
                <a:ext cx="2198146" cy="36557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56677BC-48C5-E401-B586-EDC6C7D49370}"/>
                  </a:ext>
                </a:extLst>
              </p:cNvPr>
              <p:cNvSpPr txBox="1"/>
              <p:nvPr/>
            </p:nvSpPr>
            <p:spPr>
              <a:xfrm>
                <a:off x="7157422" y="2241149"/>
                <a:ext cx="4389120" cy="2062103"/>
              </a:xfrm>
              <a:prstGeom prst="rect">
                <a:avLst/>
              </a:prstGeom>
              <a:noFill/>
            </p:spPr>
            <p:txBody>
              <a:bodyPr wrap="square" rtlCol="0">
                <a:spAutoFit/>
              </a:bodyPr>
              <a:lstStyle/>
              <a:p>
                <a:endParaRPr lang="en-US" sz="3200" b="0" i="1" dirty="0">
                  <a:latin typeface="Cambria Math" panose="02040503050406030204" pitchFamily="18" charset="0"/>
                </a:endParaRPr>
              </a:p>
              <a:p>
                <a:endParaRPr lang="en-US" sz="3200" b="0" i="1" dirty="0">
                  <a:latin typeface="Cambria Math" panose="02040503050406030204" pitchFamily="18" charset="0"/>
                </a:endParaRPr>
              </a:p>
              <a:p>
                <a:endParaRPr lang="en-US" sz="32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𝑐</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𝐵</m:t>
                          </m:r>
                        </m:e>
                        <m:sub>
                          <m:r>
                            <a:rPr lang="en-US" sz="3200" b="0" i="1" smtClean="0">
                              <a:latin typeface="Cambria Math" panose="02040503050406030204" pitchFamily="18" charset="0"/>
                            </a:rPr>
                            <m:t>𝜏</m:t>
                          </m:r>
                        </m:sub>
                      </m:sSub>
                    </m:oMath>
                  </m:oMathPara>
                </a14:m>
                <a:endParaRPr lang="en-US" sz="3200" b="0" dirty="0"/>
              </a:p>
            </p:txBody>
          </p:sp>
        </mc:Choice>
        <mc:Fallback xmlns="">
          <p:sp>
            <p:nvSpPr>
              <p:cNvPr id="8" name="TextBox 7">
                <a:extLst>
                  <a:ext uri="{FF2B5EF4-FFF2-40B4-BE49-F238E27FC236}">
                    <a16:creationId xmlns:a16="http://schemas.microsoft.com/office/drawing/2014/main" id="{556677BC-48C5-E401-B586-EDC6C7D49370}"/>
                  </a:ext>
                </a:extLst>
              </p:cNvPr>
              <p:cNvSpPr txBox="1">
                <a:spLocks noRot="1" noChangeAspect="1" noMove="1" noResize="1" noEditPoints="1" noAdjustHandles="1" noChangeArrowheads="1" noChangeShapeType="1" noTextEdit="1"/>
              </p:cNvSpPr>
              <p:nvPr/>
            </p:nvSpPr>
            <p:spPr>
              <a:xfrm>
                <a:off x="7157422" y="2241149"/>
                <a:ext cx="4389120" cy="2062103"/>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2011147C-3CC4-CFB4-DD07-00C3EF8F4AB3}"/>
              </a:ext>
            </a:extLst>
          </p:cNvPr>
          <p:cNvCxnSpPr>
            <a:cxnSpLocks/>
          </p:cNvCxnSpPr>
          <p:nvPr/>
        </p:nvCxnSpPr>
        <p:spPr>
          <a:xfrm>
            <a:off x="3680908" y="2790714"/>
            <a:ext cx="3017520" cy="0"/>
          </a:xfrm>
          <a:prstGeom prst="straightConnector1">
            <a:avLst/>
          </a:prstGeom>
          <a:ln w="1079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B97022-860F-1BA4-CE6C-B51D770CB51F}"/>
              </a:ext>
            </a:extLst>
          </p:cNvPr>
          <p:cNvCxnSpPr>
            <a:cxnSpLocks/>
          </p:cNvCxnSpPr>
          <p:nvPr/>
        </p:nvCxnSpPr>
        <p:spPr>
          <a:xfrm rot="10800000">
            <a:off x="3680908" y="4048462"/>
            <a:ext cx="3017520" cy="0"/>
          </a:xfrm>
          <a:prstGeom prst="straightConnector1">
            <a:avLst/>
          </a:prstGeom>
          <a:ln w="1079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5B41BF0-0903-AACD-6B9C-8A5EBC3E4F17}"/>
              </a:ext>
            </a:extLst>
          </p:cNvPr>
          <p:cNvCxnSpPr>
            <a:cxnSpLocks/>
          </p:cNvCxnSpPr>
          <p:nvPr/>
        </p:nvCxnSpPr>
        <p:spPr>
          <a:xfrm>
            <a:off x="3680908" y="5306210"/>
            <a:ext cx="3017520" cy="0"/>
          </a:xfrm>
          <a:prstGeom prst="straightConnector1">
            <a:avLst/>
          </a:prstGeom>
          <a:ln w="10795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65DF781-5605-87D9-5501-25AA6BAAE3D8}"/>
                  </a:ext>
                </a:extLst>
              </p:cNvPr>
              <p:cNvSpPr txBox="1"/>
              <p:nvPr/>
            </p:nvSpPr>
            <p:spPr>
              <a:xfrm>
                <a:off x="4200859" y="1639646"/>
                <a:ext cx="1866456" cy="64293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𝐴</m:t>
                      </m:r>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𝑅</m:t>
                          </m:r>
                        </m:e>
                        <m:sub>
                          <m:r>
                            <a:rPr lang="en-US" sz="3200" b="0" i="1" smtClean="0">
                              <a:latin typeface="Cambria Math" panose="02040503050406030204" pitchFamily="18" charset="0"/>
                            </a:rPr>
                            <m:t>𝑞</m:t>
                          </m:r>
                        </m:sub>
                        <m:sup>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𝑙</m:t>
                          </m:r>
                        </m:sup>
                      </m:sSubSup>
                    </m:oMath>
                  </m:oMathPara>
                </a14:m>
                <a:endParaRPr lang="en-US" sz="3200" b="0" dirty="0"/>
              </a:p>
            </p:txBody>
          </p:sp>
        </mc:Choice>
        <mc:Fallback xmlns="">
          <p:sp>
            <p:nvSpPr>
              <p:cNvPr id="17" name="TextBox 16">
                <a:extLst>
                  <a:ext uri="{FF2B5EF4-FFF2-40B4-BE49-F238E27FC236}">
                    <a16:creationId xmlns:a16="http://schemas.microsoft.com/office/drawing/2014/main" id="{265DF781-5605-87D9-5501-25AA6BAAE3D8}"/>
                  </a:ext>
                </a:extLst>
              </p:cNvPr>
              <p:cNvSpPr txBox="1">
                <a:spLocks noRot="1" noChangeAspect="1" noMove="1" noResize="1" noEditPoints="1" noAdjustHandles="1" noChangeArrowheads="1" noChangeShapeType="1" noTextEdit="1"/>
              </p:cNvSpPr>
              <p:nvPr/>
            </p:nvSpPr>
            <p:spPr>
              <a:xfrm>
                <a:off x="4200859" y="1639646"/>
                <a:ext cx="1866456" cy="642933"/>
              </a:xfrm>
              <a:prstGeom prst="rect">
                <a:avLst/>
              </a:prstGeom>
              <a:blipFill>
                <a:blip r:embed="rId5"/>
                <a:stretch>
                  <a:fillRect/>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18B7AE4-5092-FE8D-0F33-E7A014FA9FB0}"/>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3062464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495B8-F494-E207-A33E-052527CA590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EEB8237-1431-01E3-2EA9-ED398D3A9833}"/>
              </a:ext>
            </a:extLst>
          </p:cNvPr>
          <p:cNvSpPr txBox="1">
            <a:spLocks/>
          </p:cNvSpPr>
          <p:nvPr/>
        </p:nvSpPr>
        <p:spPr>
          <a:xfrm>
            <a:off x="0" y="-1"/>
            <a:ext cx="12191993" cy="1546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Mapping </a:t>
            </a:r>
            <a:r>
              <a:rPr lang="en-US" sz="3900" dirty="0" err="1"/>
              <a:t>SelfTargetMSIS</a:t>
            </a:r>
            <a:r>
              <a:rPr lang="en-US" sz="3900" dirty="0"/>
              <a:t> to a Chosen-Coordinate Binding Experiment</a:t>
            </a:r>
          </a:p>
        </p:txBody>
      </p:sp>
      <p:grpSp>
        <p:nvGrpSpPr>
          <p:cNvPr id="3" name="Group 2">
            <a:extLst>
              <a:ext uri="{FF2B5EF4-FFF2-40B4-BE49-F238E27FC236}">
                <a16:creationId xmlns:a16="http://schemas.microsoft.com/office/drawing/2014/main" id="{EE5E6FBE-1172-7173-9FA8-EC46E1F0FD0A}"/>
              </a:ext>
            </a:extLst>
          </p:cNvPr>
          <p:cNvGrpSpPr/>
          <p:nvPr/>
        </p:nvGrpSpPr>
        <p:grpSpPr>
          <a:xfrm>
            <a:off x="948466" y="1546578"/>
            <a:ext cx="10598076" cy="4771936"/>
            <a:chOff x="948466" y="1546578"/>
            <a:chExt cx="10598076" cy="4771936"/>
          </a:xfrm>
        </p:grpSpPr>
        <p:sp>
          <p:nvSpPr>
            <p:cNvPr id="5" name="Rectangle 4">
              <a:extLst>
                <a:ext uri="{FF2B5EF4-FFF2-40B4-BE49-F238E27FC236}">
                  <a16:creationId xmlns:a16="http://schemas.microsoft.com/office/drawing/2014/main" id="{AB0F9B72-CED8-5756-ECDC-EDA0CEF035D8}"/>
                </a:ext>
              </a:extLst>
            </p:cNvPr>
            <p:cNvSpPr/>
            <p:nvPr/>
          </p:nvSpPr>
          <p:spPr>
            <a:xfrm>
              <a:off x="948466" y="1546578"/>
              <a:ext cx="2700169" cy="723286"/>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Prover</a:t>
              </a:r>
            </a:p>
          </p:txBody>
        </p:sp>
        <p:sp>
          <p:nvSpPr>
            <p:cNvPr id="6" name="Rectangle 5">
              <a:extLst>
                <a:ext uri="{FF2B5EF4-FFF2-40B4-BE49-F238E27FC236}">
                  <a16:creationId xmlns:a16="http://schemas.microsoft.com/office/drawing/2014/main" id="{A456A166-50C4-C40A-8836-17AEBF1C9233}"/>
                </a:ext>
              </a:extLst>
            </p:cNvPr>
            <p:cNvSpPr/>
            <p:nvPr/>
          </p:nvSpPr>
          <p:spPr>
            <a:xfrm>
              <a:off x="6619539" y="1546578"/>
              <a:ext cx="2700169" cy="723286"/>
            </a:xfrm>
            <a:prstGeom prst="rect">
              <a:avLst/>
            </a:prstGeom>
            <a:solidFill>
              <a:srgbClr val="F8CBAD"/>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Verifier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71751B-F6EA-F4CC-8B59-4F2DF58E4772}"/>
                    </a:ext>
                  </a:extLst>
                </p:cNvPr>
                <p:cNvSpPr txBox="1"/>
                <p:nvPr/>
              </p:nvSpPr>
              <p:spPr>
                <a:xfrm>
                  <a:off x="1486349" y="1984371"/>
                  <a:ext cx="2198146" cy="3655744"/>
                </a:xfrm>
                <a:prstGeom prst="rect">
                  <a:avLst/>
                </a:prstGeom>
                <a:noFill/>
              </p:spPr>
              <p:txBody>
                <a:bodyPr wrap="square" rtlCol="0">
                  <a:spAutoFit/>
                </a:bodyPr>
                <a:lstStyle/>
                <a:p>
                  <a:endParaRPr lang="en-US" sz="32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𝑧</m:t>
                        </m:r>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𝑅</m:t>
                            </m:r>
                          </m:e>
                          <m:sub>
                            <m:r>
                              <a:rPr lang="en-US" sz="3200" b="0" i="1" smtClean="0">
                                <a:latin typeface="Cambria Math" panose="02040503050406030204" pitchFamily="18" charset="0"/>
                              </a:rPr>
                              <m:t>𝑞</m:t>
                            </m:r>
                          </m:sub>
                          <m:sup>
                            <m:r>
                              <a:rPr lang="en-US" sz="3200" b="0" i="1" smtClean="0">
                                <a:latin typeface="Cambria Math" panose="02040503050406030204" pitchFamily="18" charset="0"/>
                              </a:rPr>
                              <m:t>𝑘</m:t>
                            </m:r>
                          </m:sup>
                        </m:sSubSup>
                      </m:oMath>
                    </m:oMathPara>
                  </a14:m>
                  <a:endParaRPr lang="en-US" sz="3200" b="0" dirty="0"/>
                </a:p>
                <a:p>
                  <a:endParaRPr lang="en-US" sz="3200" b="0" i="1" dirty="0">
                    <a:latin typeface="Cambria Math" panose="02040503050406030204" pitchFamily="18" charset="0"/>
                  </a:endParaRPr>
                </a:p>
                <a:p>
                  <a:endParaRPr lang="en-US" sz="3200" b="0" i="1" dirty="0">
                    <a:latin typeface="Cambria Math" panose="02040503050406030204" pitchFamily="18" charset="0"/>
                  </a:endParaRPr>
                </a:p>
                <a:p>
                  <a:endParaRPr lang="en-US" sz="3200" b="0" i="1" dirty="0">
                    <a:latin typeface="Cambria Math" panose="02040503050406030204" pitchFamily="18" charset="0"/>
                  </a:endParaRPr>
                </a:p>
                <a:p>
                  <a:endParaRPr lang="en-US" sz="32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𝑟</m:t>
                        </m:r>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𝑅</m:t>
                            </m:r>
                          </m:e>
                          <m:sub>
                            <m:r>
                              <a:rPr lang="en-US" sz="3200" b="0" i="1" smtClean="0">
                                <a:latin typeface="Cambria Math" panose="02040503050406030204" pitchFamily="18" charset="0"/>
                              </a:rPr>
                              <m:t>𝑞</m:t>
                            </m:r>
                          </m:sub>
                          <m:sup>
                            <m:r>
                              <a:rPr lang="en-US" sz="3200" b="0" i="1" smtClean="0">
                                <a:latin typeface="Cambria Math" panose="02040503050406030204" pitchFamily="18" charset="0"/>
                              </a:rPr>
                              <m:t>𝑘</m:t>
                            </m:r>
                            <m:r>
                              <a:rPr lang="en-US" sz="3200" b="0" i="1" smtClean="0">
                                <a:latin typeface="Cambria Math" panose="02040503050406030204" pitchFamily="18" charset="0"/>
                              </a:rPr>
                              <m:t>−1</m:t>
                            </m:r>
                          </m:sup>
                        </m:sSubSup>
                      </m:oMath>
                    </m:oMathPara>
                  </a14:m>
                  <a:endParaRPr lang="en-US" sz="3200" dirty="0"/>
                </a:p>
              </p:txBody>
            </p:sp>
          </mc:Choice>
          <mc:Fallback xmlns="">
            <p:sp>
              <p:nvSpPr>
                <p:cNvPr id="7" name="TextBox 6">
                  <a:extLst>
                    <a:ext uri="{FF2B5EF4-FFF2-40B4-BE49-F238E27FC236}">
                      <a16:creationId xmlns:a16="http://schemas.microsoft.com/office/drawing/2014/main" id="{6A71751B-F6EA-F4CC-8B59-4F2DF58E4772}"/>
                    </a:ext>
                  </a:extLst>
                </p:cNvPr>
                <p:cNvSpPr txBox="1">
                  <a:spLocks noRot="1" noChangeAspect="1" noMove="1" noResize="1" noEditPoints="1" noAdjustHandles="1" noChangeArrowheads="1" noChangeShapeType="1" noTextEdit="1"/>
                </p:cNvSpPr>
                <p:nvPr/>
              </p:nvSpPr>
              <p:spPr>
                <a:xfrm>
                  <a:off x="1486349" y="1984371"/>
                  <a:ext cx="2198146" cy="36557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5F0C7CC-E303-F156-3630-B47E7BE0C9EA}"/>
                    </a:ext>
                  </a:extLst>
                </p:cNvPr>
                <p:cNvSpPr txBox="1"/>
                <p:nvPr/>
              </p:nvSpPr>
              <p:spPr>
                <a:xfrm>
                  <a:off x="7157422" y="2241149"/>
                  <a:ext cx="4389120" cy="4031873"/>
                </a:xfrm>
                <a:prstGeom prst="rect">
                  <a:avLst/>
                </a:prstGeom>
                <a:noFill/>
              </p:spPr>
              <p:txBody>
                <a:bodyPr wrap="square" rtlCol="0">
                  <a:spAutoFit/>
                </a:bodyPr>
                <a:lstStyle/>
                <a:p>
                  <a:endParaRPr lang="en-US" sz="3200" b="0" i="1" dirty="0">
                    <a:latin typeface="Cambria Math" panose="02040503050406030204" pitchFamily="18" charset="0"/>
                  </a:endParaRPr>
                </a:p>
                <a:p>
                  <a:endParaRPr lang="en-US" sz="3200" b="0" i="1" dirty="0">
                    <a:latin typeface="Cambria Math" panose="02040503050406030204" pitchFamily="18" charset="0"/>
                  </a:endParaRPr>
                </a:p>
                <a:p>
                  <a:endParaRPr lang="en-US" sz="32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𝑐</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𝐵</m:t>
                            </m:r>
                          </m:e>
                          <m:sub>
                            <m:r>
                              <a:rPr lang="en-US" sz="3200" b="0" i="1" smtClean="0">
                                <a:latin typeface="Cambria Math" panose="02040503050406030204" pitchFamily="18" charset="0"/>
                              </a:rPr>
                              <m:t>𝜏</m:t>
                            </m:r>
                          </m:sub>
                        </m:sSub>
                      </m:oMath>
                    </m:oMathPara>
                  </a14:m>
                  <a:endParaRPr lang="en-US" sz="3200" b="0" dirty="0"/>
                </a:p>
                <a:p>
                  <a:endParaRPr lang="en-US" sz="3200" b="0" i="1" dirty="0">
                    <a:latin typeface="Cambria Math" panose="02040503050406030204" pitchFamily="18" charset="0"/>
                  </a:endParaRPr>
                </a:p>
                <a:p>
                  <a:endParaRPr lang="en-US" sz="3200" b="0" i="1" dirty="0">
                    <a:latin typeface="Cambria Math" panose="02040503050406030204" pitchFamily="18" charset="0"/>
                  </a:endParaRPr>
                </a:p>
                <a:p>
                  <a:endParaRPr lang="en-US" sz="32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𝐴</m:t>
                        </m:r>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𝑟</m:t>
                            </m:r>
                            <m:r>
                              <a:rPr lang="en-US" sz="3200" b="0" i="1" smtClean="0">
                                <a:latin typeface="Cambria Math" panose="02040503050406030204" pitchFamily="18" charset="0"/>
                              </a:rPr>
                              <m:t>, </m:t>
                            </m:r>
                            <m:r>
                              <a:rPr lang="en-US" sz="3200" b="0" i="1" smtClean="0">
                                <a:latin typeface="Cambria Math" panose="02040503050406030204" pitchFamily="18" charset="0"/>
                              </a:rPr>
                              <m:t>𝑐</m:t>
                            </m:r>
                          </m:e>
                        </m:d>
                        <m:r>
                          <a:rPr lang="en-US" sz="3200" b="0" i="1" smtClean="0">
                            <a:latin typeface="Cambria Math" panose="02040503050406030204" pitchFamily="18" charset="0"/>
                          </a:rPr>
                          <m:t>=</m:t>
                        </m:r>
                        <m:r>
                          <a:rPr lang="en-US" sz="3200" b="0" i="1" smtClean="0">
                            <a:latin typeface="Cambria Math" panose="02040503050406030204" pitchFamily="18" charset="0"/>
                          </a:rPr>
                          <m:t>𝑧</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𝑟</m:t>
                                </m:r>
                              </m:e>
                            </m:d>
                          </m:e>
                          <m:sub>
                            <m:r>
                              <a:rPr lang="en-US" sz="3200" b="0" i="1" smtClean="0">
                                <a:latin typeface="Cambria Math" panose="02040503050406030204" pitchFamily="18" charset="0"/>
                              </a:rPr>
                              <m:t>∞</m:t>
                            </m:r>
                          </m:sub>
                        </m:sSub>
                        <m:r>
                          <a:rPr lang="en-US" sz="3200" b="0" i="1" smtClean="0">
                            <a:latin typeface="Cambria Math" panose="02040503050406030204" pitchFamily="18" charset="0"/>
                          </a:rPr>
                          <m:t>≤</m:t>
                        </m:r>
                        <m:r>
                          <a:rPr lang="en-US" sz="3200" b="0" i="1" smtClean="0">
                            <a:latin typeface="Cambria Math" panose="02040503050406030204" pitchFamily="18" charset="0"/>
                          </a:rPr>
                          <m:t>𝜆</m:t>
                        </m:r>
                      </m:oMath>
                    </m:oMathPara>
                  </a14:m>
                  <a:endParaRPr lang="en-US" sz="3200" dirty="0"/>
                </a:p>
              </p:txBody>
            </p:sp>
          </mc:Choice>
          <mc:Fallback xmlns="">
            <p:sp>
              <p:nvSpPr>
                <p:cNvPr id="8" name="TextBox 7">
                  <a:extLst>
                    <a:ext uri="{FF2B5EF4-FFF2-40B4-BE49-F238E27FC236}">
                      <a16:creationId xmlns:a16="http://schemas.microsoft.com/office/drawing/2014/main" id="{B5F0C7CC-E303-F156-3630-B47E7BE0C9EA}"/>
                    </a:ext>
                  </a:extLst>
                </p:cNvPr>
                <p:cNvSpPr txBox="1">
                  <a:spLocks noRot="1" noChangeAspect="1" noMove="1" noResize="1" noEditPoints="1" noAdjustHandles="1" noChangeArrowheads="1" noChangeShapeType="1" noTextEdit="1"/>
                </p:cNvSpPr>
                <p:nvPr/>
              </p:nvSpPr>
              <p:spPr>
                <a:xfrm>
                  <a:off x="7157422" y="2241149"/>
                  <a:ext cx="4389120" cy="4031873"/>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09EC7C1B-C026-D8FC-D606-8309E4FBB998}"/>
                </a:ext>
              </a:extLst>
            </p:cNvPr>
            <p:cNvCxnSpPr>
              <a:cxnSpLocks/>
            </p:cNvCxnSpPr>
            <p:nvPr/>
          </p:nvCxnSpPr>
          <p:spPr>
            <a:xfrm>
              <a:off x="3680908" y="2790714"/>
              <a:ext cx="3017520" cy="0"/>
            </a:xfrm>
            <a:prstGeom prst="straightConnector1">
              <a:avLst/>
            </a:prstGeom>
            <a:ln w="1079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37BE199-41D4-882D-4073-BBC4E056FED9}"/>
                </a:ext>
              </a:extLst>
            </p:cNvPr>
            <p:cNvCxnSpPr>
              <a:cxnSpLocks/>
            </p:cNvCxnSpPr>
            <p:nvPr/>
          </p:nvCxnSpPr>
          <p:spPr>
            <a:xfrm rot="10800000">
              <a:off x="3680908" y="4048462"/>
              <a:ext cx="3017520" cy="0"/>
            </a:xfrm>
            <a:prstGeom prst="straightConnector1">
              <a:avLst/>
            </a:prstGeom>
            <a:ln w="1079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4834A18-CE3E-B64F-790A-176C33D5865D}"/>
                </a:ext>
              </a:extLst>
            </p:cNvPr>
            <p:cNvCxnSpPr>
              <a:cxnSpLocks/>
            </p:cNvCxnSpPr>
            <p:nvPr/>
          </p:nvCxnSpPr>
          <p:spPr>
            <a:xfrm>
              <a:off x="3680908" y="5306210"/>
              <a:ext cx="3017520" cy="0"/>
            </a:xfrm>
            <a:prstGeom prst="straightConnector1">
              <a:avLst/>
            </a:prstGeom>
            <a:ln w="10795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BF5EE0E-2C2D-AD4B-34B5-0EB59A6F32BD}"/>
                </a:ext>
              </a:extLst>
            </p:cNvPr>
            <p:cNvSpPr/>
            <p:nvPr/>
          </p:nvSpPr>
          <p:spPr>
            <a:xfrm>
              <a:off x="7046259" y="5595228"/>
              <a:ext cx="4500283" cy="723286"/>
            </a:xfrm>
            <a:prstGeom prst="rect">
              <a:avLst/>
            </a:prstGeom>
            <a:noFill/>
            <a:ln w="762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5B29B93-FD9B-3C93-F15B-5E56C744015C}"/>
                    </a:ext>
                  </a:extLst>
                </p:cNvPr>
                <p:cNvSpPr txBox="1"/>
                <p:nvPr/>
              </p:nvSpPr>
              <p:spPr>
                <a:xfrm>
                  <a:off x="4200859" y="1639646"/>
                  <a:ext cx="1866456" cy="64293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0" i="1" smtClean="0">
                            <a:latin typeface="Cambria Math" panose="02040503050406030204" pitchFamily="18" charset="0"/>
                          </a:rPr>
                          <m:t>𝐴</m:t>
                        </m:r>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𝑅</m:t>
                            </m:r>
                          </m:e>
                          <m:sub>
                            <m:r>
                              <a:rPr lang="en-US" sz="3200" b="0" i="1" smtClean="0">
                                <a:latin typeface="Cambria Math" panose="02040503050406030204" pitchFamily="18" charset="0"/>
                              </a:rPr>
                              <m:t>𝑞</m:t>
                            </m:r>
                          </m:sub>
                          <m:sup>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𝑙</m:t>
                            </m:r>
                          </m:sup>
                        </m:sSubSup>
                      </m:oMath>
                    </m:oMathPara>
                  </a14:m>
                  <a:endParaRPr lang="en-US" sz="3200" b="0" dirty="0"/>
                </a:p>
              </p:txBody>
            </p:sp>
          </mc:Choice>
          <mc:Fallback xmlns="">
            <p:sp>
              <p:nvSpPr>
                <p:cNvPr id="17" name="TextBox 16">
                  <a:extLst>
                    <a:ext uri="{FF2B5EF4-FFF2-40B4-BE49-F238E27FC236}">
                      <a16:creationId xmlns:a16="http://schemas.microsoft.com/office/drawing/2014/main" id="{C5B29B93-FD9B-3C93-F15B-5E56C744015C}"/>
                    </a:ext>
                  </a:extLst>
                </p:cNvPr>
                <p:cNvSpPr txBox="1">
                  <a:spLocks noRot="1" noChangeAspect="1" noMove="1" noResize="1" noEditPoints="1" noAdjustHandles="1" noChangeArrowheads="1" noChangeShapeType="1" noTextEdit="1"/>
                </p:cNvSpPr>
                <p:nvPr/>
              </p:nvSpPr>
              <p:spPr>
                <a:xfrm>
                  <a:off x="4200859" y="1639646"/>
                  <a:ext cx="1866456" cy="642933"/>
                </a:xfrm>
                <a:prstGeom prst="rect">
                  <a:avLst/>
                </a:prstGeom>
                <a:blipFill>
                  <a:blip r:embed="rId5"/>
                  <a:stretch>
                    <a:fillRect/>
                  </a:stretch>
                </a:blipFill>
              </p:spPr>
              <p:txBody>
                <a:bodyPr/>
                <a:lstStyle/>
                <a:p>
                  <a:r>
                    <a:rPr lang="en-US">
                      <a:noFill/>
                    </a:rPr>
                    <a:t> </a:t>
                  </a:r>
                </a:p>
              </p:txBody>
            </p:sp>
          </mc:Fallback>
        </mc:AlternateContent>
      </p:grpSp>
      <p:sp>
        <p:nvSpPr>
          <p:cNvPr id="2" name="Title 1">
            <a:extLst>
              <a:ext uri="{FF2B5EF4-FFF2-40B4-BE49-F238E27FC236}">
                <a16:creationId xmlns:a16="http://schemas.microsoft.com/office/drawing/2014/main" id="{1656AB25-5BB6-F31F-4308-63C221F169F6}"/>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104315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71458DE-5BDC-CFA9-5A63-5B333FEBF58C}"/>
              </a:ext>
            </a:extLst>
          </p:cNvPr>
          <p:cNvSpPr/>
          <p:nvPr/>
        </p:nvSpPr>
        <p:spPr>
          <a:xfrm>
            <a:off x="435992" y="1812901"/>
            <a:ext cx="11365170" cy="1035099"/>
          </a:xfrm>
          <a:prstGeom prst="rect">
            <a:avLst/>
          </a:prstGeom>
          <a:solidFill>
            <a:schemeClr val="bg2">
              <a:lumMod val="9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8" name="Rectangle 17">
            <a:extLst>
              <a:ext uri="{FF2B5EF4-FFF2-40B4-BE49-F238E27FC236}">
                <a16:creationId xmlns:a16="http://schemas.microsoft.com/office/drawing/2014/main" id="{122353E7-E111-EA78-5EBD-5E888F811859}"/>
              </a:ext>
            </a:extLst>
          </p:cNvPr>
          <p:cNvSpPr/>
          <p:nvPr/>
        </p:nvSpPr>
        <p:spPr>
          <a:xfrm>
            <a:off x="435992" y="3236691"/>
            <a:ext cx="11365170" cy="1035099"/>
          </a:xfrm>
          <a:prstGeom prst="rect">
            <a:avLst/>
          </a:prstGeom>
          <a:solidFill>
            <a:srgbClr val="F8CBAD"/>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DCD6B3-BA5F-25EC-D3FA-8C130F78619B}"/>
              </a:ext>
            </a:extLst>
          </p:cNvPr>
          <p:cNvSpPr/>
          <p:nvPr/>
        </p:nvSpPr>
        <p:spPr>
          <a:xfrm>
            <a:off x="511428" y="4679293"/>
            <a:ext cx="11289734" cy="1035099"/>
          </a:xfrm>
          <a:prstGeom prst="rect">
            <a:avLst/>
          </a:prstGeom>
          <a:solidFill>
            <a:schemeClr val="bg2">
              <a:lumMod val="9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E25B9-B37B-B2F3-319F-A5A31B8AD67A}"/>
              </a:ext>
            </a:extLst>
          </p:cNvPr>
          <p:cNvSpPr>
            <a:spLocks noGrp="1"/>
          </p:cNvSpPr>
          <p:nvPr>
            <p:ph type="title"/>
          </p:nvPr>
        </p:nvSpPr>
        <p:spPr>
          <a:xfrm>
            <a:off x="0" y="18255"/>
            <a:ext cx="10515600" cy="1325563"/>
          </a:xfrm>
        </p:spPr>
        <p:txBody>
          <a:bodyPr/>
          <a:lstStyle/>
          <a:p>
            <a:r>
              <a:rPr lang="en-US" dirty="0"/>
              <a:t>Proof Roadmap</a:t>
            </a:r>
          </a:p>
        </p:txBody>
      </p:sp>
      <p:grpSp>
        <p:nvGrpSpPr>
          <p:cNvPr id="21" name="Group 20">
            <a:extLst>
              <a:ext uri="{FF2B5EF4-FFF2-40B4-BE49-F238E27FC236}">
                <a16:creationId xmlns:a16="http://schemas.microsoft.com/office/drawing/2014/main" id="{AD36FB61-65D0-4C17-E330-41ACAE1CBDCC}"/>
              </a:ext>
            </a:extLst>
          </p:cNvPr>
          <p:cNvGrpSpPr/>
          <p:nvPr/>
        </p:nvGrpSpPr>
        <p:grpSpPr>
          <a:xfrm>
            <a:off x="390838" y="2170595"/>
            <a:ext cx="725310" cy="3323707"/>
            <a:chOff x="108613" y="1820636"/>
            <a:chExt cx="725310" cy="3323707"/>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6D26690-D9C3-66C4-2A11-23FDBF59968A}"/>
                    </a:ext>
                  </a:extLst>
                </p:cNvPr>
                <p:cNvSpPr txBox="1"/>
                <p:nvPr/>
              </p:nvSpPr>
              <p:spPr>
                <a:xfrm>
                  <a:off x="108613" y="182063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2">
                                <a:lumMod val="50000"/>
                              </a:schemeClr>
                            </a:solidFill>
                            <a:latin typeface="Cambria Math" panose="02040503050406030204" pitchFamily="18" charset="0"/>
                          </a:rPr>
                          <m:t>1.</m:t>
                        </m:r>
                      </m:oMath>
                    </m:oMathPara>
                  </a14:m>
                  <a:endParaRPr lang="en-US" sz="2800" dirty="0"/>
                </a:p>
              </p:txBody>
            </p:sp>
          </mc:Choice>
          <mc:Fallback xmlns="">
            <p:sp>
              <p:nvSpPr>
                <p:cNvPr id="12" name="TextBox 11">
                  <a:extLst>
                    <a:ext uri="{FF2B5EF4-FFF2-40B4-BE49-F238E27FC236}">
                      <a16:creationId xmlns:a16="http://schemas.microsoft.com/office/drawing/2014/main" id="{36D26690-D9C3-66C4-2A11-23FDBF59968A}"/>
                    </a:ext>
                  </a:extLst>
                </p:cNvPr>
                <p:cNvSpPr txBox="1">
                  <a:spLocks noRot="1" noChangeAspect="1" noMove="1" noResize="1" noEditPoints="1" noAdjustHandles="1" noChangeArrowheads="1" noChangeShapeType="1" noTextEdit="1"/>
                </p:cNvSpPr>
                <p:nvPr/>
              </p:nvSpPr>
              <p:spPr>
                <a:xfrm>
                  <a:off x="108613" y="1820636"/>
                  <a:ext cx="680156"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BE7BA2B-258B-DFF0-E015-DD439E7463BA}"/>
                    </a:ext>
                  </a:extLst>
                </p:cNvPr>
                <p:cNvSpPr txBox="1"/>
                <p:nvPr/>
              </p:nvSpPr>
              <p:spPr>
                <a:xfrm>
                  <a:off x="108613" y="321355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2</m:t>
                        </m:r>
                        <m:r>
                          <a:rPr lang="en-US" sz="2800" b="0" i="1" smtClean="0">
                            <a:latin typeface="Cambria Math" panose="02040503050406030204" pitchFamily="18" charset="0"/>
                          </a:rPr>
                          <m:t>.</m:t>
                        </m:r>
                      </m:oMath>
                    </m:oMathPara>
                  </a14:m>
                  <a:endParaRPr lang="en-US" sz="2800" dirty="0"/>
                </a:p>
              </p:txBody>
            </p:sp>
          </mc:Choice>
          <mc:Fallback xmlns="">
            <p:sp>
              <p:nvSpPr>
                <p:cNvPr id="13" name="TextBox 12">
                  <a:extLst>
                    <a:ext uri="{FF2B5EF4-FFF2-40B4-BE49-F238E27FC236}">
                      <a16:creationId xmlns:a16="http://schemas.microsoft.com/office/drawing/2014/main" id="{DBE7BA2B-258B-DFF0-E015-DD439E7463BA}"/>
                    </a:ext>
                  </a:extLst>
                </p:cNvPr>
                <p:cNvSpPr txBox="1">
                  <a:spLocks noRot="1" noChangeAspect="1" noMove="1" noResize="1" noEditPoints="1" noAdjustHandles="1" noChangeArrowheads="1" noChangeShapeType="1" noTextEdit="1"/>
                </p:cNvSpPr>
                <p:nvPr/>
              </p:nvSpPr>
              <p:spPr>
                <a:xfrm>
                  <a:off x="108613" y="3213556"/>
                  <a:ext cx="680156"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338220C-EB13-AE76-086B-553F364B26C8}"/>
                    </a:ext>
                  </a:extLst>
                </p:cNvPr>
                <p:cNvSpPr txBox="1"/>
                <p:nvPr/>
              </p:nvSpPr>
              <p:spPr>
                <a:xfrm>
                  <a:off x="153767" y="471345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2">
                                <a:lumMod val="50000"/>
                              </a:schemeClr>
                            </a:solidFill>
                            <a:latin typeface="Cambria Math" panose="02040503050406030204" pitchFamily="18" charset="0"/>
                          </a:rPr>
                          <m:t>3</m:t>
                        </m:r>
                        <m:r>
                          <a:rPr lang="en-US" sz="2800" b="0" i="1" smtClean="0">
                            <a:solidFill>
                              <a:schemeClr val="bg2">
                                <a:lumMod val="50000"/>
                              </a:schemeClr>
                            </a:solidFill>
                            <a:latin typeface="Cambria Math" panose="02040503050406030204" pitchFamily="18" charset="0"/>
                          </a:rPr>
                          <m:t>.</m:t>
                        </m:r>
                      </m:oMath>
                    </m:oMathPara>
                  </a14:m>
                  <a:endParaRPr lang="en-US" sz="2800" dirty="0">
                    <a:solidFill>
                      <a:schemeClr val="bg2">
                        <a:lumMod val="50000"/>
                      </a:schemeClr>
                    </a:solidFill>
                  </a:endParaRPr>
                </a:p>
              </p:txBody>
            </p:sp>
          </mc:Choice>
          <mc:Fallback xmlns="">
            <p:sp>
              <p:nvSpPr>
                <p:cNvPr id="14" name="TextBox 13">
                  <a:extLst>
                    <a:ext uri="{FF2B5EF4-FFF2-40B4-BE49-F238E27FC236}">
                      <a16:creationId xmlns:a16="http://schemas.microsoft.com/office/drawing/2014/main" id="{A338220C-EB13-AE76-086B-553F364B26C8}"/>
                    </a:ext>
                  </a:extLst>
                </p:cNvPr>
                <p:cNvSpPr txBox="1">
                  <a:spLocks noRot="1" noChangeAspect="1" noMove="1" noResize="1" noEditPoints="1" noAdjustHandles="1" noChangeArrowheads="1" noChangeShapeType="1" noTextEdit="1"/>
                </p:cNvSpPr>
                <p:nvPr/>
              </p:nvSpPr>
              <p:spPr>
                <a:xfrm>
                  <a:off x="153767" y="4713456"/>
                  <a:ext cx="680156" cy="430887"/>
                </a:xfrm>
                <a:prstGeom prst="rect">
                  <a:avLst/>
                </a:prstGeom>
                <a:blipFill>
                  <a:blip r:embed="rId5"/>
                  <a:stretch>
                    <a:fillRect/>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7591B7BB-526A-7351-0C59-9ED1A9A16721}"/>
              </a:ext>
            </a:extLst>
          </p:cNvPr>
          <p:cNvGrpSpPr/>
          <p:nvPr/>
        </p:nvGrpSpPr>
        <p:grpSpPr>
          <a:xfrm>
            <a:off x="988392" y="1902354"/>
            <a:ext cx="10215216" cy="3753207"/>
            <a:chOff x="788769" y="1518530"/>
            <a:chExt cx="10215216" cy="3753207"/>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A13E29-134C-3223-C73F-3DF43E14C04B}"/>
                    </a:ext>
                  </a:extLst>
                </p:cNvPr>
                <p:cNvSpPr txBox="1"/>
                <p:nvPr/>
              </p:nvSpPr>
              <p:spPr>
                <a:xfrm>
                  <a:off x="788769" y="1608842"/>
                  <a:ext cx="3889061" cy="675570"/>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sSubSup>
                          <m:sSubSupPr>
                            <m:ctrlPr>
                              <a:rPr lang="en-US" sz="2800" i="1" smtClean="0">
                                <a:solidFill>
                                  <a:schemeClr val="bg2">
                                    <a:lumMod val="50000"/>
                                  </a:schemeClr>
                                </a:solidFill>
                                <a:latin typeface="Cambria Math" panose="02040503050406030204" pitchFamily="18" charset="0"/>
                              </a:rPr>
                            </m:ctrlPr>
                          </m:sSubSupPr>
                          <m:e>
                            <m:r>
                              <m:rPr>
                                <m:sty m:val="p"/>
                              </m:rPr>
                              <a:rPr lang="en-US" sz="2800" i="1">
                                <a:solidFill>
                                  <a:schemeClr val="bg2">
                                    <a:lumMod val="50000"/>
                                  </a:schemeClr>
                                </a:solidFill>
                                <a:latin typeface="Cambria Math" panose="02040503050406030204" pitchFamily="18" charset="0"/>
                              </a:rPr>
                              <m:t>Adv</m:t>
                            </m:r>
                          </m:e>
                          <m:sub>
                            <m:r>
                              <a:rPr lang="en-US" sz="2800" i="1">
                                <a:solidFill>
                                  <a:schemeClr val="bg2">
                                    <a:lumMod val="50000"/>
                                  </a:schemeClr>
                                </a:solidFill>
                                <a:latin typeface="Cambria Math" panose="02040503050406030204" pitchFamily="18" charset="0"/>
                              </a:rPr>
                              <m:t>𝑞</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𝑛</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𝑘</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𝑙</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𝜆</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𝜏</m:t>
                            </m:r>
                          </m:sub>
                          <m:sup>
                            <m:r>
                              <a:rPr lang="en-US" sz="2800" i="1">
                                <a:solidFill>
                                  <a:schemeClr val="bg2">
                                    <a:lumMod val="50000"/>
                                  </a:schemeClr>
                                </a:solidFill>
                                <a:latin typeface="Cambria Math" panose="02040503050406030204" pitchFamily="18" charset="0"/>
                              </a:rPr>
                              <m:t>𝑆𝑒𝑙𝑓𝑇𝑎𝑟𝑔𝑒𝑡𝑀𝑆𝐼𝑆</m:t>
                            </m:r>
                          </m:sup>
                        </m:sSubSup>
                        <m:d>
                          <m:dPr>
                            <m:ctrlPr>
                              <a:rPr lang="en-US" sz="2800" i="1">
                                <a:solidFill>
                                  <a:schemeClr val="bg2">
                                    <a:lumMod val="50000"/>
                                  </a:schemeClr>
                                </a:solidFill>
                                <a:latin typeface="Cambria Math" panose="02040503050406030204" pitchFamily="18" charset="0"/>
                              </a:rPr>
                            </m:ctrlPr>
                          </m:dPr>
                          <m:e>
                            <m:sSup>
                              <m:sSupPr>
                                <m:ctrlPr>
                                  <a:rPr lang="en-US" sz="2800" i="1">
                                    <a:solidFill>
                                      <a:schemeClr val="bg2">
                                        <a:lumMod val="50000"/>
                                      </a:schemeClr>
                                    </a:solidFill>
                                    <a:latin typeface="Cambria Math" panose="02040503050406030204" pitchFamily="18" charset="0"/>
                                  </a:rPr>
                                </m:ctrlPr>
                              </m:sSupPr>
                              <m:e>
                                <m:r>
                                  <a:rPr lang="en-US" sz="2800" i="1">
                                    <a:solidFill>
                                      <a:schemeClr val="bg2">
                                        <a:lumMod val="50000"/>
                                      </a:schemeClr>
                                    </a:solidFill>
                                    <a:latin typeface="Cambria Math" panose="02040503050406030204" pitchFamily="18" charset="0"/>
                                  </a:rPr>
                                  <m:t>𝐴</m:t>
                                </m:r>
                              </m:e>
                              <m:sup>
                                <m:r>
                                  <a:rPr lang="en-US" sz="2800" i="1">
                                    <a:solidFill>
                                      <a:schemeClr val="bg2">
                                        <a:lumMod val="50000"/>
                                      </a:schemeClr>
                                    </a:solidFill>
                                    <a:latin typeface="Cambria Math" panose="02040503050406030204" pitchFamily="18" charset="0"/>
                                  </a:rPr>
                                  <m:t>|</m:t>
                                </m:r>
                                <m:r>
                                  <a:rPr lang="en-US" sz="2800" i="1">
                                    <a:solidFill>
                                      <a:schemeClr val="bg2">
                                        <a:lumMod val="50000"/>
                                      </a:schemeClr>
                                    </a:solidFill>
                                    <a:latin typeface="Cambria Math" panose="02040503050406030204" pitchFamily="18" charset="0"/>
                                  </a:rPr>
                                  <m:t>𝐻</m:t>
                                </m:r>
                                <m:r>
                                  <a:rPr lang="en-US" sz="2800" i="1">
                                    <a:solidFill>
                                      <a:schemeClr val="bg2">
                                        <a:lumMod val="50000"/>
                                      </a:schemeClr>
                                    </a:solidFill>
                                    <a:latin typeface="Cambria Math" panose="02040503050406030204" pitchFamily="18" charset="0"/>
                                  </a:rPr>
                                  <m:t>⟩</m:t>
                                </m:r>
                              </m:sup>
                            </m:sSup>
                          </m:e>
                        </m:d>
                      </m:oMath>
                    </m:oMathPara>
                  </a14:m>
                  <a:endParaRPr lang="en-US" sz="2800" dirty="0">
                    <a:solidFill>
                      <a:schemeClr val="bg2">
                        <a:lumMod val="50000"/>
                      </a:schemeClr>
                    </a:solidFill>
                  </a:endParaRPr>
                </a:p>
              </p:txBody>
            </p:sp>
          </mc:Choice>
          <mc:Fallback xmlns="">
            <p:sp>
              <p:nvSpPr>
                <p:cNvPr id="8" name="TextBox 7">
                  <a:extLst>
                    <a:ext uri="{FF2B5EF4-FFF2-40B4-BE49-F238E27FC236}">
                      <a16:creationId xmlns:a16="http://schemas.microsoft.com/office/drawing/2014/main" id="{5FA13E29-134C-3223-C73F-3DF43E14C04B}"/>
                    </a:ext>
                  </a:extLst>
                </p:cNvPr>
                <p:cNvSpPr txBox="1">
                  <a:spLocks noRot="1" noChangeAspect="1" noMove="1" noResize="1" noEditPoints="1" noAdjustHandles="1" noChangeArrowheads="1" noChangeShapeType="1" noTextEdit="1"/>
                </p:cNvSpPr>
                <p:nvPr/>
              </p:nvSpPr>
              <p:spPr>
                <a:xfrm>
                  <a:off x="788769" y="1608842"/>
                  <a:ext cx="3889061" cy="6755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9FC962-C907-488B-B08E-11D9B6B34FCD}"/>
                    </a:ext>
                  </a:extLst>
                </p:cNvPr>
                <p:cNvSpPr txBox="1"/>
                <p:nvPr/>
              </p:nvSpPr>
              <p:spPr>
                <a:xfrm>
                  <a:off x="6014157" y="1518530"/>
                  <a:ext cx="4989828" cy="375320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Sup>
                          <m:sSubSupPr>
                            <m:ctrlPr>
                              <a:rPr lang="en-US" sz="2800" i="1" smtClean="0">
                                <a:solidFill>
                                  <a:schemeClr val="bg2">
                                    <a:lumMod val="50000"/>
                                  </a:schemeClr>
                                </a:solidFill>
                                <a:latin typeface="Cambria Math" panose="02040503050406030204" pitchFamily="18" charset="0"/>
                              </a:rPr>
                            </m:ctrlPr>
                          </m:sSubSupPr>
                          <m:e>
                            <m:r>
                              <m:rPr>
                                <m:sty m:val="p"/>
                              </m:rPr>
                              <a:rPr lang="en-US" sz="2800" i="1">
                                <a:solidFill>
                                  <a:schemeClr val="bg2">
                                    <a:lumMod val="50000"/>
                                  </a:schemeClr>
                                </a:solidFill>
                                <a:latin typeface="Cambria Math" panose="02040503050406030204" pitchFamily="18" charset="0"/>
                              </a:rPr>
                              <m:t>Adv</m:t>
                            </m:r>
                          </m:e>
                          <m:sub>
                            <m:r>
                              <a:rPr lang="en-US" sz="2800" i="1">
                                <a:solidFill>
                                  <a:schemeClr val="bg2">
                                    <a:lumMod val="50000"/>
                                  </a:schemeClr>
                                </a:solidFill>
                                <a:latin typeface="Cambria Math" panose="02040503050406030204" pitchFamily="18" charset="0"/>
                              </a:rPr>
                              <m:t>𝑞</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𝑛</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𝑘</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𝑙</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𝜆</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𝜏</m:t>
                            </m:r>
                          </m:sub>
                          <m:sup>
                            <m:r>
                              <a:rPr lang="en-US" sz="2800" i="1">
                                <a:solidFill>
                                  <a:schemeClr val="bg2">
                                    <a:lumMod val="50000"/>
                                  </a:schemeClr>
                                </a:solidFill>
                                <a:latin typeface="Cambria Math" panose="02040503050406030204" pitchFamily="18" charset="0"/>
                              </a:rPr>
                              <m:t>𝐶h𝑜𝑠𝑒𝑛</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𝐶𝑜𝑜𝑟𝑑𝑖𝑛𝑎𝑡𝑒</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𝐵𝑖𝑛𝑑𝑖𝑛𝑔</m:t>
                            </m:r>
                          </m:sup>
                        </m:sSubSup>
                        <m:r>
                          <a:rPr lang="en-US" sz="2800" i="1">
                            <a:solidFill>
                              <a:schemeClr val="bg2">
                                <a:lumMod val="50000"/>
                              </a:schemeClr>
                            </a:solidFill>
                            <a:latin typeface="Cambria Math" panose="02040503050406030204" pitchFamily="18" charset="0"/>
                          </a:rPr>
                          <m:t>(</m:t>
                        </m:r>
                        <m:r>
                          <a:rPr lang="en-US" sz="2800" b="0" i="1" smtClean="0">
                            <a:solidFill>
                              <a:schemeClr val="bg2">
                                <a:lumMod val="50000"/>
                              </a:schemeClr>
                            </a:solidFill>
                            <a:latin typeface="Cambria Math" panose="02040503050406030204" pitchFamily="18" charset="0"/>
                          </a:rPr>
                          <m:t>𝐵</m:t>
                        </m:r>
                        <m:r>
                          <a:rPr lang="en-US" sz="2800" i="1">
                            <a:solidFill>
                              <a:schemeClr val="bg2">
                                <a:lumMod val="50000"/>
                              </a:schemeClr>
                            </a:solidFill>
                            <a:latin typeface="Cambria Math" panose="02040503050406030204" pitchFamily="18" charset="0"/>
                          </a:rPr>
                          <m:t>)</m:t>
                        </m:r>
                      </m:oMath>
                    </m:oMathPara>
                  </a14:m>
                  <a:endParaRPr lang="en-US" sz="2800" dirty="0">
                    <a:solidFill>
                      <a:schemeClr val="bg2">
                        <a:lumMod val="50000"/>
                      </a:schemeClr>
                    </a:solidFill>
                  </a:endParaRPr>
                </a:p>
                <a:p>
                  <a:endParaRPr lang="en-US" sz="2800" dirty="0"/>
                </a:p>
                <a:p>
                  <a:endParaRPr lang="en-US" sz="2800" dirty="0"/>
                </a:p>
                <a:p>
                  <a:pPr/>
                  <a14:m>
                    <m:oMathPara xmlns:m="http://schemas.openxmlformats.org/officeDocument/2006/math">
                      <m:oMathParaPr>
                        <m:jc m:val="left"/>
                      </m:oMathParaPr>
                      <m:oMath xmlns:m="http://schemas.openxmlformats.org/officeDocument/2006/math">
                        <m:sSubSup>
                          <m:sSubSupPr>
                            <m:ctrlPr>
                              <a:rPr lang="en-US" sz="2800" i="1" smtClean="0">
                                <a:latin typeface="Cambria Math" panose="02040503050406030204" pitchFamily="18" charset="0"/>
                              </a:rPr>
                            </m:ctrlPr>
                          </m:sSubSupPr>
                          <m:e>
                            <m:r>
                              <m:rPr>
                                <m:sty m:val="p"/>
                              </m:rPr>
                              <a:rPr lang="en-US" sz="2800" i="1">
                                <a:latin typeface="Cambria Math" panose="02040503050406030204" pitchFamily="18" charset="0"/>
                              </a:rPr>
                              <m:t>Adv</m:t>
                            </m:r>
                          </m:e>
                          <m:sub>
                            <m:r>
                              <a:rPr lang="en-US" sz="2800" i="1">
                                <a:latin typeface="Cambria Math" panose="02040503050406030204" pitchFamily="18" charset="0"/>
                              </a:rPr>
                              <m:t>𝑞</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 </m:t>
                            </m:r>
                            <m:r>
                              <a:rPr lang="en-US" sz="2800" i="1">
                                <a:latin typeface="Cambria Math" panose="02040503050406030204" pitchFamily="18" charset="0"/>
                              </a:rPr>
                              <m:t>𝜆</m:t>
                            </m:r>
                          </m:sub>
                          <m:sup>
                            <m:r>
                              <a:rPr lang="en-US" sz="2800" i="1">
                                <a:latin typeface="Cambria Math" panose="02040503050406030204" pitchFamily="18" charset="0"/>
                              </a:rPr>
                              <m:t>𝐶𝑜𝑙𝑙𝑎𝑝𝑠𝑖𝑛𝑔</m:t>
                            </m:r>
                          </m:sup>
                        </m:sSubSup>
                        <m:r>
                          <a:rPr lang="en-US" sz="2800" i="1">
                            <a:latin typeface="Cambria Math" panose="02040503050406030204" pitchFamily="18" charset="0"/>
                          </a:rPr>
                          <m:t>(</m:t>
                        </m:r>
                        <m:r>
                          <a:rPr lang="en-US" sz="2800" b="0" i="1" smtClean="0">
                            <a:latin typeface="Cambria Math" panose="02040503050406030204" pitchFamily="18" charset="0"/>
                          </a:rPr>
                          <m:t>𝐶</m:t>
                        </m:r>
                        <m:r>
                          <a:rPr lang="en-US" sz="2800" i="1">
                            <a:latin typeface="Cambria Math" panose="02040503050406030204" pitchFamily="18" charset="0"/>
                          </a:rPr>
                          <m:t>)</m:t>
                        </m:r>
                      </m:oMath>
                    </m:oMathPara>
                  </a14:m>
                  <a:endParaRPr lang="en-US" sz="2800" dirty="0"/>
                </a:p>
                <a:p>
                  <a:endParaRPr lang="en-US" sz="2800" dirty="0"/>
                </a:p>
                <a:p>
                  <a:endParaRPr lang="en-US" sz="2800" dirty="0"/>
                </a:p>
                <a:p>
                  <a:pPr/>
                  <a14:m>
                    <m:oMathPara xmlns:m="http://schemas.openxmlformats.org/officeDocument/2006/math">
                      <m:oMathParaPr>
                        <m:jc m:val="left"/>
                      </m:oMathParaPr>
                      <m:oMath xmlns:m="http://schemas.openxmlformats.org/officeDocument/2006/math">
                        <m:sSubSup>
                          <m:sSubSupPr>
                            <m:ctrlPr>
                              <a:rPr lang="en-US" sz="2800" i="1" smtClean="0">
                                <a:solidFill>
                                  <a:schemeClr val="bg2">
                                    <a:lumMod val="50000"/>
                                  </a:schemeClr>
                                </a:solidFill>
                                <a:latin typeface="Cambria Math" panose="02040503050406030204" pitchFamily="18" charset="0"/>
                              </a:rPr>
                            </m:ctrlPr>
                          </m:sSubSupPr>
                          <m:e>
                            <m:r>
                              <m:rPr>
                                <m:sty m:val="p"/>
                              </m:rPr>
                              <a:rPr lang="en-US" sz="2800" i="1">
                                <a:solidFill>
                                  <a:schemeClr val="bg2">
                                    <a:lumMod val="50000"/>
                                  </a:schemeClr>
                                </a:solidFill>
                                <a:latin typeface="Cambria Math" panose="02040503050406030204" pitchFamily="18" charset="0"/>
                              </a:rPr>
                              <m:t>Adv</m:t>
                            </m:r>
                          </m:e>
                          <m:sub>
                            <m:r>
                              <a:rPr lang="en-US" sz="2800" i="1">
                                <a:solidFill>
                                  <a:schemeClr val="bg2">
                                    <a:lumMod val="50000"/>
                                  </a:schemeClr>
                                </a:solidFill>
                                <a:latin typeface="Cambria Math" panose="02040503050406030204" pitchFamily="18" charset="0"/>
                              </a:rPr>
                              <m:t>𝑞</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𝑛</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𝑘</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𝑙</m:t>
                            </m:r>
                            <m:r>
                              <a:rPr lang="en-US" sz="2800" i="1">
                                <a:solidFill>
                                  <a:schemeClr val="bg2">
                                    <a:lumMod val="50000"/>
                                  </a:schemeClr>
                                </a:solidFill>
                                <a:latin typeface="Cambria Math" panose="02040503050406030204" pitchFamily="18" charset="0"/>
                              </a:rPr>
                              <m:t>, </m:t>
                            </m:r>
                            <m:sSub>
                              <m:sSubPr>
                                <m:ctrlPr>
                                  <a:rPr lang="en-US" sz="2800" i="1">
                                    <a:solidFill>
                                      <a:schemeClr val="bg2">
                                        <a:lumMod val="50000"/>
                                      </a:schemeClr>
                                    </a:solidFill>
                                    <a:latin typeface="Cambria Math" panose="02040503050406030204" pitchFamily="18" charset="0"/>
                                  </a:rPr>
                                </m:ctrlPr>
                              </m:sSubPr>
                              <m:e>
                                <m:r>
                                  <a:rPr lang="en-US" sz="2800" i="1">
                                    <a:solidFill>
                                      <a:schemeClr val="bg2">
                                        <a:lumMod val="50000"/>
                                      </a:schemeClr>
                                    </a:solidFill>
                                    <a:latin typeface="Cambria Math" panose="02040503050406030204" pitchFamily="18" charset="0"/>
                                  </a:rPr>
                                  <m:t>𝑆</m:t>
                                </m:r>
                              </m:e>
                              <m:sub>
                                <m:r>
                                  <a:rPr lang="en-US" sz="2800" i="1">
                                    <a:solidFill>
                                      <a:schemeClr val="bg2">
                                        <a:lumMod val="50000"/>
                                      </a:schemeClr>
                                    </a:solidFill>
                                    <a:latin typeface="Cambria Math" panose="02040503050406030204" pitchFamily="18" charset="0"/>
                                  </a:rPr>
                                  <m:t>𝜂</m:t>
                                </m:r>
                              </m:sub>
                            </m:sSub>
                          </m:sub>
                          <m:sup>
                            <m:r>
                              <a:rPr lang="en-US" sz="2800" i="1">
                                <a:solidFill>
                                  <a:schemeClr val="bg2">
                                    <a:lumMod val="50000"/>
                                  </a:schemeClr>
                                </a:solidFill>
                                <a:latin typeface="Cambria Math" panose="02040503050406030204" pitchFamily="18" charset="0"/>
                              </a:rPr>
                              <m:t>𝑀𝐿𝑊𝐸</m:t>
                            </m:r>
                          </m:sup>
                        </m:sSubSup>
                        <m:d>
                          <m:dPr>
                            <m:ctrlPr>
                              <a:rPr lang="en-US" sz="2800" i="1">
                                <a:solidFill>
                                  <a:schemeClr val="bg2">
                                    <a:lumMod val="50000"/>
                                  </a:schemeClr>
                                </a:solidFill>
                                <a:latin typeface="Cambria Math" panose="02040503050406030204" pitchFamily="18" charset="0"/>
                              </a:rPr>
                            </m:ctrlPr>
                          </m:dPr>
                          <m:e>
                            <m:r>
                              <a:rPr lang="en-US" sz="2800" b="0" i="1" smtClean="0">
                                <a:solidFill>
                                  <a:schemeClr val="bg2">
                                    <a:lumMod val="50000"/>
                                  </a:schemeClr>
                                </a:solidFill>
                                <a:latin typeface="Cambria Math" panose="02040503050406030204" pitchFamily="18" charset="0"/>
                              </a:rPr>
                              <m:t>𝐷</m:t>
                            </m:r>
                          </m:e>
                        </m:d>
                        <m:r>
                          <a:rPr lang="en-US" sz="2800" i="1">
                            <a:solidFill>
                              <a:schemeClr val="bg2">
                                <a:lumMod val="50000"/>
                              </a:schemeClr>
                            </a:solidFill>
                            <a:latin typeface="Cambria Math" panose="02040503050406030204" pitchFamily="18" charset="0"/>
                          </a:rPr>
                          <m:t>,</m:t>
                        </m:r>
                        <m:r>
                          <a:rPr lang="en-US" sz="2800" i="1">
                            <a:solidFill>
                              <a:schemeClr val="bg2">
                                <a:lumMod val="50000"/>
                              </a:schemeClr>
                            </a:solidFill>
                            <a:latin typeface="Cambria Math" panose="02040503050406030204" pitchFamily="18" charset="0"/>
                          </a:rPr>
                          <m:t>𝜂</m:t>
                        </m:r>
                        <m:r>
                          <a:rPr lang="en-US" sz="2800" i="1">
                            <a:solidFill>
                              <a:schemeClr val="bg2">
                                <a:lumMod val="50000"/>
                              </a:schemeClr>
                            </a:solidFill>
                            <a:latin typeface="Cambria Math" panose="02040503050406030204" pitchFamily="18" charset="0"/>
                          </a:rPr>
                          <m:t>&lt;</m:t>
                        </m:r>
                        <m:d>
                          <m:dPr>
                            <m:begChr m:val="⌊"/>
                            <m:endChr m:val="⌋"/>
                            <m:ctrlPr>
                              <a:rPr lang="en-US" sz="2800" i="1">
                                <a:solidFill>
                                  <a:schemeClr val="bg2">
                                    <a:lumMod val="50000"/>
                                  </a:schemeClr>
                                </a:solidFill>
                                <a:latin typeface="Cambria Math" panose="02040503050406030204" pitchFamily="18" charset="0"/>
                              </a:rPr>
                            </m:ctrlPr>
                          </m:dPr>
                          <m:e>
                            <m:f>
                              <m:fPr>
                                <m:ctrlPr>
                                  <a:rPr lang="en-US" sz="2800" i="1">
                                    <a:solidFill>
                                      <a:schemeClr val="bg2">
                                        <a:lumMod val="50000"/>
                                      </a:schemeClr>
                                    </a:solidFill>
                                    <a:latin typeface="Cambria Math" panose="02040503050406030204" pitchFamily="18" charset="0"/>
                                  </a:rPr>
                                </m:ctrlPr>
                              </m:fPr>
                              <m:num>
                                <m:r>
                                  <a:rPr lang="en-US" sz="2800" i="1">
                                    <a:solidFill>
                                      <a:schemeClr val="bg2">
                                        <a:lumMod val="50000"/>
                                      </a:schemeClr>
                                    </a:solidFill>
                                    <a:latin typeface="Cambria Math" panose="02040503050406030204" pitchFamily="18" charset="0"/>
                                  </a:rPr>
                                  <m:t>𝑞</m:t>
                                </m:r>
                              </m:num>
                              <m:den>
                                <m:r>
                                  <a:rPr lang="en-US" sz="2800" i="1">
                                    <a:solidFill>
                                      <a:schemeClr val="bg2">
                                        <a:lumMod val="50000"/>
                                      </a:schemeClr>
                                    </a:solidFill>
                                    <a:latin typeface="Cambria Math" panose="02040503050406030204" pitchFamily="18" charset="0"/>
                                  </a:rPr>
                                  <m:t>32</m:t>
                                </m:r>
                              </m:den>
                            </m:f>
                          </m:e>
                        </m:d>
                        <m:r>
                          <a:rPr lang="en-US" sz="2800" i="1">
                            <a:solidFill>
                              <a:schemeClr val="bg2">
                                <a:lumMod val="50000"/>
                              </a:schemeClr>
                            </a:solidFill>
                            <a:latin typeface="Cambria Math" panose="02040503050406030204" pitchFamily="18" charset="0"/>
                          </a:rPr>
                          <m:t>/2</m:t>
                        </m:r>
                        <m:r>
                          <a:rPr lang="en-US" sz="2800" i="1">
                            <a:solidFill>
                              <a:schemeClr val="bg2">
                                <a:lumMod val="50000"/>
                              </a:schemeClr>
                            </a:solidFill>
                            <a:latin typeface="Cambria Math" panose="02040503050406030204" pitchFamily="18" charset="0"/>
                          </a:rPr>
                          <m:t>𝜆</m:t>
                        </m:r>
                        <m:r>
                          <a:rPr lang="en-US" sz="2800" i="1">
                            <a:solidFill>
                              <a:schemeClr val="bg2">
                                <a:lumMod val="50000"/>
                              </a:schemeClr>
                            </a:solidFill>
                            <a:latin typeface="Cambria Math" panose="02040503050406030204" pitchFamily="18" charset="0"/>
                          </a:rPr>
                          <m:t>𝑛𝑙</m:t>
                        </m:r>
                      </m:oMath>
                    </m:oMathPara>
                  </a14:m>
                  <a:endParaRPr lang="en-US" sz="2800" dirty="0"/>
                </a:p>
              </p:txBody>
            </p:sp>
          </mc:Choice>
          <mc:Fallback xmlns="">
            <p:sp>
              <p:nvSpPr>
                <p:cNvPr id="9" name="TextBox 8">
                  <a:extLst>
                    <a:ext uri="{FF2B5EF4-FFF2-40B4-BE49-F238E27FC236}">
                      <a16:creationId xmlns:a16="http://schemas.microsoft.com/office/drawing/2014/main" id="{EE9FC962-C907-488B-B08E-11D9B6B34FCD}"/>
                    </a:ext>
                  </a:extLst>
                </p:cNvPr>
                <p:cNvSpPr txBox="1">
                  <a:spLocks noRot="1" noChangeAspect="1" noMove="1" noResize="1" noEditPoints="1" noAdjustHandles="1" noChangeArrowheads="1" noChangeShapeType="1" noTextEdit="1"/>
                </p:cNvSpPr>
                <p:nvPr/>
              </p:nvSpPr>
              <p:spPr>
                <a:xfrm>
                  <a:off x="6014157" y="1518530"/>
                  <a:ext cx="4989828" cy="37532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D73C4A-3D17-DA08-24BB-8DFAB5E07DAE}"/>
                    </a:ext>
                  </a:extLst>
                </p:cNvPr>
                <p:cNvSpPr txBox="1"/>
                <p:nvPr/>
              </p:nvSpPr>
              <p:spPr>
                <a:xfrm>
                  <a:off x="5005915" y="1753447"/>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2">
                                <a:lumMod val="50000"/>
                              </a:schemeClr>
                            </a:solidFill>
                            <a:latin typeface="Cambria Math" panose="02040503050406030204" pitchFamily="18" charset="0"/>
                          </a:rPr>
                          <m:t>≤</m:t>
                        </m:r>
                      </m:oMath>
                    </m:oMathPara>
                  </a14:m>
                  <a:endParaRPr lang="en-US" sz="2800" dirty="0"/>
                </a:p>
              </p:txBody>
            </p:sp>
          </mc:Choice>
          <mc:Fallback xmlns="">
            <p:sp>
              <p:nvSpPr>
                <p:cNvPr id="10" name="TextBox 9">
                  <a:extLst>
                    <a:ext uri="{FF2B5EF4-FFF2-40B4-BE49-F238E27FC236}">
                      <a16:creationId xmlns:a16="http://schemas.microsoft.com/office/drawing/2014/main" id="{A9D73C4A-3D17-DA08-24BB-8DFAB5E07DAE}"/>
                    </a:ext>
                  </a:extLst>
                </p:cNvPr>
                <p:cNvSpPr txBox="1">
                  <a:spLocks noRot="1" noChangeAspect="1" noMove="1" noResize="1" noEditPoints="1" noAdjustHandles="1" noChangeArrowheads="1" noChangeShapeType="1" noTextEdit="1"/>
                </p:cNvSpPr>
                <p:nvPr/>
              </p:nvSpPr>
              <p:spPr>
                <a:xfrm>
                  <a:off x="5005915" y="1753447"/>
                  <a:ext cx="680156"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8CAD860-09C4-8667-1083-8EC8762C9A30}"/>
                    </a:ext>
                  </a:extLst>
                </p:cNvPr>
                <p:cNvSpPr txBox="1"/>
                <p:nvPr/>
              </p:nvSpPr>
              <p:spPr>
                <a:xfrm>
                  <a:off x="5005915" y="3178181"/>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5" name="TextBox 14">
                  <a:extLst>
                    <a:ext uri="{FF2B5EF4-FFF2-40B4-BE49-F238E27FC236}">
                      <a16:creationId xmlns:a16="http://schemas.microsoft.com/office/drawing/2014/main" id="{F8CAD860-09C4-8667-1083-8EC8762C9A30}"/>
                    </a:ext>
                  </a:extLst>
                </p:cNvPr>
                <p:cNvSpPr txBox="1">
                  <a:spLocks noRot="1" noChangeAspect="1" noMove="1" noResize="1" noEditPoints="1" noAdjustHandles="1" noChangeArrowheads="1" noChangeShapeType="1" noTextEdit="1"/>
                </p:cNvSpPr>
                <p:nvPr/>
              </p:nvSpPr>
              <p:spPr>
                <a:xfrm>
                  <a:off x="5005915" y="3178181"/>
                  <a:ext cx="680156" cy="4308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AE65604-2E91-9C56-D9CA-D373AEFFCBE8}"/>
                    </a:ext>
                  </a:extLst>
                </p:cNvPr>
                <p:cNvSpPr txBox="1"/>
                <p:nvPr/>
              </p:nvSpPr>
              <p:spPr>
                <a:xfrm>
                  <a:off x="5001688" y="459757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2">
                                <a:lumMod val="50000"/>
                              </a:schemeClr>
                            </a:solidFill>
                            <a:latin typeface="Cambria Math" panose="02040503050406030204" pitchFamily="18" charset="0"/>
                          </a:rPr>
                          <m:t>≤</m:t>
                        </m:r>
                      </m:oMath>
                    </m:oMathPara>
                  </a14:m>
                  <a:endParaRPr lang="en-US" sz="2800" dirty="0"/>
                </a:p>
              </p:txBody>
            </p:sp>
          </mc:Choice>
          <mc:Fallback xmlns="">
            <p:sp>
              <p:nvSpPr>
                <p:cNvPr id="16" name="TextBox 15">
                  <a:extLst>
                    <a:ext uri="{FF2B5EF4-FFF2-40B4-BE49-F238E27FC236}">
                      <a16:creationId xmlns:a16="http://schemas.microsoft.com/office/drawing/2014/main" id="{DAE65604-2E91-9C56-D9CA-D373AEFFCBE8}"/>
                    </a:ext>
                  </a:extLst>
                </p:cNvPr>
                <p:cNvSpPr txBox="1">
                  <a:spLocks noRot="1" noChangeAspect="1" noMove="1" noResize="1" noEditPoints="1" noAdjustHandles="1" noChangeArrowheads="1" noChangeShapeType="1" noTextEdit="1"/>
                </p:cNvSpPr>
                <p:nvPr/>
              </p:nvSpPr>
              <p:spPr>
                <a:xfrm>
                  <a:off x="5001688" y="4597576"/>
                  <a:ext cx="680156" cy="430887"/>
                </a:xfrm>
                <a:prstGeom prst="rect">
                  <a:avLst/>
                </a:prstGeom>
                <a:blipFill>
                  <a:blip r:embed="rId10"/>
                  <a:stretch>
                    <a:fillRect/>
                  </a:stretch>
                </a:blipFill>
              </p:spPr>
              <p:txBody>
                <a:bodyPr/>
                <a:lstStyle/>
                <a:p>
                  <a:r>
                    <a:rPr lang="en-US">
                      <a:noFill/>
                    </a:rPr>
                    <a:t> </a:t>
                  </a:r>
                </a:p>
              </p:txBody>
            </p:sp>
          </mc:Fallback>
        </mc:AlternateContent>
      </p:grpSp>
      <p:sp>
        <p:nvSpPr>
          <p:cNvPr id="3" name="Title 1">
            <a:extLst>
              <a:ext uri="{FF2B5EF4-FFF2-40B4-BE49-F238E27FC236}">
                <a16:creationId xmlns:a16="http://schemas.microsoft.com/office/drawing/2014/main" id="{C624FD01-6809-C69C-CEAB-D37998822ABA}"/>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29674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989BB-CF4C-6050-CB1A-4007B3DEB247}"/>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0A560A54-17CC-A9A4-C125-1DB7F3FA9A2F}"/>
              </a:ext>
            </a:extLst>
          </p:cNvPr>
          <p:cNvGrpSpPr/>
          <p:nvPr/>
        </p:nvGrpSpPr>
        <p:grpSpPr>
          <a:xfrm>
            <a:off x="4879803" y="2360368"/>
            <a:ext cx="7452043" cy="1444657"/>
            <a:chOff x="4879803" y="1149252"/>
            <a:chExt cx="7452043" cy="1444657"/>
          </a:xfrm>
          <a:solidFill>
            <a:srgbClr val="F8CBAD"/>
          </a:solidFill>
        </p:grpSpPr>
        <p:sp>
          <p:nvSpPr>
            <p:cNvPr id="8" name="Rectangle 7">
              <a:extLst>
                <a:ext uri="{FF2B5EF4-FFF2-40B4-BE49-F238E27FC236}">
                  <a16:creationId xmlns:a16="http://schemas.microsoft.com/office/drawing/2014/main" id="{9C4209FE-D72E-A849-17E8-D168BA681B3B}"/>
                </a:ext>
              </a:extLst>
            </p:cNvPr>
            <p:cNvSpPr/>
            <p:nvPr/>
          </p:nvSpPr>
          <p:spPr>
            <a:xfrm>
              <a:off x="5023822" y="1149252"/>
              <a:ext cx="7168172" cy="1444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1C70B0A-1BD5-6EB7-61FE-C20627C07831}"/>
                    </a:ext>
                  </a:extLst>
                </p:cNvPr>
                <p:cNvSpPr txBox="1"/>
                <p:nvPr/>
              </p:nvSpPr>
              <p:spPr>
                <a:xfrm>
                  <a:off x="4879803" y="1186577"/>
                  <a:ext cx="7452043" cy="1272913"/>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000" i="1" smtClean="0">
                                <a:latin typeface="Cambria Math" panose="02040503050406030204" pitchFamily="18" charset="0"/>
                              </a:rPr>
                            </m:ctrlPr>
                          </m:sSubPr>
                          <m:e>
                            <m:r>
                              <a:rPr lang="en-US" sz="3000" i="1">
                                <a:latin typeface="Cambria Math" panose="02040503050406030204" pitchFamily="18" charset="0"/>
                              </a:rPr>
                              <m:t>𝐻</m:t>
                            </m:r>
                          </m:e>
                          <m:sub>
                            <m:r>
                              <a:rPr lang="en-US" sz="3000" i="1">
                                <a:latin typeface="Cambria Math" panose="02040503050406030204" pitchFamily="18" charset="0"/>
                              </a:rPr>
                              <m:t>𝑄</m:t>
                            </m:r>
                          </m:sub>
                        </m:sSub>
                        <m:r>
                          <a:rPr lang="en-US" sz="3000" i="1">
                            <a:latin typeface="Cambria Math" panose="02040503050406030204" pitchFamily="18" charset="0"/>
                          </a:rPr>
                          <m:t>: </m:t>
                        </m:r>
                        <m:nary>
                          <m:naryPr>
                            <m:chr m:val="∑"/>
                            <m:limLoc m:val="undOvr"/>
                            <m:supHide m:val="on"/>
                            <m:ctrlPr>
                              <a:rPr lang="en-US" sz="3000" i="1">
                                <a:latin typeface="Cambria Math" panose="02040503050406030204" pitchFamily="18" charset="0"/>
                              </a:rPr>
                            </m:ctrlPr>
                          </m:naryPr>
                          <m:sub>
                            <m:r>
                              <a:rPr lang="en-US" sz="3000" i="1">
                                <a:latin typeface="Cambria Math" panose="02040503050406030204" pitchFamily="18" charset="0"/>
                              </a:rPr>
                              <m:t>𝑗</m:t>
                            </m:r>
                            <m:r>
                              <a:rPr lang="en-US" sz="3000">
                                <a:latin typeface="Cambria Math" panose="02040503050406030204" pitchFamily="18" charset="0"/>
                              </a:rPr>
                              <m:t>∈</m:t>
                            </m:r>
                            <m:r>
                              <m:rPr>
                                <m:lit/>
                              </m:rPr>
                              <a:rPr lang="en-US" sz="3000" i="1">
                                <a:latin typeface="Cambria Math" panose="02040503050406030204" pitchFamily="18" charset="0"/>
                              </a:rPr>
                              <m:t>{</m:t>
                            </m:r>
                            <m:r>
                              <a:rPr lang="en-US" sz="3000" i="1">
                                <a:latin typeface="Cambria Math" panose="02040503050406030204" pitchFamily="18" charset="0"/>
                              </a:rPr>
                              <m:t>0,1</m:t>
                            </m:r>
                            <m:sSup>
                              <m:sSupPr>
                                <m:ctrlPr>
                                  <a:rPr lang="en-US" sz="3000" i="1">
                                    <a:latin typeface="Cambria Math" panose="02040503050406030204" pitchFamily="18" charset="0"/>
                                  </a:rPr>
                                </m:ctrlPr>
                              </m:sSupPr>
                              <m:e>
                                <m:r>
                                  <m:rPr>
                                    <m:lit/>
                                  </m:rPr>
                                  <a:rPr lang="en-US" sz="3000" i="1">
                                    <a:latin typeface="Cambria Math" panose="02040503050406030204" pitchFamily="18" charset="0"/>
                                  </a:rPr>
                                  <m:t>}</m:t>
                                </m:r>
                              </m:e>
                              <m:sup>
                                <m:r>
                                  <a:rPr lang="en-US" sz="3000" i="1">
                                    <a:latin typeface="Cambria Math" panose="02040503050406030204" pitchFamily="18" charset="0"/>
                                  </a:rPr>
                                  <m:t>𝑛</m:t>
                                </m:r>
                              </m:sup>
                            </m:sSup>
                          </m:sub>
                          <m:sup/>
                          <m:e>
                            <m:sSub>
                              <m:sSubPr>
                                <m:ctrlPr>
                                  <a:rPr lang="en-US" sz="3000" i="1">
                                    <a:latin typeface="Cambria Math" panose="02040503050406030204" pitchFamily="18" charset="0"/>
                                  </a:rPr>
                                </m:ctrlPr>
                              </m:sSubPr>
                              <m:e>
                                <m:r>
                                  <a:rPr lang="en-US" sz="3000" i="1">
                                    <a:latin typeface="Cambria Math" panose="02040503050406030204" pitchFamily="18" charset="0"/>
                                  </a:rPr>
                                  <m:t>𝛼</m:t>
                                </m:r>
                              </m:e>
                              <m:sub>
                                <m:r>
                                  <a:rPr lang="en-US" sz="3000" i="1">
                                    <a:latin typeface="Cambria Math" panose="02040503050406030204" pitchFamily="18" charset="0"/>
                                  </a:rPr>
                                  <m:t>𝑗</m:t>
                                </m:r>
                              </m:sub>
                            </m:sSub>
                            <m:r>
                              <a:rPr lang="en-US" sz="3000">
                                <a:latin typeface="Cambria Math" panose="02040503050406030204" pitchFamily="18" charset="0"/>
                              </a:rPr>
                              <m:t> |</m:t>
                            </m:r>
                            <m:r>
                              <a:rPr lang="en-US" sz="3000" i="1">
                                <a:latin typeface="Cambria Math" panose="02040503050406030204" pitchFamily="18" charset="0"/>
                              </a:rPr>
                              <m:t>𝑗</m:t>
                            </m:r>
                            <m:r>
                              <a:rPr lang="en-US" sz="3000">
                                <a:latin typeface="Cambria Math" panose="02040503050406030204" pitchFamily="18" charset="0"/>
                              </a:rPr>
                              <m:t>⟩</m:t>
                            </m:r>
                            <m:r>
                              <a:rPr lang="en-US" sz="3000" b="0" i="1" smtClean="0">
                                <a:latin typeface="Cambria Math" panose="02040503050406030204" pitchFamily="18" charset="0"/>
                              </a:rPr>
                              <m:t>|0⟩</m:t>
                            </m:r>
                          </m:e>
                        </m:nary>
                        <m:r>
                          <a:rPr lang="en-US" sz="3000">
                            <a:latin typeface="Cambria Math" panose="02040503050406030204" pitchFamily="18" charset="0"/>
                          </a:rPr>
                          <m:t>⟼</m:t>
                        </m:r>
                        <m:nary>
                          <m:naryPr>
                            <m:chr m:val="∑"/>
                            <m:limLoc m:val="undOvr"/>
                            <m:supHide m:val="on"/>
                            <m:ctrlPr>
                              <a:rPr lang="en-US" sz="3000" i="1">
                                <a:latin typeface="Cambria Math" panose="02040503050406030204" pitchFamily="18" charset="0"/>
                              </a:rPr>
                            </m:ctrlPr>
                          </m:naryPr>
                          <m:sub>
                            <m:r>
                              <a:rPr lang="en-US" sz="3000" i="1">
                                <a:latin typeface="Cambria Math" panose="02040503050406030204" pitchFamily="18" charset="0"/>
                              </a:rPr>
                              <m:t>𝑗</m:t>
                            </m:r>
                            <m:r>
                              <a:rPr lang="en-US" sz="3000">
                                <a:latin typeface="Cambria Math" panose="02040503050406030204" pitchFamily="18" charset="0"/>
                              </a:rPr>
                              <m:t>∈</m:t>
                            </m:r>
                            <m:r>
                              <m:rPr>
                                <m:lit/>
                              </m:rPr>
                              <a:rPr lang="en-US" sz="3000" i="1">
                                <a:latin typeface="Cambria Math" panose="02040503050406030204" pitchFamily="18" charset="0"/>
                              </a:rPr>
                              <m:t>{</m:t>
                            </m:r>
                            <m:r>
                              <a:rPr lang="en-US" sz="3000" i="1">
                                <a:latin typeface="Cambria Math" panose="02040503050406030204" pitchFamily="18" charset="0"/>
                              </a:rPr>
                              <m:t>0,1</m:t>
                            </m:r>
                            <m:sSup>
                              <m:sSupPr>
                                <m:ctrlPr>
                                  <a:rPr lang="en-US" sz="3000" i="1">
                                    <a:latin typeface="Cambria Math" panose="02040503050406030204" pitchFamily="18" charset="0"/>
                                  </a:rPr>
                                </m:ctrlPr>
                              </m:sSupPr>
                              <m:e>
                                <m:r>
                                  <m:rPr>
                                    <m:lit/>
                                  </m:rPr>
                                  <a:rPr lang="en-US" sz="3000" i="1">
                                    <a:latin typeface="Cambria Math" panose="02040503050406030204" pitchFamily="18" charset="0"/>
                                  </a:rPr>
                                  <m:t>}</m:t>
                                </m:r>
                              </m:e>
                              <m:sup>
                                <m:r>
                                  <a:rPr lang="en-US" sz="3000" i="1">
                                    <a:latin typeface="Cambria Math" panose="02040503050406030204" pitchFamily="18" charset="0"/>
                                  </a:rPr>
                                  <m:t>𝑛</m:t>
                                </m:r>
                              </m:sup>
                            </m:sSup>
                          </m:sub>
                          <m:sup/>
                          <m:e>
                            <m:sSub>
                              <m:sSubPr>
                                <m:ctrlPr>
                                  <a:rPr lang="en-US" sz="3000" i="1">
                                    <a:latin typeface="Cambria Math" panose="02040503050406030204" pitchFamily="18" charset="0"/>
                                  </a:rPr>
                                </m:ctrlPr>
                              </m:sSubPr>
                              <m:e>
                                <m:r>
                                  <a:rPr lang="en-US" sz="3000" i="1">
                                    <a:latin typeface="Cambria Math" panose="02040503050406030204" pitchFamily="18" charset="0"/>
                                  </a:rPr>
                                  <m:t>𝛼</m:t>
                                </m:r>
                              </m:e>
                              <m:sub>
                                <m:r>
                                  <a:rPr lang="en-US" sz="3000" i="1">
                                    <a:latin typeface="Cambria Math" panose="02040503050406030204" pitchFamily="18" charset="0"/>
                                  </a:rPr>
                                  <m:t>𝑗</m:t>
                                </m:r>
                              </m:sub>
                            </m:sSub>
                            <m:r>
                              <a:rPr lang="en-US" sz="3000">
                                <a:latin typeface="Cambria Math" panose="02040503050406030204" pitchFamily="18" charset="0"/>
                              </a:rPr>
                              <m:t> |</m:t>
                            </m:r>
                            <m:r>
                              <a:rPr lang="en-US" sz="3000" i="1">
                                <a:latin typeface="Cambria Math" panose="02040503050406030204" pitchFamily="18" charset="0"/>
                              </a:rPr>
                              <m:t>𝑗</m:t>
                            </m:r>
                            <m:r>
                              <a:rPr lang="en-US" sz="3000">
                                <a:latin typeface="Cambria Math" panose="02040503050406030204" pitchFamily="18" charset="0"/>
                              </a:rPr>
                              <m:t>⟩ |</m:t>
                            </m:r>
                            <m:sSub>
                              <m:sSubPr>
                                <m:ctrlPr>
                                  <a:rPr lang="en-US" sz="3000" i="1">
                                    <a:latin typeface="Cambria Math" panose="02040503050406030204" pitchFamily="18" charset="0"/>
                                  </a:rPr>
                                </m:ctrlPr>
                              </m:sSubPr>
                              <m:e>
                                <m:r>
                                  <a:rPr lang="en-US" sz="3000" i="1">
                                    <a:latin typeface="Cambria Math" panose="02040503050406030204" pitchFamily="18" charset="0"/>
                                  </a:rPr>
                                  <m:t>𝐻</m:t>
                                </m:r>
                              </m:e>
                              <m:sub>
                                <m:r>
                                  <a:rPr lang="en-US" sz="3000" i="1">
                                    <a:latin typeface="Cambria Math" panose="02040503050406030204" pitchFamily="18" charset="0"/>
                                  </a:rPr>
                                  <m:t>𝐶</m:t>
                                </m:r>
                              </m:sub>
                            </m:sSub>
                            <m:r>
                              <a:rPr lang="en-US" sz="3000" i="1">
                                <a:latin typeface="Cambria Math" panose="02040503050406030204" pitchFamily="18" charset="0"/>
                              </a:rPr>
                              <m:t>(</m:t>
                            </m:r>
                            <m:r>
                              <a:rPr lang="en-US" sz="3000" i="1">
                                <a:latin typeface="Cambria Math" panose="02040503050406030204" pitchFamily="18" charset="0"/>
                              </a:rPr>
                              <m:t>𝑗</m:t>
                            </m:r>
                            <m:r>
                              <a:rPr lang="en-US" sz="3000" i="1">
                                <a:latin typeface="Cambria Math" panose="02040503050406030204" pitchFamily="18" charset="0"/>
                              </a:rPr>
                              <m:t>)</m:t>
                            </m:r>
                            <m:r>
                              <a:rPr lang="en-US" sz="3000">
                                <a:latin typeface="Cambria Math" panose="02040503050406030204" pitchFamily="18" charset="0"/>
                              </a:rPr>
                              <m:t>⟩</m:t>
                            </m:r>
                          </m:e>
                        </m:nary>
                      </m:oMath>
                    </m:oMathPara>
                  </a14:m>
                  <a:endParaRPr lang="en-US" sz="3000" dirty="0"/>
                </a:p>
              </p:txBody>
            </p:sp>
          </mc:Choice>
          <mc:Fallback xmlns="">
            <p:sp>
              <p:nvSpPr>
                <p:cNvPr id="3" name="TextBox 2">
                  <a:extLst>
                    <a:ext uri="{FF2B5EF4-FFF2-40B4-BE49-F238E27FC236}">
                      <a16:creationId xmlns:a16="http://schemas.microsoft.com/office/drawing/2014/main" id="{31C70B0A-1BD5-6EB7-61FE-C20627C07831}"/>
                    </a:ext>
                  </a:extLst>
                </p:cNvPr>
                <p:cNvSpPr txBox="1">
                  <a:spLocks noRot="1" noChangeAspect="1" noMove="1" noResize="1" noEditPoints="1" noAdjustHandles="1" noChangeArrowheads="1" noChangeShapeType="1" noTextEdit="1"/>
                </p:cNvSpPr>
                <p:nvPr/>
              </p:nvSpPr>
              <p:spPr>
                <a:xfrm>
                  <a:off x="4879803" y="1186577"/>
                  <a:ext cx="7452043" cy="1272913"/>
                </a:xfrm>
                <a:prstGeom prst="rect">
                  <a:avLst/>
                </a:prstGeom>
                <a:blipFill>
                  <a:blip r:embed="rId4"/>
                  <a:stretch>
                    <a:fillRect/>
                  </a:stretch>
                </a:blipFill>
                <a:ln>
                  <a:noFill/>
                </a:ln>
              </p:spPr>
              <p:txBody>
                <a:bodyPr/>
                <a:lstStyle/>
                <a:p>
                  <a:r>
                    <a:rPr lang="en-US">
                      <a:noFill/>
                    </a:rPr>
                    <a:t> </a:t>
                  </a:r>
                </a:p>
              </p:txBody>
            </p:sp>
          </mc:Fallback>
        </mc:AlternateContent>
      </p:grpSp>
      <p:sp>
        <p:nvSpPr>
          <p:cNvPr id="9" name="Title 1">
            <a:extLst>
              <a:ext uri="{FF2B5EF4-FFF2-40B4-BE49-F238E27FC236}">
                <a16:creationId xmlns:a16="http://schemas.microsoft.com/office/drawing/2014/main" id="{AFBE0FB5-326B-99E9-5D62-472B88BBB721}"/>
              </a:ext>
            </a:extLst>
          </p:cNvPr>
          <p:cNvSpPr txBox="1">
            <a:spLocks/>
          </p:cNvSpPr>
          <p:nvPr/>
        </p:nvSpPr>
        <p:spPr>
          <a:xfrm>
            <a:off x="0" y="0"/>
            <a:ext cx="12191993" cy="1132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The (Quantum) Random Oracle Model is a useful post-quantum tool</a:t>
            </a:r>
          </a:p>
        </p:txBody>
      </p:sp>
      <p:grpSp>
        <p:nvGrpSpPr>
          <p:cNvPr id="4" name="Group 3">
            <a:extLst>
              <a:ext uri="{FF2B5EF4-FFF2-40B4-BE49-F238E27FC236}">
                <a16:creationId xmlns:a16="http://schemas.microsoft.com/office/drawing/2014/main" id="{26683CBB-1F1B-429B-10F0-CC33BDE6E695}"/>
              </a:ext>
            </a:extLst>
          </p:cNvPr>
          <p:cNvGrpSpPr/>
          <p:nvPr/>
        </p:nvGrpSpPr>
        <p:grpSpPr>
          <a:xfrm>
            <a:off x="-466935" y="2360368"/>
            <a:ext cx="5081966" cy="1444657"/>
            <a:chOff x="-466935" y="2539516"/>
            <a:chExt cx="5206886" cy="1444657"/>
          </a:xfrm>
        </p:grpSpPr>
        <p:sp>
          <p:nvSpPr>
            <p:cNvPr id="5" name="Rectangle 4">
              <a:extLst>
                <a:ext uri="{FF2B5EF4-FFF2-40B4-BE49-F238E27FC236}">
                  <a16:creationId xmlns:a16="http://schemas.microsoft.com/office/drawing/2014/main" id="{047873B1-1A76-CCC7-7D38-18B7DF54B138}"/>
                </a:ext>
              </a:extLst>
            </p:cNvPr>
            <p:cNvSpPr/>
            <p:nvPr/>
          </p:nvSpPr>
          <p:spPr>
            <a:xfrm>
              <a:off x="0" y="2539516"/>
              <a:ext cx="4739951" cy="14446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4FB957A-4E4D-4C5E-4BFE-4CD1B80064AA}"/>
                    </a:ext>
                  </a:extLst>
                </p:cNvPr>
                <p:cNvSpPr txBox="1"/>
                <p:nvPr/>
              </p:nvSpPr>
              <p:spPr>
                <a:xfrm>
                  <a:off x="-466935" y="2965778"/>
                  <a:ext cx="5110066" cy="656590"/>
                </a:xfrm>
                <a:prstGeom prst="rect">
                  <a:avLst/>
                </a:prstGeom>
                <a:noFill/>
              </p:spPr>
              <p:txBody>
                <a:bodyPr wrap="square" rtlCol="0">
                  <a:spAutoFit/>
                </a:bodyPr>
                <a:lstStyle/>
                <a:p>
                  <a:pPr indent="445750">
                    <a:spcAft>
                      <a:spcPts val="780"/>
                    </a:spcAft>
                  </a:pPr>
                  <a14:m>
                    <m:oMathPara xmlns:m="http://schemas.openxmlformats.org/officeDocument/2006/math">
                      <m:oMathParaPr>
                        <m:jc m:val="left"/>
                      </m:oMathParaPr>
                      <m:oMath xmlns:m="http://schemas.openxmlformats.org/officeDocument/2006/math">
                        <m:sSub>
                          <m:sSubPr>
                            <m:ctrlPr>
                              <a:rPr lang="en-US" sz="3000" i="1">
                                <a:latin typeface="Cambria Math" panose="02040503050406030204" pitchFamily="18" charset="0"/>
                                <a:ea typeface="Calibri" panose="020F0502020204030204" pitchFamily="34" charset="0"/>
                                <a:cs typeface="Cambria Math" panose="02040503050406030204" pitchFamily="18" charset="0"/>
                              </a:rPr>
                            </m:ctrlPr>
                          </m:sSubPr>
                          <m:e>
                            <m:r>
                              <a:rPr lang="en-US" sz="3000" i="1">
                                <a:latin typeface="Cambria Math" panose="02040503050406030204" pitchFamily="18" charset="0"/>
                                <a:ea typeface="Calibri" panose="020F0502020204030204" pitchFamily="34" charset="0"/>
                                <a:cs typeface="Cambria Math" panose="02040503050406030204" pitchFamily="18" charset="0"/>
                              </a:rPr>
                              <m:t>𝐻</m:t>
                            </m:r>
                          </m:e>
                          <m:sub>
                            <m:r>
                              <a:rPr lang="en-US" sz="3000" i="1">
                                <a:latin typeface="Cambria Math" panose="02040503050406030204" pitchFamily="18" charset="0"/>
                                <a:ea typeface="Calibri" panose="020F0502020204030204" pitchFamily="34" charset="0"/>
                                <a:cs typeface="Cambria Math" panose="02040503050406030204" pitchFamily="18" charset="0"/>
                              </a:rPr>
                              <m:t>𝐶</m:t>
                            </m:r>
                          </m:sub>
                        </m:sSub>
                        <m:r>
                          <a:rPr lang="en-US" sz="3000" i="1">
                            <a:latin typeface="Cambria Math" panose="02040503050406030204" pitchFamily="18" charset="0"/>
                            <a:ea typeface="Calibri" panose="020F0502020204030204" pitchFamily="34" charset="0"/>
                            <a:cs typeface="Cambria Math" panose="02040503050406030204" pitchFamily="18" charset="0"/>
                          </a:rPr>
                          <m:t>:</m:t>
                        </m:r>
                        <m:r>
                          <m:rPr>
                            <m:lit/>
                          </m:rPr>
                          <a:rPr lang="en-US" sz="3000" i="1">
                            <a:latin typeface="Cambria Math" panose="02040503050406030204" pitchFamily="18" charset="0"/>
                            <a:ea typeface="Calibri" panose="020F0502020204030204" pitchFamily="34" charset="0"/>
                            <a:cs typeface="Cambria Math" panose="02040503050406030204" pitchFamily="18" charset="0"/>
                          </a:rPr>
                          <m:t>{</m:t>
                        </m:r>
                        <m:r>
                          <a:rPr lang="en-US" sz="3000" i="1">
                            <a:latin typeface="Cambria Math" panose="02040503050406030204" pitchFamily="18" charset="0"/>
                            <a:ea typeface="Calibri" panose="020F0502020204030204" pitchFamily="34" charset="0"/>
                            <a:cs typeface="Cambria Math" panose="02040503050406030204" pitchFamily="18" charset="0"/>
                          </a:rPr>
                          <m:t>0,1</m:t>
                        </m:r>
                        <m:sSup>
                          <m:sSupPr>
                            <m:ctrlPr>
                              <a:rPr lang="en-US" sz="3000" i="1">
                                <a:latin typeface="Cambria Math" panose="02040503050406030204" pitchFamily="18" charset="0"/>
                                <a:ea typeface="Calibri" panose="020F0502020204030204" pitchFamily="34" charset="0"/>
                                <a:cs typeface="Cambria Math" panose="02040503050406030204" pitchFamily="18" charset="0"/>
                              </a:rPr>
                            </m:ctrlPr>
                          </m:sSupPr>
                          <m:e>
                            <m:r>
                              <m:rPr>
                                <m:lit/>
                              </m:rPr>
                              <a:rPr lang="en-US" sz="3000" i="1">
                                <a:latin typeface="Cambria Math" panose="02040503050406030204" pitchFamily="18" charset="0"/>
                                <a:ea typeface="Calibri" panose="020F0502020204030204" pitchFamily="34" charset="0"/>
                                <a:cs typeface="Cambria Math" panose="02040503050406030204" pitchFamily="18" charset="0"/>
                              </a:rPr>
                              <m:t>}</m:t>
                            </m:r>
                          </m:e>
                          <m:sup>
                            <m:r>
                              <a:rPr lang="en-US" sz="3000" i="1">
                                <a:latin typeface="Cambria Math" panose="02040503050406030204" pitchFamily="18" charset="0"/>
                                <a:ea typeface="Calibri" panose="020F0502020204030204" pitchFamily="34" charset="0"/>
                                <a:cs typeface="Cambria Math" panose="02040503050406030204" pitchFamily="18" charset="0"/>
                              </a:rPr>
                              <m:t>∗</m:t>
                            </m:r>
                          </m:sup>
                        </m:sSup>
                        <m:r>
                          <a:rPr lang="en-US" sz="3000">
                            <a:latin typeface="Cambria Math" panose="02040503050406030204" pitchFamily="18" charset="0"/>
                            <a:ea typeface="Calibri" panose="020F0502020204030204" pitchFamily="34" charset="0"/>
                            <a:cs typeface="Cambria Math" panose="02040503050406030204" pitchFamily="18" charset="0"/>
                          </a:rPr>
                          <m:t>→</m:t>
                        </m:r>
                        <m:r>
                          <m:rPr>
                            <m:lit/>
                          </m:rPr>
                          <a:rPr lang="en-US" sz="3000" i="1">
                            <a:latin typeface="Cambria Math" panose="02040503050406030204" pitchFamily="18" charset="0"/>
                            <a:ea typeface="Calibri" panose="020F0502020204030204" pitchFamily="34" charset="0"/>
                            <a:cs typeface="Cambria Math" panose="02040503050406030204" pitchFamily="18" charset="0"/>
                          </a:rPr>
                          <m:t>{</m:t>
                        </m:r>
                        <m:r>
                          <a:rPr lang="en-US" sz="3000" i="1">
                            <a:latin typeface="Cambria Math" panose="02040503050406030204" pitchFamily="18" charset="0"/>
                            <a:ea typeface="Calibri" panose="020F0502020204030204" pitchFamily="34" charset="0"/>
                            <a:cs typeface="Cambria Math" panose="02040503050406030204" pitchFamily="18" charset="0"/>
                          </a:rPr>
                          <m:t>0,1</m:t>
                        </m:r>
                        <m:sSup>
                          <m:sSupPr>
                            <m:ctrlPr>
                              <a:rPr lang="en-US" sz="3000" i="1">
                                <a:latin typeface="Cambria Math" panose="02040503050406030204" pitchFamily="18" charset="0"/>
                                <a:ea typeface="Calibri" panose="020F0502020204030204" pitchFamily="34" charset="0"/>
                                <a:cs typeface="Cambria Math" panose="02040503050406030204" pitchFamily="18" charset="0"/>
                              </a:rPr>
                            </m:ctrlPr>
                          </m:sSupPr>
                          <m:e>
                            <m:r>
                              <m:rPr>
                                <m:lit/>
                              </m:rPr>
                              <a:rPr lang="en-US" sz="3000" i="1">
                                <a:latin typeface="Cambria Math" panose="02040503050406030204" pitchFamily="18" charset="0"/>
                                <a:ea typeface="Calibri" panose="020F0502020204030204" pitchFamily="34" charset="0"/>
                                <a:cs typeface="Cambria Math" panose="02040503050406030204" pitchFamily="18" charset="0"/>
                              </a:rPr>
                              <m:t>}</m:t>
                            </m:r>
                          </m:e>
                          <m:sup>
                            <m:r>
                              <a:rPr lang="en-US" sz="3000" i="1">
                                <a:latin typeface="Cambria Math" panose="02040503050406030204" pitchFamily="18" charset="0"/>
                                <a:ea typeface="Calibri" panose="020F0502020204030204" pitchFamily="34" charset="0"/>
                                <a:cs typeface="Cambria Math" panose="02040503050406030204" pitchFamily="18" charset="0"/>
                              </a:rPr>
                              <m:t>𝑛</m:t>
                            </m:r>
                          </m:sup>
                        </m:sSup>
                        <m:r>
                          <a:rPr lang="en-US" sz="3000" i="1">
                            <a:latin typeface="Cambria Math" panose="02040503050406030204" pitchFamily="18" charset="0"/>
                            <a:ea typeface="Calibri" panose="020F0502020204030204" pitchFamily="34" charset="0"/>
                            <a:cs typeface="Cambria Math" panose="02040503050406030204" pitchFamily="18" charset="0"/>
                          </a:rPr>
                          <m:t>,</m:t>
                        </m:r>
                        <m:r>
                          <a:rPr lang="en-US" sz="3000" i="1">
                            <a:latin typeface="Cambria Math" panose="02040503050406030204" pitchFamily="18" charset="0"/>
                            <a:ea typeface="Calibri" panose="020F0502020204030204" pitchFamily="34" charset="0"/>
                            <a:cs typeface="Cambria Math" panose="02040503050406030204" pitchFamily="18" charset="0"/>
                          </a:rPr>
                          <m:t>𝑛</m:t>
                        </m:r>
                        <m:r>
                          <a:rPr lang="en-US" sz="3000">
                            <a:latin typeface="Cambria Math" panose="02040503050406030204" pitchFamily="18" charset="0"/>
                            <a:ea typeface="Calibri" panose="020F0502020204030204" pitchFamily="34" charset="0"/>
                            <a:cs typeface="Cambria Math" panose="02040503050406030204" pitchFamily="18" charset="0"/>
                          </a:rPr>
                          <m:t>∈</m:t>
                        </m:r>
                        <m:sSup>
                          <m:sSupPr>
                            <m:ctrlPr>
                              <a:rPr lang="en-US" sz="3000" i="1">
                                <a:latin typeface="Cambria Math" panose="02040503050406030204" pitchFamily="18" charset="0"/>
                                <a:ea typeface="Calibri" panose="020F0502020204030204" pitchFamily="34" charset="0"/>
                                <a:cs typeface="Cambria Math" panose="02040503050406030204" pitchFamily="18" charset="0"/>
                              </a:rPr>
                            </m:ctrlPr>
                          </m:sSupPr>
                          <m:e>
                            <m:r>
                              <a:rPr lang="en-US" sz="3000" i="1">
                                <a:latin typeface="Cambria Math" panose="02040503050406030204" pitchFamily="18" charset="0"/>
                                <a:ea typeface="Calibri" panose="020F0502020204030204" pitchFamily="34" charset="0"/>
                                <a:cs typeface="Cambria Math" panose="02040503050406030204" pitchFamily="18" charset="0"/>
                              </a:rPr>
                              <m:t>ℤ</m:t>
                            </m:r>
                          </m:e>
                          <m:sup>
                            <m:r>
                              <a:rPr lang="en-US" sz="3000" i="1">
                                <a:latin typeface="Cambria Math" panose="02040503050406030204" pitchFamily="18" charset="0"/>
                                <a:ea typeface="Calibri" panose="020F0502020204030204" pitchFamily="34" charset="0"/>
                                <a:cs typeface="Cambria Math" panose="02040503050406030204" pitchFamily="18" charset="0"/>
                              </a:rPr>
                              <m:t>+</m:t>
                            </m:r>
                          </m:sup>
                        </m:sSup>
                      </m:oMath>
                    </m:oMathPara>
                  </a14:m>
                  <a:endParaRPr lang="en-US" sz="3000" dirty="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F4FB957A-4E4D-4C5E-4BFE-4CD1B80064AA}"/>
                    </a:ext>
                  </a:extLst>
                </p:cNvPr>
                <p:cNvSpPr txBox="1">
                  <a:spLocks noRot="1" noChangeAspect="1" noMove="1" noResize="1" noEditPoints="1" noAdjustHandles="1" noChangeArrowheads="1" noChangeShapeType="1" noTextEdit="1"/>
                </p:cNvSpPr>
                <p:nvPr/>
              </p:nvSpPr>
              <p:spPr>
                <a:xfrm>
                  <a:off x="-466935" y="2965778"/>
                  <a:ext cx="5110066" cy="656590"/>
                </a:xfrm>
                <a:prstGeom prst="rect">
                  <a:avLst/>
                </a:prstGeom>
                <a:blipFill>
                  <a:blip r:embed="rId5"/>
                  <a:stretch>
                    <a:fillRect/>
                  </a:stretch>
                </a:blipFill>
              </p:spPr>
              <p:txBody>
                <a:bodyPr/>
                <a:lstStyle/>
                <a:p>
                  <a:r>
                    <a:rPr lang="en-US">
                      <a:noFill/>
                    </a:rPr>
                    <a:t> </a:t>
                  </a:r>
                </a:p>
              </p:txBody>
            </p:sp>
          </mc:Fallback>
        </mc:AlternateContent>
      </p:grpSp>
      <p:sp>
        <p:nvSpPr>
          <p:cNvPr id="15" name="Title 1">
            <a:extLst>
              <a:ext uri="{FF2B5EF4-FFF2-40B4-BE49-F238E27FC236}">
                <a16:creationId xmlns:a16="http://schemas.microsoft.com/office/drawing/2014/main" id="{8FD35745-7033-1028-F683-8AED0826A48D}"/>
              </a:ext>
            </a:extLst>
          </p:cNvPr>
          <p:cNvSpPr txBox="1">
            <a:spLocks/>
          </p:cNvSpPr>
          <p:nvPr/>
        </p:nvSpPr>
        <p:spPr>
          <a:xfrm>
            <a:off x="21770" y="1406676"/>
            <a:ext cx="12191992"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latin typeface="+mn-lt"/>
              </a:rPr>
              <a:t>Classical:				     Quantum:</a:t>
            </a:r>
          </a:p>
        </p:txBody>
      </p:sp>
      <mc:AlternateContent xmlns:mc="http://schemas.openxmlformats.org/markup-compatibility/2006" xmlns:a14="http://schemas.microsoft.com/office/drawing/2010/main">
        <mc:Choice Requires="a14">
          <p:sp>
            <p:nvSpPr>
              <p:cNvPr id="7" name="Title 1">
                <a:extLst>
                  <a:ext uri="{FF2B5EF4-FFF2-40B4-BE49-F238E27FC236}">
                    <a16:creationId xmlns:a16="http://schemas.microsoft.com/office/drawing/2014/main" id="{048A07EA-BD38-186C-662F-DF0D69FA68A9}"/>
                  </a:ext>
                </a:extLst>
              </p:cNvPr>
              <p:cNvSpPr txBox="1">
                <a:spLocks/>
              </p:cNvSpPr>
              <p:nvPr/>
            </p:nvSpPr>
            <p:spPr>
              <a:xfrm>
                <a:off x="21765" y="4270718"/>
                <a:ext cx="12059073" cy="144465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latin typeface="+mn-lt"/>
                  </a:rPr>
                  <a:t>Standard Model: 			</a:t>
                </a:r>
                <a14:m>
                  <m:oMath xmlns:m="http://schemas.openxmlformats.org/officeDocument/2006/math">
                    <m:func>
                      <m:funcPr>
                        <m:ctrlPr>
                          <a:rPr lang="en-US" sz="3000" b="0" i="1" smtClean="0">
                            <a:latin typeface="Cambria Math" panose="02040503050406030204" pitchFamily="18" charset="0"/>
                          </a:rPr>
                        </m:ctrlPr>
                      </m:funcPr>
                      <m:fName>
                        <m:r>
                          <m:rPr>
                            <m:sty m:val="p"/>
                          </m:rPr>
                          <a:rPr lang="en-US" sz="3000" b="0" i="0" smtClean="0">
                            <a:latin typeface="Cambria Math" panose="02040503050406030204" pitchFamily="18" charset="0"/>
                          </a:rPr>
                          <m:t>Pr</m:t>
                        </m:r>
                      </m:fName>
                      <m:e>
                        <m:d>
                          <m:dPr>
                            <m:begChr m:val="["/>
                            <m:endChr m:val="]"/>
                            <m:ctrlPr>
                              <a:rPr lang="en-US" sz="3000" b="0" i="1" smtClean="0">
                                <a:latin typeface="Cambria Math" panose="02040503050406030204" pitchFamily="18" charset="0"/>
                              </a:rPr>
                            </m:ctrlPr>
                          </m:dPr>
                          <m:e>
                            <m:r>
                              <a:rPr lang="en-US" sz="3000" b="0" i="1" smtClean="0">
                                <a:latin typeface="Cambria Math" panose="02040503050406030204" pitchFamily="18" charset="0"/>
                              </a:rPr>
                              <m:t>𝐻</m:t>
                            </m:r>
                            <m:r>
                              <a:rPr lang="en-US" sz="3000" b="0" i="1" smtClean="0">
                                <a:latin typeface="Cambria Math" panose="02040503050406030204" pitchFamily="18" charset="0"/>
                              </a:rPr>
                              <m:t> "</m:t>
                            </m:r>
                            <m:r>
                              <m:rPr>
                                <m:nor/>
                              </m:rPr>
                              <a:rPr lang="en-US" sz="3000" b="0" i="0" smtClean="0">
                                <a:latin typeface="Cambria Math" panose="02040503050406030204" pitchFamily="18" charset="0"/>
                              </a:rPr>
                              <m:t>breaks</m:t>
                            </m:r>
                            <m:r>
                              <m:rPr>
                                <m:nor/>
                              </m:rPr>
                              <a:rPr lang="en-US" sz="3000" b="0" i="0" smtClean="0">
                                <a:latin typeface="Cambria Math" panose="02040503050406030204" pitchFamily="18" charset="0"/>
                              </a:rPr>
                              <m:t>"</m:t>
                            </m:r>
                          </m:e>
                        </m:d>
                      </m:e>
                    </m:func>
                    <m:r>
                      <a:rPr lang="en-US" sz="3000" b="0" i="1" smtClean="0">
                        <a:latin typeface="Cambria Math" panose="02040503050406030204" pitchFamily="18" charset="0"/>
                      </a:rPr>
                      <m:t>≤</m:t>
                    </m:r>
                    <m:r>
                      <m:rPr>
                        <m:sty m:val="p"/>
                      </m:rPr>
                      <a:rPr lang="en-US" sz="3000" b="0" i="0" smtClean="0">
                        <a:latin typeface="Cambria Math" panose="02040503050406030204" pitchFamily="18" charset="0"/>
                      </a:rPr>
                      <m:t>Adv</m:t>
                    </m:r>
                    <m:d>
                      <m:dPr>
                        <m:begChr m:val="["/>
                        <m:endChr m:val="]"/>
                        <m:ctrlPr>
                          <a:rPr lang="en-US" sz="3000" b="0" i="1" smtClean="0">
                            <a:latin typeface="Cambria Math" panose="02040503050406030204" pitchFamily="18" charset="0"/>
                          </a:rPr>
                        </m:ctrlPr>
                      </m:dPr>
                      <m:e>
                        <m:r>
                          <a:rPr lang="en-US" sz="3000" b="0" i="1" smtClean="0">
                            <a:latin typeface="Cambria Math" panose="02040503050406030204" pitchFamily="18" charset="0"/>
                          </a:rPr>
                          <m:t>𝐴𝑠𝑠𝑢𝑚𝑝𝑡𝑖𝑜𝑛</m:t>
                        </m:r>
                      </m:e>
                    </m:d>
                    <m:r>
                      <a:rPr lang="en-US" sz="3000" b="0" i="1" smtClean="0">
                        <a:latin typeface="Cambria Math" panose="02040503050406030204" pitchFamily="18" charset="0"/>
                      </a:rPr>
                      <m:t>+</m:t>
                    </m:r>
                    <m:r>
                      <m:rPr>
                        <m:sty m:val="p"/>
                      </m:rPr>
                      <a:rPr lang="en-US" sz="3000" b="0" i="1" smtClean="0">
                        <a:latin typeface="Cambria Math" panose="02040503050406030204" pitchFamily="18" charset="0"/>
                      </a:rPr>
                      <m:t>negl</m:t>
                    </m:r>
                    <m:r>
                      <a:rPr lang="en-US" sz="3000" b="0" i="1" smtClean="0">
                        <a:latin typeface="Cambria Math" panose="02040503050406030204" pitchFamily="18" charset="0"/>
                      </a:rPr>
                      <m:t>(</m:t>
                    </m:r>
                    <m:r>
                      <a:rPr lang="en-US" sz="3000" b="0" i="1" smtClean="0">
                        <a:latin typeface="Cambria Math" panose="02040503050406030204" pitchFamily="18" charset="0"/>
                      </a:rPr>
                      <m:t>𝑛</m:t>
                    </m:r>
                    <m:r>
                      <a:rPr lang="en-US" sz="3000" b="0" i="1" smtClean="0">
                        <a:latin typeface="Cambria Math" panose="02040503050406030204" pitchFamily="18" charset="0"/>
                      </a:rPr>
                      <m:t>)</m:t>
                    </m:r>
                  </m:oMath>
                </a14:m>
                <a:endParaRPr lang="en-US" sz="3000" dirty="0">
                  <a:latin typeface="+mn-lt"/>
                </a:endParaRPr>
              </a:p>
              <a:p>
                <a:endParaRPr lang="en-US" sz="3000" dirty="0">
                  <a:latin typeface="+mn-lt"/>
                </a:endParaRPr>
              </a:p>
              <a:p>
                <a:r>
                  <a:rPr lang="en-US" sz="3000" dirty="0">
                    <a:latin typeface="+mn-lt"/>
                  </a:rPr>
                  <a:t>Random Oracle Model: 		</a:t>
                </a:r>
                <a14:m>
                  <m:oMath xmlns:m="http://schemas.openxmlformats.org/officeDocument/2006/math">
                    <m:func>
                      <m:funcPr>
                        <m:ctrlPr>
                          <a:rPr lang="en-US" sz="3000" b="0" i="1" smtClean="0">
                            <a:latin typeface="Cambria Math" panose="02040503050406030204" pitchFamily="18" charset="0"/>
                          </a:rPr>
                        </m:ctrlPr>
                      </m:funcPr>
                      <m:fName>
                        <m:r>
                          <m:rPr>
                            <m:sty m:val="p"/>
                          </m:rPr>
                          <a:rPr lang="en-US" sz="3000" b="0" i="0" smtClean="0">
                            <a:latin typeface="Cambria Math" panose="02040503050406030204" pitchFamily="18" charset="0"/>
                          </a:rPr>
                          <m:t>Pr</m:t>
                        </m:r>
                      </m:fName>
                      <m:e>
                        <m:d>
                          <m:dPr>
                            <m:begChr m:val="["/>
                            <m:endChr m:val="]"/>
                            <m:ctrlPr>
                              <a:rPr lang="en-US" sz="3000" b="0" i="1" smtClean="0">
                                <a:latin typeface="Cambria Math" panose="02040503050406030204" pitchFamily="18" charset="0"/>
                              </a:rPr>
                            </m:ctrlPr>
                          </m:dPr>
                          <m:e>
                            <m:r>
                              <a:rPr lang="en-US" sz="3000" b="0" i="1" smtClean="0">
                                <a:latin typeface="Cambria Math" panose="02040503050406030204" pitchFamily="18" charset="0"/>
                              </a:rPr>
                              <m:t>𝐻</m:t>
                            </m:r>
                            <m:r>
                              <a:rPr lang="en-US" sz="3000" b="0" i="1" smtClean="0">
                                <a:latin typeface="Cambria Math" panose="02040503050406030204" pitchFamily="18" charset="0"/>
                              </a:rPr>
                              <m:t> "</m:t>
                            </m:r>
                            <m:r>
                              <m:rPr>
                                <m:nor/>
                              </m:rPr>
                              <a:rPr lang="en-US" sz="3000" b="0" i="0" smtClean="0">
                                <a:latin typeface="Cambria Math" panose="02040503050406030204" pitchFamily="18" charset="0"/>
                              </a:rPr>
                              <m:t>breaks</m:t>
                            </m:r>
                            <m:r>
                              <m:rPr>
                                <m:nor/>
                              </m:rPr>
                              <a:rPr lang="en-US" sz="3000" b="0" i="0" smtClean="0">
                                <a:latin typeface="Cambria Math" panose="02040503050406030204" pitchFamily="18" charset="0"/>
                              </a:rPr>
                              <m:t>"</m:t>
                            </m:r>
                          </m:e>
                        </m:d>
                      </m:e>
                    </m:func>
                    <m:r>
                      <a:rPr lang="en-US" sz="3000" b="0" i="1" smtClean="0">
                        <a:latin typeface="Cambria Math" panose="02040503050406030204" pitchFamily="18" charset="0"/>
                      </a:rPr>
                      <m:t>≤</m:t>
                    </m:r>
                    <m:r>
                      <m:rPr>
                        <m:sty m:val="p"/>
                      </m:rPr>
                      <a:rPr lang="en-US" sz="3000" b="0" i="1" smtClean="0">
                        <a:latin typeface="Cambria Math" panose="02040503050406030204" pitchFamily="18" charset="0"/>
                      </a:rPr>
                      <m:t>negl</m:t>
                    </m:r>
                    <m:r>
                      <a:rPr lang="en-US" sz="3000" b="0" i="1" smtClean="0">
                        <a:latin typeface="Cambria Math" panose="02040503050406030204" pitchFamily="18" charset="0"/>
                      </a:rPr>
                      <m:t>(</m:t>
                    </m:r>
                    <m:r>
                      <a:rPr lang="en-US" sz="3000" b="0" i="1" smtClean="0">
                        <a:latin typeface="Cambria Math" panose="02040503050406030204" pitchFamily="18" charset="0"/>
                      </a:rPr>
                      <m:t>𝑛</m:t>
                    </m:r>
                    <m:r>
                      <a:rPr lang="en-US" sz="3000" b="0" i="1" smtClean="0">
                        <a:latin typeface="Cambria Math" panose="02040503050406030204" pitchFamily="18" charset="0"/>
                      </a:rPr>
                      <m:t>)</m:t>
                    </m:r>
                  </m:oMath>
                </a14:m>
                <a:endParaRPr lang="en-US" sz="3000" dirty="0">
                  <a:latin typeface="+mn-lt"/>
                </a:endParaRPr>
              </a:p>
            </p:txBody>
          </p:sp>
        </mc:Choice>
        <mc:Fallback xmlns="">
          <p:sp>
            <p:nvSpPr>
              <p:cNvPr id="7" name="Title 1">
                <a:extLst>
                  <a:ext uri="{FF2B5EF4-FFF2-40B4-BE49-F238E27FC236}">
                    <a16:creationId xmlns:a16="http://schemas.microsoft.com/office/drawing/2014/main" id="{048A07EA-BD38-186C-662F-DF0D69FA68A9}"/>
                  </a:ext>
                </a:extLst>
              </p:cNvPr>
              <p:cNvSpPr txBox="1">
                <a:spLocks noRot="1" noChangeAspect="1" noMove="1" noResize="1" noEditPoints="1" noAdjustHandles="1" noChangeArrowheads="1" noChangeShapeType="1" noTextEdit="1"/>
              </p:cNvSpPr>
              <p:nvPr/>
            </p:nvSpPr>
            <p:spPr>
              <a:xfrm>
                <a:off x="21765" y="4270718"/>
                <a:ext cx="12059073" cy="1444657"/>
              </a:xfrm>
              <a:prstGeom prst="rect">
                <a:avLst/>
              </a:prstGeom>
              <a:blipFill>
                <a:blip r:embed="rId6"/>
                <a:stretch>
                  <a:fillRect l="-1112" t="-2110" b="-6751"/>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AFB4B681-F4CA-D180-34D3-5FB0E230721D}"/>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Boneh et al., 2010</a:t>
            </a:r>
          </a:p>
        </p:txBody>
      </p:sp>
    </p:spTree>
    <p:extLst>
      <p:ext uri="{BB962C8B-B14F-4D97-AF65-F5344CB8AC3E}">
        <p14:creationId xmlns:p14="http://schemas.microsoft.com/office/powerpoint/2010/main" val="3872410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6BAD9-92C4-63EC-2AC2-6E08332ACEE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565DC0E-9D09-1121-709A-D17F5240C7B2}"/>
              </a:ext>
            </a:extLst>
          </p:cNvPr>
          <p:cNvSpPr txBox="1">
            <a:spLocks/>
          </p:cNvSpPr>
          <p:nvPr/>
        </p:nvSpPr>
        <p:spPr>
          <a:xfrm>
            <a:off x="0" y="-1"/>
            <a:ext cx="12191993" cy="1546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What is a </a:t>
            </a:r>
            <a:r>
              <a:rPr lang="en-US" sz="3900" dirty="0" err="1"/>
              <a:t>Collapsingness</a:t>
            </a:r>
            <a:r>
              <a:rPr lang="en-US" sz="3900" dirty="0"/>
              <a:t> Experiment?</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616BB01-B4F4-FF13-1AA0-2E67F23C3BB5}"/>
                  </a:ext>
                </a:extLst>
              </p:cNvPr>
              <p:cNvSpPr/>
              <p:nvPr/>
            </p:nvSpPr>
            <p:spPr>
              <a:xfrm>
                <a:off x="516367" y="3317816"/>
                <a:ext cx="1226371" cy="1376979"/>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𝐵</m:t>
                          </m:r>
                        </m:e>
                        <m:sub>
                          <m:r>
                            <a:rPr lang="en-US" sz="4000" b="0" i="1" smtClean="0">
                              <a:solidFill>
                                <a:schemeClr val="tx1"/>
                              </a:solidFill>
                              <a:latin typeface="Cambria Math" panose="02040503050406030204" pitchFamily="18" charset="0"/>
                            </a:rPr>
                            <m:t>1</m:t>
                          </m:r>
                        </m:sub>
                      </m:sSub>
                    </m:oMath>
                  </m:oMathPara>
                </a14:m>
                <a:endParaRPr lang="en-US" sz="4000" dirty="0">
                  <a:solidFill>
                    <a:schemeClr val="tx1"/>
                  </a:solidFill>
                </a:endParaRPr>
              </a:p>
            </p:txBody>
          </p:sp>
        </mc:Choice>
        <mc:Fallback xmlns="">
          <p:sp>
            <p:nvSpPr>
              <p:cNvPr id="2" name="Rectangle 1">
                <a:extLst>
                  <a:ext uri="{FF2B5EF4-FFF2-40B4-BE49-F238E27FC236}">
                    <a16:creationId xmlns:a16="http://schemas.microsoft.com/office/drawing/2014/main" id="{8616BB01-B4F4-FF13-1AA0-2E67F23C3BB5}"/>
                  </a:ext>
                </a:extLst>
              </p:cNvPr>
              <p:cNvSpPr>
                <a:spLocks noRot="1" noChangeAspect="1" noMove="1" noResize="1" noEditPoints="1" noAdjustHandles="1" noChangeArrowheads="1" noChangeShapeType="1" noTextEdit="1"/>
              </p:cNvSpPr>
              <p:nvPr/>
            </p:nvSpPr>
            <p:spPr>
              <a:xfrm>
                <a:off x="516367" y="3317816"/>
                <a:ext cx="1226371" cy="1376979"/>
              </a:xfrm>
              <a:prstGeom prst="rect">
                <a:avLst/>
              </a:prstGeom>
              <a:blipFill>
                <a:blip r:embed="rId4"/>
                <a:stretch>
                  <a:fillRect/>
                </a:stretch>
              </a:blipFill>
              <a:ln>
                <a:solidFill>
                  <a:srgbClr val="4472C4"/>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B6D98546-5819-FAB5-F33C-FEC9CA754F49}"/>
              </a:ext>
            </a:extLst>
          </p:cNvPr>
          <p:cNvCxnSpPr>
            <a:cxnSpLocks/>
          </p:cNvCxnSpPr>
          <p:nvPr/>
        </p:nvCxnSpPr>
        <p:spPr>
          <a:xfrm>
            <a:off x="1849697" y="4055872"/>
            <a:ext cx="2367299"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2A40F21-CFA5-964A-2FBC-A42C2E279FC6}"/>
                  </a:ext>
                </a:extLst>
              </p:cNvPr>
              <p:cNvSpPr txBox="1"/>
              <p:nvPr/>
            </p:nvSpPr>
            <p:spPr>
              <a:xfrm>
                <a:off x="2116251" y="4055872"/>
                <a:ext cx="1450397" cy="461665"/>
              </a:xfrm>
              <a:prstGeom prst="rect">
                <a:avLst/>
              </a:prstGeom>
              <a:noFill/>
            </p:spPr>
            <p:txBody>
              <a:bodyPr wrap="none" rtlCol="0">
                <a:spAutoFit/>
              </a:bodyPr>
              <a:lstStyle/>
              <a:p>
                <a:r>
                  <a:rPr lang="en-US" sz="2400" b="0" dirty="0"/>
                  <a:t>Register </a:t>
                </a:r>
                <a14:m>
                  <m:oMath xmlns:m="http://schemas.openxmlformats.org/officeDocument/2006/math">
                    <m:r>
                      <a:rPr lang="en-US" sz="2400" b="0" i="1" smtClean="0">
                        <a:latin typeface="Cambria Math" panose="02040503050406030204" pitchFamily="18" charset="0"/>
                      </a:rPr>
                      <m:t>𝑇</m:t>
                    </m:r>
                  </m:oMath>
                </a14:m>
                <a:endParaRPr lang="en-US" sz="2400" dirty="0"/>
              </a:p>
            </p:txBody>
          </p:sp>
        </mc:Choice>
        <mc:Fallback xmlns="">
          <p:sp>
            <p:nvSpPr>
              <p:cNvPr id="17" name="TextBox 16">
                <a:extLst>
                  <a:ext uri="{FF2B5EF4-FFF2-40B4-BE49-F238E27FC236}">
                    <a16:creationId xmlns:a16="http://schemas.microsoft.com/office/drawing/2014/main" id="{62A40F21-CFA5-964A-2FBC-A42C2E279FC6}"/>
                  </a:ext>
                </a:extLst>
              </p:cNvPr>
              <p:cNvSpPr txBox="1">
                <a:spLocks noRot="1" noChangeAspect="1" noMove="1" noResize="1" noEditPoints="1" noAdjustHandles="1" noChangeArrowheads="1" noChangeShapeType="1" noTextEdit="1"/>
              </p:cNvSpPr>
              <p:nvPr/>
            </p:nvSpPr>
            <p:spPr>
              <a:xfrm>
                <a:off x="2116251" y="4055872"/>
                <a:ext cx="1450397" cy="461665"/>
              </a:xfrm>
              <a:prstGeom prst="rect">
                <a:avLst/>
              </a:prstGeom>
              <a:blipFill>
                <a:blip r:embed="rId5"/>
                <a:stretch>
                  <a:fillRect l="-6303" t="-10526" b="-28947"/>
                </a:stretch>
              </a:blipFill>
            </p:spPr>
            <p:txBody>
              <a:bodyPr/>
              <a:lstStyle/>
              <a:p>
                <a:r>
                  <a:rPr lang="en-US">
                    <a:noFill/>
                  </a:rPr>
                  <a:t> </a:t>
                </a:r>
              </a:p>
            </p:txBody>
          </p:sp>
        </mc:Fallback>
      </mc:AlternateContent>
      <p:sp>
        <p:nvSpPr>
          <p:cNvPr id="25" name="Title 1">
            <a:extLst>
              <a:ext uri="{FF2B5EF4-FFF2-40B4-BE49-F238E27FC236}">
                <a16:creationId xmlns:a16="http://schemas.microsoft.com/office/drawing/2014/main" id="{C47455E3-A931-2C12-578A-B2EECC5FEE37}"/>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err="1"/>
              <a:t>Dall’Agnol</a:t>
            </a:r>
            <a:r>
              <a:rPr lang="en-US" sz="1600" dirty="0"/>
              <a:t> &amp; Spooner, 2023</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6E19873-349A-7D79-8284-5AD9984B4B37}"/>
                  </a:ext>
                </a:extLst>
              </p:cNvPr>
              <p:cNvSpPr txBox="1">
                <a:spLocks/>
              </p:cNvSpPr>
              <p:nvPr/>
            </p:nvSpPr>
            <p:spPr>
              <a:xfrm>
                <a:off x="838200" y="1647208"/>
                <a:ext cx="10515600" cy="1777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Algorithm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m:t>
                        </m:r>
                        <m:r>
                          <a:rPr lang="en-US" i="1" smtClean="0">
                            <a:latin typeface="Cambria Math" panose="02040503050406030204" pitchFamily="18" charset="0"/>
                          </a:rPr>
                          <m:t>𝐵</m:t>
                        </m:r>
                      </m:e>
                      <m:sub>
                        <m:r>
                          <a:rPr lang="en-US" i="1" smtClean="0">
                            <a:latin typeface="Cambria Math" panose="02040503050406030204" pitchFamily="18" charset="0"/>
                          </a:rPr>
                          <m:t>1</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𝐵</m:t>
                        </m:r>
                      </m:e>
                      <m:sub>
                        <m:r>
                          <a:rPr lang="en-US" i="1" smtClean="0">
                            <a:latin typeface="Cambria Math" panose="02040503050406030204" pitchFamily="18" charset="0"/>
                          </a:rPr>
                          <m:t>2</m:t>
                        </m:r>
                      </m:sub>
                    </m:sSub>
                    <m:r>
                      <a:rPr lang="en-US" i="1" smtClean="0">
                        <a:latin typeface="Cambria Math" panose="02040503050406030204" pitchFamily="18" charset="0"/>
                      </a:rPr>
                      <m:t>)</m:t>
                    </m:r>
                  </m:oMath>
                </a14:m>
                <a:r>
                  <a:rPr lang="en-US" dirty="0"/>
                  <a:t> passes the </a:t>
                </a:r>
                <a:r>
                  <a:rPr lang="en-US" dirty="0" err="1"/>
                  <a:t>collapsingness</a:t>
                </a:r>
                <a:r>
                  <a:rPr lang="en-US" dirty="0"/>
                  <a:t> experiment </a:t>
                </a:r>
                <a:r>
                  <a:rPr lang="en-US" dirty="0" err="1"/>
                  <a:t>iff</a:t>
                </a:r>
                <a:r>
                  <a:rPr lang="en-US" dirty="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𝐵</m:t>
                        </m:r>
                      </m:e>
                      <m:sub>
                        <m:r>
                          <a:rPr lang="en-US" i="1" smtClean="0">
                            <a:latin typeface="Cambria Math" panose="02040503050406030204" pitchFamily="18" charset="0"/>
                          </a:rPr>
                          <m:t>1</m:t>
                        </m:r>
                      </m:sub>
                    </m:sSub>
                  </m:oMath>
                </a14:m>
                <a:r>
                  <a:rPr lang="en-US" dirty="0"/>
                  <a:t> can construct a </a:t>
                </a:r>
                <a:r>
                  <a:rPr lang="en-US" i="1" dirty="0"/>
                  <a:t>valid </a:t>
                </a:r>
                <a:r>
                  <a:rPr lang="en-US" dirty="0"/>
                  <a:t>register such that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𝐵</m:t>
                        </m:r>
                      </m:e>
                      <m:sub>
                        <m:r>
                          <a:rPr lang="en-US" i="1" smtClean="0">
                            <a:latin typeface="Cambria Math" panose="02040503050406030204" pitchFamily="18" charset="0"/>
                          </a:rPr>
                          <m:t>2</m:t>
                        </m:r>
                      </m:sub>
                    </m:sSub>
                  </m:oMath>
                </a14:m>
                <a:r>
                  <a:rPr lang="en-US" dirty="0"/>
                  <a:t> has a better than random chance of detecting if a verifier has destructively measured the register</a:t>
                </a:r>
              </a:p>
            </p:txBody>
          </p:sp>
        </mc:Choice>
        <mc:Fallback xmlns="">
          <p:sp>
            <p:nvSpPr>
              <p:cNvPr id="7" name="Content Placeholder 2">
                <a:extLst>
                  <a:ext uri="{FF2B5EF4-FFF2-40B4-BE49-F238E27FC236}">
                    <a16:creationId xmlns:a16="http://schemas.microsoft.com/office/drawing/2014/main" id="{B6E19873-349A-7D79-8284-5AD9984B4B37}"/>
                  </a:ext>
                </a:extLst>
              </p:cNvPr>
              <p:cNvSpPr txBox="1">
                <a:spLocks noRot="1" noChangeAspect="1" noMove="1" noResize="1" noEditPoints="1" noAdjustHandles="1" noChangeArrowheads="1" noChangeShapeType="1" noTextEdit="1"/>
              </p:cNvSpPr>
              <p:nvPr/>
            </p:nvSpPr>
            <p:spPr>
              <a:xfrm>
                <a:off x="838200" y="1647208"/>
                <a:ext cx="10515600" cy="1777492"/>
              </a:xfrm>
              <a:prstGeom prst="rect">
                <a:avLst/>
              </a:prstGeom>
              <a:blipFill>
                <a:blip r:embed="rId6"/>
                <a:stretch>
                  <a:fillRect l="-1043" t="-5479" b="-1370"/>
                </a:stretch>
              </a:blipFill>
            </p:spPr>
            <p:txBody>
              <a:bodyPr/>
              <a:lstStyle/>
              <a:p>
                <a:r>
                  <a:rPr lang="en-US">
                    <a:noFill/>
                  </a:rPr>
                  <a:t> </a:t>
                </a:r>
              </a:p>
            </p:txBody>
          </p:sp>
        </mc:Fallback>
      </mc:AlternateContent>
    </p:spTree>
    <p:extLst>
      <p:ext uri="{BB962C8B-B14F-4D97-AF65-F5344CB8AC3E}">
        <p14:creationId xmlns:p14="http://schemas.microsoft.com/office/powerpoint/2010/main" val="4268749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EC5AC2-A9B4-6EBD-2DFD-EE86E759E5E0}"/>
                  </a:ext>
                </a:extLst>
              </p:cNvPr>
              <p:cNvSpPr>
                <a:spLocks noGrp="1"/>
              </p:cNvSpPr>
              <p:nvPr>
                <p:ph idx="1"/>
              </p:nvPr>
            </p:nvSpPr>
            <p:spPr>
              <a:xfrm>
                <a:off x="838200" y="1647208"/>
                <a:ext cx="10515600" cy="1777492"/>
              </a:xfrm>
            </p:spPr>
            <p:txBody>
              <a:bodyPr>
                <a:normAutofit/>
              </a:bodyPr>
              <a:lstStyle/>
              <a:p>
                <a:r>
                  <a:rPr lang="en-US" b="0" dirty="0"/>
                  <a:t>Algorithm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𝐵</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passes the </a:t>
                </a:r>
                <a:r>
                  <a:rPr lang="en-US" dirty="0" err="1"/>
                  <a:t>collapsingness</a:t>
                </a:r>
                <a:r>
                  <a:rPr lang="en-US" dirty="0"/>
                  <a:t> experiment </a:t>
                </a:r>
                <a:r>
                  <a:rPr lang="en-US" dirty="0" err="1"/>
                  <a:t>iff</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1</m:t>
                        </m:r>
                      </m:sub>
                    </m:sSub>
                  </m:oMath>
                </a14:m>
                <a:r>
                  <a:rPr lang="en-US" dirty="0"/>
                  <a:t> can construct a </a:t>
                </a:r>
                <a:r>
                  <a:rPr lang="en-US" i="1" dirty="0"/>
                  <a:t>valid </a:t>
                </a:r>
                <a:r>
                  <a:rPr lang="en-US" dirty="0"/>
                  <a:t>register such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2</m:t>
                        </m:r>
                      </m:sub>
                    </m:sSub>
                  </m:oMath>
                </a14:m>
                <a:r>
                  <a:rPr lang="en-US" dirty="0"/>
                  <a:t> has a better than random chance of detecting if a verifier has destructively measured the register</a:t>
                </a:r>
              </a:p>
            </p:txBody>
          </p:sp>
        </mc:Choice>
        <mc:Fallback xmlns="">
          <p:sp>
            <p:nvSpPr>
              <p:cNvPr id="3" name="Content Placeholder 2">
                <a:extLst>
                  <a:ext uri="{FF2B5EF4-FFF2-40B4-BE49-F238E27FC236}">
                    <a16:creationId xmlns:a16="http://schemas.microsoft.com/office/drawing/2014/main" id="{3DEC5AC2-A9B4-6EBD-2DFD-EE86E759E5E0}"/>
                  </a:ext>
                </a:extLst>
              </p:cNvPr>
              <p:cNvSpPr>
                <a:spLocks noGrp="1" noRot="1" noChangeAspect="1" noMove="1" noResize="1" noEditPoints="1" noAdjustHandles="1" noChangeArrowheads="1" noChangeShapeType="1" noTextEdit="1"/>
              </p:cNvSpPr>
              <p:nvPr>
                <p:ph idx="1"/>
              </p:nvPr>
            </p:nvSpPr>
            <p:spPr>
              <a:xfrm>
                <a:off x="838200" y="1647208"/>
                <a:ext cx="10515600" cy="1777492"/>
              </a:xfrm>
              <a:blipFill>
                <a:blip r:embed="rId3"/>
                <a:stretch>
                  <a:fillRect l="-1043" t="-5479" b="-1370"/>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8F883208-5228-2148-A867-F09FB9AD7952}"/>
              </a:ext>
            </a:extLst>
          </p:cNvPr>
          <p:cNvSpPr txBox="1">
            <a:spLocks/>
          </p:cNvSpPr>
          <p:nvPr/>
        </p:nvSpPr>
        <p:spPr>
          <a:xfrm>
            <a:off x="0" y="-1"/>
            <a:ext cx="12191993" cy="1546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What is a </a:t>
            </a:r>
            <a:r>
              <a:rPr lang="en-US" sz="3900" dirty="0" err="1"/>
              <a:t>Collapsingness</a:t>
            </a:r>
            <a:r>
              <a:rPr lang="en-US" sz="3900" dirty="0"/>
              <a:t> Experiment?</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0E8A430-1A57-199E-1237-013943AF48A9}"/>
                  </a:ext>
                </a:extLst>
              </p:cNvPr>
              <p:cNvSpPr/>
              <p:nvPr/>
            </p:nvSpPr>
            <p:spPr>
              <a:xfrm>
                <a:off x="516367" y="3317816"/>
                <a:ext cx="1226371" cy="1376979"/>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𝐵</m:t>
                          </m:r>
                        </m:e>
                        <m:sub>
                          <m:r>
                            <a:rPr lang="en-US" sz="4000" b="0" i="1" smtClean="0">
                              <a:solidFill>
                                <a:schemeClr val="tx1"/>
                              </a:solidFill>
                              <a:latin typeface="Cambria Math" panose="02040503050406030204" pitchFamily="18" charset="0"/>
                            </a:rPr>
                            <m:t>1</m:t>
                          </m:r>
                        </m:sub>
                      </m:sSub>
                    </m:oMath>
                  </m:oMathPara>
                </a14:m>
                <a:endParaRPr lang="en-US" sz="4000" dirty="0">
                  <a:solidFill>
                    <a:schemeClr val="tx1"/>
                  </a:solidFill>
                </a:endParaRPr>
              </a:p>
            </p:txBody>
          </p:sp>
        </mc:Choice>
        <mc:Fallback xmlns="">
          <p:sp>
            <p:nvSpPr>
              <p:cNvPr id="2" name="Rectangle 1">
                <a:extLst>
                  <a:ext uri="{FF2B5EF4-FFF2-40B4-BE49-F238E27FC236}">
                    <a16:creationId xmlns:a16="http://schemas.microsoft.com/office/drawing/2014/main" id="{D0E8A430-1A57-199E-1237-013943AF48A9}"/>
                  </a:ext>
                </a:extLst>
              </p:cNvPr>
              <p:cNvSpPr>
                <a:spLocks noRot="1" noChangeAspect="1" noMove="1" noResize="1" noEditPoints="1" noAdjustHandles="1" noChangeArrowheads="1" noChangeShapeType="1" noTextEdit="1"/>
              </p:cNvSpPr>
              <p:nvPr/>
            </p:nvSpPr>
            <p:spPr>
              <a:xfrm>
                <a:off x="516367" y="3317816"/>
                <a:ext cx="1226371" cy="1376979"/>
              </a:xfrm>
              <a:prstGeom prst="rect">
                <a:avLst/>
              </a:prstGeom>
              <a:blipFill>
                <a:blip r:embed="rId4"/>
                <a:stretch>
                  <a:fillRect/>
                </a:stretch>
              </a:blipFill>
              <a:ln>
                <a:solidFill>
                  <a:srgbClr val="4472C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0AB2A82-A763-867A-4458-DFB98D34443F}"/>
                  </a:ext>
                </a:extLst>
              </p:cNvPr>
              <p:cNvSpPr/>
              <p:nvPr/>
            </p:nvSpPr>
            <p:spPr>
              <a:xfrm>
                <a:off x="4330844" y="3317816"/>
                <a:ext cx="2540598" cy="1376979"/>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panose="02040503050406030204" pitchFamily="18" charset="0"/>
                        </a:rPr>
                        <m:t>𝑏</m:t>
                      </m:r>
                      <m:r>
                        <a:rPr lang="en-US" sz="4000" b="0" i="1" smtClean="0">
                          <a:solidFill>
                            <a:schemeClr val="tx1"/>
                          </a:solidFill>
                          <a:latin typeface="Cambria Math" panose="02040503050406030204" pitchFamily="18" charset="0"/>
                        </a:rPr>
                        <m:t>←{0,1}</m:t>
                      </m:r>
                    </m:oMath>
                  </m:oMathPara>
                </a14:m>
                <a:endParaRPr lang="en-US" sz="4000" dirty="0">
                  <a:solidFill>
                    <a:schemeClr val="tx1"/>
                  </a:solidFill>
                </a:endParaRPr>
              </a:p>
            </p:txBody>
          </p:sp>
        </mc:Choice>
        <mc:Fallback xmlns="">
          <p:sp>
            <p:nvSpPr>
              <p:cNvPr id="10" name="Rectangle 9">
                <a:extLst>
                  <a:ext uri="{FF2B5EF4-FFF2-40B4-BE49-F238E27FC236}">
                    <a16:creationId xmlns:a16="http://schemas.microsoft.com/office/drawing/2014/main" id="{30AB2A82-A763-867A-4458-DFB98D34443F}"/>
                  </a:ext>
                </a:extLst>
              </p:cNvPr>
              <p:cNvSpPr>
                <a:spLocks noRot="1" noChangeAspect="1" noMove="1" noResize="1" noEditPoints="1" noAdjustHandles="1" noChangeArrowheads="1" noChangeShapeType="1" noTextEdit="1"/>
              </p:cNvSpPr>
              <p:nvPr/>
            </p:nvSpPr>
            <p:spPr>
              <a:xfrm>
                <a:off x="4330844" y="3317816"/>
                <a:ext cx="2540598" cy="1376979"/>
              </a:xfrm>
              <a:prstGeom prst="rect">
                <a:avLst/>
              </a:prstGeom>
              <a:blipFill>
                <a:blip r:embed="rId5"/>
                <a:stretch>
                  <a:fillRect/>
                </a:stretch>
              </a:blipFill>
              <a:ln>
                <a:solidFill>
                  <a:srgbClr val="4472C4"/>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5CA819C9-E921-DF7F-3337-0FFAB716C969}"/>
              </a:ext>
            </a:extLst>
          </p:cNvPr>
          <p:cNvCxnSpPr>
            <a:cxnSpLocks/>
          </p:cNvCxnSpPr>
          <p:nvPr/>
        </p:nvCxnSpPr>
        <p:spPr>
          <a:xfrm>
            <a:off x="1849697" y="4055872"/>
            <a:ext cx="2367299"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5378AD8-5938-ECE3-36EB-67B839CDA8B9}"/>
              </a:ext>
            </a:extLst>
          </p:cNvPr>
          <p:cNvCxnSpPr>
            <a:cxnSpLocks/>
          </p:cNvCxnSpPr>
          <p:nvPr/>
        </p:nvCxnSpPr>
        <p:spPr>
          <a:xfrm>
            <a:off x="6949438" y="4055872"/>
            <a:ext cx="2403159"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6764217-29C6-B00D-C963-2E76E37EA7EE}"/>
                  </a:ext>
                </a:extLst>
              </p:cNvPr>
              <p:cNvSpPr txBox="1"/>
              <p:nvPr/>
            </p:nvSpPr>
            <p:spPr>
              <a:xfrm>
                <a:off x="2116251" y="4055872"/>
                <a:ext cx="1450397" cy="461665"/>
              </a:xfrm>
              <a:prstGeom prst="rect">
                <a:avLst/>
              </a:prstGeom>
              <a:noFill/>
            </p:spPr>
            <p:txBody>
              <a:bodyPr wrap="none" rtlCol="0">
                <a:spAutoFit/>
              </a:bodyPr>
              <a:lstStyle/>
              <a:p>
                <a:r>
                  <a:rPr lang="en-US" sz="2400" b="0" dirty="0"/>
                  <a:t>Register </a:t>
                </a:r>
                <a14:m>
                  <m:oMath xmlns:m="http://schemas.openxmlformats.org/officeDocument/2006/math">
                    <m:r>
                      <a:rPr lang="en-US" sz="2400" b="0" i="1" smtClean="0">
                        <a:latin typeface="Cambria Math" panose="02040503050406030204" pitchFamily="18" charset="0"/>
                      </a:rPr>
                      <m:t>𝑇</m:t>
                    </m:r>
                  </m:oMath>
                </a14:m>
                <a:endParaRPr lang="en-US" sz="2400" dirty="0"/>
              </a:p>
            </p:txBody>
          </p:sp>
        </mc:Choice>
        <mc:Fallback xmlns="">
          <p:sp>
            <p:nvSpPr>
              <p:cNvPr id="17" name="TextBox 16">
                <a:extLst>
                  <a:ext uri="{FF2B5EF4-FFF2-40B4-BE49-F238E27FC236}">
                    <a16:creationId xmlns:a16="http://schemas.microsoft.com/office/drawing/2014/main" id="{B6764217-29C6-B00D-C963-2E76E37EA7EE}"/>
                  </a:ext>
                </a:extLst>
              </p:cNvPr>
              <p:cNvSpPr txBox="1">
                <a:spLocks noRot="1" noChangeAspect="1" noMove="1" noResize="1" noEditPoints="1" noAdjustHandles="1" noChangeArrowheads="1" noChangeShapeType="1" noTextEdit="1"/>
              </p:cNvSpPr>
              <p:nvPr/>
            </p:nvSpPr>
            <p:spPr>
              <a:xfrm>
                <a:off x="2116251" y="4055872"/>
                <a:ext cx="1450397" cy="461665"/>
              </a:xfrm>
              <a:prstGeom prst="rect">
                <a:avLst/>
              </a:prstGeom>
              <a:blipFill>
                <a:blip r:embed="rId6"/>
                <a:stretch>
                  <a:fillRect l="-6303"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E7EE0CA-4004-D932-A7D6-75476349BF84}"/>
                  </a:ext>
                </a:extLst>
              </p:cNvPr>
              <p:cNvSpPr txBox="1"/>
              <p:nvPr/>
            </p:nvSpPr>
            <p:spPr>
              <a:xfrm>
                <a:off x="7404302" y="4055872"/>
                <a:ext cx="1299778" cy="5052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𝑐𝑜𝑚𝑝</m:t>
                          </m:r>
                        </m:sub>
                        <m:sup>
                          <m:r>
                            <a:rPr lang="en-US" sz="2400" b="0" i="1" smtClean="0">
                              <a:latin typeface="Cambria Math" panose="02040503050406030204" pitchFamily="18" charset="0"/>
                            </a:rPr>
                            <m:t>𝑏</m:t>
                          </m:r>
                        </m:sup>
                      </m:sSubSup>
                      <m:r>
                        <a:rPr lang="en-US" sz="2400" b="0" i="1" smtClean="0">
                          <a:latin typeface="Cambria Math" panose="02040503050406030204" pitchFamily="18" charset="0"/>
                        </a:rPr>
                        <m:t>𝑇</m:t>
                      </m:r>
                    </m:oMath>
                  </m:oMathPara>
                </a14:m>
                <a:endParaRPr lang="en-US" sz="2400" dirty="0"/>
              </a:p>
            </p:txBody>
          </p:sp>
        </mc:Choice>
        <mc:Fallback xmlns="">
          <p:sp>
            <p:nvSpPr>
              <p:cNvPr id="18" name="TextBox 17">
                <a:extLst>
                  <a:ext uri="{FF2B5EF4-FFF2-40B4-BE49-F238E27FC236}">
                    <a16:creationId xmlns:a16="http://schemas.microsoft.com/office/drawing/2014/main" id="{3E7EE0CA-4004-D932-A7D6-75476349BF84}"/>
                  </a:ext>
                </a:extLst>
              </p:cNvPr>
              <p:cNvSpPr txBox="1">
                <a:spLocks noRot="1" noChangeAspect="1" noMove="1" noResize="1" noEditPoints="1" noAdjustHandles="1" noChangeArrowheads="1" noChangeShapeType="1" noTextEdit="1"/>
              </p:cNvSpPr>
              <p:nvPr/>
            </p:nvSpPr>
            <p:spPr>
              <a:xfrm>
                <a:off x="7404302" y="4055872"/>
                <a:ext cx="1299778" cy="505267"/>
              </a:xfrm>
              <a:prstGeom prst="rect">
                <a:avLst/>
              </a:prstGeom>
              <a:blipFill>
                <a:blip r:embed="rId7"/>
                <a:stretch>
                  <a:fillRect/>
                </a:stretch>
              </a:blipFill>
            </p:spPr>
            <p:txBody>
              <a:bodyPr/>
              <a:lstStyle/>
              <a:p>
                <a:r>
                  <a:rPr lang="en-US">
                    <a:noFill/>
                  </a:rPr>
                  <a:t> </a:t>
                </a:r>
              </a:p>
            </p:txBody>
          </p:sp>
        </mc:Fallback>
      </mc:AlternateContent>
      <p:sp>
        <p:nvSpPr>
          <p:cNvPr id="25" name="Title 1">
            <a:extLst>
              <a:ext uri="{FF2B5EF4-FFF2-40B4-BE49-F238E27FC236}">
                <a16:creationId xmlns:a16="http://schemas.microsoft.com/office/drawing/2014/main" id="{0020BCE9-3FAE-E791-DC7F-C4E531CE1487}"/>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err="1"/>
              <a:t>Dall’Agnol</a:t>
            </a:r>
            <a:r>
              <a:rPr lang="en-US" sz="1600" dirty="0"/>
              <a:t> &amp; Spooner, 2023</a:t>
            </a:r>
          </a:p>
        </p:txBody>
      </p:sp>
    </p:spTree>
    <p:extLst>
      <p:ext uri="{BB962C8B-B14F-4D97-AF65-F5344CB8AC3E}">
        <p14:creationId xmlns:p14="http://schemas.microsoft.com/office/powerpoint/2010/main" val="456906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266D9-DE66-7B4F-8DCA-FCD481C7AED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B56093A-BF37-7A6D-5145-7D7C1B1C4A51}"/>
              </a:ext>
            </a:extLst>
          </p:cNvPr>
          <p:cNvSpPr txBox="1">
            <a:spLocks/>
          </p:cNvSpPr>
          <p:nvPr/>
        </p:nvSpPr>
        <p:spPr>
          <a:xfrm>
            <a:off x="0" y="-1"/>
            <a:ext cx="12191993" cy="1546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What is a </a:t>
            </a:r>
            <a:r>
              <a:rPr lang="en-US" sz="3900" dirty="0" err="1"/>
              <a:t>Collapsingness</a:t>
            </a:r>
            <a:r>
              <a:rPr lang="en-US" sz="3900" dirty="0"/>
              <a:t> Experiment?</a:t>
            </a:r>
          </a:p>
        </p:txBody>
      </p:sp>
      <p:grpSp>
        <p:nvGrpSpPr>
          <p:cNvPr id="4" name="Group 3">
            <a:extLst>
              <a:ext uri="{FF2B5EF4-FFF2-40B4-BE49-F238E27FC236}">
                <a16:creationId xmlns:a16="http://schemas.microsoft.com/office/drawing/2014/main" id="{9E89F22B-0B01-B8D2-E371-CCD2575CECEA}"/>
              </a:ext>
            </a:extLst>
          </p:cNvPr>
          <p:cNvGrpSpPr/>
          <p:nvPr/>
        </p:nvGrpSpPr>
        <p:grpSpPr>
          <a:xfrm>
            <a:off x="516367" y="3317816"/>
            <a:ext cx="11424336" cy="2986167"/>
            <a:chOff x="516367" y="3317816"/>
            <a:chExt cx="11424336" cy="2986167"/>
          </a:xfrm>
        </p:grpSpPr>
        <p:grpSp>
          <p:nvGrpSpPr>
            <p:cNvPr id="22" name="Group 21">
              <a:extLst>
                <a:ext uri="{FF2B5EF4-FFF2-40B4-BE49-F238E27FC236}">
                  <a16:creationId xmlns:a16="http://schemas.microsoft.com/office/drawing/2014/main" id="{E44C41C5-1CA1-8225-E397-7452FEFD6F10}"/>
                </a:ext>
              </a:extLst>
            </p:cNvPr>
            <p:cNvGrpSpPr/>
            <p:nvPr/>
          </p:nvGrpSpPr>
          <p:grpSpPr>
            <a:xfrm>
              <a:off x="516367" y="3317816"/>
              <a:ext cx="11424336" cy="1376979"/>
              <a:chOff x="516367" y="3496233"/>
              <a:chExt cx="11424336" cy="1376979"/>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ACD0975-7F8F-F2EA-9D41-4B22D209A148}"/>
                      </a:ext>
                    </a:extLst>
                  </p:cNvPr>
                  <p:cNvSpPr/>
                  <p:nvPr/>
                </p:nvSpPr>
                <p:spPr>
                  <a:xfrm>
                    <a:off x="516367" y="3496233"/>
                    <a:ext cx="1226371" cy="1376979"/>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𝐵</m:t>
                              </m:r>
                            </m:e>
                            <m:sub>
                              <m:r>
                                <a:rPr lang="en-US" sz="4000" b="0" i="1" smtClean="0">
                                  <a:solidFill>
                                    <a:schemeClr val="tx1"/>
                                  </a:solidFill>
                                  <a:latin typeface="Cambria Math" panose="02040503050406030204" pitchFamily="18" charset="0"/>
                                </a:rPr>
                                <m:t>1</m:t>
                              </m:r>
                            </m:sub>
                          </m:sSub>
                        </m:oMath>
                      </m:oMathPara>
                    </a14:m>
                    <a:endParaRPr lang="en-US" sz="4000" dirty="0">
                      <a:solidFill>
                        <a:schemeClr val="tx1"/>
                      </a:solidFill>
                    </a:endParaRPr>
                  </a:p>
                </p:txBody>
              </p:sp>
            </mc:Choice>
            <mc:Fallback xmlns="">
              <p:sp>
                <p:nvSpPr>
                  <p:cNvPr id="2" name="Rectangle 1">
                    <a:extLst>
                      <a:ext uri="{FF2B5EF4-FFF2-40B4-BE49-F238E27FC236}">
                        <a16:creationId xmlns:a16="http://schemas.microsoft.com/office/drawing/2014/main" id="{EACD0975-7F8F-F2EA-9D41-4B22D209A148}"/>
                      </a:ext>
                    </a:extLst>
                  </p:cNvPr>
                  <p:cNvSpPr>
                    <a:spLocks noRot="1" noChangeAspect="1" noMove="1" noResize="1" noEditPoints="1" noAdjustHandles="1" noChangeArrowheads="1" noChangeShapeType="1" noTextEdit="1"/>
                  </p:cNvSpPr>
                  <p:nvPr/>
                </p:nvSpPr>
                <p:spPr>
                  <a:xfrm>
                    <a:off x="516367" y="3496233"/>
                    <a:ext cx="1226371" cy="1376979"/>
                  </a:xfrm>
                  <a:prstGeom prst="rect">
                    <a:avLst/>
                  </a:prstGeom>
                  <a:blipFill>
                    <a:blip r:embed="rId4"/>
                    <a:stretch>
                      <a:fillRect/>
                    </a:stretch>
                  </a:blipFill>
                  <a:ln>
                    <a:solidFill>
                      <a:srgbClr val="4472C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199B78E-E8B3-7A4D-7672-1FC9DC48B024}"/>
                      </a:ext>
                    </a:extLst>
                  </p:cNvPr>
                  <p:cNvSpPr/>
                  <p:nvPr/>
                </p:nvSpPr>
                <p:spPr>
                  <a:xfrm>
                    <a:off x="9459548" y="3496233"/>
                    <a:ext cx="1226371" cy="1376979"/>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𝐵</m:t>
                              </m:r>
                            </m:e>
                            <m:sub>
                              <m:r>
                                <a:rPr lang="en-US" sz="4000" b="0" i="1" smtClean="0">
                                  <a:solidFill>
                                    <a:schemeClr val="tx1"/>
                                  </a:solidFill>
                                  <a:latin typeface="Cambria Math" panose="02040503050406030204" pitchFamily="18" charset="0"/>
                                </a:rPr>
                                <m:t>2</m:t>
                              </m:r>
                            </m:sub>
                          </m:sSub>
                        </m:oMath>
                      </m:oMathPara>
                    </a14:m>
                    <a:endParaRPr lang="en-US" sz="4000" dirty="0"/>
                  </a:p>
                </p:txBody>
              </p:sp>
            </mc:Choice>
            <mc:Fallback xmlns="">
              <p:sp>
                <p:nvSpPr>
                  <p:cNvPr id="9" name="Rectangle 8">
                    <a:extLst>
                      <a:ext uri="{FF2B5EF4-FFF2-40B4-BE49-F238E27FC236}">
                        <a16:creationId xmlns:a16="http://schemas.microsoft.com/office/drawing/2014/main" id="{3199B78E-E8B3-7A4D-7672-1FC9DC48B024}"/>
                      </a:ext>
                    </a:extLst>
                  </p:cNvPr>
                  <p:cNvSpPr>
                    <a:spLocks noRot="1" noChangeAspect="1" noMove="1" noResize="1" noEditPoints="1" noAdjustHandles="1" noChangeArrowheads="1" noChangeShapeType="1" noTextEdit="1"/>
                  </p:cNvSpPr>
                  <p:nvPr/>
                </p:nvSpPr>
                <p:spPr>
                  <a:xfrm>
                    <a:off x="9459548" y="3496233"/>
                    <a:ext cx="1226371" cy="1376979"/>
                  </a:xfrm>
                  <a:prstGeom prst="rect">
                    <a:avLst/>
                  </a:prstGeom>
                  <a:blipFill>
                    <a:blip r:embed="rId5"/>
                    <a:stretch>
                      <a:fillRect/>
                    </a:stretch>
                  </a:blipFill>
                  <a:ln>
                    <a:solidFill>
                      <a:srgbClr val="4472C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2F66AD8-836D-B8A3-F2AE-C3B3ED306F61}"/>
                      </a:ext>
                    </a:extLst>
                  </p:cNvPr>
                  <p:cNvSpPr/>
                  <p:nvPr/>
                </p:nvSpPr>
                <p:spPr>
                  <a:xfrm>
                    <a:off x="4330844" y="3496233"/>
                    <a:ext cx="2540598" cy="1376979"/>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panose="02040503050406030204" pitchFamily="18" charset="0"/>
                            </a:rPr>
                            <m:t>𝑏</m:t>
                          </m:r>
                          <m:r>
                            <a:rPr lang="en-US" sz="4000" b="0" i="1" smtClean="0">
                              <a:solidFill>
                                <a:schemeClr val="tx1"/>
                              </a:solidFill>
                              <a:latin typeface="Cambria Math" panose="02040503050406030204" pitchFamily="18" charset="0"/>
                            </a:rPr>
                            <m:t>←{0,1}</m:t>
                          </m:r>
                        </m:oMath>
                      </m:oMathPara>
                    </a14:m>
                    <a:endParaRPr lang="en-US" sz="4000" dirty="0">
                      <a:solidFill>
                        <a:schemeClr val="tx1"/>
                      </a:solidFill>
                    </a:endParaRPr>
                  </a:p>
                </p:txBody>
              </p:sp>
            </mc:Choice>
            <mc:Fallback xmlns="">
              <p:sp>
                <p:nvSpPr>
                  <p:cNvPr id="10" name="Rectangle 9">
                    <a:extLst>
                      <a:ext uri="{FF2B5EF4-FFF2-40B4-BE49-F238E27FC236}">
                        <a16:creationId xmlns:a16="http://schemas.microsoft.com/office/drawing/2014/main" id="{62F66AD8-836D-B8A3-F2AE-C3B3ED306F61}"/>
                      </a:ext>
                    </a:extLst>
                  </p:cNvPr>
                  <p:cNvSpPr>
                    <a:spLocks noRot="1" noChangeAspect="1" noMove="1" noResize="1" noEditPoints="1" noAdjustHandles="1" noChangeArrowheads="1" noChangeShapeType="1" noTextEdit="1"/>
                  </p:cNvSpPr>
                  <p:nvPr/>
                </p:nvSpPr>
                <p:spPr>
                  <a:xfrm>
                    <a:off x="4330844" y="3496233"/>
                    <a:ext cx="2540598" cy="1376979"/>
                  </a:xfrm>
                  <a:prstGeom prst="rect">
                    <a:avLst/>
                  </a:prstGeom>
                  <a:blipFill>
                    <a:blip r:embed="rId6"/>
                    <a:stretch>
                      <a:fillRect/>
                    </a:stretch>
                  </a:blipFill>
                  <a:ln>
                    <a:solidFill>
                      <a:srgbClr val="4472C4"/>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E86BD99A-1834-5409-0B8D-CE9D7D1ED85C}"/>
                  </a:ext>
                </a:extLst>
              </p:cNvPr>
              <p:cNvCxnSpPr>
                <a:cxnSpLocks/>
              </p:cNvCxnSpPr>
              <p:nvPr/>
            </p:nvCxnSpPr>
            <p:spPr>
              <a:xfrm>
                <a:off x="1849697" y="4234289"/>
                <a:ext cx="2367299"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324A03-0EB5-661C-DE37-1432B6BF88A0}"/>
                  </a:ext>
                </a:extLst>
              </p:cNvPr>
              <p:cNvCxnSpPr>
                <a:cxnSpLocks/>
              </p:cNvCxnSpPr>
              <p:nvPr/>
            </p:nvCxnSpPr>
            <p:spPr>
              <a:xfrm>
                <a:off x="6949438" y="4234289"/>
                <a:ext cx="2403159"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88D5D67-0CD0-E87A-4CF3-BEB923BD5DDA}"/>
                      </a:ext>
                    </a:extLst>
                  </p:cNvPr>
                  <p:cNvSpPr txBox="1"/>
                  <p:nvPr/>
                </p:nvSpPr>
                <p:spPr>
                  <a:xfrm>
                    <a:off x="2116251" y="4234289"/>
                    <a:ext cx="1450397" cy="461665"/>
                  </a:xfrm>
                  <a:prstGeom prst="rect">
                    <a:avLst/>
                  </a:prstGeom>
                  <a:noFill/>
                </p:spPr>
                <p:txBody>
                  <a:bodyPr wrap="none" rtlCol="0">
                    <a:spAutoFit/>
                  </a:bodyPr>
                  <a:lstStyle/>
                  <a:p>
                    <a:r>
                      <a:rPr lang="en-US" sz="2400" b="0" dirty="0"/>
                      <a:t>Register </a:t>
                    </a:r>
                    <a14:m>
                      <m:oMath xmlns:m="http://schemas.openxmlformats.org/officeDocument/2006/math">
                        <m:r>
                          <a:rPr lang="en-US" sz="2400" b="0" i="1" smtClean="0">
                            <a:latin typeface="Cambria Math" panose="02040503050406030204" pitchFamily="18" charset="0"/>
                          </a:rPr>
                          <m:t>𝑇</m:t>
                        </m:r>
                      </m:oMath>
                    </a14:m>
                    <a:endParaRPr lang="en-US" sz="2400" dirty="0"/>
                  </a:p>
                </p:txBody>
              </p:sp>
            </mc:Choice>
            <mc:Fallback xmlns="">
              <p:sp>
                <p:nvSpPr>
                  <p:cNvPr id="17" name="TextBox 16">
                    <a:extLst>
                      <a:ext uri="{FF2B5EF4-FFF2-40B4-BE49-F238E27FC236}">
                        <a16:creationId xmlns:a16="http://schemas.microsoft.com/office/drawing/2014/main" id="{988D5D67-0CD0-E87A-4CF3-BEB923BD5DDA}"/>
                      </a:ext>
                    </a:extLst>
                  </p:cNvPr>
                  <p:cNvSpPr txBox="1">
                    <a:spLocks noRot="1" noChangeAspect="1" noMove="1" noResize="1" noEditPoints="1" noAdjustHandles="1" noChangeArrowheads="1" noChangeShapeType="1" noTextEdit="1"/>
                  </p:cNvSpPr>
                  <p:nvPr/>
                </p:nvSpPr>
                <p:spPr>
                  <a:xfrm>
                    <a:off x="2116251" y="4234289"/>
                    <a:ext cx="1450397" cy="461665"/>
                  </a:xfrm>
                  <a:prstGeom prst="rect">
                    <a:avLst/>
                  </a:prstGeom>
                  <a:blipFill>
                    <a:blip r:embed="rId7"/>
                    <a:stretch>
                      <a:fillRect l="-6303"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11385C8-BD85-4C39-8A8B-7F69AE078039}"/>
                      </a:ext>
                    </a:extLst>
                  </p:cNvPr>
                  <p:cNvSpPr txBox="1"/>
                  <p:nvPr/>
                </p:nvSpPr>
                <p:spPr>
                  <a:xfrm>
                    <a:off x="7404302" y="4234289"/>
                    <a:ext cx="1299778" cy="5052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𝑐𝑜𝑚𝑝</m:t>
                              </m:r>
                            </m:sub>
                            <m:sup>
                              <m:r>
                                <a:rPr lang="en-US" sz="2400" b="0" i="1" smtClean="0">
                                  <a:latin typeface="Cambria Math" panose="02040503050406030204" pitchFamily="18" charset="0"/>
                                </a:rPr>
                                <m:t>𝑏</m:t>
                              </m:r>
                            </m:sup>
                          </m:sSubSup>
                          <m:r>
                            <a:rPr lang="en-US" sz="2400" b="0" i="1" smtClean="0">
                              <a:latin typeface="Cambria Math" panose="02040503050406030204" pitchFamily="18" charset="0"/>
                            </a:rPr>
                            <m:t>𝑇</m:t>
                          </m:r>
                        </m:oMath>
                      </m:oMathPara>
                    </a14:m>
                    <a:endParaRPr lang="en-US" sz="2400" dirty="0"/>
                  </a:p>
                </p:txBody>
              </p:sp>
            </mc:Choice>
            <mc:Fallback xmlns="">
              <p:sp>
                <p:nvSpPr>
                  <p:cNvPr id="18" name="TextBox 17">
                    <a:extLst>
                      <a:ext uri="{FF2B5EF4-FFF2-40B4-BE49-F238E27FC236}">
                        <a16:creationId xmlns:a16="http://schemas.microsoft.com/office/drawing/2014/main" id="{B11385C8-BD85-4C39-8A8B-7F69AE078039}"/>
                      </a:ext>
                    </a:extLst>
                  </p:cNvPr>
                  <p:cNvSpPr txBox="1">
                    <a:spLocks noRot="1" noChangeAspect="1" noMove="1" noResize="1" noEditPoints="1" noAdjustHandles="1" noChangeArrowheads="1" noChangeShapeType="1" noTextEdit="1"/>
                  </p:cNvSpPr>
                  <p:nvPr/>
                </p:nvSpPr>
                <p:spPr>
                  <a:xfrm>
                    <a:off x="7404302" y="4234289"/>
                    <a:ext cx="1299778" cy="505267"/>
                  </a:xfrm>
                  <a:prstGeom prst="rect">
                    <a:avLst/>
                  </a:prstGeom>
                  <a:blipFill>
                    <a:blip r:embed="rId8"/>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CB2F86CC-48AA-2141-7BEA-7E8B1241E824}"/>
                  </a:ext>
                </a:extLst>
              </p:cNvPr>
              <p:cNvCxnSpPr>
                <a:cxnSpLocks/>
              </p:cNvCxnSpPr>
              <p:nvPr/>
            </p:nvCxnSpPr>
            <p:spPr>
              <a:xfrm>
                <a:off x="10792365" y="4236080"/>
                <a:ext cx="1148338"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80F1915-C45A-3147-FF15-8FC380481B66}"/>
                      </a:ext>
                    </a:extLst>
                  </p:cNvPr>
                  <p:cNvSpPr txBox="1"/>
                  <p:nvPr/>
                </p:nvSpPr>
                <p:spPr>
                  <a:xfrm>
                    <a:off x="10640925" y="4234288"/>
                    <a:ext cx="129977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oMath>
                      </m:oMathPara>
                    </a14:m>
                    <a:endParaRPr lang="en-US" sz="2400" dirty="0"/>
                  </a:p>
                </p:txBody>
              </p:sp>
            </mc:Choice>
            <mc:Fallback xmlns="">
              <p:sp>
                <p:nvSpPr>
                  <p:cNvPr id="20" name="TextBox 19">
                    <a:extLst>
                      <a:ext uri="{FF2B5EF4-FFF2-40B4-BE49-F238E27FC236}">
                        <a16:creationId xmlns:a16="http://schemas.microsoft.com/office/drawing/2014/main" id="{980F1915-C45A-3147-FF15-8FC380481B66}"/>
                      </a:ext>
                    </a:extLst>
                  </p:cNvPr>
                  <p:cNvSpPr txBox="1">
                    <a:spLocks noRot="1" noChangeAspect="1" noMove="1" noResize="1" noEditPoints="1" noAdjustHandles="1" noChangeArrowheads="1" noChangeShapeType="1" noTextEdit="1"/>
                  </p:cNvSpPr>
                  <p:nvPr/>
                </p:nvSpPr>
                <p:spPr>
                  <a:xfrm>
                    <a:off x="10640925" y="4234288"/>
                    <a:ext cx="1299778" cy="461665"/>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 name="Content Placeholder 2">
                  <a:extLst>
                    <a:ext uri="{FF2B5EF4-FFF2-40B4-BE49-F238E27FC236}">
                      <a16:creationId xmlns:a16="http://schemas.microsoft.com/office/drawing/2014/main" id="{609003EC-2966-B769-C4B5-97AE72AB77FD}"/>
                    </a:ext>
                  </a:extLst>
                </p:cNvPr>
                <p:cNvSpPr txBox="1">
                  <a:spLocks/>
                </p:cNvSpPr>
                <p:nvPr/>
              </p:nvSpPr>
              <p:spPr>
                <a:xfrm>
                  <a:off x="838196" y="5444223"/>
                  <a:ext cx="10515600" cy="859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𝑐𝑜𝑙𝑙𝑎𝑝𝑠𝑒</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Pr</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m:oMathPara>
                  </a14:m>
                  <a:endParaRPr lang="en-US" dirty="0"/>
                </a:p>
              </p:txBody>
            </p:sp>
          </mc:Choice>
          <mc:Fallback xmlns="">
            <p:sp>
              <p:nvSpPr>
                <p:cNvPr id="24" name="Content Placeholder 2">
                  <a:extLst>
                    <a:ext uri="{FF2B5EF4-FFF2-40B4-BE49-F238E27FC236}">
                      <a16:creationId xmlns:a16="http://schemas.microsoft.com/office/drawing/2014/main" id="{609003EC-2966-B769-C4B5-97AE72AB77FD}"/>
                    </a:ext>
                  </a:extLst>
                </p:cNvPr>
                <p:cNvSpPr txBox="1">
                  <a:spLocks noRot="1" noChangeAspect="1" noMove="1" noResize="1" noEditPoints="1" noAdjustHandles="1" noChangeArrowheads="1" noChangeShapeType="1" noTextEdit="1"/>
                </p:cNvSpPr>
                <p:nvPr/>
              </p:nvSpPr>
              <p:spPr>
                <a:xfrm>
                  <a:off x="838196" y="5444223"/>
                  <a:ext cx="10515600" cy="859760"/>
                </a:xfrm>
                <a:prstGeom prst="rect">
                  <a:avLst/>
                </a:prstGeom>
                <a:blipFill>
                  <a:blip r:embed="rId10"/>
                  <a:stretch>
                    <a:fillRect/>
                  </a:stretch>
                </a:blipFill>
              </p:spPr>
              <p:txBody>
                <a:bodyPr/>
                <a:lstStyle/>
                <a:p>
                  <a:r>
                    <a:rPr lang="en-US">
                      <a:noFill/>
                    </a:rPr>
                    <a:t> </a:t>
                  </a:r>
                </a:p>
              </p:txBody>
            </p:sp>
          </mc:Fallback>
        </mc:AlternateContent>
      </p:grpSp>
      <p:sp>
        <p:nvSpPr>
          <p:cNvPr id="25" name="Title 1">
            <a:extLst>
              <a:ext uri="{FF2B5EF4-FFF2-40B4-BE49-F238E27FC236}">
                <a16:creationId xmlns:a16="http://schemas.microsoft.com/office/drawing/2014/main" id="{55556601-B0B3-B451-B770-AC7EE8E41958}"/>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err="1"/>
              <a:t>Dall’Agnol</a:t>
            </a:r>
            <a:r>
              <a:rPr lang="en-US" sz="1600" dirty="0"/>
              <a:t> &amp; Spooner, 2023</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E93C697E-14B0-4696-C67C-668AE88B4072}"/>
                  </a:ext>
                </a:extLst>
              </p:cNvPr>
              <p:cNvSpPr txBox="1">
                <a:spLocks/>
              </p:cNvSpPr>
              <p:nvPr/>
            </p:nvSpPr>
            <p:spPr>
              <a:xfrm>
                <a:off x="838200" y="1647208"/>
                <a:ext cx="10515600" cy="1777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Algorithm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m:t>
                        </m:r>
                        <m:r>
                          <a:rPr lang="en-US" i="1" smtClean="0">
                            <a:latin typeface="Cambria Math" panose="02040503050406030204" pitchFamily="18" charset="0"/>
                          </a:rPr>
                          <m:t>𝐵</m:t>
                        </m:r>
                      </m:e>
                      <m:sub>
                        <m:r>
                          <a:rPr lang="en-US" i="1" smtClean="0">
                            <a:latin typeface="Cambria Math" panose="02040503050406030204" pitchFamily="18" charset="0"/>
                          </a:rPr>
                          <m:t>1</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𝐵</m:t>
                        </m:r>
                      </m:e>
                      <m:sub>
                        <m:r>
                          <a:rPr lang="en-US" i="1" smtClean="0">
                            <a:latin typeface="Cambria Math" panose="02040503050406030204" pitchFamily="18" charset="0"/>
                          </a:rPr>
                          <m:t>2</m:t>
                        </m:r>
                      </m:sub>
                    </m:sSub>
                    <m:r>
                      <a:rPr lang="en-US" i="1" smtClean="0">
                        <a:latin typeface="Cambria Math" panose="02040503050406030204" pitchFamily="18" charset="0"/>
                      </a:rPr>
                      <m:t>)</m:t>
                    </m:r>
                  </m:oMath>
                </a14:m>
                <a:r>
                  <a:rPr lang="en-US" dirty="0"/>
                  <a:t> passes the </a:t>
                </a:r>
                <a:r>
                  <a:rPr lang="en-US" dirty="0" err="1"/>
                  <a:t>collapsingness</a:t>
                </a:r>
                <a:r>
                  <a:rPr lang="en-US" dirty="0"/>
                  <a:t> experiment </a:t>
                </a:r>
                <a:r>
                  <a:rPr lang="en-US" dirty="0" err="1"/>
                  <a:t>iff</a:t>
                </a:r>
                <a:r>
                  <a:rPr lang="en-US" dirty="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𝐵</m:t>
                        </m:r>
                      </m:e>
                      <m:sub>
                        <m:r>
                          <a:rPr lang="en-US" i="1" smtClean="0">
                            <a:latin typeface="Cambria Math" panose="02040503050406030204" pitchFamily="18" charset="0"/>
                          </a:rPr>
                          <m:t>1</m:t>
                        </m:r>
                      </m:sub>
                    </m:sSub>
                  </m:oMath>
                </a14:m>
                <a:r>
                  <a:rPr lang="en-US" dirty="0"/>
                  <a:t> can construct a </a:t>
                </a:r>
                <a:r>
                  <a:rPr lang="en-US" i="1" dirty="0"/>
                  <a:t>valid </a:t>
                </a:r>
                <a:r>
                  <a:rPr lang="en-US" dirty="0"/>
                  <a:t>register such that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𝐵</m:t>
                        </m:r>
                      </m:e>
                      <m:sub>
                        <m:r>
                          <a:rPr lang="en-US" i="1" smtClean="0">
                            <a:latin typeface="Cambria Math" panose="02040503050406030204" pitchFamily="18" charset="0"/>
                          </a:rPr>
                          <m:t>2</m:t>
                        </m:r>
                      </m:sub>
                    </m:sSub>
                  </m:oMath>
                </a14:m>
                <a:r>
                  <a:rPr lang="en-US" dirty="0"/>
                  <a:t> has a better than random chance of detecting if a verifier has destructively measured the register</a:t>
                </a:r>
              </a:p>
            </p:txBody>
          </p:sp>
        </mc:Choice>
        <mc:Fallback xmlns="">
          <p:sp>
            <p:nvSpPr>
              <p:cNvPr id="8" name="Content Placeholder 2">
                <a:extLst>
                  <a:ext uri="{FF2B5EF4-FFF2-40B4-BE49-F238E27FC236}">
                    <a16:creationId xmlns:a16="http://schemas.microsoft.com/office/drawing/2014/main" id="{E93C697E-14B0-4696-C67C-668AE88B4072}"/>
                  </a:ext>
                </a:extLst>
              </p:cNvPr>
              <p:cNvSpPr txBox="1">
                <a:spLocks noRot="1" noChangeAspect="1" noMove="1" noResize="1" noEditPoints="1" noAdjustHandles="1" noChangeArrowheads="1" noChangeShapeType="1" noTextEdit="1"/>
              </p:cNvSpPr>
              <p:nvPr/>
            </p:nvSpPr>
            <p:spPr>
              <a:xfrm>
                <a:off x="838200" y="1647208"/>
                <a:ext cx="10515600" cy="1777492"/>
              </a:xfrm>
              <a:prstGeom prst="rect">
                <a:avLst/>
              </a:prstGeom>
              <a:blipFill>
                <a:blip r:embed="rId11"/>
                <a:stretch>
                  <a:fillRect l="-1043" t="-5479" b="-1370"/>
                </a:stretch>
              </a:blipFill>
            </p:spPr>
            <p:txBody>
              <a:bodyPr/>
              <a:lstStyle/>
              <a:p>
                <a:r>
                  <a:rPr lang="en-US">
                    <a:noFill/>
                  </a:rPr>
                  <a:t> </a:t>
                </a:r>
              </a:p>
            </p:txBody>
          </p:sp>
        </mc:Fallback>
      </mc:AlternateContent>
    </p:spTree>
    <p:extLst>
      <p:ext uri="{BB962C8B-B14F-4D97-AF65-F5344CB8AC3E}">
        <p14:creationId xmlns:p14="http://schemas.microsoft.com/office/powerpoint/2010/main" val="3944578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1644A-1C31-0D6C-12A1-7B4DB9975A8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EA75FC-AC76-EB7D-A2F0-BCC61EF2D6C0}"/>
                  </a:ext>
                </a:extLst>
              </p:cNvPr>
              <p:cNvSpPr>
                <a:spLocks noGrp="1"/>
              </p:cNvSpPr>
              <p:nvPr>
                <p:ph idx="1"/>
              </p:nvPr>
            </p:nvSpPr>
            <p:spPr>
              <a:xfrm>
                <a:off x="4485939" y="1407066"/>
                <a:ext cx="7427259" cy="5241159"/>
              </a:xfrm>
              <a:solidFill>
                <a:srgbClr val="BDD7EE"/>
              </a:solidFill>
            </p:spPr>
            <p:txBody>
              <a:bodyPr>
                <a:normAutofit/>
              </a:bodyPr>
              <a:lstStyle/>
              <a:p>
                <a:pPr marL="0" indent="0">
                  <a:buNone/>
                </a:pPr>
                <a:endParaRPr lang="en-US" sz="2400" b="0" dirty="0"/>
              </a:p>
              <a:p>
                <a:pPr marL="0" indent="0">
                  <a:buNone/>
                </a:pPr>
                <a:r>
                  <a:rPr lang="en-US" sz="2400" b="0" dirty="0"/>
                  <a:t>Builds registers </a:t>
                </a:r>
                <a:r>
                  <a:rPr lang="en-US" sz="2400" dirty="0"/>
                  <a:t>over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𝑘</m:t>
                        </m:r>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𝑙</m:t>
                        </m:r>
                      </m:sup>
                    </m:sSubSup>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𝜏</m:t>
                        </m:r>
                      </m:sub>
                    </m:sSub>
                    <m:r>
                      <a:rPr lang="en-US" sz="2400" b="0" i="1"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0, 1</m:t>
                    </m:r>
                    <m:sSup>
                      <m:sSupPr>
                        <m:ctrlPr>
                          <a:rPr lang="en-US" sz="2400" b="0" i="1" smtClean="0">
                            <a:latin typeface="Cambria Math" panose="02040503050406030204" pitchFamily="18" charset="0"/>
                          </a:rPr>
                        </m:ctrlPr>
                      </m:sSupPr>
                      <m:e>
                        <m:r>
                          <m:rPr>
                            <m:lit/>
                          </m:rPr>
                          <a:rPr lang="en-US" sz="2400" b="0" i="1" smtClean="0">
                            <a:latin typeface="Cambria Math" panose="02040503050406030204" pitchFamily="18" charset="0"/>
                          </a:rPr>
                          <m:t>}</m:t>
                        </m:r>
                      </m:e>
                      <m:sup>
                        <m:r>
                          <a:rPr lang="en-US" sz="2400" b="0" i="1" smtClean="0">
                            <a:latin typeface="Cambria Math" panose="02040503050406030204" pitchFamily="18" charset="0"/>
                          </a:rPr>
                          <m:t>∗</m:t>
                        </m:r>
                      </m:sup>
                    </m:sSup>
                  </m:oMath>
                </a14:m>
                <a:endParaRPr lang="en-US" sz="240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55EA75FC-AC76-EB7D-A2F0-BCC61EF2D6C0}"/>
                  </a:ext>
                </a:extLst>
              </p:cNvPr>
              <p:cNvSpPr>
                <a:spLocks noGrp="1" noRot="1" noChangeAspect="1" noMove="1" noResize="1" noEditPoints="1" noAdjustHandles="1" noChangeArrowheads="1" noChangeShapeType="1" noTextEdit="1"/>
              </p:cNvSpPr>
              <p:nvPr>
                <p:ph idx="1"/>
              </p:nvPr>
            </p:nvSpPr>
            <p:spPr>
              <a:xfrm>
                <a:off x="4485939" y="1407066"/>
                <a:ext cx="7427259" cy="5241159"/>
              </a:xfrm>
              <a:blipFill>
                <a:blip r:embed="rId3"/>
                <a:stretch>
                  <a:fillRect l="-1314"/>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BAB9DC11-E1B1-29E8-2BB7-BDFE162F8AB6}"/>
              </a:ext>
            </a:extLst>
          </p:cNvPr>
          <p:cNvSpPr txBox="1">
            <a:spLocks/>
          </p:cNvSpPr>
          <p:nvPr/>
        </p:nvSpPr>
        <p:spPr>
          <a:xfrm>
            <a:off x="0" y="-1"/>
            <a:ext cx="12191993" cy="1546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Mapping the Chosen-Coordinate Binding Experiment to a </a:t>
            </a:r>
            <a:r>
              <a:rPr lang="en-US" sz="3900" dirty="0" err="1"/>
              <a:t>Collapsingness</a:t>
            </a:r>
            <a:r>
              <a:rPr lang="en-US" sz="3900" dirty="0"/>
              <a:t> Experiment</a:t>
            </a:r>
          </a:p>
        </p:txBody>
      </p:sp>
      <p:sp>
        <p:nvSpPr>
          <p:cNvPr id="2" name="Title 1">
            <a:extLst>
              <a:ext uri="{FF2B5EF4-FFF2-40B4-BE49-F238E27FC236}">
                <a16:creationId xmlns:a16="http://schemas.microsoft.com/office/drawing/2014/main" id="{400F225D-5FC1-DD6B-35B2-05E417F4D783}"/>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mc:AlternateContent xmlns:mc="http://schemas.openxmlformats.org/markup-compatibility/2006" xmlns:a14="http://schemas.microsoft.com/office/drawing/2010/main">
        <mc:Choice Requires="a14">
          <p:graphicFrame>
            <p:nvGraphicFramePr>
              <p:cNvPr id="4" name="Diagram 3">
                <a:extLst>
                  <a:ext uri="{FF2B5EF4-FFF2-40B4-BE49-F238E27FC236}">
                    <a16:creationId xmlns:a16="http://schemas.microsoft.com/office/drawing/2014/main" id="{EF71811A-D842-94B4-3C70-6111B648074B}"/>
                  </a:ext>
                </a:extLst>
              </p:cNvPr>
              <p:cNvGraphicFramePr/>
              <p:nvPr>
                <p:extLst>
                  <p:ext uri="{D42A27DB-BD31-4B8C-83A1-F6EECF244321}">
                    <p14:modId xmlns:p14="http://schemas.microsoft.com/office/powerpoint/2010/main" val="661683813"/>
                  </p:ext>
                </p:extLst>
              </p:nvPr>
            </p:nvGraphicFramePr>
            <p:xfrm>
              <a:off x="515466" y="1407066"/>
              <a:ext cx="3335769" cy="4961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4" name="Diagram 3">
                <a:extLst>
                  <a:ext uri="{FF2B5EF4-FFF2-40B4-BE49-F238E27FC236}">
                    <a16:creationId xmlns:a16="http://schemas.microsoft.com/office/drawing/2014/main" id="{EF71811A-D842-94B4-3C70-6111B648074B}"/>
                  </a:ext>
                </a:extLst>
              </p:cNvPr>
              <p:cNvGraphicFramePr/>
              <p:nvPr>
                <p:extLst>
                  <p:ext uri="{D42A27DB-BD31-4B8C-83A1-F6EECF244321}">
                    <p14:modId xmlns:p14="http://schemas.microsoft.com/office/powerpoint/2010/main" val="661683813"/>
                  </p:ext>
                </p:extLst>
              </p:nvPr>
            </p:nvGraphicFramePr>
            <p:xfrm>
              <a:off x="515466" y="1407066"/>
              <a:ext cx="3335769" cy="49614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27B0817-D056-422D-D3C1-3ADDF84B88CB}"/>
                  </a:ext>
                </a:extLst>
              </p:cNvPr>
              <p:cNvSpPr txBox="1"/>
              <p:nvPr/>
            </p:nvSpPr>
            <p:spPr>
              <a:xfrm>
                <a:off x="1950708" y="2684535"/>
                <a:ext cx="40075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solidFill>
                            <a:schemeClr val="bg1"/>
                          </a:solidFill>
                          <a:latin typeface="Cambria Math" panose="02040503050406030204" pitchFamily="18" charset="0"/>
                        </a:rPr>
                        <m:t>𝑈</m:t>
                      </m:r>
                    </m:oMath>
                  </m:oMathPara>
                </a14:m>
                <a:endParaRPr lang="en-US" sz="2400" dirty="0">
                  <a:solidFill>
                    <a:schemeClr val="bg1"/>
                  </a:solidFill>
                </a:endParaRPr>
              </a:p>
            </p:txBody>
          </p:sp>
        </mc:Choice>
        <mc:Fallback xmlns="">
          <p:sp>
            <p:nvSpPr>
              <p:cNvPr id="5" name="TextBox 4">
                <a:extLst>
                  <a:ext uri="{FF2B5EF4-FFF2-40B4-BE49-F238E27FC236}">
                    <a16:creationId xmlns:a16="http://schemas.microsoft.com/office/drawing/2014/main" id="{327B0817-D056-422D-D3C1-3ADDF84B88CB}"/>
                  </a:ext>
                </a:extLst>
              </p:cNvPr>
              <p:cNvSpPr txBox="1">
                <a:spLocks noRot="1" noChangeAspect="1" noMove="1" noResize="1" noEditPoints="1" noAdjustHandles="1" noChangeArrowheads="1" noChangeShapeType="1" noTextEdit="1"/>
              </p:cNvSpPr>
              <p:nvPr/>
            </p:nvSpPr>
            <p:spPr>
              <a:xfrm>
                <a:off x="1950708" y="2684535"/>
                <a:ext cx="400751"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4215232-AC6D-CDEB-0090-4A9F3A3A9367}"/>
                  </a:ext>
                </a:extLst>
              </p:cNvPr>
              <p:cNvSpPr txBox="1"/>
              <p:nvPr/>
            </p:nvSpPr>
            <p:spPr>
              <a:xfrm>
                <a:off x="1817113" y="4520376"/>
                <a:ext cx="667939" cy="5355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b="0" i="1" dirty="0" smtClean="0">
                              <a:solidFill>
                                <a:schemeClr val="bg1"/>
                              </a:solidFill>
                              <a:latin typeface="Cambria Math" panose="02040503050406030204" pitchFamily="18" charset="0"/>
                            </a:rPr>
                          </m:ctrlPr>
                        </m:sSupPr>
                        <m:e>
                          <m:r>
                            <a:rPr lang="en-US" sz="2800" i="1" dirty="0" smtClean="0">
                              <a:solidFill>
                                <a:schemeClr val="bg1"/>
                              </a:solidFill>
                              <a:latin typeface="Cambria Math" panose="02040503050406030204" pitchFamily="18" charset="0"/>
                            </a:rPr>
                            <m:t>𝑈</m:t>
                          </m:r>
                        </m:e>
                        <m:sup>
                          <m:r>
                            <m:rPr>
                              <m:sty m:val="p"/>
                            </m:rPr>
                            <a:rPr lang="en-US" sz="2800" i="1" dirty="0" smtClean="0">
                              <a:solidFill>
                                <a:schemeClr val="bg1"/>
                              </a:solidFill>
                              <a:latin typeface="Cambria Math" panose="02040503050406030204" pitchFamily="18" charset="0"/>
                            </a:rPr>
                            <m:t>ϯ</m:t>
                          </m:r>
                        </m:sup>
                      </m:sSup>
                    </m:oMath>
                  </m:oMathPara>
                </a14:m>
                <a:endParaRPr lang="en-US" dirty="0">
                  <a:solidFill>
                    <a:schemeClr val="bg1"/>
                  </a:solidFill>
                </a:endParaRPr>
              </a:p>
            </p:txBody>
          </p:sp>
        </mc:Choice>
        <mc:Fallback xmlns="">
          <p:sp>
            <p:nvSpPr>
              <p:cNvPr id="7" name="TextBox 6">
                <a:extLst>
                  <a:ext uri="{FF2B5EF4-FFF2-40B4-BE49-F238E27FC236}">
                    <a16:creationId xmlns:a16="http://schemas.microsoft.com/office/drawing/2014/main" id="{94215232-AC6D-CDEB-0090-4A9F3A3A9367}"/>
                  </a:ext>
                </a:extLst>
              </p:cNvPr>
              <p:cNvSpPr txBox="1">
                <a:spLocks noRot="1" noChangeAspect="1" noMove="1" noResize="1" noEditPoints="1" noAdjustHandles="1" noChangeArrowheads="1" noChangeShapeType="1" noTextEdit="1"/>
              </p:cNvSpPr>
              <p:nvPr/>
            </p:nvSpPr>
            <p:spPr>
              <a:xfrm>
                <a:off x="1817113" y="4520376"/>
                <a:ext cx="667939" cy="535531"/>
              </a:xfrm>
              <a:prstGeom prst="rect">
                <a:avLst/>
              </a:prstGeom>
              <a:blipFill>
                <a:blip r:embed="rId14"/>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30E87986-37B7-5C67-D9D4-A637CDACA020}"/>
              </a:ext>
            </a:extLst>
          </p:cNvPr>
          <p:cNvSpPr/>
          <p:nvPr/>
        </p:nvSpPr>
        <p:spPr>
          <a:xfrm>
            <a:off x="172121" y="2684535"/>
            <a:ext cx="4141695" cy="38883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63D9DF-2C0A-9BBC-AAF5-FC3FE0E7171F}"/>
              </a:ext>
            </a:extLst>
          </p:cNvPr>
          <p:cNvSpPr/>
          <p:nvPr/>
        </p:nvSpPr>
        <p:spPr>
          <a:xfrm>
            <a:off x="324521" y="2836935"/>
            <a:ext cx="4141695" cy="37359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402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5976A-BA54-3B5E-BAC9-E22A9A1C421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92EB06-33A0-D6E4-7BC1-E2C1CD0B243F}"/>
                  </a:ext>
                </a:extLst>
              </p:cNvPr>
              <p:cNvSpPr>
                <a:spLocks noGrp="1"/>
              </p:cNvSpPr>
              <p:nvPr>
                <p:ph idx="1"/>
              </p:nvPr>
            </p:nvSpPr>
            <p:spPr>
              <a:xfrm>
                <a:off x="4485939" y="1407066"/>
                <a:ext cx="7427259" cy="5241159"/>
              </a:xfrm>
              <a:solidFill>
                <a:srgbClr val="BDD7EE"/>
              </a:solidFill>
            </p:spPr>
            <p:txBody>
              <a:bodyPr>
                <a:normAutofit/>
              </a:bodyPr>
              <a:lstStyle/>
              <a:p>
                <a:pPr marL="0" indent="0">
                  <a:buNone/>
                </a:pPr>
                <a:endParaRPr lang="en-US" sz="2400" b="0" dirty="0"/>
              </a:p>
              <a:p>
                <a:pPr marL="0" indent="0">
                  <a:buNone/>
                </a:pPr>
                <a:r>
                  <a:rPr lang="en-US" sz="2400" b="0" dirty="0"/>
                  <a:t>Builds registers </a:t>
                </a:r>
                <a:r>
                  <a:rPr lang="en-US" sz="2400" dirty="0"/>
                  <a:t>over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𝑘</m:t>
                        </m:r>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𝑙</m:t>
                        </m:r>
                      </m:sup>
                    </m:sSubSup>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𝜏</m:t>
                        </m:r>
                      </m:sub>
                    </m:sSub>
                    <m:r>
                      <a:rPr lang="en-US" sz="2400" b="0" i="1"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0, 1</m:t>
                    </m:r>
                    <m:sSup>
                      <m:sSupPr>
                        <m:ctrlPr>
                          <a:rPr lang="en-US" sz="2400" b="0" i="1" smtClean="0">
                            <a:latin typeface="Cambria Math" panose="02040503050406030204" pitchFamily="18" charset="0"/>
                          </a:rPr>
                        </m:ctrlPr>
                      </m:sSupPr>
                      <m:e>
                        <m:r>
                          <m:rPr>
                            <m:lit/>
                          </m:rPr>
                          <a:rPr lang="en-US" sz="2400" b="0" i="1" smtClean="0">
                            <a:latin typeface="Cambria Math" panose="02040503050406030204" pitchFamily="18" charset="0"/>
                          </a:rPr>
                          <m:t>}</m:t>
                        </m:r>
                      </m:e>
                      <m:sup>
                        <m:r>
                          <a:rPr lang="en-US" sz="2400" b="0" i="1" smtClean="0">
                            <a:latin typeface="Cambria Math" panose="02040503050406030204" pitchFamily="18" charset="0"/>
                          </a:rPr>
                          <m:t>∗</m:t>
                        </m:r>
                      </m:sup>
                    </m:sSup>
                  </m:oMath>
                </a14:m>
                <a:endParaRPr lang="en-US" sz="2400" i="1" dirty="0">
                  <a:latin typeface="Cambria Math" panose="02040503050406030204" pitchFamily="18" charset="0"/>
                </a:endParaRPr>
              </a:p>
              <a:p>
                <a:pPr marL="0" indent="0" algn="ctr">
                  <a:buNone/>
                </a:pPr>
                <a:endParaRPr lang="en-US" sz="2400" i="1" dirty="0">
                  <a:latin typeface="Cambria Math" panose="02040503050406030204" pitchFamily="18" charset="0"/>
                </a:endParaRPr>
              </a:p>
              <a:p>
                <a:pPr marL="0" indent="0" algn="ctr">
                  <a:buNone/>
                </a:pPr>
                <a:endParaRPr lang="en-US" sz="2400" i="1" dirty="0">
                  <a:latin typeface="Cambria Math" panose="02040503050406030204" pitchFamily="18" charset="0"/>
                </a:endParaRPr>
              </a:p>
              <a:p>
                <a:pPr marL="0" indent="0" algn="ctr">
                  <a:buNone/>
                </a:pPr>
                <a:endParaRPr lang="en-US" sz="24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m:rPr>
                          <m:sty m:val="p"/>
                        </m:rPr>
                        <a:rPr lang="el-GR" sz="2400" i="1" smtClean="0">
                          <a:latin typeface="Cambria Math" panose="02040503050406030204" pitchFamily="18" charset="0"/>
                        </a:rPr>
                        <m:t>Π</m:t>
                      </m:r>
                      <m:r>
                        <a:rPr lang="en-US" sz="2400" b="0" i="1" smtClean="0">
                          <a:latin typeface="Cambria Math" panose="02040503050406030204" pitchFamily="18" charset="0"/>
                        </a:rPr>
                        <m:t>≔</m:t>
                      </m:r>
                      <m:nary>
                        <m:naryPr>
                          <m:chr m:val="∑"/>
                          <m:limLoc m:val="subSup"/>
                          <m:supHide m:val="on"/>
                          <m:ctrlPr>
                            <a:rPr lang="en-US" sz="2400" b="0" i="1" smtClean="0">
                              <a:latin typeface="Cambria Math" panose="02040503050406030204" pitchFamily="18" charset="0"/>
                            </a:rPr>
                          </m:ctrlPr>
                        </m:naryPr>
                        <m:sub>
                          <m:r>
                            <m:rPr>
                              <m:brk m:alnAt="9"/>
                            </m:rPr>
                            <a:rPr lang="en-US" sz="2400" b="0" i="1" smtClean="0">
                              <a:latin typeface="Cambria Math" panose="02040503050406030204" pitchFamily="18" charset="0"/>
                            </a:rPr>
                            <m:t>𝑐</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𝜏</m:t>
                              </m:r>
                            </m:sub>
                          </m:sSub>
                        </m:sub>
                        <m:sup/>
                        <m:e>
                          <m:nary>
                            <m:naryPr>
                              <m:chr m:val="∑"/>
                              <m:limLoc m:val="subSup"/>
                              <m:supHide m:val="on"/>
                              <m:ctrlPr>
                                <a:rPr lang="en-US" sz="2400" b="0" i="1" smtClean="0">
                                  <a:latin typeface="Cambria Math" panose="02040503050406030204" pitchFamily="18" charset="0"/>
                                </a:rPr>
                              </m:ctrlPr>
                            </m:naryPr>
                            <m:sub>
                              <m:eqArr>
                                <m:eqArrPr>
                                  <m:ctrlPr>
                                    <a:rPr lang="en-US" sz="2400" b="0" i="1" smtClean="0">
                                      <a:latin typeface="Cambria Math" panose="02040503050406030204" pitchFamily="18" charset="0"/>
                                    </a:rPr>
                                  </m:ctrlPr>
                                </m:eqArr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r>
                                        <a:rPr lang="en-US" sz="2400" b="0" i="1" smtClean="0">
                                          <a:latin typeface="Cambria Math" panose="02040503050406030204" pitchFamily="18" charset="0"/>
                                        </a:rPr>
                                        <m:t>, </m:t>
                                      </m:r>
                                      <m:r>
                                        <a:rPr lang="en-US" sz="2400" b="0" i="1" smtClean="0">
                                          <a:latin typeface="Cambria Math" panose="02040503050406030204" pitchFamily="18" charset="0"/>
                                        </a:rPr>
                                        <m:t>𝑦</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𝑘</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𝑙</m:t>
                                      </m:r>
                                    </m:sup>
                                  </m:sSubSup>
                                </m:e>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latin typeface="Cambria Math" panose="02040503050406030204" pitchFamily="18" charset="0"/>
                                              <a:ea typeface="Calibri" panose="020F0502020204030204" pitchFamily="34" charset="0"/>
                                              <a:cs typeface="Times New Roman" panose="02020603050405020304" pitchFamily="18" charset="0"/>
                                            </a:rPr>
                                            <m:t>𝑦</m:t>
                                          </m:r>
                                        </m:e>
                                      </m:d>
                                    </m:e>
                                    <m:sub>
                                      <m:r>
                                        <a:rPr lang="en-US" sz="2400" i="1">
                                          <a:latin typeface="Cambria Math" panose="02040503050406030204" pitchFamily="18" charset="0"/>
                                          <a:ea typeface="Calibri" panose="020F0502020204030204" pitchFamily="34" charset="0"/>
                                          <a:cs typeface="Times New Roman" panose="02020603050405020304" pitchFamily="18" charset="0"/>
                                        </a:rPr>
                                        <m:t>∞</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𝛾</m:t>
                                  </m:r>
                                  <m:r>
                                    <a:rPr lang="en-US" sz="2400" b="0" i="1" smtClean="0">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𝐴𝑦</m:t>
                                  </m:r>
                                  <m:r>
                                    <a:rPr lang="en-US" sz="2400" b="0" i="1" smtClean="0">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𝑧</m:t>
                                  </m:r>
                                  <m:r>
                                    <a:rPr lang="en-US" sz="2400" b="0" i="1"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latin typeface="Cambria Math" panose="02040503050406030204" pitchFamily="18" charset="0"/>
                                          <a:ea typeface="Calibri" panose="020F0502020204030204" pitchFamily="34" charset="0"/>
                                          <a:cs typeface="Times New Roman" panose="02020603050405020304" pitchFamily="18" charset="0"/>
                                        </a:rPr>
                                        <m:t>𝑦</m:t>
                                      </m:r>
                                    </m:e>
                                    <m:sub>
                                      <m:r>
                                        <a:rPr lang="en-US" sz="2400" b="0" i="1" smtClean="0">
                                          <a:latin typeface="Cambria Math" panose="02040503050406030204" pitchFamily="18" charset="0"/>
                                          <a:ea typeface="Calibri" panose="020F0502020204030204" pitchFamily="34" charset="0"/>
                                          <a:cs typeface="Times New Roman" panose="02020603050405020304" pitchFamily="18" charset="0"/>
                                        </a:rPr>
                                        <m:t>𝑙</m:t>
                                      </m:r>
                                    </m:sub>
                                  </m:sSub>
                                  <m:r>
                                    <a:rPr lang="en-US" sz="2400" b="0" i="1" smtClean="0">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𝑐</m:t>
                                  </m:r>
                                </m:e>
                              </m:eqArr>
                            </m:sub>
                            <m:sup/>
                            <m:e>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 </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 </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e>
                          </m:nary>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𝑇</m:t>
                              </m:r>
                            </m:sub>
                          </m:sSub>
                        </m:e>
                      </m:nary>
                    </m:oMath>
                  </m:oMathPara>
                </a14:m>
                <a:endParaRPr lang="en-US" sz="2400" dirty="0"/>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E092EB06-33A0-D6E4-7BC1-E2C1CD0B243F}"/>
                  </a:ext>
                </a:extLst>
              </p:cNvPr>
              <p:cNvSpPr>
                <a:spLocks noGrp="1" noRot="1" noChangeAspect="1" noMove="1" noResize="1" noEditPoints="1" noAdjustHandles="1" noChangeArrowheads="1" noChangeShapeType="1" noTextEdit="1"/>
              </p:cNvSpPr>
              <p:nvPr>
                <p:ph idx="1"/>
              </p:nvPr>
            </p:nvSpPr>
            <p:spPr>
              <a:xfrm>
                <a:off x="4485939" y="1407066"/>
                <a:ext cx="7427259" cy="5241159"/>
              </a:xfrm>
              <a:blipFill>
                <a:blip r:embed="rId3"/>
                <a:stretch>
                  <a:fillRect l="-1314"/>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F7B60638-5629-0B32-9DBD-AD573380BE49}"/>
              </a:ext>
            </a:extLst>
          </p:cNvPr>
          <p:cNvSpPr txBox="1">
            <a:spLocks/>
          </p:cNvSpPr>
          <p:nvPr/>
        </p:nvSpPr>
        <p:spPr>
          <a:xfrm>
            <a:off x="0" y="-1"/>
            <a:ext cx="12191993" cy="1546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Mapping the Chosen-Coordinate Binding Experiment to a </a:t>
            </a:r>
            <a:r>
              <a:rPr lang="en-US" sz="3900" dirty="0" err="1"/>
              <a:t>Collapsingness</a:t>
            </a:r>
            <a:r>
              <a:rPr lang="en-US" sz="3900" dirty="0"/>
              <a:t> Experiment</a:t>
            </a:r>
          </a:p>
        </p:txBody>
      </p:sp>
      <p:sp>
        <p:nvSpPr>
          <p:cNvPr id="2" name="Title 1">
            <a:extLst>
              <a:ext uri="{FF2B5EF4-FFF2-40B4-BE49-F238E27FC236}">
                <a16:creationId xmlns:a16="http://schemas.microsoft.com/office/drawing/2014/main" id="{767C74D0-63E7-19B1-387D-9737103A8BAB}"/>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mc:AlternateContent xmlns:mc="http://schemas.openxmlformats.org/markup-compatibility/2006" xmlns:a14="http://schemas.microsoft.com/office/drawing/2010/main">
        <mc:Choice Requires="a14">
          <p:graphicFrame>
            <p:nvGraphicFramePr>
              <p:cNvPr id="4" name="Diagram 3">
                <a:extLst>
                  <a:ext uri="{FF2B5EF4-FFF2-40B4-BE49-F238E27FC236}">
                    <a16:creationId xmlns:a16="http://schemas.microsoft.com/office/drawing/2014/main" id="{9C1DEC32-5D8E-692E-32FA-75BD8422DA52}"/>
                  </a:ext>
                </a:extLst>
              </p:cNvPr>
              <p:cNvGraphicFramePr/>
              <p:nvPr/>
            </p:nvGraphicFramePr>
            <p:xfrm>
              <a:off x="515466" y="1407066"/>
              <a:ext cx="3335769" cy="4961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4" name="Diagram 3">
                <a:extLst>
                  <a:ext uri="{FF2B5EF4-FFF2-40B4-BE49-F238E27FC236}">
                    <a16:creationId xmlns:a16="http://schemas.microsoft.com/office/drawing/2014/main" id="{9C1DEC32-5D8E-692E-32FA-75BD8422DA52}"/>
                  </a:ext>
                </a:extLst>
              </p:cNvPr>
              <p:cNvGraphicFramePr/>
              <p:nvPr/>
            </p:nvGraphicFramePr>
            <p:xfrm>
              <a:off x="515466" y="1407066"/>
              <a:ext cx="3335769" cy="49614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C1FAEB6-563F-5252-1E37-54A30CD2B3E4}"/>
                  </a:ext>
                </a:extLst>
              </p:cNvPr>
              <p:cNvSpPr txBox="1"/>
              <p:nvPr/>
            </p:nvSpPr>
            <p:spPr>
              <a:xfrm>
                <a:off x="1950708" y="2684535"/>
                <a:ext cx="40075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solidFill>
                            <a:schemeClr val="bg1"/>
                          </a:solidFill>
                          <a:latin typeface="Cambria Math" panose="02040503050406030204" pitchFamily="18" charset="0"/>
                        </a:rPr>
                        <m:t>𝑈</m:t>
                      </m:r>
                    </m:oMath>
                  </m:oMathPara>
                </a14:m>
                <a:endParaRPr lang="en-US" sz="2400" dirty="0">
                  <a:solidFill>
                    <a:schemeClr val="bg1"/>
                  </a:solidFill>
                </a:endParaRPr>
              </a:p>
            </p:txBody>
          </p:sp>
        </mc:Choice>
        <mc:Fallback xmlns="">
          <p:sp>
            <p:nvSpPr>
              <p:cNvPr id="5" name="TextBox 4">
                <a:extLst>
                  <a:ext uri="{FF2B5EF4-FFF2-40B4-BE49-F238E27FC236}">
                    <a16:creationId xmlns:a16="http://schemas.microsoft.com/office/drawing/2014/main" id="{1C1FAEB6-563F-5252-1E37-54A30CD2B3E4}"/>
                  </a:ext>
                </a:extLst>
              </p:cNvPr>
              <p:cNvSpPr txBox="1">
                <a:spLocks noRot="1" noChangeAspect="1" noMove="1" noResize="1" noEditPoints="1" noAdjustHandles="1" noChangeArrowheads="1" noChangeShapeType="1" noTextEdit="1"/>
              </p:cNvSpPr>
              <p:nvPr/>
            </p:nvSpPr>
            <p:spPr>
              <a:xfrm>
                <a:off x="1950708" y="2684535"/>
                <a:ext cx="400751"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C0BCC1-B989-68F6-B297-FDF0A7B9EFFB}"/>
                  </a:ext>
                </a:extLst>
              </p:cNvPr>
              <p:cNvSpPr txBox="1"/>
              <p:nvPr/>
            </p:nvSpPr>
            <p:spPr>
              <a:xfrm>
                <a:off x="1817113" y="4520376"/>
                <a:ext cx="667939" cy="5355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b="0" i="1" dirty="0" smtClean="0">
                              <a:solidFill>
                                <a:schemeClr val="bg1"/>
                              </a:solidFill>
                              <a:latin typeface="Cambria Math" panose="02040503050406030204" pitchFamily="18" charset="0"/>
                            </a:rPr>
                          </m:ctrlPr>
                        </m:sSupPr>
                        <m:e>
                          <m:r>
                            <a:rPr lang="en-US" sz="2800" i="1" dirty="0" smtClean="0">
                              <a:solidFill>
                                <a:schemeClr val="bg1"/>
                              </a:solidFill>
                              <a:latin typeface="Cambria Math" panose="02040503050406030204" pitchFamily="18" charset="0"/>
                            </a:rPr>
                            <m:t>𝑈</m:t>
                          </m:r>
                        </m:e>
                        <m:sup>
                          <m:r>
                            <m:rPr>
                              <m:sty m:val="p"/>
                            </m:rPr>
                            <a:rPr lang="en-US" sz="2800" i="1" dirty="0" smtClean="0">
                              <a:solidFill>
                                <a:schemeClr val="bg1"/>
                              </a:solidFill>
                              <a:latin typeface="Cambria Math" panose="02040503050406030204" pitchFamily="18" charset="0"/>
                            </a:rPr>
                            <m:t>ϯ</m:t>
                          </m:r>
                        </m:sup>
                      </m:sSup>
                    </m:oMath>
                  </m:oMathPara>
                </a14:m>
                <a:endParaRPr lang="en-US" dirty="0">
                  <a:solidFill>
                    <a:schemeClr val="bg1"/>
                  </a:solidFill>
                </a:endParaRPr>
              </a:p>
            </p:txBody>
          </p:sp>
        </mc:Choice>
        <mc:Fallback xmlns="">
          <p:sp>
            <p:nvSpPr>
              <p:cNvPr id="7" name="TextBox 6">
                <a:extLst>
                  <a:ext uri="{FF2B5EF4-FFF2-40B4-BE49-F238E27FC236}">
                    <a16:creationId xmlns:a16="http://schemas.microsoft.com/office/drawing/2014/main" id="{9DC0BCC1-B989-68F6-B297-FDF0A7B9EFFB}"/>
                  </a:ext>
                </a:extLst>
              </p:cNvPr>
              <p:cNvSpPr txBox="1">
                <a:spLocks noRot="1" noChangeAspect="1" noMove="1" noResize="1" noEditPoints="1" noAdjustHandles="1" noChangeArrowheads="1" noChangeShapeType="1" noTextEdit="1"/>
              </p:cNvSpPr>
              <p:nvPr/>
            </p:nvSpPr>
            <p:spPr>
              <a:xfrm>
                <a:off x="1817113" y="4520376"/>
                <a:ext cx="667939" cy="535531"/>
              </a:xfrm>
              <a:prstGeom prst="rect">
                <a:avLst/>
              </a:prstGeom>
              <a:blipFill>
                <a:blip r:embed="rId14"/>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09FA39F1-D15C-1225-0282-96F5A5F9DC7E}"/>
              </a:ext>
            </a:extLst>
          </p:cNvPr>
          <p:cNvSpPr/>
          <p:nvPr/>
        </p:nvSpPr>
        <p:spPr>
          <a:xfrm>
            <a:off x="172121" y="4520376"/>
            <a:ext cx="4046225" cy="20525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067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409EA-4333-89F8-CCE1-92B781DDB8F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5764AA-61C5-85EC-D645-5BC1963B46AB}"/>
                  </a:ext>
                </a:extLst>
              </p:cNvPr>
              <p:cNvSpPr>
                <a:spLocks noGrp="1"/>
              </p:cNvSpPr>
              <p:nvPr>
                <p:ph idx="1"/>
              </p:nvPr>
            </p:nvSpPr>
            <p:spPr>
              <a:xfrm>
                <a:off x="4485939" y="1407066"/>
                <a:ext cx="7427259" cy="5241159"/>
              </a:xfrm>
              <a:solidFill>
                <a:srgbClr val="BDD7EE"/>
              </a:solidFill>
            </p:spPr>
            <p:txBody>
              <a:bodyPr>
                <a:normAutofit/>
              </a:bodyPr>
              <a:lstStyle/>
              <a:p>
                <a:pPr marL="0" indent="0">
                  <a:buNone/>
                </a:pPr>
                <a:endParaRPr lang="en-US" sz="2400" b="0" dirty="0"/>
              </a:p>
              <a:p>
                <a:pPr marL="0" indent="0">
                  <a:buNone/>
                </a:pPr>
                <a:r>
                  <a:rPr lang="en-US" sz="2400" b="0" dirty="0"/>
                  <a:t>Builds registers </a:t>
                </a:r>
                <a:r>
                  <a:rPr lang="en-US" sz="2400" dirty="0"/>
                  <a:t>over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𝑘</m:t>
                        </m:r>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𝑙</m:t>
                        </m:r>
                      </m:sup>
                    </m:sSubSup>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𝜏</m:t>
                        </m:r>
                      </m:sub>
                    </m:sSub>
                    <m:r>
                      <a:rPr lang="en-US" sz="2400" b="0" i="1" smtClean="0">
                        <a:latin typeface="Cambria Math" panose="02040503050406030204" pitchFamily="18" charset="0"/>
                      </a:rPr>
                      <m:t>, </m:t>
                    </m:r>
                    <m:r>
                      <m:rPr>
                        <m:lit/>
                      </m:rPr>
                      <a:rPr lang="en-US" sz="2400" b="0" i="1" smtClean="0">
                        <a:latin typeface="Cambria Math" panose="02040503050406030204" pitchFamily="18" charset="0"/>
                      </a:rPr>
                      <m:t>{</m:t>
                    </m:r>
                    <m:r>
                      <a:rPr lang="en-US" sz="2400" b="0" i="1" smtClean="0">
                        <a:latin typeface="Cambria Math" panose="02040503050406030204" pitchFamily="18" charset="0"/>
                      </a:rPr>
                      <m:t>0, 1</m:t>
                    </m:r>
                    <m:sSup>
                      <m:sSupPr>
                        <m:ctrlPr>
                          <a:rPr lang="en-US" sz="2400" b="0" i="1" smtClean="0">
                            <a:latin typeface="Cambria Math" panose="02040503050406030204" pitchFamily="18" charset="0"/>
                          </a:rPr>
                        </m:ctrlPr>
                      </m:sSupPr>
                      <m:e>
                        <m:r>
                          <m:rPr>
                            <m:lit/>
                          </m:rPr>
                          <a:rPr lang="en-US" sz="2400" b="0" i="1" smtClean="0">
                            <a:latin typeface="Cambria Math" panose="02040503050406030204" pitchFamily="18" charset="0"/>
                          </a:rPr>
                          <m:t>}</m:t>
                        </m:r>
                      </m:e>
                      <m:sup>
                        <m:r>
                          <a:rPr lang="en-US" sz="2400" b="0" i="1" smtClean="0">
                            <a:latin typeface="Cambria Math" panose="02040503050406030204" pitchFamily="18" charset="0"/>
                          </a:rPr>
                          <m:t>∗</m:t>
                        </m:r>
                      </m:sup>
                    </m:sSup>
                  </m:oMath>
                </a14:m>
                <a:endParaRPr lang="en-US" sz="2400" i="1" dirty="0">
                  <a:latin typeface="Cambria Math" panose="02040503050406030204" pitchFamily="18" charset="0"/>
                </a:endParaRPr>
              </a:p>
              <a:p>
                <a:pPr marL="0" indent="0" algn="ctr">
                  <a:buNone/>
                </a:pPr>
                <a:endParaRPr lang="en-US" sz="2400" i="1" dirty="0">
                  <a:latin typeface="Cambria Math" panose="02040503050406030204" pitchFamily="18" charset="0"/>
                </a:endParaRPr>
              </a:p>
              <a:p>
                <a:pPr marL="0" indent="0" algn="ctr">
                  <a:buNone/>
                </a:pPr>
                <a:endParaRPr lang="en-US" sz="2400" i="1" dirty="0">
                  <a:latin typeface="Cambria Math" panose="02040503050406030204" pitchFamily="18" charset="0"/>
                </a:endParaRPr>
              </a:p>
              <a:p>
                <a:pPr marL="0" indent="0" algn="ctr">
                  <a:buNone/>
                </a:pPr>
                <a:endParaRPr lang="en-US" sz="24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m:rPr>
                          <m:sty m:val="p"/>
                        </m:rPr>
                        <a:rPr lang="el-GR" sz="2400" i="1" smtClean="0">
                          <a:latin typeface="Cambria Math" panose="02040503050406030204" pitchFamily="18" charset="0"/>
                        </a:rPr>
                        <m:t>Π</m:t>
                      </m:r>
                      <m:r>
                        <a:rPr lang="en-US" sz="2400" b="0" i="1" smtClean="0">
                          <a:latin typeface="Cambria Math" panose="02040503050406030204" pitchFamily="18" charset="0"/>
                        </a:rPr>
                        <m:t>≔</m:t>
                      </m:r>
                      <m:nary>
                        <m:naryPr>
                          <m:chr m:val="∑"/>
                          <m:limLoc m:val="subSup"/>
                          <m:supHide m:val="on"/>
                          <m:ctrlPr>
                            <a:rPr lang="en-US" sz="2400" b="0" i="1" smtClean="0">
                              <a:latin typeface="Cambria Math" panose="02040503050406030204" pitchFamily="18" charset="0"/>
                            </a:rPr>
                          </m:ctrlPr>
                        </m:naryPr>
                        <m:sub>
                          <m:r>
                            <m:rPr>
                              <m:brk m:alnAt="9"/>
                            </m:rPr>
                            <a:rPr lang="en-US" sz="2400" b="0" i="1" smtClean="0">
                              <a:latin typeface="Cambria Math" panose="02040503050406030204" pitchFamily="18" charset="0"/>
                            </a:rPr>
                            <m:t>𝑐</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𝜏</m:t>
                              </m:r>
                            </m:sub>
                          </m:sSub>
                        </m:sub>
                        <m:sup/>
                        <m:e>
                          <m:nary>
                            <m:naryPr>
                              <m:chr m:val="∑"/>
                              <m:limLoc m:val="subSup"/>
                              <m:supHide m:val="on"/>
                              <m:ctrlPr>
                                <a:rPr lang="en-US" sz="2400" b="0" i="1" smtClean="0">
                                  <a:latin typeface="Cambria Math" panose="02040503050406030204" pitchFamily="18" charset="0"/>
                                </a:rPr>
                              </m:ctrlPr>
                            </m:naryPr>
                            <m:sub>
                              <m:eqArr>
                                <m:eqArrPr>
                                  <m:ctrlPr>
                                    <a:rPr lang="en-US" sz="2400" b="0" i="1" smtClean="0">
                                      <a:latin typeface="Cambria Math" panose="02040503050406030204" pitchFamily="18" charset="0"/>
                                    </a:rPr>
                                  </m:ctrlPr>
                                </m:eqArr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r>
                                        <a:rPr lang="en-US" sz="2400" b="0" i="1" smtClean="0">
                                          <a:latin typeface="Cambria Math" panose="02040503050406030204" pitchFamily="18" charset="0"/>
                                        </a:rPr>
                                        <m:t>, </m:t>
                                      </m:r>
                                      <m:r>
                                        <a:rPr lang="en-US" sz="2400" b="0" i="1" smtClean="0">
                                          <a:latin typeface="Cambria Math" panose="02040503050406030204" pitchFamily="18" charset="0"/>
                                        </a:rPr>
                                        <m:t>𝑦</m:t>
                                      </m:r>
                                    </m:e>
                                  </m:d>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𝑘</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𝑙</m:t>
                                      </m:r>
                                    </m:sup>
                                  </m:sSubSup>
                                </m:e>
                                <m:e>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latin typeface="Cambria Math" panose="02040503050406030204" pitchFamily="18" charset="0"/>
                                              <a:ea typeface="Calibri" panose="020F0502020204030204" pitchFamily="34" charset="0"/>
                                              <a:cs typeface="Times New Roman" panose="02020603050405020304" pitchFamily="18" charset="0"/>
                                            </a:rPr>
                                            <m:t>𝑦</m:t>
                                          </m:r>
                                        </m:e>
                                      </m:d>
                                    </m:e>
                                    <m:sub>
                                      <m:r>
                                        <a:rPr lang="en-US" sz="2400" i="1">
                                          <a:latin typeface="Cambria Math" panose="02040503050406030204" pitchFamily="18" charset="0"/>
                                          <a:ea typeface="Calibri" panose="020F0502020204030204" pitchFamily="34" charset="0"/>
                                          <a:cs typeface="Times New Roman" panose="02020603050405020304" pitchFamily="18" charset="0"/>
                                        </a:rPr>
                                        <m:t>∞</m:t>
                                      </m:r>
                                    </m:sub>
                                  </m:sSub>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𝛾</m:t>
                                  </m:r>
                                  <m:r>
                                    <a:rPr lang="en-US" sz="2400" b="0" i="1" smtClean="0">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𝐴𝑦</m:t>
                                  </m:r>
                                  <m:r>
                                    <a:rPr lang="en-US" sz="2400" b="0" i="1" smtClean="0">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𝑧</m:t>
                                  </m:r>
                                  <m:r>
                                    <a:rPr lang="en-US" sz="2400" b="0" i="1"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latin typeface="Cambria Math" panose="02040503050406030204" pitchFamily="18" charset="0"/>
                                          <a:ea typeface="Calibri" panose="020F0502020204030204" pitchFamily="34" charset="0"/>
                                          <a:cs typeface="Times New Roman" panose="02020603050405020304" pitchFamily="18" charset="0"/>
                                        </a:rPr>
                                        <m:t>𝑦</m:t>
                                      </m:r>
                                    </m:e>
                                    <m:sub>
                                      <m:r>
                                        <a:rPr lang="en-US" sz="2400" b="0" i="1" smtClean="0">
                                          <a:latin typeface="Cambria Math" panose="02040503050406030204" pitchFamily="18" charset="0"/>
                                          <a:ea typeface="Calibri" panose="020F0502020204030204" pitchFamily="34" charset="0"/>
                                          <a:cs typeface="Times New Roman" panose="02020603050405020304" pitchFamily="18" charset="0"/>
                                        </a:rPr>
                                        <m:t>𝑙</m:t>
                                      </m:r>
                                    </m:sub>
                                  </m:sSub>
                                  <m:r>
                                    <a:rPr lang="en-US" sz="2400" b="0" i="1" smtClean="0">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𝑐</m:t>
                                  </m:r>
                                </m:e>
                              </m:eqArr>
                            </m:sub>
                            <m:sup/>
                            <m:e>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 </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 </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e>
                          </m:nary>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𝑇</m:t>
                              </m:r>
                            </m:sub>
                          </m:sSub>
                        </m:e>
                      </m:nary>
                    </m:oMath>
                  </m:oMathPara>
                </a14:m>
                <a:endParaRPr lang="en-US" sz="2400" dirty="0"/>
              </a:p>
              <a:p>
                <a:pPr marL="0" indent="0">
                  <a:buNone/>
                </a:pPr>
                <a:endParaRPr lang="en-US" sz="2400" dirty="0"/>
              </a:p>
              <a:p>
                <a:pPr marL="0" indent="0">
                  <a:buNone/>
                </a:pPr>
                <a:endParaRPr lang="en-US" sz="24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𝛿</m:t>
                          </m:r>
                        </m:e>
                        <m:sub>
                          <m:r>
                            <a:rPr lang="en-US" sz="2400" b="0" i="1" smtClean="0">
                              <a:latin typeface="Cambria Math" panose="02040503050406030204" pitchFamily="18" charset="0"/>
                            </a:rPr>
                            <m:t>𝑐𝑜𝑙𝑙𝑎𝑝𝑠𝑒</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𝛿</m:t>
                              </m:r>
                            </m:e>
                            <m:sub>
                              <m:r>
                                <a:rPr lang="en-US" sz="2400" b="0" i="1" smtClean="0">
                                  <a:latin typeface="Cambria Math" panose="02040503050406030204" pitchFamily="18" charset="0"/>
                                </a:rPr>
                                <m:t>𝐶𝐶𝐵</m:t>
                              </m:r>
                            </m:sub>
                          </m:sSub>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𝛿</m:t>
                              </m:r>
                            </m:e>
                            <m:sub>
                              <m:r>
                                <a:rPr lang="en-US" sz="2400" b="0" i="1" smtClean="0">
                                  <a:latin typeface="Cambria Math" panose="02040503050406030204" pitchFamily="18" charset="0"/>
                                </a:rPr>
                                <m:t>𝐶𝐶𝐵</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𝜏</m:t>
                                  </m:r>
                                </m:sub>
                              </m:sSub>
                              <m:r>
                                <a:rPr lang="en-US" sz="2400" b="0" i="1" smtClean="0">
                                  <a:latin typeface="Cambria Math" panose="02040503050406030204" pitchFamily="18" charset="0"/>
                                </a:rPr>
                                <m:t>|</m:t>
                              </m:r>
                            </m:den>
                          </m:f>
                        </m:e>
                      </m:d>
                    </m:oMath>
                  </m:oMathPara>
                </a14:m>
                <a:endParaRPr lang="en-US" sz="2400" dirty="0"/>
              </a:p>
            </p:txBody>
          </p:sp>
        </mc:Choice>
        <mc:Fallback xmlns="">
          <p:sp>
            <p:nvSpPr>
              <p:cNvPr id="3" name="Content Placeholder 2">
                <a:extLst>
                  <a:ext uri="{FF2B5EF4-FFF2-40B4-BE49-F238E27FC236}">
                    <a16:creationId xmlns:a16="http://schemas.microsoft.com/office/drawing/2014/main" id="{4A5764AA-61C5-85EC-D645-5BC1963B46AB}"/>
                  </a:ext>
                </a:extLst>
              </p:cNvPr>
              <p:cNvSpPr>
                <a:spLocks noGrp="1" noRot="1" noChangeAspect="1" noMove="1" noResize="1" noEditPoints="1" noAdjustHandles="1" noChangeArrowheads="1" noChangeShapeType="1" noTextEdit="1"/>
              </p:cNvSpPr>
              <p:nvPr>
                <p:ph idx="1"/>
              </p:nvPr>
            </p:nvSpPr>
            <p:spPr>
              <a:xfrm>
                <a:off x="4485939" y="1407066"/>
                <a:ext cx="7427259" cy="5241159"/>
              </a:xfrm>
              <a:blipFill>
                <a:blip r:embed="rId3"/>
                <a:stretch>
                  <a:fillRect l="-1314"/>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00CC5A9E-1C58-5276-9269-238AB14925DA}"/>
              </a:ext>
            </a:extLst>
          </p:cNvPr>
          <p:cNvSpPr txBox="1">
            <a:spLocks/>
          </p:cNvSpPr>
          <p:nvPr/>
        </p:nvSpPr>
        <p:spPr>
          <a:xfrm>
            <a:off x="0" y="-1"/>
            <a:ext cx="12191993" cy="154657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Mapping the Chosen-Coordinate Binding Experiment to a </a:t>
            </a:r>
            <a:r>
              <a:rPr lang="en-US" sz="3900" dirty="0" err="1"/>
              <a:t>Collapsingness</a:t>
            </a:r>
            <a:r>
              <a:rPr lang="en-US" sz="3900" dirty="0"/>
              <a:t> Experiment</a:t>
            </a:r>
          </a:p>
        </p:txBody>
      </p:sp>
      <p:sp>
        <p:nvSpPr>
          <p:cNvPr id="2" name="Title 1">
            <a:extLst>
              <a:ext uri="{FF2B5EF4-FFF2-40B4-BE49-F238E27FC236}">
                <a16:creationId xmlns:a16="http://schemas.microsoft.com/office/drawing/2014/main" id="{C81F8DE0-85AC-C4F7-CC2E-40BF312A1966}"/>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mc:AlternateContent xmlns:mc="http://schemas.openxmlformats.org/markup-compatibility/2006" xmlns:a14="http://schemas.microsoft.com/office/drawing/2010/main">
        <mc:Choice Requires="a14">
          <p:graphicFrame>
            <p:nvGraphicFramePr>
              <p:cNvPr id="4" name="Diagram 3">
                <a:extLst>
                  <a:ext uri="{FF2B5EF4-FFF2-40B4-BE49-F238E27FC236}">
                    <a16:creationId xmlns:a16="http://schemas.microsoft.com/office/drawing/2014/main" id="{0CFA2D1A-BC85-28D7-0657-6572CD9A26D1}"/>
                  </a:ext>
                </a:extLst>
              </p:cNvPr>
              <p:cNvGraphicFramePr/>
              <p:nvPr/>
            </p:nvGraphicFramePr>
            <p:xfrm>
              <a:off x="515466" y="1407066"/>
              <a:ext cx="3335769" cy="4961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4" name="Diagram 3">
                <a:extLst>
                  <a:ext uri="{FF2B5EF4-FFF2-40B4-BE49-F238E27FC236}">
                    <a16:creationId xmlns:a16="http://schemas.microsoft.com/office/drawing/2014/main" id="{0CFA2D1A-BC85-28D7-0657-6572CD9A26D1}"/>
                  </a:ext>
                </a:extLst>
              </p:cNvPr>
              <p:cNvGraphicFramePr/>
              <p:nvPr/>
            </p:nvGraphicFramePr>
            <p:xfrm>
              <a:off x="515466" y="1407066"/>
              <a:ext cx="3335769" cy="49614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1DB497-0C19-0419-F6AD-1F1964BFF71B}"/>
                  </a:ext>
                </a:extLst>
              </p:cNvPr>
              <p:cNvSpPr txBox="1"/>
              <p:nvPr/>
            </p:nvSpPr>
            <p:spPr>
              <a:xfrm>
                <a:off x="1950708" y="2684535"/>
                <a:ext cx="40075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solidFill>
                            <a:schemeClr val="bg1"/>
                          </a:solidFill>
                          <a:latin typeface="Cambria Math" panose="02040503050406030204" pitchFamily="18" charset="0"/>
                        </a:rPr>
                        <m:t>𝑈</m:t>
                      </m:r>
                    </m:oMath>
                  </m:oMathPara>
                </a14:m>
                <a:endParaRPr lang="en-US" sz="2400" dirty="0">
                  <a:solidFill>
                    <a:schemeClr val="bg1"/>
                  </a:solidFill>
                </a:endParaRPr>
              </a:p>
            </p:txBody>
          </p:sp>
        </mc:Choice>
        <mc:Fallback xmlns="">
          <p:sp>
            <p:nvSpPr>
              <p:cNvPr id="5" name="TextBox 4">
                <a:extLst>
                  <a:ext uri="{FF2B5EF4-FFF2-40B4-BE49-F238E27FC236}">
                    <a16:creationId xmlns:a16="http://schemas.microsoft.com/office/drawing/2014/main" id="{1B1DB497-0C19-0419-F6AD-1F1964BFF71B}"/>
                  </a:ext>
                </a:extLst>
              </p:cNvPr>
              <p:cNvSpPr txBox="1">
                <a:spLocks noRot="1" noChangeAspect="1" noMove="1" noResize="1" noEditPoints="1" noAdjustHandles="1" noChangeArrowheads="1" noChangeShapeType="1" noTextEdit="1"/>
              </p:cNvSpPr>
              <p:nvPr/>
            </p:nvSpPr>
            <p:spPr>
              <a:xfrm>
                <a:off x="1950708" y="2684535"/>
                <a:ext cx="400751"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F90B55-3BEC-BCC6-75DE-B7C744880A08}"/>
                  </a:ext>
                </a:extLst>
              </p:cNvPr>
              <p:cNvSpPr txBox="1"/>
              <p:nvPr/>
            </p:nvSpPr>
            <p:spPr>
              <a:xfrm>
                <a:off x="1817113" y="4520376"/>
                <a:ext cx="667939" cy="5355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b="0" i="1" dirty="0" smtClean="0">
                              <a:solidFill>
                                <a:schemeClr val="bg1"/>
                              </a:solidFill>
                              <a:latin typeface="Cambria Math" panose="02040503050406030204" pitchFamily="18" charset="0"/>
                            </a:rPr>
                          </m:ctrlPr>
                        </m:sSupPr>
                        <m:e>
                          <m:r>
                            <a:rPr lang="en-US" sz="2800" i="1" dirty="0" smtClean="0">
                              <a:solidFill>
                                <a:schemeClr val="bg1"/>
                              </a:solidFill>
                              <a:latin typeface="Cambria Math" panose="02040503050406030204" pitchFamily="18" charset="0"/>
                            </a:rPr>
                            <m:t>𝑈</m:t>
                          </m:r>
                        </m:e>
                        <m:sup>
                          <m:r>
                            <m:rPr>
                              <m:sty m:val="p"/>
                            </m:rPr>
                            <a:rPr lang="en-US" sz="2800" i="1" dirty="0" smtClean="0">
                              <a:solidFill>
                                <a:schemeClr val="bg1"/>
                              </a:solidFill>
                              <a:latin typeface="Cambria Math" panose="02040503050406030204" pitchFamily="18" charset="0"/>
                            </a:rPr>
                            <m:t>ϯ</m:t>
                          </m:r>
                        </m:sup>
                      </m:sSup>
                    </m:oMath>
                  </m:oMathPara>
                </a14:m>
                <a:endParaRPr lang="en-US" dirty="0">
                  <a:solidFill>
                    <a:schemeClr val="bg1"/>
                  </a:solidFill>
                </a:endParaRPr>
              </a:p>
            </p:txBody>
          </p:sp>
        </mc:Choice>
        <mc:Fallback xmlns="">
          <p:sp>
            <p:nvSpPr>
              <p:cNvPr id="7" name="TextBox 6">
                <a:extLst>
                  <a:ext uri="{FF2B5EF4-FFF2-40B4-BE49-F238E27FC236}">
                    <a16:creationId xmlns:a16="http://schemas.microsoft.com/office/drawing/2014/main" id="{90F90B55-3BEC-BCC6-75DE-B7C744880A08}"/>
                  </a:ext>
                </a:extLst>
              </p:cNvPr>
              <p:cNvSpPr txBox="1">
                <a:spLocks noRot="1" noChangeAspect="1" noMove="1" noResize="1" noEditPoints="1" noAdjustHandles="1" noChangeArrowheads="1" noChangeShapeType="1" noTextEdit="1"/>
              </p:cNvSpPr>
              <p:nvPr/>
            </p:nvSpPr>
            <p:spPr>
              <a:xfrm>
                <a:off x="1817113" y="4520376"/>
                <a:ext cx="667939" cy="535531"/>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41293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71458DE-5BDC-CFA9-5A63-5B333FEBF58C}"/>
              </a:ext>
            </a:extLst>
          </p:cNvPr>
          <p:cNvSpPr/>
          <p:nvPr/>
        </p:nvSpPr>
        <p:spPr>
          <a:xfrm>
            <a:off x="435992" y="1812901"/>
            <a:ext cx="11365170" cy="1035099"/>
          </a:xfrm>
          <a:prstGeom prst="rect">
            <a:avLst/>
          </a:prstGeom>
          <a:solidFill>
            <a:schemeClr val="bg2">
              <a:lumMod val="9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2353E7-E111-EA78-5EBD-5E888F811859}"/>
              </a:ext>
            </a:extLst>
          </p:cNvPr>
          <p:cNvSpPr/>
          <p:nvPr/>
        </p:nvSpPr>
        <p:spPr>
          <a:xfrm>
            <a:off x="435992" y="3236691"/>
            <a:ext cx="11365170" cy="1035099"/>
          </a:xfrm>
          <a:prstGeom prst="rect">
            <a:avLst/>
          </a:prstGeom>
          <a:solidFill>
            <a:schemeClr val="bg2">
              <a:lumMod val="9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DCD6B3-BA5F-25EC-D3FA-8C130F78619B}"/>
              </a:ext>
            </a:extLst>
          </p:cNvPr>
          <p:cNvSpPr/>
          <p:nvPr/>
        </p:nvSpPr>
        <p:spPr>
          <a:xfrm>
            <a:off x="511428" y="4679293"/>
            <a:ext cx="11289734" cy="1035099"/>
          </a:xfrm>
          <a:prstGeom prst="rect">
            <a:avLst/>
          </a:prstGeom>
          <a:solidFill>
            <a:srgbClr val="FFB7BE"/>
          </a:solidFill>
          <a:ln>
            <a:solidFill>
              <a:srgbClr val="D91D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E25B9-B37B-B2F3-319F-A5A31B8AD67A}"/>
              </a:ext>
            </a:extLst>
          </p:cNvPr>
          <p:cNvSpPr>
            <a:spLocks noGrp="1"/>
          </p:cNvSpPr>
          <p:nvPr>
            <p:ph type="title"/>
          </p:nvPr>
        </p:nvSpPr>
        <p:spPr>
          <a:xfrm>
            <a:off x="0" y="18255"/>
            <a:ext cx="10515600" cy="1325563"/>
          </a:xfrm>
        </p:spPr>
        <p:txBody>
          <a:bodyPr/>
          <a:lstStyle/>
          <a:p>
            <a:r>
              <a:rPr lang="en-US" dirty="0"/>
              <a:t>Proof Roadmap</a:t>
            </a:r>
          </a:p>
        </p:txBody>
      </p:sp>
      <p:grpSp>
        <p:nvGrpSpPr>
          <p:cNvPr id="21" name="Group 20">
            <a:extLst>
              <a:ext uri="{FF2B5EF4-FFF2-40B4-BE49-F238E27FC236}">
                <a16:creationId xmlns:a16="http://schemas.microsoft.com/office/drawing/2014/main" id="{AD36FB61-65D0-4C17-E330-41ACAE1CBDCC}"/>
              </a:ext>
            </a:extLst>
          </p:cNvPr>
          <p:cNvGrpSpPr/>
          <p:nvPr/>
        </p:nvGrpSpPr>
        <p:grpSpPr>
          <a:xfrm>
            <a:off x="390838" y="2170595"/>
            <a:ext cx="725310" cy="3323707"/>
            <a:chOff x="108613" y="1820636"/>
            <a:chExt cx="725310" cy="3323707"/>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6D26690-D9C3-66C4-2A11-23FDBF59968A}"/>
                    </a:ext>
                  </a:extLst>
                </p:cNvPr>
                <p:cNvSpPr txBox="1"/>
                <p:nvPr/>
              </p:nvSpPr>
              <p:spPr>
                <a:xfrm>
                  <a:off x="108613" y="182063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2">
                                <a:lumMod val="50000"/>
                              </a:schemeClr>
                            </a:solidFill>
                            <a:latin typeface="Cambria Math" panose="02040503050406030204" pitchFamily="18" charset="0"/>
                          </a:rPr>
                          <m:t>1.</m:t>
                        </m:r>
                      </m:oMath>
                    </m:oMathPara>
                  </a14:m>
                  <a:endParaRPr lang="en-US" sz="2800" dirty="0">
                    <a:solidFill>
                      <a:schemeClr val="bg2">
                        <a:lumMod val="50000"/>
                      </a:schemeClr>
                    </a:solidFill>
                  </a:endParaRPr>
                </a:p>
              </p:txBody>
            </p:sp>
          </mc:Choice>
          <mc:Fallback xmlns="">
            <p:sp>
              <p:nvSpPr>
                <p:cNvPr id="12" name="TextBox 11">
                  <a:extLst>
                    <a:ext uri="{FF2B5EF4-FFF2-40B4-BE49-F238E27FC236}">
                      <a16:creationId xmlns:a16="http://schemas.microsoft.com/office/drawing/2014/main" id="{36D26690-D9C3-66C4-2A11-23FDBF59968A}"/>
                    </a:ext>
                  </a:extLst>
                </p:cNvPr>
                <p:cNvSpPr txBox="1">
                  <a:spLocks noRot="1" noChangeAspect="1" noMove="1" noResize="1" noEditPoints="1" noAdjustHandles="1" noChangeArrowheads="1" noChangeShapeType="1" noTextEdit="1"/>
                </p:cNvSpPr>
                <p:nvPr/>
              </p:nvSpPr>
              <p:spPr>
                <a:xfrm>
                  <a:off x="108613" y="1820636"/>
                  <a:ext cx="680156"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BE7BA2B-258B-DFF0-E015-DD439E7463BA}"/>
                    </a:ext>
                  </a:extLst>
                </p:cNvPr>
                <p:cNvSpPr txBox="1"/>
                <p:nvPr/>
              </p:nvSpPr>
              <p:spPr>
                <a:xfrm>
                  <a:off x="108613" y="321355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2">
                                <a:lumMod val="50000"/>
                              </a:schemeClr>
                            </a:solidFill>
                            <a:latin typeface="Cambria Math" panose="02040503050406030204" pitchFamily="18" charset="0"/>
                          </a:rPr>
                          <m:t>2</m:t>
                        </m:r>
                        <m:r>
                          <a:rPr lang="en-US" sz="2800" b="0" i="1" smtClean="0">
                            <a:solidFill>
                              <a:schemeClr val="bg2">
                                <a:lumMod val="50000"/>
                              </a:schemeClr>
                            </a:solidFill>
                            <a:latin typeface="Cambria Math" panose="02040503050406030204" pitchFamily="18" charset="0"/>
                          </a:rPr>
                          <m:t>.</m:t>
                        </m:r>
                      </m:oMath>
                    </m:oMathPara>
                  </a14:m>
                  <a:endParaRPr lang="en-US" sz="2800" dirty="0">
                    <a:solidFill>
                      <a:schemeClr val="bg2">
                        <a:lumMod val="50000"/>
                      </a:schemeClr>
                    </a:solidFill>
                  </a:endParaRPr>
                </a:p>
              </p:txBody>
            </p:sp>
          </mc:Choice>
          <mc:Fallback xmlns="">
            <p:sp>
              <p:nvSpPr>
                <p:cNvPr id="13" name="TextBox 12">
                  <a:extLst>
                    <a:ext uri="{FF2B5EF4-FFF2-40B4-BE49-F238E27FC236}">
                      <a16:creationId xmlns:a16="http://schemas.microsoft.com/office/drawing/2014/main" id="{DBE7BA2B-258B-DFF0-E015-DD439E7463BA}"/>
                    </a:ext>
                  </a:extLst>
                </p:cNvPr>
                <p:cNvSpPr txBox="1">
                  <a:spLocks noRot="1" noChangeAspect="1" noMove="1" noResize="1" noEditPoints="1" noAdjustHandles="1" noChangeArrowheads="1" noChangeShapeType="1" noTextEdit="1"/>
                </p:cNvSpPr>
                <p:nvPr/>
              </p:nvSpPr>
              <p:spPr>
                <a:xfrm>
                  <a:off x="108613" y="3213556"/>
                  <a:ext cx="680156"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338220C-EB13-AE76-086B-553F364B26C8}"/>
                    </a:ext>
                  </a:extLst>
                </p:cNvPr>
                <p:cNvSpPr txBox="1"/>
                <p:nvPr/>
              </p:nvSpPr>
              <p:spPr>
                <a:xfrm>
                  <a:off x="153767" y="471345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3</m:t>
                        </m:r>
                        <m:r>
                          <a:rPr lang="en-US" sz="2800" b="0" i="1" smtClean="0">
                            <a:latin typeface="Cambria Math" panose="02040503050406030204" pitchFamily="18" charset="0"/>
                          </a:rPr>
                          <m:t>.</m:t>
                        </m:r>
                      </m:oMath>
                    </m:oMathPara>
                  </a14:m>
                  <a:endParaRPr lang="en-US" sz="2800" dirty="0"/>
                </a:p>
              </p:txBody>
            </p:sp>
          </mc:Choice>
          <mc:Fallback xmlns="">
            <p:sp>
              <p:nvSpPr>
                <p:cNvPr id="14" name="TextBox 13">
                  <a:extLst>
                    <a:ext uri="{FF2B5EF4-FFF2-40B4-BE49-F238E27FC236}">
                      <a16:creationId xmlns:a16="http://schemas.microsoft.com/office/drawing/2014/main" id="{A338220C-EB13-AE76-086B-553F364B26C8}"/>
                    </a:ext>
                  </a:extLst>
                </p:cNvPr>
                <p:cNvSpPr txBox="1">
                  <a:spLocks noRot="1" noChangeAspect="1" noMove="1" noResize="1" noEditPoints="1" noAdjustHandles="1" noChangeArrowheads="1" noChangeShapeType="1" noTextEdit="1"/>
                </p:cNvSpPr>
                <p:nvPr/>
              </p:nvSpPr>
              <p:spPr>
                <a:xfrm>
                  <a:off x="153767" y="4713456"/>
                  <a:ext cx="680156" cy="430887"/>
                </a:xfrm>
                <a:prstGeom prst="rect">
                  <a:avLst/>
                </a:prstGeom>
                <a:blipFill>
                  <a:blip r:embed="rId5"/>
                  <a:stretch>
                    <a:fillRect/>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7591B7BB-526A-7351-0C59-9ED1A9A16721}"/>
              </a:ext>
            </a:extLst>
          </p:cNvPr>
          <p:cNvGrpSpPr/>
          <p:nvPr/>
        </p:nvGrpSpPr>
        <p:grpSpPr>
          <a:xfrm>
            <a:off x="988392" y="1902354"/>
            <a:ext cx="10215216" cy="3753207"/>
            <a:chOff x="788769" y="1518530"/>
            <a:chExt cx="10215216" cy="3753207"/>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A13E29-134C-3223-C73F-3DF43E14C04B}"/>
                    </a:ext>
                  </a:extLst>
                </p:cNvPr>
                <p:cNvSpPr txBox="1"/>
                <p:nvPr/>
              </p:nvSpPr>
              <p:spPr>
                <a:xfrm>
                  <a:off x="788769" y="1608842"/>
                  <a:ext cx="3889061" cy="675570"/>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sSubSup>
                          <m:sSubSupPr>
                            <m:ctrlPr>
                              <a:rPr lang="en-US" sz="2800" i="1" smtClean="0">
                                <a:solidFill>
                                  <a:schemeClr val="bg2">
                                    <a:lumMod val="50000"/>
                                  </a:schemeClr>
                                </a:solidFill>
                                <a:latin typeface="Cambria Math" panose="02040503050406030204" pitchFamily="18" charset="0"/>
                              </a:rPr>
                            </m:ctrlPr>
                          </m:sSubSupPr>
                          <m:e>
                            <m:r>
                              <m:rPr>
                                <m:sty m:val="p"/>
                              </m:rPr>
                              <a:rPr lang="en-US" sz="2800" i="1">
                                <a:solidFill>
                                  <a:schemeClr val="bg2">
                                    <a:lumMod val="50000"/>
                                  </a:schemeClr>
                                </a:solidFill>
                                <a:latin typeface="Cambria Math" panose="02040503050406030204" pitchFamily="18" charset="0"/>
                              </a:rPr>
                              <m:t>Adv</m:t>
                            </m:r>
                          </m:e>
                          <m:sub>
                            <m:r>
                              <a:rPr lang="en-US" sz="2800" i="1">
                                <a:solidFill>
                                  <a:schemeClr val="bg2">
                                    <a:lumMod val="50000"/>
                                  </a:schemeClr>
                                </a:solidFill>
                                <a:latin typeface="Cambria Math" panose="02040503050406030204" pitchFamily="18" charset="0"/>
                              </a:rPr>
                              <m:t>𝑞</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𝑛</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𝑘</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𝑙</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𝜆</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𝜏</m:t>
                            </m:r>
                          </m:sub>
                          <m:sup>
                            <m:r>
                              <a:rPr lang="en-US" sz="2800" i="1">
                                <a:solidFill>
                                  <a:schemeClr val="bg2">
                                    <a:lumMod val="50000"/>
                                  </a:schemeClr>
                                </a:solidFill>
                                <a:latin typeface="Cambria Math" panose="02040503050406030204" pitchFamily="18" charset="0"/>
                              </a:rPr>
                              <m:t>𝑆𝑒𝑙𝑓𝑇𝑎𝑟𝑔𝑒𝑡𝑀𝑆𝐼𝑆</m:t>
                            </m:r>
                          </m:sup>
                        </m:sSubSup>
                        <m:d>
                          <m:dPr>
                            <m:ctrlPr>
                              <a:rPr lang="en-US" sz="2800" i="1">
                                <a:solidFill>
                                  <a:schemeClr val="bg2">
                                    <a:lumMod val="50000"/>
                                  </a:schemeClr>
                                </a:solidFill>
                                <a:latin typeface="Cambria Math" panose="02040503050406030204" pitchFamily="18" charset="0"/>
                              </a:rPr>
                            </m:ctrlPr>
                          </m:dPr>
                          <m:e>
                            <m:sSup>
                              <m:sSupPr>
                                <m:ctrlPr>
                                  <a:rPr lang="en-US" sz="2800" i="1">
                                    <a:solidFill>
                                      <a:schemeClr val="bg2">
                                        <a:lumMod val="50000"/>
                                      </a:schemeClr>
                                    </a:solidFill>
                                    <a:latin typeface="Cambria Math" panose="02040503050406030204" pitchFamily="18" charset="0"/>
                                  </a:rPr>
                                </m:ctrlPr>
                              </m:sSupPr>
                              <m:e>
                                <m:r>
                                  <a:rPr lang="en-US" sz="2800" i="1">
                                    <a:solidFill>
                                      <a:schemeClr val="bg2">
                                        <a:lumMod val="50000"/>
                                      </a:schemeClr>
                                    </a:solidFill>
                                    <a:latin typeface="Cambria Math" panose="02040503050406030204" pitchFamily="18" charset="0"/>
                                  </a:rPr>
                                  <m:t>𝐴</m:t>
                                </m:r>
                              </m:e>
                              <m:sup>
                                <m:r>
                                  <a:rPr lang="en-US" sz="2800" i="1">
                                    <a:solidFill>
                                      <a:schemeClr val="bg2">
                                        <a:lumMod val="50000"/>
                                      </a:schemeClr>
                                    </a:solidFill>
                                    <a:latin typeface="Cambria Math" panose="02040503050406030204" pitchFamily="18" charset="0"/>
                                  </a:rPr>
                                  <m:t>|</m:t>
                                </m:r>
                                <m:r>
                                  <a:rPr lang="en-US" sz="2800" i="1">
                                    <a:solidFill>
                                      <a:schemeClr val="bg2">
                                        <a:lumMod val="50000"/>
                                      </a:schemeClr>
                                    </a:solidFill>
                                    <a:latin typeface="Cambria Math" panose="02040503050406030204" pitchFamily="18" charset="0"/>
                                  </a:rPr>
                                  <m:t>𝐻</m:t>
                                </m:r>
                                <m:r>
                                  <a:rPr lang="en-US" sz="2800" i="1">
                                    <a:solidFill>
                                      <a:schemeClr val="bg2">
                                        <a:lumMod val="50000"/>
                                      </a:schemeClr>
                                    </a:solidFill>
                                    <a:latin typeface="Cambria Math" panose="02040503050406030204" pitchFamily="18" charset="0"/>
                                  </a:rPr>
                                  <m:t>⟩</m:t>
                                </m:r>
                              </m:sup>
                            </m:sSup>
                          </m:e>
                        </m:d>
                      </m:oMath>
                    </m:oMathPara>
                  </a14:m>
                  <a:endParaRPr lang="en-US" sz="2800" dirty="0">
                    <a:solidFill>
                      <a:schemeClr val="bg2">
                        <a:lumMod val="50000"/>
                      </a:schemeClr>
                    </a:solidFill>
                  </a:endParaRPr>
                </a:p>
              </p:txBody>
            </p:sp>
          </mc:Choice>
          <mc:Fallback xmlns="">
            <p:sp>
              <p:nvSpPr>
                <p:cNvPr id="8" name="TextBox 7">
                  <a:extLst>
                    <a:ext uri="{FF2B5EF4-FFF2-40B4-BE49-F238E27FC236}">
                      <a16:creationId xmlns:a16="http://schemas.microsoft.com/office/drawing/2014/main" id="{5FA13E29-134C-3223-C73F-3DF43E14C04B}"/>
                    </a:ext>
                  </a:extLst>
                </p:cNvPr>
                <p:cNvSpPr txBox="1">
                  <a:spLocks noRot="1" noChangeAspect="1" noMove="1" noResize="1" noEditPoints="1" noAdjustHandles="1" noChangeArrowheads="1" noChangeShapeType="1" noTextEdit="1"/>
                </p:cNvSpPr>
                <p:nvPr/>
              </p:nvSpPr>
              <p:spPr>
                <a:xfrm>
                  <a:off x="788769" y="1608842"/>
                  <a:ext cx="3889061" cy="6755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9FC962-C907-488B-B08E-11D9B6B34FCD}"/>
                    </a:ext>
                  </a:extLst>
                </p:cNvPr>
                <p:cNvSpPr txBox="1"/>
                <p:nvPr/>
              </p:nvSpPr>
              <p:spPr>
                <a:xfrm>
                  <a:off x="6014157" y="1518530"/>
                  <a:ext cx="4989828" cy="375320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Sup>
                          <m:sSubSupPr>
                            <m:ctrlPr>
                              <a:rPr lang="en-US" sz="2800" i="1" smtClean="0">
                                <a:solidFill>
                                  <a:schemeClr val="bg2">
                                    <a:lumMod val="50000"/>
                                  </a:schemeClr>
                                </a:solidFill>
                                <a:latin typeface="Cambria Math" panose="02040503050406030204" pitchFamily="18" charset="0"/>
                              </a:rPr>
                            </m:ctrlPr>
                          </m:sSubSupPr>
                          <m:e>
                            <m:r>
                              <m:rPr>
                                <m:sty m:val="p"/>
                              </m:rPr>
                              <a:rPr lang="en-US" sz="2800" i="1">
                                <a:solidFill>
                                  <a:schemeClr val="bg2">
                                    <a:lumMod val="50000"/>
                                  </a:schemeClr>
                                </a:solidFill>
                                <a:latin typeface="Cambria Math" panose="02040503050406030204" pitchFamily="18" charset="0"/>
                              </a:rPr>
                              <m:t>Adv</m:t>
                            </m:r>
                          </m:e>
                          <m:sub>
                            <m:r>
                              <a:rPr lang="en-US" sz="2800" i="1">
                                <a:solidFill>
                                  <a:schemeClr val="bg2">
                                    <a:lumMod val="50000"/>
                                  </a:schemeClr>
                                </a:solidFill>
                                <a:latin typeface="Cambria Math" panose="02040503050406030204" pitchFamily="18" charset="0"/>
                              </a:rPr>
                              <m:t>𝑞</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𝑛</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𝑘</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𝑙</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𝜆</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𝜏</m:t>
                            </m:r>
                          </m:sub>
                          <m:sup>
                            <m:r>
                              <a:rPr lang="en-US" sz="2800" i="1">
                                <a:solidFill>
                                  <a:schemeClr val="bg2">
                                    <a:lumMod val="50000"/>
                                  </a:schemeClr>
                                </a:solidFill>
                                <a:latin typeface="Cambria Math" panose="02040503050406030204" pitchFamily="18" charset="0"/>
                              </a:rPr>
                              <m:t>𝐶h𝑜𝑠𝑒𝑛</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𝐶𝑜𝑜𝑟𝑑𝑖𝑛𝑎𝑡𝑒</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𝐵𝑖𝑛𝑑𝑖𝑛𝑔</m:t>
                            </m:r>
                          </m:sup>
                        </m:sSubSup>
                        <m:r>
                          <a:rPr lang="en-US" sz="2800" i="1">
                            <a:solidFill>
                              <a:schemeClr val="bg2">
                                <a:lumMod val="50000"/>
                              </a:schemeClr>
                            </a:solidFill>
                            <a:latin typeface="Cambria Math" panose="02040503050406030204" pitchFamily="18" charset="0"/>
                          </a:rPr>
                          <m:t>(</m:t>
                        </m:r>
                        <m:r>
                          <a:rPr lang="en-US" sz="2800" b="0" i="1" smtClean="0">
                            <a:solidFill>
                              <a:schemeClr val="bg2">
                                <a:lumMod val="50000"/>
                              </a:schemeClr>
                            </a:solidFill>
                            <a:latin typeface="Cambria Math" panose="02040503050406030204" pitchFamily="18" charset="0"/>
                          </a:rPr>
                          <m:t>𝐵</m:t>
                        </m:r>
                        <m:r>
                          <a:rPr lang="en-US" sz="2800" i="1">
                            <a:solidFill>
                              <a:schemeClr val="bg2">
                                <a:lumMod val="50000"/>
                              </a:schemeClr>
                            </a:solidFill>
                            <a:latin typeface="Cambria Math" panose="02040503050406030204" pitchFamily="18" charset="0"/>
                          </a:rPr>
                          <m:t>)</m:t>
                        </m:r>
                      </m:oMath>
                    </m:oMathPara>
                  </a14:m>
                  <a:endParaRPr lang="en-US" sz="2800" dirty="0">
                    <a:solidFill>
                      <a:schemeClr val="bg2">
                        <a:lumMod val="50000"/>
                      </a:schemeClr>
                    </a:solidFill>
                  </a:endParaRPr>
                </a:p>
                <a:p>
                  <a:endParaRPr lang="en-US" sz="2800" dirty="0">
                    <a:solidFill>
                      <a:schemeClr val="bg2">
                        <a:lumMod val="50000"/>
                      </a:schemeClr>
                    </a:solidFill>
                  </a:endParaRPr>
                </a:p>
                <a:p>
                  <a:endParaRPr lang="en-US" sz="2800" dirty="0">
                    <a:solidFill>
                      <a:schemeClr val="bg2">
                        <a:lumMod val="50000"/>
                      </a:schemeClr>
                    </a:solidFill>
                  </a:endParaRPr>
                </a:p>
                <a:p>
                  <a:pPr/>
                  <a14:m>
                    <m:oMathPara xmlns:m="http://schemas.openxmlformats.org/officeDocument/2006/math">
                      <m:oMathParaPr>
                        <m:jc m:val="left"/>
                      </m:oMathParaPr>
                      <m:oMath xmlns:m="http://schemas.openxmlformats.org/officeDocument/2006/math">
                        <m:sSubSup>
                          <m:sSubSupPr>
                            <m:ctrlPr>
                              <a:rPr lang="en-US" sz="2800" i="1" smtClean="0">
                                <a:solidFill>
                                  <a:schemeClr val="bg2">
                                    <a:lumMod val="50000"/>
                                  </a:schemeClr>
                                </a:solidFill>
                                <a:latin typeface="Cambria Math" panose="02040503050406030204" pitchFamily="18" charset="0"/>
                              </a:rPr>
                            </m:ctrlPr>
                          </m:sSubSupPr>
                          <m:e>
                            <m:r>
                              <m:rPr>
                                <m:sty m:val="p"/>
                              </m:rPr>
                              <a:rPr lang="en-US" sz="2800" i="1">
                                <a:solidFill>
                                  <a:schemeClr val="bg2">
                                    <a:lumMod val="50000"/>
                                  </a:schemeClr>
                                </a:solidFill>
                                <a:latin typeface="Cambria Math" panose="02040503050406030204" pitchFamily="18" charset="0"/>
                              </a:rPr>
                              <m:t>Adv</m:t>
                            </m:r>
                          </m:e>
                          <m:sub>
                            <m:r>
                              <a:rPr lang="en-US" sz="2800" i="1">
                                <a:solidFill>
                                  <a:schemeClr val="bg2">
                                    <a:lumMod val="50000"/>
                                  </a:schemeClr>
                                </a:solidFill>
                                <a:latin typeface="Cambria Math" panose="02040503050406030204" pitchFamily="18" charset="0"/>
                              </a:rPr>
                              <m:t>𝑞</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𝑛</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𝑘</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𝑙</m:t>
                            </m:r>
                            <m:r>
                              <a:rPr lang="en-US" sz="2800" i="1">
                                <a:solidFill>
                                  <a:schemeClr val="bg2">
                                    <a:lumMod val="50000"/>
                                  </a:schemeClr>
                                </a:solidFill>
                                <a:latin typeface="Cambria Math" panose="02040503050406030204" pitchFamily="18" charset="0"/>
                              </a:rPr>
                              <m:t>, </m:t>
                            </m:r>
                            <m:r>
                              <a:rPr lang="en-US" sz="2800" i="1">
                                <a:solidFill>
                                  <a:schemeClr val="bg2">
                                    <a:lumMod val="50000"/>
                                  </a:schemeClr>
                                </a:solidFill>
                                <a:latin typeface="Cambria Math" panose="02040503050406030204" pitchFamily="18" charset="0"/>
                              </a:rPr>
                              <m:t>𝜆</m:t>
                            </m:r>
                          </m:sub>
                          <m:sup>
                            <m:r>
                              <a:rPr lang="en-US" sz="2800" i="1">
                                <a:solidFill>
                                  <a:schemeClr val="bg2">
                                    <a:lumMod val="50000"/>
                                  </a:schemeClr>
                                </a:solidFill>
                                <a:latin typeface="Cambria Math" panose="02040503050406030204" pitchFamily="18" charset="0"/>
                              </a:rPr>
                              <m:t>𝐶𝑜𝑙𝑙𝑎𝑝𝑠𝑖𝑛𝑔</m:t>
                            </m:r>
                          </m:sup>
                        </m:sSubSup>
                        <m:r>
                          <a:rPr lang="en-US" sz="2800" i="1">
                            <a:solidFill>
                              <a:schemeClr val="bg2">
                                <a:lumMod val="50000"/>
                              </a:schemeClr>
                            </a:solidFill>
                            <a:latin typeface="Cambria Math" panose="02040503050406030204" pitchFamily="18" charset="0"/>
                          </a:rPr>
                          <m:t>(</m:t>
                        </m:r>
                        <m:r>
                          <a:rPr lang="en-US" sz="2800" b="0" i="1" smtClean="0">
                            <a:solidFill>
                              <a:schemeClr val="bg2">
                                <a:lumMod val="50000"/>
                              </a:schemeClr>
                            </a:solidFill>
                            <a:latin typeface="Cambria Math" panose="02040503050406030204" pitchFamily="18" charset="0"/>
                          </a:rPr>
                          <m:t>𝐶</m:t>
                        </m:r>
                        <m:r>
                          <a:rPr lang="en-US" sz="2800" i="1">
                            <a:solidFill>
                              <a:schemeClr val="bg2">
                                <a:lumMod val="50000"/>
                              </a:schemeClr>
                            </a:solidFill>
                            <a:latin typeface="Cambria Math" panose="02040503050406030204" pitchFamily="18" charset="0"/>
                          </a:rPr>
                          <m:t>)</m:t>
                        </m:r>
                      </m:oMath>
                    </m:oMathPara>
                  </a14:m>
                  <a:endParaRPr lang="en-US" sz="2800" dirty="0">
                    <a:solidFill>
                      <a:schemeClr val="bg2">
                        <a:lumMod val="50000"/>
                      </a:schemeClr>
                    </a:solidFill>
                  </a:endParaRPr>
                </a:p>
                <a:p>
                  <a:endParaRPr lang="en-US" sz="2800" dirty="0"/>
                </a:p>
                <a:p>
                  <a:endParaRPr lang="en-US" sz="2800" dirty="0"/>
                </a:p>
                <a:p>
                  <a:pPr/>
                  <a14:m>
                    <m:oMathPara xmlns:m="http://schemas.openxmlformats.org/officeDocument/2006/math">
                      <m:oMathParaPr>
                        <m:jc m:val="left"/>
                      </m:oMathParaPr>
                      <m:oMath xmlns:m="http://schemas.openxmlformats.org/officeDocument/2006/math">
                        <m:sSubSup>
                          <m:sSubSupPr>
                            <m:ctrlPr>
                              <a:rPr lang="en-US" sz="2800" i="1" smtClean="0">
                                <a:latin typeface="Cambria Math" panose="02040503050406030204" pitchFamily="18" charset="0"/>
                              </a:rPr>
                            </m:ctrlPr>
                          </m:sSubSupPr>
                          <m:e>
                            <m:r>
                              <m:rPr>
                                <m:sty m:val="p"/>
                              </m:rPr>
                              <a:rPr lang="en-US" sz="2800" i="1">
                                <a:latin typeface="Cambria Math" panose="02040503050406030204" pitchFamily="18" charset="0"/>
                              </a:rPr>
                              <m:t>Adv</m:t>
                            </m:r>
                          </m:e>
                          <m:sub>
                            <m:r>
                              <a:rPr lang="en-US" sz="2800" i="1">
                                <a:latin typeface="Cambria Math" panose="02040503050406030204" pitchFamily="18" charset="0"/>
                              </a:rPr>
                              <m:t>𝑞</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𝜂</m:t>
                                </m:r>
                              </m:sub>
                            </m:sSub>
                          </m:sub>
                          <m:sup>
                            <m:r>
                              <a:rPr lang="en-US" sz="2800" i="1">
                                <a:latin typeface="Cambria Math" panose="02040503050406030204" pitchFamily="18" charset="0"/>
                              </a:rPr>
                              <m:t>𝑀𝐿𝑊𝐸</m:t>
                            </m:r>
                          </m:sup>
                        </m:sSubSup>
                        <m:d>
                          <m:dPr>
                            <m:ctrlPr>
                              <a:rPr lang="en-US" sz="2800" i="1">
                                <a:latin typeface="Cambria Math" panose="02040503050406030204" pitchFamily="18" charset="0"/>
                              </a:rPr>
                            </m:ctrlPr>
                          </m:dPr>
                          <m:e>
                            <m:r>
                              <a:rPr lang="en-US" sz="2800" b="0" i="1" smtClean="0">
                                <a:latin typeface="Cambria Math" panose="02040503050406030204" pitchFamily="18" charset="0"/>
                              </a:rPr>
                              <m:t>𝐷</m:t>
                            </m:r>
                          </m:e>
                        </m:d>
                        <m:r>
                          <a:rPr lang="en-US" sz="2800" i="1">
                            <a:latin typeface="Cambria Math" panose="02040503050406030204" pitchFamily="18" charset="0"/>
                          </a:rPr>
                          <m:t>,</m:t>
                        </m:r>
                        <m:r>
                          <a:rPr lang="en-US" sz="2800" i="1">
                            <a:latin typeface="Cambria Math" panose="02040503050406030204" pitchFamily="18" charset="0"/>
                          </a:rPr>
                          <m:t>𝜂</m:t>
                        </m:r>
                        <m:r>
                          <a:rPr lang="en-US" sz="2800" i="1">
                            <a:latin typeface="Cambria Math" panose="02040503050406030204" pitchFamily="18" charset="0"/>
                          </a:rPr>
                          <m:t>&lt;</m:t>
                        </m:r>
                        <m:d>
                          <m:dPr>
                            <m:begChr m:val="⌊"/>
                            <m:endChr m:val="⌋"/>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𝑞</m:t>
                                </m:r>
                              </m:num>
                              <m:den>
                                <m:r>
                                  <a:rPr lang="en-US" sz="2800" i="1">
                                    <a:latin typeface="Cambria Math" panose="02040503050406030204" pitchFamily="18" charset="0"/>
                                  </a:rPr>
                                  <m:t>32</m:t>
                                </m:r>
                              </m:den>
                            </m:f>
                          </m:e>
                        </m:d>
                        <m:r>
                          <a:rPr lang="en-US" sz="2800" i="1">
                            <a:latin typeface="Cambria Math" panose="02040503050406030204" pitchFamily="18" charset="0"/>
                          </a:rPr>
                          <m:t>/2</m:t>
                        </m:r>
                        <m:r>
                          <a:rPr lang="en-US" sz="2800" i="1">
                            <a:latin typeface="Cambria Math" panose="02040503050406030204" pitchFamily="18" charset="0"/>
                          </a:rPr>
                          <m:t>𝜆</m:t>
                        </m:r>
                        <m:r>
                          <a:rPr lang="en-US" sz="2800" i="1">
                            <a:latin typeface="Cambria Math" panose="02040503050406030204" pitchFamily="18" charset="0"/>
                          </a:rPr>
                          <m:t>𝑛𝑙</m:t>
                        </m:r>
                      </m:oMath>
                    </m:oMathPara>
                  </a14:m>
                  <a:endParaRPr lang="en-US" sz="2800" dirty="0"/>
                </a:p>
              </p:txBody>
            </p:sp>
          </mc:Choice>
          <mc:Fallback xmlns="">
            <p:sp>
              <p:nvSpPr>
                <p:cNvPr id="9" name="TextBox 8">
                  <a:extLst>
                    <a:ext uri="{FF2B5EF4-FFF2-40B4-BE49-F238E27FC236}">
                      <a16:creationId xmlns:a16="http://schemas.microsoft.com/office/drawing/2014/main" id="{EE9FC962-C907-488B-B08E-11D9B6B34FCD}"/>
                    </a:ext>
                  </a:extLst>
                </p:cNvPr>
                <p:cNvSpPr txBox="1">
                  <a:spLocks noRot="1" noChangeAspect="1" noMove="1" noResize="1" noEditPoints="1" noAdjustHandles="1" noChangeArrowheads="1" noChangeShapeType="1" noTextEdit="1"/>
                </p:cNvSpPr>
                <p:nvPr/>
              </p:nvSpPr>
              <p:spPr>
                <a:xfrm>
                  <a:off x="6014157" y="1518530"/>
                  <a:ext cx="4989828" cy="37532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D73C4A-3D17-DA08-24BB-8DFAB5E07DAE}"/>
                    </a:ext>
                  </a:extLst>
                </p:cNvPr>
                <p:cNvSpPr txBox="1"/>
                <p:nvPr/>
              </p:nvSpPr>
              <p:spPr>
                <a:xfrm>
                  <a:off x="5005915" y="1753447"/>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2">
                                <a:lumMod val="50000"/>
                              </a:schemeClr>
                            </a:solidFill>
                            <a:latin typeface="Cambria Math" panose="02040503050406030204" pitchFamily="18" charset="0"/>
                          </a:rPr>
                          <m:t>≤</m:t>
                        </m:r>
                      </m:oMath>
                    </m:oMathPara>
                  </a14:m>
                  <a:endParaRPr lang="en-US" sz="2800" dirty="0">
                    <a:solidFill>
                      <a:schemeClr val="bg2">
                        <a:lumMod val="50000"/>
                      </a:schemeClr>
                    </a:solidFill>
                  </a:endParaRPr>
                </a:p>
              </p:txBody>
            </p:sp>
          </mc:Choice>
          <mc:Fallback xmlns="">
            <p:sp>
              <p:nvSpPr>
                <p:cNvPr id="10" name="TextBox 9">
                  <a:extLst>
                    <a:ext uri="{FF2B5EF4-FFF2-40B4-BE49-F238E27FC236}">
                      <a16:creationId xmlns:a16="http://schemas.microsoft.com/office/drawing/2014/main" id="{A9D73C4A-3D17-DA08-24BB-8DFAB5E07DAE}"/>
                    </a:ext>
                  </a:extLst>
                </p:cNvPr>
                <p:cNvSpPr txBox="1">
                  <a:spLocks noRot="1" noChangeAspect="1" noMove="1" noResize="1" noEditPoints="1" noAdjustHandles="1" noChangeArrowheads="1" noChangeShapeType="1" noTextEdit="1"/>
                </p:cNvSpPr>
                <p:nvPr/>
              </p:nvSpPr>
              <p:spPr>
                <a:xfrm>
                  <a:off x="5005915" y="1753447"/>
                  <a:ext cx="680156"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8CAD860-09C4-8667-1083-8EC8762C9A30}"/>
                    </a:ext>
                  </a:extLst>
                </p:cNvPr>
                <p:cNvSpPr txBox="1"/>
                <p:nvPr/>
              </p:nvSpPr>
              <p:spPr>
                <a:xfrm>
                  <a:off x="5005915" y="3178181"/>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2">
                                <a:lumMod val="50000"/>
                              </a:schemeClr>
                            </a:solidFill>
                            <a:latin typeface="Cambria Math" panose="02040503050406030204" pitchFamily="18" charset="0"/>
                          </a:rPr>
                          <m:t>≤</m:t>
                        </m:r>
                      </m:oMath>
                    </m:oMathPara>
                  </a14:m>
                  <a:endParaRPr lang="en-US" sz="2800" dirty="0">
                    <a:solidFill>
                      <a:schemeClr val="bg2">
                        <a:lumMod val="50000"/>
                      </a:schemeClr>
                    </a:solidFill>
                  </a:endParaRPr>
                </a:p>
              </p:txBody>
            </p:sp>
          </mc:Choice>
          <mc:Fallback xmlns="">
            <p:sp>
              <p:nvSpPr>
                <p:cNvPr id="15" name="TextBox 14">
                  <a:extLst>
                    <a:ext uri="{FF2B5EF4-FFF2-40B4-BE49-F238E27FC236}">
                      <a16:creationId xmlns:a16="http://schemas.microsoft.com/office/drawing/2014/main" id="{F8CAD860-09C4-8667-1083-8EC8762C9A30}"/>
                    </a:ext>
                  </a:extLst>
                </p:cNvPr>
                <p:cNvSpPr txBox="1">
                  <a:spLocks noRot="1" noChangeAspect="1" noMove="1" noResize="1" noEditPoints="1" noAdjustHandles="1" noChangeArrowheads="1" noChangeShapeType="1" noTextEdit="1"/>
                </p:cNvSpPr>
                <p:nvPr/>
              </p:nvSpPr>
              <p:spPr>
                <a:xfrm>
                  <a:off x="5005915" y="3178181"/>
                  <a:ext cx="680156" cy="4308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AE65604-2E91-9C56-D9CA-D373AEFFCBE8}"/>
                    </a:ext>
                  </a:extLst>
                </p:cNvPr>
                <p:cNvSpPr txBox="1"/>
                <p:nvPr/>
              </p:nvSpPr>
              <p:spPr>
                <a:xfrm>
                  <a:off x="5001688" y="459757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6" name="TextBox 15">
                  <a:extLst>
                    <a:ext uri="{FF2B5EF4-FFF2-40B4-BE49-F238E27FC236}">
                      <a16:creationId xmlns:a16="http://schemas.microsoft.com/office/drawing/2014/main" id="{DAE65604-2E91-9C56-D9CA-D373AEFFCBE8}"/>
                    </a:ext>
                  </a:extLst>
                </p:cNvPr>
                <p:cNvSpPr txBox="1">
                  <a:spLocks noRot="1" noChangeAspect="1" noMove="1" noResize="1" noEditPoints="1" noAdjustHandles="1" noChangeArrowheads="1" noChangeShapeType="1" noTextEdit="1"/>
                </p:cNvSpPr>
                <p:nvPr/>
              </p:nvSpPr>
              <p:spPr>
                <a:xfrm>
                  <a:off x="5001688" y="4597576"/>
                  <a:ext cx="680156" cy="430887"/>
                </a:xfrm>
                <a:prstGeom prst="rect">
                  <a:avLst/>
                </a:prstGeom>
                <a:blipFill>
                  <a:blip r:embed="rId10"/>
                  <a:stretch>
                    <a:fillRect/>
                  </a:stretch>
                </a:blipFill>
              </p:spPr>
              <p:txBody>
                <a:bodyPr/>
                <a:lstStyle/>
                <a:p>
                  <a:r>
                    <a:rPr lang="en-US">
                      <a:noFill/>
                    </a:rPr>
                    <a:t> </a:t>
                  </a:r>
                </a:p>
              </p:txBody>
            </p:sp>
          </mc:Fallback>
        </mc:AlternateContent>
      </p:grpSp>
      <p:sp>
        <p:nvSpPr>
          <p:cNvPr id="3" name="Title 1">
            <a:extLst>
              <a:ext uri="{FF2B5EF4-FFF2-40B4-BE49-F238E27FC236}">
                <a16:creationId xmlns:a16="http://schemas.microsoft.com/office/drawing/2014/main" id="{E53A0E68-D843-F3D0-C39F-8C7CA524F9C2}"/>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26853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87D6CC-4504-CBB9-3033-7F2DCFE4A09D}"/>
                  </a:ext>
                </a:extLst>
              </p:cNvPr>
              <p:cNvSpPr>
                <a:spLocks noGrp="1"/>
              </p:cNvSpPr>
              <p:nvPr>
                <p:ph idx="1"/>
              </p:nvPr>
            </p:nvSpPr>
            <p:spPr>
              <a:xfrm>
                <a:off x="838200" y="1416829"/>
                <a:ext cx="10515600" cy="4983972"/>
              </a:xfrm>
            </p:spPr>
            <p:txBody>
              <a:bodyPr>
                <a:normAutofit/>
              </a:bodyPr>
              <a:lstStyle/>
              <a:p>
                <a:pPr marL="0" indent="0">
                  <a:buNone/>
                </a:pPr>
                <a:endParaRPr lang="en-US" b="0" i="1" dirty="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vs.</a:t>
                </a:r>
              </a:p>
              <a:p>
                <a:pPr marL="0" indent="0">
                  <a:buNone/>
                </a:pPr>
                <a:endParaRPr lang="en-US" dirty="0"/>
              </a:p>
              <a:p>
                <a:pPr marL="0" indent="0">
                  <a:buNone/>
                </a:pPr>
                <a:endParaRPr lang="en-US" dirty="0"/>
              </a:p>
              <a:p>
                <a:pPr marL="0" indent="0">
                  <a:buNone/>
                </a:pPr>
                <a:endParaRPr lang="en-US" b="0"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𝑀𝐿𝑊𝐸</m:t>
                    </m:r>
                  </m:oMath>
                </a14:m>
                <a:r>
                  <a:rPr lang="en-US" dirty="0"/>
                  <a:t>						vs.</a:t>
                </a:r>
              </a:p>
            </p:txBody>
          </p:sp>
        </mc:Choice>
        <mc:Fallback xmlns="">
          <p:sp>
            <p:nvSpPr>
              <p:cNvPr id="3" name="Content Placeholder 2">
                <a:extLst>
                  <a:ext uri="{FF2B5EF4-FFF2-40B4-BE49-F238E27FC236}">
                    <a16:creationId xmlns:a16="http://schemas.microsoft.com/office/drawing/2014/main" id="{BD87D6CC-4504-CBB9-3033-7F2DCFE4A09D}"/>
                  </a:ext>
                </a:extLst>
              </p:cNvPr>
              <p:cNvSpPr>
                <a:spLocks noGrp="1" noRot="1" noChangeAspect="1" noMove="1" noResize="1" noEditPoints="1" noAdjustHandles="1" noChangeArrowheads="1" noChangeShapeType="1" noTextEdit="1"/>
              </p:cNvSpPr>
              <p:nvPr>
                <p:ph idx="1"/>
              </p:nvPr>
            </p:nvSpPr>
            <p:spPr>
              <a:xfrm>
                <a:off x="838200" y="1416829"/>
                <a:ext cx="10515600" cy="4983972"/>
              </a:xfrm>
              <a:blipFill>
                <a:blip r:embed="rId3"/>
                <a:stretch>
                  <a:fillRect/>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E765B7C3-6FF9-9758-79CA-BC9A0A953CBC}"/>
              </a:ext>
            </a:extLst>
          </p:cNvPr>
          <p:cNvSpPr txBox="1">
            <a:spLocks/>
          </p:cNvSpPr>
          <p:nvPr/>
        </p:nvSpPr>
        <p:spPr>
          <a:xfrm>
            <a:off x="0" y="0"/>
            <a:ext cx="12191993" cy="9256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A </a:t>
            </a:r>
            <a:r>
              <a:rPr lang="en-US" sz="3900" dirty="0" err="1"/>
              <a:t>Collapsingness</a:t>
            </a:r>
            <a:r>
              <a:rPr lang="en-US" sz="3900" dirty="0"/>
              <a:t> Distinguisher Implies an MLWE Distinguisher</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C0438DB-DC2A-3A05-C074-05C939E9E095}"/>
                  </a:ext>
                </a:extLst>
              </p:cNvPr>
              <p:cNvSpPr/>
              <p:nvPr/>
            </p:nvSpPr>
            <p:spPr>
              <a:xfrm>
                <a:off x="3937298" y="1370680"/>
                <a:ext cx="2560320" cy="1376979"/>
              </a:xfrm>
              <a:prstGeom prst="rect">
                <a:avLst/>
              </a:prstGeom>
              <a:solidFill>
                <a:srgbClr val="BDD7EE"/>
              </a:solidFill>
              <a:ln w="127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panose="02040503050406030204" pitchFamily="18" charset="0"/>
                        </a:rPr>
                        <m:t>𝐼</m:t>
                      </m:r>
                    </m:oMath>
                  </m:oMathPara>
                </a14:m>
                <a:endParaRPr lang="en-US" sz="4000" dirty="0">
                  <a:solidFill>
                    <a:schemeClr val="tx1"/>
                  </a:solidFill>
                </a:endParaRPr>
              </a:p>
            </p:txBody>
          </p:sp>
        </mc:Choice>
        <mc:Fallback xmlns="">
          <p:sp>
            <p:nvSpPr>
              <p:cNvPr id="2" name="Rectangle 1">
                <a:extLst>
                  <a:ext uri="{FF2B5EF4-FFF2-40B4-BE49-F238E27FC236}">
                    <a16:creationId xmlns:a16="http://schemas.microsoft.com/office/drawing/2014/main" id="{FC0438DB-DC2A-3A05-C074-05C939E9E095}"/>
                  </a:ext>
                </a:extLst>
              </p:cNvPr>
              <p:cNvSpPr>
                <a:spLocks noRot="1" noChangeAspect="1" noMove="1" noResize="1" noEditPoints="1" noAdjustHandles="1" noChangeArrowheads="1" noChangeShapeType="1" noTextEdit="1"/>
              </p:cNvSpPr>
              <p:nvPr/>
            </p:nvSpPr>
            <p:spPr>
              <a:xfrm>
                <a:off x="3937298" y="1370680"/>
                <a:ext cx="2560320" cy="1376979"/>
              </a:xfrm>
              <a:prstGeom prst="rect">
                <a:avLst/>
              </a:prstGeom>
              <a:blipFill>
                <a:blip r:embed="rId4"/>
                <a:stretch>
                  <a:fillRect/>
                </a:stretch>
              </a:blipFill>
              <a:ln w="12700">
                <a:solidFill>
                  <a:srgbClr val="4472C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E025562-F08E-49CF-34BA-DF02A1A5BDEC}"/>
                  </a:ext>
                </a:extLst>
              </p:cNvPr>
              <p:cNvSpPr/>
              <p:nvPr/>
            </p:nvSpPr>
            <p:spPr>
              <a:xfrm>
                <a:off x="3937298" y="3902310"/>
                <a:ext cx="2560320" cy="1376979"/>
              </a:xfrm>
              <a:prstGeom prst="rect">
                <a:avLst/>
              </a:prstGeom>
              <a:solidFill>
                <a:srgbClr val="F8CBAD"/>
              </a:solidFill>
              <a:ln w="127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3200" b="0" i="1" smtClean="0">
                              <a:solidFill>
                                <a:schemeClr val="tx1"/>
                              </a:solidFill>
                              <a:latin typeface="Cambria Math" panose="02040503050406030204" pitchFamily="18" charset="0"/>
                            </a:rPr>
                          </m:ctrlPr>
                        </m:dPr>
                        <m:e>
                          <m:r>
                            <a:rPr lang="en-US" sz="3200" b="0" i="1" smtClean="0">
                              <a:solidFill>
                                <a:schemeClr val="tx1"/>
                              </a:solidFill>
                              <a:latin typeface="Cambria Math" panose="02040503050406030204" pitchFamily="18" charset="0"/>
                            </a:rPr>
                            <m:t>𝐴</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𝑏</m:t>
                          </m:r>
                        </m:e>
                      </m:d>
                    </m:oMath>
                  </m:oMathPara>
                </a14:m>
                <a:endParaRPr lang="en-US" sz="3200"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𝑏</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𝐴𝑥</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𝜖</m:t>
                      </m:r>
                    </m:oMath>
                  </m:oMathPara>
                </a14:m>
                <a:endParaRPr lang="en-US" sz="3200" dirty="0">
                  <a:solidFill>
                    <a:schemeClr val="tx1"/>
                  </a:solidFill>
                </a:endParaRPr>
              </a:p>
            </p:txBody>
          </p:sp>
        </mc:Choice>
        <mc:Fallback xmlns="">
          <p:sp>
            <p:nvSpPr>
              <p:cNvPr id="4" name="Rectangle 3">
                <a:extLst>
                  <a:ext uri="{FF2B5EF4-FFF2-40B4-BE49-F238E27FC236}">
                    <a16:creationId xmlns:a16="http://schemas.microsoft.com/office/drawing/2014/main" id="{6E025562-F08E-49CF-34BA-DF02A1A5BDEC}"/>
                  </a:ext>
                </a:extLst>
              </p:cNvPr>
              <p:cNvSpPr>
                <a:spLocks noRot="1" noChangeAspect="1" noMove="1" noResize="1" noEditPoints="1" noAdjustHandles="1" noChangeArrowheads="1" noChangeShapeType="1" noTextEdit="1"/>
              </p:cNvSpPr>
              <p:nvPr/>
            </p:nvSpPr>
            <p:spPr>
              <a:xfrm>
                <a:off x="3937298" y="3902310"/>
                <a:ext cx="2560320" cy="1376979"/>
              </a:xfrm>
              <a:prstGeom prst="rect">
                <a:avLst/>
              </a:prstGeom>
              <a:blipFill>
                <a:blip r:embed="rId5"/>
                <a:stretch>
                  <a:fillRect/>
                </a:stretch>
              </a:blipFill>
              <a:ln w="12700">
                <a:solidFill>
                  <a:srgbClr val="ED7D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D87EFE-AEE1-12F0-5AAF-39F93FAA4788}"/>
                  </a:ext>
                </a:extLst>
              </p:cNvPr>
              <p:cNvSpPr/>
              <p:nvPr/>
            </p:nvSpPr>
            <p:spPr>
              <a:xfrm>
                <a:off x="8762102" y="3902311"/>
                <a:ext cx="2560320" cy="1376979"/>
              </a:xfrm>
              <a:prstGeom prst="rect">
                <a:avLst/>
              </a:prstGeom>
              <a:solidFill>
                <a:srgbClr val="F8CBAD"/>
              </a:solidFill>
              <a:ln w="127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3200" i="1" smtClean="0">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𝐴</m:t>
                          </m:r>
                          <m:r>
                            <a:rPr lang="en-US" sz="3200" i="1">
                              <a:solidFill>
                                <a:schemeClr val="tx1"/>
                              </a:solidFill>
                              <a:latin typeface="Cambria Math" panose="02040503050406030204" pitchFamily="18" charset="0"/>
                            </a:rPr>
                            <m:t>, </m:t>
                          </m:r>
                          <m:r>
                            <a:rPr lang="en-US" sz="3200" i="1">
                              <a:solidFill>
                                <a:schemeClr val="tx1"/>
                              </a:solidFill>
                              <a:latin typeface="Cambria Math" panose="02040503050406030204" pitchFamily="18" charset="0"/>
                            </a:rPr>
                            <m:t>𝑏</m:t>
                          </m:r>
                        </m:e>
                      </m:d>
                    </m:oMath>
                  </m:oMathPara>
                </a14:m>
                <a:endParaRPr lang="en-US" sz="320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200" i="1">
                          <a:solidFill>
                            <a:schemeClr val="tx1"/>
                          </a:solidFill>
                          <a:latin typeface="Cambria Math" panose="02040503050406030204" pitchFamily="18" charset="0"/>
                        </a:rPr>
                        <m:t>𝑏</m:t>
                      </m:r>
                      <m:r>
                        <a:rPr lang="en-US" sz="3200" b="0" i="1" smtClean="0">
                          <a:solidFill>
                            <a:schemeClr val="tx1"/>
                          </a:solidFill>
                          <a:latin typeface="Cambria Math" panose="02040503050406030204" pitchFamily="18" charset="0"/>
                        </a:rPr>
                        <m:t>←</m:t>
                      </m:r>
                      <m:sSubSup>
                        <m:sSubSupPr>
                          <m:ctrlPr>
                            <a:rPr lang="en-US" sz="3200" b="0" i="1" smtClean="0">
                              <a:solidFill>
                                <a:schemeClr val="tx1"/>
                              </a:solidFill>
                              <a:latin typeface="Cambria Math" panose="02040503050406030204" pitchFamily="18" charset="0"/>
                            </a:rPr>
                          </m:ctrlPr>
                        </m:sSubSupPr>
                        <m:e>
                          <m:r>
                            <a:rPr lang="en-US" sz="3200" b="0" i="1" smtClean="0">
                              <a:solidFill>
                                <a:schemeClr val="tx1"/>
                              </a:solidFill>
                              <a:latin typeface="Cambria Math" panose="02040503050406030204" pitchFamily="18" charset="0"/>
                            </a:rPr>
                            <m:t>𝑅</m:t>
                          </m:r>
                        </m:e>
                        <m:sub>
                          <m:r>
                            <a:rPr lang="en-US" sz="3200" b="0" i="1" smtClean="0">
                              <a:solidFill>
                                <a:schemeClr val="tx1"/>
                              </a:solidFill>
                              <a:latin typeface="Cambria Math" panose="02040503050406030204" pitchFamily="18" charset="0"/>
                            </a:rPr>
                            <m:t>𝑞</m:t>
                          </m:r>
                        </m:sub>
                        <m:sup>
                          <m:r>
                            <a:rPr lang="en-US" sz="3200" b="0" i="1" smtClean="0">
                              <a:solidFill>
                                <a:schemeClr val="tx1"/>
                              </a:solidFill>
                              <a:latin typeface="Cambria Math" panose="02040503050406030204" pitchFamily="18" charset="0"/>
                            </a:rPr>
                            <m:t>𝑘</m:t>
                          </m:r>
                        </m:sup>
                      </m:sSubSup>
                    </m:oMath>
                  </m:oMathPara>
                </a14:m>
                <a:endParaRPr lang="en-US" sz="3200" dirty="0">
                  <a:solidFill>
                    <a:schemeClr val="tx1"/>
                  </a:solidFill>
                </a:endParaRPr>
              </a:p>
            </p:txBody>
          </p:sp>
        </mc:Choice>
        <mc:Fallback xmlns="">
          <p:sp>
            <p:nvSpPr>
              <p:cNvPr id="5" name="Rectangle 4">
                <a:extLst>
                  <a:ext uri="{FF2B5EF4-FFF2-40B4-BE49-F238E27FC236}">
                    <a16:creationId xmlns:a16="http://schemas.microsoft.com/office/drawing/2014/main" id="{7BD87EFE-AEE1-12F0-5AAF-39F93FAA4788}"/>
                  </a:ext>
                </a:extLst>
              </p:cNvPr>
              <p:cNvSpPr>
                <a:spLocks noRot="1" noChangeAspect="1" noMove="1" noResize="1" noEditPoints="1" noAdjustHandles="1" noChangeArrowheads="1" noChangeShapeType="1" noTextEdit="1"/>
              </p:cNvSpPr>
              <p:nvPr/>
            </p:nvSpPr>
            <p:spPr>
              <a:xfrm>
                <a:off x="8762102" y="3902311"/>
                <a:ext cx="2560320" cy="1376979"/>
              </a:xfrm>
              <a:prstGeom prst="rect">
                <a:avLst/>
              </a:prstGeom>
              <a:blipFill>
                <a:blip r:embed="rId6"/>
                <a:stretch>
                  <a:fillRect/>
                </a:stretch>
              </a:blipFill>
              <a:ln w="12700">
                <a:solidFill>
                  <a:srgbClr val="ED7D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278F1F9-6129-5079-8B73-0733B6B416A5}"/>
                  </a:ext>
                </a:extLst>
              </p:cNvPr>
              <p:cNvSpPr/>
              <p:nvPr/>
            </p:nvSpPr>
            <p:spPr>
              <a:xfrm>
                <a:off x="8762102" y="1370680"/>
                <a:ext cx="2560320" cy="1376979"/>
              </a:xfrm>
              <a:prstGeom prst="rect">
                <a:avLst/>
              </a:prstGeom>
              <a:solidFill>
                <a:srgbClr val="BDD7EE"/>
              </a:solidFill>
              <a:ln w="127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𝑀</m:t>
                          </m:r>
                        </m:e>
                        <m:sub>
                          <m:r>
                            <a:rPr lang="en-US" sz="4000" b="0" i="1" smtClean="0">
                              <a:solidFill>
                                <a:schemeClr val="tx1"/>
                              </a:solidFill>
                              <a:latin typeface="Cambria Math" panose="02040503050406030204" pitchFamily="18" charset="0"/>
                            </a:rPr>
                            <m:t>𝑐𝑜𝑚𝑝</m:t>
                          </m:r>
                        </m:sub>
                      </m:sSub>
                    </m:oMath>
                  </m:oMathPara>
                </a14:m>
                <a:endParaRPr lang="en-US" sz="4000" dirty="0">
                  <a:solidFill>
                    <a:schemeClr val="tx1"/>
                  </a:solidFill>
                </a:endParaRPr>
              </a:p>
            </p:txBody>
          </p:sp>
        </mc:Choice>
        <mc:Fallback xmlns="">
          <p:sp>
            <p:nvSpPr>
              <p:cNvPr id="7" name="Rectangle 6">
                <a:extLst>
                  <a:ext uri="{FF2B5EF4-FFF2-40B4-BE49-F238E27FC236}">
                    <a16:creationId xmlns:a16="http://schemas.microsoft.com/office/drawing/2014/main" id="{B278F1F9-6129-5079-8B73-0733B6B416A5}"/>
                  </a:ext>
                </a:extLst>
              </p:cNvPr>
              <p:cNvSpPr>
                <a:spLocks noRot="1" noChangeAspect="1" noMove="1" noResize="1" noEditPoints="1" noAdjustHandles="1" noChangeArrowheads="1" noChangeShapeType="1" noTextEdit="1"/>
              </p:cNvSpPr>
              <p:nvPr/>
            </p:nvSpPr>
            <p:spPr>
              <a:xfrm>
                <a:off x="8762102" y="1370680"/>
                <a:ext cx="2560320" cy="1376979"/>
              </a:xfrm>
              <a:prstGeom prst="rect">
                <a:avLst/>
              </a:prstGeom>
              <a:blipFill>
                <a:blip r:embed="rId7"/>
                <a:stretch>
                  <a:fillRect/>
                </a:stretch>
              </a:blipFill>
              <a:ln w="12700">
                <a:solidFill>
                  <a:srgbClr val="4472C4"/>
                </a:solidFill>
              </a:ln>
            </p:spPr>
            <p:txBody>
              <a:bodyPr/>
              <a:lstStyle/>
              <a:p>
                <a:r>
                  <a:rPr lang="en-US">
                    <a:noFill/>
                  </a:rPr>
                  <a:t> </a:t>
                </a:r>
              </a:p>
            </p:txBody>
          </p:sp>
        </mc:Fallback>
      </mc:AlternateContent>
      <p:sp>
        <p:nvSpPr>
          <p:cNvPr id="8" name="Title 1">
            <a:extLst>
              <a:ext uri="{FF2B5EF4-FFF2-40B4-BE49-F238E27FC236}">
                <a16:creationId xmlns:a16="http://schemas.microsoft.com/office/drawing/2014/main" id="{6AC40CA7-5B60-366D-7035-4F6D649BD2A2}"/>
              </a:ext>
            </a:extLst>
          </p:cNvPr>
          <p:cNvSpPr txBox="1">
            <a:spLocks/>
          </p:cNvSpPr>
          <p:nvPr/>
        </p:nvSpPr>
        <p:spPr>
          <a:xfrm>
            <a:off x="-11202" y="6583679"/>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1092084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615D4-426D-4744-53E0-6599E601943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094B34E-552E-241D-A7B9-78890D0A7395}"/>
                  </a:ext>
                </a:extLst>
              </p:cNvPr>
              <p:cNvSpPr txBox="1">
                <a:spLocks/>
              </p:cNvSpPr>
              <p:nvPr/>
            </p:nvSpPr>
            <p:spPr>
              <a:xfrm>
                <a:off x="838200" y="1416828"/>
                <a:ext cx="10515600" cy="5441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14:m>
                  <m:oMath xmlns:m="http://schemas.openxmlformats.org/officeDocument/2006/math">
                    <m:r>
                      <a:rPr lang="en-US" i="1" smtClean="0">
                        <a:latin typeface="Cambria Math" panose="02040503050406030204" pitchFamily="18" charset="0"/>
                      </a:rPr>
                      <m:t>𝐵</m:t>
                    </m:r>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𝐵</m:t>
                        </m:r>
                      </m:e>
                      <m:sub>
                        <m:r>
                          <a:rPr lang="en-US" i="1" smtClean="0">
                            <a:latin typeface="Cambria Math" panose="02040503050406030204" pitchFamily="18" charset="0"/>
                          </a:rPr>
                          <m:t>1</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𝐵</m:t>
                        </m:r>
                      </m:e>
                      <m:sub>
                        <m:r>
                          <a:rPr lang="en-US" i="1" smtClean="0">
                            <a:latin typeface="Cambria Math" panose="02040503050406030204" pitchFamily="18" charset="0"/>
                          </a:rPr>
                          <m:t>2</m:t>
                        </m:r>
                      </m:sub>
                    </m:sSub>
                    <m:r>
                      <a:rPr lang="en-US" i="1" smtClean="0">
                        <a:latin typeface="Cambria Math" panose="02040503050406030204" pitchFamily="18" charset="0"/>
                      </a:rPr>
                      <m:t>)</m:t>
                    </m:r>
                  </m:oMath>
                </a14:m>
                <a:r>
                  <a:rPr lang="en-US" dirty="0"/>
                  <a:t>					vs.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14:m>
                  <m:oMath xmlns:m="http://schemas.openxmlformats.org/officeDocument/2006/math">
                    <m:r>
                      <a:rPr lang="en-US" b="0" i="1" smtClean="0">
                        <a:latin typeface="Cambria Math" panose="02040503050406030204" pitchFamily="18" charset="0"/>
                      </a:rPr>
                      <m:t>𝑀𝐿𝑊𝐸</m:t>
                    </m:r>
                  </m:oMath>
                </a14:m>
                <a:r>
                  <a:rPr lang="en-US" b="0" dirty="0"/>
                  <a:t>						vs. </a:t>
                </a:r>
              </a:p>
              <a:p>
                <a:pPr marL="0" indent="0">
                  <a:buFont typeface="Arial" panose="020B0604020202020204" pitchFamily="34" charset="0"/>
                  <a:buNone/>
                </a:pPr>
                <a:endParaRPr lang="en-US" dirty="0"/>
              </a:p>
              <a:p>
                <a:pPr marL="0" indent="0" algn="ctr">
                  <a:buFont typeface="Arial" panose="020B0604020202020204" pitchFamily="34" charset="0"/>
                  <a:buNone/>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𝑀</m:t>
                        </m:r>
                      </m:e>
                      <m:sub>
                        <m:r>
                          <a:rPr lang="en-US" i="1" smtClean="0">
                            <a:latin typeface="Cambria Math" panose="02040503050406030204" pitchFamily="18" charset="0"/>
                          </a:rPr>
                          <m:t>𝐷</m:t>
                        </m:r>
                        <m:r>
                          <a:rPr lang="en-US" i="1" smtClean="0">
                            <a:latin typeface="Cambria Math" panose="02040503050406030204" pitchFamily="18" charset="0"/>
                          </a:rPr>
                          <m:t>, </m:t>
                        </m:r>
                        <m:r>
                          <a:rPr lang="en-US" i="1" smtClean="0">
                            <a:latin typeface="Cambria Math" panose="02040503050406030204" pitchFamily="18" charset="0"/>
                          </a:rPr>
                          <m:t>𝑡</m:t>
                        </m:r>
                      </m:sub>
                    </m:sSub>
                    <m:r>
                      <a:rPr lang="en-US" i="1" smtClean="0">
                        <a:latin typeface="Cambria Math" panose="02040503050406030204" pitchFamily="18" charset="0"/>
                      </a:rPr>
                      <m:t>≔</m:t>
                    </m:r>
                    <m:r>
                      <a:rPr lang="en-US" i="1" smtClean="0">
                        <a:latin typeface="Cambria Math" panose="02040503050406030204" pitchFamily="18" charset="0"/>
                      </a:rPr>
                      <m:t>𝑏</m:t>
                    </m:r>
                    <m:r>
                      <a:rPr lang="en-US" i="1" smtClean="0">
                        <a:latin typeface="Cambria Math" panose="02040503050406030204" pitchFamily="18" charset="0"/>
                      </a:rPr>
                      <m:t>←</m:t>
                    </m:r>
                    <m:r>
                      <a:rPr lang="en-US" i="1" smtClean="0">
                        <a:latin typeface="Cambria Math" panose="02040503050406030204" pitchFamily="18" charset="0"/>
                      </a:rPr>
                      <m:t>𝐷</m:t>
                    </m:r>
                    <m:r>
                      <a:rPr lang="en-US" i="1" smtClean="0">
                        <a:latin typeface="Cambria Math" panose="02040503050406030204" pitchFamily="18" charset="0"/>
                      </a:rPr>
                      <m:t>, </m:t>
                    </m:r>
                    <m:r>
                      <a:rPr lang="en-US" i="1" smtClean="0">
                        <a:latin typeface="Cambria Math" panose="02040503050406030204" pitchFamily="18" charset="0"/>
                      </a:rPr>
                      <m:t>𝑠</m:t>
                    </m:r>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𝑞</m:t>
                        </m:r>
                      </m:sub>
                    </m:sSub>
                  </m:oMath>
                </a14:m>
                <a:r>
                  <a:rPr lang="en-US" dirty="0"/>
                  <a:t> then measure </a:t>
                </a:r>
                <a14:m>
                  <m:oMath xmlns:m="http://schemas.openxmlformats.org/officeDocument/2006/math">
                    <m:r>
                      <a:rPr lang="en-US" i="1" smtClean="0">
                        <a:latin typeface="Cambria Math" panose="02040503050406030204" pitchFamily="18" charset="0"/>
                      </a:rPr>
                      <m:t>𝑦</m:t>
                    </m:r>
                    <m:r>
                      <a:rPr lang="en-US" i="1" smtClean="0">
                        <a:latin typeface="Cambria Math" panose="02040503050406030204" pitchFamily="18" charset="0"/>
                      </a:rPr>
                      <m:t>↦</m:t>
                    </m:r>
                    <m:r>
                      <a:rPr lang="en-US" i="1" smtClean="0">
                        <a:latin typeface="Cambria Math" panose="02040503050406030204" pitchFamily="18" charset="0"/>
                      </a:rPr>
                      <m:t>𝑅𝑜𝑢𝑛</m:t>
                    </m:r>
                    <m:sSub>
                      <m:sSubPr>
                        <m:ctrlPr>
                          <a:rPr lang="en-US" i="1" smtClean="0">
                            <a:latin typeface="Cambria Math" panose="02040503050406030204" pitchFamily="18" charset="0"/>
                          </a:rPr>
                        </m:ctrlPr>
                      </m:sSubPr>
                      <m:e>
                        <m:r>
                          <a:rPr lang="en-US" i="1" smtClean="0">
                            <a:latin typeface="Cambria Math" panose="02040503050406030204" pitchFamily="18" charset="0"/>
                          </a:rPr>
                          <m:t>𝑑</m:t>
                        </m:r>
                      </m:e>
                      <m:sub>
                        <m:r>
                          <a:rPr lang="en-US" i="1" smtClean="0">
                            <a:latin typeface="Cambria Math" panose="02040503050406030204" pitchFamily="18" charset="0"/>
                          </a:rPr>
                          <m:t>𝑡</m:t>
                        </m:r>
                      </m:sub>
                    </m:sSub>
                    <m:r>
                      <a:rPr lang="en-US" i="1" smtClean="0">
                        <a:latin typeface="Cambria Math" panose="02040503050406030204" pitchFamily="18" charset="0"/>
                      </a:rPr>
                      <m:t>(</m:t>
                    </m:r>
                    <m:r>
                      <a:rPr lang="en-US" i="1" smtClean="0">
                        <a:latin typeface="Cambria Math" panose="02040503050406030204" pitchFamily="18" charset="0"/>
                      </a:rPr>
                      <m:t>𝑏</m:t>
                    </m:r>
                    <m:r>
                      <a:rPr lang="en-US" i="1" smtClean="0">
                        <a:latin typeface="Cambria Math" panose="02040503050406030204" pitchFamily="18" charset="0"/>
                      </a:rPr>
                      <m:t>⋅</m:t>
                    </m:r>
                    <m:r>
                      <a:rPr lang="en-US" i="1" smtClean="0">
                        <a:latin typeface="Cambria Math" panose="02040503050406030204" pitchFamily="18" charset="0"/>
                      </a:rPr>
                      <m:t>𝑦</m:t>
                    </m:r>
                    <m:r>
                      <a:rPr lang="en-US" i="1" smtClean="0">
                        <a:latin typeface="Cambria Math" panose="02040503050406030204" pitchFamily="18" charset="0"/>
                      </a:rPr>
                      <m:t>+</m:t>
                    </m:r>
                    <m:r>
                      <a:rPr lang="en-US" i="1" smtClean="0">
                        <a:latin typeface="Cambria Math" panose="02040503050406030204" pitchFamily="18" charset="0"/>
                      </a:rPr>
                      <m:t>𝑠</m:t>
                    </m:r>
                    <m:r>
                      <a:rPr lang="en-US" i="1" smtClean="0">
                        <a:latin typeface="Cambria Math" panose="02040503050406030204" pitchFamily="18" charset="0"/>
                      </a:rPr>
                      <m:t>)</m:t>
                    </m:r>
                  </m:oMath>
                </a14:m>
                <a:endParaRPr lang="en-US" dirty="0"/>
              </a:p>
            </p:txBody>
          </p:sp>
        </mc:Choice>
        <mc:Fallback xmlns="">
          <p:sp>
            <p:nvSpPr>
              <p:cNvPr id="10" name="Content Placeholder 2">
                <a:extLst>
                  <a:ext uri="{FF2B5EF4-FFF2-40B4-BE49-F238E27FC236}">
                    <a16:creationId xmlns:a16="http://schemas.microsoft.com/office/drawing/2014/main" id="{1094B34E-552E-241D-A7B9-78890D0A7395}"/>
                  </a:ext>
                </a:extLst>
              </p:cNvPr>
              <p:cNvSpPr txBox="1">
                <a:spLocks noRot="1" noChangeAspect="1" noMove="1" noResize="1" noEditPoints="1" noAdjustHandles="1" noChangeArrowheads="1" noChangeShapeType="1" noTextEdit="1"/>
              </p:cNvSpPr>
              <p:nvPr/>
            </p:nvSpPr>
            <p:spPr>
              <a:xfrm>
                <a:off x="838200" y="1416828"/>
                <a:ext cx="10515600" cy="5441171"/>
              </a:xfrm>
              <a:prstGeom prst="rect">
                <a:avLst/>
              </a:prstGeom>
              <a:blipFill>
                <a:blip r:embed="rId3"/>
                <a:stretch>
                  <a:fillRect/>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789F9ACF-F309-DA33-BF79-296FAE1838B1}"/>
              </a:ext>
            </a:extLst>
          </p:cNvPr>
          <p:cNvSpPr txBox="1">
            <a:spLocks/>
          </p:cNvSpPr>
          <p:nvPr/>
        </p:nvSpPr>
        <p:spPr>
          <a:xfrm>
            <a:off x="0" y="0"/>
            <a:ext cx="12191993" cy="9256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A </a:t>
            </a:r>
            <a:r>
              <a:rPr lang="en-US" sz="3900" dirty="0" err="1"/>
              <a:t>Collapsingness</a:t>
            </a:r>
            <a:r>
              <a:rPr lang="en-US" sz="3900" dirty="0"/>
              <a:t> Distinguisher Implies an MLWE Distinguisher</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7BB5DB0-C26D-DF77-C320-F0E78CEA36A9}"/>
                  </a:ext>
                </a:extLst>
              </p:cNvPr>
              <p:cNvSpPr/>
              <p:nvPr/>
            </p:nvSpPr>
            <p:spPr>
              <a:xfrm>
                <a:off x="3937298" y="1370680"/>
                <a:ext cx="2560320" cy="1376979"/>
              </a:xfrm>
              <a:prstGeom prst="rect">
                <a:avLst/>
              </a:prstGeom>
              <a:solidFill>
                <a:srgbClr val="BDD7EE"/>
              </a:solidFill>
              <a:ln w="127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panose="02040503050406030204" pitchFamily="18" charset="0"/>
                        </a:rPr>
                        <m:t>𝐼</m:t>
                      </m:r>
                    </m:oMath>
                  </m:oMathPara>
                </a14:m>
                <a:endParaRPr lang="en-US" sz="4000" dirty="0">
                  <a:solidFill>
                    <a:schemeClr val="tx1"/>
                  </a:solidFill>
                </a:endParaRPr>
              </a:p>
            </p:txBody>
          </p:sp>
        </mc:Choice>
        <mc:Fallback xmlns="">
          <p:sp>
            <p:nvSpPr>
              <p:cNvPr id="2" name="Rectangle 1">
                <a:extLst>
                  <a:ext uri="{FF2B5EF4-FFF2-40B4-BE49-F238E27FC236}">
                    <a16:creationId xmlns:a16="http://schemas.microsoft.com/office/drawing/2014/main" id="{27BB5DB0-C26D-DF77-C320-F0E78CEA36A9}"/>
                  </a:ext>
                </a:extLst>
              </p:cNvPr>
              <p:cNvSpPr>
                <a:spLocks noRot="1" noChangeAspect="1" noMove="1" noResize="1" noEditPoints="1" noAdjustHandles="1" noChangeArrowheads="1" noChangeShapeType="1" noTextEdit="1"/>
              </p:cNvSpPr>
              <p:nvPr/>
            </p:nvSpPr>
            <p:spPr>
              <a:xfrm>
                <a:off x="3937298" y="1370680"/>
                <a:ext cx="2560320" cy="1376979"/>
              </a:xfrm>
              <a:prstGeom prst="rect">
                <a:avLst/>
              </a:prstGeom>
              <a:blipFill>
                <a:blip r:embed="rId4"/>
                <a:stretch>
                  <a:fillRect/>
                </a:stretch>
              </a:blipFill>
              <a:ln w="12700">
                <a:solidFill>
                  <a:srgbClr val="4472C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94173AA-BF36-1BB0-01E9-D2E704801CA2}"/>
                  </a:ext>
                </a:extLst>
              </p:cNvPr>
              <p:cNvSpPr/>
              <p:nvPr/>
            </p:nvSpPr>
            <p:spPr>
              <a:xfrm>
                <a:off x="3937298" y="3902310"/>
                <a:ext cx="2560320" cy="1376979"/>
              </a:xfrm>
              <a:prstGeom prst="rect">
                <a:avLst/>
              </a:prstGeom>
              <a:solidFill>
                <a:srgbClr val="F8CBAD"/>
              </a:solidFill>
              <a:ln w="127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𝑀</m:t>
                          </m:r>
                        </m:e>
                        <m:sub>
                          <m:r>
                            <a:rPr lang="en-US" sz="4000" b="0" i="1" smtClean="0">
                              <a:solidFill>
                                <a:schemeClr val="tx1"/>
                              </a:solidFill>
                              <a:latin typeface="Cambria Math" panose="02040503050406030204" pitchFamily="18" charset="0"/>
                            </a:rPr>
                            <m:t>𝐴𝑥</m:t>
                          </m:r>
                          <m:r>
                            <a:rPr lang="en-US" sz="4000" b="0" i="1" smtClean="0">
                              <a:solidFill>
                                <a:schemeClr val="tx1"/>
                              </a:solidFill>
                              <a:latin typeface="Cambria Math" panose="02040503050406030204" pitchFamily="18" charset="0"/>
                            </a:rPr>
                            <m:t>+</m:t>
                          </m:r>
                          <m:r>
                            <a:rPr lang="en-US" sz="4000" b="0" i="1" smtClean="0">
                              <a:solidFill>
                                <a:schemeClr val="tx1"/>
                              </a:solidFill>
                              <a:latin typeface="Cambria Math" panose="02040503050406030204" pitchFamily="18" charset="0"/>
                            </a:rPr>
                            <m:t>𝜖</m:t>
                          </m:r>
                          <m:r>
                            <a:rPr lang="en-US" sz="4000" b="0" i="1"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𝑡</m:t>
                          </m:r>
                        </m:sub>
                      </m:sSub>
                    </m:oMath>
                  </m:oMathPara>
                </a14:m>
                <a:endParaRPr lang="en-US" sz="4000" dirty="0">
                  <a:solidFill>
                    <a:schemeClr val="tx1"/>
                  </a:solidFill>
                </a:endParaRPr>
              </a:p>
            </p:txBody>
          </p:sp>
        </mc:Choice>
        <mc:Fallback xmlns="">
          <p:sp>
            <p:nvSpPr>
              <p:cNvPr id="4" name="Rectangle 3">
                <a:extLst>
                  <a:ext uri="{FF2B5EF4-FFF2-40B4-BE49-F238E27FC236}">
                    <a16:creationId xmlns:a16="http://schemas.microsoft.com/office/drawing/2014/main" id="{394173AA-BF36-1BB0-01E9-D2E704801CA2}"/>
                  </a:ext>
                </a:extLst>
              </p:cNvPr>
              <p:cNvSpPr>
                <a:spLocks noRot="1" noChangeAspect="1" noMove="1" noResize="1" noEditPoints="1" noAdjustHandles="1" noChangeArrowheads="1" noChangeShapeType="1" noTextEdit="1"/>
              </p:cNvSpPr>
              <p:nvPr/>
            </p:nvSpPr>
            <p:spPr>
              <a:xfrm>
                <a:off x="3937298" y="3902310"/>
                <a:ext cx="2560320" cy="1376979"/>
              </a:xfrm>
              <a:prstGeom prst="rect">
                <a:avLst/>
              </a:prstGeom>
              <a:blipFill>
                <a:blip r:embed="rId5"/>
                <a:stretch>
                  <a:fillRect/>
                </a:stretch>
              </a:blipFill>
              <a:ln w="12700">
                <a:solidFill>
                  <a:srgbClr val="ED7D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4AD1BD1-4034-3D58-295C-8AB4B3CA729E}"/>
                  </a:ext>
                </a:extLst>
              </p:cNvPr>
              <p:cNvSpPr/>
              <p:nvPr/>
            </p:nvSpPr>
            <p:spPr>
              <a:xfrm>
                <a:off x="8762102" y="3902311"/>
                <a:ext cx="2560320" cy="1376979"/>
              </a:xfrm>
              <a:prstGeom prst="rect">
                <a:avLst/>
              </a:prstGeom>
              <a:solidFill>
                <a:srgbClr val="F8CBAD"/>
              </a:solidFill>
              <a:ln w="127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𝑀</m:t>
                          </m:r>
                        </m:e>
                        <m:sub>
                          <m:sSubSup>
                            <m:sSubSupPr>
                              <m:ctrlPr>
                                <a:rPr lang="en-US" sz="4000" b="0" i="1" smtClean="0">
                                  <a:solidFill>
                                    <a:schemeClr val="tx1"/>
                                  </a:solidFill>
                                  <a:latin typeface="Cambria Math" panose="02040503050406030204" pitchFamily="18" charset="0"/>
                                </a:rPr>
                              </m:ctrlPr>
                            </m:sSubSupPr>
                            <m:e>
                              <m:r>
                                <a:rPr lang="en-US" sz="4000" b="0" i="1" smtClean="0">
                                  <a:solidFill>
                                    <a:schemeClr val="tx1"/>
                                  </a:solidFill>
                                  <a:latin typeface="Cambria Math" panose="02040503050406030204" pitchFamily="18" charset="0"/>
                                </a:rPr>
                                <m:t>𝑅</m:t>
                              </m:r>
                            </m:e>
                            <m:sub>
                              <m:r>
                                <a:rPr lang="en-US" sz="4000" b="0" i="1" smtClean="0">
                                  <a:solidFill>
                                    <a:schemeClr val="tx1"/>
                                  </a:solidFill>
                                  <a:latin typeface="Cambria Math" panose="02040503050406030204" pitchFamily="18" charset="0"/>
                                </a:rPr>
                                <m:t>𝑞</m:t>
                              </m:r>
                            </m:sub>
                            <m:sup>
                              <m:r>
                                <a:rPr lang="en-US" sz="4000" b="0" i="1" smtClean="0">
                                  <a:solidFill>
                                    <a:schemeClr val="tx1"/>
                                  </a:solidFill>
                                  <a:latin typeface="Cambria Math" panose="02040503050406030204" pitchFamily="18" charset="0"/>
                                </a:rPr>
                                <m:t>𝑘</m:t>
                              </m:r>
                            </m:sup>
                          </m:sSubSup>
                          <m:r>
                            <a:rPr lang="en-US" sz="4000" b="0" i="1"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𝑡</m:t>
                          </m:r>
                        </m:sub>
                      </m:sSub>
                    </m:oMath>
                  </m:oMathPara>
                </a14:m>
                <a:endParaRPr lang="en-US" sz="4000" dirty="0">
                  <a:solidFill>
                    <a:schemeClr val="tx1"/>
                  </a:solidFill>
                </a:endParaRPr>
              </a:p>
            </p:txBody>
          </p:sp>
        </mc:Choice>
        <mc:Fallback xmlns="">
          <p:sp>
            <p:nvSpPr>
              <p:cNvPr id="5" name="Rectangle 4">
                <a:extLst>
                  <a:ext uri="{FF2B5EF4-FFF2-40B4-BE49-F238E27FC236}">
                    <a16:creationId xmlns:a16="http://schemas.microsoft.com/office/drawing/2014/main" id="{14AD1BD1-4034-3D58-295C-8AB4B3CA729E}"/>
                  </a:ext>
                </a:extLst>
              </p:cNvPr>
              <p:cNvSpPr>
                <a:spLocks noRot="1" noChangeAspect="1" noMove="1" noResize="1" noEditPoints="1" noAdjustHandles="1" noChangeArrowheads="1" noChangeShapeType="1" noTextEdit="1"/>
              </p:cNvSpPr>
              <p:nvPr/>
            </p:nvSpPr>
            <p:spPr>
              <a:xfrm>
                <a:off x="8762102" y="3902311"/>
                <a:ext cx="2560320" cy="1376979"/>
              </a:xfrm>
              <a:prstGeom prst="rect">
                <a:avLst/>
              </a:prstGeom>
              <a:blipFill>
                <a:blip r:embed="rId6"/>
                <a:stretch>
                  <a:fillRect/>
                </a:stretch>
              </a:blipFill>
              <a:ln w="12700">
                <a:solidFill>
                  <a:srgbClr val="ED7D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1D5547D-D4AC-66FF-C1D8-C8C82227CA82}"/>
                  </a:ext>
                </a:extLst>
              </p:cNvPr>
              <p:cNvSpPr/>
              <p:nvPr/>
            </p:nvSpPr>
            <p:spPr>
              <a:xfrm>
                <a:off x="8762102" y="1370680"/>
                <a:ext cx="2560320" cy="1376979"/>
              </a:xfrm>
              <a:prstGeom prst="rect">
                <a:avLst/>
              </a:prstGeom>
              <a:solidFill>
                <a:srgbClr val="BDD7EE"/>
              </a:solidFill>
              <a:ln w="127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𝑀</m:t>
                          </m:r>
                        </m:e>
                        <m:sub>
                          <m:r>
                            <a:rPr lang="en-US" sz="4000" b="0" i="1" smtClean="0">
                              <a:solidFill>
                                <a:schemeClr val="tx1"/>
                              </a:solidFill>
                              <a:latin typeface="Cambria Math" panose="02040503050406030204" pitchFamily="18" charset="0"/>
                            </a:rPr>
                            <m:t>𝑐𝑜𝑚𝑝</m:t>
                          </m:r>
                        </m:sub>
                      </m:sSub>
                    </m:oMath>
                  </m:oMathPara>
                </a14:m>
                <a:endParaRPr lang="en-US" sz="4000" dirty="0">
                  <a:solidFill>
                    <a:schemeClr val="tx1"/>
                  </a:solidFill>
                </a:endParaRPr>
              </a:p>
            </p:txBody>
          </p:sp>
        </mc:Choice>
        <mc:Fallback xmlns="">
          <p:sp>
            <p:nvSpPr>
              <p:cNvPr id="7" name="Rectangle 6">
                <a:extLst>
                  <a:ext uri="{FF2B5EF4-FFF2-40B4-BE49-F238E27FC236}">
                    <a16:creationId xmlns:a16="http://schemas.microsoft.com/office/drawing/2014/main" id="{81D5547D-D4AC-66FF-C1D8-C8C82227CA82}"/>
                  </a:ext>
                </a:extLst>
              </p:cNvPr>
              <p:cNvSpPr>
                <a:spLocks noRot="1" noChangeAspect="1" noMove="1" noResize="1" noEditPoints="1" noAdjustHandles="1" noChangeArrowheads="1" noChangeShapeType="1" noTextEdit="1"/>
              </p:cNvSpPr>
              <p:nvPr/>
            </p:nvSpPr>
            <p:spPr>
              <a:xfrm>
                <a:off x="8762102" y="1370680"/>
                <a:ext cx="2560320" cy="1376979"/>
              </a:xfrm>
              <a:prstGeom prst="rect">
                <a:avLst/>
              </a:prstGeom>
              <a:blipFill>
                <a:blip r:embed="rId7"/>
                <a:stretch>
                  <a:fillRect/>
                </a:stretch>
              </a:blipFill>
              <a:ln w="12700">
                <a:solidFill>
                  <a:srgbClr val="4472C4"/>
                </a:solidFill>
              </a:ln>
            </p:spPr>
            <p:txBody>
              <a:bodyPr/>
              <a:lstStyle/>
              <a:p>
                <a:r>
                  <a:rPr lang="en-US">
                    <a:noFill/>
                  </a:rPr>
                  <a:t> </a:t>
                </a:r>
              </a:p>
            </p:txBody>
          </p:sp>
        </mc:Fallback>
      </mc:AlternateContent>
      <p:sp>
        <p:nvSpPr>
          <p:cNvPr id="3" name="Title 1">
            <a:extLst>
              <a:ext uri="{FF2B5EF4-FFF2-40B4-BE49-F238E27FC236}">
                <a16:creationId xmlns:a16="http://schemas.microsoft.com/office/drawing/2014/main" id="{AF7CACAE-0D3A-7BA3-E7BF-CF43F4C9F614}"/>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459919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D68E9-5EB0-27BB-3863-5738DB1DADF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7DB06EF-5F83-578C-9A23-9F4510248690}"/>
              </a:ext>
            </a:extLst>
          </p:cNvPr>
          <p:cNvSpPr txBox="1">
            <a:spLocks/>
          </p:cNvSpPr>
          <p:nvPr/>
        </p:nvSpPr>
        <p:spPr>
          <a:xfrm>
            <a:off x="0" y="0"/>
            <a:ext cx="12191993" cy="9256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A </a:t>
            </a:r>
            <a:r>
              <a:rPr lang="en-US" sz="3900" dirty="0" err="1"/>
              <a:t>Collapsingness</a:t>
            </a:r>
            <a:r>
              <a:rPr lang="en-US" sz="3900" dirty="0"/>
              <a:t> Distinguisher Implies an MLWE Distinguisher</a:t>
            </a:r>
          </a:p>
        </p:txBody>
      </p:sp>
      <p:sp>
        <p:nvSpPr>
          <p:cNvPr id="10" name="Title 1">
            <a:extLst>
              <a:ext uri="{FF2B5EF4-FFF2-40B4-BE49-F238E27FC236}">
                <a16:creationId xmlns:a16="http://schemas.microsoft.com/office/drawing/2014/main" id="{605ACC5D-DEE3-F0EB-57AF-BFD544D35FE5}"/>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DC61C3ED-0720-263C-82A9-8F9C74757066}"/>
                  </a:ext>
                </a:extLst>
              </p:cNvPr>
              <p:cNvSpPr txBox="1">
                <a:spLocks/>
              </p:cNvSpPr>
              <p:nvPr/>
            </p:nvSpPr>
            <p:spPr>
              <a:xfrm>
                <a:off x="838200" y="1416828"/>
                <a:ext cx="10515600" cy="5441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14:m>
                  <m:oMath xmlns:m="http://schemas.openxmlformats.org/officeDocument/2006/math">
                    <m:r>
                      <a:rPr lang="en-US" i="1" smtClean="0">
                        <a:latin typeface="Cambria Math" panose="02040503050406030204" pitchFamily="18" charset="0"/>
                      </a:rPr>
                      <m:t>𝐵</m:t>
                    </m:r>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𝐵</m:t>
                        </m:r>
                      </m:e>
                      <m:sub>
                        <m:r>
                          <a:rPr lang="en-US" i="1" smtClean="0">
                            <a:latin typeface="Cambria Math" panose="02040503050406030204" pitchFamily="18" charset="0"/>
                          </a:rPr>
                          <m:t>1</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𝐵</m:t>
                        </m:r>
                      </m:e>
                      <m:sub>
                        <m:r>
                          <a:rPr lang="en-US" i="1" smtClean="0">
                            <a:latin typeface="Cambria Math" panose="02040503050406030204" pitchFamily="18" charset="0"/>
                          </a:rPr>
                          <m:t>2</m:t>
                        </m:r>
                      </m:sub>
                    </m:sSub>
                    <m:r>
                      <a:rPr lang="en-US" i="1" smtClean="0">
                        <a:latin typeface="Cambria Math" panose="02040503050406030204" pitchFamily="18" charset="0"/>
                      </a:rPr>
                      <m:t>)</m:t>
                    </m:r>
                  </m:oMath>
                </a14:m>
                <a:r>
                  <a:rPr lang="en-US" dirty="0"/>
                  <a:t>					vs.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14:m>
                  <m:oMath xmlns:m="http://schemas.openxmlformats.org/officeDocument/2006/math">
                    <m:r>
                      <a:rPr lang="en-US" b="0" i="1" smtClean="0">
                        <a:latin typeface="Cambria Math" panose="02040503050406030204" pitchFamily="18" charset="0"/>
                      </a:rPr>
                      <m:t>𝑀𝐿𝑊𝐸</m:t>
                    </m:r>
                  </m:oMath>
                </a14:m>
                <a:r>
                  <a:rPr lang="en-US" dirty="0"/>
                  <a:t>						vs. </a:t>
                </a:r>
              </a:p>
              <a:p>
                <a:pPr marL="0" indent="0">
                  <a:buFont typeface="Arial" panose="020B0604020202020204" pitchFamily="34" charset="0"/>
                  <a:buNone/>
                </a:pPr>
                <a:endParaRPr lang="en-US" dirty="0"/>
              </a:p>
              <a:p>
                <a:pPr marL="0" indent="0" algn="ctr">
                  <a:buFont typeface="Arial" panose="020B0604020202020204" pitchFamily="34" charset="0"/>
                  <a:buNone/>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𝑀</m:t>
                        </m:r>
                      </m:e>
                      <m:sub>
                        <m:r>
                          <a:rPr lang="en-US" i="1" smtClean="0">
                            <a:latin typeface="Cambria Math" panose="02040503050406030204" pitchFamily="18" charset="0"/>
                          </a:rPr>
                          <m:t>𝐷</m:t>
                        </m:r>
                        <m:r>
                          <a:rPr lang="en-US" i="1" smtClean="0">
                            <a:latin typeface="Cambria Math" panose="02040503050406030204" pitchFamily="18" charset="0"/>
                          </a:rPr>
                          <m:t>, </m:t>
                        </m:r>
                        <m:r>
                          <a:rPr lang="en-US" i="1" smtClean="0">
                            <a:latin typeface="Cambria Math" panose="02040503050406030204" pitchFamily="18" charset="0"/>
                          </a:rPr>
                          <m:t>𝑡</m:t>
                        </m:r>
                      </m:sub>
                    </m:sSub>
                    <m:r>
                      <a:rPr lang="en-US" i="1" smtClean="0">
                        <a:latin typeface="Cambria Math" panose="02040503050406030204" pitchFamily="18" charset="0"/>
                      </a:rPr>
                      <m:t>≔</m:t>
                    </m:r>
                    <m:r>
                      <a:rPr lang="en-US" i="1" smtClean="0">
                        <a:latin typeface="Cambria Math" panose="02040503050406030204" pitchFamily="18" charset="0"/>
                      </a:rPr>
                      <m:t>𝑏</m:t>
                    </m:r>
                    <m:r>
                      <a:rPr lang="en-US" i="1" smtClean="0">
                        <a:latin typeface="Cambria Math" panose="02040503050406030204" pitchFamily="18" charset="0"/>
                      </a:rPr>
                      <m:t>←</m:t>
                    </m:r>
                    <m:r>
                      <a:rPr lang="en-US" i="1" smtClean="0">
                        <a:latin typeface="Cambria Math" panose="02040503050406030204" pitchFamily="18" charset="0"/>
                      </a:rPr>
                      <m:t>𝐷</m:t>
                    </m:r>
                    <m:r>
                      <a:rPr lang="en-US" i="1" smtClean="0">
                        <a:latin typeface="Cambria Math" panose="02040503050406030204" pitchFamily="18" charset="0"/>
                      </a:rPr>
                      <m:t>, </m:t>
                    </m:r>
                    <m:r>
                      <a:rPr lang="en-US" i="1" smtClean="0">
                        <a:latin typeface="Cambria Math" panose="02040503050406030204" pitchFamily="18" charset="0"/>
                      </a:rPr>
                      <m:t>𝑠</m:t>
                    </m:r>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𝑞</m:t>
                        </m:r>
                      </m:sub>
                    </m:sSub>
                  </m:oMath>
                </a14:m>
                <a:r>
                  <a:rPr lang="en-US" dirty="0"/>
                  <a:t> then measure </a:t>
                </a:r>
                <a14:m>
                  <m:oMath xmlns:m="http://schemas.openxmlformats.org/officeDocument/2006/math">
                    <m:r>
                      <a:rPr lang="en-US" i="1" smtClean="0">
                        <a:latin typeface="Cambria Math" panose="02040503050406030204" pitchFamily="18" charset="0"/>
                      </a:rPr>
                      <m:t>𝑦</m:t>
                    </m:r>
                    <m:r>
                      <a:rPr lang="en-US" i="1" smtClean="0">
                        <a:latin typeface="Cambria Math" panose="02040503050406030204" pitchFamily="18" charset="0"/>
                      </a:rPr>
                      <m:t>↦</m:t>
                    </m:r>
                    <m:r>
                      <a:rPr lang="en-US" i="1" smtClean="0">
                        <a:latin typeface="Cambria Math" panose="02040503050406030204" pitchFamily="18" charset="0"/>
                      </a:rPr>
                      <m:t>𝑅𝑜𝑢𝑛</m:t>
                    </m:r>
                    <m:sSub>
                      <m:sSubPr>
                        <m:ctrlPr>
                          <a:rPr lang="en-US" i="1" smtClean="0">
                            <a:latin typeface="Cambria Math" panose="02040503050406030204" pitchFamily="18" charset="0"/>
                          </a:rPr>
                        </m:ctrlPr>
                      </m:sSubPr>
                      <m:e>
                        <m:r>
                          <a:rPr lang="en-US" i="1" smtClean="0">
                            <a:latin typeface="Cambria Math" panose="02040503050406030204" pitchFamily="18" charset="0"/>
                          </a:rPr>
                          <m:t>𝑑</m:t>
                        </m:r>
                      </m:e>
                      <m:sub>
                        <m:r>
                          <a:rPr lang="en-US" i="1" smtClean="0">
                            <a:latin typeface="Cambria Math" panose="02040503050406030204" pitchFamily="18" charset="0"/>
                          </a:rPr>
                          <m:t>𝑡</m:t>
                        </m:r>
                      </m:sub>
                    </m:sSub>
                    <m:r>
                      <a:rPr lang="en-US" i="1" smtClean="0">
                        <a:latin typeface="Cambria Math" panose="02040503050406030204" pitchFamily="18" charset="0"/>
                      </a:rPr>
                      <m:t>(</m:t>
                    </m:r>
                    <m:r>
                      <a:rPr lang="en-US" i="1" smtClean="0">
                        <a:latin typeface="Cambria Math" panose="02040503050406030204" pitchFamily="18" charset="0"/>
                      </a:rPr>
                      <m:t>𝑏</m:t>
                    </m:r>
                    <m:r>
                      <a:rPr lang="en-US" i="1" smtClean="0">
                        <a:latin typeface="Cambria Math" panose="02040503050406030204" pitchFamily="18" charset="0"/>
                      </a:rPr>
                      <m:t>⋅</m:t>
                    </m:r>
                    <m:r>
                      <a:rPr lang="en-US" i="1" smtClean="0">
                        <a:latin typeface="Cambria Math" panose="02040503050406030204" pitchFamily="18" charset="0"/>
                      </a:rPr>
                      <m:t>𝑦</m:t>
                    </m:r>
                    <m:r>
                      <a:rPr lang="en-US" i="1" smtClean="0">
                        <a:latin typeface="Cambria Math" panose="02040503050406030204" pitchFamily="18" charset="0"/>
                      </a:rPr>
                      <m:t>+</m:t>
                    </m:r>
                    <m:r>
                      <a:rPr lang="en-US" i="1" smtClean="0">
                        <a:latin typeface="Cambria Math" panose="02040503050406030204" pitchFamily="18" charset="0"/>
                      </a:rPr>
                      <m:t>𝑠</m:t>
                    </m:r>
                    <m:r>
                      <a:rPr lang="en-US" i="1" smtClean="0">
                        <a:latin typeface="Cambria Math" panose="02040503050406030204" pitchFamily="18" charset="0"/>
                      </a:rPr>
                      <m:t>)</m:t>
                    </m:r>
                  </m:oMath>
                </a14:m>
                <a:endParaRPr lang="en-US" dirty="0"/>
              </a:p>
            </p:txBody>
          </p:sp>
        </mc:Choice>
        <mc:Fallback xmlns="">
          <p:sp>
            <p:nvSpPr>
              <p:cNvPr id="15" name="Content Placeholder 2">
                <a:extLst>
                  <a:ext uri="{FF2B5EF4-FFF2-40B4-BE49-F238E27FC236}">
                    <a16:creationId xmlns:a16="http://schemas.microsoft.com/office/drawing/2014/main" id="{DC61C3ED-0720-263C-82A9-8F9C74757066}"/>
                  </a:ext>
                </a:extLst>
              </p:cNvPr>
              <p:cNvSpPr txBox="1">
                <a:spLocks noRot="1" noChangeAspect="1" noMove="1" noResize="1" noEditPoints="1" noAdjustHandles="1" noChangeArrowheads="1" noChangeShapeType="1" noTextEdit="1"/>
              </p:cNvSpPr>
              <p:nvPr/>
            </p:nvSpPr>
            <p:spPr>
              <a:xfrm>
                <a:off x="838200" y="1416828"/>
                <a:ext cx="10515600" cy="54411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15AEF54-506E-49EB-A86F-4C6C0CDC04BB}"/>
                  </a:ext>
                </a:extLst>
              </p:cNvPr>
              <p:cNvSpPr/>
              <p:nvPr/>
            </p:nvSpPr>
            <p:spPr>
              <a:xfrm>
                <a:off x="3937298" y="1370680"/>
                <a:ext cx="2560320" cy="1376979"/>
              </a:xfrm>
              <a:prstGeom prst="rect">
                <a:avLst/>
              </a:prstGeom>
              <a:solidFill>
                <a:srgbClr val="BDD7EE"/>
              </a:solidFill>
              <a:ln w="127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panose="02040503050406030204" pitchFamily="18" charset="0"/>
                        </a:rPr>
                        <m:t>𝐼</m:t>
                      </m:r>
                    </m:oMath>
                  </m:oMathPara>
                </a14:m>
                <a:endParaRPr lang="en-US" sz="4000" dirty="0">
                  <a:solidFill>
                    <a:schemeClr val="tx1"/>
                  </a:solidFill>
                </a:endParaRPr>
              </a:p>
            </p:txBody>
          </p:sp>
        </mc:Choice>
        <mc:Fallback xmlns="">
          <p:sp>
            <p:nvSpPr>
              <p:cNvPr id="16" name="Rectangle 15">
                <a:extLst>
                  <a:ext uri="{FF2B5EF4-FFF2-40B4-BE49-F238E27FC236}">
                    <a16:creationId xmlns:a16="http://schemas.microsoft.com/office/drawing/2014/main" id="{115AEF54-506E-49EB-A86F-4C6C0CDC04BB}"/>
                  </a:ext>
                </a:extLst>
              </p:cNvPr>
              <p:cNvSpPr>
                <a:spLocks noRot="1" noChangeAspect="1" noMove="1" noResize="1" noEditPoints="1" noAdjustHandles="1" noChangeArrowheads="1" noChangeShapeType="1" noTextEdit="1"/>
              </p:cNvSpPr>
              <p:nvPr/>
            </p:nvSpPr>
            <p:spPr>
              <a:xfrm>
                <a:off x="3937298" y="1370680"/>
                <a:ext cx="2560320" cy="1376979"/>
              </a:xfrm>
              <a:prstGeom prst="rect">
                <a:avLst/>
              </a:prstGeom>
              <a:blipFill>
                <a:blip r:embed="rId4"/>
                <a:stretch>
                  <a:fillRect/>
                </a:stretch>
              </a:blipFill>
              <a:ln w="12700">
                <a:solidFill>
                  <a:srgbClr val="4472C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1D5B839-5325-3A24-8B0D-39A1E0D917D3}"/>
                  </a:ext>
                </a:extLst>
              </p:cNvPr>
              <p:cNvSpPr/>
              <p:nvPr/>
            </p:nvSpPr>
            <p:spPr>
              <a:xfrm>
                <a:off x="8762102" y="1370680"/>
                <a:ext cx="2560320" cy="1376979"/>
              </a:xfrm>
              <a:prstGeom prst="rect">
                <a:avLst/>
              </a:prstGeom>
              <a:solidFill>
                <a:srgbClr val="BDD7EE"/>
              </a:solidFill>
              <a:ln w="127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𝑀</m:t>
                          </m:r>
                        </m:e>
                        <m:sub>
                          <m:r>
                            <a:rPr lang="en-US" sz="4000" b="0" i="1" smtClean="0">
                              <a:solidFill>
                                <a:schemeClr val="tx1"/>
                              </a:solidFill>
                              <a:latin typeface="Cambria Math" panose="02040503050406030204" pitchFamily="18" charset="0"/>
                            </a:rPr>
                            <m:t>𝑐𝑜𝑚𝑝</m:t>
                          </m:r>
                        </m:sub>
                      </m:sSub>
                    </m:oMath>
                  </m:oMathPara>
                </a14:m>
                <a:endParaRPr lang="en-US" sz="4000" dirty="0">
                  <a:solidFill>
                    <a:schemeClr val="tx1"/>
                  </a:solidFill>
                </a:endParaRPr>
              </a:p>
            </p:txBody>
          </p:sp>
        </mc:Choice>
        <mc:Fallback xmlns="">
          <p:sp>
            <p:nvSpPr>
              <p:cNvPr id="19" name="Rectangle 18">
                <a:extLst>
                  <a:ext uri="{FF2B5EF4-FFF2-40B4-BE49-F238E27FC236}">
                    <a16:creationId xmlns:a16="http://schemas.microsoft.com/office/drawing/2014/main" id="{B1D5B839-5325-3A24-8B0D-39A1E0D917D3}"/>
                  </a:ext>
                </a:extLst>
              </p:cNvPr>
              <p:cNvSpPr>
                <a:spLocks noRot="1" noChangeAspect="1" noMove="1" noResize="1" noEditPoints="1" noAdjustHandles="1" noChangeArrowheads="1" noChangeShapeType="1" noTextEdit="1"/>
              </p:cNvSpPr>
              <p:nvPr/>
            </p:nvSpPr>
            <p:spPr>
              <a:xfrm>
                <a:off x="8762102" y="1370680"/>
                <a:ext cx="2560320" cy="1376979"/>
              </a:xfrm>
              <a:prstGeom prst="rect">
                <a:avLst/>
              </a:prstGeom>
              <a:blipFill>
                <a:blip r:embed="rId7"/>
                <a:stretch>
                  <a:fillRect/>
                </a:stretch>
              </a:blipFill>
              <a:ln w="12700">
                <a:solidFill>
                  <a:srgbClr val="4472C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02159B4-47BF-B55A-E383-20827A4E6D46}"/>
                  </a:ext>
                </a:extLst>
              </p:cNvPr>
              <p:cNvSpPr txBox="1"/>
              <p:nvPr/>
            </p:nvSpPr>
            <p:spPr>
              <a:xfrm rot="5400000">
                <a:off x="9703868" y="2971041"/>
                <a:ext cx="676788"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dirty="0"/>
              </a:p>
            </p:txBody>
          </p:sp>
        </mc:Choice>
        <mc:Fallback xmlns="">
          <p:sp>
            <p:nvSpPr>
              <p:cNvPr id="20" name="TextBox 19">
                <a:extLst>
                  <a:ext uri="{FF2B5EF4-FFF2-40B4-BE49-F238E27FC236}">
                    <a16:creationId xmlns:a16="http://schemas.microsoft.com/office/drawing/2014/main" id="{A02159B4-47BF-B55A-E383-20827A4E6D46}"/>
                  </a:ext>
                </a:extLst>
              </p:cNvPr>
              <p:cNvSpPr txBox="1">
                <a:spLocks noRot="1" noChangeAspect="1" noMove="1" noResize="1" noEditPoints="1" noAdjustHandles="1" noChangeArrowheads="1" noChangeShapeType="1" noTextEdit="1"/>
              </p:cNvSpPr>
              <p:nvPr/>
            </p:nvSpPr>
            <p:spPr>
              <a:xfrm rot="5400000">
                <a:off x="9703868" y="2971041"/>
                <a:ext cx="676788" cy="70788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38DC001-1022-E649-2C6A-DE0F6B50483B}"/>
                  </a:ext>
                </a:extLst>
              </p:cNvPr>
              <p:cNvSpPr txBox="1"/>
              <p:nvPr/>
            </p:nvSpPr>
            <p:spPr>
              <a:xfrm rot="5400000">
                <a:off x="4879064" y="2971041"/>
                <a:ext cx="676788"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dirty="0"/>
              </a:p>
            </p:txBody>
          </p:sp>
        </mc:Choice>
        <mc:Fallback xmlns="">
          <p:sp>
            <p:nvSpPr>
              <p:cNvPr id="21" name="TextBox 20">
                <a:extLst>
                  <a:ext uri="{FF2B5EF4-FFF2-40B4-BE49-F238E27FC236}">
                    <a16:creationId xmlns:a16="http://schemas.microsoft.com/office/drawing/2014/main" id="{C38DC001-1022-E649-2C6A-DE0F6B50483B}"/>
                  </a:ext>
                </a:extLst>
              </p:cNvPr>
              <p:cNvSpPr txBox="1">
                <a:spLocks noRot="1" noChangeAspect="1" noMove="1" noResize="1" noEditPoints="1" noAdjustHandles="1" noChangeArrowheads="1" noChangeShapeType="1" noTextEdit="1"/>
              </p:cNvSpPr>
              <p:nvPr/>
            </p:nvSpPr>
            <p:spPr>
              <a:xfrm rot="5400000">
                <a:off x="4879064" y="2971041"/>
                <a:ext cx="676788" cy="70788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F7D0AE9-7945-86E5-91A2-E8B14DD0F996}"/>
                  </a:ext>
                </a:extLst>
              </p:cNvPr>
              <p:cNvSpPr/>
              <p:nvPr/>
            </p:nvSpPr>
            <p:spPr>
              <a:xfrm>
                <a:off x="3937298" y="3902310"/>
                <a:ext cx="2560320" cy="1376979"/>
              </a:xfrm>
              <a:prstGeom prst="rect">
                <a:avLst/>
              </a:prstGeom>
              <a:solidFill>
                <a:srgbClr val="F8CBAD"/>
              </a:solidFill>
              <a:ln w="127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𝑀</m:t>
                          </m:r>
                        </m:e>
                        <m:sub>
                          <m:r>
                            <a:rPr lang="en-US" sz="4000" b="0" i="1" smtClean="0">
                              <a:solidFill>
                                <a:schemeClr val="tx1"/>
                              </a:solidFill>
                              <a:latin typeface="Cambria Math" panose="02040503050406030204" pitchFamily="18" charset="0"/>
                            </a:rPr>
                            <m:t>𝐴𝑥</m:t>
                          </m:r>
                          <m:r>
                            <a:rPr lang="en-US" sz="4000" b="0" i="1" smtClean="0">
                              <a:solidFill>
                                <a:schemeClr val="tx1"/>
                              </a:solidFill>
                              <a:latin typeface="Cambria Math" panose="02040503050406030204" pitchFamily="18" charset="0"/>
                            </a:rPr>
                            <m:t>+</m:t>
                          </m:r>
                          <m:r>
                            <a:rPr lang="en-US" sz="4000" b="0" i="1" smtClean="0">
                              <a:solidFill>
                                <a:schemeClr val="tx1"/>
                              </a:solidFill>
                              <a:latin typeface="Cambria Math" panose="02040503050406030204" pitchFamily="18" charset="0"/>
                            </a:rPr>
                            <m:t>𝜖</m:t>
                          </m:r>
                          <m:r>
                            <a:rPr lang="en-US" sz="4000" b="0" i="1"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𝑡</m:t>
                          </m:r>
                        </m:sub>
                      </m:sSub>
                    </m:oMath>
                  </m:oMathPara>
                </a14:m>
                <a:endParaRPr lang="en-US" sz="4000" dirty="0">
                  <a:solidFill>
                    <a:schemeClr val="tx1"/>
                  </a:solidFill>
                </a:endParaRPr>
              </a:p>
            </p:txBody>
          </p:sp>
        </mc:Choice>
        <mc:Fallback xmlns="">
          <p:sp>
            <p:nvSpPr>
              <p:cNvPr id="2" name="Rectangle 1">
                <a:extLst>
                  <a:ext uri="{FF2B5EF4-FFF2-40B4-BE49-F238E27FC236}">
                    <a16:creationId xmlns:a16="http://schemas.microsoft.com/office/drawing/2014/main" id="{CF7D0AE9-7945-86E5-91A2-E8B14DD0F996}"/>
                  </a:ext>
                </a:extLst>
              </p:cNvPr>
              <p:cNvSpPr>
                <a:spLocks noRot="1" noChangeAspect="1" noMove="1" noResize="1" noEditPoints="1" noAdjustHandles="1" noChangeArrowheads="1" noChangeShapeType="1" noTextEdit="1"/>
              </p:cNvSpPr>
              <p:nvPr/>
            </p:nvSpPr>
            <p:spPr>
              <a:xfrm>
                <a:off x="3937298" y="3902310"/>
                <a:ext cx="2560320" cy="1376979"/>
              </a:xfrm>
              <a:prstGeom prst="rect">
                <a:avLst/>
              </a:prstGeom>
              <a:blipFill>
                <a:blip r:embed="rId10"/>
                <a:stretch>
                  <a:fillRect/>
                </a:stretch>
              </a:blipFill>
              <a:ln w="12700">
                <a:solidFill>
                  <a:srgbClr val="ED7D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DB7684B-A707-F26C-4C9B-F5F1C2845578}"/>
                  </a:ext>
                </a:extLst>
              </p:cNvPr>
              <p:cNvSpPr/>
              <p:nvPr/>
            </p:nvSpPr>
            <p:spPr>
              <a:xfrm>
                <a:off x="8762102" y="3902311"/>
                <a:ext cx="2560320" cy="1376979"/>
              </a:xfrm>
              <a:prstGeom prst="rect">
                <a:avLst/>
              </a:prstGeom>
              <a:solidFill>
                <a:srgbClr val="F8CBAD"/>
              </a:solidFill>
              <a:ln w="127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𝑀</m:t>
                          </m:r>
                        </m:e>
                        <m:sub>
                          <m:sSubSup>
                            <m:sSubSupPr>
                              <m:ctrlPr>
                                <a:rPr lang="en-US" sz="4000" b="0" i="1" smtClean="0">
                                  <a:solidFill>
                                    <a:schemeClr val="tx1"/>
                                  </a:solidFill>
                                  <a:latin typeface="Cambria Math" panose="02040503050406030204" pitchFamily="18" charset="0"/>
                                </a:rPr>
                              </m:ctrlPr>
                            </m:sSubSupPr>
                            <m:e>
                              <m:r>
                                <a:rPr lang="en-US" sz="4000" b="0" i="1" smtClean="0">
                                  <a:solidFill>
                                    <a:schemeClr val="tx1"/>
                                  </a:solidFill>
                                  <a:latin typeface="Cambria Math" panose="02040503050406030204" pitchFamily="18" charset="0"/>
                                </a:rPr>
                                <m:t>𝑅</m:t>
                              </m:r>
                            </m:e>
                            <m:sub>
                              <m:r>
                                <a:rPr lang="en-US" sz="4000" b="0" i="1" smtClean="0">
                                  <a:solidFill>
                                    <a:schemeClr val="tx1"/>
                                  </a:solidFill>
                                  <a:latin typeface="Cambria Math" panose="02040503050406030204" pitchFamily="18" charset="0"/>
                                </a:rPr>
                                <m:t>𝑞</m:t>
                              </m:r>
                            </m:sub>
                            <m:sup>
                              <m:r>
                                <a:rPr lang="en-US" sz="4000" b="0" i="1" smtClean="0">
                                  <a:solidFill>
                                    <a:schemeClr val="tx1"/>
                                  </a:solidFill>
                                  <a:latin typeface="Cambria Math" panose="02040503050406030204" pitchFamily="18" charset="0"/>
                                </a:rPr>
                                <m:t>𝑘</m:t>
                              </m:r>
                            </m:sup>
                          </m:sSubSup>
                          <m:r>
                            <a:rPr lang="en-US" sz="4000" b="0" i="1"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𝑡</m:t>
                          </m:r>
                        </m:sub>
                      </m:sSub>
                    </m:oMath>
                  </m:oMathPara>
                </a14:m>
                <a:endParaRPr lang="en-US" sz="4000" dirty="0">
                  <a:solidFill>
                    <a:schemeClr val="tx1"/>
                  </a:solidFill>
                </a:endParaRPr>
              </a:p>
            </p:txBody>
          </p:sp>
        </mc:Choice>
        <mc:Fallback xmlns="">
          <p:sp>
            <p:nvSpPr>
              <p:cNvPr id="3" name="Rectangle 2">
                <a:extLst>
                  <a:ext uri="{FF2B5EF4-FFF2-40B4-BE49-F238E27FC236}">
                    <a16:creationId xmlns:a16="http://schemas.microsoft.com/office/drawing/2014/main" id="{BDB7684B-A707-F26C-4C9B-F5F1C2845578}"/>
                  </a:ext>
                </a:extLst>
              </p:cNvPr>
              <p:cNvSpPr>
                <a:spLocks noRot="1" noChangeAspect="1" noMove="1" noResize="1" noEditPoints="1" noAdjustHandles="1" noChangeArrowheads="1" noChangeShapeType="1" noTextEdit="1"/>
              </p:cNvSpPr>
              <p:nvPr/>
            </p:nvSpPr>
            <p:spPr>
              <a:xfrm>
                <a:off x="8762102" y="3902311"/>
                <a:ext cx="2560320" cy="1376979"/>
              </a:xfrm>
              <a:prstGeom prst="rect">
                <a:avLst/>
              </a:prstGeom>
              <a:blipFill>
                <a:blip r:embed="rId11"/>
                <a:stretch>
                  <a:fillRect/>
                </a:stretch>
              </a:blipFill>
              <a:ln w="12700">
                <a:solidFill>
                  <a:srgbClr val="ED7D31"/>
                </a:solidFill>
              </a:ln>
            </p:spPr>
            <p:txBody>
              <a:bodyPr/>
              <a:lstStyle/>
              <a:p>
                <a:r>
                  <a:rPr lang="en-US">
                    <a:noFill/>
                  </a:rPr>
                  <a:t> </a:t>
                </a:r>
              </a:p>
            </p:txBody>
          </p:sp>
        </mc:Fallback>
      </mc:AlternateContent>
    </p:spTree>
    <p:extLst>
      <p:ext uri="{BB962C8B-B14F-4D97-AF65-F5344CB8AC3E}">
        <p14:creationId xmlns:p14="http://schemas.microsoft.com/office/powerpoint/2010/main" val="29609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ABDE797-EADA-9EE5-4E29-BF17A0AA977D}"/>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CRYSTALS-</a:t>
            </a:r>
            <a:r>
              <a:rPr lang="en-US" sz="3900" dirty="0" err="1"/>
              <a:t>Dilithium’s</a:t>
            </a:r>
            <a:r>
              <a:rPr lang="en-US" sz="3900" dirty="0"/>
              <a:t> security depends on a novel problem</a:t>
            </a:r>
          </a:p>
        </p:txBody>
      </p:sp>
      <p:grpSp>
        <p:nvGrpSpPr>
          <p:cNvPr id="52" name="Group 51">
            <a:extLst>
              <a:ext uri="{FF2B5EF4-FFF2-40B4-BE49-F238E27FC236}">
                <a16:creationId xmlns:a16="http://schemas.microsoft.com/office/drawing/2014/main" id="{987A19D6-515A-9FDA-D7D5-988BB14FFBC0}"/>
              </a:ext>
            </a:extLst>
          </p:cNvPr>
          <p:cNvGrpSpPr/>
          <p:nvPr/>
        </p:nvGrpSpPr>
        <p:grpSpPr>
          <a:xfrm>
            <a:off x="446981" y="1471957"/>
            <a:ext cx="4518035" cy="4051983"/>
            <a:chOff x="446981" y="1471957"/>
            <a:chExt cx="4518035" cy="4051983"/>
          </a:xfrm>
        </p:grpSpPr>
        <p:sp>
          <p:nvSpPr>
            <p:cNvPr id="40" name="Rectangle 39">
              <a:extLst>
                <a:ext uri="{FF2B5EF4-FFF2-40B4-BE49-F238E27FC236}">
                  <a16:creationId xmlns:a16="http://schemas.microsoft.com/office/drawing/2014/main" id="{3C465B6D-ABB7-CE19-D661-B5556DFE4414}"/>
                </a:ext>
              </a:extLst>
            </p:cNvPr>
            <p:cNvSpPr/>
            <p:nvPr/>
          </p:nvSpPr>
          <p:spPr>
            <a:xfrm>
              <a:off x="446981" y="1602229"/>
              <a:ext cx="4518035" cy="392171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1E2FFCE2-6931-4E64-977F-56524EB33CD0}"/>
                </a:ext>
              </a:extLst>
            </p:cNvPr>
            <p:cNvGrpSpPr/>
            <p:nvPr/>
          </p:nvGrpSpPr>
          <p:grpSpPr>
            <a:xfrm>
              <a:off x="446981" y="1471957"/>
              <a:ext cx="4307325" cy="4045765"/>
              <a:chOff x="446981" y="1430272"/>
              <a:chExt cx="4307325" cy="4045765"/>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F76A8E7-42DD-A64A-AE7F-D53BBF66B23D}"/>
                      </a:ext>
                    </a:extLst>
                  </p:cNvPr>
                  <p:cNvSpPr txBox="1"/>
                  <p:nvPr/>
                </p:nvSpPr>
                <p:spPr>
                  <a:xfrm>
                    <a:off x="446981" y="1430272"/>
                    <a:ext cx="4307325" cy="831318"/>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Sup>
                            <m:sSubSupPr>
                              <m:ctrlPr>
                                <a:rPr lang="en-US" sz="3000" i="1" smtClean="0">
                                  <a:latin typeface="Cambria Math" panose="02040503050406030204" pitchFamily="18" charset="0"/>
                                </a:rPr>
                              </m:ctrlPr>
                            </m:sSubSupPr>
                            <m:e>
                              <m:r>
                                <a:rPr lang="en-US" sz="3000" i="1">
                                  <a:latin typeface="Cambria Math" panose="02040503050406030204" pitchFamily="18" charset="0"/>
                                </a:rPr>
                                <m:t>𝐴𝑑𝑣</m:t>
                              </m:r>
                            </m:e>
                            <m:sub>
                              <m:r>
                                <a:rPr lang="en-US" sz="3000" i="1">
                                  <a:latin typeface="Cambria Math" panose="02040503050406030204" pitchFamily="18" charset="0"/>
                                </a:rPr>
                                <m:t>𝐷𝑖𝑙𝑖𝑡h𝑖𝑢𝑚</m:t>
                              </m:r>
                            </m:sub>
                            <m:sup>
                              <m:r>
                                <a:rPr lang="en-US" sz="3000" i="1">
                                  <a:latin typeface="Cambria Math" panose="02040503050406030204" pitchFamily="18" charset="0"/>
                                </a:rPr>
                                <m:t>𝑠𝐸𝑈𝐹</m:t>
                              </m:r>
                              <m:r>
                                <a:rPr lang="en-US" sz="3000" i="1">
                                  <a:latin typeface="Cambria Math" panose="02040503050406030204" pitchFamily="18" charset="0"/>
                                </a:rPr>
                                <m:t>−</m:t>
                              </m:r>
                              <m:r>
                                <a:rPr lang="en-US" sz="3000" i="1">
                                  <a:latin typeface="Cambria Math" panose="02040503050406030204" pitchFamily="18" charset="0"/>
                                </a:rPr>
                                <m:t>𝐶𝑀𝐴</m:t>
                              </m:r>
                            </m:sup>
                          </m:sSubSup>
                          <m:d>
                            <m:dPr>
                              <m:ctrlPr>
                                <a:rPr lang="en-US" sz="3000" i="1">
                                  <a:latin typeface="Cambria Math" panose="02040503050406030204" pitchFamily="18" charset="0"/>
                                </a:rPr>
                              </m:ctrlPr>
                            </m:dPr>
                            <m:e>
                              <m:r>
                                <a:rPr lang="en-US" sz="3000" i="1">
                                  <a:latin typeface="Cambria Math" panose="02040503050406030204" pitchFamily="18" charset="0"/>
                                </a:rPr>
                                <m:t>𝐴</m:t>
                              </m:r>
                            </m:e>
                          </m:d>
                          <m:r>
                            <a:rPr lang="en-US" sz="3000">
                              <a:latin typeface="Cambria Math" panose="02040503050406030204" pitchFamily="18" charset="0"/>
                            </a:rPr>
                            <m:t>≤</m:t>
                          </m:r>
                        </m:oMath>
                      </m:oMathPara>
                    </a14:m>
                    <a:endParaRPr lang="en-US" sz="3000"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1F76A8E7-42DD-A64A-AE7F-D53BBF66B23D}"/>
                      </a:ext>
                    </a:extLst>
                  </p:cNvPr>
                  <p:cNvSpPr txBox="1">
                    <a:spLocks noRot="1" noChangeAspect="1" noMove="1" noResize="1" noEditPoints="1" noAdjustHandles="1" noChangeArrowheads="1" noChangeShapeType="1" noTextEdit="1"/>
                  </p:cNvSpPr>
                  <p:nvPr/>
                </p:nvSpPr>
                <p:spPr>
                  <a:xfrm>
                    <a:off x="446981" y="1430272"/>
                    <a:ext cx="4307325" cy="8313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0EAC16E-2131-D65A-4712-7FFA2B6F70A8}"/>
                      </a:ext>
                    </a:extLst>
                  </p:cNvPr>
                  <p:cNvSpPr txBox="1"/>
                  <p:nvPr/>
                </p:nvSpPr>
                <p:spPr>
                  <a:xfrm>
                    <a:off x="971096" y="2165451"/>
                    <a:ext cx="3783210" cy="3310586"/>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Sup>
                            <m:sSubSupPr>
                              <m:ctrlPr>
                                <a:rPr lang="en-US" sz="3000" i="1" smtClean="0">
                                  <a:latin typeface="Cambria Math" panose="02040503050406030204" pitchFamily="18" charset="0"/>
                                </a:rPr>
                              </m:ctrlPr>
                            </m:sSubSupPr>
                            <m:e>
                              <m:r>
                                <a:rPr lang="en-US" sz="3000" i="1">
                                  <a:latin typeface="Cambria Math" panose="02040503050406030204" pitchFamily="18" charset="0"/>
                                </a:rPr>
                                <m:t>𝐴𝑑𝑣</m:t>
                              </m:r>
                            </m:e>
                            <m:sub>
                              <m:r>
                                <a:rPr lang="en-US" sz="3000" i="1">
                                  <a:latin typeface="Cambria Math" panose="02040503050406030204" pitchFamily="18" charset="0"/>
                                </a:rPr>
                                <m:t>𝑘</m:t>
                              </m:r>
                              <m:r>
                                <a:rPr lang="en-US" sz="3000" i="1">
                                  <a:latin typeface="Cambria Math" panose="02040503050406030204" pitchFamily="18" charset="0"/>
                                </a:rPr>
                                <m:t>, </m:t>
                              </m:r>
                              <m:r>
                                <a:rPr lang="en-US" sz="3000" i="1">
                                  <a:latin typeface="Cambria Math" panose="02040503050406030204" pitchFamily="18" charset="0"/>
                                </a:rPr>
                                <m:t>𝑙</m:t>
                              </m:r>
                              <m:r>
                                <a:rPr lang="en-US" sz="3000" i="1">
                                  <a:latin typeface="Cambria Math" panose="02040503050406030204" pitchFamily="18" charset="0"/>
                                </a:rPr>
                                <m:t>, </m:t>
                              </m:r>
                              <m:r>
                                <a:rPr lang="en-US" sz="3000" i="1">
                                  <a:latin typeface="Cambria Math" panose="02040503050406030204" pitchFamily="18" charset="0"/>
                                </a:rPr>
                                <m:t>𝐷</m:t>
                              </m:r>
                            </m:sub>
                            <m:sup>
                              <m:r>
                                <a:rPr lang="en-US" sz="3000" i="1">
                                  <a:latin typeface="Cambria Math" panose="02040503050406030204" pitchFamily="18" charset="0"/>
                                </a:rPr>
                                <m:t>𝑀𝐿𝑊𝐸</m:t>
                              </m:r>
                            </m:sup>
                          </m:sSubSup>
                          <m:d>
                            <m:dPr>
                              <m:ctrlPr>
                                <a:rPr lang="en-US" sz="3000" i="1">
                                  <a:latin typeface="Cambria Math" panose="02040503050406030204" pitchFamily="18" charset="0"/>
                                </a:rPr>
                              </m:ctrlPr>
                            </m:dPr>
                            <m:e>
                              <m:r>
                                <a:rPr lang="en-US" sz="3000" i="1">
                                  <a:latin typeface="Cambria Math" panose="02040503050406030204" pitchFamily="18" charset="0"/>
                                </a:rPr>
                                <m:t>𝐵</m:t>
                              </m:r>
                            </m:e>
                          </m:d>
                        </m:oMath>
                      </m:oMathPara>
                    </a14:m>
                    <a:endParaRPr lang="en-US" sz="3000" i="1" dirty="0"/>
                  </a:p>
                  <a:p>
                    <a:pPr>
                      <a:lnSpc>
                        <a:spcPct val="150000"/>
                      </a:lnSpc>
                    </a:pPr>
                    <a14:m>
                      <m:oMathPara xmlns:m="http://schemas.openxmlformats.org/officeDocument/2006/math">
                        <m:oMathParaPr>
                          <m:jc m:val="left"/>
                        </m:oMathParaPr>
                        <m:oMath xmlns:m="http://schemas.openxmlformats.org/officeDocument/2006/math">
                          <m:r>
                            <a:rPr lang="en-US" sz="3000" i="1">
                              <a:latin typeface="Cambria Math" panose="02040503050406030204" pitchFamily="18" charset="0"/>
                            </a:rPr>
                            <m:t>+</m:t>
                          </m:r>
                          <m:sSubSup>
                            <m:sSubSupPr>
                              <m:ctrlPr>
                                <a:rPr lang="en-US" sz="3000" i="1">
                                  <a:latin typeface="Cambria Math" panose="02040503050406030204" pitchFamily="18" charset="0"/>
                                </a:rPr>
                              </m:ctrlPr>
                            </m:sSubSupPr>
                            <m:e>
                              <m:r>
                                <a:rPr lang="en-US" sz="3000" i="1">
                                  <a:latin typeface="Cambria Math" panose="02040503050406030204" pitchFamily="18" charset="0"/>
                                </a:rPr>
                                <m:t>𝐴𝑑𝑣</m:t>
                              </m:r>
                            </m:e>
                            <m:sub>
                              <m:r>
                                <a:rPr lang="en-US" sz="3000" i="1">
                                  <a:latin typeface="Cambria Math" panose="02040503050406030204" pitchFamily="18" charset="0"/>
                                </a:rPr>
                                <m:t>𝑞</m:t>
                              </m:r>
                              <m:r>
                                <a:rPr lang="en-US" sz="3000" i="1">
                                  <a:latin typeface="Cambria Math" panose="02040503050406030204" pitchFamily="18" charset="0"/>
                                </a:rPr>
                                <m:t>,</m:t>
                              </m:r>
                              <m:r>
                                <a:rPr lang="en-US" sz="3000" i="1">
                                  <a:latin typeface="Cambria Math" panose="02040503050406030204" pitchFamily="18" charset="0"/>
                                </a:rPr>
                                <m:t>𝑘</m:t>
                              </m:r>
                              <m:r>
                                <a:rPr lang="en-US" sz="3000" i="1">
                                  <a:latin typeface="Cambria Math" panose="02040503050406030204" pitchFamily="18" charset="0"/>
                                </a:rPr>
                                <m:t>,</m:t>
                              </m:r>
                              <m:r>
                                <a:rPr lang="en-US" sz="3000" i="1">
                                  <a:latin typeface="Cambria Math" panose="02040503050406030204" pitchFamily="18" charset="0"/>
                                </a:rPr>
                                <m:t>𝑙</m:t>
                              </m:r>
                              <m:r>
                                <a:rPr lang="en-US" sz="3000" i="1">
                                  <a:latin typeface="Cambria Math" panose="02040503050406030204" pitchFamily="18" charset="0"/>
                                </a:rPr>
                                <m:t>, </m:t>
                              </m:r>
                              <m:sSup>
                                <m:sSupPr>
                                  <m:ctrlPr>
                                    <a:rPr lang="en-US" sz="3000" i="1">
                                      <a:latin typeface="Cambria Math" panose="02040503050406030204" pitchFamily="18" charset="0"/>
                                    </a:rPr>
                                  </m:ctrlPr>
                                </m:sSupPr>
                                <m:e>
                                  <m:r>
                                    <a:rPr lang="en-US" sz="3000" b="0" i="1" smtClean="0">
                                      <a:latin typeface="Cambria Math" panose="02040503050406030204" pitchFamily="18" charset="0"/>
                                    </a:rPr>
                                    <m:t>𝛾</m:t>
                                  </m:r>
                                </m:e>
                                <m:sup>
                                  <m:r>
                                    <a:rPr lang="en-US" sz="3000" i="1">
                                      <a:latin typeface="Cambria Math" panose="02040503050406030204" pitchFamily="18" charset="0"/>
                                    </a:rPr>
                                    <m:t>′</m:t>
                                  </m:r>
                                </m:sup>
                              </m:sSup>
                            </m:sub>
                            <m:sup>
                              <m:r>
                                <a:rPr lang="en-US" sz="3000" i="1">
                                  <a:latin typeface="Cambria Math" panose="02040503050406030204" pitchFamily="18" charset="0"/>
                                </a:rPr>
                                <m:t>𝑀𝑆𝐼𝑆</m:t>
                              </m:r>
                            </m:sup>
                          </m:sSubSup>
                          <m:d>
                            <m:dPr>
                              <m:ctrlPr>
                                <a:rPr lang="en-US" sz="3000" i="1">
                                  <a:latin typeface="Cambria Math" panose="02040503050406030204" pitchFamily="18" charset="0"/>
                                </a:rPr>
                              </m:ctrlPr>
                            </m:dPr>
                            <m:e>
                              <m:r>
                                <a:rPr lang="en-US" sz="3000" b="0" i="1" smtClean="0">
                                  <a:latin typeface="Cambria Math" panose="02040503050406030204" pitchFamily="18" charset="0"/>
                                </a:rPr>
                                <m:t>𝐶</m:t>
                              </m:r>
                            </m:e>
                          </m:d>
                        </m:oMath>
                      </m:oMathPara>
                    </a14:m>
                    <a:endParaRPr lang="en-US" sz="300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000" i="1" smtClean="0">
                              <a:latin typeface="Cambria Math" panose="02040503050406030204" pitchFamily="18" charset="0"/>
                            </a:rPr>
                            <m:t>+</m:t>
                          </m:r>
                          <m:sSubSup>
                            <m:sSubSupPr>
                              <m:ctrlPr>
                                <a:rPr lang="en-US" sz="3000" i="1">
                                  <a:latin typeface="Cambria Math" panose="02040503050406030204" pitchFamily="18" charset="0"/>
                                </a:rPr>
                              </m:ctrlPr>
                            </m:sSubSupPr>
                            <m:e>
                              <m:r>
                                <a:rPr lang="en-US" sz="3000" i="1">
                                  <a:latin typeface="Cambria Math" panose="02040503050406030204" pitchFamily="18" charset="0"/>
                                </a:rPr>
                                <m:t>𝐴𝑑𝑣</m:t>
                              </m:r>
                            </m:e>
                            <m:sub>
                              <m:r>
                                <a:rPr lang="en-US" sz="3000" i="1">
                                  <a:latin typeface="Cambria Math" panose="02040503050406030204" pitchFamily="18" charset="0"/>
                                </a:rPr>
                                <m:t>𝑞</m:t>
                              </m:r>
                              <m:r>
                                <a:rPr lang="en-US" sz="3000" i="1">
                                  <a:latin typeface="Cambria Math" panose="02040503050406030204" pitchFamily="18" charset="0"/>
                                </a:rPr>
                                <m:t>,</m:t>
                              </m:r>
                              <m:r>
                                <a:rPr lang="en-US" sz="3000" i="1">
                                  <a:latin typeface="Cambria Math" panose="02040503050406030204" pitchFamily="18" charset="0"/>
                                </a:rPr>
                                <m:t>𝑘</m:t>
                              </m:r>
                              <m:r>
                                <a:rPr lang="en-US" sz="3000" i="1">
                                  <a:latin typeface="Cambria Math" panose="02040503050406030204" pitchFamily="18" charset="0"/>
                                </a:rPr>
                                <m:t>,</m:t>
                              </m:r>
                              <m:r>
                                <a:rPr lang="en-US" sz="3000" i="1">
                                  <a:latin typeface="Cambria Math" panose="02040503050406030204" pitchFamily="18" charset="0"/>
                                </a:rPr>
                                <m:t>𝑙</m:t>
                              </m:r>
                              <m:r>
                                <a:rPr lang="en-US" sz="3000" i="1">
                                  <a:latin typeface="Cambria Math" panose="02040503050406030204" pitchFamily="18" charset="0"/>
                                </a:rPr>
                                <m:t>+1,</m:t>
                              </m:r>
                              <m:r>
                                <a:rPr lang="en-US" sz="3000" b="0" i="1" smtClean="0">
                                  <a:latin typeface="Cambria Math" panose="02040503050406030204" pitchFamily="18" charset="0"/>
                                </a:rPr>
                                <m:t>𝛾</m:t>
                              </m:r>
                            </m:sub>
                            <m:sup>
                              <m:r>
                                <a:rPr lang="en-US" sz="3000" i="1">
                                  <a:latin typeface="Cambria Math" panose="02040503050406030204" pitchFamily="18" charset="0"/>
                                </a:rPr>
                                <m:t>𝑆𝑒𝑙𝑓𝑇𝑎𝑟𝑔𝑒𝑡𝑀𝑆𝐼𝑆</m:t>
                              </m:r>
                            </m:sup>
                          </m:sSubSup>
                          <m:d>
                            <m:dPr>
                              <m:ctrlPr>
                                <a:rPr lang="en-US" sz="3000" i="1">
                                  <a:latin typeface="Cambria Math" panose="02040503050406030204" pitchFamily="18" charset="0"/>
                                </a:rPr>
                              </m:ctrlPr>
                            </m:dPr>
                            <m:e>
                              <m:r>
                                <a:rPr lang="en-US" sz="3000" b="0" i="1" smtClean="0">
                                  <a:latin typeface="Cambria Math" panose="02040503050406030204" pitchFamily="18" charset="0"/>
                                </a:rPr>
                                <m:t>𝐷</m:t>
                              </m:r>
                            </m:e>
                          </m:d>
                        </m:oMath>
                      </m:oMathPara>
                    </a14:m>
                    <a:endParaRPr lang="en-US" sz="3000" i="1" dirty="0">
                      <a:latin typeface="Cambria Math" panose="02040503050406030204" pitchFamily="18" charset="0"/>
                    </a:endParaRPr>
                  </a:p>
                  <a:p>
                    <a:pPr>
                      <a:lnSpc>
                        <a:spcPct val="150000"/>
                      </a:lnSpc>
                    </a:pPr>
                    <a14:m>
                      <m:oMath xmlns:m="http://schemas.openxmlformats.org/officeDocument/2006/math">
                        <m:r>
                          <a:rPr lang="en-US" sz="3000" i="1">
                            <a:latin typeface="Cambria Math" panose="02040503050406030204" pitchFamily="18" charset="0"/>
                          </a:rPr>
                          <m:t>+</m:t>
                        </m:r>
                        <m:sSup>
                          <m:sSupPr>
                            <m:ctrlPr>
                              <a:rPr lang="en-US" sz="3000" i="1">
                                <a:latin typeface="Cambria Math" panose="02040503050406030204" pitchFamily="18" charset="0"/>
                              </a:rPr>
                            </m:ctrlPr>
                          </m:sSupPr>
                          <m:e>
                            <m:r>
                              <a:rPr lang="en-US" sz="3000" i="1">
                                <a:latin typeface="Cambria Math" panose="02040503050406030204" pitchFamily="18" charset="0"/>
                              </a:rPr>
                              <m:t>2</m:t>
                            </m:r>
                          </m:e>
                          <m:sup>
                            <m:r>
                              <a:rPr lang="en-US" sz="3000" i="1">
                                <a:latin typeface="Cambria Math" panose="02040503050406030204" pitchFamily="18" charset="0"/>
                              </a:rPr>
                              <m:t>−254</m:t>
                            </m:r>
                          </m:sup>
                        </m:sSup>
                      </m:oMath>
                    </a14:m>
                    <a:r>
                      <a:rPr lang="en-US" sz="3000" dirty="0"/>
                      <a:t> </a:t>
                    </a:r>
                  </a:p>
                </p:txBody>
              </p:sp>
            </mc:Choice>
            <mc:Fallback xmlns="">
              <p:sp>
                <p:nvSpPr>
                  <p:cNvPr id="38" name="TextBox 37">
                    <a:extLst>
                      <a:ext uri="{FF2B5EF4-FFF2-40B4-BE49-F238E27FC236}">
                        <a16:creationId xmlns:a16="http://schemas.microsoft.com/office/drawing/2014/main" id="{C0EAC16E-2131-D65A-4712-7FFA2B6F70A8}"/>
                      </a:ext>
                    </a:extLst>
                  </p:cNvPr>
                  <p:cNvSpPr txBox="1">
                    <a:spLocks noRot="1" noChangeAspect="1" noMove="1" noResize="1" noEditPoints="1" noAdjustHandles="1" noChangeArrowheads="1" noChangeShapeType="1" noTextEdit="1"/>
                  </p:cNvSpPr>
                  <p:nvPr/>
                </p:nvSpPr>
                <p:spPr>
                  <a:xfrm>
                    <a:off x="971096" y="2165451"/>
                    <a:ext cx="3783210" cy="3310586"/>
                  </a:xfrm>
                  <a:prstGeom prst="rect">
                    <a:avLst/>
                  </a:prstGeom>
                  <a:blipFill>
                    <a:blip r:embed="rId4"/>
                    <a:stretch>
                      <a:fillRect r="-1610"/>
                    </a:stretch>
                  </a:blipFill>
                </p:spPr>
                <p:txBody>
                  <a:bodyPr/>
                  <a:lstStyle/>
                  <a:p>
                    <a:r>
                      <a:rPr lang="en-US">
                        <a:noFill/>
                      </a:rPr>
                      <a:t> </a:t>
                    </a:r>
                  </a:p>
                </p:txBody>
              </p:sp>
            </mc:Fallback>
          </mc:AlternateContent>
        </p:grpSp>
      </p:grpSp>
      <p:sp>
        <p:nvSpPr>
          <p:cNvPr id="33" name="Title 1">
            <a:extLst>
              <a:ext uri="{FF2B5EF4-FFF2-40B4-BE49-F238E27FC236}">
                <a16:creationId xmlns:a16="http://schemas.microsoft.com/office/drawing/2014/main" id="{6C52FF4A-2CF4-4E4F-419F-A55E62FCCAFF}"/>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p:sp>
        <p:nvSpPr>
          <p:cNvPr id="2" name="TextBox 1">
            <a:extLst>
              <a:ext uri="{FF2B5EF4-FFF2-40B4-BE49-F238E27FC236}">
                <a16:creationId xmlns:a16="http://schemas.microsoft.com/office/drawing/2014/main" id="{C997EB3F-78F3-4BD1-9D16-0D0C91883E6F}"/>
              </a:ext>
            </a:extLst>
          </p:cNvPr>
          <p:cNvSpPr txBox="1"/>
          <p:nvPr/>
        </p:nvSpPr>
        <p:spPr>
          <a:xfrm>
            <a:off x="5278421" y="2416311"/>
            <a:ext cx="6306791" cy="2400657"/>
          </a:xfrm>
          <a:prstGeom prst="rect">
            <a:avLst/>
          </a:prstGeom>
          <a:noFill/>
        </p:spPr>
        <p:txBody>
          <a:bodyPr wrap="none" rtlCol="0">
            <a:spAutoFit/>
          </a:bodyPr>
          <a:lstStyle/>
          <a:p>
            <a:pPr marL="285750" indent="-285750">
              <a:buFont typeface="Arial" panose="020B0604020202020204" pitchFamily="34" charset="0"/>
              <a:buChar char="•"/>
            </a:pPr>
            <a:r>
              <a:rPr lang="en-US" sz="3000" dirty="0"/>
              <a:t>Module Learning With Errors (MLWE)</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Module Short Integer Solution (MSIS)</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err="1"/>
              <a:t>SelfTargetMSIS</a:t>
            </a:r>
            <a:endParaRPr lang="en-US" sz="3000" dirty="0"/>
          </a:p>
        </p:txBody>
      </p:sp>
    </p:spTree>
    <p:extLst>
      <p:ext uri="{BB962C8B-B14F-4D97-AF65-F5344CB8AC3E}">
        <p14:creationId xmlns:p14="http://schemas.microsoft.com/office/powerpoint/2010/main" val="2058494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71458DE-5BDC-CFA9-5A63-5B333FEBF58C}"/>
              </a:ext>
            </a:extLst>
          </p:cNvPr>
          <p:cNvSpPr/>
          <p:nvPr/>
        </p:nvSpPr>
        <p:spPr>
          <a:xfrm>
            <a:off x="435992" y="1812901"/>
            <a:ext cx="11365170" cy="1035099"/>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2353E7-E111-EA78-5EBD-5E888F811859}"/>
              </a:ext>
            </a:extLst>
          </p:cNvPr>
          <p:cNvSpPr/>
          <p:nvPr/>
        </p:nvSpPr>
        <p:spPr>
          <a:xfrm>
            <a:off x="435992" y="3236691"/>
            <a:ext cx="11365170" cy="1035099"/>
          </a:xfrm>
          <a:prstGeom prst="rect">
            <a:avLst/>
          </a:prstGeom>
          <a:solidFill>
            <a:srgbClr val="F8CBAD"/>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DCD6B3-BA5F-25EC-D3FA-8C130F78619B}"/>
              </a:ext>
            </a:extLst>
          </p:cNvPr>
          <p:cNvSpPr/>
          <p:nvPr/>
        </p:nvSpPr>
        <p:spPr>
          <a:xfrm>
            <a:off x="511428" y="4679293"/>
            <a:ext cx="11289734" cy="1035099"/>
          </a:xfrm>
          <a:prstGeom prst="rect">
            <a:avLst/>
          </a:prstGeom>
          <a:solidFill>
            <a:srgbClr val="FFB7BE"/>
          </a:solidFill>
          <a:ln>
            <a:solidFill>
              <a:srgbClr val="D91D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E25B9-B37B-B2F3-319F-A5A31B8AD67A}"/>
              </a:ext>
            </a:extLst>
          </p:cNvPr>
          <p:cNvSpPr>
            <a:spLocks noGrp="1"/>
          </p:cNvSpPr>
          <p:nvPr>
            <p:ph type="title"/>
          </p:nvPr>
        </p:nvSpPr>
        <p:spPr>
          <a:xfrm>
            <a:off x="0" y="18255"/>
            <a:ext cx="10515600" cy="1325563"/>
          </a:xfrm>
        </p:spPr>
        <p:txBody>
          <a:bodyPr/>
          <a:lstStyle/>
          <a:p>
            <a:r>
              <a:rPr lang="en-US" dirty="0"/>
              <a:t>Proof Roadmap</a:t>
            </a:r>
          </a:p>
        </p:txBody>
      </p:sp>
      <p:grpSp>
        <p:nvGrpSpPr>
          <p:cNvPr id="21" name="Group 20">
            <a:extLst>
              <a:ext uri="{FF2B5EF4-FFF2-40B4-BE49-F238E27FC236}">
                <a16:creationId xmlns:a16="http://schemas.microsoft.com/office/drawing/2014/main" id="{AD36FB61-65D0-4C17-E330-41ACAE1CBDCC}"/>
              </a:ext>
            </a:extLst>
          </p:cNvPr>
          <p:cNvGrpSpPr/>
          <p:nvPr/>
        </p:nvGrpSpPr>
        <p:grpSpPr>
          <a:xfrm>
            <a:off x="390838" y="2170595"/>
            <a:ext cx="725310" cy="3323707"/>
            <a:chOff x="108613" y="1820636"/>
            <a:chExt cx="725310" cy="3323707"/>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6D26690-D9C3-66C4-2A11-23FDBF59968A}"/>
                    </a:ext>
                  </a:extLst>
                </p:cNvPr>
                <p:cNvSpPr txBox="1"/>
                <p:nvPr/>
              </p:nvSpPr>
              <p:spPr>
                <a:xfrm>
                  <a:off x="108613" y="182063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oMath>
                    </m:oMathPara>
                  </a14:m>
                  <a:endParaRPr lang="en-US" sz="2800" dirty="0"/>
                </a:p>
              </p:txBody>
            </p:sp>
          </mc:Choice>
          <mc:Fallback xmlns="">
            <p:sp>
              <p:nvSpPr>
                <p:cNvPr id="12" name="TextBox 11">
                  <a:extLst>
                    <a:ext uri="{FF2B5EF4-FFF2-40B4-BE49-F238E27FC236}">
                      <a16:creationId xmlns:a16="http://schemas.microsoft.com/office/drawing/2014/main" id="{36D26690-D9C3-66C4-2A11-23FDBF59968A}"/>
                    </a:ext>
                  </a:extLst>
                </p:cNvPr>
                <p:cNvSpPr txBox="1">
                  <a:spLocks noRot="1" noChangeAspect="1" noMove="1" noResize="1" noEditPoints="1" noAdjustHandles="1" noChangeArrowheads="1" noChangeShapeType="1" noTextEdit="1"/>
                </p:cNvSpPr>
                <p:nvPr/>
              </p:nvSpPr>
              <p:spPr>
                <a:xfrm>
                  <a:off x="108613" y="1820636"/>
                  <a:ext cx="680156"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BE7BA2B-258B-DFF0-E015-DD439E7463BA}"/>
                    </a:ext>
                  </a:extLst>
                </p:cNvPr>
                <p:cNvSpPr txBox="1"/>
                <p:nvPr/>
              </p:nvSpPr>
              <p:spPr>
                <a:xfrm>
                  <a:off x="108613" y="321355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2</m:t>
                        </m:r>
                        <m:r>
                          <a:rPr lang="en-US" sz="2800" b="0" i="1" smtClean="0">
                            <a:latin typeface="Cambria Math" panose="02040503050406030204" pitchFamily="18" charset="0"/>
                          </a:rPr>
                          <m:t>.</m:t>
                        </m:r>
                      </m:oMath>
                    </m:oMathPara>
                  </a14:m>
                  <a:endParaRPr lang="en-US" sz="2800" dirty="0"/>
                </a:p>
              </p:txBody>
            </p:sp>
          </mc:Choice>
          <mc:Fallback xmlns="">
            <p:sp>
              <p:nvSpPr>
                <p:cNvPr id="13" name="TextBox 12">
                  <a:extLst>
                    <a:ext uri="{FF2B5EF4-FFF2-40B4-BE49-F238E27FC236}">
                      <a16:creationId xmlns:a16="http://schemas.microsoft.com/office/drawing/2014/main" id="{DBE7BA2B-258B-DFF0-E015-DD439E7463BA}"/>
                    </a:ext>
                  </a:extLst>
                </p:cNvPr>
                <p:cNvSpPr txBox="1">
                  <a:spLocks noRot="1" noChangeAspect="1" noMove="1" noResize="1" noEditPoints="1" noAdjustHandles="1" noChangeArrowheads="1" noChangeShapeType="1" noTextEdit="1"/>
                </p:cNvSpPr>
                <p:nvPr/>
              </p:nvSpPr>
              <p:spPr>
                <a:xfrm>
                  <a:off x="108613" y="3213556"/>
                  <a:ext cx="680156"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338220C-EB13-AE76-086B-553F364B26C8}"/>
                    </a:ext>
                  </a:extLst>
                </p:cNvPr>
                <p:cNvSpPr txBox="1"/>
                <p:nvPr/>
              </p:nvSpPr>
              <p:spPr>
                <a:xfrm>
                  <a:off x="153767" y="471345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3</m:t>
                        </m:r>
                        <m:r>
                          <a:rPr lang="en-US" sz="2800" b="0" i="1" smtClean="0">
                            <a:latin typeface="Cambria Math" panose="02040503050406030204" pitchFamily="18" charset="0"/>
                          </a:rPr>
                          <m:t>.</m:t>
                        </m:r>
                      </m:oMath>
                    </m:oMathPara>
                  </a14:m>
                  <a:endParaRPr lang="en-US" sz="2800" dirty="0"/>
                </a:p>
              </p:txBody>
            </p:sp>
          </mc:Choice>
          <mc:Fallback xmlns="">
            <p:sp>
              <p:nvSpPr>
                <p:cNvPr id="14" name="TextBox 13">
                  <a:extLst>
                    <a:ext uri="{FF2B5EF4-FFF2-40B4-BE49-F238E27FC236}">
                      <a16:creationId xmlns:a16="http://schemas.microsoft.com/office/drawing/2014/main" id="{A338220C-EB13-AE76-086B-553F364B26C8}"/>
                    </a:ext>
                  </a:extLst>
                </p:cNvPr>
                <p:cNvSpPr txBox="1">
                  <a:spLocks noRot="1" noChangeAspect="1" noMove="1" noResize="1" noEditPoints="1" noAdjustHandles="1" noChangeArrowheads="1" noChangeShapeType="1" noTextEdit="1"/>
                </p:cNvSpPr>
                <p:nvPr/>
              </p:nvSpPr>
              <p:spPr>
                <a:xfrm>
                  <a:off x="153767" y="4713456"/>
                  <a:ext cx="680156" cy="430887"/>
                </a:xfrm>
                <a:prstGeom prst="rect">
                  <a:avLst/>
                </a:prstGeom>
                <a:blipFill>
                  <a:blip r:embed="rId5"/>
                  <a:stretch>
                    <a:fillRect/>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7591B7BB-526A-7351-0C59-9ED1A9A16721}"/>
              </a:ext>
            </a:extLst>
          </p:cNvPr>
          <p:cNvGrpSpPr/>
          <p:nvPr/>
        </p:nvGrpSpPr>
        <p:grpSpPr>
          <a:xfrm>
            <a:off x="988392" y="1902354"/>
            <a:ext cx="10215216" cy="3753207"/>
            <a:chOff x="788769" y="1518530"/>
            <a:chExt cx="10215216" cy="3753207"/>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A13E29-134C-3223-C73F-3DF43E14C04B}"/>
                    </a:ext>
                  </a:extLst>
                </p:cNvPr>
                <p:cNvSpPr txBox="1"/>
                <p:nvPr/>
              </p:nvSpPr>
              <p:spPr>
                <a:xfrm>
                  <a:off x="788769" y="1608842"/>
                  <a:ext cx="3889061" cy="675570"/>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sSubSup>
                          <m:sSubSupPr>
                            <m:ctrlPr>
                              <a:rPr lang="en-US" sz="2800" i="1" smtClean="0">
                                <a:latin typeface="Cambria Math" panose="02040503050406030204" pitchFamily="18" charset="0"/>
                              </a:rPr>
                            </m:ctrlPr>
                          </m:sSubSupPr>
                          <m:e>
                            <m:r>
                              <m:rPr>
                                <m:sty m:val="p"/>
                              </m:rPr>
                              <a:rPr lang="en-US" sz="2800" i="1">
                                <a:latin typeface="Cambria Math" panose="02040503050406030204" pitchFamily="18" charset="0"/>
                              </a:rPr>
                              <m:t>Adv</m:t>
                            </m:r>
                          </m:e>
                          <m:sub>
                            <m:r>
                              <a:rPr lang="en-US" sz="2800" i="1">
                                <a:latin typeface="Cambria Math" panose="02040503050406030204" pitchFamily="18" charset="0"/>
                              </a:rPr>
                              <m:t>𝑞</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 </m:t>
                            </m:r>
                            <m:r>
                              <a:rPr lang="en-US" sz="2800" i="1">
                                <a:latin typeface="Cambria Math" panose="02040503050406030204" pitchFamily="18" charset="0"/>
                              </a:rPr>
                              <m:t>𝜆</m:t>
                            </m:r>
                            <m:r>
                              <a:rPr lang="en-US" sz="2800" i="1">
                                <a:latin typeface="Cambria Math" panose="02040503050406030204" pitchFamily="18" charset="0"/>
                              </a:rPr>
                              <m:t>, </m:t>
                            </m:r>
                            <m:r>
                              <a:rPr lang="en-US" sz="2800" i="1">
                                <a:latin typeface="Cambria Math" panose="02040503050406030204" pitchFamily="18" charset="0"/>
                              </a:rPr>
                              <m:t>𝜏</m:t>
                            </m:r>
                          </m:sub>
                          <m:sup>
                            <m:r>
                              <a:rPr lang="en-US" sz="2800" i="1">
                                <a:latin typeface="Cambria Math" panose="02040503050406030204" pitchFamily="18" charset="0"/>
                              </a:rPr>
                              <m:t>𝑆𝑒𝑙𝑓𝑇𝑎𝑟𝑔𝑒𝑡𝑀𝑆𝐼𝑆</m:t>
                            </m:r>
                          </m:sup>
                        </m:sSubSup>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𝐴</m:t>
                                </m:r>
                              </m:e>
                              <m:sup>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sup>
                            </m:sSup>
                          </m:e>
                        </m:d>
                      </m:oMath>
                    </m:oMathPara>
                  </a14:m>
                  <a:endParaRPr lang="en-US" sz="2800" dirty="0"/>
                </a:p>
              </p:txBody>
            </p:sp>
          </mc:Choice>
          <mc:Fallback xmlns="">
            <p:sp>
              <p:nvSpPr>
                <p:cNvPr id="8" name="TextBox 7">
                  <a:extLst>
                    <a:ext uri="{FF2B5EF4-FFF2-40B4-BE49-F238E27FC236}">
                      <a16:creationId xmlns:a16="http://schemas.microsoft.com/office/drawing/2014/main" id="{5FA13E29-134C-3223-C73F-3DF43E14C04B}"/>
                    </a:ext>
                  </a:extLst>
                </p:cNvPr>
                <p:cNvSpPr txBox="1">
                  <a:spLocks noRot="1" noChangeAspect="1" noMove="1" noResize="1" noEditPoints="1" noAdjustHandles="1" noChangeArrowheads="1" noChangeShapeType="1" noTextEdit="1"/>
                </p:cNvSpPr>
                <p:nvPr/>
              </p:nvSpPr>
              <p:spPr>
                <a:xfrm>
                  <a:off x="788769" y="1608842"/>
                  <a:ext cx="3889061" cy="6755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9FC962-C907-488B-B08E-11D9B6B34FCD}"/>
                    </a:ext>
                  </a:extLst>
                </p:cNvPr>
                <p:cNvSpPr txBox="1"/>
                <p:nvPr/>
              </p:nvSpPr>
              <p:spPr>
                <a:xfrm>
                  <a:off x="6014157" y="1518530"/>
                  <a:ext cx="4989828" cy="375320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Sup>
                          <m:sSubSupPr>
                            <m:ctrlPr>
                              <a:rPr lang="en-US" sz="2800" i="1" smtClean="0">
                                <a:latin typeface="Cambria Math" panose="02040503050406030204" pitchFamily="18" charset="0"/>
                              </a:rPr>
                            </m:ctrlPr>
                          </m:sSubSupPr>
                          <m:e>
                            <m:r>
                              <m:rPr>
                                <m:sty m:val="p"/>
                              </m:rPr>
                              <a:rPr lang="en-US" sz="2800" i="1">
                                <a:latin typeface="Cambria Math" panose="02040503050406030204" pitchFamily="18" charset="0"/>
                              </a:rPr>
                              <m:t>Adv</m:t>
                            </m:r>
                          </m:e>
                          <m:sub>
                            <m:r>
                              <a:rPr lang="en-US" sz="2800" i="1">
                                <a:latin typeface="Cambria Math" panose="02040503050406030204" pitchFamily="18" charset="0"/>
                              </a:rPr>
                              <m:t>𝑞</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 </m:t>
                            </m:r>
                            <m:r>
                              <a:rPr lang="en-US" sz="2800" i="1">
                                <a:latin typeface="Cambria Math" panose="02040503050406030204" pitchFamily="18" charset="0"/>
                              </a:rPr>
                              <m:t>𝜆</m:t>
                            </m:r>
                            <m:r>
                              <a:rPr lang="en-US" sz="2800" i="1">
                                <a:latin typeface="Cambria Math" panose="02040503050406030204" pitchFamily="18" charset="0"/>
                              </a:rPr>
                              <m:t>, </m:t>
                            </m:r>
                            <m:r>
                              <a:rPr lang="en-US" sz="2800" i="1">
                                <a:latin typeface="Cambria Math" panose="02040503050406030204" pitchFamily="18" charset="0"/>
                              </a:rPr>
                              <m:t>𝜏</m:t>
                            </m:r>
                          </m:sub>
                          <m:sup>
                            <m:r>
                              <a:rPr lang="en-US" sz="2800" i="1">
                                <a:latin typeface="Cambria Math" panose="02040503050406030204" pitchFamily="18" charset="0"/>
                              </a:rPr>
                              <m:t>𝐶h𝑜𝑠𝑒𝑛</m:t>
                            </m:r>
                            <m:r>
                              <a:rPr lang="en-US" sz="2800" i="1">
                                <a:latin typeface="Cambria Math" panose="02040503050406030204" pitchFamily="18" charset="0"/>
                              </a:rPr>
                              <m:t> </m:t>
                            </m:r>
                            <m:r>
                              <a:rPr lang="en-US" sz="2800" i="1">
                                <a:latin typeface="Cambria Math" panose="02040503050406030204" pitchFamily="18" charset="0"/>
                              </a:rPr>
                              <m:t>𝐶𝑜𝑜𝑟𝑑𝑖𝑛𝑎𝑡𝑒</m:t>
                            </m:r>
                            <m:r>
                              <a:rPr lang="en-US" sz="2800" i="1">
                                <a:latin typeface="Cambria Math" panose="02040503050406030204" pitchFamily="18" charset="0"/>
                              </a:rPr>
                              <m:t> </m:t>
                            </m:r>
                            <m:r>
                              <a:rPr lang="en-US" sz="2800" i="1">
                                <a:latin typeface="Cambria Math" panose="02040503050406030204" pitchFamily="18" charset="0"/>
                              </a:rPr>
                              <m:t>𝐵𝑖𝑛𝑑𝑖𝑛𝑔</m:t>
                            </m:r>
                          </m:sup>
                        </m:sSubSup>
                        <m:r>
                          <a:rPr lang="en-US" sz="2800" i="1">
                            <a:latin typeface="Cambria Math" panose="02040503050406030204" pitchFamily="18" charset="0"/>
                          </a:rPr>
                          <m:t>(</m:t>
                        </m:r>
                        <m:r>
                          <a:rPr lang="en-US" sz="2800" b="0" i="1" smtClean="0">
                            <a:latin typeface="Cambria Math" panose="02040503050406030204" pitchFamily="18" charset="0"/>
                          </a:rPr>
                          <m:t>𝐵</m:t>
                        </m:r>
                        <m:r>
                          <a:rPr lang="en-US" sz="2800" i="1">
                            <a:latin typeface="Cambria Math" panose="02040503050406030204" pitchFamily="18" charset="0"/>
                          </a:rPr>
                          <m:t>)</m:t>
                        </m:r>
                      </m:oMath>
                    </m:oMathPara>
                  </a14:m>
                  <a:endParaRPr lang="en-US" sz="2800" dirty="0"/>
                </a:p>
                <a:p>
                  <a:endParaRPr lang="en-US" sz="2800" dirty="0"/>
                </a:p>
                <a:p>
                  <a:endParaRPr lang="en-US" sz="2800" dirty="0"/>
                </a:p>
                <a:p>
                  <a:pPr/>
                  <a14:m>
                    <m:oMathPara xmlns:m="http://schemas.openxmlformats.org/officeDocument/2006/math">
                      <m:oMathParaPr>
                        <m:jc m:val="left"/>
                      </m:oMathParaPr>
                      <m:oMath xmlns:m="http://schemas.openxmlformats.org/officeDocument/2006/math">
                        <m:sSubSup>
                          <m:sSubSupPr>
                            <m:ctrlPr>
                              <a:rPr lang="en-US" sz="2800" i="1" smtClean="0">
                                <a:latin typeface="Cambria Math" panose="02040503050406030204" pitchFamily="18" charset="0"/>
                              </a:rPr>
                            </m:ctrlPr>
                          </m:sSubSupPr>
                          <m:e>
                            <m:r>
                              <m:rPr>
                                <m:sty m:val="p"/>
                              </m:rPr>
                              <a:rPr lang="en-US" sz="2800" i="1">
                                <a:latin typeface="Cambria Math" panose="02040503050406030204" pitchFamily="18" charset="0"/>
                              </a:rPr>
                              <m:t>Adv</m:t>
                            </m:r>
                          </m:e>
                          <m:sub>
                            <m:r>
                              <a:rPr lang="en-US" sz="2800" i="1">
                                <a:latin typeface="Cambria Math" panose="02040503050406030204" pitchFamily="18" charset="0"/>
                              </a:rPr>
                              <m:t>𝑞</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 </m:t>
                            </m:r>
                            <m:r>
                              <a:rPr lang="en-US" sz="2800" i="1">
                                <a:latin typeface="Cambria Math" panose="02040503050406030204" pitchFamily="18" charset="0"/>
                              </a:rPr>
                              <m:t>𝜆</m:t>
                            </m:r>
                          </m:sub>
                          <m:sup>
                            <m:r>
                              <a:rPr lang="en-US" sz="2800" i="1">
                                <a:latin typeface="Cambria Math" panose="02040503050406030204" pitchFamily="18" charset="0"/>
                              </a:rPr>
                              <m:t>𝐶𝑜𝑙𝑙𝑎𝑝𝑠𝑖𝑛𝑔</m:t>
                            </m:r>
                          </m:sup>
                        </m:sSubSup>
                        <m:r>
                          <a:rPr lang="en-US" sz="2800" i="1">
                            <a:latin typeface="Cambria Math" panose="02040503050406030204" pitchFamily="18" charset="0"/>
                          </a:rPr>
                          <m:t>(</m:t>
                        </m:r>
                        <m:r>
                          <a:rPr lang="en-US" sz="2800" b="0" i="1" smtClean="0">
                            <a:latin typeface="Cambria Math" panose="02040503050406030204" pitchFamily="18" charset="0"/>
                          </a:rPr>
                          <m:t>𝐶</m:t>
                        </m:r>
                        <m:r>
                          <a:rPr lang="en-US" sz="2800" i="1">
                            <a:latin typeface="Cambria Math" panose="02040503050406030204" pitchFamily="18" charset="0"/>
                          </a:rPr>
                          <m:t>)</m:t>
                        </m:r>
                      </m:oMath>
                    </m:oMathPara>
                  </a14:m>
                  <a:endParaRPr lang="en-US" sz="2800" dirty="0"/>
                </a:p>
                <a:p>
                  <a:endParaRPr lang="en-US" sz="2800" dirty="0"/>
                </a:p>
                <a:p>
                  <a:endParaRPr lang="en-US" sz="2800" dirty="0"/>
                </a:p>
                <a:p>
                  <a:pPr/>
                  <a14:m>
                    <m:oMathPara xmlns:m="http://schemas.openxmlformats.org/officeDocument/2006/math">
                      <m:oMathParaPr>
                        <m:jc m:val="left"/>
                      </m:oMathParaPr>
                      <m:oMath xmlns:m="http://schemas.openxmlformats.org/officeDocument/2006/math">
                        <m:sSubSup>
                          <m:sSubSupPr>
                            <m:ctrlPr>
                              <a:rPr lang="en-US" sz="2800" i="1" smtClean="0">
                                <a:latin typeface="Cambria Math" panose="02040503050406030204" pitchFamily="18" charset="0"/>
                              </a:rPr>
                            </m:ctrlPr>
                          </m:sSubSupPr>
                          <m:e>
                            <m:r>
                              <m:rPr>
                                <m:sty m:val="p"/>
                              </m:rPr>
                              <a:rPr lang="en-US" sz="2800" i="1">
                                <a:latin typeface="Cambria Math" panose="02040503050406030204" pitchFamily="18" charset="0"/>
                              </a:rPr>
                              <m:t>Adv</m:t>
                            </m:r>
                          </m:e>
                          <m:sub>
                            <m:r>
                              <a:rPr lang="en-US" sz="2800" i="1">
                                <a:latin typeface="Cambria Math" panose="02040503050406030204" pitchFamily="18" charset="0"/>
                              </a:rPr>
                              <m:t>𝑞</m:t>
                            </m:r>
                            <m:r>
                              <a:rPr lang="en-US" sz="2800" i="1">
                                <a:latin typeface="Cambria Math" panose="02040503050406030204" pitchFamily="18" charset="0"/>
                              </a:rPr>
                              <m:t>, </m:t>
                            </m:r>
                            <m:r>
                              <a:rPr lang="en-US" sz="2800" i="1">
                                <a:latin typeface="Cambria Math" panose="02040503050406030204" pitchFamily="18" charset="0"/>
                              </a:rPr>
                              <m:t>𝑛</m:t>
                            </m:r>
                            <m:r>
                              <a:rPr lang="en-US" sz="2800" i="1">
                                <a:latin typeface="Cambria Math" panose="02040503050406030204" pitchFamily="18" charset="0"/>
                              </a:rPr>
                              <m:t>, </m:t>
                            </m:r>
                            <m:r>
                              <a:rPr lang="en-US" sz="2800" i="1">
                                <a:latin typeface="Cambria Math" panose="02040503050406030204" pitchFamily="18" charset="0"/>
                              </a:rPr>
                              <m:t>𝑘</m:t>
                            </m:r>
                            <m:r>
                              <a:rPr lang="en-US" sz="2800" i="1">
                                <a:latin typeface="Cambria Math" panose="02040503050406030204" pitchFamily="18" charset="0"/>
                              </a:rPr>
                              <m:t>, </m:t>
                            </m:r>
                            <m:r>
                              <a:rPr lang="en-US" sz="2800" i="1">
                                <a:latin typeface="Cambria Math" panose="02040503050406030204" pitchFamily="18" charset="0"/>
                              </a:rPr>
                              <m:t>𝑙</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𝑆</m:t>
                                </m:r>
                              </m:e>
                              <m:sub>
                                <m:r>
                                  <a:rPr lang="en-US" sz="2800" i="1">
                                    <a:latin typeface="Cambria Math" panose="02040503050406030204" pitchFamily="18" charset="0"/>
                                  </a:rPr>
                                  <m:t>𝜂</m:t>
                                </m:r>
                              </m:sub>
                            </m:sSub>
                          </m:sub>
                          <m:sup>
                            <m:r>
                              <a:rPr lang="en-US" sz="2800" i="1">
                                <a:latin typeface="Cambria Math" panose="02040503050406030204" pitchFamily="18" charset="0"/>
                              </a:rPr>
                              <m:t>𝑀𝐿𝑊𝐸</m:t>
                            </m:r>
                          </m:sup>
                        </m:sSubSup>
                        <m:d>
                          <m:dPr>
                            <m:ctrlPr>
                              <a:rPr lang="en-US" sz="2800" i="1">
                                <a:latin typeface="Cambria Math" panose="02040503050406030204" pitchFamily="18" charset="0"/>
                              </a:rPr>
                            </m:ctrlPr>
                          </m:dPr>
                          <m:e>
                            <m:r>
                              <a:rPr lang="en-US" sz="2800" b="0" i="1" smtClean="0">
                                <a:latin typeface="Cambria Math" panose="02040503050406030204" pitchFamily="18" charset="0"/>
                              </a:rPr>
                              <m:t>𝐷</m:t>
                            </m:r>
                          </m:e>
                        </m:d>
                        <m:r>
                          <a:rPr lang="en-US" sz="2800" i="1">
                            <a:latin typeface="Cambria Math" panose="02040503050406030204" pitchFamily="18" charset="0"/>
                          </a:rPr>
                          <m:t>,</m:t>
                        </m:r>
                        <m:r>
                          <a:rPr lang="en-US" sz="2800" i="1">
                            <a:latin typeface="Cambria Math" panose="02040503050406030204" pitchFamily="18" charset="0"/>
                          </a:rPr>
                          <m:t>𝜂</m:t>
                        </m:r>
                        <m:r>
                          <a:rPr lang="en-US" sz="2800" i="1">
                            <a:latin typeface="Cambria Math" panose="02040503050406030204" pitchFamily="18" charset="0"/>
                          </a:rPr>
                          <m:t>&lt;</m:t>
                        </m:r>
                        <m:d>
                          <m:dPr>
                            <m:begChr m:val="⌊"/>
                            <m:endChr m:val="⌋"/>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𝑞</m:t>
                                </m:r>
                              </m:num>
                              <m:den>
                                <m:r>
                                  <a:rPr lang="en-US" sz="2800" i="1">
                                    <a:latin typeface="Cambria Math" panose="02040503050406030204" pitchFamily="18" charset="0"/>
                                  </a:rPr>
                                  <m:t>32</m:t>
                                </m:r>
                              </m:den>
                            </m:f>
                          </m:e>
                        </m:d>
                        <m:r>
                          <a:rPr lang="en-US" sz="2800" i="1">
                            <a:latin typeface="Cambria Math" panose="02040503050406030204" pitchFamily="18" charset="0"/>
                          </a:rPr>
                          <m:t>/2</m:t>
                        </m:r>
                        <m:r>
                          <a:rPr lang="en-US" sz="2800" i="1">
                            <a:latin typeface="Cambria Math" panose="02040503050406030204" pitchFamily="18" charset="0"/>
                          </a:rPr>
                          <m:t>𝜆</m:t>
                        </m:r>
                        <m:r>
                          <a:rPr lang="en-US" sz="2800" i="1">
                            <a:latin typeface="Cambria Math" panose="02040503050406030204" pitchFamily="18" charset="0"/>
                          </a:rPr>
                          <m:t>𝑛𝑙</m:t>
                        </m:r>
                      </m:oMath>
                    </m:oMathPara>
                  </a14:m>
                  <a:endParaRPr lang="en-US" sz="2800" dirty="0"/>
                </a:p>
              </p:txBody>
            </p:sp>
          </mc:Choice>
          <mc:Fallback xmlns="">
            <p:sp>
              <p:nvSpPr>
                <p:cNvPr id="9" name="TextBox 8">
                  <a:extLst>
                    <a:ext uri="{FF2B5EF4-FFF2-40B4-BE49-F238E27FC236}">
                      <a16:creationId xmlns:a16="http://schemas.microsoft.com/office/drawing/2014/main" id="{EE9FC962-C907-488B-B08E-11D9B6B34FCD}"/>
                    </a:ext>
                  </a:extLst>
                </p:cNvPr>
                <p:cNvSpPr txBox="1">
                  <a:spLocks noRot="1" noChangeAspect="1" noMove="1" noResize="1" noEditPoints="1" noAdjustHandles="1" noChangeArrowheads="1" noChangeShapeType="1" noTextEdit="1"/>
                </p:cNvSpPr>
                <p:nvPr/>
              </p:nvSpPr>
              <p:spPr>
                <a:xfrm>
                  <a:off x="6014157" y="1518530"/>
                  <a:ext cx="4989828" cy="37532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D73C4A-3D17-DA08-24BB-8DFAB5E07DAE}"/>
                    </a:ext>
                  </a:extLst>
                </p:cNvPr>
                <p:cNvSpPr txBox="1"/>
                <p:nvPr/>
              </p:nvSpPr>
              <p:spPr>
                <a:xfrm>
                  <a:off x="5005915" y="1753447"/>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0" name="TextBox 9">
                  <a:extLst>
                    <a:ext uri="{FF2B5EF4-FFF2-40B4-BE49-F238E27FC236}">
                      <a16:creationId xmlns:a16="http://schemas.microsoft.com/office/drawing/2014/main" id="{A9D73C4A-3D17-DA08-24BB-8DFAB5E07DAE}"/>
                    </a:ext>
                  </a:extLst>
                </p:cNvPr>
                <p:cNvSpPr txBox="1">
                  <a:spLocks noRot="1" noChangeAspect="1" noMove="1" noResize="1" noEditPoints="1" noAdjustHandles="1" noChangeArrowheads="1" noChangeShapeType="1" noTextEdit="1"/>
                </p:cNvSpPr>
                <p:nvPr/>
              </p:nvSpPr>
              <p:spPr>
                <a:xfrm>
                  <a:off x="5005915" y="1753447"/>
                  <a:ext cx="680156"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8CAD860-09C4-8667-1083-8EC8762C9A30}"/>
                    </a:ext>
                  </a:extLst>
                </p:cNvPr>
                <p:cNvSpPr txBox="1"/>
                <p:nvPr/>
              </p:nvSpPr>
              <p:spPr>
                <a:xfrm>
                  <a:off x="5005915" y="3178181"/>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5" name="TextBox 14">
                  <a:extLst>
                    <a:ext uri="{FF2B5EF4-FFF2-40B4-BE49-F238E27FC236}">
                      <a16:creationId xmlns:a16="http://schemas.microsoft.com/office/drawing/2014/main" id="{F8CAD860-09C4-8667-1083-8EC8762C9A30}"/>
                    </a:ext>
                  </a:extLst>
                </p:cNvPr>
                <p:cNvSpPr txBox="1">
                  <a:spLocks noRot="1" noChangeAspect="1" noMove="1" noResize="1" noEditPoints="1" noAdjustHandles="1" noChangeArrowheads="1" noChangeShapeType="1" noTextEdit="1"/>
                </p:cNvSpPr>
                <p:nvPr/>
              </p:nvSpPr>
              <p:spPr>
                <a:xfrm>
                  <a:off x="5005915" y="3178181"/>
                  <a:ext cx="680156" cy="4308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AE65604-2E91-9C56-D9CA-D373AEFFCBE8}"/>
                    </a:ext>
                  </a:extLst>
                </p:cNvPr>
                <p:cNvSpPr txBox="1"/>
                <p:nvPr/>
              </p:nvSpPr>
              <p:spPr>
                <a:xfrm>
                  <a:off x="5001688" y="4597576"/>
                  <a:ext cx="680156"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6" name="TextBox 15">
                  <a:extLst>
                    <a:ext uri="{FF2B5EF4-FFF2-40B4-BE49-F238E27FC236}">
                      <a16:creationId xmlns:a16="http://schemas.microsoft.com/office/drawing/2014/main" id="{DAE65604-2E91-9C56-D9CA-D373AEFFCBE8}"/>
                    </a:ext>
                  </a:extLst>
                </p:cNvPr>
                <p:cNvSpPr txBox="1">
                  <a:spLocks noRot="1" noChangeAspect="1" noMove="1" noResize="1" noEditPoints="1" noAdjustHandles="1" noChangeArrowheads="1" noChangeShapeType="1" noTextEdit="1"/>
                </p:cNvSpPr>
                <p:nvPr/>
              </p:nvSpPr>
              <p:spPr>
                <a:xfrm>
                  <a:off x="5001688" y="4597576"/>
                  <a:ext cx="680156" cy="430887"/>
                </a:xfrm>
                <a:prstGeom prst="rect">
                  <a:avLst/>
                </a:prstGeom>
                <a:blipFill>
                  <a:blip r:embed="rId10"/>
                  <a:stretch>
                    <a:fillRect/>
                  </a:stretch>
                </a:blipFill>
              </p:spPr>
              <p:txBody>
                <a:bodyPr/>
                <a:lstStyle/>
                <a:p>
                  <a:r>
                    <a:rPr lang="en-US">
                      <a:noFill/>
                    </a:rPr>
                    <a:t> </a:t>
                  </a:r>
                </a:p>
              </p:txBody>
            </p:sp>
          </mc:Fallback>
        </mc:AlternateContent>
      </p:grpSp>
      <p:sp>
        <p:nvSpPr>
          <p:cNvPr id="3" name="Title 1">
            <a:extLst>
              <a:ext uri="{FF2B5EF4-FFF2-40B4-BE49-F238E27FC236}">
                <a16:creationId xmlns:a16="http://schemas.microsoft.com/office/drawing/2014/main" id="{8BDC418C-7A85-F984-3C27-EEF204CCECA5}"/>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2552763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916749-4AF0-88EB-BC19-B9C1CE3DC3E4}"/>
              </a:ext>
            </a:extLst>
          </p:cNvPr>
          <p:cNvSpPr/>
          <p:nvPr/>
        </p:nvSpPr>
        <p:spPr>
          <a:xfrm>
            <a:off x="2958352" y="4356847"/>
            <a:ext cx="6400800" cy="1409252"/>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D1543ED5-1A87-738A-2AF7-C0963B4561D3}"/>
                  </a:ext>
                </a:extLst>
              </p:cNvPr>
              <p:cNvSpPr>
                <a:spLocks noGrp="1"/>
              </p:cNvSpPr>
              <p:nvPr>
                <p:ph idx="1"/>
              </p:nvPr>
            </p:nvSpPr>
            <p:spPr>
              <a:xfrm>
                <a:off x="838200" y="1377244"/>
                <a:ext cx="10515600" cy="4799719"/>
              </a:xfrm>
            </p:spPr>
            <p:txBody>
              <a:bodyPr>
                <a:normAutofit/>
              </a:bodyPr>
              <a:lstStyle/>
              <a:p>
                <a:pPr marL="0" indent="0">
                  <a:buNone/>
                </a:pPr>
                <a:r>
                  <a:rPr lang="en-US" b="1" dirty="0"/>
                  <a:t>Conclusion: </a:t>
                </a:r>
                <a:r>
                  <a:rPr lang="en-US" dirty="0"/>
                  <a:t>An algorithm that solves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𝑆𝑒𝑙𝑓𝑇𝑎𝑟𝑔𝑒𝑡𝑀𝑆𝐼𝑆</m:t>
                        </m:r>
                      </m:e>
                      <m:sub>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𝜏</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𝛾</m:t>
                        </m:r>
                      </m:sub>
                    </m:sSub>
                  </m:oMath>
                </a14:m>
                <a:r>
                  <a:rPr lang="en-US" dirty="0"/>
                  <a:t> with advantage </a:t>
                </a:r>
                <a:r>
                  <a:rPr lang="el-GR" dirty="0"/>
                  <a:t>ϵ</a:t>
                </a:r>
                <a:r>
                  <a:rPr lang="en-US" dirty="0"/>
                  <a:t> from</a:t>
                </a:r>
                <a:r>
                  <a:rPr lang="el-GR" dirty="0"/>
                  <a:t> </a:t>
                </a:r>
                <a14:m>
                  <m:oMath xmlns:m="http://schemas.openxmlformats.org/officeDocument/2006/math">
                    <m:r>
                      <a:rPr lang="en-US" b="0" i="1" smtClean="0">
                        <a:latin typeface="Cambria Math" panose="02040503050406030204" pitchFamily="18" charset="0"/>
                      </a:rPr>
                      <m:t>𝑝</m:t>
                    </m:r>
                  </m:oMath>
                </a14:m>
                <a:r>
                  <a:rPr lang="en-US" dirty="0"/>
                  <a:t> queries reduces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𝑀𝐿𝑊𝐸</m:t>
                        </m:r>
                      </m:e>
                      <m:sub>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𝜂</m:t>
                        </m:r>
                      </m:sub>
                    </m:sSub>
                  </m:oMath>
                </a14:m>
                <a:r>
                  <a:rPr lang="en-US" dirty="0"/>
                  <a:t>with advantage like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𝜖</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4</m:t>
                        </m:r>
                      </m:sup>
                    </m:sSup>
                    <m:r>
                      <a:rPr lang="en-US" b="0" i="0" smtClean="0">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𝜂</m:t>
                    </m:r>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𝑛</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𝛾</m:t>
                        </m:r>
                      </m:e>
                    </m:d>
                  </m:oMath>
                </a14:m>
                <a:r>
                  <a:rPr lang="en-US" dirty="0"/>
                  <a:t>. </a:t>
                </a:r>
              </a:p>
              <a:p>
                <a:endParaRPr lang="en-US" dirty="0"/>
              </a:p>
              <a:p>
                <a:endParaRPr lang="en-US" dirty="0"/>
              </a:p>
              <a:p>
                <a:pPr marL="0" indent="0">
                  <a:buNone/>
                </a:pPr>
                <a:r>
                  <a:rPr lang="en-US" dirty="0"/>
                  <a:t>We can approximate quantum Core-SVP security like:</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𝑆𝑇𝑀𝑆𝐼𝑆</m:t>
                          </m:r>
                        </m:sub>
                      </m:sSub>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𝑀𝐿𝑊𝐸</m:t>
                              </m:r>
                            </m:sub>
                          </m:sSub>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𝑚𝑎𝑥</m:t>
                                  </m:r>
                                </m:sub>
                              </m:sSub>
                            </m:e>
                          </m:d>
                        </m:e>
                      </m:func>
                      <m:r>
                        <a:rPr lang="en-US" b="0" i="1" smtClean="0">
                          <a:latin typeface="Cambria Math" panose="02040503050406030204" pitchFamily="18" charset="0"/>
                        </a:rPr>
                        <m:t>−3</m:t>
                      </m:r>
                    </m:oMath>
                  </m:oMathPara>
                </a14:m>
                <a:endParaRPr lang="en-US" dirty="0"/>
              </a:p>
            </p:txBody>
          </p:sp>
        </mc:Choice>
        <mc:Fallback xmlns="">
          <p:sp>
            <p:nvSpPr>
              <p:cNvPr id="5" name="Content Placeholder 2">
                <a:extLst>
                  <a:ext uri="{FF2B5EF4-FFF2-40B4-BE49-F238E27FC236}">
                    <a16:creationId xmlns:a16="http://schemas.microsoft.com/office/drawing/2014/main" id="{D1543ED5-1A87-738A-2AF7-C0963B4561D3}"/>
                  </a:ext>
                </a:extLst>
              </p:cNvPr>
              <p:cNvSpPr>
                <a:spLocks noGrp="1" noRot="1" noChangeAspect="1" noMove="1" noResize="1" noEditPoints="1" noAdjustHandles="1" noChangeArrowheads="1" noChangeShapeType="1" noTextEdit="1"/>
              </p:cNvSpPr>
              <p:nvPr>
                <p:ph idx="1"/>
              </p:nvPr>
            </p:nvSpPr>
            <p:spPr>
              <a:xfrm>
                <a:off x="838200" y="1377244"/>
                <a:ext cx="10515600" cy="4799719"/>
              </a:xfrm>
              <a:blipFill>
                <a:blip r:embed="rId3"/>
                <a:stretch>
                  <a:fillRect l="-1217" t="-1906"/>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E6BA82AA-5327-FA84-983E-7BC98DCCD00D}"/>
              </a:ext>
            </a:extLst>
          </p:cNvPr>
          <p:cNvSpPr txBox="1">
            <a:spLocks/>
          </p:cNvSpPr>
          <p:nvPr/>
        </p:nvSpPr>
        <p:spPr>
          <a:xfrm>
            <a:off x="0" y="0"/>
            <a:ext cx="12191993" cy="9031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err="1"/>
              <a:t>SelfTargetMSIS</a:t>
            </a:r>
            <a:r>
              <a:rPr lang="en-US" sz="3900" dirty="0"/>
              <a:t> to MLWE Reduction for Security Applications</a:t>
            </a:r>
          </a:p>
        </p:txBody>
      </p:sp>
      <p:sp>
        <p:nvSpPr>
          <p:cNvPr id="3" name="Title 1">
            <a:extLst>
              <a:ext uri="{FF2B5EF4-FFF2-40B4-BE49-F238E27FC236}">
                <a16:creationId xmlns:a16="http://schemas.microsoft.com/office/drawing/2014/main" id="{8FC0BC84-F049-27B7-9C63-BA5DB2D97478}"/>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575364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F6929-25CA-2913-BD2D-7555F4161028}"/>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D7D9D01-E010-7672-18EF-B79C3633C375}"/>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Conclusions</a:t>
            </a:r>
          </a:p>
        </p:txBody>
      </p:sp>
      <p:sp>
        <p:nvSpPr>
          <p:cNvPr id="5" name="Content Placeholder 2">
            <a:extLst>
              <a:ext uri="{FF2B5EF4-FFF2-40B4-BE49-F238E27FC236}">
                <a16:creationId xmlns:a16="http://schemas.microsoft.com/office/drawing/2014/main" id="{46ADD129-4626-E412-C557-585EC2BA51C5}"/>
              </a:ext>
            </a:extLst>
          </p:cNvPr>
          <p:cNvSpPr>
            <a:spLocks noGrp="1"/>
          </p:cNvSpPr>
          <p:nvPr>
            <p:ph idx="1"/>
          </p:nvPr>
        </p:nvSpPr>
        <p:spPr>
          <a:xfrm>
            <a:off x="0" y="1098147"/>
            <a:ext cx="12113111" cy="1752630"/>
          </a:xfrm>
        </p:spPr>
        <p:txBody>
          <a:bodyPr>
            <a:normAutofit/>
          </a:bodyPr>
          <a:lstStyle/>
          <a:p>
            <a:r>
              <a:rPr lang="en-US" sz="3900" dirty="0"/>
              <a:t>We provide the first proof that </a:t>
            </a:r>
            <a:r>
              <a:rPr lang="en-US" sz="3900" dirty="0" err="1"/>
              <a:t>SelfTargetMSIS</a:t>
            </a:r>
            <a:r>
              <a:rPr lang="en-US" sz="3900" dirty="0"/>
              <a:t> is hard in the QROM</a:t>
            </a:r>
          </a:p>
          <a:p>
            <a:pPr marL="457200" lvl="1" indent="0">
              <a:buNone/>
            </a:pPr>
            <a:endParaRPr lang="en-US" sz="3200" dirty="0">
              <a:solidFill>
                <a:srgbClr val="4472C4"/>
              </a:solidFill>
            </a:endParaRPr>
          </a:p>
          <a:p>
            <a:pPr marL="457200" lvl="1" indent="0">
              <a:buNone/>
            </a:pPr>
            <a:endParaRPr lang="en-US" dirty="0">
              <a:solidFill>
                <a:srgbClr val="4472C4"/>
              </a:solidFill>
            </a:endParaRPr>
          </a:p>
          <a:p>
            <a:pPr marL="457200" lvl="1" indent="0">
              <a:buNone/>
            </a:pPr>
            <a:endParaRPr lang="en-US" dirty="0">
              <a:solidFill>
                <a:srgbClr val="4472C4"/>
              </a:solidFill>
            </a:endParaRPr>
          </a:p>
          <a:p>
            <a:pPr marL="457200" lvl="1" indent="0">
              <a:buNone/>
            </a:pPr>
            <a:endParaRPr lang="en-US" dirty="0">
              <a:solidFill>
                <a:srgbClr val="4472C4"/>
              </a:solidFill>
            </a:endParaRPr>
          </a:p>
        </p:txBody>
      </p:sp>
      <p:sp>
        <p:nvSpPr>
          <p:cNvPr id="3" name="Title 1">
            <a:extLst>
              <a:ext uri="{FF2B5EF4-FFF2-40B4-BE49-F238E27FC236}">
                <a16:creationId xmlns:a16="http://schemas.microsoft.com/office/drawing/2014/main" id="{603274EC-3F6A-BE6E-88B1-55523CF84C7B}"/>
              </a:ext>
            </a:extLst>
          </p:cNvPr>
          <p:cNvSpPr txBox="1">
            <a:spLocks/>
          </p:cNvSpPr>
          <p:nvPr/>
        </p:nvSpPr>
        <p:spPr>
          <a:xfrm>
            <a:off x="-11202" y="6583679"/>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1282009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D2AF8-D9F5-8189-8A21-4BDE64B89E0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FBFCE707-0047-956B-C1A0-C41C33E49AB6}"/>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Conclusions</a:t>
            </a:r>
          </a:p>
        </p:txBody>
      </p:sp>
      <p:sp>
        <p:nvSpPr>
          <p:cNvPr id="5" name="Content Placeholder 2">
            <a:extLst>
              <a:ext uri="{FF2B5EF4-FFF2-40B4-BE49-F238E27FC236}">
                <a16:creationId xmlns:a16="http://schemas.microsoft.com/office/drawing/2014/main" id="{95E65315-3079-5C32-B58E-C18D7AC5C59A}"/>
              </a:ext>
            </a:extLst>
          </p:cNvPr>
          <p:cNvSpPr>
            <a:spLocks noGrp="1"/>
          </p:cNvSpPr>
          <p:nvPr>
            <p:ph idx="1"/>
          </p:nvPr>
        </p:nvSpPr>
        <p:spPr>
          <a:xfrm>
            <a:off x="0" y="1098147"/>
            <a:ext cx="12113111" cy="1752630"/>
          </a:xfrm>
        </p:spPr>
        <p:txBody>
          <a:bodyPr>
            <a:normAutofit/>
          </a:bodyPr>
          <a:lstStyle/>
          <a:p>
            <a:r>
              <a:rPr lang="en-US" dirty="0"/>
              <a:t>We provide the first proof that </a:t>
            </a:r>
            <a:r>
              <a:rPr lang="en-US" dirty="0" err="1"/>
              <a:t>SelfTargetMSIS</a:t>
            </a:r>
            <a:r>
              <a:rPr lang="en-US" dirty="0"/>
              <a:t> is hard in the QROM</a:t>
            </a:r>
          </a:p>
          <a:p>
            <a:endParaRPr lang="en-US" dirty="0"/>
          </a:p>
          <a:p>
            <a:r>
              <a:rPr lang="en-US" dirty="0"/>
              <a:t>Compared to original </a:t>
            </a:r>
            <a:r>
              <a:rPr lang="en-US" dirty="0" err="1"/>
              <a:t>Dilithium</a:t>
            </a:r>
            <a:r>
              <a:rPr lang="en-US" dirty="0"/>
              <a:t>:</a:t>
            </a:r>
          </a:p>
          <a:p>
            <a:pPr marL="457200" lvl="1" indent="0">
              <a:buNone/>
            </a:pPr>
            <a:endParaRPr lang="en-US" dirty="0">
              <a:solidFill>
                <a:srgbClr val="4472C4"/>
              </a:solidFill>
            </a:endParaRPr>
          </a:p>
          <a:p>
            <a:pPr marL="457200" lvl="1" indent="0">
              <a:buNone/>
            </a:pPr>
            <a:endParaRPr lang="en-US" dirty="0">
              <a:solidFill>
                <a:srgbClr val="4472C4"/>
              </a:solidFill>
            </a:endParaRPr>
          </a:p>
          <a:p>
            <a:pPr marL="457200" lvl="1" indent="0">
              <a:buNone/>
            </a:pPr>
            <a:endParaRPr lang="en-US" dirty="0">
              <a:solidFill>
                <a:srgbClr val="4472C4"/>
              </a:solidFill>
            </a:endParaRPr>
          </a:p>
          <a:p>
            <a:pPr marL="457200" lvl="1" indent="0">
              <a:buNone/>
            </a:pPr>
            <a:endParaRPr lang="en-US" dirty="0">
              <a:solidFill>
                <a:srgbClr val="4472C4"/>
              </a:solidFill>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F4C5F01-7318-E7AC-159D-D2E7B6167BD0}"/>
                  </a:ext>
                </a:extLst>
              </p:cNvPr>
              <p:cNvSpPr/>
              <p:nvPr/>
            </p:nvSpPr>
            <p:spPr>
              <a:xfrm>
                <a:off x="388698" y="2704969"/>
                <a:ext cx="5669280" cy="3846438"/>
              </a:xfrm>
              <a:prstGeom prst="rect">
                <a:avLst/>
              </a:prstGeom>
              <a:solidFill>
                <a:srgbClr val="F8CBAD"/>
              </a:solidFill>
              <a:ln w="127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accent2">
                        <a:lumMod val="75000"/>
                      </a:schemeClr>
                    </a:solidFill>
                  </a:rPr>
                  <a:t>Increase </a:t>
                </a:r>
                <a14:m>
                  <m:oMath xmlns:m="http://schemas.openxmlformats.org/officeDocument/2006/math">
                    <m:r>
                      <a:rPr lang="en-US" sz="2800" b="0" i="1" smtClean="0">
                        <a:solidFill>
                          <a:schemeClr val="accent2">
                            <a:lumMod val="75000"/>
                          </a:schemeClr>
                        </a:solidFill>
                        <a:latin typeface="Cambria Math" panose="02040503050406030204" pitchFamily="18" charset="0"/>
                      </a:rPr>
                      <m:t>𝑞</m:t>
                    </m:r>
                  </m:oMath>
                </a14:m>
                <a:endParaRPr lang="en-US" sz="2800" dirty="0">
                  <a:solidFill>
                    <a:schemeClr val="accent2">
                      <a:lumMod val="75000"/>
                    </a:schemeClr>
                  </a:solidFill>
                </a:endParaRPr>
              </a:p>
              <a:p>
                <a:pPr marL="457200" indent="-457200">
                  <a:buFont typeface="Arial" panose="020B0604020202020204" pitchFamily="34" charset="0"/>
                  <a:buChar char="•"/>
                </a:pPr>
                <a:endParaRPr lang="en-US" sz="2800" dirty="0">
                  <a:solidFill>
                    <a:schemeClr val="accent2">
                      <a:lumMod val="75000"/>
                    </a:schemeClr>
                  </a:solidFill>
                </a:endParaRPr>
              </a:p>
              <a:p>
                <a:pPr marL="457200" indent="-457200">
                  <a:buFont typeface="Arial" panose="020B0604020202020204" pitchFamily="34" charset="0"/>
                  <a:buChar char="•"/>
                </a:pPr>
                <a:r>
                  <a:rPr lang="en-US" sz="2800" dirty="0">
                    <a:solidFill>
                      <a:schemeClr val="accent2">
                        <a:lumMod val="75000"/>
                      </a:schemeClr>
                    </a:solidFill>
                  </a:rPr>
                  <a:t>Increase size of </a:t>
                </a:r>
                <a14:m>
                  <m:oMath xmlns:m="http://schemas.openxmlformats.org/officeDocument/2006/math">
                    <m:r>
                      <a:rPr lang="en-US" sz="2800" b="0" i="1" smtClean="0">
                        <a:solidFill>
                          <a:schemeClr val="accent2">
                            <a:lumMod val="75000"/>
                          </a:schemeClr>
                        </a:solidFill>
                        <a:latin typeface="Cambria Math" panose="02040503050406030204" pitchFamily="18" charset="0"/>
                      </a:rPr>
                      <m:t>𝑝𝑘</m:t>
                    </m:r>
                  </m:oMath>
                </a14:m>
                <a:endParaRPr lang="en-US" sz="2800" dirty="0">
                  <a:solidFill>
                    <a:schemeClr val="accent2">
                      <a:lumMod val="75000"/>
                    </a:schemeClr>
                  </a:solidFill>
                </a:endParaRPr>
              </a:p>
              <a:p>
                <a:pPr marL="457200" indent="-457200">
                  <a:buFont typeface="Arial" panose="020B0604020202020204" pitchFamily="34" charset="0"/>
                  <a:buChar char="•"/>
                </a:pPr>
                <a:endParaRPr lang="en-US" sz="2800" dirty="0">
                  <a:solidFill>
                    <a:schemeClr val="accent2">
                      <a:lumMod val="75000"/>
                    </a:schemeClr>
                  </a:solidFill>
                </a:endParaRPr>
              </a:p>
              <a:p>
                <a:pPr marL="457200" indent="-457200">
                  <a:buFont typeface="Arial" panose="020B0604020202020204" pitchFamily="34" charset="0"/>
                  <a:buChar char="•"/>
                </a:pPr>
                <a:r>
                  <a:rPr lang="en-US" sz="2800" dirty="0">
                    <a:solidFill>
                      <a:schemeClr val="accent2">
                        <a:lumMod val="75000"/>
                      </a:schemeClr>
                    </a:solidFill>
                  </a:rPr>
                  <a:t>Increase size of </a:t>
                </a:r>
                <a14:m>
                  <m:oMath xmlns:m="http://schemas.openxmlformats.org/officeDocument/2006/math">
                    <m:r>
                      <a:rPr lang="en-US" sz="2800" b="0" i="1" smtClean="0">
                        <a:solidFill>
                          <a:schemeClr val="accent2">
                            <a:lumMod val="75000"/>
                          </a:schemeClr>
                        </a:solidFill>
                        <a:latin typeface="Cambria Math" panose="02040503050406030204" pitchFamily="18" charset="0"/>
                      </a:rPr>
                      <m:t>𝜎</m:t>
                    </m:r>
                  </m:oMath>
                </a14:m>
                <a:endParaRPr lang="en-US" sz="2800" dirty="0">
                  <a:solidFill>
                    <a:schemeClr val="accent2">
                      <a:lumMod val="75000"/>
                    </a:schemeClr>
                  </a:solidFill>
                </a:endParaRPr>
              </a:p>
            </p:txBody>
          </p:sp>
        </mc:Choice>
        <mc:Fallback xmlns="">
          <p:sp>
            <p:nvSpPr>
              <p:cNvPr id="10" name="Rectangle 9">
                <a:extLst>
                  <a:ext uri="{FF2B5EF4-FFF2-40B4-BE49-F238E27FC236}">
                    <a16:creationId xmlns:a16="http://schemas.microsoft.com/office/drawing/2014/main" id="{EF4C5F01-7318-E7AC-159D-D2E7B6167BD0}"/>
                  </a:ext>
                </a:extLst>
              </p:cNvPr>
              <p:cNvSpPr>
                <a:spLocks noRot="1" noChangeAspect="1" noMove="1" noResize="1" noEditPoints="1" noAdjustHandles="1" noChangeArrowheads="1" noChangeShapeType="1" noTextEdit="1"/>
              </p:cNvSpPr>
              <p:nvPr/>
            </p:nvSpPr>
            <p:spPr>
              <a:xfrm>
                <a:off x="388698" y="2704969"/>
                <a:ext cx="5669280" cy="3846438"/>
              </a:xfrm>
              <a:prstGeom prst="rect">
                <a:avLst/>
              </a:prstGeom>
              <a:blipFill>
                <a:blip r:embed="rId3"/>
                <a:stretch>
                  <a:fillRect l="-1824"/>
                </a:stretch>
              </a:blipFill>
              <a:ln w="12700">
                <a:solidFill>
                  <a:srgbClr val="ED7D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3643127-BE8E-0B80-FE4B-0C776E2B9D4A}"/>
                  </a:ext>
                </a:extLst>
              </p:cNvPr>
              <p:cNvSpPr/>
              <p:nvPr/>
            </p:nvSpPr>
            <p:spPr>
              <a:xfrm>
                <a:off x="2316109" y="2720236"/>
                <a:ext cx="3493019" cy="3846438"/>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14:m>
                  <m:oMathPara xmlns:m="http://schemas.openxmlformats.org/officeDocument/2006/math">
                    <m:oMathParaPr>
                      <m:jc m:val="right"/>
                    </m:oMathParaPr>
                    <m:oMath xmlns:m="http://schemas.openxmlformats.org/officeDocument/2006/math">
                      <m:sSup>
                        <m:sSupPr>
                          <m:ctrlPr>
                            <a:rPr lang="en-US" sz="2800" b="0" i="1" smtClean="0">
                              <a:solidFill>
                                <a:schemeClr val="accent2">
                                  <a:lumMod val="75000"/>
                                </a:schemeClr>
                              </a:solidFill>
                              <a:latin typeface="Cambria Math" panose="02040503050406030204" pitchFamily="18" charset="0"/>
                            </a:rPr>
                          </m:ctrlPr>
                        </m:sSupPr>
                        <m:e>
                          <m:r>
                            <a:rPr lang="en-US" sz="2800" b="0" i="1" smtClean="0">
                              <a:solidFill>
                                <a:schemeClr val="accent2">
                                  <a:lumMod val="75000"/>
                                </a:schemeClr>
                              </a:solidFill>
                              <a:latin typeface="Cambria Math" panose="02040503050406030204" pitchFamily="18" charset="0"/>
                            </a:rPr>
                            <m:t>2</m:t>
                          </m:r>
                        </m:e>
                        <m:sup>
                          <m:r>
                            <a:rPr lang="en-US" sz="2800" b="0" i="1" smtClean="0">
                              <a:solidFill>
                                <a:schemeClr val="accent2">
                                  <a:lumMod val="75000"/>
                                </a:schemeClr>
                              </a:solidFill>
                              <a:latin typeface="Cambria Math" panose="02040503050406030204" pitchFamily="18" charset="0"/>
                            </a:rPr>
                            <m:t>23</m:t>
                          </m:r>
                        </m:sup>
                      </m:sSup>
                      <m:r>
                        <a:rPr lang="en-US" sz="2800" b="0" i="1" smtClean="0">
                          <a:solidFill>
                            <a:schemeClr val="accent2">
                              <a:lumMod val="75000"/>
                            </a:schemeClr>
                          </a:solidFill>
                          <a:latin typeface="Cambria Math" panose="02040503050406030204" pitchFamily="18" charset="0"/>
                        </a:rPr>
                        <m:t>→</m:t>
                      </m:r>
                      <m:sSup>
                        <m:sSupPr>
                          <m:ctrlPr>
                            <a:rPr lang="en-US" sz="2800" b="0" i="1" smtClean="0">
                              <a:solidFill>
                                <a:schemeClr val="accent2">
                                  <a:lumMod val="75000"/>
                                </a:schemeClr>
                              </a:solidFill>
                              <a:latin typeface="Cambria Math" panose="02040503050406030204" pitchFamily="18" charset="0"/>
                            </a:rPr>
                          </m:ctrlPr>
                        </m:sSupPr>
                        <m:e>
                          <m:r>
                            <a:rPr lang="en-US" sz="2800" b="0" i="1" smtClean="0">
                              <a:solidFill>
                                <a:schemeClr val="accent2">
                                  <a:lumMod val="75000"/>
                                </a:schemeClr>
                              </a:solidFill>
                              <a:latin typeface="Cambria Math" panose="02040503050406030204" pitchFamily="18" charset="0"/>
                            </a:rPr>
                            <m:t>2</m:t>
                          </m:r>
                        </m:e>
                        <m:sup>
                          <m:r>
                            <a:rPr lang="en-US" sz="2800" b="0" i="1" smtClean="0">
                              <a:solidFill>
                                <a:schemeClr val="accent2">
                                  <a:lumMod val="75000"/>
                                </a:schemeClr>
                              </a:solidFill>
                              <a:latin typeface="Cambria Math" panose="02040503050406030204" pitchFamily="18" charset="0"/>
                            </a:rPr>
                            <m:t>43</m:t>
                          </m:r>
                        </m:sup>
                      </m:sSup>
                    </m:oMath>
                  </m:oMathPara>
                </a14:m>
                <a:endParaRPr lang="en-US" sz="2800" b="0" i="1" dirty="0">
                  <a:solidFill>
                    <a:schemeClr val="accent2">
                      <a:lumMod val="75000"/>
                    </a:schemeClr>
                  </a:solidFill>
                  <a:latin typeface="Cambria Math" panose="02040503050406030204" pitchFamily="18" charset="0"/>
                </a:endParaRPr>
              </a:p>
              <a:p>
                <a:pPr algn="r"/>
                <a:endParaRPr lang="en-US" sz="2800" b="0" i="1" dirty="0">
                  <a:solidFill>
                    <a:schemeClr val="accent2">
                      <a:lumMod val="75000"/>
                    </a:schemeClr>
                  </a:solidFill>
                  <a:latin typeface="Cambria Math" panose="02040503050406030204" pitchFamily="18" charset="0"/>
                </a:endParaRPr>
              </a:p>
              <a:p>
                <a:pPr algn="r"/>
                <a14:m>
                  <m:oMathPara xmlns:m="http://schemas.openxmlformats.org/officeDocument/2006/math">
                    <m:oMathParaPr>
                      <m:jc m:val="right"/>
                    </m:oMathParaPr>
                    <m:oMath xmlns:m="http://schemas.openxmlformats.org/officeDocument/2006/math">
                      <m:r>
                        <a:rPr lang="en-US" sz="2800" b="0" i="1" smtClean="0">
                          <a:solidFill>
                            <a:schemeClr val="accent2">
                              <a:lumMod val="75000"/>
                            </a:schemeClr>
                          </a:solidFill>
                          <a:latin typeface="Cambria Math" panose="02040503050406030204" pitchFamily="18" charset="0"/>
                        </a:rPr>
                        <m:t>≈12.1×</m:t>
                      </m:r>
                    </m:oMath>
                  </m:oMathPara>
                </a14:m>
                <a:endParaRPr lang="en-US" sz="2800" dirty="0">
                  <a:solidFill>
                    <a:schemeClr val="accent2">
                      <a:lumMod val="75000"/>
                    </a:schemeClr>
                  </a:solidFill>
                </a:endParaRPr>
              </a:p>
              <a:p>
                <a:pPr algn="r"/>
                <a:endParaRPr lang="en-US" sz="2800" dirty="0">
                  <a:solidFill>
                    <a:schemeClr val="accent2">
                      <a:lumMod val="75000"/>
                    </a:schemeClr>
                  </a:solidFill>
                </a:endParaRPr>
              </a:p>
              <a:p>
                <a:pPr algn="r"/>
                <a14:m>
                  <m:oMathPara xmlns:m="http://schemas.openxmlformats.org/officeDocument/2006/math">
                    <m:oMathParaPr>
                      <m:jc m:val="right"/>
                    </m:oMathParaPr>
                    <m:oMath xmlns:m="http://schemas.openxmlformats.org/officeDocument/2006/math">
                      <m:r>
                        <a:rPr lang="en-US" sz="2800" b="0" i="1" smtClean="0">
                          <a:solidFill>
                            <a:schemeClr val="accent2">
                              <a:lumMod val="75000"/>
                            </a:schemeClr>
                          </a:solidFill>
                          <a:latin typeface="Cambria Math" panose="02040503050406030204" pitchFamily="18" charset="0"/>
                        </a:rPr>
                        <m:t>≈3.7×</m:t>
                      </m:r>
                    </m:oMath>
                  </m:oMathPara>
                </a14:m>
                <a:endParaRPr lang="en-US" sz="2800" dirty="0">
                  <a:solidFill>
                    <a:schemeClr val="accent2">
                      <a:lumMod val="75000"/>
                    </a:schemeClr>
                  </a:solidFill>
                </a:endParaRPr>
              </a:p>
            </p:txBody>
          </p:sp>
        </mc:Choice>
        <mc:Fallback xmlns="">
          <p:sp>
            <p:nvSpPr>
              <p:cNvPr id="2" name="Rectangle 1">
                <a:extLst>
                  <a:ext uri="{FF2B5EF4-FFF2-40B4-BE49-F238E27FC236}">
                    <a16:creationId xmlns:a16="http://schemas.microsoft.com/office/drawing/2014/main" id="{03643127-BE8E-0B80-FE4B-0C776E2B9D4A}"/>
                  </a:ext>
                </a:extLst>
              </p:cNvPr>
              <p:cNvSpPr>
                <a:spLocks noRot="1" noChangeAspect="1" noMove="1" noResize="1" noEditPoints="1" noAdjustHandles="1" noChangeArrowheads="1" noChangeShapeType="1" noTextEdit="1"/>
              </p:cNvSpPr>
              <p:nvPr/>
            </p:nvSpPr>
            <p:spPr>
              <a:xfrm>
                <a:off x="2316109" y="2720236"/>
                <a:ext cx="3493019" cy="3846438"/>
              </a:xfrm>
              <a:prstGeom prst="rect">
                <a:avLst/>
              </a:prstGeom>
              <a:blipFill>
                <a:blip r:embed="rId4"/>
                <a:stretch>
                  <a:fillRect/>
                </a:stretch>
              </a:blipFill>
              <a:ln w="12700">
                <a:noFill/>
              </a:ln>
            </p:spPr>
            <p:txBody>
              <a:bodyPr/>
              <a:lstStyle/>
              <a:p>
                <a:r>
                  <a:rPr lang="en-US">
                    <a:noFill/>
                  </a:rPr>
                  <a:t> </a:t>
                </a:r>
              </a:p>
            </p:txBody>
          </p:sp>
        </mc:Fallback>
      </mc:AlternateContent>
      <p:sp>
        <p:nvSpPr>
          <p:cNvPr id="3" name="Title 1">
            <a:extLst>
              <a:ext uri="{FF2B5EF4-FFF2-40B4-BE49-F238E27FC236}">
                <a16:creationId xmlns:a16="http://schemas.microsoft.com/office/drawing/2014/main" id="{F48A1DA3-886A-F41D-1988-7E9C7914C86A}"/>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385705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F1D53-A714-DD50-1165-12A9D69168A3}"/>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FB26A927-1064-AF2F-2642-201448FD5ACA}"/>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Conclusions</a:t>
            </a:r>
          </a:p>
        </p:txBody>
      </p:sp>
      <p:sp>
        <p:nvSpPr>
          <p:cNvPr id="5" name="Content Placeholder 2">
            <a:extLst>
              <a:ext uri="{FF2B5EF4-FFF2-40B4-BE49-F238E27FC236}">
                <a16:creationId xmlns:a16="http://schemas.microsoft.com/office/drawing/2014/main" id="{905EA9DB-A360-D5AD-1041-33F874954AAB}"/>
              </a:ext>
            </a:extLst>
          </p:cNvPr>
          <p:cNvSpPr>
            <a:spLocks noGrp="1"/>
          </p:cNvSpPr>
          <p:nvPr>
            <p:ph idx="1"/>
          </p:nvPr>
        </p:nvSpPr>
        <p:spPr>
          <a:xfrm>
            <a:off x="0" y="1098147"/>
            <a:ext cx="12113111" cy="1752630"/>
          </a:xfrm>
        </p:spPr>
        <p:txBody>
          <a:bodyPr>
            <a:normAutofit/>
          </a:bodyPr>
          <a:lstStyle/>
          <a:p>
            <a:r>
              <a:rPr lang="en-US" dirty="0"/>
              <a:t>We provide the first proof that </a:t>
            </a:r>
            <a:r>
              <a:rPr lang="en-US" dirty="0" err="1"/>
              <a:t>SelfTargetMSIS</a:t>
            </a:r>
            <a:r>
              <a:rPr lang="en-US" dirty="0"/>
              <a:t> is hard in the QROM</a:t>
            </a:r>
          </a:p>
          <a:p>
            <a:endParaRPr lang="en-US" dirty="0"/>
          </a:p>
          <a:p>
            <a:r>
              <a:rPr lang="en-US" dirty="0"/>
              <a:t>Compared to original </a:t>
            </a:r>
            <a:r>
              <a:rPr lang="en-US" dirty="0" err="1"/>
              <a:t>Dilithium</a:t>
            </a:r>
            <a:r>
              <a:rPr lang="en-US" dirty="0"/>
              <a:t>:</a:t>
            </a:r>
          </a:p>
          <a:p>
            <a:pPr marL="457200" lvl="1" indent="0">
              <a:buNone/>
            </a:pPr>
            <a:endParaRPr lang="en-US" dirty="0">
              <a:solidFill>
                <a:srgbClr val="4472C4"/>
              </a:solidFill>
            </a:endParaRPr>
          </a:p>
          <a:p>
            <a:pPr marL="457200" lvl="1" indent="0">
              <a:buNone/>
            </a:pPr>
            <a:endParaRPr lang="en-US" dirty="0">
              <a:solidFill>
                <a:srgbClr val="4472C4"/>
              </a:solidFill>
            </a:endParaRPr>
          </a:p>
          <a:p>
            <a:pPr marL="457200" lvl="1" indent="0">
              <a:buNone/>
            </a:pPr>
            <a:endParaRPr lang="en-US" dirty="0">
              <a:solidFill>
                <a:srgbClr val="4472C4"/>
              </a:solidFill>
            </a:endParaRPr>
          </a:p>
          <a:p>
            <a:pPr marL="457200" lvl="1" indent="0">
              <a:buNone/>
            </a:pPr>
            <a:endParaRPr lang="en-US" dirty="0">
              <a:solidFill>
                <a:srgbClr val="4472C4"/>
              </a:solidFill>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D36FB26-6BC4-6F56-3495-AF7A9B5445A4}"/>
                  </a:ext>
                </a:extLst>
              </p:cNvPr>
              <p:cNvSpPr/>
              <p:nvPr/>
            </p:nvSpPr>
            <p:spPr>
              <a:xfrm>
                <a:off x="388698" y="2704969"/>
                <a:ext cx="5669280" cy="3846438"/>
              </a:xfrm>
              <a:prstGeom prst="rect">
                <a:avLst/>
              </a:prstGeom>
              <a:solidFill>
                <a:srgbClr val="F8CBAD"/>
              </a:solidFill>
              <a:ln w="127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accent2">
                        <a:lumMod val="75000"/>
                      </a:schemeClr>
                    </a:solidFill>
                  </a:rPr>
                  <a:t>Increase </a:t>
                </a:r>
                <a14:m>
                  <m:oMath xmlns:m="http://schemas.openxmlformats.org/officeDocument/2006/math">
                    <m:r>
                      <a:rPr lang="en-US" sz="2800" b="0" i="1" smtClean="0">
                        <a:solidFill>
                          <a:schemeClr val="accent2">
                            <a:lumMod val="75000"/>
                          </a:schemeClr>
                        </a:solidFill>
                        <a:latin typeface="Cambria Math" panose="02040503050406030204" pitchFamily="18" charset="0"/>
                      </a:rPr>
                      <m:t>𝑞</m:t>
                    </m:r>
                  </m:oMath>
                </a14:m>
                <a:endParaRPr lang="en-US" sz="2800" dirty="0">
                  <a:solidFill>
                    <a:schemeClr val="accent2">
                      <a:lumMod val="75000"/>
                    </a:schemeClr>
                  </a:solidFill>
                </a:endParaRPr>
              </a:p>
              <a:p>
                <a:pPr marL="457200" indent="-457200">
                  <a:buFont typeface="Arial" panose="020B0604020202020204" pitchFamily="34" charset="0"/>
                  <a:buChar char="•"/>
                </a:pPr>
                <a:endParaRPr lang="en-US" sz="2800" dirty="0">
                  <a:solidFill>
                    <a:schemeClr val="accent2">
                      <a:lumMod val="75000"/>
                    </a:schemeClr>
                  </a:solidFill>
                </a:endParaRPr>
              </a:p>
              <a:p>
                <a:pPr marL="457200" indent="-457200">
                  <a:buFont typeface="Arial" panose="020B0604020202020204" pitchFamily="34" charset="0"/>
                  <a:buChar char="•"/>
                </a:pPr>
                <a:r>
                  <a:rPr lang="en-US" sz="2800" dirty="0">
                    <a:solidFill>
                      <a:schemeClr val="accent2">
                        <a:lumMod val="75000"/>
                      </a:schemeClr>
                    </a:solidFill>
                  </a:rPr>
                  <a:t>Increase size of </a:t>
                </a:r>
                <a14:m>
                  <m:oMath xmlns:m="http://schemas.openxmlformats.org/officeDocument/2006/math">
                    <m:r>
                      <a:rPr lang="en-US" sz="2800" b="0" i="1" smtClean="0">
                        <a:solidFill>
                          <a:schemeClr val="accent2">
                            <a:lumMod val="75000"/>
                          </a:schemeClr>
                        </a:solidFill>
                        <a:latin typeface="Cambria Math" panose="02040503050406030204" pitchFamily="18" charset="0"/>
                      </a:rPr>
                      <m:t>𝑝𝑘</m:t>
                    </m:r>
                  </m:oMath>
                </a14:m>
                <a:endParaRPr lang="en-US" sz="2800" dirty="0">
                  <a:solidFill>
                    <a:schemeClr val="accent2">
                      <a:lumMod val="75000"/>
                    </a:schemeClr>
                  </a:solidFill>
                </a:endParaRPr>
              </a:p>
              <a:p>
                <a:pPr marL="457200" indent="-457200">
                  <a:buFont typeface="Arial" panose="020B0604020202020204" pitchFamily="34" charset="0"/>
                  <a:buChar char="•"/>
                </a:pPr>
                <a:endParaRPr lang="en-US" sz="2800" dirty="0">
                  <a:solidFill>
                    <a:schemeClr val="accent2">
                      <a:lumMod val="75000"/>
                    </a:schemeClr>
                  </a:solidFill>
                </a:endParaRPr>
              </a:p>
              <a:p>
                <a:pPr marL="457200" indent="-457200">
                  <a:buFont typeface="Arial" panose="020B0604020202020204" pitchFamily="34" charset="0"/>
                  <a:buChar char="•"/>
                </a:pPr>
                <a:r>
                  <a:rPr lang="en-US" sz="2800" dirty="0">
                    <a:solidFill>
                      <a:schemeClr val="accent2">
                        <a:lumMod val="75000"/>
                      </a:schemeClr>
                    </a:solidFill>
                  </a:rPr>
                  <a:t>Increase size of </a:t>
                </a:r>
                <a14:m>
                  <m:oMath xmlns:m="http://schemas.openxmlformats.org/officeDocument/2006/math">
                    <m:r>
                      <a:rPr lang="en-US" sz="2800" b="0" i="1" smtClean="0">
                        <a:solidFill>
                          <a:schemeClr val="accent2">
                            <a:lumMod val="75000"/>
                          </a:schemeClr>
                        </a:solidFill>
                        <a:latin typeface="Cambria Math" panose="02040503050406030204" pitchFamily="18" charset="0"/>
                      </a:rPr>
                      <m:t>𝜎</m:t>
                    </m:r>
                  </m:oMath>
                </a14:m>
                <a:endParaRPr lang="en-US" sz="2800" dirty="0">
                  <a:solidFill>
                    <a:schemeClr val="accent2">
                      <a:lumMod val="75000"/>
                    </a:schemeClr>
                  </a:solidFill>
                </a:endParaRPr>
              </a:p>
            </p:txBody>
          </p:sp>
        </mc:Choice>
        <mc:Fallback xmlns="">
          <p:sp>
            <p:nvSpPr>
              <p:cNvPr id="10" name="Rectangle 9">
                <a:extLst>
                  <a:ext uri="{FF2B5EF4-FFF2-40B4-BE49-F238E27FC236}">
                    <a16:creationId xmlns:a16="http://schemas.microsoft.com/office/drawing/2014/main" id="{0D36FB26-6BC4-6F56-3495-AF7A9B5445A4}"/>
                  </a:ext>
                </a:extLst>
              </p:cNvPr>
              <p:cNvSpPr>
                <a:spLocks noRot="1" noChangeAspect="1" noMove="1" noResize="1" noEditPoints="1" noAdjustHandles="1" noChangeArrowheads="1" noChangeShapeType="1" noTextEdit="1"/>
              </p:cNvSpPr>
              <p:nvPr/>
            </p:nvSpPr>
            <p:spPr>
              <a:xfrm>
                <a:off x="388698" y="2704969"/>
                <a:ext cx="5669280" cy="3846438"/>
              </a:xfrm>
              <a:prstGeom prst="rect">
                <a:avLst/>
              </a:prstGeom>
              <a:blipFill>
                <a:blip r:embed="rId3"/>
                <a:stretch>
                  <a:fillRect l="-1824"/>
                </a:stretch>
              </a:blipFill>
              <a:ln w="12700">
                <a:solidFill>
                  <a:srgbClr val="ED7D31"/>
                </a:solidFill>
              </a:ln>
            </p:spPr>
            <p:txBody>
              <a:bodyPr/>
              <a:lstStyle/>
              <a:p>
                <a:r>
                  <a:rPr lang="en-US">
                    <a:noFill/>
                  </a:rPr>
                  <a:t> </a:t>
                </a:r>
              </a:p>
            </p:txBody>
          </p:sp>
        </mc:Fallback>
      </mc:AlternateContent>
      <p:sp>
        <p:nvSpPr>
          <p:cNvPr id="14" name="Rectangle 13">
            <a:extLst>
              <a:ext uri="{FF2B5EF4-FFF2-40B4-BE49-F238E27FC236}">
                <a16:creationId xmlns:a16="http://schemas.microsoft.com/office/drawing/2014/main" id="{AC01FA07-E8FD-8AEA-DEDF-7EC1C2FB36E7}"/>
              </a:ext>
            </a:extLst>
          </p:cNvPr>
          <p:cNvSpPr/>
          <p:nvPr/>
        </p:nvSpPr>
        <p:spPr>
          <a:xfrm>
            <a:off x="6316902" y="2704968"/>
            <a:ext cx="5669280" cy="3846438"/>
          </a:xfrm>
          <a:prstGeom prst="rect">
            <a:avLst/>
          </a:prstGeom>
          <a:solidFill>
            <a:srgbClr val="BDD7EE"/>
          </a:solidFill>
          <a:ln w="127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accent5">
                    <a:lumMod val="50000"/>
                  </a:schemeClr>
                </a:solidFill>
              </a:rPr>
              <a:t>Provable security</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69164FF-9124-885F-F2B0-E36D8339FEBA}"/>
                  </a:ext>
                </a:extLst>
              </p:cNvPr>
              <p:cNvSpPr/>
              <p:nvPr/>
            </p:nvSpPr>
            <p:spPr>
              <a:xfrm>
                <a:off x="2316109" y="2720236"/>
                <a:ext cx="3493019" cy="3846438"/>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14:m>
                  <m:oMathPara xmlns:m="http://schemas.openxmlformats.org/officeDocument/2006/math">
                    <m:oMathParaPr>
                      <m:jc m:val="right"/>
                    </m:oMathParaPr>
                    <m:oMath xmlns:m="http://schemas.openxmlformats.org/officeDocument/2006/math">
                      <m:sSup>
                        <m:sSupPr>
                          <m:ctrlPr>
                            <a:rPr lang="en-US" sz="2800" b="0" i="1" smtClean="0">
                              <a:solidFill>
                                <a:schemeClr val="accent2">
                                  <a:lumMod val="75000"/>
                                </a:schemeClr>
                              </a:solidFill>
                              <a:latin typeface="Cambria Math" panose="02040503050406030204" pitchFamily="18" charset="0"/>
                            </a:rPr>
                          </m:ctrlPr>
                        </m:sSupPr>
                        <m:e>
                          <m:r>
                            <a:rPr lang="en-US" sz="2800" b="0" i="1" smtClean="0">
                              <a:solidFill>
                                <a:schemeClr val="accent2">
                                  <a:lumMod val="75000"/>
                                </a:schemeClr>
                              </a:solidFill>
                              <a:latin typeface="Cambria Math" panose="02040503050406030204" pitchFamily="18" charset="0"/>
                            </a:rPr>
                            <m:t>2</m:t>
                          </m:r>
                        </m:e>
                        <m:sup>
                          <m:r>
                            <a:rPr lang="en-US" sz="2800" b="0" i="1" smtClean="0">
                              <a:solidFill>
                                <a:schemeClr val="accent2">
                                  <a:lumMod val="75000"/>
                                </a:schemeClr>
                              </a:solidFill>
                              <a:latin typeface="Cambria Math" panose="02040503050406030204" pitchFamily="18" charset="0"/>
                            </a:rPr>
                            <m:t>23</m:t>
                          </m:r>
                        </m:sup>
                      </m:sSup>
                      <m:r>
                        <a:rPr lang="en-US" sz="2800" b="0" i="1" smtClean="0">
                          <a:solidFill>
                            <a:schemeClr val="accent2">
                              <a:lumMod val="75000"/>
                            </a:schemeClr>
                          </a:solidFill>
                          <a:latin typeface="Cambria Math" panose="02040503050406030204" pitchFamily="18" charset="0"/>
                        </a:rPr>
                        <m:t>→</m:t>
                      </m:r>
                      <m:sSup>
                        <m:sSupPr>
                          <m:ctrlPr>
                            <a:rPr lang="en-US" sz="2800" b="0" i="1" smtClean="0">
                              <a:solidFill>
                                <a:schemeClr val="accent2">
                                  <a:lumMod val="75000"/>
                                </a:schemeClr>
                              </a:solidFill>
                              <a:latin typeface="Cambria Math" panose="02040503050406030204" pitchFamily="18" charset="0"/>
                            </a:rPr>
                          </m:ctrlPr>
                        </m:sSupPr>
                        <m:e>
                          <m:r>
                            <a:rPr lang="en-US" sz="2800" b="0" i="1" smtClean="0">
                              <a:solidFill>
                                <a:schemeClr val="accent2">
                                  <a:lumMod val="75000"/>
                                </a:schemeClr>
                              </a:solidFill>
                              <a:latin typeface="Cambria Math" panose="02040503050406030204" pitchFamily="18" charset="0"/>
                            </a:rPr>
                            <m:t>2</m:t>
                          </m:r>
                        </m:e>
                        <m:sup>
                          <m:r>
                            <a:rPr lang="en-US" sz="2800" b="0" i="1" smtClean="0">
                              <a:solidFill>
                                <a:schemeClr val="accent2">
                                  <a:lumMod val="75000"/>
                                </a:schemeClr>
                              </a:solidFill>
                              <a:latin typeface="Cambria Math" panose="02040503050406030204" pitchFamily="18" charset="0"/>
                            </a:rPr>
                            <m:t>43</m:t>
                          </m:r>
                        </m:sup>
                      </m:sSup>
                    </m:oMath>
                  </m:oMathPara>
                </a14:m>
                <a:endParaRPr lang="en-US" sz="2800" b="0" i="1" dirty="0">
                  <a:solidFill>
                    <a:schemeClr val="accent2">
                      <a:lumMod val="75000"/>
                    </a:schemeClr>
                  </a:solidFill>
                  <a:latin typeface="Cambria Math" panose="02040503050406030204" pitchFamily="18" charset="0"/>
                </a:endParaRPr>
              </a:p>
              <a:p>
                <a:pPr algn="r"/>
                <a:endParaRPr lang="en-US" sz="2800" b="0" i="1" dirty="0">
                  <a:solidFill>
                    <a:schemeClr val="accent2">
                      <a:lumMod val="75000"/>
                    </a:schemeClr>
                  </a:solidFill>
                  <a:latin typeface="Cambria Math" panose="02040503050406030204" pitchFamily="18" charset="0"/>
                </a:endParaRPr>
              </a:p>
              <a:p>
                <a:pPr algn="r"/>
                <a14:m>
                  <m:oMathPara xmlns:m="http://schemas.openxmlformats.org/officeDocument/2006/math">
                    <m:oMathParaPr>
                      <m:jc m:val="right"/>
                    </m:oMathParaPr>
                    <m:oMath xmlns:m="http://schemas.openxmlformats.org/officeDocument/2006/math">
                      <m:r>
                        <a:rPr lang="en-US" sz="2800" b="0" i="1" smtClean="0">
                          <a:solidFill>
                            <a:schemeClr val="accent2">
                              <a:lumMod val="75000"/>
                            </a:schemeClr>
                          </a:solidFill>
                          <a:latin typeface="Cambria Math" panose="02040503050406030204" pitchFamily="18" charset="0"/>
                        </a:rPr>
                        <m:t>≈12.1×</m:t>
                      </m:r>
                    </m:oMath>
                  </m:oMathPara>
                </a14:m>
                <a:endParaRPr lang="en-US" sz="2800" dirty="0">
                  <a:solidFill>
                    <a:schemeClr val="accent2">
                      <a:lumMod val="75000"/>
                    </a:schemeClr>
                  </a:solidFill>
                </a:endParaRPr>
              </a:p>
              <a:p>
                <a:pPr algn="r"/>
                <a:endParaRPr lang="en-US" sz="2800" dirty="0">
                  <a:solidFill>
                    <a:schemeClr val="accent2">
                      <a:lumMod val="75000"/>
                    </a:schemeClr>
                  </a:solidFill>
                </a:endParaRPr>
              </a:p>
              <a:p>
                <a:pPr algn="r"/>
                <a14:m>
                  <m:oMathPara xmlns:m="http://schemas.openxmlformats.org/officeDocument/2006/math">
                    <m:oMathParaPr>
                      <m:jc m:val="right"/>
                    </m:oMathParaPr>
                    <m:oMath xmlns:m="http://schemas.openxmlformats.org/officeDocument/2006/math">
                      <m:r>
                        <a:rPr lang="en-US" sz="2800" b="0" i="1" smtClean="0">
                          <a:solidFill>
                            <a:schemeClr val="accent2">
                              <a:lumMod val="75000"/>
                            </a:schemeClr>
                          </a:solidFill>
                          <a:latin typeface="Cambria Math" panose="02040503050406030204" pitchFamily="18" charset="0"/>
                        </a:rPr>
                        <m:t>≈3.7×</m:t>
                      </m:r>
                    </m:oMath>
                  </m:oMathPara>
                </a14:m>
                <a:endParaRPr lang="en-US" sz="2800" dirty="0">
                  <a:solidFill>
                    <a:schemeClr val="accent2">
                      <a:lumMod val="75000"/>
                    </a:schemeClr>
                  </a:solidFill>
                </a:endParaRPr>
              </a:p>
            </p:txBody>
          </p:sp>
        </mc:Choice>
        <mc:Fallback xmlns="">
          <p:sp>
            <p:nvSpPr>
              <p:cNvPr id="2" name="Rectangle 1">
                <a:extLst>
                  <a:ext uri="{FF2B5EF4-FFF2-40B4-BE49-F238E27FC236}">
                    <a16:creationId xmlns:a16="http://schemas.microsoft.com/office/drawing/2014/main" id="{769164FF-9124-885F-F2B0-E36D8339FEBA}"/>
                  </a:ext>
                </a:extLst>
              </p:cNvPr>
              <p:cNvSpPr>
                <a:spLocks noRot="1" noChangeAspect="1" noMove="1" noResize="1" noEditPoints="1" noAdjustHandles="1" noChangeArrowheads="1" noChangeShapeType="1" noTextEdit="1"/>
              </p:cNvSpPr>
              <p:nvPr/>
            </p:nvSpPr>
            <p:spPr>
              <a:xfrm>
                <a:off x="2316109" y="2720236"/>
                <a:ext cx="3493019" cy="3846438"/>
              </a:xfrm>
              <a:prstGeom prst="rect">
                <a:avLst/>
              </a:prstGeom>
              <a:blipFill>
                <a:blip r:embed="rId4"/>
                <a:stretch>
                  <a:fillRect/>
                </a:stretch>
              </a:blipFill>
              <a:ln w="12700">
                <a:noFill/>
              </a:ln>
            </p:spPr>
            <p:txBody>
              <a:bodyPr/>
              <a:lstStyle/>
              <a:p>
                <a:r>
                  <a:rPr lang="en-US">
                    <a:noFill/>
                  </a:rPr>
                  <a:t> </a:t>
                </a:r>
              </a:p>
            </p:txBody>
          </p:sp>
        </mc:Fallback>
      </mc:AlternateContent>
      <p:sp>
        <p:nvSpPr>
          <p:cNvPr id="3" name="Title 1">
            <a:extLst>
              <a:ext uri="{FF2B5EF4-FFF2-40B4-BE49-F238E27FC236}">
                <a16:creationId xmlns:a16="http://schemas.microsoft.com/office/drawing/2014/main" id="{3339C6BD-1AD9-AF6C-9064-3CBD74279360}"/>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919382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732C-C41E-E233-F65E-0820DF4EE35C}"/>
              </a:ext>
            </a:extLst>
          </p:cNvPr>
          <p:cNvSpPr>
            <a:spLocks noGrp="1"/>
          </p:cNvSpPr>
          <p:nvPr>
            <p:ph type="title"/>
          </p:nvPr>
        </p:nvSpPr>
        <p:spPr>
          <a:xfrm>
            <a:off x="0" y="-15612"/>
            <a:ext cx="12192000" cy="1325563"/>
          </a:xfrm>
          <a:solidFill>
            <a:srgbClr val="BDD7EE"/>
          </a:solidFill>
          <a:ln>
            <a:solidFill>
              <a:srgbClr val="4472C4"/>
            </a:solidFill>
          </a:ln>
        </p:spPr>
        <p:txBody>
          <a:bodyPr/>
          <a:lstStyle/>
          <a:p>
            <a:r>
              <a:rPr lang="en-US" dirty="0" err="1"/>
              <a:t>Dilithium</a:t>
            </a:r>
            <a:r>
              <a:rPr lang="en-US" dirty="0"/>
              <a:t>-QROM reformulates </a:t>
            </a:r>
            <a:r>
              <a:rPr lang="en-US" dirty="0" err="1"/>
              <a:t>Dilithium</a:t>
            </a:r>
            <a:r>
              <a:rPr lang="en-US" dirty="0"/>
              <a:t> in a different 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E52F0B-8701-D82E-5D00-5D289199FDBA}"/>
                  </a:ext>
                </a:extLst>
              </p:cNvPr>
              <p:cNvSpPr>
                <a:spLocks noGrp="1"/>
              </p:cNvSpPr>
              <p:nvPr>
                <p:ph idx="1"/>
              </p:nvPr>
            </p:nvSpPr>
            <p:spPr>
              <a:xfrm>
                <a:off x="838200" y="1501422"/>
                <a:ext cx="10515600" cy="5179077"/>
              </a:xfrm>
            </p:spPr>
            <p:txBody>
              <a:bodyPr>
                <a:normAutofit fontScale="85000" lnSpcReduction="20000"/>
              </a:bodyPr>
              <a:lstStyle/>
              <a:p>
                <a:r>
                  <a:rPr lang="en-US" sz="3600" dirty="0"/>
                  <a:t>CRYSTALS-</a:t>
                </a:r>
                <a:r>
                  <a:rPr lang="en-US" sz="3600" dirty="0" err="1"/>
                  <a:t>Dilithium</a:t>
                </a:r>
                <a:endParaRPr lang="en-US" sz="3600" dirty="0"/>
              </a:p>
              <a:p>
                <a:pPr marL="0" indent="0">
                  <a:buNone/>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𝑞</m:t>
                      </m:r>
                      <m:r>
                        <a:rPr lang="en-US" sz="3600" b="0" i="1" smtClean="0">
                          <a:latin typeface="Cambria Math" panose="02040503050406030204" pitchFamily="18" charset="0"/>
                        </a:rPr>
                        <m:t>=1 </m:t>
                      </m:r>
                      <m:r>
                        <m:rPr>
                          <m:sty m:val="p"/>
                        </m:rPr>
                        <a:rPr lang="en-US" sz="3600" b="0" i="1" smtClean="0">
                          <a:latin typeface="Cambria Math" panose="02040503050406030204" pitchFamily="18" charset="0"/>
                        </a:rPr>
                        <m:t>mod</m:t>
                      </m:r>
                      <m:r>
                        <a:rPr lang="en-US" sz="3600" b="0" i="1" smtClean="0">
                          <a:latin typeface="Cambria Math" panose="02040503050406030204" pitchFamily="18" charset="0"/>
                        </a:rPr>
                        <m:t> 2</m:t>
                      </m:r>
                      <m:r>
                        <a:rPr lang="en-US" sz="3600" b="0" i="1" smtClean="0">
                          <a:latin typeface="Cambria Math" panose="02040503050406030204" pitchFamily="18" charset="0"/>
                        </a:rPr>
                        <m:t>𝑛</m:t>
                      </m:r>
                    </m:oMath>
                  </m:oMathPara>
                </a14:m>
                <a:endParaRPr lang="en-US" sz="3600" b="0" i="1" dirty="0">
                  <a:latin typeface="Cambria Math" panose="02040503050406030204" pitchFamily="18" charset="0"/>
                </a:endParaRPr>
              </a:p>
              <a:p>
                <a:pPr marL="0" indent="0">
                  <a:buNone/>
                </a:pPr>
                <a:endParaRPr lang="en-US" sz="36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𝑅</m:t>
                          </m:r>
                        </m:e>
                        <m:sub>
                          <m:r>
                            <a:rPr lang="en-US" sz="3600" b="0" i="1" smtClean="0">
                              <a:latin typeface="Cambria Math" panose="02040503050406030204" pitchFamily="18" charset="0"/>
                            </a:rPr>
                            <m:t>𝑞</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𝑍</m:t>
                          </m:r>
                        </m:e>
                        <m:sub>
                          <m:r>
                            <a:rPr lang="en-US" sz="3600" b="0" i="1" smtClean="0">
                              <a:latin typeface="Cambria Math" panose="02040503050406030204" pitchFamily="18" charset="0"/>
                            </a:rPr>
                            <m:t>𝑞</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𝑍</m:t>
                          </m:r>
                        </m:e>
                        <m:sub>
                          <m:r>
                            <a:rPr lang="en-US" sz="3600" b="0" i="1" smtClean="0">
                              <a:latin typeface="Cambria Math" panose="02040503050406030204" pitchFamily="18" charset="0"/>
                            </a:rPr>
                            <m:t>𝑞</m:t>
                          </m:r>
                        </m:sub>
                      </m:sSub>
                    </m:oMath>
                  </m:oMathPara>
                </a14:m>
                <a:endParaRPr lang="en-US" sz="3600" dirty="0"/>
              </a:p>
              <a:p>
                <a:pPr marL="0" indent="0">
                  <a:buNone/>
                </a:pPr>
                <a:endParaRPr lang="en-US" sz="3600" dirty="0"/>
              </a:p>
              <a:p>
                <a:pPr marL="0" indent="0">
                  <a:buNone/>
                </a:pPr>
                <a:endParaRPr lang="en-US" sz="3600" dirty="0"/>
              </a:p>
              <a:p>
                <a:r>
                  <a:rPr lang="en-US" sz="3600" dirty="0" err="1"/>
                  <a:t>Dilithium</a:t>
                </a:r>
                <a:r>
                  <a:rPr lang="en-US" sz="3600" dirty="0"/>
                  <a:t>-QROM</a:t>
                </a:r>
              </a:p>
              <a:p>
                <a:pPr marL="0" indent="0">
                  <a:buNone/>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𝑞</m:t>
                      </m:r>
                      <m:r>
                        <a:rPr lang="en-US" sz="3600" b="0" i="1" smtClean="0">
                          <a:latin typeface="Cambria Math" panose="02040503050406030204" pitchFamily="18" charset="0"/>
                        </a:rPr>
                        <m:t>=5 </m:t>
                      </m:r>
                      <m:r>
                        <m:rPr>
                          <m:sty m:val="p"/>
                        </m:rPr>
                        <a:rPr lang="en-US" sz="3600" b="0" i="1" smtClean="0">
                          <a:latin typeface="Cambria Math" panose="02040503050406030204" pitchFamily="18" charset="0"/>
                        </a:rPr>
                        <m:t>mod</m:t>
                      </m:r>
                      <m:r>
                        <a:rPr lang="en-US" sz="3600" b="0" i="1" smtClean="0">
                          <a:latin typeface="Cambria Math" panose="02040503050406030204" pitchFamily="18" charset="0"/>
                        </a:rPr>
                        <m:t> 8</m:t>
                      </m:r>
                    </m:oMath>
                  </m:oMathPara>
                </a14:m>
                <a:endParaRPr lang="en-US" sz="3600" dirty="0"/>
              </a:p>
              <a:p>
                <a:pPr marL="0" indent="0">
                  <a:buNone/>
                </a:pPr>
                <a:endParaRPr lang="en-US" sz="3600" dirty="0"/>
              </a:p>
              <a:p>
                <a:pPr marL="0" indent="0">
                  <a:buNone/>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𝑅</m:t>
                          </m:r>
                        </m:e>
                        <m:sub>
                          <m:r>
                            <a:rPr lang="en-US" sz="3600" b="0" i="1" smtClean="0">
                              <a:latin typeface="Cambria Math" panose="02040503050406030204" pitchFamily="18" charset="0"/>
                            </a:rPr>
                            <m:t>𝑞</m:t>
                          </m:r>
                        </m:sub>
                      </m:sSub>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𝑍</m:t>
                              </m:r>
                            </m:e>
                            <m:sub>
                              <m:r>
                                <a:rPr lang="en-US" sz="3600" b="0" i="1" smtClean="0">
                                  <a:latin typeface="Cambria Math" panose="02040503050406030204" pitchFamily="18" charset="0"/>
                                </a:rPr>
                                <m:t>𝑞</m:t>
                              </m:r>
                            </m:sub>
                          </m:sSub>
                        </m:num>
                        <m:den>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𝑋</m:t>
                              </m:r>
                            </m:e>
                            <m:sup>
                              <m:r>
                                <a:rPr lang="en-US" sz="3600" b="0" i="1" smtClean="0">
                                  <a:latin typeface="Cambria Math" panose="02040503050406030204" pitchFamily="18" charset="0"/>
                                </a:rPr>
                                <m:t>𝑛</m:t>
                              </m:r>
                            </m:sup>
                          </m:sSup>
                          <m:r>
                            <a:rPr lang="en-US" sz="3600" b="0" i="1" smtClean="0">
                              <a:latin typeface="Cambria Math" panose="02040503050406030204" pitchFamily="18" charset="0"/>
                            </a:rPr>
                            <m:t>+</m:t>
                          </m:r>
                          <m:r>
                            <a:rPr lang="en-US" sz="3600" b="0" i="1" smtClean="0">
                              <a:latin typeface="Cambria Math" panose="02040503050406030204" pitchFamily="18" charset="0"/>
                            </a:rPr>
                            <m:t>𝑟</m:t>
                          </m:r>
                          <m:r>
                            <a:rPr lang="en-US" sz="3600" b="0" i="1" smtClean="0">
                              <a:latin typeface="Cambria Math" panose="02040503050406030204" pitchFamily="18" charset="0"/>
                            </a:rPr>
                            <m:t>)</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𝑍</m:t>
                              </m:r>
                            </m:e>
                            <m:sub>
                              <m:r>
                                <a:rPr lang="en-US" sz="3600" b="0" i="1" smtClean="0">
                                  <a:latin typeface="Cambria Math" panose="02040503050406030204" pitchFamily="18" charset="0"/>
                                </a:rPr>
                                <m:t>𝑞</m:t>
                              </m:r>
                            </m:sub>
                          </m:sSub>
                        </m:num>
                        <m:den>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m:t>
                              </m:r>
                              <m:r>
                                <a:rPr lang="en-US" sz="3600" b="0" i="1" smtClean="0">
                                  <a:latin typeface="Cambria Math" panose="02040503050406030204" pitchFamily="18" charset="0"/>
                                </a:rPr>
                                <m:t>𝑋</m:t>
                              </m:r>
                            </m:e>
                            <m:sup>
                              <m:r>
                                <a:rPr lang="en-US" sz="3600" b="0" i="1" smtClean="0">
                                  <a:latin typeface="Cambria Math" panose="02040503050406030204" pitchFamily="18" charset="0"/>
                                </a:rPr>
                                <m:t>𝑛</m:t>
                              </m:r>
                            </m:sup>
                          </m:sSup>
                          <m:r>
                            <a:rPr lang="en-US" sz="3600" b="0" i="1" smtClean="0">
                              <a:latin typeface="Cambria Math" panose="02040503050406030204" pitchFamily="18" charset="0"/>
                            </a:rPr>
                            <m:t>−</m:t>
                          </m:r>
                          <m:r>
                            <a:rPr lang="en-US" sz="3600" b="0" i="1" smtClean="0">
                              <a:latin typeface="Cambria Math" panose="02040503050406030204" pitchFamily="18" charset="0"/>
                            </a:rPr>
                            <m:t>𝑟</m:t>
                          </m:r>
                          <m:r>
                            <a:rPr lang="en-US" sz="3600" b="0" i="1" smtClean="0">
                              <a:latin typeface="Cambria Math" panose="02040503050406030204" pitchFamily="18" charset="0"/>
                            </a:rPr>
                            <m:t>)</m:t>
                          </m:r>
                        </m:den>
                      </m:f>
                    </m:oMath>
                  </m:oMathPara>
                </a14:m>
                <a:endParaRPr lang="en-US" sz="3600" dirty="0"/>
              </a:p>
            </p:txBody>
          </p:sp>
        </mc:Choice>
        <mc:Fallback xmlns="">
          <p:sp>
            <p:nvSpPr>
              <p:cNvPr id="3" name="Content Placeholder 2">
                <a:extLst>
                  <a:ext uri="{FF2B5EF4-FFF2-40B4-BE49-F238E27FC236}">
                    <a16:creationId xmlns:a16="http://schemas.microsoft.com/office/drawing/2014/main" id="{A1E52F0B-8701-D82E-5D00-5D289199FDBA}"/>
                  </a:ext>
                </a:extLst>
              </p:cNvPr>
              <p:cNvSpPr>
                <a:spLocks noGrp="1" noRot="1" noChangeAspect="1" noMove="1" noResize="1" noEditPoints="1" noAdjustHandles="1" noChangeArrowheads="1" noChangeShapeType="1" noTextEdit="1"/>
              </p:cNvSpPr>
              <p:nvPr>
                <p:ph idx="1"/>
              </p:nvPr>
            </p:nvSpPr>
            <p:spPr>
              <a:xfrm>
                <a:off x="838200" y="1501422"/>
                <a:ext cx="10515600" cy="5179077"/>
              </a:xfrm>
              <a:blipFill>
                <a:blip r:embed="rId3"/>
                <a:stretch>
                  <a:fillRect l="-1275" t="-3765"/>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5B1F4369-66D4-BB1B-3507-4E5E2BBF4268}"/>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err="1"/>
              <a:t>Kiltz</a:t>
            </a:r>
            <a:r>
              <a:rPr lang="en-US" sz="1600" dirty="0"/>
              <a:t> et al., 2017</a:t>
            </a:r>
          </a:p>
        </p:txBody>
      </p:sp>
    </p:spTree>
    <p:extLst>
      <p:ext uri="{BB962C8B-B14F-4D97-AF65-F5344CB8AC3E}">
        <p14:creationId xmlns:p14="http://schemas.microsoft.com/office/powerpoint/2010/main" val="1410131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27457-9DA7-7B77-6874-C8F311CB295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5D3EDEB-5B86-F020-8255-DAC02F188CD5}"/>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Conclusions</a:t>
            </a:r>
          </a:p>
        </p:txBody>
      </p:sp>
      <p:sp>
        <p:nvSpPr>
          <p:cNvPr id="5" name="Content Placeholder 2">
            <a:extLst>
              <a:ext uri="{FF2B5EF4-FFF2-40B4-BE49-F238E27FC236}">
                <a16:creationId xmlns:a16="http://schemas.microsoft.com/office/drawing/2014/main" id="{0B4C1105-471A-0E9E-F698-1C8818A4F051}"/>
              </a:ext>
            </a:extLst>
          </p:cNvPr>
          <p:cNvSpPr>
            <a:spLocks noGrp="1"/>
          </p:cNvSpPr>
          <p:nvPr>
            <p:ph idx="1"/>
          </p:nvPr>
        </p:nvSpPr>
        <p:spPr>
          <a:xfrm>
            <a:off x="0" y="1098147"/>
            <a:ext cx="12113111" cy="2058292"/>
          </a:xfrm>
        </p:spPr>
        <p:txBody>
          <a:bodyPr>
            <a:normAutofit/>
          </a:bodyPr>
          <a:lstStyle/>
          <a:p>
            <a:r>
              <a:rPr lang="en-US" dirty="0"/>
              <a:t>We provide the first proof that </a:t>
            </a:r>
            <a:r>
              <a:rPr lang="en-US" dirty="0" err="1"/>
              <a:t>SelfTargetMSIS</a:t>
            </a:r>
            <a:r>
              <a:rPr lang="en-US" dirty="0"/>
              <a:t> is hard in the QROM</a:t>
            </a:r>
          </a:p>
          <a:p>
            <a:endParaRPr lang="en-US" dirty="0"/>
          </a:p>
          <a:p>
            <a:r>
              <a:rPr lang="en-US" dirty="0"/>
              <a:t>Compared to </a:t>
            </a:r>
            <a:r>
              <a:rPr lang="en-US" dirty="0" err="1"/>
              <a:t>Dilithium</a:t>
            </a:r>
            <a:r>
              <a:rPr lang="en-US" dirty="0"/>
              <a:t>-QROM:</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A4A2CA3-EEB3-3868-11C2-1B314F015941}"/>
                  </a:ext>
                </a:extLst>
              </p:cNvPr>
              <p:cNvSpPr/>
              <p:nvPr/>
            </p:nvSpPr>
            <p:spPr>
              <a:xfrm>
                <a:off x="388698" y="2704969"/>
                <a:ext cx="5669280" cy="3846438"/>
              </a:xfrm>
              <a:prstGeom prst="rect">
                <a:avLst/>
              </a:prstGeom>
              <a:solidFill>
                <a:srgbClr val="F8CBAD"/>
              </a:solidFill>
              <a:ln w="127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accent2">
                        <a:lumMod val="75000"/>
                      </a:schemeClr>
                    </a:solidFill>
                  </a:rPr>
                  <a:t>Increase size of </a:t>
                </a:r>
                <a14:m>
                  <m:oMath xmlns:m="http://schemas.openxmlformats.org/officeDocument/2006/math">
                    <m:r>
                      <a:rPr lang="en-US" sz="2800" b="0" i="1" smtClean="0">
                        <a:solidFill>
                          <a:schemeClr val="accent2">
                            <a:lumMod val="75000"/>
                          </a:schemeClr>
                        </a:solidFill>
                        <a:latin typeface="Cambria Math" panose="02040503050406030204" pitchFamily="18" charset="0"/>
                      </a:rPr>
                      <m:t>𝑝𝑘</m:t>
                    </m:r>
                  </m:oMath>
                </a14:m>
                <a:endParaRPr lang="en-US" sz="2800" dirty="0">
                  <a:solidFill>
                    <a:schemeClr val="accent2">
                      <a:lumMod val="75000"/>
                    </a:schemeClr>
                  </a:solidFill>
                </a:endParaRPr>
              </a:p>
              <a:p>
                <a:pPr marL="457200" indent="-457200">
                  <a:buFont typeface="Arial" panose="020B0604020202020204" pitchFamily="34" charset="0"/>
                  <a:buChar char="•"/>
                </a:pPr>
                <a:endParaRPr lang="en-US" sz="2800" dirty="0">
                  <a:solidFill>
                    <a:schemeClr val="accent2">
                      <a:lumMod val="75000"/>
                    </a:schemeClr>
                  </a:solidFill>
                </a:endParaRPr>
              </a:p>
              <a:p>
                <a:pPr marL="457200" indent="-457200">
                  <a:buFont typeface="Arial" panose="020B0604020202020204" pitchFamily="34" charset="0"/>
                  <a:buChar char="•"/>
                </a:pPr>
                <a:r>
                  <a:rPr lang="en-US" sz="2800" dirty="0">
                    <a:solidFill>
                      <a:schemeClr val="accent2">
                        <a:lumMod val="75000"/>
                      </a:schemeClr>
                    </a:solidFill>
                  </a:rPr>
                  <a:t>Increase size of </a:t>
                </a:r>
                <a14:m>
                  <m:oMath xmlns:m="http://schemas.openxmlformats.org/officeDocument/2006/math">
                    <m:r>
                      <a:rPr lang="en-US" sz="2800" b="0" i="1" smtClean="0">
                        <a:solidFill>
                          <a:schemeClr val="accent2">
                            <a:lumMod val="75000"/>
                          </a:schemeClr>
                        </a:solidFill>
                        <a:latin typeface="Cambria Math" panose="02040503050406030204" pitchFamily="18" charset="0"/>
                      </a:rPr>
                      <m:t>𝜎</m:t>
                    </m:r>
                  </m:oMath>
                </a14:m>
                <a:endParaRPr lang="en-US" sz="2800" dirty="0">
                  <a:solidFill>
                    <a:schemeClr val="accent2">
                      <a:lumMod val="75000"/>
                    </a:schemeClr>
                  </a:solidFill>
                </a:endParaRPr>
              </a:p>
            </p:txBody>
          </p:sp>
        </mc:Choice>
        <mc:Fallback xmlns="">
          <p:sp>
            <p:nvSpPr>
              <p:cNvPr id="4" name="Rectangle 3">
                <a:extLst>
                  <a:ext uri="{FF2B5EF4-FFF2-40B4-BE49-F238E27FC236}">
                    <a16:creationId xmlns:a16="http://schemas.microsoft.com/office/drawing/2014/main" id="{7A4A2CA3-EEB3-3868-11C2-1B314F015941}"/>
                  </a:ext>
                </a:extLst>
              </p:cNvPr>
              <p:cNvSpPr>
                <a:spLocks noRot="1" noChangeAspect="1" noMove="1" noResize="1" noEditPoints="1" noAdjustHandles="1" noChangeArrowheads="1" noChangeShapeType="1" noTextEdit="1"/>
              </p:cNvSpPr>
              <p:nvPr/>
            </p:nvSpPr>
            <p:spPr>
              <a:xfrm>
                <a:off x="388698" y="2704969"/>
                <a:ext cx="5669280" cy="3846438"/>
              </a:xfrm>
              <a:prstGeom prst="rect">
                <a:avLst/>
              </a:prstGeom>
              <a:blipFill>
                <a:blip r:embed="rId3"/>
                <a:stretch>
                  <a:fillRect l="-1824"/>
                </a:stretch>
              </a:blipFill>
              <a:ln w="12700">
                <a:solidFill>
                  <a:srgbClr val="ED7D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AA0BD32-9616-E41B-FF37-5EC7C434B176}"/>
                  </a:ext>
                </a:extLst>
              </p:cNvPr>
              <p:cNvSpPr/>
              <p:nvPr/>
            </p:nvSpPr>
            <p:spPr>
              <a:xfrm>
                <a:off x="2359140" y="2913874"/>
                <a:ext cx="3493019" cy="2938286"/>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sz="2800" b="0" i="1" dirty="0">
                  <a:solidFill>
                    <a:schemeClr val="accent2">
                      <a:lumMod val="75000"/>
                    </a:schemeClr>
                  </a:solidFill>
                  <a:latin typeface="Cambria Math" panose="02040503050406030204" pitchFamily="18" charset="0"/>
                </a:endParaRPr>
              </a:p>
              <a:p>
                <a:pPr algn="r"/>
                <a14:m>
                  <m:oMathPara xmlns:m="http://schemas.openxmlformats.org/officeDocument/2006/math">
                    <m:oMathParaPr>
                      <m:jc m:val="right"/>
                    </m:oMathParaPr>
                    <m:oMath xmlns:m="http://schemas.openxmlformats.org/officeDocument/2006/math">
                      <m:r>
                        <a:rPr lang="en-US" sz="2800" b="0" i="1" smtClean="0">
                          <a:solidFill>
                            <a:schemeClr val="accent2">
                              <a:lumMod val="75000"/>
                            </a:schemeClr>
                          </a:solidFill>
                          <a:latin typeface="Cambria Math" panose="02040503050406030204" pitchFamily="18" charset="0"/>
                        </a:rPr>
                        <m:t>≈2.9×</m:t>
                      </m:r>
                    </m:oMath>
                  </m:oMathPara>
                </a14:m>
                <a:endParaRPr lang="en-US" sz="2800" dirty="0">
                  <a:solidFill>
                    <a:schemeClr val="accent2">
                      <a:lumMod val="75000"/>
                    </a:schemeClr>
                  </a:solidFill>
                </a:endParaRPr>
              </a:p>
              <a:p>
                <a:pPr algn="r"/>
                <a:endParaRPr lang="en-US" sz="2800" dirty="0">
                  <a:solidFill>
                    <a:schemeClr val="accent2">
                      <a:lumMod val="75000"/>
                    </a:schemeClr>
                  </a:solidFill>
                </a:endParaRPr>
              </a:p>
              <a:p>
                <a:pPr algn="r"/>
                <a14:m>
                  <m:oMathPara xmlns:m="http://schemas.openxmlformats.org/officeDocument/2006/math">
                    <m:oMathParaPr>
                      <m:jc m:val="right"/>
                    </m:oMathParaPr>
                    <m:oMath xmlns:m="http://schemas.openxmlformats.org/officeDocument/2006/math">
                      <m:r>
                        <a:rPr lang="en-US" sz="2800" b="0" i="1" smtClean="0">
                          <a:solidFill>
                            <a:schemeClr val="accent2">
                              <a:lumMod val="75000"/>
                            </a:schemeClr>
                          </a:solidFill>
                          <a:latin typeface="Cambria Math" panose="02040503050406030204" pitchFamily="18" charset="0"/>
                        </a:rPr>
                        <m:t>≈1.3×</m:t>
                      </m:r>
                    </m:oMath>
                  </m:oMathPara>
                </a14:m>
                <a:endParaRPr lang="en-US" sz="2800" dirty="0">
                  <a:solidFill>
                    <a:schemeClr val="accent2">
                      <a:lumMod val="75000"/>
                    </a:schemeClr>
                  </a:solidFill>
                </a:endParaRPr>
              </a:p>
            </p:txBody>
          </p:sp>
        </mc:Choice>
        <mc:Fallback xmlns="">
          <p:sp>
            <p:nvSpPr>
              <p:cNvPr id="6" name="Rectangle 5">
                <a:extLst>
                  <a:ext uri="{FF2B5EF4-FFF2-40B4-BE49-F238E27FC236}">
                    <a16:creationId xmlns:a16="http://schemas.microsoft.com/office/drawing/2014/main" id="{DAA0BD32-9616-E41B-FF37-5EC7C434B176}"/>
                  </a:ext>
                </a:extLst>
              </p:cNvPr>
              <p:cNvSpPr>
                <a:spLocks noRot="1" noChangeAspect="1" noMove="1" noResize="1" noEditPoints="1" noAdjustHandles="1" noChangeArrowheads="1" noChangeShapeType="1" noTextEdit="1"/>
              </p:cNvSpPr>
              <p:nvPr/>
            </p:nvSpPr>
            <p:spPr>
              <a:xfrm>
                <a:off x="2359140" y="2913874"/>
                <a:ext cx="3493019" cy="2938286"/>
              </a:xfrm>
              <a:prstGeom prst="rect">
                <a:avLst/>
              </a:prstGeom>
              <a:blipFill>
                <a:blip r:embed="rId4"/>
                <a:stretch>
                  <a:fillRect/>
                </a:stretch>
              </a:blipFill>
              <a:ln w="12700">
                <a:noFill/>
              </a:ln>
            </p:spPr>
            <p:txBody>
              <a:bodyPr/>
              <a:lstStyle/>
              <a:p>
                <a:r>
                  <a:rPr lang="en-US">
                    <a:noFill/>
                  </a:rPr>
                  <a:t> </a:t>
                </a:r>
              </a:p>
            </p:txBody>
          </p:sp>
        </mc:Fallback>
      </mc:AlternateContent>
      <p:sp>
        <p:nvSpPr>
          <p:cNvPr id="8" name="Title 1">
            <a:extLst>
              <a:ext uri="{FF2B5EF4-FFF2-40B4-BE49-F238E27FC236}">
                <a16:creationId xmlns:a16="http://schemas.microsoft.com/office/drawing/2014/main" id="{76879111-70A4-D719-81C3-2DD1AB449B66}"/>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3518294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158B5-74BC-A87E-C658-7E165AE16EA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8CB1AF6D-E595-4615-C115-0E4292AA91A9}"/>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Conclusions</a:t>
            </a:r>
          </a:p>
        </p:txBody>
      </p:sp>
      <p:sp>
        <p:nvSpPr>
          <p:cNvPr id="5" name="Content Placeholder 2">
            <a:extLst>
              <a:ext uri="{FF2B5EF4-FFF2-40B4-BE49-F238E27FC236}">
                <a16:creationId xmlns:a16="http://schemas.microsoft.com/office/drawing/2014/main" id="{D0109A00-D733-82AD-0B99-4A958DDF8B19}"/>
              </a:ext>
            </a:extLst>
          </p:cNvPr>
          <p:cNvSpPr>
            <a:spLocks noGrp="1"/>
          </p:cNvSpPr>
          <p:nvPr>
            <p:ph idx="1"/>
          </p:nvPr>
        </p:nvSpPr>
        <p:spPr>
          <a:xfrm>
            <a:off x="0" y="1098147"/>
            <a:ext cx="12113111" cy="2058292"/>
          </a:xfrm>
        </p:spPr>
        <p:txBody>
          <a:bodyPr>
            <a:normAutofit/>
          </a:bodyPr>
          <a:lstStyle/>
          <a:p>
            <a:r>
              <a:rPr lang="en-US" dirty="0"/>
              <a:t>We provide the first proof that </a:t>
            </a:r>
            <a:r>
              <a:rPr lang="en-US" dirty="0" err="1"/>
              <a:t>SelfTargetMSIS</a:t>
            </a:r>
            <a:r>
              <a:rPr lang="en-US" dirty="0"/>
              <a:t> is hard in the QROM</a:t>
            </a:r>
          </a:p>
          <a:p>
            <a:endParaRPr lang="en-US" dirty="0"/>
          </a:p>
          <a:p>
            <a:r>
              <a:rPr lang="en-US" dirty="0"/>
              <a:t>Compared to </a:t>
            </a:r>
            <a:r>
              <a:rPr lang="en-US" dirty="0" err="1"/>
              <a:t>Dilithium</a:t>
            </a:r>
            <a:r>
              <a:rPr lang="en-US" dirty="0"/>
              <a:t>-QROM:</a:t>
            </a:r>
          </a:p>
        </p:txBody>
      </p:sp>
      <p:grpSp>
        <p:nvGrpSpPr>
          <p:cNvPr id="2" name="Group 1">
            <a:extLst>
              <a:ext uri="{FF2B5EF4-FFF2-40B4-BE49-F238E27FC236}">
                <a16:creationId xmlns:a16="http://schemas.microsoft.com/office/drawing/2014/main" id="{A384BA74-6F37-0911-F77B-C5CB114BC394}"/>
              </a:ext>
            </a:extLst>
          </p:cNvPr>
          <p:cNvGrpSpPr/>
          <p:nvPr/>
        </p:nvGrpSpPr>
        <p:grpSpPr>
          <a:xfrm>
            <a:off x="388698" y="2704968"/>
            <a:ext cx="11597484" cy="3861706"/>
            <a:chOff x="388698" y="2704968"/>
            <a:chExt cx="11597484" cy="3861706"/>
          </a:xfrm>
        </p:grpSpPr>
        <p:sp>
          <p:nvSpPr>
            <p:cNvPr id="3" name="Rectangle 2">
              <a:extLst>
                <a:ext uri="{FF2B5EF4-FFF2-40B4-BE49-F238E27FC236}">
                  <a16:creationId xmlns:a16="http://schemas.microsoft.com/office/drawing/2014/main" id="{B5DA082E-0B8D-A74F-228A-B82F40A5360F}"/>
                </a:ext>
              </a:extLst>
            </p:cNvPr>
            <p:cNvSpPr/>
            <p:nvPr/>
          </p:nvSpPr>
          <p:spPr>
            <a:xfrm>
              <a:off x="6316902" y="2704968"/>
              <a:ext cx="5669280" cy="3846438"/>
            </a:xfrm>
            <a:prstGeom prst="rect">
              <a:avLst/>
            </a:prstGeom>
            <a:solidFill>
              <a:srgbClr val="BDD7EE"/>
            </a:solidFill>
            <a:ln w="127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800" dirty="0">
                <a:solidFill>
                  <a:schemeClr val="accent5">
                    <a:lumMod val="50000"/>
                  </a:schemeClr>
                </a:solidFill>
              </a:endParaRPr>
            </a:p>
            <a:p>
              <a:pPr marL="457200" indent="-457200">
                <a:buFont typeface="Arial" panose="020B0604020202020204" pitchFamily="34" charset="0"/>
                <a:buChar char="•"/>
              </a:pPr>
              <a:r>
                <a:rPr lang="en-US" sz="2800" dirty="0">
                  <a:solidFill>
                    <a:schemeClr val="accent5">
                      <a:lumMod val="50000"/>
                    </a:schemeClr>
                  </a:solidFill>
                </a:rPr>
                <a:t>Better-studied ring structure</a:t>
              </a:r>
            </a:p>
            <a:p>
              <a:pPr marL="457200" indent="-457200">
                <a:buFont typeface="Arial" panose="020B0604020202020204" pitchFamily="34" charset="0"/>
                <a:buChar char="•"/>
              </a:pPr>
              <a:endParaRPr lang="en-US" sz="2800" dirty="0">
                <a:solidFill>
                  <a:schemeClr val="accent5">
                    <a:lumMod val="50000"/>
                  </a:schemeClr>
                </a:solidFill>
              </a:endParaRPr>
            </a:p>
            <a:p>
              <a:pPr marL="457200" indent="-457200">
                <a:buFont typeface="Arial" panose="020B0604020202020204" pitchFamily="34" charset="0"/>
                <a:buChar char="•"/>
              </a:pPr>
              <a:r>
                <a:rPr lang="en-US" sz="2800" dirty="0">
                  <a:solidFill>
                    <a:schemeClr val="accent5">
                      <a:lumMod val="50000"/>
                    </a:schemeClr>
                  </a:solidFill>
                </a:rPr>
                <a:t>Faster </a:t>
              </a:r>
              <a:r>
                <a:rPr lang="en-US" sz="2800" i="1" dirty="0" err="1">
                  <a:solidFill>
                    <a:schemeClr val="accent5">
                      <a:lumMod val="50000"/>
                    </a:schemeClr>
                  </a:solidFill>
                </a:rPr>
                <a:t>KeyGen</a:t>
              </a:r>
              <a:endParaRPr lang="en-US" sz="2800" i="1" dirty="0">
                <a:solidFill>
                  <a:schemeClr val="accent5">
                    <a:lumMod val="50000"/>
                  </a:schemeClr>
                </a:solidFill>
              </a:endParaRPr>
            </a:p>
            <a:p>
              <a:pPr marL="457200" indent="-457200">
                <a:buFont typeface="Arial" panose="020B0604020202020204" pitchFamily="34" charset="0"/>
                <a:buChar char="•"/>
              </a:pPr>
              <a:endParaRPr lang="en-US" sz="2800" i="1" dirty="0">
                <a:solidFill>
                  <a:schemeClr val="accent5">
                    <a:lumMod val="50000"/>
                  </a:schemeClr>
                </a:solidFill>
              </a:endParaRPr>
            </a:p>
            <a:p>
              <a:pPr marL="457200" indent="-457200">
                <a:buFont typeface="Arial" panose="020B0604020202020204" pitchFamily="34" charset="0"/>
                <a:buChar char="•"/>
              </a:pPr>
              <a:r>
                <a:rPr lang="en-US" sz="2800" dirty="0">
                  <a:solidFill>
                    <a:schemeClr val="accent5">
                      <a:lumMod val="50000"/>
                    </a:schemeClr>
                  </a:solidFill>
                </a:rPr>
                <a:t>Faster </a:t>
              </a:r>
              <a:r>
                <a:rPr lang="en-US" sz="2800" i="1" dirty="0">
                  <a:solidFill>
                    <a:schemeClr val="accent5">
                      <a:lumMod val="50000"/>
                    </a:schemeClr>
                  </a:solidFill>
                </a:rPr>
                <a:t>Sign</a:t>
              </a:r>
            </a:p>
            <a:p>
              <a:pPr marL="457200" indent="-457200">
                <a:buFont typeface="Arial" panose="020B0604020202020204" pitchFamily="34" charset="0"/>
                <a:buChar char="•"/>
              </a:pPr>
              <a:endParaRPr lang="en-US" sz="2800" i="1" dirty="0">
                <a:solidFill>
                  <a:schemeClr val="accent5">
                    <a:lumMod val="50000"/>
                  </a:schemeClr>
                </a:solidFill>
              </a:endParaRPr>
            </a:p>
            <a:p>
              <a:pPr marL="457200" indent="-457200">
                <a:buFont typeface="Arial" panose="020B0604020202020204" pitchFamily="34" charset="0"/>
                <a:buChar char="•"/>
              </a:pPr>
              <a:r>
                <a:rPr lang="en-US" sz="2800" dirty="0">
                  <a:solidFill>
                    <a:schemeClr val="accent5">
                      <a:lumMod val="50000"/>
                    </a:schemeClr>
                  </a:solidFill>
                </a:rPr>
                <a:t>Faster </a:t>
              </a:r>
              <a:r>
                <a:rPr lang="en-US" sz="2800" i="1" dirty="0">
                  <a:solidFill>
                    <a:schemeClr val="accent5">
                      <a:lumMod val="50000"/>
                    </a:schemeClr>
                  </a:solidFill>
                </a:rPr>
                <a:t>Verify</a:t>
              </a:r>
              <a:endParaRPr lang="en-US" sz="2800"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C44CF1A-0DE2-CC6B-9180-112DE25FA224}"/>
                    </a:ext>
                  </a:extLst>
                </p:cNvPr>
                <p:cNvSpPr/>
                <p:nvPr/>
              </p:nvSpPr>
              <p:spPr>
                <a:xfrm>
                  <a:off x="388698" y="2704969"/>
                  <a:ext cx="5669280" cy="3846438"/>
                </a:xfrm>
                <a:prstGeom prst="rect">
                  <a:avLst/>
                </a:prstGeom>
                <a:solidFill>
                  <a:srgbClr val="F8CBAD"/>
                </a:solidFill>
                <a:ln w="127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accent2">
                          <a:lumMod val="75000"/>
                        </a:schemeClr>
                      </a:solidFill>
                    </a:rPr>
                    <a:t>Increase size of </a:t>
                  </a:r>
                  <a14:m>
                    <m:oMath xmlns:m="http://schemas.openxmlformats.org/officeDocument/2006/math">
                      <m:r>
                        <a:rPr lang="en-US" sz="2800" b="0" i="1" smtClean="0">
                          <a:solidFill>
                            <a:schemeClr val="accent2">
                              <a:lumMod val="75000"/>
                            </a:schemeClr>
                          </a:solidFill>
                          <a:latin typeface="Cambria Math" panose="02040503050406030204" pitchFamily="18" charset="0"/>
                        </a:rPr>
                        <m:t>𝑝𝑘</m:t>
                      </m:r>
                    </m:oMath>
                  </a14:m>
                  <a:endParaRPr lang="en-US" sz="2800" dirty="0">
                    <a:solidFill>
                      <a:schemeClr val="accent2">
                        <a:lumMod val="75000"/>
                      </a:schemeClr>
                    </a:solidFill>
                  </a:endParaRPr>
                </a:p>
                <a:p>
                  <a:pPr marL="457200" indent="-457200">
                    <a:buFont typeface="Arial" panose="020B0604020202020204" pitchFamily="34" charset="0"/>
                    <a:buChar char="•"/>
                  </a:pPr>
                  <a:endParaRPr lang="en-US" sz="2800" dirty="0">
                    <a:solidFill>
                      <a:schemeClr val="accent2">
                        <a:lumMod val="75000"/>
                      </a:schemeClr>
                    </a:solidFill>
                  </a:endParaRPr>
                </a:p>
                <a:p>
                  <a:pPr marL="457200" indent="-457200">
                    <a:buFont typeface="Arial" panose="020B0604020202020204" pitchFamily="34" charset="0"/>
                    <a:buChar char="•"/>
                  </a:pPr>
                  <a:r>
                    <a:rPr lang="en-US" sz="2800" dirty="0">
                      <a:solidFill>
                        <a:schemeClr val="accent2">
                          <a:lumMod val="75000"/>
                        </a:schemeClr>
                      </a:solidFill>
                    </a:rPr>
                    <a:t>Increase size of </a:t>
                  </a:r>
                  <a14:m>
                    <m:oMath xmlns:m="http://schemas.openxmlformats.org/officeDocument/2006/math">
                      <m:r>
                        <a:rPr lang="en-US" sz="2800" b="0" i="1" smtClean="0">
                          <a:solidFill>
                            <a:schemeClr val="accent2">
                              <a:lumMod val="75000"/>
                            </a:schemeClr>
                          </a:solidFill>
                          <a:latin typeface="Cambria Math" panose="02040503050406030204" pitchFamily="18" charset="0"/>
                        </a:rPr>
                        <m:t>𝜎</m:t>
                      </m:r>
                    </m:oMath>
                  </a14:m>
                  <a:endParaRPr lang="en-US" sz="2800" dirty="0">
                    <a:solidFill>
                      <a:schemeClr val="accent2">
                        <a:lumMod val="75000"/>
                      </a:schemeClr>
                    </a:solidFill>
                  </a:endParaRPr>
                </a:p>
              </p:txBody>
            </p:sp>
          </mc:Choice>
          <mc:Fallback xmlns="">
            <p:sp>
              <p:nvSpPr>
                <p:cNvPr id="4" name="Rectangle 3">
                  <a:extLst>
                    <a:ext uri="{FF2B5EF4-FFF2-40B4-BE49-F238E27FC236}">
                      <a16:creationId xmlns:a16="http://schemas.microsoft.com/office/drawing/2014/main" id="{DC44CF1A-0DE2-CC6B-9180-112DE25FA224}"/>
                    </a:ext>
                  </a:extLst>
                </p:cNvPr>
                <p:cNvSpPr>
                  <a:spLocks noRot="1" noChangeAspect="1" noMove="1" noResize="1" noEditPoints="1" noAdjustHandles="1" noChangeArrowheads="1" noChangeShapeType="1" noTextEdit="1"/>
                </p:cNvSpPr>
                <p:nvPr/>
              </p:nvSpPr>
              <p:spPr>
                <a:xfrm>
                  <a:off x="388698" y="2704969"/>
                  <a:ext cx="5669280" cy="3846438"/>
                </a:xfrm>
                <a:prstGeom prst="rect">
                  <a:avLst/>
                </a:prstGeom>
                <a:blipFill>
                  <a:blip r:embed="rId3"/>
                  <a:stretch>
                    <a:fillRect l="-1824"/>
                  </a:stretch>
                </a:blipFill>
                <a:ln w="12700">
                  <a:solidFill>
                    <a:srgbClr val="ED7D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8A44F9C-7C69-A3E1-A53A-7D0539D95D4E}"/>
                    </a:ext>
                  </a:extLst>
                </p:cNvPr>
                <p:cNvSpPr/>
                <p:nvPr/>
              </p:nvSpPr>
              <p:spPr>
                <a:xfrm>
                  <a:off x="2359140" y="2913874"/>
                  <a:ext cx="3493019" cy="2938286"/>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sz="2800" b="0" i="1" dirty="0">
                    <a:solidFill>
                      <a:schemeClr val="accent2">
                        <a:lumMod val="75000"/>
                      </a:schemeClr>
                    </a:solidFill>
                    <a:latin typeface="Cambria Math" panose="02040503050406030204" pitchFamily="18" charset="0"/>
                  </a:endParaRPr>
                </a:p>
                <a:p>
                  <a:pPr algn="r"/>
                  <a14:m>
                    <m:oMathPara xmlns:m="http://schemas.openxmlformats.org/officeDocument/2006/math">
                      <m:oMathParaPr>
                        <m:jc m:val="right"/>
                      </m:oMathParaPr>
                      <m:oMath xmlns:m="http://schemas.openxmlformats.org/officeDocument/2006/math">
                        <m:r>
                          <a:rPr lang="en-US" sz="2800" b="0" i="1" smtClean="0">
                            <a:solidFill>
                              <a:schemeClr val="accent2">
                                <a:lumMod val="75000"/>
                              </a:schemeClr>
                            </a:solidFill>
                            <a:latin typeface="Cambria Math" panose="02040503050406030204" pitchFamily="18" charset="0"/>
                          </a:rPr>
                          <m:t>≈2.9×</m:t>
                        </m:r>
                      </m:oMath>
                    </m:oMathPara>
                  </a14:m>
                  <a:endParaRPr lang="en-US" sz="2800" dirty="0">
                    <a:solidFill>
                      <a:schemeClr val="accent2">
                        <a:lumMod val="75000"/>
                      </a:schemeClr>
                    </a:solidFill>
                  </a:endParaRPr>
                </a:p>
                <a:p>
                  <a:pPr algn="r"/>
                  <a:endParaRPr lang="en-US" sz="2800" dirty="0">
                    <a:solidFill>
                      <a:schemeClr val="accent2">
                        <a:lumMod val="75000"/>
                      </a:schemeClr>
                    </a:solidFill>
                  </a:endParaRPr>
                </a:p>
                <a:p>
                  <a:pPr algn="r"/>
                  <a14:m>
                    <m:oMathPara xmlns:m="http://schemas.openxmlformats.org/officeDocument/2006/math">
                      <m:oMathParaPr>
                        <m:jc m:val="right"/>
                      </m:oMathParaPr>
                      <m:oMath xmlns:m="http://schemas.openxmlformats.org/officeDocument/2006/math">
                        <m:r>
                          <a:rPr lang="en-US" sz="2800" b="0" i="1" smtClean="0">
                            <a:solidFill>
                              <a:schemeClr val="accent2">
                                <a:lumMod val="75000"/>
                              </a:schemeClr>
                            </a:solidFill>
                            <a:latin typeface="Cambria Math" panose="02040503050406030204" pitchFamily="18" charset="0"/>
                          </a:rPr>
                          <m:t>≈1.3×</m:t>
                        </m:r>
                      </m:oMath>
                    </m:oMathPara>
                  </a14:m>
                  <a:endParaRPr lang="en-US" sz="2800" dirty="0">
                    <a:solidFill>
                      <a:schemeClr val="accent2">
                        <a:lumMod val="75000"/>
                      </a:schemeClr>
                    </a:solidFill>
                  </a:endParaRPr>
                </a:p>
              </p:txBody>
            </p:sp>
          </mc:Choice>
          <mc:Fallback xmlns="">
            <p:sp>
              <p:nvSpPr>
                <p:cNvPr id="6" name="Rectangle 5">
                  <a:extLst>
                    <a:ext uri="{FF2B5EF4-FFF2-40B4-BE49-F238E27FC236}">
                      <a16:creationId xmlns:a16="http://schemas.microsoft.com/office/drawing/2014/main" id="{38A44F9C-7C69-A3E1-A53A-7D0539D95D4E}"/>
                    </a:ext>
                  </a:extLst>
                </p:cNvPr>
                <p:cNvSpPr>
                  <a:spLocks noRot="1" noChangeAspect="1" noMove="1" noResize="1" noEditPoints="1" noAdjustHandles="1" noChangeArrowheads="1" noChangeShapeType="1" noTextEdit="1"/>
                </p:cNvSpPr>
                <p:nvPr/>
              </p:nvSpPr>
              <p:spPr>
                <a:xfrm>
                  <a:off x="2359140" y="2913874"/>
                  <a:ext cx="3493019" cy="2938286"/>
                </a:xfrm>
                <a:prstGeom prst="rect">
                  <a:avLst/>
                </a:prstGeom>
                <a:blipFill>
                  <a:blip r:embed="rId4"/>
                  <a:stretch>
                    <a:fillRect/>
                  </a:stretch>
                </a:blipFill>
                <a:ln w="127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5CAE3B8-307F-80C3-2EE2-C5AE1B2B1A89}"/>
                    </a:ext>
                  </a:extLst>
                </p:cNvPr>
                <p:cNvSpPr/>
                <p:nvPr/>
              </p:nvSpPr>
              <p:spPr>
                <a:xfrm>
                  <a:off x="8234238" y="3895142"/>
                  <a:ext cx="3493019" cy="2671532"/>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14:m>
                    <m:oMathPara xmlns:m="http://schemas.openxmlformats.org/officeDocument/2006/math">
                      <m:oMathParaPr>
                        <m:jc m:val="right"/>
                      </m:oMathParaPr>
                      <m:oMath xmlns:m="http://schemas.openxmlformats.org/officeDocument/2006/math">
                        <m:r>
                          <a:rPr lang="en-US" sz="2800" b="0" i="1" smtClean="0">
                            <a:solidFill>
                              <a:schemeClr val="accent5">
                                <a:lumMod val="50000"/>
                              </a:schemeClr>
                            </a:solidFill>
                            <a:latin typeface="Cambria Math" panose="02040503050406030204" pitchFamily="18" charset="0"/>
                          </a:rPr>
                          <m:t>1.9×, 3.4×</m:t>
                        </m:r>
                      </m:oMath>
                    </m:oMathPara>
                  </a14:m>
                  <a:endParaRPr lang="en-US" sz="2800" b="0" i="1" dirty="0">
                    <a:solidFill>
                      <a:schemeClr val="accent5">
                        <a:lumMod val="50000"/>
                      </a:schemeClr>
                    </a:solidFill>
                    <a:latin typeface="Cambria Math" panose="02040503050406030204" pitchFamily="18" charset="0"/>
                  </a:endParaRPr>
                </a:p>
                <a:p>
                  <a:pPr algn="r"/>
                  <a:endParaRPr lang="en-US" sz="2800" b="0" i="1" dirty="0">
                    <a:solidFill>
                      <a:schemeClr val="accent5">
                        <a:lumMod val="50000"/>
                      </a:schemeClr>
                    </a:solidFill>
                    <a:latin typeface="Cambria Math" panose="02040503050406030204" pitchFamily="18" charset="0"/>
                  </a:endParaRPr>
                </a:p>
                <a:p>
                  <a:pPr algn="r"/>
                  <a14:m>
                    <m:oMathPara xmlns:m="http://schemas.openxmlformats.org/officeDocument/2006/math">
                      <m:oMathParaPr>
                        <m:jc m:val="right"/>
                      </m:oMathParaPr>
                      <m:oMath xmlns:m="http://schemas.openxmlformats.org/officeDocument/2006/math">
                        <m:r>
                          <a:rPr lang="en-US" sz="2800" b="0" i="1" smtClean="0">
                            <a:solidFill>
                              <a:schemeClr val="accent5">
                                <a:lumMod val="50000"/>
                              </a:schemeClr>
                            </a:solidFill>
                            <a:latin typeface="Cambria Math" panose="02040503050406030204" pitchFamily="18" charset="0"/>
                          </a:rPr>
                          <m:t>1.9×, 3.4×</m:t>
                        </m:r>
                      </m:oMath>
                    </m:oMathPara>
                  </a14:m>
                  <a:endParaRPr lang="en-US" sz="2800" b="0" dirty="0">
                    <a:solidFill>
                      <a:schemeClr val="accent5">
                        <a:lumMod val="50000"/>
                      </a:schemeClr>
                    </a:solidFill>
                  </a:endParaRPr>
                </a:p>
                <a:p>
                  <a:pPr algn="r"/>
                  <a:endParaRPr lang="en-US" sz="2800" dirty="0">
                    <a:solidFill>
                      <a:schemeClr val="accent5">
                        <a:lumMod val="50000"/>
                      </a:schemeClr>
                    </a:solidFill>
                  </a:endParaRPr>
                </a:p>
                <a:p>
                  <a:pPr algn="r"/>
                  <a14:m>
                    <m:oMathPara xmlns:m="http://schemas.openxmlformats.org/officeDocument/2006/math">
                      <m:oMathParaPr>
                        <m:jc m:val="right"/>
                      </m:oMathParaPr>
                      <m:oMath xmlns:m="http://schemas.openxmlformats.org/officeDocument/2006/math">
                        <m:r>
                          <a:rPr lang="en-US" sz="2800" b="0" i="1" smtClean="0">
                            <a:solidFill>
                              <a:schemeClr val="accent5">
                                <a:lumMod val="50000"/>
                              </a:schemeClr>
                            </a:solidFill>
                            <a:latin typeface="Cambria Math" panose="02040503050406030204" pitchFamily="18" charset="0"/>
                          </a:rPr>
                          <m:t>2.0×, 3.6×</m:t>
                        </m:r>
                      </m:oMath>
                    </m:oMathPara>
                  </a14:m>
                  <a:endParaRPr lang="en-US" sz="2800" dirty="0">
                    <a:solidFill>
                      <a:schemeClr val="accent5">
                        <a:lumMod val="50000"/>
                      </a:schemeClr>
                    </a:solidFill>
                  </a:endParaRPr>
                </a:p>
              </p:txBody>
            </p:sp>
          </mc:Choice>
          <mc:Fallback xmlns="">
            <p:sp>
              <p:nvSpPr>
                <p:cNvPr id="7" name="Rectangle 6">
                  <a:extLst>
                    <a:ext uri="{FF2B5EF4-FFF2-40B4-BE49-F238E27FC236}">
                      <a16:creationId xmlns:a16="http://schemas.microsoft.com/office/drawing/2014/main" id="{E5CAE3B8-307F-80C3-2EE2-C5AE1B2B1A89}"/>
                    </a:ext>
                  </a:extLst>
                </p:cNvPr>
                <p:cNvSpPr>
                  <a:spLocks noRot="1" noChangeAspect="1" noMove="1" noResize="1" noEditPoints="1" noAdjustHandles="1" noChangeArrowheads="1" noChangeShapeType="1" noTextEdit="1"/>
                </p:cNvSpPr>
                <p:nvPr/>
              </p:nvSpPr>
              <p:spPr>
                <a:xfrm>
                  <a:off x="8234238" y="3895142"/>
                  <a:ext cx="3493019" cy="2671532"/>
                </a:xfrm>
                <a:prstGeom prst="rect">
                  <a:avLst/>
                </a:prstGeom>
                <a:blipFill>
                  <a:blip r:embed="rId5"/>
                  <a:stretch>
                    <a:fillRect/>
                  </a:stretch>
                </a:blipFill>
                <a:ln w="12700">
                  <a:noFill/>
                </a:ln>
              </p:spPr>
              <p:txBody>
                <a:bodyPr/>
                <a:lstStyle/>
                <a:p>
                  <a:r>
                    <a:rPr lang="en-US">
                      <a:noFill/>
                    </a:rPr>
                    <a:t> </a:t>
                  </a:r>
                </a:p>
              </p:txBody>
            </p:sp>
          </mc:Fallback>
        </mc:AlternateContent>
      </p:grpSp>
      <p:sp>
        <p:nvSpPr>
          <p:cNvPr id="8" name="Title 1">
            <a:extLst>
              <a:ext uri="{FF2B5EF4-FFF2-40B4-BE49-F238E27FC236}">
                <a16:creationId xmlns:a16="http://schemas.microsoft.com/office/drawing/2014/main" id="{0B81CDF6-7909-7B7C-172C-327111F83705}"/>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497953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158B5-74BC-A87E-C658-7E165AE16EA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8CB1AF6D-E595-4615-C115-0E4292AA91A9}"/>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Conclusions</a:t>
            </a:r>
          </a:p>
        </p:txBody>
      </p:sp>
      <p:sp>
        <p:nvSpPr>
          <p:cNvPr id="5" name="Content Placeholder 2">
            <a:extLst>
              <a:ext uri="{FF2B5EF4-FFF2-40B4-BE49-F238E27FC236}">
                <a16:creationId xmlns:a16="http://schemas.microsoft.com/office/drawing/2014/main" id="{D0109A00-D733-82AD-0B99-4A958DDF8B19}"/>
              </a:ext>
            </a:extLst>
          </p:cNvPr>
          <p:cNvSpPr>
            <a:spLocks noGrp="1"/>
          </p:cNvSpPr>
          <p:nvPr>
            <p:ph idx="1"/>
          </p:nvPr>
        </p:nvSpPr>
        <p:spPr>
          <a:xfrm>
            <a:off x="0" y="1098147"/>
            <a:ext cx="12113111" cy="5065586"/>
          </a:xfrm>
        </p:spPr>
        <p:txBody>
          <a:bodyPr>
            <a:normAutofit/>
          </a:bodyPr>
          <a:lstStyle/>
          <a:p>
            <a:r>
              <a:rPr lang="en-US" sz="3400" dirty="0"/>
              <a:t>We provide the first proof that </a:t>
            </a:r>
            <a:r>
              <a:rPr lang="en-US" sz="3400" dirty="0" err="1"/>
              <a:t>SelfTargetMSIS</a:t>
            </a:r>
            <a:r>
              <a:rPr lang="en-US" sz="3400" dirty="0"/>
              <a:t> is hard in the QROM</a:t>
            </a:r>
          </a:p>
          <a:p>
            <a:endParaRPr lang="en-US" sz="3400" dirty="0"/>
          </a:p>
          <a:p>
            <a:r>
              <a:rPr lang="en-US" sz="3400" dirty="0"/>
              <a:t>Our version of </a:t>
            </a:r>
            <a:r>
              <a:rPr lang="en-US" sz="3400" dirty="0" err="1"/>
              <a:t>Dilithium</a:t>
            </a:r>
            <a:r>
              <a:rPr lang="en-US" sz="3400" dirty="0"/>
              <a:t> is:</a:t>
            </a:r>
          </a:p>
          <a:p>
            <a:endParaRPr lang="en-US" sz="3400" dirty="0"/>
          </a:p>
          <a:p>
            <a:pPr lvl="1"/>
            <a:r>
              <a:rPr lang="en-US" sz="3400" dirty="0"/>
              <a:t>Provably secure under safer assumptions than CRYSTALS-</a:t>
            </a:r>
            <a:r>
              <a:rPr lang="en-US" sz="3400" dirty="0" err="1"/>
              <a:t>Dilithium</a:t>
            </a:r>
            <a:endParaRPr lang="en-US" sz="3400" dirty="0"/>
          </a:p>
          <a:p>
            <a:pPr lvl="1"/>
            <a:endParaRPr lang="en-US" sz="3400" dirty="0"/>
          </a:p>
          <a:p>
            <a:pPr lvl="1"/>
            <a:r>
              <a:rPr lang="en-US" sz="3400" dirty="0"/>
              <a:t>More efficient to implement than </a:t>
            </a:r>
            <a:r>
              <a:rPr lang="en-US" sz="3400" dirty="0" err="1"/>
              <a:t>Dilithium</a:t>
            </a:r>
            <a:r>
              <a:rPr lang="en-US" sz="3400" dirty="0"/>
              <a:t>-QROM</a:t>
            </a:r>
          </a:p>
        </p:txBody>
      </p:sp>
      <p:sp>
        <p:nvSpPr>
          <p:cNvPr id="8" name="Title 1">
            <a:extLst>
              <a:ext uri="{FF2B5EF4-FFF2-40B4-BE49-F238E27FC236}">
                <a16:creationId xmlns:a16="http://schemas.microsoft.com/office/drawing/2014/main" id="{0B81CDF6-7909-7B7C-172C-327111F83705}"/>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1245659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ABDE797-EADA-9EE5-4E29-BF17A0AA977D}"/>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Acknowledgements</a:t>
            </a:r>
          </a:p>
        </p:txBody>
      </p:sp>
      <p:pic>
        <p:nvPicPr>
          <p:cNvPr id="3" name="Picture 2" descr="Logo, company name&#10;&#10;Description automatically generated">
            <a:extLst>
              <a:ext uri="{FF2B5EF4-FFF2-40B4-BE49-F238E27FC236}">
                <a16:creationId xmlns:a16="http://schemas.microsoft.com/office/drawing/2014/main" id="{4E25FFC9-4525-75D1-A7E6-3EC2F7004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191" y="2758800"/>
            <a:ext cx="6323233" cy="3978959"/>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F14566EC-8A11-1A0F-57D3-7799BF20DA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162" y="771771"/>
            <a:ext cx="6964271" cy="1833562"/>
          </a:xfrm>
          <a:prstGeom prst="rect">
            <a:avLst/>
          </a:prstGeom>
        </p:spPr>
      </p:pic>
      <p:pic>
        <p:nvPicPr>
          <p:cNvPr id="5" name="Picture 4" descr="A logo of a company&#10;&#10;Description automatically generated">
            <a:extLst>
              <a:ext uri="{FF2B5EF4-FFF2-40B4-BE49-F238E27FC236}">
                <a16:creationId xmlns:a16="http://schemas.microsoft.com/office/drawing/2014/main" id="{F6BB2427-10D0-6230-982B-F6EAA9847B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0668" y="3016544"/>
            <a:ext cx="2667765" cy="3640388"/>
          </a:xfrm>
          <a:prstGeom prst="rect">
            <a:avLst/>
          </a:prstGeom>
        </p:spPr>
      </p:pic>
      <p:pic>
        <p:nvPicPr>
          <p:cNvPr id="2" name="Picture 3">
            <a:extLst>
              <a:ext uri="{FF2B5EF4-FFF2-40B4-BE49-F238E27FC236}">
                <a16:creationId xmlns:a16="http://schemas.microsoft.com/office/drawing/2014/main" id="{1B346EE2-04DA-3FB6-90B7-8EF1440552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0" y="851576"/>
            <a:ext cx="4063587" cy="406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19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CBEA5-525C-05E9-F86A-23D8E0D60B1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6DE5AF6-B3D2-D9E6-928F-436749B29972}"/>
                  </a:ext>
                </a:extLst>
              </p:cNvPr>
              <p:cNvSpPr txBox="1"/>
              <p:nvPr/>
            </p:nvSpPr>
            <p:spPr>
              <a:xfrm>
                <a:off x="1473719" y="1087444"/>
                <a:ext cx="8412480" cy="891078"/>
              </a:xfrm>
              <a:prstGeom prst="rect">
                <a:avLst/>
              </a:prstGeom>
              <a:solidFill>
                <a:srgbClr val="BDD7EE"/>
              </a:solidFill>
              <a:ln>
                <a:solidFill>
                  <a:srgbClr val="4472C4"/>
                </a:solidFill>
              </a:ln>
            </p:spPr>
            <p:txBody>
              <a:bodyPr wrap="square" rtlCol="0">
                <a:spAutoFit/>
              </a:bodyPr>
              <a:lstStyle/>
              <a:p>
                <a:pPr>
                  <a:lnSpc>
                    <a:spcPct val="150000"/>
                  </a:lnSpc>
                  <a:spcAft>
                    <a:spcPts val="780"/>
                  </a:spcAft>
                </a:pPr>
                <a14:m>
                  <m:oMathPara xmlns:m="http://schemas.openxmlformats.org/officeDocument/2006/math">
                    <m:oMathParaPr>
                      <m:jc m:val="left"/>
                    </m:oMathParaPr>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𝑅</m:t>
                          </m:r>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𝑞</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𝑍</m:t>
                          </m:r>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𝑞</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r>
                        <a:rPr lang="en-US" sz="2800" b="0" i="1" smtClean="0">
                          <a:latin typeface="Cambria Math" panose="02040503050406030204" pitchFamily="18" charset="0"/>
                          <a:ea typeface="Calibri" panose="020F0502020204030204" pitchFamily="34" charset="0"/>
                          <a:cs typeface="Times New Roman" panose="02020603050405020304" pitchFamily="18" charset="0"/>
                        </a:rPr>
                        <m:t>𝑋</m:t>
                      </m:r>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𝑋</m:t>
                          </m:r>
                        </m:e>
                        <m:sup>
                          <m:r>
                            <a:rPr lang="en-US" sz="2800" b="0" i="1" smtClean="0">
                              <a:latin typeface="Cambria Math" panose="02040503050406030204" pitchFamily="18" charset="0"/>
                              <a:ea typeface="Calibri" panose="020F0502020204030204" pitchFamily="34" charset="0"/>
                              <a:cs typeface="Times New Roman" panose="02020603050405020304" pitchFamily="18" charset="0"/>
                            </a:rPr>
                            <m:t>𝑛</m:t>
                          </m:r>
                        </m:sup>
                      </m:sSup>
                      <m:r>
                        <a:rPr lang="en-US" sz="2800" b="0" i="1" smtClean="0">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6DE5AF6-B3D2-D9E6-928F-436749B29972}"/>
                  </a:ext>
                </a:extLst>
              </p:cNvPr>
              <p:cNvSpPr txBox="1">
                <a:spLocks noRot="1" noChangeAspect="1" noMove="1" noResize="1" noEditPoints="1" noAdjustHandles="1" noChangeArrowheads="1" noChangeShapeType="1" noTextEdit="1"/>
              </p:cNvSpPr>
              <p:nvPr/>
            </p:nvSpPr>
            <p:spPr>
              <a:xfrm>
                <a:off x="1473719" y="1087444"/>
                <a:ext cx="8412480" cy="891078"/>
              </a:xfrm>
              <a:prstGeom prst="rect">
                <a:avLst/>
              </a:prstGeom>
              <a:blipFill>
                <a:blip r:embed="rId3"/>
                <a:stretch>
                  <a:fillRect/>
                </a:stretch>
              </a:blipFill>
              <a:ln>
                <a:solidFill>
                  <a:srgbClr val="4472C4"/>
                </a:solidFill>
              </a:ln>
            </p:spPr>
            <p:txBody>
              <a:bodyPr/>
              <a:lstStyle/>
              <a:p>
                <a:r>
                  <a:rPr lang="en-US">
                    <a:noFill/>
                  </a:rPr>
                  <a:t> </a:t>
                </a:r>
              </a:p>
            </p:txBody>
          </p:sp>
        </mc:Fallback>
      </mc:AlternateContent>
      <p:sp>
        <p:nvSpPr>
          <p:cNvPr id="9" name="Title 1">
            <a:extLst>
              <a:ext uri="{FF2B5EF4-FFF2-40B4-BE49-F238E27FC236}">
                <a16:creationId xmlns:a16="http://schemas.microsoft.com/office/drawing/2014/main" id="{754FB8A1-8A81-3B91-503C-E2ECD0D7602C}"/>
              </a:ext>
            </a:extLst>
          </p:cNvPr>
          <p:cNvSpPr txBox="1">
            <a:spLocks/>
          </p:cNvSpPr>
          <p:nvPr/>
        </p:nvSpPr>
        <p:spPr>
          <a:xfrm>
            <a:off x="-10758"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Structure Definitions</a:t>
            </a:r>
          </a:p>
        </p:txBody>
      </p:sp>
      <p:sp>
        <p:nvSpPr>
          <p:cNvPr id="2" name="Title 1">
            <a:extLst>
              <a:ext uri="{FF2B5EF4-FFF2-40B4-BE49-F238E27FC236}">
                <a16:creationId xmlns:a16="http://schemas.microsoft.com/office/drawing/2014/main" id="{A32533C3-81CD-8B78-875F-C28EE02B8A3D}"/>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p:spTree>
    <p:extLst>
      <p:ext uri="{BB962C8B-B14F-4D97-AF65-F5344CB8AC3E}">
        <p14:creationId xmlns:p14="http://schemas.microsoft.com/office/powerpoint/2010/main" val="3692700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2EB4EDB-DE6B-FF12-0EAC-B31174EC1523}"/>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22"/>
                    </a14:imgEffect>
                    <a14:imgEffect>
                      <a14:saturation sat="88000"/>
                    </a14:imgEffect>
                  </a14:imgLayer>
                </a14:imgProps>
              </a:ext>
              <a:ext uri="{28A0092B-C50C-407E-A947-70E740481C1C}">
                <a14:useLocalDpi xmlns:a14="http://schemas.microsoft.com/office/drawing/2010/main" val="0"/>
              </a:ext>
            </a:extLst>
          </a:blip>
          <a:srcRect t="7538" r="23010" b="1211"/>
          <a:stretch/>
        </p:blipFill>
        <p:spPr>
          <a:xfrm>
            <a:off x="3523488" y="10"/>
            <a:ext cx="8668512" cy="6857990"/>
          </a:xfrm>
          <a:prstGeom prst="rect">
            <a:avLst/>
          </a:prstGeom>
        </p:spPr>
      </p:pic>
      <p:sp>
        <p:nvSpPr>
          <p:cNvPr id="21" name="Rectangle 2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BABDE797-EADA-9EE5-4E29-BF17A0AA977D}"/>
              </a:ext>
            </a:extLst>
          </p:cNvPr>
          <p:cNvSpPr txBox="1">
            <a:spLocks/>
          </p:cNvSpPr>
          <p:nvPr/>
        </p:nvSpPr>
        <p:spPr>
          <a:xfrm>
            <a:off x="63828" y="38660"/>
            <a:ext cx="3724656" cy="7773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dirty="0"/>
              <a:t>Questions?</a:t>
            </a:r>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8ABCD2F-A8DE-E194-9AB9-C19D24B7157C}"/>
              </a:ext>
            </a:extLst>
          </p:cNvPr>
          <p:cNvSpPr/>
          <p:nvPr/>
        </p:nvSpPr>
        <p:spPr>
          <a:xfrm>
            <a:off x="0" y="2259106"/>
            <a:ext cx="3894268" cy="3765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2634D04-9A65-1A42-17EC-79E50F50470E}"/>
              </a:ext>
            </a:extLst>
          </p:cNvPr>
          <p:cNvSpPr txBox="1"/>
          <p:nvPr/>
        </p:nvSpPr>
        <p:spPr>
          <a:xfrm>
            <a:off x="166698" y="1215619"/>
            <a:ext cx="6105010" cy="5542339"/>
          </a:xfrm>
          <a:prstGeom prst="rect">
            <a:avLst/>
          </a:prstGeom>
        </p:spPr>
        <p:txBody>
          <a:bodyPr vert="horz" lIns="91440" tIns="45720" rIns="91440" bIns="45720" rtlCol="0" anchor="t">
            <a:normAutofit lnSpcReduction="10000"/>
          </a:bodyPr>
          <a:lstStyle/>
          <a:p>
            <a:pPr marL="342900" indent="-228600">
              <a:lnSpc>
                <a:spcPct val="90000"/>
              </a:lnSpc>
              <a:spcAft>
                <a:spcPts val="600"/>
              </a:spcAft>
              <a:buFont typeface="+mj-lt"/>
              <a:buAutoNum type="arabicPeriod"/>
            </a:pPr>
            <a:r>
              <a:rPr lang="en-US" dirty="0">
                <a:effectLst/>
              </a:rPr>
              <a:t>Boneh</a:t>
            </a:r>
            <a:r>
              <a:rPr lang="en-US" dirty="0"/>
              <a:t> et al. </a:t>
            </a:r>
            <a:r>
              <a:rPr lang="en-US" dirty="0">
                <a:effectLst/>
              </a:rPr>
              <a:t>“Random Oracles in a Quantum World”. ASIACRYPT</a:t>
            </a:r>
            <a:r>
              <a:rPr lang="en-US" dirty="0"/>
              <a:t> </a:t>
            </a:r>
            <a:r>
              <a:rPr lang="en-US" dirty="0">
                <a:effectLst/>
              </a:rPr>
              <a:t>2011. DOI: 10.1007/978-3-642-25385-0_3</a:t>
            </a:r>
          </a:p>
          <a:p>
            <a:pPr marL="342900" indent="-228600">
              <a:lnSpc>
                <a:spcPct val="90000"/>
              </a:lnSpc>
              <a:spcAft>
                <a:spcPts val="600"/>
              </a:spcAft>
              <a:buFont typeface="+mj-lt"/>
              <a:buAutoNum type="arabicPeriod"/>
            </a:pPr>
            <a:r>
              <a:rPr lang="en-US" dirty="0">
                <a:effectLst/>
              </a:rPr>
              <a:t>Bai et al. “CRYSTALS-</a:t>
            </a:r>
            <a:r>
              <a:rPr lang="en-US" dirty="0" err="1">
                <a:effectLst/>
              </a:rPr>
              <a:t>Dilithium</a:t>
            </a:r>
            <a:r>
              <a:rPr lang="en-US" dirty="0">
                <a:effectLst/>
              </a:rPr>
              <a:t>: Algorithm Specifications and Supporting Documentation, Round 3.1”. NIST: Post Quantum Cryptography. URL: </a:t>
            </a:r>
            <a:r>
              <a:rPr lang="en-US" dirty="0">
                <a:effectLst/>
                <a:hlinkClick r:id="rId5"/>
              </a:rPr>
              <a:t>https://pq-crystals.org/dilithium/</a:t>
            </a:r>
            <a:endParaRPr lang="en-US" dirty="0">
              <a:effectLst/>
            </a:endParaRPr>
          </a:p>
          <a:p>
            <a:pPr marL="342900" indent="-228600">
              <a:lnSpc>
                <a:spcPct val="90000"/>
              </a:lnSpc>
              <a:spcAft>
                <a:spcPts val="600"/>
              </a:spcAft>
              <a:buFont typeface="+mj-lt"/>
              <a:buAutoNum type="arabicPeriod"/>
            </a:pPr>
            <a:r>
              <a:rPr lang="en-US" dirty="0">
                <a:effectLst/>
              </a:rPr>
              <a:t>Langlois &amp; </a:t>
            </a:r>
            <a:r>
              <a:rPr lang="en-US" dirty="0" err="1">
                <a:effectLst/>
              </a:rPr>
              <a:t>Stehlé</a:t>
            </a:r>
            <a:r>
              <a:rPr lang="en-US" dirty="0">
                <a:effectLst/>
              </a:rPr>
              <a:t>. “Worst-Case to Average-Case Reductions for Module Lattices”. Designs, Codes and Cryptography. DOI: 10.1007/s10623-014-9938-4</a:t>
            </a:r>
          </a:p>
          <a:p>
            <a:pPr marL="342900" indent="-228600">
              <a:lnSpc>
                <a:spcPct val="90000"/>
              </a:lnSpc>
              <a:spcAft>
                <a:spcPts val="600"/>
              </a:spcAft>
              <a:buFont typeface="+mj-lt"/>
              <a:buAutoNum type="arabicPeriod"/>
            </a:pPr>
            <a:r>
              <a:rPr lang="en-US" dirty="0" err="1">
                <a:effectLst/>
              </a:rPr>
              <a:t>Bellare</a:t>
            </a:r>
            <a:r>
              <a:rPr lang="en-US" dirty="0">
                <a:effectLst/>
              </a:rPr>
              <a:t> and Neven. “Multi-Signatures in the Plain Public-Key Model and a General Forking Lemma”. CCS ’06. DOI: 10.1145/1180405.1180453</a:t>
            </a:r>
          </a:p>
          <a:p>
            <a:pPr marL="342900" indent="-228600">
              <a:lnSpc>
                <a:spcPct val="90000"/>
              </a:lnSpc>
              <a:spcAft>
                <a:spcPts val="600"/>
              </a:spcAft>
              <a:buFont typeface="+mj-lt"/>
              <a:buAutoNum type="arabicPeriod"/>
            </a:pPr>
            <a:r>
              <a:rPr lang="en-US" dirty="0">
                <a:effectLst/>
              </a:rPr>
              <a:t>Don et al. “The Measure-and-Reprogram Technique 2.0: Multi-round Fiat-Shamir and More”. CRYPTO 2020. </a:t>
            </a:r>
            <a:r>
              <a:rPr lang="en-US" dirty="0"/>
              <a:t>DOI</a:t>
            </a:r>
            <a:r>
              <a:rPr lang="en-US" dirty="0">
                <a:effectLst/>
              </a:rPr>
              <a:t>: 10.1007/978-3-030-56877-1_21</a:t>
            </a:r>
          </a:p>
          <a:p>
            <a:pPr marL="342900" indent="-228600">
              <a:lnSpc>
                <a:spcPct val="90000"/>
              </a:lnSpc>
              <a:spcAft>
                <a:spcPts val="600"/>
              </a:spcAft>
              <a:buFont typeface="+mj-lt"/>
              <a:buAutoNum type="arabicPeriod"/>
            </a:pPr>
            <a:r>
              <a:rPr lang="en-US" dirty="0" err="1">
                <a:effectLst/>
              </a:rPr>
              <a:t>Dall’Agnol</a:t>
            </a:r>
            <a:r>
              <a:rPr lang="en-US" dirty="0">
                <a:effectLst/>
              </a:rPr>
              <a:t> </a:t>
            </a:r>
            <a:r>
              <a:rPr lang="en-US" dirty="0"/>
              <a:t>&amp; </a:t>
            </a:r>
            <a:r>
              <a:rPr lang="en-US" dirty="0">
                <a:effectLst/>
              </a:rPr>
              <a:t>Spooner. “On the Necessity of Collapsing for Post-Quantum and Quantum Commitments”. TQC 2023. </a:t>
            </a:r>
            <a:r>
              <a:rPr lang="en-US" dirty="0"/>
              <a:t>DOI</a:t>
            </a:r>
            <a:r>
              <a:rPr lang="en-US" dirty="0">
                <a:effectLst/>
              </a:rPr>
              <a:t>: 10.4230/LIPIcs.TQC.2023.2</a:t>
            </a:r>
          </a:p>
          <a:p>
            <a:pPr marL="342900" indent="-228600">
              <a:lnSpc>
                <a:spcPct val="90000"/>
              </a:lnSpc>
              <a:spcAft>
                <a:spcPts val="600"/>
              </a:spcAft>
              <a:buFont typeface="+mj-lt"/>
              <a:buAutoNum type="arabicPeriod"/>
            </a:pPr>
            <a:r>
              <a:rPr lang="en-US" b="1" dirty="0">
                <a:effectLst/>
              </a:rPr>
              <a:t>Jackson, Miller, &amp; Wang. “Evaluating the security of CRYSTALS-</a:t>
            </a:r>
            <a:r>
              <a:rPr lang="en-US" b="1" dirty="0" err="1">
                <a:effectLst/>
              </a:rPr>
              <a:t>Dilithium</a:t>
            </a:r>
            <a:r>
              <a:rPr lang="en-US" b="1" dirty="0">
                <a:effectLst/>
              </a:rPr>
              <a:t> in the quantum random oracle model”. EUROCRYPT 2024. DOI:10.48550/arXiv.2312.16619</a:t>
            </a:r>
          </a:p>
          <a:p>
            <a:pPr indent="-228600">
              <a:lnSpc>
                <a:spcPct val="90000"/>
              </a:lnSpc>
              <a:spcAft>
                <a:spcPts val="600"/>
              </a:spcAft>
              <a:buFont typeface="Arial" panose="020B0604020202020204" pitchFamily="34" charset="0"/>
              <a:buChar char="•"/>
            </a:pPr>
            <a:endParaRPr lang="en-US" sz="900" dirty="0"/>
          </a:p>
        </p:txBody>
      </p:sp>
    </p:spTree>
    <p:extLst>
      <p:ext uri="{BB962C8B-B14F-4D97-AF65-F5344CB8AC3E}">
        <p14:creationId xmlns:p14="http://schemas.microsoft.com/office/powerpoint/2010/main" val="3285467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ABDE797-EADA-9EE5-4E29-BF17A0AA977D}"/>
              </a:ext>
            </a:extLst>
          </p:cNvPr>
          <p:cNvSpPr txBox="1">
            <a:spLocks/>
          </p:cNvSpPr>
          <p:nvPr/>
        </p:nvSpPr>
        <p:spPr>
          <a:xfrm>
            <a:off x="-11289"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Cryptography must adapt to a post-quantum setting</a:t>
            </a:r>
          </a:p>
        </p:txBody>
      </p:sp>
      <p:sp>
        <p:nvSpPr>
          <p:cNvPr id="4" name="Hexagon 3">
            <a:extLst>
              <a:ext uri="{FF2B5EF4-FFF2-40B4-BE49-F238E27FC236}">
                <a16:creationId xmlns:a16="http://schemas.microsoft.com/office/drawing/2014/main" id="{DAC89C69-E3F7-6F0D-F5B9-76B263522FCB}"/>
              </a:ext>
            </a:extLst>
          </p:cNvPr>
          <p:cNvSpPr/>
          <p:nvPr/>
        </p:nvSpPr>
        <p:spPr>
          <a:xfrm>
            <a:off x="9256297" y="3237936"/>
            <a:ext cx="2560320" cy="2103120"/>
          </a:xfrm>
          <a:prstGeom prst="hexagon">
            <a:avLst/>
          </a:prstGeom>
          <a:solidFill>
            <a:srgbClr val="F8CBAD"/>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FALCON</a:t>
            </a:r>
            <a:endParaRPr lang="en-US" sz="2800" dirty="0">
              <a:solidFill>
                <a:srgbClr val="000000"/>
              </a:solidFill>
            </a:endParaRPr>
          </a:p>
        </p:txBody>
      </p:sp>
      <p:sp>
        <p:nvSpPr>
          <p:cNvPr id="5" name="Hexagon 4">
            <a:extLst>
              <a:ext uri="{FF2B5EF4-FFF2-40B4-BE49-F238E27FC236}">
                <a16:creationId xmlns:a16="http://schemas.microsoft.com/office/drawing/2014/main" id="{ADA9465F-FD5C-508A-9699-942F9B4B68C5}"/>
              </a:ext>
            </a:extLst>
          </p:cNvPr>
          <p:cNvSpPr/>
          <p:nvPr/>
        </p:nvSpPr>
        <p:spPr>
          <a:xfrm>
            <a:off x="4815840" y="3246403"/>
            <a:ext cx="2560320" cy="2103120"/>
          </a:xfrm>
          <a:prstGeom prst="hexagon">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CRYSTALS - </a:t>
            </a:r>
            <a:r>
              <a:rPr lang="en-US" sz="3200" dirty="0" err="1">
                <a:solidFill>
                  <a:srgbClr val="000000"/>
                </a:solidFill>
              </a:rPr>
              <a:t>Kyber</a:t>
            </a:r>
            <a:endParaRPr lang="en-US" sz="2800" dirty="0">
              <a:solidFill>
                <a:srgbClr val="000000"/>
              </a:solidFill>
            </a:endParaRPr>
          </a:p>
        </p:txBody>
      </p:sp>
      <p:sp>
        <p:nvSpPr>
          <p:cNvPr id="6" name="Hexagon 5">
            <a:extLst>
              <a:ext uri="{FF2B5EF4-FFF2-40B4-BE49-F238E27FC236}">
                <a16:creationId xmlns:a16="http://schemas.microsoft.com/office/drawing/2014/main" id="{8C5A3F09-ADE0-F3EF-3635-97B4C085B900}"/>
              </a:ext>
            </a:extLst>
          </p:cNvPr>
          <p:cNvSpPr/>
          <p:nvPr/>
        </p:nvSpPr>
        <p:spPr>
          <a:xfrm>
            <a:off x="375383" y="956436"/>
            <a:ext cx="2560320" cy="2103120"/>
          </a:xfrm>
          <a:prstGeom prst="hexagon">
            <a:avLst/>
          </a:prstGeom>
          <a:solidFill>
            <a:srgbClr val="FFA7A7"/>
          </a:solidFill>
          <a:ln>
            <a:solidFill>
              <a:srgbClr val="D91D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SIKE</a:t>
            </a:r>
            <a:endParaRPr lang="en-US" sz="2800" dirty="0">
              <a:solidFill>
                <a:srgbClr val="000000"/>
              </a:solidFill>
            </a:endParaRPr>
          </a:p>
        </p:txBody>
      </p:sp>
      <p:sp>
        <p:nvSpPr>
          <p:cNvPr id="7" name="Hexagon 6">
            <a:extLst>
              <a:ext uri="{FF2B5EF4-FFF2-40B4-BE49-F238E27FC236}">
                <a16:creationId xmlns:a16="http://schemas.microsoft.com/office/drawing/2014/main" id="{58D624A1-E791-A682-76DF-68C7D59EF40A}"/>
              </a:ext>
            </a:extLst>
          </p:cNvPr>
          <p:cNvSpPr/>
          <p:nvPr/>
        </p:nvSpPr>
        <p:spPr>
          <a:xfrm>
            <a:off x="375383" y="3219452"/>
            <a:ext cx="2560320" cy="2103120"/>
          </a:xfrm>
          <a:prstGeom prst="hexagon">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BIKE</a:t>
            </a:r>
            <a:endParaRPr lang="en-US" sz="2800" dirty="0">
              <a:solidFill>
                <a:srgbClr val="000000"/>
              </a:solidFill>
            </a:endParaRPr>
          </a:p>
        </p:txBody>
      </p:sp>
      <p:sp>
        <p:nvSpPr>
          <p:cNvPr id="10" name="Hexagon 9">
            <a:extLst>
              <a:ext uri="{FF2B5EF4-FFF2-40B4-BE49-F238E27FC236}">
                <a16:creationId xmlns:a16="http://schemas.microsoft.com/office/drawing/2014/main" id="{78718880-96B3-29CA-5890-8447CC2859C5}"/>
              </a:ext>
            </a:extLst>
          </p:cNvPr>
          <p:cNvSpPr/>
          <p:nvPr/>
        </p:nvSpPr>
        <p:spPr>
          <a:xfrm>
            <a:off x="2589967" y="2068961"/>
            <a:ext cx="2560320" cy="2103120"/>
          </a:xfrm>
          <a:prstGeom prst="hexagon">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HQC</a:t>
            </a:r>
            <a:endParaRPr lang="en-US" sz="2800" dirty="0">
              <a:solidFill>
                <a:srgbClr val="000000"/>
              </a:solidFill>
            </a:endParaRPr>
          </a:p>
        </p:txBody>
      </p:sp>
      <p:sp>
        <p:nvSpPr>
          <p:cNvPr id="11" name="Hexagon 10">
            <a:extLst>
              <a:ext uri="{FF2B5EF4-FFF2-40B4-BE49-F238E27FC236}">
                <a16:creationId xmlns:a16="http://schemas.microsoft.com/office/drawing/2014/main" id="{4505A58A-7F5F-FCD0-B80B-6B7279A3A505}"/>
              </a:ext>
            </a:extLst>
          </p:cNvPr>
          <p:cNvSpPr/>
          <p:nvPr/>
        </p:nvSpPr>
        <p:spPr>
          <a:xfrm>
            <a:off x="4815840" y="956436"/>
            <a:ext cx="2560320" cy="2103120"/>
          </a:xfrm>
          <a:prstGeom prst="hexagon">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NTRU</a:t>
            </a:r>
            <a:endParaRPr lang="en-US" sz="2800" dirty="0">
              <a:solidFill>
                <a:srgbClr val="000000"/>
              </a:solidFill>
            </a:endParaRPr>
          </a:p>
        </p:txBody>
      </p:sp>
      <p:sp>
        <p:nvSpPr>
          <p:cNvPr id="12" name="Hexagon 11">
            <a:extLst>
              <a:ext uri="{FF2B5EF4-FFF2-40B4-BE49-F238E27FC236}">
                <a16:creationId xmlns:a16="http://schemas.microsoft.com/office/drawing/2014/main" id="{96B73DA7-76ED-2017-5416-F918120EB001}"/>
              </a:ext>
            </a:extLst>
          </p:cNvPr>
          <p:cNvSpPr/>
          <p:nvPr/>
        </p:nvSpPr>
        <p:spPr>
          <a:xfrm>
            <a:off x="7030424" y="2068961"/>
            <a:ext cx="2560320" cy="2103120"/>
          </a:xfrm>
          <a:prstGeom prst="hexagon">
            <a:avLst/>
          </a:prstGeom>
          <a:solidFill>
            <a:srgbClr val="F8CBAD"/>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SPHINCS+</a:t>
            </a:r>
            <a:endParaRPr lang="en-US" sz="2800" dirty="0">
              <a:solidFill>
                <a:srgbClr val="000000"/>
              </a:solidFill>
            </a:endParaRPr>
          </a:p>
        </p:txBody>
      </p:sp>
      <p:sp>
        <p:nvSpPr>
          <p:cNvPr id="13" name="Hexagon 12">
            <a:extLst>
              <a:ext uri="{FF2B5EF4-FFF2-40B4-BE49-F238E27FC236}">
                <a16:creationId xmlns:a16="http://schemas.microsoft.com/office/drawing/2014/main" id="{34BE4C86-3119-2EB0-D19E-0076295327E5}"/>
              </a:ext>
            </a:extLst>
          </p:cNvPr>
          <p:cNvSpPr/>
          <p:nvPr/>
        </p:nvSpPr>
        <p:spPr>
          <a:xfrm>
            <a:off x="9256297" y="965172"/>
            <a:ext cx="2560320" cy="2103120"/>
          </a:xfrm>
          <a:prstGeom prst="hexagon">
            <a:avLst/>
          </a:prstGeom>
          <a:solidFill>
            <a:srgbClr val="FFA7A7"/>
          </a:solidFill>
          <a:ln>
            <a:solidFill>
              <a:srgbClr val="D91D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Rainbow</a:t>
            </a:r>
            <a:endParaRPr lang="en-US" sz="2800" dirty="0">
              <a:solidFill>
                <a:srgbClr val="000000"/>
              </a:solidFill>
            </a:endParaRPr>
          </a:p>
        </p:txBody>
      </p:sp>
      <p:sp>
        <p:nvSpPr>
          <p:cNvPr id="14" name="Hexagon 13">
            <a:extLst>
              <a:ext uri="{FF2B5EF4-FFF2-40B4-BE49-F238E27FC236}">
                <a16:creationId xmlns:a16="http://schemas.microsoft.com/office/drawing/2014/main" id="{7E725126-369D-816C-BA7E-5D2F43296795}"/>
              </a:ext>
            </a:extLst>
          </p:cNvPr>
          <p:cNvSpPr/>
          <p:nvPr/>
        </p:nvSpPr>
        <p:spPr>
          <a:xfrm>
            <a:off x="2589967" y="4388017"/>
            <a:ext cx="2560320" cy="2103120"/>
          </a:xfrm>
          <a:prstGeom prst="hexagon">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Classic - </a:t>
            </a:r>
            <a:r>
              <a:rPr lang="en-US" sz="3200" dirty="0" err="1">
                <a:solidFill>
                  <a:srgbClr val="000000"/>
                </a:solidFill>
              </a:rPr>
              <a:t>McEliece</a:t>
            </a:r>
            <a:endParaRPr lang="en-US" sz="2800" dirty="0">
              <a:solidFill>
                <a:srgbClr val="000000"/>
              </a:solidFill>
            </a:endParaRPr>
          </a:p>
        </p:txBody>
      </p:sp>
      <p:sp>
        <p:nvSpPr>
          <p:cNvPr id="15" name="Hexagon 14">
            <a:extLst>
              <a:ext uri="{FF2B5EF4-FFF2-40B4-BE49-F238E27FC236}">
                <a16:creationId xmlns:a16="http://schemas.microsoft.com/office/drawing/2014/main" id="{CF792588-5A9C-5509-FEF2-A5FFC3C7E187}"/>
              </a:ext>
            </a:extLst>
          </p:cNvPr>
          <p:cNvSpPr/>
          <p:nvPr/>
        </p:nvSpPr>
        <p:spPr>
          <a:xfrm>
            <a:off x="7041713" y="4388017"/>
            <a:ext cx="2560320" cy="2103120"/>
          </a:xfrm>
          <a:prstGeom prst="hexagon">
            <a:avLst/>
          </a:prstGeom>
          <a:solidFill>
            <a:srgbClr val="F8CBAD"/>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rPr>
              <a:t>CRYSTALS - </a:t>
            </a:r>
            <a:r>
              <a:rPr lang="en-US" sz="3200" dirty="0" err="1">
                <a:solidFill>
                  <a:srgbClr val="000000"/>
                </a:solidFill>
              </a:rPr>
              <a:t>Dilithium</a:t>
            </a:r>
            <a:endParaRPr lang="en-US" sz="2800" dirty="0">
              <a:solidFill>
                <a:srgbClr val="000000"/>
              </a:solidFill>
            </a:endParaRPr>
          </a:p>
        </p:txBody>
      </p:sp>
    </p:spTree>
    <p:extLst>
      <p:ext uri="{BB962C8B-B14F-4D97-AF65-F5344CB8AC3E}">
        <p14:creationId xmlns:p14="http://schemas.microsoft.com/office/powerpoint/2010/main" val="1108707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A7CA6C-ADD6-C709-A8AF-F8E519355BA3}"/>
              </a:ext>
            </a:extLst>
          </p:cNvPr>
          <p:cNvSpPr txBox="1">
            <a:spLocks/>
          </p:cNvSpPr>
          <p:nvPr/>
        </p:nvSpPr>
        <p:spPr>
          <a:xfrm>
            <a:off x="0" y="0"/>
            <a:ext cx="12191993" cy="911280"/>
          </a:xfrm>
          <a:prstGeom prst="rect">
            <a:avLst/>
          </a:prstGeom>
          <a:solidFill>
            <a:srgbClr val="F8CBAD"/>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Define “breaking” a hash function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6EB2AB3-71AF-0D6C-B2E5-53849509460A}"/>
                  </a:ext>
                </a:extLst>
              </p:cNvPr>
              <p:cNvSpPr txBox="1"/>
              <p:nvPr/>
            </p:nvSpPr>
            <p:spPr>
              <a:xfrm>
                <a:off x="0" y="1083403"/>
                <a:ext cx="5382051" cy="2250103"/>
              </a:xfrm>
              <a:prstGeom prst="rect">
                <a:avLst/>
              </a:prstGeom>
              <a:noFill/>
            </p:spPr>
            <p:txBody>
              <a:bodyPr wrap="none" rtlCol="0">
                <a:spAutoFit/>
              </a:bodyPr>
              <a:lstStyle/>
              <a:p>
                <a:pPr>
                  <a:lnSpc>
                    <a:spcPct val="150000"/>
                  </a:lnSpc>
                </a:pPr>
                <a:r>
                  <a:rPr lang="en-US" sz="2400" dirty="0"/>
                  <a:t>Assume:</a:t>
                </a:r>
              </a:p>
              <a:p>
                <a:pPr marL="742950" lvl="1" indent="-285750">
                  <a:lnSpc>
                    <a:spcPct val="150000"/>
                  </a:lnSpc>
                  <a:buFont typeface="Arial" panose="020B0604020202020204" pitchFamily="34" charset="0"/>
                  <a:buChar char="•"/>
                </a:pPr>
                <a:r>
                  <a:rPr lang="en-US" sz="2400" dirty="0"/>
                  <a:t>Realizable, Deterministic, Surjective</a:t>
                </a:r>
              </a:p>
              <a:p>
                <a:pPr marL="742950" lvl="1" indent="-285750">
                  <a:lnSpc>
                    <a:spcPct val="150000"/>
                  </a:lnSpc>
                  <a:buFont typeface="Arial" panose="020B0604020202020204" pitchFamily="34" charset="0"/>
                  <a:buChar char="•"/>
                </a:pPr>
                <a:r>
                  <a:rPr lang="en-US" sz="2400" dirty="0"/>
                  <a:t>Computationally Efficient</a:t>
                </a:r>
              </a:p>
              <a:p>
                <a:pPr marL="742950" lvl="1" indent="-285750">
                  <a:lnSpc>
                    <a:spcPct val="150000"/>
                  </a:lnSpc>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𝐻</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𝑌</m:t>
                    </m:r>
                  </m:oMath>
                </a14:m>
                <a:endParaRPr lang="en-US" sz="2400" dirty="0"/>
              </a:p>
            </p:txBody>
          </p:sp>
        </mc:Choice>
        <mc:Fallback xmlns="">
          <p:sp>
            <p:nvSpPr>
              <p:cNvPr id="5" name="TextBox 4">
                <a:extLst>
                  <a:ext uri="{FF2B5EF4-FFF2-40B4-BE49-F238E27FC236}">
                    <a16:creationId xmlns:a16="http://schemas.microsoft.com/office/drawing/2014/main" id="{06EB2AB3-71AF-0D6C-B2E5-53849509460A}"/>
                  </a:ext>
                </a:extLst>
              </p:cNvPr>
              <p:cNvSpPr txBox="1">
                <a:spLocks noRot="1" noChangeAspect="1" noMove="1" noResize="1" noEditPoints="1" noAdjustHandles="1" noChangeArrowheads="1" noChangeShapeType="1" noTextEdit="1"/>
              </p:cNvSpPr>
              <p:nvPr/>
            </p:nvSpPr>
            <p:spPr>
              <a:xfrm>
                <a:off x="0" y="1083403"/>
                <a:ext cx="5382051" cy="2250103"/>
              </a:xfrm>
              <a:prstGeom prst="rect">
                <a:avLst/>
              </a:prstGeom>
              <a:blipFill>
                <a:blip r:embed="rId2"/>
                <a:stretch>
                  <a:fillRect l="-1699" r="-680" b="-43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E19CFD-DB06-B75D-BAC5-FF41C4688ECA}"/>
                  </a:ext>
                </a:extLst>
              </p:cNvPr>
              <p:cNvSpPr txBox="1"/>
              <p:nvPr/>
            </p:nvSpPr>
            <p:spPr>
              <a:xfrm>
                <a:off x="0" y="3665661"/>
                <a:ext cx="12192000" cy="584775"/>
              </a:xfrm>
              <a:prstGeom prst="rect">
                <a:avLst/>
              </a:prstGeom>
              <a:solidFill>
                <a:srgbClr val="BDD7EE"/>
              </a:solid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sz="3200" b="0" i="0" smtClean="0">
                          <a:latin typeface="Cambria Math" panose="02040503050406030204" pitchFamily="18" charset="0"/>
                        </a:rPr>
                        <m:t>Pr</m:t>
                      </m:r>
                      <m:r>
                        <a:rPr lang="en-US" sz="3200" b="0" i="1" smtClean="0">
                          <a:latin typeface="Cambria Math" panose="02040503050406030204" pitchFamily="18" charset="0"/>
                        </a:rPr>
                        <m:t>⁡[</m:t>
                      </m:r>
                      <m:r>
                        <a:rPr lang="en-US" sz="3200" b="0" i="1" smtClean="0">
                          <a:latin typeface="Cambria Math" panose="02040503050406030204" pitchFamily="18" charset="0"/>
                        </a:rPr>
                        <m:t>𝐻</m:t>
                      </m:r>
                      <m:r>
                        <a:rPr lang="en-US" sz="3200" b="0" i="1" smtClean="0">
                          <a:latin typeface="Cambria Math" panose="02040503050406030204" pitchFamily="18" charset="0"/>
                        </a:rPr>
                        <m:t> </m:t>
                      </m:r>
                      <m:r>
                        <m:rPr>
                          <m:nor/>
                        </m:rPr>
                        <a:rPr lang="en-US" sz="3200" b="0" i="0" smtClean="0">
                          <a:latin typeface="Cambria Math" panose="02040503050406030204" pitchFamily="18" charset="0"/>
                        </a:rPr>
                        <m:t>"</m:t>
                      </m:r>
                      <m:r>
                        <m:rPr>
                          <m:nor/>
                        </m:rPr>
                        <a:rPr lang="en-US" sz="3200" b="0" i="0" smtClean="0">
                          <a:latin typeface="Cambria Math" panose="02040503050406030204" pitchFamily="18" charset="0"/>
                        </a:rPr>
                        <m:t>breaks</m:t>
                      </m:r>
                      <m:r>
                        <m:rPr>
                          <m:nor/>
                        </m:rPr>
                        <a:rPr lang="en-US" sz="3200" b="0" i="0" smtClean="0">
                          <a:latin typeface="Cambria Math" panose="02040503050406030204" pitchFamily="18" charset="0"/>
                        </a:rPr>
                        <m:t>] ≔ </m:t>
                      </m:r>
                      <m:r>
                        <m:rPr>
                          <m:nor/>
                        </m:rPr>
                        <a:rPr lang="en-US" sz="3200" b="0" i="0" smtClean="0">
                          <a:latin typeface="Cambria Math" panose="02040503050406030204" pitchFamily="18" charset="0"/>
                        </a:rPr>
                        <m:t>Pr</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𝐴</m:t>
                          </m:r>
                          <m:r>
                            <a:rPr lang="en-US" sz="3200" b="0" i="1" smtClean="0">
                              <a:latin typeface="Cambria Math" panose="02040503050406030204" pitchFamily="18" charset="0"/>
                            </a:rPr>
                            <m:t>, </m:t>
                          </m:r>
                          <m:r>
                            <m:rPr>
                              <m:nor/>
                            </m:rPr>
                            <a:rPr lang="en-US" sz="3200" b="0" i="0" smtClean="0">
                              <a:latin typeface="Cambria Math" panose="02040503050406030204" pitchFamily="18" charset="0"/>
                            </a:rPr>
                            <m:t>Pre</m:t>
                          </m:r>
                          <m:r>
                            <m:rPr>
                              <m:nor/>
                            </m:rPr>
                            <a:rPr lang="en-US" sz="3200" b="0" i="0" smtClean="0">
                              <a:latin typeface="Cambria Math" panose="02040503050406030204" pitchFamily="18" charset="0"/>
                            </a:rPr>
                            <m:t>−</m:t>
                          </m:r>
                          <m:r>
                            <m:rPr>
                              <m:nor/>
                            </m:rPr>
                            <a:rPr lang="en-US" sz="3200" b="0" i="0" smtClean="0">
                              <a:latin typeface="Cambria Math" panose="02040503050406030204" pitchFamily="18" charset="0"/>
                            </a:rPr>
                            <m:t>Image</m:t>
                          </m:r>
                        </m:e>
                      </m:d>
                      <m:r>
                        <a:rPr lang="en-US" sz="3200" b="0" i="1" smtClean="0">
                          <a:latin typeface="Cambria Math" panose="02040503050406030204" pitchFamily="18" charset="0"/>
                        </a:rPr>
                        <m:t>+ </m:t>
                      </m:r>
                      <m:r>
                        <m:rPr>
                          <m:nor/>
                        </m:rPr>
                        <a:rPr lang="en-US" sz="3200">
                          <a:latin typeface="Cambria Math" panose="02040503050406030204" pitchFamily="18" charset="0"/>
                        </a:rPr>
                        <m:t>Pr</m:t>
                      </m:r>
                      <m:r>
                        <a:rPr lang="en-US" sz="3200" i="1">
                          <a:latin typeface="Cambria Math" panose="02040503050406030204" pitchFamily="18" charset="0"/>
                        </a:rPr>
                        <m:t>[</m:t>
                      </m:r>
                      <m:r>
                        <a:rPr lang="en-US" sz="3200" b="0" i="1" smtClean="0">
                          <a:latin typeface="Cambria Math" panose="02040503050406030204" pitchFamily="18" charset="0"/>
                        </a:rPr>
                        <m:t>𝐵</m:t>
                      </m:r>
                      <m:r>
                        <a:rPr lang="en-US" sz="3200" b="0" i="1" smtClean="0">
                          <a:latin typeface="Cambria Math" panose="02040503050406030204" pitchFamily="18" charset="0"/>
                        </a:rPr>
                        <m:t>, </m:t>
                      </m:r>
                      <m:r>
                        <m:rPr>
                          <m:nor/>
                        </m:rPr>
                        <a:rPr lang="en-US" sz="3200" b="0" i="0" smtClean="0">
                          <a:latin typeface="Cambria Math" panose="02040503050406030204" pitchFamily="18" charset="0"/>
                        </a:rPr>
                        <m:t>Collision</m:t>
                      </m:r>
                      <m:r>
                        <a:rPr lang="en-US" sz="3200" i="1">
                          <a:latin typeface="Cambria Math" panose="02040503050406030204" pitchFamily="18" charset="0"/>
                        </a:rPr>
                        <m:t>]</m:t>
                      </m:r>
                    </m:oMath>
                  </m:oMathPara>
                </a14:m>
                <a:endParaRPr lang="en-US" sz="3200" dirty="0"/>
              </a:p>
            </p:txBody>
          </p:sp>
        </mc:Choice>
        <mc:Fallback xmlns="">
          <p:sp>
            <p:nvSpPr>
              <p:cNvPr id="6" name="TextBox 5">
                <a:extLst>
                  <a:ext uri="{FF2B5EF4-FFF2-40B4-BE49-F238E27FC236}">
                    <a16:creationId xmlns:a16="http://schemas.microsoft.com/office/drawing/2014/main" id="{F9E19CFD-DB06-B75D-BAC5-FF41C4688ECA}"/>
                  </a:ext>
                </a:extLst>
              </p:cNvPr>
              <p:cNvSpPr txBox="1">
                <a:spLocks noRot="1" noChangeAspect="1" noMove="1" noResize="1" noEditPoints="1" noAdjustHandles="1" noChangeArrowheads="1" noChangeShapeType="1" noTextEdit="1"/>
              </p:cNvSpPr>
              <p:nvPr/>
            </p:nvSpPr>
            <p:spPr>
              <a:xfrm>
                <a:off x="0" y="3665661"/>
                <a:ext cx="12192000"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6E84F5-0178-A9B0-641B-CF27AEE165AE}"/>
                  </a:ext>
                </a:extLst>
              </p:cNvPr>
              <p:cNvSpPr txBox="1"/>
              <p:nvPr/>
            </p:nvSpPr>
            <p:spPr>
              <a:xfrm>
                <a:off x="1194100" y="4743074"/>
                <a:ext cx="8937190" cy="46166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m:rPr>
                          <m:nor/>
                        </m:rPr>
                        <a:rPr lang="en-US" sz="2400" smtClean="0">
                          <a:latin typeface="Cambria Math" panose="02040503050406030204" pitchFamily="18" charset="0"/>
                        </a:rPr>
                        <m:t>Pr</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𝐴</m:t>
                          </m:r>
                          <m:r>
                            <a:rPr lang="en-US" sz="2400" i="1">
                              <a:latin typeface="Cambria Math" panose="02040503050406030204" pitchFamily="18" charset="0"/>
                            </a:rPr>
                            <m:t>, </m:t>
                          </m:r>
                          <m:r>
                            <m:rPr>
                              <m:nor/>
                            </m:rPr>
                            <a:rPr lang="en-US" sz="2400">
                              <a:latin typeface="Cambria Math" panose="02040503050406030204" pitchFamily="18" charset="0"/>
                            </a:rPr>
                            <m:t>Pre</m:t>
                          </m:r>
                          <m:r>
                            <m:rPr>
                              <m:nor/>
                            </m:rPr>
                            <a:rPr lang="en-US" sz="2400">
                              <a:latin typeface="Cambria Math" panose="02040503050406030204" pitchFamily="18" charset="0"/>
                            </a:rPr>
                            <m:t>−</m:t>
                          </m:r>
                          <m:r>
                            <m:rPr>
                              <m:nor/>
                            </m:rPr>
                            <a:rPr lang="en-US" sz="2400">
                              <a:latin typeface="Cambria Math" panose="02040503050406030204" pitchFamily="18" charset="0"/>
                            </a:rPr>
                            <m:t>Image</m:t>
                          </m:r>
                        </m:e>
                      </m:d>
                      <m:r>
                        <m:rPr>
                          <m:nor/>
                        </m:rPr>
                        <a:rPr lang="en-US" sz="2400" b="0" i="0" smtClean="0">
                          <a:latin typeface="Cambria Math" panose="02040503050406030204" pitchFamily="18" charset="0"/>
                        </a:rPr>
                        <m:t> </m:t>
                      </m:r>
                      <m:r>
                        <a:rPr lang="en-US" sz="2400" b="0" i="1" smtClean="0">
                          <a:latin typeface="Cambria Math" panose="02040503050406030204" pitchFamily="18" charset="0"/>
                        </a:rPr>
                        <m:t>≔</m:t>
                      </m:r>
                      <m:r>
                        <m:rPr>
                          <m:nor/>
                        </m:rPr>
                        <a:rPr lang="en-US" sz="2400" b="0" i="0" smtClean="0">
                          <a:latin typeface="Cambria Math" panose="02040503050406030204" pitchFamily="18" charset="0"/>
                        </a:rPr>
                        <m:t>Pr</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𝑋</m:t>
                          </m:r>
                          <m:r>
                            <a:rPr lang="en-US" sz="2400" b="0" i="1" smtClean="0">
                              <a:latin typeface="Cambria Math" panose="02040503050406030204" pitchFamily="18" charset="0"/>
                            </a:rPr>
                            <m:t>, </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𝐻</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𝑦</m:t>
                              </m:r>
                            </m:e>
                          </m:d>
                        </m:e>
                      </m:d>
                    </m:oMath>
                  </m:oMathPara>
                </a14:m>
                <a:endParaRPr lang="en-US" sz="2400" dirty="0"/>
              </a:p>
            </p:txBody>
          </p:sp>
        </mc:Choice>
        <mc:Fallback xmlns="">
          <p:sp>
            <p:nvSpPr>
              <p:cNvPr id="7" name="TextBox 6">
                <a:extLst>
                  <a:ext uri="{FF2B5EF4-FFF2-40B4-BE49-F238E27FC236}">
                    <a16:creationId xmlns:a16="http://schemas.microsoft.com/office/drawing/2014/main" id="{F16E84F5-0178-A9B0-641B-CF27AEE165AE}"/>
                  </a:ext>
                </a:extLst>
              </p:cNvPr>
              <p:cNvSpPr txBox="1">
                <a:spLocks noRot="1" noChangeAspect="1" noMove="1" noResize="1" noEditPoints="1" noAdjustHandles="1" noChangeArrowheads="1" noChangeShapeType="1" noTextEdit="1"/>
              </p:cNvSpPr>
              <p:nvPr/>
            </p:nvSpPr>
            <p:spPr>
              <a:xfrm>
                <a:off x="1194100" y="4743074"/>
                <a:ext cx="8937190" cy="461665"/>
              </a:xfrm>
              <a:prstGeom prst="rect">
                <a:avLst/>
              </a:prstGeom>
              <a:blipFill>
                <a:blip r:embed="rId4"/>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A6D6D68-5E72-0E4B-42B6-DC64682DE3ED}"/>
                  </a:ext>
                </a:extLst>
              </p:cNvPr>
              <p:cNvSpPr txBox="1"/>
              <p:nvPr/>
            </p:nvSpPr>
            <p:spPr>
              <a:xfrm>
                <a:off x="1584227" y="5748757"/>
                <a:ext cx="8482515" cy="73866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m:rPr>
                          <m:nor/>
                        </m:rPr>
                        <a:rPr lang="en-US" sz="2400" smtClean="0">
                          <a:latin typeface="Cambria Math" panose="02040503050406030204" pitchFamily="18" charset="0"/>
                        </a:rPr>
                        <m:t>Pr</m:t>
                      </m:r>
                      <m:r>
                        <a:rPr lang="en-US" sz="2400" i="1">
                          <a:latin typeface="Cambria Math" panose="02040503050406030204" pitchFamily="18" charset="0"/>
                        </a:rPr>
                        <m:t>[</m:t>
                      </m:r>
                      <m:r>
                        <a:rPr lang="en-US" sz="2400" b="0" i="1" smtClean="0">
                          <a:latin typeface="Cambria Math" panose="02040503050406030204" pitchFamily="18" charset="0"/>
                        </a:rPr>
                        <m:t>𝐵</m:t>
                      </m:r>
                      <m:r>
                        <a:rPr lang="en-US" sz="2400" i="1">
                          <a:latin typeface="Cambria Math" panose="02040503050406030204" pitchFamily="18" charset="0"/>
                        </a:rPr>
                        <m:t>, </m:t>
                      </m:r>
                      <m:r>
                        <m:rPr>
                          <m:nor/>
                        </m:rPr>
                        <a:rPr lang="en-US" sz="2400" b="0" i="0" smtClean="0">
                          <a:latin typeface="Cambria Math" panose="02040503050406030204" pitchFamily="18" charset="0"/>
                        </a:rPr>
                        <m:t>Collision</m:t>
                      </m:r>
                      <m:r>
                        <a:rPr lang="en-US" sz="2400" i="1">
                          <a:latin typeface="Cambria Math" panose="02040503050406030204" pitchFamily="18" charset="0"/>
                        </a:rPr>
                        <m:t>]</m:t>
                      </m:r>
                      <m:r>
                        <m:rPr>
                          <m:nor/>
                        </m:rPr>
                        <a:rPr lang="en-US" sz="2400" b="0" i="0" smtClean="0">
                          <a:latin typeface="Cambria Math" panose="02040503050406030204" pitchFamily="18" charset="0"/>
                        </a:rPr>
                        <m:t> </m:t>
                      </m:r>
                      <m:r>
                        <a:rPr lang="en-US" sz="2400" b="0" i="1" smtClean="0">
                          <a:latin typeface="Cambria Math" panose="02040503050406030204" pitchFamily="18" charset="0"/>
                        </a:rPr>
                        <m:t>≔</m:t>
                      </m:r>
                      <m:r>
                        <m:rPr>
                          <m:nor/>
                        </m:rPr>
                        <a:rPr lang="en-US" sz="2400" b="0" i="0" smtClean="0">
                          <a:latin typeface="Cambria Math" panose="02040503050406030204" pitchFamily="18" charset="0"/>
                        </a:rPr>
                        <m:t>Pr</m:t>
                      </m:r>
                      <m:r>
                        <a:rPr lang="en-US" sz="2400" b="0" i="1" smtClean="0">
                          <a:latin typeface="Cambria Math" panose="02040503050406030204" pitchFamily="18" charset="0"/>
                        </a:rPr>
                        <m:t>[</m:t>
                      </m:r>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𝐻</m:t>
                          </m:r>
                        </m:sup>
                      </m:sSup>
                      <m:r>
                        <a:rPr lang="en-US" sz="2400" b="0" i="1" smtClean="0">
                          <a:latin typeface="Cambria Math" panose="02040503050406030204" pitchFamily="18" charset="0"/>
                        </a:rPr>
                        <m:t>]</m:t>
                      </m:r>
                    </m:oMath>
                  </m:oMathPara>
                </a14:m>
                <a:endParaRPr lang="en-US" sz="2400" dirty="0"/>
              </a:p>
              <a:p>
                <a:endParaRPr lang="en-US" dirty="0"/>
              </a:p>
            </p:txBody>
          </p:sp>
        </mc:Choice>
        <mc:Fallback xmlns="">
          <p:sp>
            <p:nvSpPr>
              <p:cNvPr id="8" name="TextBox 7">
                <a:extLst>
                  <a:ext uri="{FF2B5EF4-FFF2-40B4-BE49-F238E27FC236}">
                    <a16:creationId xmlns:a16="http://schemas.microsoft.com/office/drawing/2014/main" id="{7A6D6D68-5E72-0E4B-42B6-DC64682DE3ED}"/>
                  </a:ext>
                </a:extLst>
              </p:cNvPr>
              <p:cNvSpPr txBox="1">
                <a:spLocks noRot="1" noChangeAspect="1" noMove="1" noResize="1" noEditPoints="1" noAdjustHandles="1" noChangeArrowheads="1" noChangeShapeType="1" noTextEdit="1"/>
              </p:cNvSpPr>
              <p:nvPr/>
            </p:nvSpPr>
            <p:spPr>
              <a:xfrm>
                <a:off x="1584227" y="5748757"/>
                <a:ext cx="8482515" cy="738664"/>
              </a:xfrm>
              <a:prstGeom prst="rect">
                <a:avLst/>
              </a:prstGeom>
              <a:blipFill>
                <a:blip r:embed="rId5"/>
                <a:stretch>
                  <a:fillRect l="-216"/>
                </a:stretch>
              </a:blipFill>
            </p:spPr>
            <p:txBody>
              <a:bodyPr/>
              <a:lstStyle/>
              <a:p>
                <a:r>
                  <a:rPr lang="en-US">
                    <a:noFill/>
                  </a:rPr>
                  <a:t> </a:t>
                </a:r>
              </a:p>
            </p:txBody>
          </p:sp>
        </mc:Fallback>
      </mc:AlternateContent>
    </p:spTree>
    <p:extLst>
      <p:ext uri="{BB962C8B-B14F-4D97-AF65-F5344CB8AC3E}">
        <p14:creationId xmlns:p14="http://schemas.microsoft.com/office/powerpoint/2010/main" val="4289502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770E3-585B-45B2-C97B-82542374D3E5}"/>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7EB799A-3F32-7EF2-91C2-7089C19CE664}"/>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CRYSTALS-</a:t>
            </a:r>
            <a:r>
              <a:rPr lang="en-US" sz="3900" dirty="0" err="1"/>
              <a:t>Dilithium’s</a:t>
            </a:r>
            <a:r>
              <a:rPr lang="en-US" sz="3900" dirty="0"/>
              <a:t> security depends on a novel problem</a:t>
            </a:r>
          </a:p>
        </p:txBody>
      </p:sp>
      <p:grpSp>
        <p:nvGrpSpPr>
          <p:cNvPr id="52" name="Group 51">
            <a:extLst>
              <a:ext uri="{FF2B5EF4-FFF2-40B4-BE49-F238E27FC236}">
                <a16:creationId xmlns:a16="http://schemas.microsoft.com/office/drawing/2014/main" id="{F4044394-BA62-ADB6-5892-398BD10F8C00}"/>
              </a:ext>
            </a:extLst>
          </p:cNvPr>
          <p:cNvGrpSpPr/>
          <p:nvPr/>
        </p:nvGrpSpPr>
        <p:grpSpPr>
          <a:xfrm>
            <a:off x="446981" y="1471957"/>
            <a:ext cx="4518035" cy="4051984"/>
            <a:chOff x="446981" y="1471957"/>
            <a:chExt cx="4518035" cy="4051984"/>
          </a:xfrm>
        </p:grpSpPr>
        <p:sp>
          <p:nvSpPr>
            <p:cNvPr id="40" name="Rectangle 39">
              <a:extLst>
                <a:ext uri="{FF2B5EF4-FFF2-40B4-BE49-F238E27FC236}">
                  <a16:creationId xmlns:a16="http://schemas.microsoft.com/office/drawing/2014/main" id="{3D14937B-6C8C-4D6B-D018-1AE0CFB36593}"/>
                </a:ext>
              </a:extLst>
            </p:cNvPr>
            <p:cNvSpPr/>
            <p:nvPr/>
          </p:nvSpPr>
          <p:spPr>
            <a:xfrm>
              <a:off x="446981" y="1602229"/>
              <a:ext cx="4518035" cy="392171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BBBEEFA-C236-E2D6-A88F-46B01941B583}"/>
                </a:ext>
              </a:extLst>
            </p:cNvPr>
            <p:cNvGrpSpPr/>
            <p:nvPr/>
          </p:nvGrpSpPr>
          <p:grpSpPr>
            <a:xfrm>
              <a:off x="446981" y="1471957"/>
              <a:ext cx="4307325" cy="4051984"/>
              <a:chOff x="446981" y="1430272"/>
              <a:chExt cx="4307325" cy="4051984"/>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9C098F-1308-D54F-8613-CA27D1375DD4}"/>
                      </a:ext>
                    </a:extLst>
                  </p:cNvPr>
                  <p:cNvSpPr txBox="1"/>
                  <p:nvPr/>
                </p:nvSpPr>
                <p:spPr>
                  <a:xfrm>
                    <a:off x="446981" y="1430272"/>
                    <a:ext cx="4307325" cy="831318"/>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Sup>
                            <m:sSubSupPr>
                              <m:ctrlPr>
                                <a:rPr lang="en-US" sz="3000" i="1" smtClean="0">
                                  <a:latin typeface="Cambria Math" panose="02040503050406030204" pitchFamily="18" charset="0"/>
                                </a:rPr>
                              </m:ctrlPr>
                            </m:sSubSupPr>
                            <m:e>
                              <m:r>
                                <a:rPr lang="en-US" sz="3000" i="1">
                                  <a:latin typeface="Cambria Math" panose="02040503050406030204" pitchFamily="18" charset="0"/>
                                </a:rPr>
                                <m:t>𝐴𝑑𝑣</m:t>
                              </m:r>
                            </m:e>
                            <m:sub>
                              <m:r>
                                <a:rPr lang="en-US" sz="3000" i="1">
                                  <a:latin typeface="Cambria Math" panose="02040503050406030204" pitchFamily="18" charset="0"/>
                                </a:rPr>
                                <m:t>𝐷𝑖𝑙𝑖𝑡h𝑖𝑢𝑚</m:t>
                              </m:r>
                            </m:sub>
                            <m:sup>
                              <m:r>
                                <a:rPr lang="en-US" sz="3000" i="1">
                                  <a:latin typeface="Cambria Math" panose="02040503050406030204" pitchFamily="18" charset="0"/>
                                </a:rPr>
                                <m:t>𝑠𝐸𝑈𝐹</m:t>
                              </m:r>
                              <m:r>
                                <a:rPr lang="en-US" sz="3000" i="1">
                                  <a:latin typeface="Cambria Math" panose="02040503050406030204" pitchFamily="18" charset="0"/>
                                </a:rPr>
                                <m:t>−</m:t>
                              </m:r>
                              <m:r>
                                <a:rPr lang="en-US" sz="3000" i="1">
                                  <a:latin typeface="Cambria Math" panose="02040503050406030204" pitchFamily="18" charset="0"/>
                                </a:rPr>
                                <m:t>𝐶𝑀𝐴</m:t>
                              </m:r>
                            </m:sup>
                          </m:sSubSup>
                          <m:d>
                            <m:dPr>
                              <m:ctrlPr>
                                <a:rPr lang="en-US" sz="3000" i="1">
                                  <a:latin typeface="Cambria Math" panose="02040503050406030204" pitchFamily="18" charset="0"/>
                                </a:rPr>
                              </m:ctrlPr>
                            </m:dPr>
                            <m:e>
                              <m:r>
                                <a:rPr lang="en-US" sz="3000" i="1">
                                  <a:latin typeface="Cambria Math" panose="02040503050406030204" pitchFamily="18" charset="0"/>
                                </a:rPr>
                                <m:t>𝐴</m:t>
                              </m:r>
                            </m:e>
                          </m:d>
                          <m:r>
                            <a:rPr lang="en-US" sz="3000">
                              <a:latin typeface="Cambria Math" panose="02040503050406030204" pitchFamily="18" charset="0"/>
                            </a:rPr>
                            <m:t>≤</m:t>
                          </m:r>
                        </m:oMath>
                      </m:oMathPara>
                    </a14:m>
                    <a:endParaRPr lang="en-US" sz="3000"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D99C098F-1308-D54F-8613-CA27D1375DD4}"/>
                      </a:ext>
                    </a:extLst>
                  </p:cNvPr>
                  <p:cNvSpPr txBox="1">
                    <a:spLocks noRot="1" noChangeAspect="1" noMove="1" noResize="1" noEditPoints="1" noAdjustHandles="1" noChangeArrowheads="1" noChangeShapeType="1" noTextEdit="1"/>
                  </p:cNvSpPr>
                  <p:nvPr/>
                </p:nvSpPr>
                <p:spPr>
                  <a:xfrm>
                    <a:off x="446981" y="1430272"/>
                    <a:ext cx="4307325" cy="8313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120824A-09ED-96C7-D676-2BC25DAC2D29}"/>
                      </a:ext>
                    </a:extLst>
                  </p:cNvPr>
                  <p:cNvSpPr txBox="1"/>
                  <p:nvPr/>
                </p:nvSpPr>
                <p:spPr>
                  <a:xfrm>
                    <a:off x="971096" y="2165451"/>
                    <a:ext cx="3783210" cy="331680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Sup>
                            <m:sSubSupPr>
                              <m:ctrlPr>
                                <a:rPr lang="en-US" sz="3000" i="1" smtClean="0">
                                  <a:latin typeface="Cambria Math" panose="02040503050406030204" pitchFamily="18" charset="0"/>
                                </a:rPr>
                              </m:ctrlPr>
                            </m:sSubSupPr>
                            <m:e>
                              <m:r>
                                <a:rPr lang="en-US" sz="3000" i="1">
                                  <a:latin typeface="Cambria Math" panose="02040503050406030204" pitchFamily="18" charset="0"/>
                                </a:rPr>
                                <m:t>𝐴𝑑𝑣</m:t>
                              </m:r>
                            </m:e>
                            <m:sub>
                              <m:r>
                                <a:rPr lang="en-US" sz="3000" i="1">
                                  <a:latin typeface="Cambria Math" panose="02040503050406030204" pitchFamily="18" charset="0"/>
                                </a:rPr>
                                <m:t>𝑘</m:t>
                              </m:r>
                              <m:r>
                                <a:rPr lang="en-US" sz="3000" i="1">
                                  <a:latin typeface="Cambria Math" panose="02040503050406030204" pitchFamily="18" charset="0"/>
                                </a:rPr>
                                <m:t>, </m:t>
                              </m:r>
                              <m:r>
                                <a:rPr lang="en-US" sz="3000" i="1">
                                  <a:latin typeface="Cambria Math" panose="02040503050406030204" pitchFamily="18" charset="0"/>
                                </a:rPr>
                                <m:t>𝑙</m:t>
                              </m:r>
                              <m:r>
                                <a:rPr lang="en-US" sz="3000" i="1">
                                  <a:latin typeface="Cambria Math" panose="02040503050406030204" pitchFamily="18" charset="0"/>
                                </a:rPr>
                                <m:t>, </m:t>
                              </m:r>
                              <m:r>
                                <a:rPr lang="en-US" sz="3000" i="1">
                                  <a:latin typeface="Cambria Math" panose="02040503050406030204" pitchFamily="18" charset="0"/>
                                </a:rPr>
                                <m:t>𝐷</m:t>
                              </m:r>
                            </m:sub>
                            <m:sup>
                              <m:r>
                                <a:rPr lang="en-US" sz="3000" i="1">
                                  <a:latin typeface="Cambria Math" panose="02040503050406030204" pitchFamily="18" charset="0"/>
                                </a:rPr>
                                <m:t>𝑀𝐿𝑊𝐸</m:t>
                              </m:r>
                            </m:sup>
                          </m:sSubSup>
                          <m:d>
                            <m:dPr>
                              <m:ctrlPr>
                                <a:rPr lang="en-US" sz="3000" i="1">
                                  <a:latin typeface="Cambria Math" panose="02040503050406030204" pitchFamily="18" charset="0"/>
                                </a:rPr>
                              </m:ctrlPr>
                            </m:dPr>
                            <m:e>
                              <m:r>
                                <a:rPr lang="en-US" sz="3000" i="1">
                                  <a:latin typeface="Cambria Math" panose="02040503050406030204" pitchFamily="18" charset="0"/>
                                </a:rPr>
                                <m:t>𝐵</m:t>
                              </m:r>
                            </m:e>
                          </m:d>
                          <m:r>
                            <a:rPr lang="en-US" sz="3000" i="1">
                              <a:latin typeface="Cambria Math" panose="02040503050406030204" pitchFamily="18" charset="0"/>
                            </a:rPr>
                            <m:t>+</m:t>
                          </m:r>
                          <m:sSubSup>
                            <m:sSubSupPr>
                              <m:ctrlPr>
                                <a:rPr lang="en-US" sz="3000" i="1">
                                  <a:latin typeface="Cambria Math" panose="02040503050406030204" pitchFamily="18" charset="0"/>
                                </a:rPr>
                              </m:ctrlPr>
                            </m:sSubSupPr>
                            <m:e>
                              <m:r>
                                <a:rPr lang="en-US" sz="3000" i="1">
                                  <a:latin typeface="Cambria Math" panose="02040503050406030204" pitchFamily="18" charset="0"/>
                                </a:rPr>
                                <m:t>𝐴𝑑𝑣</m:t>
                              </m:r>
                            </m:e>
                            <m:sub>
                              <m:r>
                                <a:rPr lang="en-US" sz="3000" i="1">
                                  <a:latin typeface="Cambria Math" panose="02040503050406030204" pitchFamily="18" charset="0"/>
                                </a:rPr>
                                <m:t>𝑞</m:t>
                              </m:r>
                              <m:r>
                                <a:rPr lang="en-US" sz="3000" i="1">
                                  <a:latin typeface="Cambria Math" panose="02040503050406030204" pitchFamily="18" charset="0"/>
                                </a:rPr>
                                <m:t>,</m:t>
                              </m:r>
                              <m:r>
                                <a:rPr lang="en-US" sz="3000" i="1">
                                  <a:latin typeface="Cambria Math" panose="02040503050406030204" pitchFamily="18" charset="0"/>
                                </a:rPr>
                                <m:t>𝑘</m:t>
                              </m:r>
                              <m:r>
                                <a:rPr lang="en-US" sz="3000" i="1">
                                  <a:latin typeface="Cambria Math" panose="02040503050406030204" pitchFamily="18" charset="0"/>
                                </a:rPr>
                                <m:t>,</m:t>
                              </m:r>
                              <m:r>
                                <a:rPr lang="en-US" sz="3000" i="1">
                                  <a:latin typeface="Cambria Math" panose="02040503050406030204" pitchFamily="18" charset="0"/>
                                </a:rPr>
                                <m:t>𝑙</m:t>
                              </m:r>
                              <m:r>
                                <a:rPr lang="en-US" sz="3000" i="1">
                                  <a:latin typeface="Cambria Math" panose="02040503050406030204" pitchFamily="18" charset="0"/>
                                </a:rPr>
                                <m:t>+1,</m:t>
                              </m:r>
                              <m:r>
                                <a:rPr lang="en-US" sz="3000" b="0" i="1" smtClean="0">
                                  <a:latin typeface="Cambria Math" panose="02040503050406030204" pitchFamily="18" charset="0"/>
                                </a:rPr>
                                <m:t>𝛾</m:t>
                              </m:r>
                            </m:sub>
                            <m:sup>
                              <m:r>
                                <a:rPr lang="en-US" sz="3000" i="1">
                                  <a:latin typeface="Cambria Math" panose="02040503050406030204" pitchFamily="18" charset="0"/>
                                </a:rPr>
                                <m:t>𝑆𝑒𝑙𝑓𝑇𝑎𝑟𝑔𝑒𝑡𝑀𝑆𝐼𝑆</m:t>
                              </m:r>
                            </m:sup>
                          </m:sSubSup>
                          <m:d>
                            <m:dPr>
                              <m:ctrlPr>
                                <a:rPr lang="en-US" sz="3000" i="1">
                                  <a:latin typeface="Cambria Math" panose="02040503050406030204" pitchFamily="18" charset="0"/>
                                </a:rPr>
                              </m:ctrlPr>
                            </m:dPr>
                            <m:e>
                              <m:r>
                                <a:rPr lang="en-US" sz="3000" i="1">
                                  <a:latin typeface="Cambria Math" panose="02040503050406030204" pitchFamily="18" charset="0"/>
                                </a:rPr>
                                <m:t>𝐶</m:t>
                              </m:r>
                            </m:e>
                          </m:d>
                        </m:oMath>
                      </m:oMathPara>
                    </a14:m>
                    <a:endParaRPr lang="en-US" sz="3000" i="1" dirty="0"/>
                  </a:p>
                  <a:p>
                    <a:pPr>
                      <a:lnSpc>
                        <a:spcPct val="150000"/>
                      </a:lnSpc>
                    </a:pPr>
                    <a14:m>
                      <m:oMathPara xmlns:m="http://schemas.openxmlformats.org/officeDocument/2006/math">
                        <m:oMathParaPr>
                          <m:jc m:val="left"/>
                        </m:oMathParaPr>
                        <m:oMath xmlns:m="http://schemas.openxmlformats.org/officeDocument/2006/math">
                          <m:r>
                            <a:rPr lang="en-US" sz="3000" i="1">
                              <a:latin typeface="Cambria Math" panose="02040503050406030204" pitchFamily="18" charset="0"/>
                            </a:rPr>
                            <m:t>+</m:t>
                          </m:r>
                          <m:sSubSup>
                            <m:sSubSupPr>
                              <m:ctrlPr>
                                <a:rPr lang="en-US" sz="3000" i="1">
                                  <a:latin typeface="Cambria Math" panose="02040503050406030204" pitchFamily="18" charset="0"/>
                                </a:rPr>
                              </m:ctrlPr>
                            </m:sSubSupPr>
                            <m:e>
                              <m:r>
                                <a:rPr lang="en-US" sz="3000" i="1">
                                  <a:latin typeface="Cambria Math" panose="02040503050406030204" pitchFamily="18" charset="0"/>
                                </a:rPr>
                                <m:t>𝐴𝑑𝑣</m:t>
                              </m:r>
                            </m:e>
                            <m:sub>
                              <m:r>
                                <a:rPr lang="en-US" sz="3000" i="1">
                                  <a:latin typeface="Cambria Math" panose="02040503050406030204" pitchFamily="18" charset="0"/>
                                </a:rPr>
                                <m:t>𝑞</m:t>
                              </m:r>
                              <m:r>
                                <a:rPr lang="en-US" sz="3000" i="1">
                                  <a:latin typeface="Cambria Math" panose="02040503050406030204" pitchFamily="18" charset="0"/>
                                </a:rPr>
                                <m:t>,</m:t>
                              </m:r>
                              <m:r>
                                <a:rPr lang="en-US" sz="3000" i="1">
                                  <a:latin typeface="Cambria Math" panose="02040503050406030204" pitchFamily="18" charset="0"/>
                                </a:rPr>
                                <m:t>𝑘</m:t>
                              </m:r>
                              <m:r>
                                <a:rPr lang="en-US" sz="3000" i="1">
                                  <a:latin typeface="Cambria Math" panose="02040503050406030204" pitchFamily="18" charset="0"/>
                                </a:rPr>
                                <m:t>,</m:t>
                              </m:r>
                              <m:r>
                                <a:rPr lang="en-US" sz="3000" i="1">
                                  <a:latin typeface="Cambria Math" panose="02040503050406030204" pitchFamily="18" charset="0"/>
                                </a:rPr>
                                <m:t>𝑙</m:t>
                              </m:r>
                              <m:r>
                                <a:rPr lang="en-US" sz="3000" i="1">
                                  <a:latin typeface="Cambria Math" panose="02040503050406030204" pitchFamily="18" charset="0"/>
                                </a:rPr>
                                <m:t>, </m:t>
                              </m:r>
                              <m:sSup>
                                <m:sSupPr>
                                  <m:ctrlPr>
                                    <a:rPr lang="en-US" sz="3000" i="1">
                                      <a:latin typeface="Cambria Math" panose="02040503050406030204" pitchFamily="18" charset="0"/>
                                    </a:rPr>
                                  </m:ctrlPr>
                                </m:sSupPr>
                                <m:e>
                                  <m:r>
                                    <a:rPr lang="en-US" sz="3000" b="0" i="1" smtClean="0">
                                      <a:latin typeface="Cambria Math" panose="02040503050406030204" pitchFamily="18" charset="0"/>
                                    </a:rPr>
                                    <m:t>𝛾</m:t>
                                  </m:r>
                                </m:e>
                                <m:sup>
                                  <m:r>
                                    <a:rPr lang="en-US" sz="3000" i="1">
                                      <a:latin typeface="Cambria Math" panose="02040503050406030204" pitchFamily="18" charset="0"/>
                                    </a:rPr>
                                    <m:t>′</m:t>
                                  </m:r>
                                </m:sup>
                              </m:sSup>
                            </m:sub>
                            <m:sup>
                              <m:r>
                                <a:rPr lang="en-US" sz="3000" i="1">
                                  <a:latin typeface="Cambria Math" panose="02040503050406030204" pitchFamily="18" charset="0"/>
                                </a:rPr>
                                <m:t>𝑀𝑆𝐼𝑆</m:t>
                              </m:r>
                            </m:sup>
                          </m:sSubSup>
                          <m:d>
                            <m:dPr>
                              <m:ctrlPr>
                                <a:rPr lang="en-US" sz="3000" i="1">
                                  <a:latin typeface="Cambria Math" panose="02040503050406030204" pitchFamily="18" charset="0"/>
                                </a:rPr>
                              </m:ctrlPr>
                            </m:dPr>
                            <m:e>
                              <m:r>
                                <a:rPr lang="en-US" sz="3000" i="1">
                                  <a:latin typeface="Cambria Math" panose="02040503050406030204" pitchFamily="18" charset="0"/>
                                </a:rPr>
                                <m:t>𝐷</m:t>
                              </m:r>
                            </m:e>
                          </m:d>
                        </m:oMath>
                      </m:oMathPara>
                    </a14:m>
                    <a:endParaRPr lang="en-US" sz="3000" i="1" dirty="0">
                      <a:latin typeface="Cambria Math" panose="02040503050406030204" pitchFamily="18" charset="0"/>
                    </a:endParaRPr>
                  </a:p>
                  <a:p>
                    <a:pPr>
                      <a:lnSpc>
                        <a:spcPct val="150000"/>
                      </a:lnSpc>
                    </a:pPr>
                    <a14:m>
                      <m:oMath xmlns:m="http://schemas.openxmlformats.org/officeDocument/2006/math">
                        <m:r>
                          <a:rPr lang="en-US" sz="3000" i="1">
                            <a:latin typeface="Cambria Math" panose="02040503050406030204" pitchFamily="18" charset="0"/>
                          </a:rPr>
                          <m:t>+</m:t>
                        </m:r>
                        <m:sSup>
                          <m:sSupPr>
                            <m:ctrlPr>
                              <a:rPr lang="en-US" sz="3000" i="1">
                                <a:latin typeface="Cambria Math" panose="02040503050406030204" pitchFamily="18" charset="0"/>
                              </a:rPr>
                            </m:ctrlPr>
                          </m:sSupPr>
                          <m:e>
                            <m:r>
                              <a:rPr lang="en-US" sz="3000" i="1">
                                <a:latin typeface="Cambria Math" panose="02040503050406030204" pitchFamily="18" charset="0"/>
                              </a:rPr>
                              <m:t>2</m:t>
                            </m:r>
                          </m:e>
                          <m:sup>
                            <m:r>
                              <a:rPr lang="en-US" sz="3000" i="1">
                                <a:latin typeface="Cambria Math" panose="02040503050406030204" pitchFamily="18" charset="0"/>
                              </a:rPr>
                              <m:t>−254</m:t>
                            </m:r>
                          </m:sup>
                        </m:sSup>
                      </m:oMath>
                    </a14:m>
                    <a:r>
                      <a:rPr lang="en-US" sz="3000" dirty="0"/>
                      <a:t> </a:t>
                    </a:r>
                  </a:p>
                </p:txBody>
              </p:sp>
            </mc:Choice>
            <mc:Fallback xmlns="">
              <p:sp>
                <p:nvSpPr>
                  <p:cNvPr id="38" name="TextBox 37">
                    <a:extLst>
                      <a:ext uri="{FF2B5EF4-FFF2-40B4-BE49-F238E27FC236}">
                        <a16:creationId xmlns:a16="http://schemas.microsoft.com/office/drawing/2014/main" id="{C120824A-09ED-96C7-D676-2BC25DAC2D29}"/>
                      </a:ext>
                    </a:extLst>
                  </p:cNvPr>
                  <p:cNvSpPr txBox="1">
                    <a:spLocks noRot="1" noChangeAspect="1" noMove="1" noResize="1" noEditPoints="1" noAdjustHandles="1" noChangeArrowheads="1" noChangeShapeType="1" noTextEdit="1"/>
                  </p:cNvSpPr>
                  <p:nvPr/>
                </p:nvSpPr>
                <p:spPr>
                  <a:xfrm>
                    <a:off x="971096" y="2165451"/>
                    <a:ext cx="3783210" cy="3316805"/>
                  </a:xfrm>
                  <a:prstGeom prst="rect">
                    <a:avLst/>
                  </a:prstGeom>
                  <a:blipFill>
                    <a:blip r:embed="rId4"/>
                    <a:stretch>
                      <a:fillRect r="-2899"/>
                    </a:stretch>
                  </a:blipFill>
                </p:spPr>
                <p:txBody>
                  <a:bodyPr/>
                  <a:lstStyle/>
                  <a:p>
                    <a:r>
                      <a:rPr lang="en-US">
                        <a:noFill/>
                      </a:rPr>
                      <a:t> </a:t>
                    </a:r>
                  </a:p>
                </p:txBody>
              </p:sp>
            </mc:Fallback>
          </mc:AlternateContent>
        </p:grpSp>
      </p:grpSp>
      <p:sp>
        <p:nvSpPr>
          <p:cNvPr id="11" name="TextBox 10">
            <a:extLst>
              <a:ext uri="{FF2B5EF4-FFF2-40B4-BE49-F238E27FC236}">
                <a16:creationId xmlns:a16="http://schemas.microsoft.com/office/drawing/2014/main" id="{D6F9F5B2-0F0C-CEB1-DDB9-9FDC9C44FCA1}"/>
              </a:ext>
            </a:extLst>
          </p:cNvPr>
          <p:cNvSpPr txBox="1"/>
          <p:nvPr/>
        </p:nvSpPr>
        <p:spPr>
          <a:xfrm>
            <a:off x="7429649" y="6068487"/>
            <a:ext cx="2682538" cy="553998"/>
          </a:xfrm>
          <a:prstGeom prst="rect">
            <a:avLst/>
          </a:prstGeom>
          <a:noFill/>
        </p:spPr>
        <p:txBody>
          <a:bodyPr wrap="square" rtlCol="0">
            <a:spAutoFit/>
          </a:bodyPr>
          <a:lstStyle/>
          <a:p>
            <a:r>
              <a:rPr lang="en-US" sz="3000" dirty="0"/>
              <a:t>SelfTargetMSIS</a:t>
            </a:r>
          </a:p>
        </p:txBody>
      </p:sp>
      <p:cxnSp>
        <p:nvCxnSpPr>
          <p:cNvPr id="19" name="Straight Arrow Connector 18">
            <a:extLst>
              <a:ext uri="{FF2B5EF4-FFF2-40B4-BE49-F238E27FC236}">
                <a16:creationId xmlns:a16="http://schemas.microsoft.com/office/drawing/2014/main" id="{3FBBC548-ED35-10DF-4867-2CD495CDBE39}"/>
              </a:ext>
            </a:extLst>
          </p:cNvPr>
          <p:cNvCxnSpPr>
            <a:cxnSpLocks/>
            <a:stCxn id="11" idx="0"/>
            <a:endCxn id="12" idx="2"/>
          </p:cNvCxnSpPr>
          <p:nvPr/>
        </p:nvCxnSpPr>
        <p:spPr>
          <a:xfrm flipH="1" flipV="1">
            <a:off x="6689208" y="5184065"/>
            <a:ext cx="2081710" cy="884422"/>
          </a:xfrm>
          <a:prstGeom prst="straightConnector1">
            <a:avLst/>
          </a:prstGeom>
          <a:ln w="635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8D277F24-A511-34B7-C99F-1FD7D850F85F}"/>
              </a:ext>
            </a:extLst>
          </p:cNvPr>
          <p:cNvGrpSpPr/>
          <p:nvPr/>
        </p:nvGrpSpPr>
        <p:grpSpPr>
          <a:xfrm>
            <a:off x="6363959" y="3189532"/>
            <a:ext cx="4968479" cy="570160"/>
            <a:chOff x="6267141" y="2872089"/>
            <a:chExt cx="4968479" cy="570160"/>
          </a:xfrm>
        </p:grpSpPr>
        <p:sp>
          <p:nvSpPr>
            <p:cNvPr id="18" name="TextBox 17">
              <a:extLst>
                <a:ext uri="{FF2B5EF4-FFF2-40B4-BE49-F238E27FC236}">
                  <a16:creationId xmlns:a16="http://schemas.microsoft.com/office/drawing/2014/main" id="{F966C0D6-A981-DC63-D735-CDFAC3892E05}"/>
                </a:ext>
              </a:extLst>
            </p:cNvPr>
            <p:cNvSpPr txBox="1"/>
            <p:nvPr/>
          </p:nvSpPr>
          <p:spPr>
            <a:xfrm>
              <a:off x="6267141" y="2873591"/>
              <a:ext cx="650497" cy="567157"/>
            </a:xfrm>
            <a:prstGeom prst="rect">
              <a:avLst/>
            </a:prstGeom>
            <a:noFill/>
          </p:spPr>
          <p:txBody>
            <a:bodyPr wrap="square" rtlCol="0">
              <a:spAutoFit/>
            </a:bodyPr>
            <a:lstStyle/>
            <a:p>
              <a:r>
                <a:rPr lang="en-US" sz="3000" dirty="0"/>
                <a:t>SIS</a:t>
              </a:r>
            </a:p>
          </p:txBody>
        </p:sp>
        <p:sp>
          <p:nvSpPr>
            <p:cNvPr id="24" name="TextBox 23">
              <a:extLst>
                <a:ext uri="{FF2B5EF4-FFF2-40B4-BE49-F238E27FC236}">
                  <a16:creationId xmlns:a16="http://schemas.microsoft.com/office/drawing/2014/main" id="{2F7D054D-6CF3-2464-CD84-25EC339658AB}"/>
                </a:ext>
              </a:extLst>
            </p:cNvPr>
            <p:cNvSpPr txBox="1"/>
            <p:nvPr/>
          </p:nvSpPr>
          <p:spPr>
            <a:xfrm>
              <a:off x="10281758" y="2872089"/>
              <a:ext cx="953862" cy="570160"/>
            </a:xfrm>
            <a:prstGeom prst="rect">
              <a:avLst/>
            </a:prstGeom>
            <a:noFill/>
          </p:spPr>
          <p:txBody>
            <a:bodyPr wrap="square" rtlCol="0">
              <a:spAutoFit/>
            </a:bodyPr>
            <a:lstStyle/>
            <a:p>
              <a:r>
                <a:rPr lang="en-US" sz="3000" dirty="0"/>
                <a:t>LWE</a:t>
              </a:r>
            </a:p>
          </p:txBody>
        </p:sp>
      </p:grpSp>
      <p:cxnSp>
        <p:nvCxnSpPr>
          <p:cNvPr id="28" name="Straight Arrow Connector 27">
            <a:extLst>
              <a:ext uri="{FF2B5EF4-FFF2-40B4-BE49-F238E27FC236}">
                <a16:creationId xmlns:a16="http://schemas.microsoft.com/office/drawing/2014/main" id="{5A383E67-AAC5-EAC0-354E-D6C641E84122}"/>
              </a:ext>
            </a:extLst>
          </p:cNvPr>
          <p:cNvCxnSpPr>
            <a:cxnSpLocks/>
            <a:stCxn id="18" idx="0"/>
            <a:endCxn id="242" idx="1"/>
          </p:cNvCxnSpPr>
          <p:nvPr/>
        </p:nvCxnSpPr>
        <p:spPr>
          <a:xfrm flipV="1">
            <a:off x="6689208" y="2117463"/>
            <a:ext cx="1697127" cy="1073571"/>
          </a:xfrm>
          <a:prstGeom prst="straightConnector1">
            <a:avLst/>
          </a:prstGeom>
          <a:ln w="635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ABF6632-4416-468C-5360-65743BC616CA}"/>
              </a:ext>
            </a:extLst>
          </p:cNvPr>
          <p:cNvCxnSpPr>
            <a:cxnSpLocks/>
            <a:stCxn id="24" idx="0"/>
            <a:endCxn id="242" idx="3"/>
          </p:cNvCxnSpPr>
          <p:nvPr/>
        </p:nvCxnSpPr>
        <p:spPr>
          <a:xfrm flipH="1" flipV="1">
            <a:off x="9155502" y="2117463"/>
            <a:ext cx="1700005" cy="1072069"/>
          </a:xfrm>
          <a:prstGeom prst="straightConnector1">
            <a:avLst/>
          </a:prstGeom>
          <a:ln w="635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5203F02-030D-461D-3411-CBE99B83972B}"/>
              </a:ext>
            </a:extLst>
          </p:cNvPr>
          <p:cNvCxnSpPr>
            <a:cxnSpLocks/>
            <a:stCxn id="23" idx="0"/>
            <a:endCxn id="24" idx="2"/>
          </p:cNvCxnSpPr>
          <p:nvPr/>
        </p:nvCxnSpPr>
        <p:spPr>
          <a:xfrm flipV="1">
            <a:off x="10855507" y="3759692"/>
            <a:ext cx="0" cy="862294"/>
          </a:xfrm>
          <a:prstGeom prst="straightConnector1">
            <a:avLst/>
          </a:prstGeom>
          <a:ln w="6350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D0F8997-BF87-4F9B-22A3-511D70D84FC3}"/>
              </a:ext>
            </a:extLst>
          </p:cNvPr>
          <p:cNvCxnSpPr>
            <a:cxnSpLocks/>
            <a:stCxn id="23" idx="1"/>
            <a:endCxn id="12" idx="3"/>
          </p:cNvCxnSpPr>
          <p:nvPr/>
        </p:nvCxnSpPr>
        <p:spPr>
          <a:xfrm flipH="1">
            <a:off x="7185597" y="4907066"/>
            <a:ext cx="3018851" cy="0"/>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4D639336-5DCF-6D4B-3675-37A572F4B83F}"/>
              </a:ext>
            </a:extLst>
          </p:cNvPr>
          <p:cNvSpPr txBox="1"/>
          <p:nvPr/>
        </p:nvSpPr>
        <p:spPr>
          <a:xfrm>
            <a:off x="8386335" y="1832383"/>
            <a:ext cx="769167" cy="570160"/>
          </a:xfrm>
          <a:prstGeom prst="rect">
            <a:avLst/>
          </a:prstGeom>
          <a:noFill/>
        </p:spPr>
        <p:txBody>
          <a:bodyPr wrap="square">
            <a:spAutoFit/>
          </a:bodyPr>
          <a:lstStyle/>
          <a:p>
            <a:r>
              <a:rPr lang="en-US" sz="3000" dirty="0"/>
              <a:t>SVP</a:t>
            </a:r>
          </a:p>
        </p:txBody>
      </p:sp>
      <p:cxnSp>
        <p:nvCxnSpPr>
          <p:cNvPr id="277" name="Straight Arrow Connector 276">
            <a:extLst>
              <a:ext uri="{FF2B5EF4-FFF2-40B4-BE49-F238E27FC236}">
                <a16:creationId xmlns:a16="http://schemas.microsoft.com/office/drawing/2014/main" id="{3726BA38-002C-CABB-0E87-539A7897E57A}"/>
              </a:ext>
            </a:extLst>
          </p:cNvPr>
          <p:cNvCxnSpPr>
            <a:cxnSpLocks/>
            <a:stCxn id="12" idx="0"/>
            <a:endCxn id="18" idx="2"/>
          </p:cNvCxnSpPr>
          <p:nvPr/>
        </p:nvCxnSpPr>
        <p:spPr>
          <a:xfrm flipV="1">
            <a:off x="6689208" y="3758191"/>
            <a:ext cx="0" cy="871876"/>
          </a:xfrm>
          <a:prstGeom prst="straightConnector1">
            <a:avLst/>
          </a:prstGeom>
          <a:ln w="6350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5" name="Straight Arrow Connector 374">
            <a:extLst>
              <a:ext uri="{FF2B5EF4-FFF2-40B4-BE49-F238E27FC236}">
                <a16:creationId xmlns:a16="http://schemas.microsoft.com/office/drawing/2014/main" id="{1EA058BA-455F-824F-B794-8F7D2AF0D905}"/>
              </a:ext>
            </a:extLst>
          </p:cNvPr>
          <p:cNvCxnSpPr>
            <a:cxnSpLocks/>
            <a:stCxn id="18" idx="3"/>
            <a:endCxn id="24" idx="1"/>
          </p:cNvCxnSpPr>
          <p:nvPr/>
        </p:nvCxnSpPr>
        <p:spPr>
          <a:xfrm flipV="1">
            <a:off x="7014456" y="3474612"/>
            <a:ext cx="3364120" cy="1"/>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1" name="TextBox 380">
                <a:extLst>
                  <a:ext uri="{FF2B5EF4-FFF2-40B4-BE49-F238E27FC236}">
                    <a16:creationId xmlns:a16="http://schemas.microsoft.com/office/drawing/2014/main" id="{3FAC12C0-5EEC-9701-CDC9-874E679E00F2}"/>
                  </a:ext>
                </a:extLst>
              </p:cNvPr>
              <p:cNvSpPr txBox="1"/>
              <p:nvPr/>
            </p:nvSpPr>
            <p:spPr>
              <a:xfrm>
                <a:off x="5717811" y="1148631"/>
                <a:ext cx="6341511" cy="572464"/>
              </a:xfrm>
              <a:prstGeom prst="rect">
                <a:avLst/>
              </a:prstGeom>
              <a:noFill/>
            </p:spPr>
            <p:txBody>
              <a:bodyPr wrap="square">
                <a:spAutoFit/>
              </a:bodyPr>
              <a:lstStyle/>
              <a:p>
                <a:r>
                  <a:rPr lang="en-US" sz="3120" b="1" u="sng" dirty="0"/>
                  <a:t>ROM:</a:t>
                </a:r>
                <a:r>
                  <a:rPr lang="en-US" sz="3120" dirty="0"/>
                  <a:t> </a:t>
                </a:r>
                <a14:m>
                  <m:oMath xmlns:m="http://schemas.openxmlformats.org/officeDocument/2006/math">
                    <m:r>
                      <a:rPr lang="en-US" sz="3120" b="0" i="1" smtClean="0">
                        <a:latin typeface="Cambria Math" panose="02040503050406030204" pitchFamily="18" charset="0"/>
                      </a:rPr>
                      <m:t>𝑋</m:t>
                    </m:r>
                    <m:r>
                      <a:rPr lang="en-US" sz="3120" b="0" i="1" smtClean="0">
                        <a:latin typeface="Cambria Math" panose="02040503050406030204" pitchFamily="18" charset="0"/>
                      </a:rPr>
                      <m:t>→</m:t>
                    </m:r>
                    <m:r>
                      <a:rPr lang="en-US" sz="3120" b="0" i="1" smtClean="0">
                        <a:latin typeface="Cambria Math" panose="02040503050406030204" pitchFamily="18" charset="0"/>
                      </a:rPr>
                      <m:t>𝑌</m:t>
                    </m:r>
                  </m:oMath>
                </a14:m>
                <a:r>
                  <a:rPr lang="en-US" sz="3120" dirty="0"/>
                  <a:t>, </a:t>
                </a:r>
                <a14:m>
                  <m:oMath xmlns:m="http://schemas.openxmlformats.org/officeDocument/2006/math">
                    <m:r>
                      <a:rPr lang="en-US" sz="3120" b="0" i="1" smtClean="0">
                        <a:latin typeface="Cambria Math" panose="02040503050406030204" pitchFamily="18" charset="0"/>
                      </a:rPr>
                      <m:t>𝑋</m:t>
                    </m:r>
                  </m:oMath>
                </a14:m>
                <a:r>
                  <a:rPr lang="en-US" sz="3120" dirty="0"/>
                  <a:t> at least as hard as </a:t>
                </a:r>
                <a14:m>
                  <m:oMath xmlns:m="http://schemas.openxmlformats.org/officeDocument/2006/math">
                    <m:r>
                      <a:rPr lang="en-US" sz="3120" b="0" i="1" smtClean="0">
                        <a:latin typeface="Cambria Math" panose="02040503050406030204" pitchFamily="18" charset="0"/>
                      </a:rPr>
                      <m:t>𝑌</m:t>
                    </m:r>
                  </m:oMath>
                </a14:m>
                <a:endParaRPr lang="en-US" sz="3120" b="1" u="sng" dirty="0"/>
              </a:p>
            </p:txBody>
          </p:sp>
        </mc:Choice>
        <mc:Fallback xmlns="">
          <p:sp>
            <p:nvSpPr>
              <p:cNvPr id="381" name="TextBox 380">
                <a:extLst>
                  <a:ext uri="{FF2B5EF4-FFF2-40B4-BE49-F238E27FC236}">
                    <a16:creationId xmlns:a16="http://schemas.microsoft.com/office/drawing/2014/main" id="{3FAC12C0-5EEC-9701-CDC9-874E679E00F2}"/>
                  </a:ext>
                </a:extLst>
              </p:cNvPr>
              <p:cNvSpPr txBox="1">
                <a:spLocks noRot="1" noChangeAspect="1" noMove="1" noResize="1" noEditPoints="1" noAdjustHandles="1" noChangeArrowheads="1" noChangeShapeType="1" noTextEdit="1"/>
              </p:cNvSpPr>
              <p:nvPr/>
            </p:nvSpPr>
            <p:spPr>
              <a:xfrm>
                <a:off x="5717811" y="1148631"/>
                <a:ext cx="6341511" cy="572464"/>
              </a:xfrm>
              <a:prstGeom prst="rect">
                <a:avLst/>
              </a:prstGeom>
              <a:blipFill>
                <a:blip r:embed="rId5"/>
                <a:stretch>
                  <a:fillRect l="-2404" t="-12766" b="-32979"/>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24D779C2-07D5-D600-61AB-F18B33AF0F60}"/>
              </a:ext>
            </a:extLst>
          </p:cNvPr>
          <p:cNvGrpSpPr/>
          <p:nvPr/>
        </p:nvGrpSpPr>
        <p:grpSpPr>
          <a:xfrm>
            <a:off x="6192818" y="4478615"/>
            <a:ext cx="5313748" cy="713531"/>
            <a:chOff x="6096000" y="4090248"/>
            <a:chExt cx="5313748" cy="713531"/>
          </a:xfrm>
        </p:grpSpPr>
        <p:sp>
          <p:nvSpPr>
            <p:cNvPr id="12" name="TextBox 11">
              <a:extLst>
                <a:ext uri="{FF2B5EF4-FFF2-40B4-BE49-F238E27FC236}">
                  <a16:creationId xmlns:a16="http://schemas.microsoft.com/office/drawing/2014/main" id="{BF4661C4-213A-D0FF-FB7C-15961BE1DB66}"/>
                </a:ext>
              </a:extLst>
            </p:cNvPr>
            <p:cNvSpPr txBox="1"/>
            <p:nvPr/>
          </p:nvSpPr>
          <p:spPr>
            <a:xfrm>
              <a:off x="6096000" y="4241700"/>
              <a:ext cx="992779" cy="553998"/>
            </a:xfrm>
            <a:prstGeom prst="rect">
              <a:avLst/>
            </a:prstGeom>
            <a:noFill/>
          </p:spPr>
          <p:txBody>
            <a:bodyPr wrap="square" rtlCol="0">
              <a:spAutoFit/>
            </a:bodyPr>
            <a:lstStyle/>
            <a:p>
              <a:r>
                <a:rPr lang="en-US" sz="3000" dirty="0"/>
                <a:t>MSIS</a:t>
              </a:r>
            </a:p>
          </p:txBody>
        </p:sp>
        <p:sp>
          <p:nvSpPr>
            <p:cNvPr id="23" name="TextBox 22">
              <a:extLst>
                <a:ext uri="{FF2B5EF4-FFF2-40B4-BE49-F238E27FC236}">
                  <a16:creationId xmlns:a16="http://schemas.microsoft.com/office/drawing/2014/main" id="{A89A5EEC-A30E-C3B7-AA92-2A452F348939}"/>
                </a:ext>
              </a:extLst>
            </p:cNvPr>
            <p:cNvSpPr txBox="1"/>
            <p:nvPr/>
          </p:nvSpPr>
          <p:spPr>
            <a:xfrm>
              <a:off x="10107630" y="4233619"/>
              <a:ext cx="1302118" cy="570160"/>
            </a:xfrm>
            <a:prstGeom prst="rect">
              <a:avLst/>
            </a:prstGeom>
            <a:noFill/>
          </p:spPr>
          <p:txBody>
            <a:bodyPr wrap="square" rtlCol="0">
              <a:spAutoFit/>
            </a:bodyPr>
            <a:lstStyle/>
            <a:p>
              <a:r>
                <a:rPr lang="en-US" sz="3000" dirty="0"/>
                <a:t>MLWE</a:t>
              </a:r>
            </a:p>
          </p:txBody>
        </p:sp>
        <mc:AlternateContent xmlns:mc="http://schemas.openxmlformats.org/markup-compatibility/2006" xmlns:a14="http://schemas.microsoft.com/office/drawing/2010/main">
          <mc:Choice Requires="a14">
            <p:sp>
              <p:nvSpPr>
                <p:cNvPr id="379" name="TextBox 378">
                  <a:extLst>
                    <a:ext uri="{FF2B5EF4-FFF2-40B4-BE49-F238E27FC236}">
                      <a16:creationId xmlns:a16="http://schemas.microsoft.com/office/drawing/2014/main" id="{E1DE4DB3-2EB9-6EE2-7D19-4638EDE4F7A5}"/>
                    </a:ext>
                  </a:extLst>
                </p:cNvPr>
                <p:cNvSpPr txBox="1"/>
                <p:nvPr/>
              </p:nvSpPr>
              <p:spPr>
                <a:xfrm>
                  <a:off x="7418751" y="4090248"/>
                  <a:ext cx="2396938" cy="428451"/>
                </a:xfrm>
                <a:prstGeom prst="rect">
                  <a:avLst/>
                </a:prstGeom>
                <a:noFill/>
              </p:spPr>
              <p:txBody>
                <a:bodyPr wrap="none" rtlCol="0">
                  <a:spAutoFit/>
                </a:bodyPr>
                <a:lstStyle/>
                <a:p>
                  <a:r>
                    <a:rPr lang="en-US" sz="2000" dirty="0"/>
                    <a:t>(over </a:t>
                  </a:r>
                  <a14:m>
                    <m:oMath xmlns:m="http://schemas.openxmlformats.org/officeDocument/2006/math">
                      <m:r>
                        <m:rPr>
                          <m:nor/>
                        </m:rPr>
                        <a:rPr lang="en-US" sz="2000"/>
                        <m:t>ℤ</m:t>
                      </m:r>
                      <m:r>
                        <m:rPr>
                          <m:nor/>
                        </m:rPr>
                        <a:rPr lang="en-US" sz="2000"/>
                        <m:t>[</m:t>
                      </m:r>
                      <m:r>
                        <m:rPr>
                          <m:nor/>
                        </m:rPr>
                        <a:rPr lang="en-US" sz="2000"/>
                        <m:t>x</m:t>
                      </m:r>
                      <m:r>
                        <m:rPr>
                          <m:nor/>
                        </m:rPr>
                        <a:rPr lang="en-US" sz="2000"/>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b="0" i="1" smtClean="0">
                                  <a:latin typeface="Cambria Math" panose="02040503050406030204" pitchFamily="18" charset="0"/>
                                </a:rPr>
                                <m:t>𝑛</m:t>
                              </m:r>
                            </m:sup>
                          </m:sSup>
                        </m:sup>
                      </m:sSup>
                      <m:r>
                        <a:rPr lang="en-US" sz="2000" i="1">
                          <a:latin typeface="Cambria Math" panose="02040503050406030204" pitchFamily="18" charset="0"/>
                        </a:rPr>
                        <m:t>+1)</m:t>
                      </m:r>
                    </m:oMath>
                  </a14:m>
                  <a:r>
                    <a:rPr lang="en-US" sz="2000" dirty="0"/>
                    <a:t>)</a:t>
                  </a:r>
                </a:p>
              </p:txBody>
            </p:sp>
          </mc:Choice>
          <mc:Fallback xmlns="">
            <p:sp>
              <p:nvSpPr>
                <p:cNvPr id="379" name="TextBox 378">
                  <a:extLst>
                    <a:ext uri="{FF2B5EF4-FFF2-40B4-BE49-F238E27FC236}">
                      <a16:creationId xmlns:a16="http://schemas.microsoft.com/office/drawing/2014/main" id="{E1DE4DB3-2EB9-6EE2-7D19-4638EDE4F7A5}"/>
                    </a:ext>
                  </a:extLst>
                </p:cNvPr>
                <p:cNvSpPr txBox="1">
                  <a:spLocks noRot="1" noChangeAspect="1" noMove="1" noResize="1" noEditPoints="1" noAdjustHandles="1" noChangeArrowheads="1" noChangeShapeType="1" noTextEdit="1"/>
                </p:cNvSpPr>
                <p:nvPr/>
              </p:nvSpPr>
              <p:spPr>
                <a:xfrm>
                  <a:off x="7418751" y="4090248"/>
                  <a:ext cx="2396938" cy="428451"/>
                </a:xfrm>
                <a:prstGeom prst="rect">
                  <a:avLst/>
                </a:prstGeom>
                <a:blipFill>
                  <a:blip r:embed="rId6"/>
                  <a:stretch>
                    <a:fillRect l="-2799" t="-1429" r="-2036" b="-2571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0" name="TextBox 379">
                <a:extLst>
                  <a:ext uri="{FF2B5EF4-FFF2-40B4-BE49-F238E27FC236}">
                    <a16:creationId xmlns:a16="http://schemas.microsoft.com/office/drawing/2014/main" id="{57E62EAE-86FB-7DF3-9C3B-F5C9B998B102}"/>
                  </a:ext>
                </a:extLst>
              </p:cNvPr>
              <p:cNvSpPr txBox="1"/>
              <p:nvPr/>
            </p:nvSpPr>
            <p:spPr>
              <a:xfrm rot="1316798">
                <a:off x="6956345" y="5554160"/>
                <a:ext cx="946606" cy="400110"/>
              </a:xfrm>
              <a:prstGeom prst="rect">
                <a:avLst/>
              </a:prstGeom>
              <a:noFill/>
            </p:spPr>
            <p:txBody>
              <a:bodyPr wrap="none" rtlCol="0">
                <a:spAutoFit/>
              </a:bodyPr>
              <a:lstStyle/>
              <a:p>
                <a:r>
                  <a:rPr lang="en-US" sz="2000" b="0" dirty="0"/>
                  <a:t>2</a:t>
                </a:r>
                <a14:m>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m:t>
                    </m:r>
                    <m:r>
                      <a:rPr lang="en-US" sz="2000" b="0" i="1" smtClean="0">
                        <a:latin typeface="Cambria Math" panose="02040503050406030204" pitchFamily="18" charset="0"/>
                      </a:rPr>
                      <m:t>𝜆</m:t>
                    </m:r>
                  </m:oMath>
                </a14:m>
                <a:endParaRPr lang="en-US" sz="2000" dirty="0"/>
              </a:p>
            </p:txBody>
          </p:sp>
        </mc:Choice>
        <mc:Fallback xmlns="">
          <p:sp>
            <p:nvSpPr>
              <p:cNvPr id="380" name="TextBox 379">
                <a:extLst>
                  <a:ext uri="{FF2B5EF4-FFF2-40B4-BE49-F238E27FC236}">
                    <a16:creationId xmlns:a16="http://schemas.microsoft.com/office/drawing/2014/main" id="{57E62EAE-86FB-7DF3-9C3B-F5C9B998B102}"/>
                  </a:ext>
                </a:extLst>
              </p:cNvPr>
              <p:cNvSpPr txBox="1">
                <a:spLocks noRot="1" noChangeAspect="1" noMove="1" noResize="1" noEditPoints="1" noAdjustHandles="1" noChangeArrowheads="1" noChangeShapeType="1" noTextEdit="1"/>
              </p:cNvSpPr>
              <p:nvPr/>
            </p:nvSpPr>
            <p:spPr>
              <a:xfrm rot="1316798">
                <a:off x="6956345" y="5554160"/>
                <a:ext cx="946606" cy="400110"/>
              </a:xfrm>
              <a:prstGeom prst="rect">
                <a:avLst/>
              </a:prstGeom>
              <a:blipFill>
                <a:blip r:embed="rId7"/>
                <a:stretch>
                  <a:fillRect l="-9412" t="-6667"/>
                </a:stretch>
              </a:blipFill>
            </p:spPr>
            <p:txBody>
              <a:bodyPr/>
              <a:lstStyle/>
              <a:p>
                <a:r>
                  <a:rPr lang="en-US">
                    <a:noFill/>
                  </a:rPr>
                  <a:t> </a:t>
                </a:r>
              </a:p>
            </p:txBody>
          </p:sp>
        </mc:Fallback>
      </mc:AlternateContent>
      <p:sp>
        <p:nvSpPr>
          <p:cNvPr id="33" name="Title 1">
            <a:extLst>
              <a:ext uri="{FF2B5EF4-FFF2-40B4-BE49-F238E27FC236}">
                <a16:creationId xmlns:a16="http://schemas.microsoft.com/office/drawing/2014/main" id="{24D69663-E39A-D129-3B37-97BBFDBA0C49}"/>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 Langlois &amp; </a:t>
            </a:r>
            <a:r>
              <a:rPr lang="en-US" sz="1600" dirty="0" err="1"/>
              <a:t>Stehlé</a:t>
            </a:r>
            <a:r>
              <a:rPr lang="en-US" sz="1600" dirty="0"/>
              <a:t>, 2012</a:t>
            </a:r>
          </a:p>
        </p:txBody>
      </p:sp>
    </p:spTree>
    <p:extLst>
      <p:ext uri="{BB962C8B-B14F-4D97-AF65-F5344CB8AC3E}">
        <p14:creationId xmlns:p14="http://schemas.microsoft.com/office/powerpoint/2010/main" val="3092815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CA20B8-2725-307B-CC30-AAD33F9A5155}"/>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The Forking Lemma is technically sound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3B724F8-0D66-6E8C-EA54-CC225B6C0E98}"/>
                  </a:ext>
                </a:extLst>
              </p:cNvPr>
              <p:cNvSpPr txBox="1"/>
              <p:nvPr/>
            </p:nvSpPr>
            <p:spPr>
              <a:xfrm>
                <a:off x="0" y="807610"/>
                <a:ext cx="12192000" cy="1274708"/>
              </a:xfrm>
              <a:prstGeom prst="rect">
                <a:avLst/>
              </a:prstGeom>
              <a:solidFill>
                <a:schemeClr val="accent5">
                  <a:lumMod val="40000"/>
                  <a:lumOff val="60000"/>
                </a:schemeClr>
              </a:solidFill>
            </p:spPr>
            <p:txBody>
              <a:bodyPr wrap="square" rtlCol="0">
                <a:spAutoFit/>
              </a:bodyPr>
              <a:lstStyle/>
              <a:p>
                <a:pPr>
                  <a:lnSpc>
                    <a:spcPct val="200000"/>
                  </a:lnSpc>
                </a:pPr>
                <a:r>
                  <a:rPr lang="en-US" sz="2000" dirty="0"/>
                  <a:t>Let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𝐴</m:t>
                        </m:r>
                      </m:e>
                      <m:sup>
                        <m:r>
                          <a:rPr lang="en-US" sz="2000" b="0" i="1" smtClean="0">
                            <a:latin typeface="Cambria Math" panose="02040503050406030204" pitchFamily="18" charset="0"/>
                          </a:rPr>
                          <m:t>𝐻</m:t>
                        </m:r>
                      </m:sup>
                    </m:sSup>
                  </m:oMath>
                </a14:m>
                <a:r>
                  <a:rPr lang="en-US" sz="2000" dirty="0"/>
                  <a:t> be a randomized </a:t>
                </a:r>
                <a14:m>
                  <m:oMath xmlns:m="http://schemas.openxmlformats.org/officeDocument/2006/math">
                    <m:r>
                      <a:rPr lang="en-US" sz="2000" b="0" i="1" smtClean="0">
                        <a:latin typeface="Cambria Math" panose="02040503050406030204" pitchFamily="18" charset="0"/>
                      </a:rPr>
                      <m:t>𝑝</m:t>
                    </m:r>
                  </m:oMath>
                </a14:m>
                <a:r>
                  <a:rPr lang="en-US" sz="2000" dirty="0"/>
                  <a:t>-query algorithm with access to </a:t>
                </a:r>
                <a14:m>
                  <m:oMath xmlns:m="http://schemas.openxmlformats.org/officeDocument/2006/math">
                    <m:r>
                      <a:rPr lang="en-US" sz="2000" i="1">
                        <a:latin typeface="Cambria Math" panose="02040503050406030204" pitchFamily="18" charset="0"/>
                      </a:rPr>
                      <m:t>𝐻</m:t>
                    </m:r>
                    <m:r>
                      <a:rPr lang="en-US" sz="2000" b="0" i="1" smtClean="0">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𝑌</m:t>
                    </m:r>
                  </m:oMath>
                </a14:m>
                <a:r>
                  <a:rPr lang="en-US" sz="2000" dirty="0"/>
                  <a:t> that with given input </a:t>
                </a:r>
                <a14:m>
                  <m:oMath xmlns:m="http://schemas.openxmlformats.org/officeDocument/2006/math">
                    <m:r>
                      <a:rPr lang="en-US" sz="2000" b="0" i="1" smtClean="0">
                        <a:latin typeface="Cambria Math" panose="02040503050406030204" pitchFamily="18" charset="0"/>
                      </a:rPr>
                      <m:t>𝜒</m:t>
                    </m:r>
                  </m:oMath>
                </a14:m>
                <a:r>
                  <a:rPr lang="en-US" sz="2000" dirty="0"/>
                  <a:t> and random queries </a:t>
                </a:r>
                <a14:m>
                  <m:oMath xmlns:m="http://schemas.openxmlformats.org/officeDocument/2006/math">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𝑝</m:t>
                            </m:r>
                          </m:e>
                        </m:d>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𝑋</m:t>
                        </m:r>
                      </m:e>
                      <m:sup>
                        <m:r>
                          <a:rPr lang="en-US" sz="2000" b="0" i="1" smtClean="0">
                            <a:latin typeface="Cambria Math" panose="02040503050406030204" pitchFamily="18" charset="0"/>
                          </a:rPr>
                          <m:t>𝑝</m:t>
                        </m:r>
                      </m:sup>
                    </m:sSup>
                  </m:oMath>
                </a14:m>
                <a:r>
                  <a:rPr lang="en-US" sz="2000" dirty="0"/>
                  <a:t> outputs </a:t>
                </a:r>
                <a14:m>
                  <m:oMath xmlns:m="http://schemas.openxmlformats.org/officeDocument/2006/math">
                    <m:d>
                      <m:dPr>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n</m:t>
                        </m:r>
                        <m:r>
                          <a:rPr lang="en-US" sz="2000" b="0" i="0" smtClean="0">
                            <a:latin typeface="Cambria Math" panose="02040503050406030204" pitchFamily="18" charset="0"/>
                          </a:rPr>
                          <m:t>, </m:t>
                        </m:r>
                        <m:r>
                          <a:rPr lang="en-US" sz="2000" b="0" i="1" smtClean="0">
                            <a:latin typeface="Cambria Math" panose="02040503050406030204" pitchFamily="18" charset="0"/>
                          </a:rPr>
                          <m:t>𝜎</m:t>
                        </m:r>
                      </m:e>
                    </m:d>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𝑌</m:t>
                        </m:r>
                      </m:e>
                      <m:sup>
                        <m:r>
                          <a:rPr lang="en-US" sz="2000" b="0" i="1" smtClean="0">
                            <a:latin typeface="Cambria Math" panose="02040503050406030204" pitchFamily="18" charset="0"/>
                          </a:rPr>
                          <m:t>𝑛</m:t>
                        </m:r>
                      </m:sup>
                    </m:sSup>
                  </m:oMath>
                </a14:m>
                <a:r>
                  <a:rPr lang="en-US" sz="2000" dirty="0"/>
                  <a:t> for arbitrary constant </a:t>
                </a:r>
                <a14:m>
                  <m:oMath xmlns:m="http://schemas.openxmlformats.org/officeDocument/2006/math">
                    <m:r>
                      <a:rPr lang="en-US" sz="2000" b="0" i="1" smtClean="0">
                        <a:latin typeface="Cambria Math" panose="02040503050406030204" pitchFamily="18" charset="0"/>
                      </a:rPr>
                      <m:t>𝑛</m:t>
                    </m:r>
                  </m:oMath>
                </a14:m>
                <a:r>
                  <a:rPr lang="en-US" sz="2000" dirty="0"/>
                  <a:t> with success probability </a:t>
                </a:r>
                <a14:m>
                  <m:oMath xmlns:m="http://schemas.openxmlformats.org/officeDocument/2006/math">
                    <m:r>
                      <a:rPr lang="en-US" sz="2000" b="0" i="1" smtClean="0">
                        <a:latin typeface="Cambria Math" panose="02040503050406030204" pitchFamily="18" charset="0"/>
                      </a:rPr>
                      <m:t>𝛿</m:t>
                    </m:r>
                  </m:oMath>
                </a14:m>
                <a:r>
                  <a:rPr lang="en-US" sz="2000" dirty="0"/>
                  <a:t>.</a:t>
                </a:r>
              </a:p>
            </p:txBody>
          </p:sp>
        </mc:Choice>
        <mc:Fallback xmlns="">
          <p:sp>
            <p:nvSpPr>
              <p:cNvPr id="6" name="TextBox 5">
                <a:extLst>
                  <a:ext uri="{FF2B5EF4-FFF2-40B4-BE49-F238E27FC236}">
                    <a16:creationId xmlns:a16="http://schemas.microsoft.com/office/drawing/2014/main" id="{63B724F8-0D66-6E8C-EA54-CC225B6C0E98}"/>
                  </a:ext>
                </a:extLst>
              </p:cNvPr>
              <p:cNvSpPr txBox="1">
                <a:spLocks noRot="1" noChangeAspect="1" noMove="1" noResize="1" noEditPoints="1" noAdjustHandles="1" noChangeArrowheads="1" noChangeShapeType="1" noTextEdit="1"/>
              </p:cNvSpPr>
              <p:nvPr/>
            </p:nvSpPr>
            <p:spPr>
              <a:xfrm>
                <a:off x="0" y="807610"/>
                <a:ext cx="12192000" cy="1274708"/>
              </a:xfrm>
              <a:prstGeom prst="rect">
                <a:avLst/>
              </a:prstGeom>
              <a:blipFill>
                <a:blip r:embed="rId3"/>
                <a:stretch>
                  <a:fillRect l="-500" b="-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07224E-34D2-7901-915D-3303F43B03DD}"/>
                  </a:ext>
                </a:extLst>
              </p:cNvPr>
              <p:cNvSpPr txBox="1"/>
              <p:nvPr/>
            </p:nvSpPr>
            <p:spPr>
              <a:xfrm>
                <a:off x="0" y="2150145"/>
                <a:ext cx="12191993" cy="3878369"/>
              </a:xfrm>
              <a:prstGeom prst="rect">
                <a:avLst/>
              </a:prstGeom>
              <a:solidFill>
                <a:schemeClr val="accent5">
                  <a:lumMod val="40000"/>
                  <a:lumOff val="60000"/>
                </a:schemeClr>
              </a:solidFill>
            </p:spPr>
            <p:txBody>
              <a:bodyPr wrap="square" rtlCol="0">
                <a:spAutoFit/>
              </a:bodyPr>
              <a:lstStyle/>
              <a:p>
                <a:pPr>
                  <a:lnSpc>
                    <a:spcPct val="200000"/>
                  </a:lnSpc>
                </a:pPr>
                <a:r>
                  <a:rPr lang="en-US" sz="2000" dirty="0">
                    <a:latin typeface="Cambria Math" panose="02040503050406030204" pitchFamily="18" charset="0"/>
                  </a:rPr>
                  <a:t>Then, the forking algorithm </a:t>
                </a:r>
                <a14:m>
                  <m:oMath xmlns:m="http://schemas.openxmlformats.org/officeDocument/2006/math">
                    <m:r>
                      <a:rPr lang="en-US" sz="2000" b="0" i="1" dirty="0" smtClean="0">
                        <a:latin typeface="Cambria Math" panose="02040503050406030204" pitchFamily="18" charset="0"/>
                      </a:rPr>
                      <m:t>𝑅</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𝐴</m:t>
                        </m:r>
                      </m:e>
                    </m:d>
                  </m:oMath>
                </a14:m>
                <a:r>
                  <a:rPr lang="en-US" sz="2000" dirty="0">
                    <a:latin typeface="Cambria Math" panose="02040503050406030204" pitchFamily="18" charset="0"/>
                  </a:rPr>
                  <a:t>[.] acts as follows:</a:t>
                </a:r>
              </a:p>
              <a:p>
                <a:pPr marL="342900" indent="-342900">
                  <a:lnSpc>
                    <a:spcPct val="200000"/>
                  </a:lnSpc>
                  <a:buFont typeface="+mj-lt"/>
                  <a:buAutoNum type="arabicPeriod"/>
                </a:pPr>
                <a:r>
                  <a:rPr lang="en-US" sz="2000" dirty="0">
                    <a:latin typeface="Cambria Math" panose="02040503050406030204" pitchFamily="18" charset="0"/>
                  </a:rPr>
                  <a:t>Set random tape </a:t>
                </a:r>
                <a14:m>
                  <m:oMath xmlns:m="http://schemas.openxmlformats.org/officeDocument/2006/math">
                    <m:r>
                      <a:rPr lang="en-US" sz="2000" b="0" i="1" smtClean="0">
                        <a:latin typeface="Cambria Math" panose="02040503050406030204" pitchFamily="18" charset="0"/>
                      </a:rPr>
                      <m:t>𝑟</m:t>
                    </m:r>
                  </m:oMath>
                </a14:m>
                <a:r>
                  <a:rPr lang="en-US" sz="2000" dirty="0">
                    <a:latin typeface="Cambria Math" panose="02040503050406030204" pitchFamily="18" charset="0"/>
                  </a:rPr>
                  <a:t> for </a:t>
                </a:r>
                <a14:m>
                  <m:oMath xmlns:m="http://schemas.openxmlformats.org/officeDocument/2006/math">
                    <m:r>
                      <a:rPr lang="en-US" sz="2000" b="0" i="1" smtClean="0">
                        <a:latin typeface="Cambria Math" panose="02040503050406030204" pitchFamily="18" charset="0"/>
                      </a:rPr>
                      <m:t>𝐴</m:t>
                    </m:r>
                  </m:oMath>
                </a14:m>
                <a:r>
                  <a:rPr lang="en-US" sz="2000" b="0" dirty="0">
                    <a:latin typeface="Cambria Math" panose="02040503050406030204" pitchFamily="18" charset="0"/>
                  </a:rPr>
                  <a:t> and select inputs </a:t>
                </a:r>
                <a14:m>
                  <m:oMath xmlns:m="http://schemas.openxmlformats.org/officeDocument/2006/math">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𝑝</m:t>
                            </m:r>
                          </m:e>
                        </m:d>
                      </m:e>
                    </m:d>
                    <m:r>
                      <a:rPr lang="en-US" sz="2000" b="0" i="1" smtClean="0">
                        <a:latin typeface="Cambria Math" panose="02040503050406030204" pitchFamily="18" charset="0"/>
                      </a:rPr>
                      <m:t>←</m:t>
                    </m:r>
                    <m:r>
                      <a:rPr lang="en-US" sz="2000" b="0" i="1" smtClean="0">
                        <a:latin typeface="Cambria Math" panose="02040503050406030204" pitchFamily="18" charset="0"/>
                      </a:rPr>
                      <m:t>𝑋</m:t>
                    </m:r>
                  </m:oMath>
                </a14:m>
                <a:r>
                  <a:rPr lang="en-US" sz="2000" b="0" dirty="0">
                    <a:latin typeface="Cambria Math" panose="02040503050406030204" pitchFamily="18" charset="0"/>
                  </a:rPr>
                  <a:t> accordingly</a:t>
                </a:r>
              </a:p>
              <a:p>
                <a:pPr marL="342900" indent="-342900">
                  <a:lnSpc>
                    <a:spcPct val="200000"/>
                  </a:lnSpc>
                  <a:buFont typeface="+mj-lt"/>
                  <a:buAutoNum type="arabicPeriod"/>
                </a:pPr>
                <a:r>
                  <a:rPr lang="en-US" sz="2000" b="0" dirty="0">
                    <a:latin typeface="Cambria Math" panose="02040503050406030204" pitchFamily="18" charset="0"/>
                  </a:rPr>
                  <a:t>Output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 </m:t>
                        </m:r>
                        <m:r>
                          <a:rPr lang="en-US" sz="2000" b="0" i="1" smtClean="0">
                            <a:latin typeface="Cambria Math" panose="02040503050406030204" pitchFamily="18" charset="0"/>
                          </a:rPr>
                          <m:t>𝜎</m:t>
                        </m:r>
                      </m:e>
                    </m:d>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𝜒</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𝑝</m:t>
                        </m:r>
                      </m:sub>
                    </m:sSub>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oMath>
                </a14:m>
                <a:r>
                  <a:rPr lang="en-US" sz="2000" b="0" dirty="0">
                    <a:latin typeface="Cambria Math" panose="02040503050406030204" pitchFamily="18" charset="0"/>
                  </a:rPr>
                  <a:t>. If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=0</m:t>
                    </m:r>
                  </m:oMath>
                </a14:m>
                <a:r>
                  <a:rPr lang="en-US" sz="2000" b="0" dirty="0">
                    <a:latin typeface="Cambria Math" panose="02040503050406030204" pitchFamily="18" charset="0"/>
                  </a:rPr>
                  <a:t>, break and return </a:t>
                </a:r>
                <a14:m>
                  <m:oMath xmlns:m="http://schemas.openxmlformats.org/officeDocument/2006/math">
                    <m:r>
                      <a:rPr lang="en-US" sz="2000" b="0" i="1" smtClean="0">
                        <a:latin typeface="Cambria Math" panose="02040503050406030204" pitchFamily="18" charset="0"/>
                      </a:rPr>
                      <m:t>(0, </m:t>
                    </m:r>
                    <m:r>
                      <a:rPr lang="en-US" sz="2000" b="0" i="1" smtClean="0">
                        <a:latin typeface="Cambria Math" panose="02040503050406030204" pitchFamily="18" charset="0"/>
                      </a:rPr>
                      <m:t>𝜎</m:t>
                    </m:r>
                    <m:r>
                      <a:rPr lang="en-US" sz="2000" b="0" i="1" smtClean="0">
                        <a:latin typeface="Cambria Math" panose="02040503050406030204" pitchFamily="18" charset="0"/>
                      </a:rPr>
                      <m:t>, </m:t>
                    </m:r>
                    <m:r>
                      <a:rPr lang="en-US" sz="2000" b="0" i="1" smtClean="0">
                        <a:latin typeface="Cambria Math" panose="02040503050406030204" pitchFamily="18" charset="0"/>
                      </a:rPr>
                      <m:t>𝜎</m:t>
                    </m:r>
                    <m:r>
                      <a:rPr lang="en-US" sz="2000" b="0" i="1" smtClean="0">
                        <a:latin typeface="Cambria Math" panose="02040503050406030204" pitchFamily="18" charset="0"/>
                      </a:rPr>
                      <m:t>)</m:t>
                    </m:r>
                  </m:oMath>
                </a14:m>
                <a:r>
                  <a:rPr lang="en-US" sz="2000" b="0" dirty="0">
                    <a:latin typeface="Cambria Math" panose="02040503050406030204" pitchFamily="18" charset="0"/>
                  </a:rPr>
                  <a:t>.</a:t>
                </a:r>
              </a:p>
              <a:p>
                <a:pPr marL="342900" indent="-342900">
                  <a:lnSpc>
                    <a:spcPct val="200000"/>
                  </a:lnSpc>
                  <a:buFont typeface="+mj-lt"/>
                  <a:buAutoNum type="arabicPeriod"/>
                </a:pPr>
                <a:r>
                  <a:rPr lang="en-US" sz="2000" dirty="0">
                    <a:latin typeface="Cambria Math" panose="02040503050406030204" pitchFamily="18" charset="0"/>
                  </a:rPr>
                  <a:t>Select new inputs for </a:t>
                </a:r>
                <a14:m>
                  <m:oMath xmlns:m="http://schemas.openxmlformats.org/officeDocument/2006/math">
                    <m:r>
                      <a:rPr lang="en-US" sz="2000" b="0" i="1" smtClean="0">
                        <a:latin typeface="Cambria Math" panose="02040503050406030204" pitchFamily="18" charset="0"/>
                      </a:rPr>
                      <m:t>𝐴</m:t>
                    </m:r>
                  </m:oMath>
                </a14:m>
                <a:r>
                  <a:rPr lang="en-US" sz="2000" b="0" dirty="0">
                    <a:latin typeface="Cambria Math" panose="02040503050406030204" pitchFamily="18" charset="0"/>
                  </a:rPr>
                  <a:t> at random like </a:t>
                </a:r>
                <a14:m>
                  <m:oMath xmlns:m="http://schemas.openxmlformats.org/officeDocument/2006/math">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 </m:t>
                            </m:r>
                            <m:r>
                              <a:rPr lang="en-US" sz="2000" b="0" i="1" smtClean="0">
                                <a:latin typeface="Cambria Math" panose="02040503050406030204" pitchFamily="18" charset="0"/>
                              </a:rPr>
                              <m:t>𝑝</m:t>
                            </m:r>
                          </m:e>
                        </m:d>
                      </m:e>
                    </m:d>
                    <m:r>
                      <a:rPr lang="en-US" sz="2000" b="0" i="1" smtClean="0">
                        <a:latin typeface="Cambria Math" panose="02040503050406030204" pitchFamily="18" charset="0"/>
                      </a:rPr>
                      <m:t>←</m:t>
                    </m:r>
                    <m:r>
                      <a:rPr lang="en-US" sz="2000" b="0" i="1" smtClean="0">
                        <a:latin typeface="Cambria Math" panose="02040503050406030204" pitchFamily="18" charset="0"/>
                      </a:rPr>
                      <m:t>𝑋</m:t>
                    </m:r>
                  </m:oMath>
                </a14:m>
                <a:endParaRPr lang="en-US" sz="2000" b="0" dirty="0">
                  <a:latin typeface="Cambria Math" panose="02040503050406030204" pitchFamily="18" charset="0"/>
                </a:endParaRPr>
              </a:p>
              <a:p>
                <a:pPr marL="342900" indent="-342900">
                  <a:lnSpc>
                    <a:spcPct val="200000"/>
                  </a:lnSpc>
                  <a:buFont typeface="+mj-lt"/>
                  <a:buAutoNum type="arabicPeriod"/>
                </a:pPr>
                <a:r>
                  <a:rPr lang="en-US" sz="2000" b="0" dirty="0">
                    <a:latin typeface="Cambria Math" panose="02040503050406030204" pitchFamily="18" charset="0"/>
                  </a:rPr>
                  <a:t>Output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 </m:t>
                        </m:r>
                        <m:r>
                          <a:rPr lang="en-US" sz="2000" b="0" i="1" smtClean="0">
                            <a:latin typeface="Cambria Math" panose="02040503050406030204" pitchFamily="18" charset="0"/>
                          </a:rPr>
                          <m:t>𝜎</m:t>
                        </m:r>
                        <m:r>
                          <a:rPr lang="en-US" sz="2000" b="0" i="1" smtClean="0">
                            <a:latin typeface="Cambria Math" panose="02040503050406030204" pitchFamily="18" charset="0"/>
                          </a:rPr>
                          <m:t>′</m:t>
                        </m:r>
                      </m:e>
                    </m:d>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𝜒</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 </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𝑝</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oMath>
                </a14:m>
                <a:r>
                  <a:rPr lang="en-US" sz="2000" b="0" dirty="0">
                    <a:latin typeface="Cambria Math" panose="02040503050406030204" pitchFamily="18" charset="0"/>
                  </a:rPr>
                  <a:t>.</a:t>
                </a:r>
              </a:p>
              <a:p>
                <a:pPr marL="342900" indent="-342900">
                  <a:lnSpc>
                    <a:spcPct val="200000"/>
                  </a:lnSpc>
                  <a:buFont typeface="+mj-lt"/>
                  <a:buAutoNum type="arabicPeriod"/>
                </a:pPr>
                <a:r>
                  <a:rPr lang="en-US" sz="2000" dirty="0">
                    <a:latin typeface="Cambria Math" panose="02040503050406030204" pitchFamily="18" charset="0"/>
                  </a:rPr>
                  <a:t>If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𝑛</m:t>
                        </m:r>
                      </m:e>
                      <m:sup>
                        <m:r>
                          <a:rPr lang="en-US" sz="2000" b="0" i="1" smtClean="0">
                            <a:latin typeface="Cambria Math" panose="02040503050406030204" pitchFamily="18" charset="0"/>
                          </a:rPr>
                          <m:t>′</m:t>
                        </m:r>
                      </m:sup>
                    </m:sSup>
                  </m:oMath>
                </a14:m>
                <a:r>
                  <a:rPr lang="en-US" sz="2000" b="0" dirty="0">
                    <a:latin typeface="Cambria Math" panose="02040503050406030204" pitchFamily="18" charset="0"/>
                  </a:rPr>
                  <a:t> and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sub>
                      <m:sup>
                        <m:r>
                          <a:rPr lang="en-US" sz="2000" b="0" i="1" smtClean="0">
                            <a:latin typeface="Cambria Math" panose="02040503050406030204" pitchFamily="18" charset="0"/>
                          </a:rPr>
                          <m:t>′</m:t>
                        </m:r>
                      </m:sup>
                    </m:sSubSup>
                  </m:oMath>
                </a14:m>
                <a:r>
                  <a:rPr lang="en-US" sz="2000" b="0" dirty="0">
                    <a:latin typeface="Cambria Math" panose="02040503050406030204" pitchFamily="18" charset="0"/>
                  </a:rPr>
                  <a:t>, return </a:t>
                </a:r>
                <a14:m>
                  <m:oMath xmlns:m="http://schemas.openxmlformats.org/officeDocument/2006/math">
                    <m:r>
                      <a:rPr lang="en-US" sz="2000" b="0" i="1" smtClean="0">
                        <a:latin typeface="Cambria Math" panose="02040503050406030204" pitchFamily="18" charset="0"/>
                      </a:rPr>
                      <m:t>(1, </m:t>
                    </m:r>
                    <m:r>
                      <a:rPr lang="en-US" sz="2000" b="0" i="1" smtClean="0">
                        <a:latin typeface="Cambria Math" panose="02040503050406030204" pitchFamily="18" charset="0"/>
                      </a:rPr>
                      <m:t>𝜎</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oMath>
                </a14:m>
                <a:r>
                  <a:rPr lang="en-US" sz="2000" b="0" dirty="0">
                    <a:latin typeface="Cambria Math" panose="02040503050406030204" pitchFamily="18" charset="0"/>
                  </a:rPr>
                  <a:t>. Else return </a:t>
                </a:r>
                <a14:m>
                  <m:oMath xmlns:m="http://schemas.openxmlformats.org/officeDocument/2006/math">
                    <m:r>
                      <a:rPr lang="en-US" sz="2000" b="0" i="1" smtClean="0">
                        <a:latin typeface="Cambria Math" panose="02040503050406030204" pitchFamily="18" charset="0"/>
                      </a:rPr>
                      <m:t>(0, </m:t>
                    </m:r>
                    <m:r>
                      <a:rPr lang="en-US" sz="2000" b="0" i="1" smtClean="0">
                        <a:latin typeface="Cambria Math" panose="02040503050406030204" pitchFamily="18" charset="0"/>
                      </a:rPr>
                      <m:t>𝜎</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oMath>
                </a14:m>
                <a:endParaRPr lang="en-US" sz="2000" b="0" dirty="0">
                  <a:latin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0A07224E-34D2-7901-915D-3303F43B03DD}"/>
                  </a:ext>
                </a:extLst>
              </p:cNvPr>
              <p:cNvSpPr txBox="1">
                <a:spLocks noRot="1" noChangeAspect="1" noMove="1" noResize="1" noEditPoints="1" noAdjustHandles="1" noChangeArrowheads="1" noChangeShapeType="1" noTextEdit="1"/>
              </p:cNvSpPr>
              <p:nvPr/>
            </p:nvSpPr>
            <p:spPr>
              <a:xfrm>
                <a:off x="0" y="2150145"/>
                <a:ext cx="12191993" cy="3878369"/>
              </a:xfrm>
              <a:prstGeom prst="rect">
                <a:avLst/>
              </a:prstGeom>
              <a:blipFill>
                <a:blip r:embed="rId4"/>
                <a:stretch>
                  <a:fillRect l="-500" b="-1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7E363C4-3ED4-7965-82F1-32558D3F8C23}"/>
                  </a:ext>
                </a:extLst>
              </p:cNvPr>
              <p:cNvSpPr txBox="1"/>
              <p:nvPr/>
            </p:nvSpPr>
            <p:spPr>
              <a:xfrm>
                <a:off x="2763128" y="6028157"/>
                <a:ext cx="6665735"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m:t>
                      </m:r>
                      <m:r>
                        <a:rPr lang="en-US" sz="2400" b="0" i="1" smtClean="0">
                          <a:latin typeface="Cambria Math" panose="02040503050406030204" pitchFamily="18" charset="0"/>
                        </a:rPr>
                        <m:t>𝑟</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=1:</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 </m:t>
                              </m:r>
                              <m:r>
                                <a:rPr lang="en-US" sz="2400" b="0" i="1" smtClean="0">
                                  <a:latin typeface="Cambria Math" panose="02040503050406030204" pitchFamily="18" charset="0"/>
                                </a:rPr>
                                <m:t>𝜎</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𝜎</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r>
                            <a:rPr lang="en-US" sz="2400" b="0" i="1" smtClean="0">
                              <a:latin typeface="Cambria Math" panose="02040503050406030204" pitchFamily="18" charset="0"/>
                            </a:rPr>
                            <m:t>𝑅</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e>
                      </m:d>
                      <m:r>
                        <a:rPr lang="en-US" sz="2400" b="0" i="1" smtClean="0">
                          <a:latin typeface="Cambria Math" panose="02040503050406030204" pitchFamily="18" charset="0"/>
                        </a:rPr>
                        <m:t>≥</m:t>
                      </m:r>
                      <m:r>
                        <a:rPr lang="en-US" sz="2400" b="0" i="1" smtClean="0">
                          <a:latin typeface="Cambria Math" panose="02040503050406030204" pitchFamily="18" charset="0"/>
                        </a:rPr>
                        <m:t>𝛿</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𝛿</m:t>
                              </m:r>
                            </m:num>
                            <m:den>
                              <m:r>
                                <a:rPr lang="en-US" sz="2400" b="0" i="1" smtClean="0">
                                  <a:latin typeface="Cambria Math" panose="02040503050406030204" pitchFamily="18" charset="0"/>
                                </a:rPr>
                                <m:t>𝑝</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e>
                              </m:d>
                            </m:den>
                          </m:f>
                        </m:e>
                      </m:d>
                      <m:r>
                        <a:rPr lang="en-US" sz="2400" b="0" i="1" smtClean="0">
                          <a:latin typeface="Cambria Math" panose="02040503050406030204" pitchFamily="18" charset="0"/>
                        </a:rPr>
                        <m:t> ∀ </m:t>
                      </m:r>
                      <m:r>
                        <a:rPr lang="en-US" sz="2400" b="0" i="1" smtClean="0">
                          <a:latin typeface="Cambria Math" panose="02040503050406030204" pitchFamily="18" charset="0"/>
                        </a:rPr>
                        <m:t>𝑥</m:t>
                      </m:r>
                    </m:oMath>
                  </m:oMathPara>
                </a14:m>
                <a:endParaRPr lang="en-US" sz="2400" dirty="0"/>
              </a:p>
            </p:txBody>
          </p:sp>
        </mc:Choice>
        <mc:Fallback xmlns="">
          <p:sp>
            <p:nvSpPr>
              <p:cNvPr id="8" name="TextBox 7">
                <a:extLst>
                  <a:ext uri="{FF2B5EF4-FFF2-40B4-BE49-F238E27FC236}">
                    <a16:creationId xmlns:a16="http://schemas.microsoft.com/office/drawing/2014/main" id="{17E363C4-3ED4-7965-82F1-32558D3F8C23}"/>
                  </a:ext>
                </a:extLst>
              </p:cNvPr>
              <p:cNvSpPr txBox="1">
                <a:spLocks noRot="1" noChangeAspect="1" noMove="1" noResize="1" noEditPoints="1" noAdjustHandles="1" noChangeArrowheads="1" noChangeShapeType="1" noTextEdit="1"/>
              </p:cNvSpPr>
              <p:nvPr/>
            </p:nvSpPr>
            <p:spPr>
              <a:xfrm>
                <a:off x="2763128" y="6028157"/>
                <a:ext cx="6665735" cy="829843"/>
              </a:xfrm>
              <a:prstGeom prst="rect">
                <a:avLst/>
              </a:prstGeom>
              <a:blipFill>
                <a:blip r:embed="rId5"/>
                <a:stretch>
                  <a:fillRect/>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6CA482E2-DFA9-BCCB-C8D3-4FB6099FB408}"/>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err="1"/>
              <a:t>Bellare</a:t>
            </a:r>
            <a:r>
              <a:rPr lang="en-US" sz="1600" dirty="0"/>
              <a:t> &amp; Neven, 2006</a:t>
            </a:r>
          </a:p>
        </p:txBody>
      </p:sp>
    </p:spTree>
    <p:extLst>
      <p:ext uri="{BB962C8B-B14F-4D97-AF65-F5344CB8AC3E}">
        <p14:creationId xmlns:p14="http://schemas.microsoft.com/office/powerpoint/2010/main" val="31393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841269-5E6D-9C16-176E-C2A74A085A44}"/>
              </a:ext>
            </a:extLst>
          </p:cNvPr>
          <p:cNvSpPr txBox="1">
            <a:spLocks/>
          </p:cNvSpPr>
          <p:nvPr/>
        </p:nvSpPr>
        <p:spPr>
          <a:xfrm>
            <a:off x="0" y="0"/>
            <a:ext cx="12191993" cy="911280"/>
          </a:xfrm>
          <a:prstGeom prst="rect">
            <a:avLst/>
          </a:prstGeom>
          <a:solidFill>
            <a:srgbClr val="BDD7E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Details on </a:t>
            </a:r>
            <a:r>
              <a:rPr lang="en-US" sz="3900" dirty="0" err="1"/>
              <a:t>Collapsingness</a:t>
            </a:r>
            <a:endParaRPr lang="en-US" sz="39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911A5A-97E5-8F14-F580-2488C52E9393}"/>
                  </a:ext>
                </a:extLst>
              </p:cNvPr>
              <p:cNvSpPr txBox="1"/>
              <p:nvPr/>
            </p:nvSpPr>
            <p:spPr>
              <a:xfrm>
                <a:off x="0" y="1243507"/>
                <a:ext cx="12192000" cy="4385881"/>
              </a:xfrm>
              <a:prstGeom prst="rect">
                <a:avLst/>
              </a:prstGeom>
              <a:noFill/>
            </p:spPr>
            <p:txBody>
              <a:bodyPr wrap="square">
                <a:spAutoFit/>
              </a:bodyPr>
              <a:lstStyle/>
              <a:p>
                <a:r>
                  <a:rPr lang="en-US" sz="2400" dirty="0"/>
                  <a:t>Experiment 4.6 (Collapse binding). For an adversary </a:t>
                </a:r>
                <a14:m>
                  <m:oMath xmlns:m="http://schemas.openxmlformats.org/officeDocument/2006/math">
                    <m:r>
                      <a:rPr lang="en-US" sz="2400" b="0" i="1" smtClean="0">
                        <a:latin typeface="Cambria Math" panose="02040503050406030204" pitchFamily="18" charset="0"/>
                      </a:rPr>
                      <m:t>𝐴</m:t>
                    </m:r>
                  </m:oMath>
                </a14:m>
                <a:r>
                  <a:rPr lang="en-US" sz="2400" dirty="0"/>
                  <a:t>, we can define a </a:t>
                </a:r>
                <a:r>
                  <a:rPr lang="en-US" sz="2400" dirty="0" err="1"/>
                  <a:t>collapsingness</a:t>
                </a:r>
                <a:r>
                  <a:rPr lang="en-US" sz="2400" dirty="0"/>
                  <a:t> experiment as follows:</a:t>
                </a:r>
              </a:p>
              <a:p>
                <a:endParaRPr lang="en-US" sz="2400" dirty="0"/>
              </a:p>
              <a:p>
                <a:pPr marL="342900" indent="-342900">
                  <a:buFont typeface="+mj-lt"/>
                  <a:buAutoNum type="arabicPeriod"/>
                </a:pPr>
                <a:r>
                  <a:rPr lang="en-US" sz="2400" dirty="0"/>
                  <a:t>Generate </a:t>
                </a:r>
                <a14:m>
                  <m:oMath xmlns:m="http://schemas.openxmlformats.org/officeDocument/2006/math">
                    <m:r>
                      <a:rPr lang="en-US" sz="2400" b="0" i="1" dirty="0" smtClean="0">
                        <a:latin typeface="Cambria Math" panose="02040503050406030204" pitchFamily="18" charset="0"/>
                      </a:rPr>
                      <m:t>𝑐</m:t>
                    </m:r>
                    <m:r>
                      <a:rPr lang="en-US" sz="2400" b="0" i="1" dirty="0" smtClean="0">
                        <a:latin typeface="Cambria Math" panose="02040503050406030204" pitchFamily="18" charset="0"/>
                      </a:rPr>
                      <m:t>←</m:t>
                    </m:r>
                    <m:r>
                      <a:rPr lang="en-US" sz="2400" b="0" i="1" dirty="0" smtClean="0">
                        <a:latin typeface="Cambria Math" panose="02040503050406030204" pitchFamily="18" charset="0"/>
                      </a:rPr>
                      <m:t>𝐺𝑒𝑛</m:t>
                    </m:r>
                    <m:d>
                      <m:dPr>
                        <m:ctrlPr>
                          <a:rPr lang="en-US" sz="2400" b="0" i="1" dirty="0" smtClean="0">
                            <a:latin typeface="Cambria Math" panose="02040503050406030204" pitchFamily="18" charset="0"/>
                          </a:rPr>
                        </m:ctrlPr>
                      </m:dPr>
                      <m:e>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1</m:t>
                            </m:r>
                          </m:e>
                          <m:sup>
                            <m:r>
                              <a:rPr lang="en-US" sz="2400" b="0" i="1" dirty="0" smtClean="0">
                                <a:latin typeface="Cambria Math" panose="02040503050406030204" pitchFamily="18" charset="0"/>
                              </a:rPr>
                              <m:t>𝜆</m:t>
                            </m:r>
                          </m:sup>
                        </m:sSup>
                      </m:e>
                    </m:d>
                  </m:oMath>
                </a14:m>
                <a:r>
                  <a:rPr lang="en-US" sz="2400" dirty="0"/>
                  <a:t>.</a:t>
                </a:r>
              </a:p>
              <a:p>
                <a:pPr marL="342900" indent="-342900">
                  <a:buFont typeface="+mj-lt"/>
                  <a:buAutoNum type="arabicPeriod"/>
                </a:pPr>
                <a:r>
                  <a:rPr lang="en-US" sz="2400" dirty="0"/>
                  <a:t>Obtain the registers </a:t>
                </a:r>
                <a14:m>
                  <m:oMath xmlns:m="http://schemas.openxmlformats.org/officeDocument/2006/math">
                    <m:r>
                      <a:rPr lang="en-US" sz="2400" i="1" dirty="0" smtClean="0">
                        <a:latin typeface="Cambria Math" panose="02040503050406030204" pitchFamily="18" charset="0"/>
                      </a:rPr>
                      <m:t>𝐶</m:t>
                    </m:r>
                    <m:r>
                      <a:rPr lang="en-US" sz="2400" i="1" dirty="0" smtClean="0">
                        <a:latin typeface="Cambria Math" panose="02040503050406030204" pitchFamily="18" charset="0"/>
                      </a:rPr>
                      <m:t> ⊗ </m:t>
                    </m:r>
                    <m:r>
                      <a:rPr lang="en-US" sz="2400" i="1" dirty="0" smtClean="0">
                        <a:latin typeface="Cambria Math" panose="02040503050406030204" pitchFamily="18" charset="0"/>
                      </a:rPr>
                      <m:t>𝑀</m:t>
                    </m:r>
                    <m:r>
                      <a:rPr lang="en-US" sz="2400" i="1" dirty="0" smtClean="0">
                        <a:latin typeface="Cambria Math" panose="02040503050406030204" pitchFamily="18" charset="0"/>
                      </a:rPr>
                      <m:t> ⊗ </m:t>
                    </m:r>
                    <m:r>
                      <a:rPr lang="en-US" sz="2400" i="1" dirty="0" smtClean="0">
                        <a:latin typeface="Cambria Math" panose="02040503050406030204" pitchFamily="18" charset="0"/>
                      </a:rPr>
                      <m:t>𝑂</m:t>
                    </m:r>
                    <m:r>
                      <a:rPr lang="en-US" sz="2400" i="1" dirty="0" smtClean="0">
                        <a:latin typeface="Cambria Math" panose="02040503050406030204" pitchFamily="18" charset="0"/>
                      </a:rPr>
                      <m:t> ← </m:t>
                    </m:r>
                    <m:r>
                      <a:rPr lang="en-US" sz="2400" i="1" dirty="0" smtClean="0">
                        <a:latin typeface="Cambria Math" panose="02040503050406030204" pitchFamily="18" charset="0"/>
                      </a:rPr>
                      <m:t>𝐴</m:t>
                    </m:r>
                    <m:r>
                      <a:rPr lang="en-US" sz="2400" i="1" dirty="0" smtClean="0">
                        <a:latin typeface="Cambria Math" panose="02040503050406030204" pitchFamily="18" charset="0"/>
                      </a:rPr>
                      <m:t>(</m:t>
                    </m:r>
                    <m:r>
                      <a:rPr lang="en-US" sz="2400" i="1" dirty="0" smtClean="0">
                        <a:latin typeface="Cambria Math" panose="02040503050406030204" pitchFamily="18" charset="0"/>
                      </a:rPr>
                      <m:t>𝑐</m:t>
                    </m:r>
                    <m:r>
                      <a:rPr lang="en-US" sz="2400" i="1" dirty="0" smtClean="0">
                        <a:latin typeface="Cambria Math" panose="02040503050406030204" pitchFamily="18" charset="0"/>
                      </a:rPr>
                      <m:t>)</m:t>
                    </m:r>
                  </m:oMath>
                </a14:m>
                <a:r>
                  <a:rPr lang="en-US" sz="2400" dirty="0"/>
                  <a:t>.</a:t>
                </a:r>
              </a:p>
              <a:p>
                <a:pPr marL="342900" indent="-342900">
                  <a:buFont typeface="+mj-lt"/>
                  <a:buAutoNum type="arabicPeriod"/>
                </a:pPr>
                <a:r>
                  <a:rPr lang="en-US" sz="2400" dirty="0"/>
                  <a:t>Sample </a:t>
                </a:r>
                <a14:m>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0, 1</m:t>
                        </m:r>
                      </m:e>
                    </m:d>
                  </m:oMath>
                </a14:m>
                <a:r>
                  <a:rPr lang="en-US" sz="2400" dirty="0"/>
                  <a:t>. If </a:t>
                </a:r>
                <a14:m>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=1</m:t>
                    </m:r>
                  </m:oMath>
                </a14:m>
                <a:r>
                  <a:rPr lang="en-US" sz="2400" dirty="0"/>
                  <a:t>, measure the register </a:t>
                </a:r>
                <a14:m>
                  <m:oMath xmlns:m="http://schemas.openxmlformats.org/officeDocument/2006/math">
                    <m:r>
                      <a:rPr lang="en-US" sz="2400" b="0" i="1" smtClean="0">
                        <a:latin typeface="Cambria Math" panose="02040503050406030204" pitchFamily="18" charset="0"/>
                      </a:rPr>
                      <m:t>𝑀</m:t>
                    </m:r>
                  </m:oMath>
                </a14:m>
                <a:r>
                  <a:rPr lang="en-US" sz="2400" dirty="0"/>
                  <a:t> in the computational basis.</a:t>
                </a:r>
              </a:p>
              <a:p>
                <a:pPr marL="342900" indent="-342900">
                  <a:buFont typeface="+mj-lt"/>
                  <a:buAutoNum type="arabicPeriod"/>
                </a:pPr>
                <a:r>
                  <a:rPr lang="en-US" sz="2400" dirty="0"/>
                  <a:t>Obtain </a:t>
                </a:r>
                <a14:m>
                  <m:oMath xmlns:m="http://schemas.openxmlformats.org/officeDocument/2006/math">
                    <m:r>
                      <a:rPr lang="en-US" sz="2400" i="1" dirty="0" smtClean="0">
                        <a:latin typeface="Cambria Math" panose="02040503050406030204" pitchFamily="18" charset="0"/>
                      </a:rPr>
                      <m:t>𝑏</m:t>
                    </m:r>
                    <m:r>
                      <a:rPr lang="en-US" sz="2400" i="1" dirty="0" smtClean="0">
                        <a:latin typeface="Cambria Math" panose="02040503050406030204" pitchFamily="18" charset="0"/>
                      </a:rPr>
                      <m:t>′ ← </m:t>
                    </m:r>
                    <m:r>
                      <a:rPr lang="en-US" sz="2400" i="1" dirty="0" smtClean="0">
                        <a:latin typeface="Cambria Math" panose="02040503050406030204" pitchFamily="18" charset="0"/>
                      </a:rPr>
                      <m:t>𝐴</m:t>
                    </m:r>
                    <m:r>
                      <a:rPr lang="en-US" sz="2400" i="1" dirty="0" smtClean="0">
                        <a:latin typeface="Cambria Math" panose="02040503050406030204" pitchFamily="18" charset="0"/>
                      </a:rPr>
                      <m:t>(</m:t>
                    </m:r>
                    <m:r>
                      <a:rPr lang="en-US" sz="2400" i="1" dirty="0" smtClean="0">
                        <a:latin typeface="Cambria Math" panose="02040503050406030204" pitchFamily="18" charset="0"/>
                      </a:rPr>
                      <m:t>𝑀</m:t>
                    </m:r>
                    <m:r>
                      <a:rPr lang="en-US" sz="2400" i="1" dirty="0" smtClean="0">
                        <a:latin typeface="Cambria Math" panose="02040503050406030204" pitchFamily="18" charset="0"/>
                      </a:rPr>
                      <m:t> ⊗ </m:t>
                    </m:r>
                    <m:r>
                      <a:rPr lang="en-US" sz="2400" i="1" dirty="0" smtClean="0">
                        <a:latin typeface="Cambria Math" panose="02040503050406030204" pitchFamily="18" charset="0"/>
                      </a:rPr>
                      <m:t>𝑂</m:t>
                    </m:r>
                    <m:r>
                      <a:rPr lang="en-US" sz="2400" i="1" dirty="0" smtClean="0">
                        <a:latin typeface="Cambria Math" panose="02040503050406030204" pitchFamily="18" charset="0"/>
                      </a:rPr>
                      <m:t>).</m:t>
                    </m:r>
                  </m:oMath>
                </a14:m>
                <a:endParaRPr lang="en-US" sz="2400" dirty="0"/>
              </a:p>
              <a:p>
                <a:pPr marL="342900" indent="-342900">
                  <a:buFont typeface="+mj-lt"/>
                  <a:buAutoNum type="arabicPeriod"/>
                </a:pPr>
                <a:r>
                  <a:rPr lang="en-US" sz="2400" dirty="0"/>
                  <a:t>Output </a:t>
                </a:r>
                <a14:m>
                  <m:oMath xmlns:m="http://schemas.openxmlformats.org/officeDocument/2006/math">
                    <m:r>
                      <a:rPr lang="en-US" sz="2400" b="0" i="1" smtClean="0">
                        <a:latin typeface="Cambria Math" panose="02040503050406030204" pitchFamily="18" charset="0"/>
                      </a:rPr>
                      <m:t>1</m:t>
                    </m:r>
                  </m:oMath>
                </a14:m>
                <a:r>
                  <a:rPr lang="en-US" sz="2400" dirty="0"/>
                  <a:t> if </a:t>
                </a:r>
                <a14:m>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𝑏</m:t>
                    </m:r>
                    <m:r>
                      <a:rPr lang="en-US" sz="2400" b="0" i="1" smtClean="0">
                        <a:latin typeface="Cambria Math" panose="02040503050406030204" pitchFamily="18" charset="0"/>
                      </a:rPr>
                      <m:t>′</m:t>
                    </m:r>
                  </m:oMath>
                </a14:m>
                <a:r>
                  <a:rPr lang="en-US" sz="2400" dirty="0"/>
                  <a:t>.</a:t>
                </a:r>
              </a:p>
              <a:p>
                <a:pPr marL="342900" indent="-342900">
                  <a:buFont typeface="+mj-lt"/>
                  <a:buAutoNum type="arabicPeriod"/>
                </a:pPr>
                <a:endParaRPr lang="en-US" sz="2400" dirty="0"/>
              </a:p>
              <a:p>
                <a:r>
                  <a:rPr lang="en-US" sz="2400" dirty="0"/>
                  <a:t>We say that </a:t>
                </a:r>
                <a14:m>
                  <m:oMath xmlns:m="http://schemas.openxmlformats.org/officeDocument/2006/math">
                    <m:r>
                      <a:rPr lang="en-US" sz="2400" b="0" i="1" dirty="0" smtClean="0">
                        <a:latin typeface="Cambria Math" panose="02040503050406030204" pitchFamily="18" charset="0"/>
                      </a:rPr>
                      <m:t>𝐴</m:t>
                    </m:r>
                  </m:oMath>
                </a14:m>
                <a:r>
                  <a:rPr lang="en-US" sz="2400" dirty="0"/>
                  <a:t> is valid if, for all </a:t>
                </a:r>
                <a14:m>
                  <m:oMath xmlns:m="http://schemas.openxmlformats.org/officeDocument/2006/math">
                    <m:r>
                      <a:rPr lang="en-US" sz="2400" i="1" dirty="0" smtClean="0">
                        <a:latin typeface="Cambria Math" panose="02040503050406030204" pitchFamily="18" charset="0"/>
                      </a:rPr>
                      <m:t>𝑐</m:t>
                    </m:r>
                    <m:r>
                      <a:rPr lang="en-US" sz="2400" i="1" dirty="0" smtClean="0">
                        <a:latin typeface="Cambria Math" panose="02040503050406030204" pitchFamily="18" charset="0"/>
                      </a:rPr>
                      <m:t> ∈ </m:t>
                    </m:r>
                    <m:r>
                      <m:rPr>
                        <m:sty m:val="p"/>
                      </m:rPr>
                      <a:rPr lang="en-US" sz="2400" b="0" i="1" dirty="0" smtClean="0">
                        <a:latin typeface="Cambria Math" panose="02040503050406030204" pitchFamily="18" charset="0"/>
                      </a:rPr>
                      <m:t>support</m:t>
                    </m:r>
                    <m:d>
                      <m:dPr>
                        <m:ctrlPr>
                          <a:rPr lang="en-US" sz="2400" b="0" i="1" dirty="0" smtClean="0">
                            <a:latin typeface="Cambria Math" panose="02040503050406030204" pitchFamily="18" charset="0"/>
                          </a:rPr>
                        </m:ctrlPr>
                      </m:dPr>
                      <m:e>
                        <m:r>
                          <a:rPr lang="en-US" sz="2400" i="1" dirty="0">
                            <a:latin typeface="Cambria Math" panose="02040503050406030204" pitchFamily="18" charset="0"/>
                          </a:rPr>
                          <m:t>𝐺𝑒𝑛</m:t>
                        </m:r>
                        <m:d>
                          <m:dPr>
                            <m:ctrlPr>
                              <a:rPr lang="en-US" sz="2400" i="1" dirty="0">
                                <a:latin typeface="Cambria Math" panose="02040503050406030204" pitchFamily="18" charset="0"/>
                              </a:rPr>
                            </m:ctrlPr>
                          </m:dPr>
                          <m:e>
                            <m:sSup>
                              <m:sSupPr>
                                <m:ctrlPr>
                                  <a:rPr lang="en-US" sz="2400" b="0" i="1" dirty="0" smtClean="0">
                                    <a:latin typeface="Cambria Math" panose="02040503050406030204" pitchFamily="18" charset="0"/>
                                  </a:rPr>
                                </m:ctrlPr>
                              </m:sSupPr>
                              <m:e>
                                <m:r>
                                  <a:rPr lang="en-US" sz="2400" i="1" dirty="0">
                                    <a:latin typeface="Cambria Math" panose="02040503050406030204" pitchFamily="18" charset="0"/>
                                  </a:rPr>
                                  <m:t>1</m:t>
                                </m:r>
                              </m:e>
                              <m:sup>
                                <m:r>
                                  <a:rPr lang="en-US" sz="2400" i="1" dirty="0">
                                    <a:latin typeface="Cambria Math" panose="02040503050406030204" pitchFamily="18" charset="0"/>
                                  </a:rPr>
                                  <m:t>𝜆</m:t>
                                </m:r>
                              </m:sup>
                            </m:sSup>
                          </m:e>
                        </m:d>
                      </m:e>
                    </m:d>
                    <m:r>
                      <a:rPr lang="en-US" sz="2400" i="1" dirty="0">
                        <a:latin typeface="Cambria Math" panose="02040503050406030204" pitchFamily="18" charset="0"/>
                      </a:rPr>
                      <m:t>, </m:t>
                    </m:r>
                  </m:oMath>
                </a14:m>
                <a:r>
                  <a:rPr lang="en-US" sz="2400" dirty="0"/>
                  <a:t>the state </a:t>
                </a:r>
                <a14:m>
                  <m:oMath xmlns:m="http://schemas.openxmlformats.org/officeDocument/2006/math">
                    <m:r>
                      <a:rPr lang="en-US" sz="2400" b="0" i="1" smtClean="0">
                        <a:latin typeface="Cambria Math" panose="02040503050406030204" pitchFamily="18" charset="0"/>
                      </a:rPr>
                      <m:t>𝜌</m:t>
                    </m:r>
                  </m:oMath>
                </a14:m>
                <a:r>
                  <a:rPr lang="en-US" sz="2400" dirty="0"/>
                  <a:t> on </a:t>
                </a:r>
                <a14:m>
                  <m:oMath xmlns:m="http://schemas.openxmlformats.org/officeDocument/2006/math">
                    <m:r>
                      <a:rPr lang="en-US" sz="2400" i="1" dirty="0" smtClean="0">
                        <a:latin typeface="Cambria Math" panose="02040503050406030204" pitchFamily="18" charset="0"/>
                      </a:rPr>
                      <m:t>𝐶</m:t>
                    </m:r>
                    <m:r>
                      <a:rPr lang="en-US" sz="2400" i="1" dirty="0" smtClean="0">
                        <a:latin typeface="Cambria Math" panose="02040503050406030204" pitchFamily="18" charset="0"/>
                      </a:rPr>
                      <m:t> ⊗ </m:t>
                    </m:r>
                    <m:r>
                      <a:rPr lang="en-US" sz="2400" i="1" dirty="0" smtClean="0">
                        <a:latin typeface="Cambria Math" panose="02040503050406030204" pitchFamily="18" charset="0"/>
                      </a:rPr>
                      <m:t>𝑀</m:t>
                    </m:r>
                    <m:r>
                      <a:rPr lang="en-US" sz="2400" i="1" dirty="0" smtClean="0">
                        <a:latin typeface="Cambria Math" panose="02040503050406030204" pitchFamily="18" charset="0"/>
                      </a:rPr>
                      <m:t> ⊗ </m:t>
                    </m:r>
                    <m:r>
                      <a:rPr lang="en-US" sz="2400" i="1" dirty="0" smtClean="0">
                        <a:latin typeface="Cambria Math" panose="02040503050406030204" pitchFamily="18" charset="0"/>
                      </a:rPr>
                      <m:t>𝑂</m:t>
                    </m:r>
                    <m:r>
                      <a:rPr lang="en-US" sz="2400" i="1" dirty="0" smtClean="0">
                        <a:latin typeface="Cambria Math" panose="02040503050406030204" pitchFamily="18" charset="0"/>
                      </a:rPr>
                      <m:t> ← </m:t>
                    </m:r>
                    <m:r>
                      <a:rPr lang="en-US" sz="2400" i="1" dirty="0" smtClean="0">
                        <a:latin typeface="Cambria Math" panose="02040503050406030204" pitchFamily="18" charset="0"/>
                      </a:rPr>
                      <m:t>𝐴</m:t>
                    </m:r>
                    <m:r>
                      <a:rPr lang="en-US" sz="2400" i="1" dirty="0" smtClean="0">
                        <a:latin typeface="Cambria Math" panose="02040503050406030204" pitchFamily="18" charset="0"/>
                      </a:rPr>
                      <m:t>(</m:t>
                    </m:r>
                    <m:r>
                      <a:rPr lang="en-US" sz="2400" i="1" dirty="0" smtClean="0">
                        <a:latin typeface="Cambria Math" panose="02040503050406030204" pitchFamily="18" charset="0"/>
                      </a:rPr>
                      <m:t>𝑐</m:t>
                    </m:r>
                    <m:r>
                      <a:rPr lang="en-US" sz="2400" i="1" dirty="0" smtClean="0">
                        <a:latin typeface="Cambria Math" panose="02040503050406030204" pitchFamily="18" charset="0"/>
                      </a:rPr>
                      <m:t>)</m:t>
                    </m:r>
                  </m:oMath>
                </a14:m>
                <a:r>
                  <a:rPr lang="en-US" sz="2400" dirty="0"/>
                  <a:t> is a mixture of superpositions of valid commitments.</a:t>
                </a:r>
              </a:p>
            </p:txBody>
          </p:sp>
        </mc:Choice>
        <mc:Fallback xmlns="">
          <p:sp>
            <p:nvSpPr>
              <p:cNvPr id="3" name="TextBox 2">
                <a:extLst>
                  <a:ext uri="{FF2B5EF4-FFF2-40B4-BE49-F238E27FC236}">
                    <a16:creationId xmlns:a16="http://schemas.microsoft.com/office/drawing/2014/main" id="{02911A5A-97E5-8F14-F580-2488C52E9393}"/>
                  </a:ext>
                </a:extLst>
              </p:cNvPr>
              <p:cNvSpPr txBox="1">
                <a:spLocks noRot="1" noChangeAspect="1" noMove="1" noResize="1" noEditPoints="1" noAdjustHandles="1" noChangeArrowheads="1" noChangeShapeType="1" noTextEdit="1"/>
              </p:cNvSpPr>
              <p:nvPr/>
            </p:nvSpPr>
            <p:spPr>
              <a:xfrm>
                <a:off x="0" y="1243507"/>
                <a:ext cx="12192000" cy="4385881"/>
              </a:xfrm>
              <a:prstGeom prst="rect">
                <a:avLst/>
              </a:prstGeom>
              <a:blipFill>
                <a:blip r:embed="rId2"/>
                <a:stretch>
                  <a:fillRect l="-800" t="-1113" b="-2225"/>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68152D9B-A5EF-2A98-7C5E-F4C5347E299B}"/>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err="1"/>
              <a:t>Dall’Agnol</a:t>
            </a:r>
            <a:r>
              <a:rPr lang="en-US" sz="1600" dirty="0"/>
              <a:t> &amp; Spooner, 2023</a:t>
            </a:r>
          </a:p>
        </p:txBody>
      </p:sp>
    </p:spTree>
    <p:extLst>
      <p:ext uri="{BB962C8B-B14F-4D97-AF65-F5344CB8AC3E}">
        <p14:creationId xmlns:p14="http://schemas.microsoft.com/office/powerpoint/2010/main" val="2784876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2C841269-5E6D-9C16-176E-C2A74A085A44}"/>
                  </a:ext>
                </a:extLst>
              </p:cNvPr>
              <p:cNvSpPr txBox="1">
                <a:spLocks/>
              </p:cNvSpPr>
              <p:nvPr/>
            </p:nvSpPr>
            <p:spPr>
              <a:xfrm>
                <a:off x="0" y="0"/>
                <a:ext cx="12191993" cy="911280"/>
              </a:xfrm>
              <a:prstGeom prst="rect">
                <a:avLst/>
              </a:prstGeom>
              <a:solidFill>
                <a:srgbClr val="BDD7E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Details on </a:t>
                </a:r>
                <a14:m>
                  <m:oMath xmlns:m="http://schemas.openxmlformats.org/officeDocument/2006/math">
                    <m:r>
                      <a:rPr lang="en-US" sz="3900" b="0" i="1" smtClean="0">
                        <a:latin typeface="Cambria Math" panose="02040503050406030204" pitchFamily="18" charset="0"/>
                      </a:rPr>
                      <m:t>𝐶𝐶𝐵</m:t>
                    </m:r>
                    <m:r>
                      <a:rPr lang="en-US" sz="3900" b="0" i="1" smtClean="0">
                        <a:latin typeface="Cambria Math" panose="02040503050406030204" pitchFamily="18" charset="0"/>
                      </a:rPr>
                      <m:t>→</m:t>
                    </m:r>
                    <m:r>
                      <a:rPr lang="en-US" sz="3900" b="0" i="1" smtClean="0">
                        <a:latin typeface="Cambria Math" panose="02040503050406030204" pitchFamily="18" charset="0"/>
                      </a:rPr>
                      <m:t>𝐶𝑜𝑙𝑙𝑎𝑝𝑠𝑒</m:t>
                    </m:r>
                  </m:oMath>
                </a14:m>
                <a:endParaRPr lang="en-US" sz="3900" dirty="0"/>
              </a:p>
            </p:txBody>
          </p:sp>
        </mc:Choice>
        <mc:Fallback xmlns="">
          <p:sp>
            <p:nvSpPr>
              <p:cNvPr id="4" name="Title 1">
                <a:extLst>
                  <a:ext uri="{FF2B5EF4-FFF2-40B4-BE49-F238E27FC236}">
                    <a16:creationId xmlns:a16="http://schemas.microsoft.com/office/drawing/2014/main" id="{2C841269-5E6D-9C16-176E-C2A74A085A44}"/>
                  </a:ext>
                </a:extLst>
              </p:cNvPr>
              <p:cNvSpPr txBox="1">
                <a:spLocks noRot="1" noChangeAspect="1" noMove="1" noResize="1" noEditPoints="1" noAdjustHandles="1" noChangeArrowheads="1" noChangeShapeType="1" noTextEdit="1"/>
              </p:cNvSpPr>
              <p:nvPr/>
            </p:nvSpPr>
            <p:spPr>
              <a:xfrm>
                <a:off x="0" y="0"/>
                <a:ext cx="12191993" cy="911280"/>
              </a:xfrm>
              <a:prstGeom prst="rect">
                <a:avLst/>
              </a:prstGeom>
              <a:blipFill>
                <a:blip r:embed="rId2"/>
                <a:stretch>
                  <a:fillRect l="-1650" t="-671" b="-11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2C3D4A4-CD9D-E97C-CFE7-AF5DF6526731}"/>
                  </a:ext>
                </a:extLst>
              </p:cNvPr>
              <p:cNvSpPr txBox="1"/>
              <p:nvPr/>
            </p:nvSpPr>
            <p:spPr>
              <a:xfrm>
                <a:off x="-1" y="925158"/>
                <a:ext cx="12191993" cy="844077"/>
              </a:xfrm>
              <a:prstGeom prst="rect">
                <a:avLst/>
              </a:prstGeom>
              <a:noFill/>
            </p:spPr>
            <p:txBody>
              <a:bodyPr wrap="square" rtlCol="0">
                <a:spAutoFit/>
              </a:bodyPr>
              <a:lstStyle/>
              <a:p>
                <a:r>
                  <a:rPr lang="en-US" sz="2400" b="1" dirty="0"/>
                  <a:t>Lemma (</a:t>
                </a:r>
                <a:r>
                  <a:rPr lang="en-US" sz="2400" b="1" dirty="0" err="1"/>
                  <a:t>Dall’Agnol</a:t>
                </a:r>
                <a:r>
                  <a:rPr lang="en-US" sz="2400" b="1" dirty="0"/>
                  <a:t> &amp; Spooner, 2023): </a:t>
                </a:r>
                <a:r>
                  <a:rPr lang="en-US" sz="2400" dirty="0"/>
                  <a:t>Let</a:t>
                </a:r>
                <a14:m>
                  <m:oMath xmlns:m="http://schemas.openxmlformats.org/officeDocument/2006/math">
                    <m:r>
                      <a:rPr lang="en-US" sz="2400" i="1" dirty="0" smtClean="0">
                        <a:latin typeface="Cambria Math" panose="02040503050406030204" pitchFamily="18" charset="0"/>
                      </a:rPr>
                      <m:t> </m:t>
                    </m:r>
                    <m:r>
                      <a:rPr lang="en-US" sz="2400" i="1" dirty="0" smtClean="0">
                        <a:latin typeface="Cambria Math" panose="02040503050406030204" pitchFamily="18" charset="0"/>
                      </a:rPr>
                      <m:t>𝑃</m:t>
                    </m:r>
                    <m:r>
                      <a:rPr lang="en-US" sz="2400" i="1" dirty="0" smtClean="0">
                        <a:latin typeface="Cambria Math" panose="02040503050406030204" pitchFamily="18" charset="0"/>
                      </a:rPr>
                      <m:t>,</m:t>
                    </m:r>
                    <m:r>
                      <a:rPr lang="en-US" sz="2400" i="1" dirty="0" smtClean="0">
                        <a:latin typeface="Cambria Math" panose="02040503050406030204" pitchFamily="18" charset="0"/>
                      </a:rPr>
                      <m:t>𝑄</m:t>
                    </m:r>
                  </m:oMath>
                </a14:m>
                <a:r>
                  <a:rPr lang="en-US" sz="2400" dirty="0"/>
                  <a:t> be projectors in </a:t>
                </a:r>
                <a14:m>
                  <m:oMath xmlns:m="http://schemas.openxmlformats.org/officeDocument/2006/math">
                    <m:sSup>
                      <m:sSupPr>
                        <m:ctrlPr>
                          <a:rPr lang="en-US" sz="2400" i="1" dirty="0" smtClean="0">
                            <a:latin typeface="Cambria Math" panose="02040503050406030204" pitchFamily="18" charset="0"/>
                          </a:rPr>
                        </m:ctrlPr>
                      </m:sSupPr>
                      <m:e>
                        <m:r>
                          <a:rPr lang="en-US" sz="2400" i="1" dirty="0" smtClean="0">
                            <a:latin typeface="Cambria Math" panose="02040503050406030204" pitchFamily="18" charset="0"/>
                          </a:rPr>
                          <m:t>𝐶</m:t>
                        </m:r>
                      </m:e>
                      <m:sup>
                        <m:r>
                          <a:rPr lang="en-US" sz="2400" i="1" dirty="0" smtClean="0">
                            <a:latin typeface="Cambria Math" panose="02040503050406030204" pitchFamily="18" charset="0"/>
                          </a:rPr>
                          <m:t>𝑑</m:t>
                        </m:r>
                        <m:r>
                          <a:rPr lang="en-US" sz="2400" i="1" dirty="0" smtClean="0">
                            <a:latin typeface="Cambria Math" panose="02040503050406030204" pitchFamily="18" charset="0"/>
                          </a:rPr>
                          <m:t>×</m:t>
                        </m:r>
                        <m:r>
                          <a:rPr lang="en-US" sz="2400" i="1" dirty="0" smtClean="0">
                            <a:latin typeface="Cambria Math" panose="02040503050406030204" pitchFamily="18" charset="0"/>
                          </a:rPr>
                          <m:t>𝑑</m:t>
                        </m:r>
                      </m:sup>
                    </m:sSup>
                  </m:oMath>
                </a14:m>
                <a:r>
                  <a:rPr lang="en-US" sz="2400" dirty="0"/>
                  <a:t> and </a:t>
                </a:r>
                <a14:m>
                  <m:oMath xmlns:m="http://schemas.openxmlformats.org/officeDocument/2006/math">
                    <m:r>
                      <a:rPr lang="en-US" sz="2400" b="0" i="1" smtClean="0">
                        <a:latin typeface="Cambria Math" panose="02040503050406030204" pitchFamily="18" charset="0"/>
                      </a:rPr>
                      <m:t>𝜌</m:t>
                    </m:r>
                  </m:oMath>
                </a14:m>
                <a:r>
                  <a:rPr lang="en-US" sz="2400" dirty="0"/>
                  <a:t> be a density matrix in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𝑑</m:t>
                        </m:r>
                      </m:sup>
                    </m:sSup>
                  </m:oMath>
                </a14:m>
                <a:r>
                  <a:rPr lang="en-US" sz="2400" dirty="0"/>
                  <a:t> such that </a:t>
                </a:r>
                <a14:m>
                  <m:oMath xmlns:m="http://schemas.openxmlformats.org/officeDocument/2006/math">
                    <m:r>
                      <a:rPr lang="en-US" sz="2400" b="0" i="1" smtClean="0">
                        <a:latin typeface="Cambria Math" panose="02040503050406030204" pitchFamily="18" charset="0"/>
                      </a:rPr>
                      <m:t>𝜌</m:t>
                    </m:r>
                    <m:r>
                      <a:rPr lang="en-US" sz="2400" b="0" i="1" smtClean="0">
                        <a:latin typeface="Cambria Math" panose="02040503050406030204" pitchFamily="18" charset="0"/>
                      </a:rPr>
                      <m:t>𝑄</m:t>
                    </m:r>
                    <m:r>
                      <a:rPr lang="en-US" sz="2400" b="0" i="1" smtClean="0">
                        <a:latin typeface="Cambria Math" panose="02040503050406030204" pitchFamily="18" charset="0"/>
                      </a:rPr>
                      <m:t>=</m:t>
                    </m:r>
                    <m:r>
                      <a:rPr lang="en-US" sz="2400" b="0" i="1" smtClean="0">
                        <a:latin typeface="Cambria Math" panose="02040503050406030204" pitchFamily="18" charset="0"/>
                      </a:rPr>
                      <m:t>𝜌</m:t>
                    </m:r>
                  </m:oMath>
                </a14:m>
                <a:r>
                  <a:rPr lang="en-US" sz="2400" dirty="0"/>
                  <a:t>. Then, </a:t>
                </a:r>
                <a14:m>
                  <m:oMath xmlns:m="http://schemas.openxmlformats.org/officeDocument/2006/math">
                    <m:r>
                      <m:rPr>
                        <m:nor/>
                      </m:rPr>
                      <a:rPr lang="en-US" sz="2400" b="0" i="0" smtClean="0">
                        <a:latin typeface="Cambria Math" panose="02040503050406030204" pitchFamily="18" charset="0"/>
                      </a:rPr>
                      <m:t>tr</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𝑄𝑃</m:t>
                        </m:r>
                        <m:r>
                          <a:rPr lang="en-US" sz="2400" b="0" i="1" smtClean="0">
                            <a:latin typeface="Cambria Math" panose="02040503050406030204" pitchFamily="18" charset="0"/>
                          </a:rPr>
                          <m:t>𝜌</m:t>
                        </m:r>
                        <m:r>
                          <a:rPr lang="en-US" sz="2400" b="0" i="1" smtClean="0">
                            <a:latin typeface="Cambria Math" panose="02040503050406030204" pitchFamily="18" charset="0"/>
                          </a:rPr>
                          <m:t>𝑃</m:t>
                        </m:r>
                      </m:e>
                    </m:d>
                    <m:r>
                      <a:rPr lang="en-US" sz="2400" b="0" i="1" smtClean="0">
                        <a:latin typeface="Cambria Math" panose="02040503050406030204" pitchFamily="18" charset="0"/>
                      </a:rPr>
                      <m:t>≥</m:t>
                    </m:r>
                    <m:r>
                      <m:rPr>
                        <m:nor/>
                      </m:rPr>
                      <a:rPr lang="en-US" sz="2400" b="0" i="0" smtClean="0">
                        <a:latin typeface="Cambria Math" panose="02040503050406030204" pitchFamily="18" charset="0"/>
                      </a:rPr>
                      <m:t>tr</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r>
                              <a:rPr lang="en-US" sz="2400" b="0" i="1" smtClean="0">
                                <a:latin typeface="Cambria Math" panose="02040503050406030204" pitchFamily="18" charset="0"/>
                              </a:rPr>
                              <m:t>𝜌</m:t>
                            </m:r>
                          </m:e>
                        </m:d>
                      </m:e>
                      <m:sup>
                        <m:r>
                          <a:rPr lang="en-US" sz="2400" b="0" i="1" smtClean="0">
                            <a:latin typeface="Cambria Math" panose="02040503050406030204" pitchFamily="18" charset="0"/>
                          </a:rPr>
                          <m:t>2</m:t>
                        </m:r>
                      </m:sup>
                    </m:sSup>
                  </m:oMath>
                </a14:m>
                <a:r>
                  <a:rPr lang="en-US" sz="2400" dirty="0"/>
                  <a:t>. </a:t>
                </a:r>
              </a:p>
            </p:txBody>
          </p:sp>
        </mc:Choice>
        <mc:Fallback xmlns="">
          <p:sp>
            <p:nvSpPr>
              <p:cNvPr id="6" name="TextBox 5">
                <a:extLst>
                  <a:ext uri="{FF2B5EF4-FFF2-40B4-BE49-F238E27FC236}">
                    <a16:creationId xmlns:a16="http://schemas.microsoft.com/office/drawing/2014/main" id="{92C3D4A4-CD9D-E97C-CFE7-AF5DF6526731}"/>
                  </a:ext>
                </a:extLst>
              </p:cNvPr>
              <p:cNvSpPr txBox="1">
                <a:spLocks noRot="1" noChangeAspect="1" noMove="1" noResize="1" noEditPoints="1" noAdjustHandles="1" noChangeArrowheads="1" noChangeShapeType="1" noTextEdit="1"/>
              </p:cNvSpPr>
              <p:nvPr/>
            </p:nvSpPr>
            <p:spPr>
              <a:xfrm>
                <a:off x="-1" y="925158"/>
                <a:ext cx="12191993" cy="844077"/>
              </a:xfrm>
              <a:prstGeom prst="rect">
                <a:avLst/>
              </a:prstGeom>
              <a:blipFill>
                <a:blip r:embed="rId3"/>
                <a:stretch>
                  <a:fillRect l="-750" t="-5072" r="-1050" b="-15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8F7557E-423F-7A10-137E-061044EBEF9D}"/>
                  </a:ext>
                </a:extLst>
              </p:cNvPr>
              <p:cNvSpPr txBox="1"/>
              <p:nvPr/>
            </p:nvSpPr>
            <p:spPr>
              <a:xfrm>
                <a:off x="301354" y="1748573"/>
                <a:ext cx="7028904" cy="4841775"/>
              </a:xfrm>
              <a:prstGeom prst="rect">
                <a:avLst/>
              </a:prstGeom>
              <a:solidFill>
                <a:srgbClr val="BDD7EE"/>
              </a:solidFill>
              <a:ln>
                <a:solidFill>
                  <a:srgbClr val="4472C4"/>
                </a:solidFill>
              </a:ln>
            </p:spPr>
            <p:txBody>
              <a:bodyPr wrap="square" rtlCol="0">
                <a:spAutoFit/>
              </a:bodyPr>
              <a:lstStyle/>
              <a:p>
                <a:pPr marL="342900" indent="-342900">
                  <a:buFont typeface="+mj-lt"/>
                  <a:buAutoNum type="arabicPeriod"/>
                </a:pPr>
                <a:r>
                  <a:rPr lang="en-US" sz="2200" dirty="0"/>
                  <a:t>Prep states with </a:t>
                </a:r>
                <a14:m>
                  <m:oMath xmlns:m="http://schemas.openxmlformats.org/officeDocument/2006/math">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𝐴</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𝐴</m:t>
                            </m:r>
                          </m:e>
                          <m:sub>
                            <m:r>
                              <a:rPr lang="en-US" sz="2200" b="0" i="1" smtClean="0">
                                <a:latin typeface="Cambria Math" panose="02040503050406030204" pitchFamily="18" charset="0"/>
                              </a:rPr>
                              <m:t>2</m:t>
                            </m:r>
                          </m:sub>
                        </m:sSub>
                      </m:e>
                    </m:d>
                  </m:oMath>
                </a14:m>
                <a:r>
                  <a:rPr lang="en-US" sz="2200" dirty="0"/>
                  <a:t>, then apply </a:t>
                </a:r>
                <a14:m>
                  <m:oMath xmlns:m="http://schemas.openxmlformats.org/officeDocument/2006/math">
                    <m:r>
                      <a:rPr lang="en-US" sz="2200" b="0" i="1" smtClean="0">
                        <a:latin typeface="Cambria Math" panose="02040503050406030204" pitchFamily="18" charset="0"/>
                      </a:rPr>
                      <m:t>𝑈</m:t>
                    </m:r>
                  </m:oMath>
                </a14:m>
                <a:endParaRPr lang="en-US" sz="2200" dirty="0"/>
              </a:p>
              <a:p>
                <a:pPr marL="342900" indent="-342900">
                  <a:buFont typeface="+mj-lt"/>
                  <a:buAutoNum type="arabicPeriod"/>
                </a:pPr>
                <a:r>
                  <a:rPr lang="en-US" sz="2200" dirty="0"/>
                  <a:t>Make projective measurement </a:t>
                </a:r>
                <a14:m>
                  <m:oMath xmlns:m="http://schemas.openxmlformats.org/officeDocument/2006/math">
                    <m:r>
                      <m:rPr>
                        <m:sty m:val="p"/>
                      </m:rPr>
                      <a:rPr lang="el-GR" sz="2200" i="1" smtClean="0">
                        <a:latin typeface="Cambria Math" panose="02040503050406030204" pitchFamily="18" charset="0"/>
                      </a:rPr>
                      <m:t>Π</m:t>
                    </m:r>
                    <m:r>
                      <a:rPr lang="en-US" sz="2200" b="0" i="0" smtClean="0">
                        <a:latin typeface="Cambria Math" panose="02040503050406030204" pitchFamily="18" charset="0"/>
                      </a:rPr>
                      <m:t>. </m:t>
                    </m:r>
                  </m:oMath>
                </a14:m>
                <a:endParaRPr lang="en-US" sz="2200" b="0" dirty="0"/>
              </a:p>
              <a:p>
                <a:pPr marL="342900" indent="-342900">
                  <a:buFont typeface="+mj-lt"/>
                  <a:buAutoNum type="arabicPeriod"/>
                </a:pPr>
                <a:r>
                  <a:rPr lang="en-US" sz="2200" dirty="0"/>
                  <a:t>If measurement outputs </a:t>
                </a:r>
                <a14:m>
                  <m:oMath xmlns:m="http://schemas.openxmlformats.org/officeDocument/2006/math">
                    <m:r>
                      <m:rPr>
                        <m:sty m:val="p"/>
                      </m:rPr>
                      <a:rPr lang="el-GR" sz="2200" i="1" smtClean="0">
                        <a:latin typeface="Cambria Math" panose="02040503050406030204" pitchFamily="18" charset="0"/>
                      </a:rPr>
                      <m:t>Π</m:t>
                    </m:r>
                    <m:r>
                      <a:rPr lang="en-US" sz="2200" b="0" i="1" smtClean="0">
                        <a:latin typeface="Cambria Math" panose="02040503050406030204" pitchFamily="18" charset="0"/>
                      </a:rPr>
                      <m:t>↔</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2</m:t>
                            </m:r>
                          </m:sub>
                        </m:sSub>
                      </m:e>
                    </m:d>
                  </m:oMath>
                </a14:m>
                <a:r>
                  <a:rPr lang="en-US" sz="2200" i="1" dirty="0">
                    <a:latin typeface="Cambria Math" panose="02040503050406030204" pitchFamily="18" charset="0"/>
                  </a:rPr>
                  <a:t> </a:t>
                </a:r>
                <a:r>
                  <a:rPr lang="en-US" sz="2200" dirty="0">
                    <a:latin typeface="Cambria Math" panose="02040503050406030204" pitchFamily="18" charset="0"/>
                  </a:rPr>
                  <a:t>passes:</a:t>
                </a:r>
                <a:endParaRPr lang="en-US" sz="2200" i="1" dirty="0">
                  <a:latin typeface="Cambria Math" panose="02040503050406030204" pitchFamily="18" charset="0"/>
                </a:endParaRPr>
              </a:p>
              <a:p>
                <a:pPr marL="800100" lvl="1" indent="-342900">
                  <a:buFont typeface="Arial" panose="020B0604020202020204" pitchFamily="34" charset="0"/>
                  <a:buChar char="•"/>
                </a:pPr>
                <a14:m>
                  <m:oMath xmlns:m="http://schemas.openxmlformats.org/officeDocument/2006/math">
                    <m:r>
                      <a:rPr lang="en-US" sz="2200" b="0" i="1" smtClean="0">
                        <a:latin typeface="Cambria Math" panose="02040503050406030204" pitchFamily="18" charset="0"/>
                      </a:rPr>
                      <m:t>𝑏</m:t>
                    </m:r>
                    <m:r>
                      <a:rPr lang="en-US" sz="2200" b="0" i="1" smtClean="0">
                        <a:latin typeface="Cambria Math" panose="02040503050406030204" pitchFamily="18" charset="0"/>
                      </a:rPr>
                      <m:t>≔1</m:t>
                    </m:r>
                  </m:oMath>
                </a14:m>
                <a:r>
                  <a:rPr lang="en-US" sz="2200" dirty="0"/>
                  <a:t>.</a:t>
                </a:r>
              </a:p>
              <a:p>
                <a:pPr marL="800100" lvl="1" indent="-342900">
                  <a:buFont typeface="Arial" panose="020B0604020202020204" pitchFamily="34" charset="0"/>
                  <a:buChar char="•"/>
                </a:pPr>
                <a:r>
                  <a:rPr lang="en-US" sz="2200" dirty="0"/>
                  <a:t>Apply </a:t>
                </a:r>
                <a14:m>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𝑈</m:t>
                        </m:r>
                      </m:e>
                      <m:sup>
                        <m:r>
                          <m:rPr>
                            <m:sty m:val="p"/>
                          </m:rPr>
                          <a:rPr lang="en-US" sz="2200" b="0" i="1" smtClean="0">
                            <a:latin typeface="Cambria Math" panose="02040503050406030204" pitchFamily="18" charset="0"/>
                          </a:rPr>
                          <m:t>ϯ</m:t>
                        </m:r>
                      </m:sup>
                    </m:sSup>
                  </m:oMath>
                </a14:m>
                <a:endParaRPr lang="en-US" sz="2200" dirty="0"/>
              </a:p>
              <a:p>
                <a:pPr marL="800100" lvl="1" indent="-342900">
                  <a:buFont typeface="Arial" panose="020B0604020202020204" pitchFamily="34" charset="0"/>
                  <a:buChar char="•"/>
                </a:pPr>
                <a:r>
                  <a:rPr lang="en-US" sz="2200" dirty="0"/>
                  <a:t>Make projective measurement </a:t>
                </a:r>
                <a14:m>
                  <m:oMath xmlns:m="http://schemas.openxmlformats.org/officeDocument/2006/math">
                    <m:r>
                      <a:rPr lang="en-US" sz="2200" b="0" i="1" smtClean="0">
                        <a:latin typeface="Cambria Math" panose="02040503050406030204" pitchFamily="18" charset="0"/>
                      </a:rPr>
                      <m:t>|</m:t>
                    </m:r>
                    <m:r>
                      <a:rPr lang="en-US" sz="2200" b="0" i="1" smtClean="0">
                        <a:latin typeface="Cambria Math" panose="02040503050406030204" pitchFamily="18" charset="0"/>
                      </a:rPr>
                      <m:t>𝜓</m:t>
                    </m:r>
                    <m:r>
                      <a:rPr lang="en-US" sz="2200" b="0" i="1" smtClean="0">
                        <a:latin typeface="Cambria Math" panose="02040503050406030204" pitchFamily="18" charset="0"/>
                      </a:rPr>
                      <m:t>⟩⟨</m:t>
                    </m:r>
                    <m:r>
                      <a:rPr lang="en-US" sz="2200" b="0" i="1" smtClean="0">
                        <a:latin typeface="Cambria Math" panose="02040503050406030204" pitchFamily="18" charset="0"/>
                      </a:rPr>
                      <m:t>𝜓</m:t>
                    </m:r>
                    <m:r>
                      <a:rPr lang="en-US" sz="2200" b="0" i="1" smtClean="0">
                        <a:latin typeface="Cambria Math" panose="02040503050406030204" pitchFamily="18" charset="0"/>
                      </a:rPr>
                      <m:t>|</m:t>
                    </m:r>
                  </m:oMath>
                </a14:m>
                <a:r>
                  <a:rPr lang="en-US" sz="2200" dirty="0"/>
                  <a:t> on the bound coordinate register. </a:t>
                </a:r>
              </a:p>
              <a:p>
                <a:pPr marL="800100" lvl="1" indent="-342900">
                  <a:buFont typeface="Arial" panose="020B0604020202020204" pitchFamily="34" charset="0"/>
                  <a:buChar char="•"/>
                </a:pPr>
                <a:r>
                  <a:rPr lang="en-US" sz="2200" dirty="0"/>
                  <a:t>If measurement outputs </a:t>
                </a:r>
                <a14:m>
                  <m:oMath xmlns:m="http://schemas.openxmlformats.org/officeDocument/2006/math">
                    <m:r>
                      <a:rPr lang="en-US" sz="2200" i="1">
                        <a:latin typeface="Cambria Math" panose="02040503050406030204" pitchFamily="18" charset="0"/>
                      </a:rPr>
                      <m:t>|</m:t>
                    </m:r>
                    <m:r>
                      <a:rPr lang="en-US" sz="2200" i="1">
                        <a:latin typeface="Cambria Math" panose="02040503050406030204" pitchFamily="18" charset="0"/>
                      </a:rPr>
                      <m:t>𝜓</m:t>
                    </m:r>
                    <m:r>
                      <a:rPr lang="en-US" sz="2200" i="1">
                        <a:latin typeface="Cambria Math" panose="02040503050406030204" pitchFamily="18" charset="0"/>
                      </a:rPr>
                      <m:t>⟩⟨</m:t>
                    </m:r>
                    <m:r>
                      <a:rPr lang="en-US" sz="2200" i="1">
                        <a:latin typeface="Cambria Math" panose="02040503050406030204" pitchFamily="18" charset="0"/>
                      </a:rPr>
                      <m:t>𝜓</m:t>
                    </m:r>
                    <m:r>
                      <a:rPr lang="en-US" sz="2200" i="1">
                        <a:latin typeface="Cambria Math" panose="02040503050406030204" pitchFamily="18" charset="0"/>
                      </a:rPr>
                      <m:t>|</m:t>
                    </m:r>
                  </m:oMath>
                </a14:m>
                <a:r>
                  <a:rPr lang="en-US" sz="2200" dirty="0"/>
                  <a:t>:</a:t>
                </a:r>
              </a:p>
              <a:p>
                <a:pPr marL="1257300" lvl="2" indent="-342900">
                  <a:buFont typeface="Courier New" panose="02070309020205020404" pitchFamily="49" charset="0"/>
                  <a:buChar char="o"/>
                </a:pPr>
                <a14:m>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𝑏</m:t>
                        </m:r>
                      </m:e>
                      <m:sup>
                        <m:r>
                          <a:rPr lang="en-US" sz="2200" b="0" i="1" smtClean="0">
                            <a:latin typeface="Cambria Math" panose="02040503050406030204" pitchFamily="18" charset="0"/>
                          </a:rPr>
                          <m:t>′</m:t>
                        </m:r>
                      </m:sup>
                    </m:sSup>
                    <m:r>
                      <a:rPr lang="en-US" sz="2200" b="0" i="1" smtClean="0">
                        <a:latin typeface="Cambria Math" panose="02040503050406030204" pitchFamily="18" charset="0"/>
                      </a:rPr>
                      <m:t>≔0</m:t>
                    </m:r>
                  </m:oMath>
                </a14:m>
                <a:endParaRPr lang="en-US" sz="2200" dirty="0"/>
              </a:p>
              <a:p>
                <a:pPr marL="800100" lvl="1" indent="-342900">
                  <a:buFont typeface="Arial" panose="020B0604020202020204" pitchFamily="34" charset="0"/>
                  <a:buChar char="•"/>
                </a:pPr>
                <a:r>
                  <a:rPr lang="en-US" sz="2200" dirty="0"/>
                  <a:t>Else, if measurement outputs </a:t>
                </a:r>
                <a14:m>
                  <m:oMath xmlns:m="http://schemas.openxmlformats.org/officeDocument/2006/math">
                    <m:r>
                      <a:rPr lang="en-US" sz="2200" b="0" i="0" smtClean="0">
                        <a:latin typeface="Cambria Math" panose="02040503050406030204" pitchFamily="18" charset="0"/>
                      </a:rPr>
                      <m:t>1−</m:t>
                    </m:r>
                    <m:r>
                      <a:rPr lang="en-US" sz="2200" i="1">
                        <a:latin typeface="Cambria Math" panose="02040503050406030204" pitchFamily="18" charset="0"/>
                      </a:rPr>
                      <m:t>|</m:t>
                    </m:r>
                    <m:r>
                      <a:rPr lang="en-US" sz="2200" i="1">
                        <a:latin typeface="Cambria Math" panose="02040503050406030204" pitchFamily="18" charset="0"/>
                      </a:rPr>
                      <m:t>𝜓</m:t>
                    </m:r>
                    <m:r>
                      <a:rPr lang="en-US" sz="2200" i="1">
                        <a:latin typeface="Cambria Math" panose="02040503050406030204" pitchFamily="18" charset="0"/>
                      </a:rPr>
                      <m:t>⟩⟨</m:t>
                    </m:r>
                    <m:r>
                      <a:rPr lang="en-US" sz="2200" i="1">
                        <a:latin typeface="Cambria Math" panose="02040503050406030204" pitchFamily="18" charset="0"/>
                      </a:rPr>
                      <m:t>𝜓</m:t>
                    </m:r>
                    <m:r>
                      <a:rPr lang="en-US" sz="2200" i="1">
                        <a:latin typeface="Cambria Math" panose="02040503050406030204" pitchFamily="18" charset="0"/>
                      </a:rPr>
                      <m:t>|</m:t>
                    </m:r>
                  </m:oMath>
                </a14:m>
                <a:r>
                  <a:rPr lang="en-US" sz="2200" dirty="0">
                    <a:latin typeface="Cambria Math" panose="02040503050406030204" pitchFamily="18" charset="0"/>
                  </a:rPr>
                  <a:t>:</a:t>
                </a:r>
                <a:endParaRPr lang="en-US" sz="2200" i="1" dirty="0">
                  <a:latin typeface="Cambria Math" panose="02040503050406030204" pitchFamily="18" charset="0"/>
                </a:endParaRPr>
              </a:p>
              <a:p>
                <a:pPr marL="1257300" lvl="2" indent="-342900">
                  <a:buFont typeface="Courier New" panose="02070309020205020404" pitchFamily="49" charset="0"/>
                  <a:buChar char="o"/>
                </a:pPr>
                <a14:m>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𝑏</m:t>
                        </m:r>
                      </m:e>
                      <m:sup>
                        <m:r>
                          <a:rPr lang="en-US" sz="2200" b="0" i="1" smtClean="0">
                            <a:latin typeface="Cambria Math" panose="02040503050406030204" pitchFamily="18" charset="0"/>
                          </a:rPr>
                          <m:t>′</m:t>
                        </m:r>
                      </m:sup>
                    </m:sSup>
                    <m:r>
                      <a:rPr lang="en-US" sz="2200" b="0" i="1" smtClean="0">
                        <a:latin typeface="Cambria Math" panose="02040503050406030204" pitchFamily="18" charset="0"/>
                      </a:rPr>
                      <m:t>≔1</m:t>
                    </m:r>
                  </m:oMath>
                </a14:m>
                <a:endParaRPr lang="en-US" sz="2200" dirty="0"/>
              </a:p>
              <a:p>
                <a:pPr marL="342900" indent="-342900">
                  <a:buFont typeface="Arial" panose="020B0604020202020204" pitchFamily="34" charset="0"/>
                  <a:buChar char="•"/>
                </a:pPr>
                <a:r>
                  <a:rPr lang="en-US" sz="2200" dirty="0"/>
                  <a:t>Else, if measurement outputs </a:t>
                </a:r>
                <a14:m>
                  <m:oMath xmlns:m="http://schemas.openxmlformats.org/officeDocument/2006/math">
                    <m:r>
                      <a:rPr lang="en-US" sz="2200" b="0" i="0" smtClean="0">
                        <a:latin typeface="Cambria Math" panose="02040503050406030204" pitchFamily="18" charset="0"/>
                      </a:rPr>
                      <m:t>1−</m:t>
                    </m:r>
                    <m:r>
                      <m:rPr>
                        <m:sty m:val="p"/>
                      </m:rPr>
                      <a:rPr lang="el-GR" sz="2200" i="1">
                        <a:latin typeface="Cambria Math" panose="02040503050406030204" pitchFamily="18" charset="0"/>
                      </a:rPr>
                      <m:t>Π</m:t>
                    </m:r>
                    <m:r>
                      <a:rPr lang="en-US" sz="2200" i="1">
                        <a:latin typeface="Cambria Math" panose="02040503050406030204" pitchFamily="18" charset="0"/>
                      </a:rPr>
                      <m:t>↔</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𝐴</m:t>
                            </m:r>
                          </m:e>
                          <m:sub>
                            <m:r>
                              <a:rPr lang="en-US" sz="2200" i="1">
                                <a:latin typeface="Cambria Math" panose="02040503050406030204" pitchFamily="18" charset="0"/>
                              </a:rPr>
                              <m:t>2</m:t>
                            </m:r>
                          </m:sub>
                        </m:sSub>
                      </m:e>
                    </m:d>
                    <m:r>
                      <m:rPr>
                        <m:nor/>
                      </m:rPr>
                      <a:rPr lang="en-US" sz="2200" i="1" dirty="0">
                        <a:latin typeface="Cambria Math" panose="02040503050406030204" pitchFamily="18" charset="0"/>
                      </a:rPr>
                      <m:t> </m:t>
                    </m:r>
                    <m:r>
                      <m:rPr>
                        <m:nor/>
                      </m:rPr>
                      <a:rPr lang="en-US" sz="2200" b="0" i="0" dirty="0" smtClean="0">
                        <a:latin typeface="Cambria Math" panose="02040503050406030204" pitchFamily="18" charset="0"/>
                      </a:rPr>
                      <m:t>fails</m:t>
                    </m:r>
                    <m:r>
                      <m:rPr>
                        <m:nor/>
                      </m:rPr>
                      <a:rPr lang="en-US" sz="2200" b="0" i="0" dirty="0" smtClean="0">
                        <a:latin typeface="Cambria Math" panose="02040503050406030204" pitchFamily="18" charset="0"/>
                      </a:rPr>
                      <m:t>:</m:t>
                    </m:r>
                  </m:oMath>
                </a14:m>
                <a:endParaRPr lang="en-US" sz="2200" i="1" dirty="0">
                  <a:latin typeface="Cambria Math" panose="02040503050406030204" pitchFamily="18" charset="0"/>
                </a:endParaRPr>
              </a:p>
              <a:p>
                <a:pPr marL="800100" lvl="1" indent="-342900">
                  <a:buFont typeface="Arial" panose="020B0604020202020204" pitchFamily="34" charset="0"/>
                  <a:buChar char="•"/>
                </a:pPr>
                <a14:m>
                  <m:oMath xmlns:m="http://schemas.openxmlformats.org/officeDocument/2006/math">
                    <m:r>
                      <a:rPr lang="en-US" sz="2200" b="0" i="1" smtClean="0">
                        <a:latin typeface="Cambria Math" panose="02040503050406030204" pitchFamily="18" charset="0"/>
                      </a:rPr>
                      <m:t>𝑏</m:t>
                    </m:r>
                    <m:r>
                      <a:rPr lang="en-US" sz="2200" b="0" i="1" smtClean="0">
                        <a:latin typeface="Cambria Math" panose="02040503050406030204" pitchFamily="18" charset="0"/>
                      </a:rPr>
                      <m:t>≔0</m:t>
                    </m:r>
                  </m:oMath>
                </a14:m>
                <a:endParaRPr lang="en-US" sz="2200" b="0" i="1" dirty="0">
                  <a:latin typeface="Cambria Math" panose="02040503050406030204" pitchFamily="18" charset="0"/>
                </a:endParaRPr>
              </a:p>
              <a:p>
                <a:pPr marL="800100" lvl="1" indent="-342900">
                  <a:buFont typeface="Arial" panose="020B0604020202020204" pitchFamily="34" charset="0"/>
                  <a:buChar char="•"/>
                </a:pPr>
                <a14:m>
                  <m:oMath xmlns:m="http://schemas.openxmlformats.org/officeDocument/2006/math">
                    <m:sSup>
                      <m:sSupPr>
                        <m:ctrlPr>
                          <a:rPr lang="en-US" sz="2200" b="0" i="1" smtClean="0">
                            <a:latin typeface="Cambria Math" panose="02040503050406030204" pitchFamily="18" charset="0"/>
                          </a:rPr>
                        </m:ctrlPr>
                      </m:sSupPr>
                      <m:e>
                        <m:r>
                          <m:rPr>
                            <m:sty m:val="p"/>
                          </m:rPr>
                          <a:rPr lang="en-US" sz="2200" b="0" i="0" smtClean="0">
                            <a:latin typeface="Cambria Math" panose="02040503050406030204" pitchFamily="18" charset="0"/>
                          </a:rPr>
                          <m:t>b</m:t>
                        </m:r>
                      </m:e>
                      <m:sup>
                        <m:r>
                          <a:rPr lang="en-US" sz="2200" b="0" i="0" smtClean="0">
                            <a:latin typeface="Cambria Math" panose="02040503050406030204" pitchFamily="18" charset="0"/>
                          </a:rPr>
                          <m:t>′</m:t>
                        </m:r>
                      </m:sup>
                    </m:sSup>
                    <m:r>
                      <a:rPr lang="en-US" sz="2200" b="0" i="1" smtClean="0">
                        <a:latin typeface="Cambria Math" panose="02040503050406030204" pitchFamily="18" charset="0"/>
                      </a:rPr>
                      <m:t>←{0, 1}</m:t>
                    </m:r>
                  </m:oMath>
                </a14:m>
                <a:r>
                  <a:rPr lang="en-US" sz="2200" dirty="0"/>
                  <a:t>.</a:t>
                </a:r>
              </a:p>
            </p:txBody>
          </p:sp>
        </mc:Choice>
        <mc:Fallback xmlns="">
          <p:sp>
            <p:nvSpPr>
              <p:cNvPr id="8" name="TextBox 7">
                <a:extLst>
                  <a:ext uri="{FF2B5EF4-FFF2-40B4-BE49-F238E27FC236}">
                    <a16:creationId xmlns:a16="http://schemas.microsoft.com/office/drawing/2014/main" id="{78F7557E-423F-7A10-137E-061044EBEF9D}"/>
                  </a:ext>
                </a:extLst>
              </p:cNvPr>
              <p:cNvSpPr txBox="1">
                <a:spLocks noRot="1" noChangeAspect="1" noMove="1" noResize="1" noEditPoints="1" noAdjustHandles="1" noChangeArrowheads="1" noChangeShapeType="1" noTextEdit="1"/>
              </p:cNvSpPr>
              <p:nvPr/>
            </p:nvSpPr>
            <p:spPr>
              <a:xfrm>
                <a:off x="301354" y="1748573"/>
                <a:ext cx="7028904" cy="4841775"/>
              </a:xfrm>
              <a:prstGeom prst="rect">
                <a:avLst/>
              </a:prstGeom>
              <a:blipFill>
                <a:blip r:embed="rId4"/>
                <a:stretch>
                  <a:fillRect l="-1039" t="-879" b="-1508"/>
                </a:stretch>
              </a:blipFill>
              <a:ln>
                <a:solidFill>
                  <a:srgbClr val="4472C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A4D9514-2231-904F-73FE-B5792D6E13BA}"/>
                  </a:ext>
                </a:extLst>
              </p:cNvPr>
              <p:cNvSpPr txBox="1"/>
              <p:nvPr/>
            </p:nvSpPr>
            <p:spPr>
              <a:xfrm>
                <a:off x="8031950" y="2300313"/>
                <a:ext cx="3400418" cy="922176"/>
              </a:xfrm>
              <a:prstGeom prst="rect">
                <a:avLst/>
              </a:prstGeom>
              <a:solidFill>
                <a:srgbClr val="F8CBAD"/>
              </a:solidFill>
              <a:ln>
                <a:solidFill>
                  <a:srgbClr val="ED7D3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𝛿</m:t>
                          </m:r>
                        </m:e>
                        <m:sub>
                          <m:r>
                            <a:rPr lang="en-US" sz="2400" b="0" i="1" smtClean="0">
                              <a:latin typeface="Cambria Math" panose="02040503050406030204" pitchFamily="18" charset="0"/>
                            </a:rPr>
                            <m:t>𝐵</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𝛿</m:t>
                              </m:r>
                            </m:e>
                            <m:sub>
                              <m:r>
                                <a:rPr lang="en-US" sz="2400" b="0" i="1" smtClean="0">
                                  <a:latin typeface="Cambria Math" panose="02040503050406030204" pitchFamily="18" charset="0"/>
                                </a:rPr>
                                <m:t>𝐴</m:t>
                              </m:r>
                            </m:sub>
                          </m:sSub>
                        </m:num>
                        <m:den>
                          <m:r>
                            <a:rPr lang="en-US" sz="2400" b="0" i="1" smtClean="0">
                              <a:latin typeface="Cambria Math" panose="02040503050406030204" pitchFamily="18" charset="0"/>
                            </a:rPr>
                            <m:t>2</m:t>
                          </m:r>
                        </m:den>
                      </m:f>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𝛿</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𝜏</m:t>
                                  </m:r>
                                </m:sub>
                              </m:sSub>
                              <m:r>
                                <a:rPr lang="en-US" sz="2400" b="0" i="1" smtClean="0">
                                  <a:latin typeface="Cambria Math" panose="02040503050406030204" pitchFamily="18" charset="0"/>
                                </a:rPr>
                                <m:t>|</m:t>
                              </m:r>
                            </m:den>
                          </m:f>
                        </m:e>
                      </m:d>
                    </m:oMath>
                  </m:oMathPara>
                </a14:m>
                <a:endParaRPr lang="en-US" sz="2400" dirty="0"/>
              </a:p>
            </p:txBody>
          </p:sp>
        </mc:Choice>
        <mc:Fallback xmlns="">
          <p:sp>
            <p:nvSpPr>
              <p:cNvPr id="9" name="TextBox 8">
                <a:extLst>
                  <a:ext uri="{FF2B5EF4-FFF2-40B4-BE49-F238E27FC236}">
                    <a16:creationId xmlns:a16="http://schemas.microsoft.com/office/drawing/2014/main" id="{1A4D9514-2231-904F-73FE-B5792D6E13BA}"/>
                  </a:ext>
                </a:extLst>
              </p:cNvPr>
              <p:cNvSpPr txBox="1">
                <a:spLocks noRot="1" noChangeAspect="1" noMove="1" noResize="1" noEditPoints="1" noAdjustHandles="1" noChangeArrowheads="1" noChangeShapeType="1" noTextEdit="1"/>
              </p:cNvSpPr>
              <p:nvPr/>
            </p:nvSpPr>
            <p:spPr>
              <a:xfrm>
                <a:off x="8031950" y="2300313"/>
                <a:ext cx="3400418" cy="922176"/>
              </a:xfrm>
              <a:prstGeom prst="rect">
                <a:avLst/>
              </a:prstGeom>
              <a:blipFill>
                <a:blip r:embed="rId5"/>
                <a:stretch>
                  <a:fillRect/>
                </a:stretch>
              </a:blipFill>
              <a:ln>
                <a:solidFill>
                  <a:srgbClr val="ED7D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7306A2-FF37-FAAC-28F3-E02A3A19F7FB}"/>
                  </a:ext>
                </a:extLst>
              </p:cNvPr>
              <p:cNvSpPr txBox="1"/>
              <p:nvPr/>
            </p:nvSpPr>
            <p:spPr>
              <a:xfrm>
                <a:off x="8031950" y="3773941"/>
                <a:ext cx="3400418" cy="1544077"/>
              </a:xfrm>
              <a:prstGeom prst="rect">
                <a:avLst/>
              </a:prstGeom>
              <a:solidFill>
                <a:srgbClr val="F8CBAD"/>
              </a:solidFill>
              <a:ln>
                <a:solidFill>
                  <a:srgbClr val="ED7D3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latin typeface="Cambria Math" panose="02040503050406030204" pitchFamily="18" charset="0"/>
                        </a:rPr>
                        <m:t>Time</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e>
                      </m:d>
                      <m:r>
                        <a:rPr lang="en-US" sz="2400" b="0" i="1" smtClean="0">
                          <a:latin typeface="Cambria Math" panose="02040503050406030204" pitchFamily="18" charset="0"/>
                        </a:rPr>
                        <m:t>≤</m:t>
                      </m:r>
                      <m:r>
                        <m:rPr>
                          <m:nor/>
                        </m:rPr>
                        <a:rPr lang="en-US" sz="2400" b="0" i="0" smtClean="0">
                          <a:latin typeface="Cambria Math" panose="02040503050406030204" pitchFamily="18" charset="0"/>
                        </a:rPr>
                        <m:t>Time</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m:rPr>
                          <m:nor/>
                        </m:rPr>
                        <a:rPr lang="en-US" sz="2400" b="0" i="0" smtClean="0">
                          <a:latin typeface="Cambria Math" panose="02040503050406030204" pitchFamily="18" charset="0"/>
                        </a:rPr>
                        <m:t>2</m:t>
                      </m:r>
                      <m:r>
                        <m:rPr>
                          <m:nor/>
                        </m:rPr>
                        <a:rPr lang="en-US" sz="2400">
                          <a:latin typeface="Cambria Math" panose="02040503050406030204" pitchFamily="18" charset="0"/>
                        </a:rPr>
                        <m:t>Time</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𝐴</m:t>
                              </m:r>
                            </m:e>
                            <m:sub>
                              <m:r>
                                <a:rPr lang="en-US" sz="2400" i="1">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𝑚𝑙</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e>
                              </m:d>
                            </m:e>
                          </m:func>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𝐵</m:t>
                                          </m:r>
                                        </m:e>
                                        <m:sub>
                                          <m:r>
                                            <a:rPr lang="en-US" sz="2400" b="0" i="1" smtClean="0">
                                              <a:latin typeface="Cambria Math" panose="02040503050406030204" pitchFamily="18" charset="0"/>
                                            </a:rPr>
                                            <m:t>𝜏</m:t>
                                          </m:r>
                                        </m:sub>
                                      </m:sSub>
                                    </m:e>
                                  </m:d>
                                </m:e>
                              </m:d>
                            </m:e>
                          </m:func>
                        </m:e>
                      </m:d>
                    </m:oMath>
                  </m:oMathPara>
                </a14:m>
                <a:endParaRPr lang="en-US" sz="2400" dirty="0"/>
              </a:p>
            </p:txBody>
          </p:sp>
        </mc:Choice>
        <mc:Fallback xmlns="">
          <p:sp>
            <p:nvSpPr>
              <p:cNvPr id="10" name="TextBox 9">
                <a:extLst>
                  <a:ext uri="{FF2B5EF4-FFF2-40B4-BE49-F238E27FC236}">
                    <a16:creationId xmlns:a16="http://schemas.microsoft.com/office/drawing/2014/main" id="{CC7306A2-FF37-FAAC-28F3-E02A3A19F7FB}"/>
                  </a:ext>
                </a:extLst>
              </p:cNvPr>
              <p:cNvSpPr txBox="1">
                <a:spLocks noRot="1" noChangeAspect="1" noMove="1" noResize="1" noEditPoints="1" noAdjustHandles="1" noChangeArrowheads="1" noChangeShapeType="1" noTextEdit="1"/>
              </p:cNvSpPr>
              <p:nvPr/>
            </p:nvSpPr>
            <p:spPr>
              <a:xfrm>
                <a:off x="8031950" y="3773941"/>
                <a:ext cx="3400418" cy="1544077"/>
              </a:xfrm>
              <a:prstGeom prst="rect">
                <a:avLst/>
              </a:prstGeom>
              <a:blipFill>
                <a:blip r:embed="rId6"/>
                <a:stretch>
                  <a:fillRect b="-4314"/>
                </a:stretch>
              </a:blipFill>
              <a:ln>
                <a:solidFill>
                  <a:srgbClr val="ED7D31"/>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18F5AEEA-E9E7-D489-08F9-8BA675DFE441}"/>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255907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3DC26-DD10-FDE3-38E1-4130FE76C96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C5A2F080-011D-1981-9B0D-D0EBEF6F85E7}"/>
                  </a:ext>
                </a:extLst>
              </p:cNvPr>
              <p:cNvSpPr txBox="1">
                <a:spLocks/>
              </p:cNvSpPr>
              <p:nvPr/>
            </p:nvSpPr>
            <p:spPr>
              <a:xfrm>
                <a:off x="0" y="0"/>
                <a:ext cx="12191993" cy="911280"/>
              </a:xfrm>
              <a:prstGeom prst="rect">
                <a:avLst/>
              </a:prstGeom>
              <a:solidFill>
                <a:srgbClr val="BDD7E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Details on </a:t>
                </a:r>
                <a14:m>
                  <m:oMath xmlns:m="http://schemas.openxmlformats.org/officeDocument/2006/math">
                    <m:r>
                      <a:rPr lang="en-US" sz="3900" b="0" i="1" smtClean="0">
                        <a:latin typeface="Cambria Math" panose="02040503050406030204" pitchFamily="18" charset="0"/>
                      </a:rPr>
                      <m:t>𝐶𝑜𝑙𝑙𝑎𝑝𝑠𝑒</m:t>
                    </m:r>
                    <m:r>
                      <a:rPr lang="en-US" sz="3900" b="0" i="1" smtClean="0">
                        <a:latin typeface="Cambria Math" panose="02040503050406030204" pitchFamily="18" charset="0"/>
                      </a:rPr>
                      <m:t>→</m:t>
                    </m:r>
                    <m:r>
                      <a:rPr lang="en-US" sz="3900" b="0" i="1" smtClean="0">
                        <a:latin typeface="Cambria Math" panose="02040503050406030204" pitchFamily="18" charset="0"/>
                      </a:rPr>
                      <m:t>𝑀𝐿𝑊𝐸</m:t>
                    </m:r>
                  </m:oMath>
                </a14:m>
                <a:endParaRPr lang="en-US" sz="3900" dirty="0"/>
              </a:p>
            </p:txBody>
          </p:sp>
        </mc:Choice>
        <mc:Fallback xmlns="">
          <p:sp>
            <p:nvSpPr>
              <p:cNvPr id="4" name="Title 1">
                <a:extLst>
                  <a:ext uri="{FF2B5EF4-FFF2-40B4-BE49-F238E27FC236}">
                    <a16:creationId xmlns:a16="http://schemas.microsoft.com/office/drawing/2014/main" id="{C5A2F080-011D-1981-9B0D-D0EBEF6F85E7}"/>
                  </a:ext>
                </a:extLst>
              </p:cNvPr>
              <p:cNvSpPr txBox="1">
                <a:spLocks noRot="1" noChangeAspect="1" noMove="1" noResize="1" noEditPoints="1" noAdjustHandles="1" noChangeArrowheads="1" noChangeShapeType="1" noTextEdit="1"/>
              </p:cNvSpPr>
              <p:nvPr/>
            </p:nvSpPr>
            <p:spPr>
              <a:xfrm>
                <a:off x="0" y="0"/>
                <a:ext cx="12191993" cy="911280"/>
              </a:xfrm>
              <a:prstGeom prst="rect">
                <a:avLst/>
              </a:prstGeom>
              <a:blipFill>
                <a:blip r:embed="rId2"/>
                <a:stretch>
                  <a:fillRect l="-1650" t="-671" b="-11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9D47FA2-520F-D66E-6A72-A79BA97311AE}"/>
                  </a:ext>
                </a:extLst>
              </p:cNvPr>
              <p:cNvSpPr txBox="1"/>
              <p:nvPr/>
            </p:nvSpPr>
            <p:spPr>
              <a:xfrm>
                <a:off x="0" y="1201738"/>
                <a:ext cx="12191992" cy="2353337"/>
              </a:xfrm>
              <a:prstGeom prst="rect">
                <a:avLst/>
              </a:prstGeom>
              <a:noFill/>
            </p:spPr>
            <p:txBody>
              <a:bodyPr wrap="square" lIns="0" tIns="0" rIns="0" bIns="0" rtlCol="0">
                <a:spAutoFit/>
              </a:bodyPr>
              <a:lstStyle/>
              <a:p>
                <a:pPr>
                  <a:lnSpc>
                    <a:spcPct val="150000"/>
                  </a:lnSpc>
                </a:pPr>
                <a14:m>
                  <m:oMath xmlns:m="http://schemas.openxmlformats.org/officeDocument/2006/math">
                    <m:r>
                      <a:rPr lang="en-US" sz="2400" b="0" i="1" smtClean="0">
                        <a:latin typeface="Cambria Math" panose="02040503050406030204" pitchFamily="18" charset="0"/>
                      </a:rPr>
                      <m:t>𝐼</m:t>
                    </m:r>
                    <m:r>
                      <a:rPr lang="en-US" sz="2400" b="0" i="1" smtClean="0">
                        <a:latin typeface="Cambria Math" panose="02040503050406030204" pitchFamily="18" charset="0"/>
                      </a:rPr>
                      <m:t>:</m:t>
                    </m:r>
                  </m:oMath>
                </a14:m>
                <a:r>
                  <a:rPr lang="en-US" sz="2400" b="0" i="1" dirty="0">
                    <a:latin typeface="Cambria Math" panose="02040503050406030204" pitchFamily="18" charset="0"/>
                  </a:rPr>
                  <a:t> </a:t>
                </a:r>
                <a:r>
                  <a:rPr lang="en-US" sz="2400" b="0" dirty="0">
                    <a:latin typeface="Cambria Math" panose="02040503050406030204" pitchFamily="18" charset="0"/>
                  </a:rPr>
                  <a:t>identity operator</a:t>
                </a:r>
                <a:endParaRPr lang="en-US" sz="2400" b="0" i="1" dirty="0">
                  <a:latin typeface="Cambria Math" panose="02040503050406030204" pitchFamily="18" charset="0"/>
                </a:endParaRPr>
              </a:p>
              <a:p>
                <a:pPr>
                  <a:lnSpc>
                    <a:spcPct val="150000"/>
                  </a:lnSpc>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oMath>
                </a14:m>
                <a:r>
                  <a:rPr lang="en-US" sz="2400" dirty="0"/>
                  <a:t> computational basis measurement</a:t>
                </a:r>
              </a:p>
              <a:p>
                <a:pPr>
                  <a:lnSpc>
                    <a:spcPct val="150000"/>
                  </a:lnSpc>
                </a:pPr>
                <a14:m>
                  <m:oMathPara xmlns:m="http://schemas.openxmlformats.org/officeDocument/2006/math">
                    <m:oMathParaPr>
                      <m:jc m:val="left"/>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𝑀𝐿𝑊𝐸</m:t>
                          </m:r>
                        </m:sub>
                        <m:sup>
                          <m:r>
                            <a:rPr lang="en-US" sz="2400" b="0" i="1" smtClean="0">
                              <a:latin typeface="Cambria Math" panose="02040503050406030204" pitchFamily="18" charset="0"/>
                            </a:rPr>
                            <m:t>𝑡</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𝑠</m:t>
                                          </m:r>
                                        </m:e>
                                      </m:d>
                                    </m:e>
                                    <m:sub>
                                      <m:r>
                                        <a:rPr lang="en-US" sz="2400" b="0" i="1" smtClean="0">
                                          <a:latin typeface="Cambria Math" panose="02040503050406030204" pitchFamily="18" charset="0"/>
                                        </a:rPr>
                                        <m:t>0</m:t>
                                      </m:r>
                                    </m:sub>
                                  </m:sSub>
                                </m:e>
                              </m:d>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𝑞</m:t>
                              </m:r>
                            </m:sub>
                          </m:sSub>
                          <m:r>
                            <a:rPr lang="en-US" sz="2400" b="0" i="1" smtClean="0">
                              <a:latin typeface="Cambria Math" panose="02040503050406030204" pitchFamily="18" charset="0"/>
                            </a:rPr>
                            <m:t>, </m:t>
                          </m:r>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𝑆</m:t>
                          </m:r>
                        </m:e>
                        <m:sub>
                          <m:r>
                            <a:rPr lang="en-US" sz="2400" b="0" i="1" smtClean="0">
                              <a:latin typeface="Cambria Math" panose="02040503050406030204" pitchFamily="18" charset="0"/>
                            </a:rPr>
                            <m:t>𝜂</m:t>
                          </m:r>
                        </m:sub>
                        <m:sup>
                          <m:r>
                            <a:rPr lang="en-US" sz="2400" b="0" i="1" smtClean="0">
                              <a:latin typeface="Cambria Math" panose="02040503050406030204" pitchFamily="18" charset="0"/>
                            </a:rPr>
                            <m:t>𝑚</m:t>
                          </m:r>
                        </m:sup>
                      </m:sSubSup>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𝑆</m:t>
                          </m:r>
                        </m:e>
                        <m:sub>
                          <m:r>
                            <a:rPr lang="en-US" sz="2400" b="0" i="1" smtClean="0">
                              <a:latin typeface="Cambria Math" panose="02040503050406030204" pitchFamily="18" charset="0"/>
                            </a:rPr>
                            <m:t>𝜂</m:t>
                          </m:r>
                        </m:sub>
                        <m:sup>
                          <m:r>
                            <a:rPr lang="en-US" sz="2400" b="0" i="1" smtClean="0">
                              <a:latin typeface="Cambria Math" panose="02040503050406030204" pitchFamily="18" charset="0"/>
                            </a:rPr>
                            <m:t>𝑙</m:t>
                          </m:r>
                        </m:sup>
                      </m:sSubSup>
                      <m:r>
                        <a:rPr lang="en-US" sz="2400" b="0" i="1" smtClean="0">
                          <a:latin typeface="Cambria Math" panose="02040503050406030204" pitchFamily="18" charset="0"/>
                        </a:rPr>
                        <m:t>, </m:t>
                      </m:r>
                      <m:r>
                        <a:rPr lang="en-US" sz="2400" b="0" i="1" smtClean="0">
                          <a:latin typeface="Cambria Math" panose="02040503050406030204" pitchFamily="18" charset="0"/>
                        </a:rPr>
                        <m:t>𝑏</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sSubSup>
                      <m:r>
                        <a:rPr lang="en-US" sz="2400" b="0" i="1" smtClean="0">
                          <a:latin typeface="Cambria Math" panose="02040503050406030204" pitchFamily="18" charset="0"/>
                        </a:rPr>
                        <m:t>𝐴</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𝑒</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𝑇</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𝑙</m:t>
                          </m:r>
                        </m:sup>
                      </m:sSubSup>
                      <m:r>
                        <a:rPr lang="en-US" sz="2400" b="0" i="1" smtClean="0">
                          <a:latin typeface="Cambria Math" panose="02040503050406030204" pitchFamily="18" charset="0"/>
                        </a:rPr>
                        <m:t>]</m:t>
                      </m:r>
                    </m:oMath>
                  </m:oMathPara>
                </a14:m>
                <a:endParaRPr lang="en-US" sz="2400" dirty="0"/>
              </a:p>
              <a:p>
                <a:pPr>
                  <a:lnSpc>
                    <a:spcPct val="150000"/>
                  </a:lnSpc>
                </a:pPr>
                <a14:m>
                  <m:oMathPara xmlns:m="http://schemas.openxmlformats.org/officeDocument/2006/math">
                    <m:oMathParaPr>
                      <m:jc m:val="left"/>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𝑟𝑎𝑛𝑑</m:t>
                          </m:r>
                          <m:r>
                            <a:rPr lang="en-US" sz="2400" b="0" i="1" smtClean="0">
                              <a:latin typeface="Cambria Math" panose="02040503050406030204" pitchFamily="18" charset="0"/>
                            </a:rPr>
                            <m:t>   </m:t>
                          </m:r>
                        </m:sub>
                        <m:sup>
                          <m:r>
                            <a:rPr lang="en-US" sz="2400" b="0" i="1" smtClean="0">
                              <a:latin typeface="Cambria Math" panose="02040503050406030204" pitchFamily="18" charset="0"/>
                            </a:rPr>
                            <m:t>𝑡</m:t>
                          </m:r>
                        </m:sup>
                      </m:sSubSup>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𝑠</m:t>
                                      </m:r>
                                    </m:e>
                                  </m:d>
                                </m:e>
                                <m:sub>
                                  <m:r>
                                    <a:rPr lang="en-US" sz="2400" b="0" i="1" smtClean="0">
                                      <a:latin typeface="Cambria Math" panose="02040503050406030204" pitchFamily="18" charset="0"/>
                                    </a:rPr>
                                    <m:t>0</m:t>
                                  </m:r>
                                </m:sub>
                              </m:sSub>
                            </m:e>
                          </m:d>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𝑞</m:t>
                          </m:r>
                        </m:sub>
                      </m:sSub>
                      <m:r>
                        <a:rPr lang="en-US" sz="2400" b="0" i="1" smtClean="0">
                          <a:latin typeface="Cambria Math" panose="02040503050406030204" pitchFamily="18" charset="0"/>
                        </a:rPr>
                        <m:t>, </m:t>
                      </m:r>
                      <m:r>
                        <a:rPr lang="en-US" sz="2400" b="0" i="1" smtClean="0">
                          <a:latin typeface="Cambria Math" panose="02040503050406030204" pitchFamily="18" charset="0"/>
                        </a:rPr>
                        <m:t>𝑏</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𝑙</m:t>
                          </m:r>
                        </m:sup>
                      </m:sSubSup>
                      <m:r>
                        <a:rPr lang="en-US" sz="2400" i="1">
                          <a:latin typeface="Cambria Math" panose="02040503050406030204" pitchFamily="18" charset="0"/>
                        </a:rPr>
                        <m:t>]</m:t>
                      </m:r>
                    </m:oMath>
                  </m:oMathPara>
                </a14:m>
                <a:endParaRPr lang="en-US" sz="2400" dirty="0"/>
              </a:p>
            </p:txBody>
          </p:sp>
        </mc:Choice>
        <mc:Fallback xmlns="">
          <p:sp>
            <p:nvSpPr>
              <p:cNvPr id="2" name="TextBox 1">
                <a:extLst>
                  <a:ext uri="{FF2B5EF4-FFF2-40B4-BE49-F238E27FC236}">
                    <a16:creationId xmlns:a16="http://schemas.microsoft.com/office/drawing/2014/main" id="{C9D47FA2-520F-D66E-6A72-A79BA97311AE}"/>
                  </a:ext>
                </a:extLst>
              </p:cNvPr>
              <p:cNvSpPr txBox="1">
                <a:spLocks noRot="1" noChangeAspect="1" noMove="1" noResize="1" noEditPoints="1" noAdjustHandles="1" noChangeArrowheads="1" noChangeShapeType="1" noTextEdit="1"/>
              </p:cNvSpPr>
              <p:nvPr/>
            </p:nvSpPr>
            <p:spPr>
              <a:xfrm>
                <a:off x="0" y="1201738"/>
                <a:ext cx="12191992" cy="2353337"/>
              </a:xfrm>
              <a:prstGeom prst="rect">
                <a:avLst/>
              </a:prstGeom>
              <a:blipFill>
                <a:blip r:embed="rId3"/>
                <a:stretch>
                  <a:fillRect l="-850"/>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34212E18-A29F-C317-AFD8-6F70686D99F3}"/>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3958185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3DC26-DD10-FDE3-38E1-4130FE76C96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C5A2F080-011D-1981-9B0D-D0EBEF6F85E7}"/>
                  </a:ext>
                </a:extLst>
              </p:cNvPr>
              <p:cNvSpPr txBox="1">
                <a:spLocks/>
              </p:cNvSpPr>
              <p:nvPr/>
            </p:nvSpPr>
            <p:spPr>
              <a:xfrm>
                <a:off x="0" y="0"/>
                <a:ext cx="12191993" cy="911280"/>
              </a:xfrm>
              <a:prstGeom prst="rect">
                <a:avLst/>
              </a:prstGeom>
              <a:solidFill>
                <a:srgbClr val="BDD7E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Details on </a:t>
                </a:r>
                <a14:m>
                  <m:oMath xmlns:m="http://schemas.openxmlformats.org/officeDocument/2006/math">
                    <m:r>
                      <a:rPr lang="en-US" sz="3900" b="0" i="1" smtClean="0">
                        <a:latin typeface="Cambria Math" panose="02040503050406030204" pitchFamily="18" charset="0"/>
                      </a:rPr>
                      <m:t>𝐶𝑜𝑙𝑙𝑎𝑝𝑠𝑒</m:t>
                    </m:r>
                    <m:r>
                      <a:rPr lang="en-US" sz="3900" b="0" i="1" smtClean="0">
                        <a:latin typeface="Cambria Math" panose="02040503050406030204" pitchFamily="18" charset="0"/>
                      </a:rPr>
                      <m:t>→</m:t>
                    </m:r>
                    <m:r>
                      <a:rPr lang="en-US" sz="3900" b="0" i="1" smtClean="0">
                        <a:latin typeface="Cambria Math" panose="02040503050406030204" pitchFamily="18" charset="0"/>
                      </a:rPr>
                      <m:t>𝑀𝐿𝑊𝐸</m:t>
                    </m:r>
                  </m:oMath>
                </a14:m>
                <a:endParaRPr lang="en-US" sz="3900" dirty="0"/>
              </a:p>
            </p:txBody>
          </p:sp>
        </mc:Choice>
        <mc:Fallback xmlns="">
          <p:sp>
            <p:nvSpPr>
              <p:cNvPr id="4" name="Title 1">
                <a:extLst>
                  <a:ext uri="{FF2B5EF4-FFF2-40B4-BE49-F238E27FC236}">
                    <a16:creationId xmlns:a16="http://schemas.microsoft.com/office/drawing/2014/main" id="{C5A2F080-011D-1981-9B0D-D0EBEF6F85E7}"/>
                  </a:ext>
                </a:extLst>
              </p:cNvPr>
              <p:cNvSpPr txBox="1">
                <a:spLocks noRot="1" noChangeAspect="1" noMove="1" noResize="1" noEditPoints="1" noAdjustHandles="1" noChangeArrowheads="1" noChangeShapeType="1" noTextEdit="1"/>
              </p:cNvSpPr>
              <p:nvPr/>
            </p:nvSpPr>
            <p:spPr>
              <a:xfrm>
                <a:off x="0" y="0"/>
                <a:ext cx="12191993" cy="911280"/>
              </a:xfrm>
              <a:prstGeom prst="rect">
                <a:avLst/>
              </a:prstGeom>
              <a:blipFill>
                <a:blip r:embed="rId2"/>
                <a:stretch>
                  <a:fillRect l="-1650" t="-671" b="-11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9D47FA2-520F-D66E-6A72-A79BA97311AE}"/>
                  </a:ext>
                </a:extLst>
              </p:cNvPr>
              <p:cNvSpPr txBox="1"/>
              <p:nvPr/>
            </p:nvSpPr>
            <p:spPr>
              <a:xfrm>
                <a:off x="0" y="1201738"/>
                <a:ext cx="12191992" cy="2353337"/>
              </a:xfrm>
              <a:prstGeom prst="rect">
                <a:avLst/>
              </a:prstGeom>
              <a:noFill/>
            </p:spPr>
            <p:txBody>
              <a:bodyPr wrap="square" lIns="0" tIns="0" rIns="0" bIns="0" rtlCol="0">
                <a:spAutoFit/>
              </a:bodyPr>
              <a:lstStyle/>
              <a:p>
                <a:pPr>
                  <a:lnSpc>
                    <a:spcPct val="150000"/>
                  </a:lnSpc>
                </a:pPr>
                <a14:m>
                  <m:oMath xmlns:m="http://schemas.openxmlformats.org/officeDocument/2006/math">
                    <m:r>
                      <a:rPr lang="en-US" sz="2400" b="0" i="1" smtClean="0">
                        <a:latin typeface="Cambria Math" panose="02040503050406030204" pitchFamily="18" charset="0"/>
                      </a:rPr>
                      <m:t>𝐼</m:t>
                    </m:r>
                    <m:r>
                      <a:rPr lang="en-US" sz="2400" b="0" i="1" smtClean="0">
                        <a:latin typeface="Cambria Math" panose="02040503050406030204" pitchFamily="18" charset="0"/>
                      </a:rPr>
                      <m:t>:</m:t>
                    </m:r>
                  </m:oMath>
                </a14:m>
                <a:r>
                  <a:rPr lang="en-US" sz="2400" b="0" i="1" dirty="0">
                    <a:latin typeface="Cambria Math" panose="02040503050406030204" pitchFamily="18" charset="0"/>
                  </a:rPr>
                  <a:t> </a:t>
                </a:r>
                <a:r>
                  <a:rPr lang="en-US" sz="2400" b="0" dirty="0">
                    <a:latin typeface="Cambria Math" panose="02040503050406030204" pitchFamily="18" charset="0"/>
                  </a:rPr>
                  <a:t>identity operator</a:t>
                </a:r>
                <a:endParaRPr lang="en-US" sz="2400" b="0" i="1" dirty="0">
                  <a:latin typeface="Cambria Math" panose="02040503050406030204" pitchFamily="18" charset="0"/>
                </a:endParaRPr>
              </a:p>
              <a:p>
                <a:pPr>
                  <a:lnSpc>
                    <a:spcPct val="150000"/>
                  </a:lnSpc>
                </a:pP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oMath>
                </a14:m>
                <a:r>
                  <a:rPr lang="en-US" sz="2400" dirty="0"/>
                  <a:t> computational basis measurement</a:t>
                </a:r>
              </a:p>
              <a:p>
                <a:pPr>
                  <a:lnSpc>
                    <a:spcPct val="150000"/>
                  </a:lnSpc>
                </a:pPr>
                <a14:m>
                  <m:oMathPara xmlns:m="http://schemas.openxmlformats.org/officeDocument/2006/math">
                    <m:oMathParaPr>
                      <m:jc m:val="left"/>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𝑀𝐿𝑊𝐸</m:t>
                          </m:r>
                        </m:sub>
                        <m:sup>
                          <m:r>
                            <a:rPr lang="en-US" sz="2400" b="0" i="1" smtClean="0">
                              <a:latin typeface="Cambria Math" panose="02040503050406030204" pitchFamily="18" charset="0"/>
                            </a:rPr>
                            <m:t>𝑡</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𝑠</m:t>
                                          </m:r>
                                        </m:e>
                                      </m:d>
                                    </m:e>
                                    <m:sub>
                                      <m:r>
                                        <a:rPr lang="en-US" sz="2400" b="0" i="1" smtClean="0">
                                          <a:latin typeface="Cambria Math" panose="02040503050406030204" pitchFamily="18" charset="0"/>
                                        </a:rPr>
                                        <m:t>0</m:t>
                                      </m:r>
                                    </m:sub>
                                  </m:sSub>
                                </m:e>
                              </m:d>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𝑞</m:t>
                              </m:r>
                            </m:sub>
                          </m:sSub>
                          <m:r>
                            <a:rPr lang="en-US" sz="2400" b="0" i="1" smtClean="0">
                              <a:latin typeface="Cambria Math" panose="02040503050406030204" pitchFamily="18" charset="0"/>
                            </a:rPr>
                            <m:t>, </m:t>
                          </m:r>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𝑆</m:t>
                          </m:r>
                        </m:e>
                        <m:sub>
                          <m:r>
                            <a:rPr lang="en-US" sz="2400" b="0" i="1" smtClean="0">
                              <a:latin typeface="Cambria Math" panose="02040503050406030204" pitchFamily="18" charset="0"/>
                            </a:rPr>
                            <m:t>𝜂</m:t>
                          </m:r>
                        </m:sub>
                        <m:sup>
                          <m:r>
                            <a:rPr lang="en-US" sz="2400" b="0" i="1" smtClean="0">
                              <a:latin typeface="Cambria Math" panose="02040503050406030204" pitchFamily="18" charset="0"/>
                            </a:rPr>
                            <m:t>𝑚</m:t>
                          </m:r>
                        </m:sup>
                      </m:sSubSup>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𝑆</m:t>
                          </m:r>
                        </m:e>
                        <m:sub>
                          <m:r>
                            <a:rPr lang="en-US" sz="2400" b="0" i="1" smtClean="0">
                              <a:latin typeface="Cambria Math" panose="02040503050406030204" pitchFamily="18" charset="0"/>
                            </a:rPr>
                            <m:t>𝜂</m:t>
                          </m:r>
                        </m:sub>
                        <m:sup>
                          <m:r>
                            <a:rPr lang="en-US" sz="2400" b="0" i="1" smtClean="0">
                              <a:latin typeface="Cambria Math" panose="02040503050406030204" pitchFamily="18" charset="0"/>
                            </a:rPr>
                            <m:t>𝑙</m:t>
                          </m:r>
                        </m:sup>
                      </m:sSubSup>
                      <m:r>
                        <a:rPr lang="en-US" sz="2400" b="0" i="1" smtClean="0">
                          <a:latin typeface="Cambria Math" panose="02040503050406030204" pitchFamily="18" charset="0"/>
                        </a:rPr>
                        <m:t>, </m:t>
                      </m:r>
                      <m:r>
                        <a:rPr lang="en-US" sz="2400" b="0" i="1" smtClean="0">
                          <a:latin typeface="Cambria Math" panose="02040503050406030204" pitchFamily="18" charset="0"/>
                        </a:rPr>
                        <m:t>𝑏</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𝑒</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sSubSup>
                      <m:r>
                        <a:rPr lang="en-US" sz="2400" b="0" i="1" smtClean="0">
                          <a:latin typeface="Cambria Math" panose="02040503050406030204" pitchFamily="18" charset="0"/>
                        </a:rPr>
                        <m:t>𝐴</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𝑒</m:t>
                          </m:r>
                        </m:e>
                        <m:sub>
                          <m:r>
                            <a:rPr lang="en-US" sz="2400" b="0" i="1" smtClean="0">
                              <a:latin typeface="Cambria Math" panose="02040503050406030204" pitchFamily="18" charset="0"/>
                            </a:rPr>
                            <m:t>2</m:t>
                          </m:r>
                        </m:sub>
                        <m:sup>
                          <m:r>
                            <a:rPr lang="en-US" sz="2400" b="0" i="1" smtClean="0">
                              <a:latin typeface="Cambria Math" panose="02040503050406030204" pitchFamily="18" charset="0"/>
                            </a:rPr>
                            <m:t>𝑇</m:t>
                          </m:r>
                        </m:sup>
                      </m:sSubSup>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𝑙</m:t>
                          </m:r>
                        </m:sup>
                      </m:sSubSup>
                      <m:r>
                        <a:rPr lang="en-US" sz="2400" b="0" i="1" smtClean="0">
                          <a:latin typeface="Cambria Math" panose="02040503050406030204" pitchFamily="18" charset="0"/>
                        </a:rPr>
                        <m:t>]</m:t>
                      </m:r>
                    </m:oMath>
                  </m:oMathPara>
                </a14:m>
                <a:endParaRPr lang="en-US" sz="2400" dirty="0"/>
              </a:p>
              <a:p>
                <a:pPr>
                  <a:lnSpc>
                    <a:spcPct val="150000"/>
                  </a:lnSpc>
                </a:pPr>
                <a14:m>
                  <m:oMathPara xmlns:m="http://schemas.openxmlformats.org/officeDocument/2006/math">
                    <m:oMathParaPr>
                      <m:jc m:val="left"/>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𝑟𝑎𝑛𝑑</m:t>
                          </m:r>
                          <m:r>
                            <a:rPr lang="en-US" sz="2400" b="0" i="1" smtClean="0">
                              <a:latin typeface="Cambria Math" panose="02040503050406030204" pitchFamily="18" charset="0"/>
                            </a:rPr>
                            <m:t>   </m:t>
                          </m:r>
                        </m:sub>
                        <m:sup>
                          <m:r>
                            <a:rPr lang="en-US" sz="2400" b="0" i="1" smtClean="0">
                              <a:latin typeface="Cambria Math" panose="02040503050406030204" pitchFamily="18" charset="0"/>
                            </a:rPr>
                            <m:t>𝑡</m:t>
                          </m:r>
                        </m:sup>
                      </m:sSubSup>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𝑏</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𝑠</m:t>
                                      </m:r>
                                    </m:e>
                                  </m:d>
                                </m:e>
                                <m:sub>
                                  <m:r>
                                    <a:rPr lang="en-US" sz="2400" b="0" i="1" smtClean="0">
                                      <a:latin typeface="Cambria Math" panose="02040503050406030204" pitchFamily="18" charset="0"/>
                                    </a:rPr>
                                    <m:t>0</m:t>
                                  </m:r>
                                </m:sub>
                              </m:sSub>
                            </m:e>
                          </m:d>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𝑞</m:t>
                          </m:r>
                        </m:sub>
                      </m:sSub>
                      <m:r>
                        <a:rPr lang="en-US" sz="2400" b="0" i="1" smtClean="0">
                          <a:latin typeface="Cambria Math" panose="02040503050406030204" pitchFamily="18" charset="0"/>
                        </a:rPr>
                        <m:t>, </m:t>
                      </m:r>
                      <m:r>
                        <a:rPr lang="en-US" sz="2400" b="0" i="1" smtClean="0">
                          <a:latin typeface="Cambria Math" panose="02040503050406030204" pitchFamily="18" charset="0"/>
                        </a:rPr>
                        <m:t>𝑏</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𝑅</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𝑙</m:t>
                          </m:r>
                        </m:sup>
                      </m:sSubSup>
                      <m:r>
                        <a:rPr lang="en-US" sz="2400" i="1">
                          <a:latin typeface="Cambria Math" panose="02040503050406030204" pitchFamily="18" charset="0"/>
                        </a:rPr>
                        <m:t>]</m:t>
                      </m:r>
                    </m:oMath>
                  </m:oMathPara>
                </a14:m>
                <a:endParaRPr lang="en-US" sz="2400" dirty="0"/>
              </a:p>
            </p:txBody>
          </p:sp>
        </mc:Choice>
        <mc:Fallback xmlns="">
          <p:sp>
            <p:nvSpPr>
              <p:cNvPr id="2" name="TextBox 1">
                <a:extLst>
                  <a:ext uri="{FF2B5EF4-FFF2-40B4-BE49-F238E27FC236}">
                    <a16:creationId xmlns:a16="http://schemas.microsoft.com/office/drawing/2014/main" id="{C9D47FA2-520F-D66E-6A72-A79BA97311AE}"/>
                  </a:ext>
                </a:extLst>
              </p:cNvPr>
              <p:cNvSpPr txBox="1">
                <a:spLocks noRot="1" noChangeAspect="1" noMove="1" noResize="1" noEditPoints="1" noAdjustHandles="1" noChangeArrowheads="1" noChangeShapeType="1" noTextEdit="1"/>
              </p:cNvSpPr>
              <p:nvPr/>
            </p:nvSpPr>
            <p:spPr>
              <a:xfrm>
                <a:off x="0" y="1201738"/>
                <a:ext cx="12191992" cy="2353337"/>
              </a:xfrm>
              <a:prstGeom prst="rect">
                <a:avLst/>
              </a:prstGeom>
              <a:blipFill>
                <a:blip r:embed="rId3"/>
                <a:stretch>
                  <a:fillRect l="-8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75C000-3BB2-F149-B225-49203DCF9942}"/>
                  </a:ext>
                </a:extLst>
              </p:cNvPr>
              <p:cNvSpPr txBox="1"/>
              <p:nvPr/>
            </p:nvSpPr>
            <p:spPr>
              <a:xfrm>
                <a:off x="0" y="4402249"/>
                <a:ext cx="7824065" cy="2121350"/>
              </a:xfrm>
              <a:prstGeom prst="rect">
                <a:avLst/>
              </a:prstGeom>
              <a:noFill/>
            </p:spPr>
            <p:txBody>
              <a:bodyPr wrap="none" rtlCol="0">
                <a:spAutoFit/>
              </a:bodyPr>
              <a:lstStyle/>
              <a:p>
                <a:endParaRPr lang="en-US" sz="2400" dirty="0"/>
              </a:p>
              <a:p>
                <a:pPr/>
                <a14:m>
                  <m:oMathPara xmlns:m="http://schemas.openxmlformats.org/officeDocument/2006/math">
                    <m:oMathParaPr>
                      <m:jc m:val="left"/>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𝑀𝐿𝑊𝐸</m:t>
                          </m:r>
                        </m:sub>
                        <m:sup>
                          <m:r>
                            <a:rPr lang="en-US" sz="2400" b="0" i="1" smtClean="0">
                              <a:latin typeface="Cambria Math" panose="02040503050406030204" pitchFamily="18" charset="0"/>
                            </a:rPr>
                            <m:t>𝑡</m:t>
                          </m:r>
                        </m:sup>
                      </m:sSubSup>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𝑑</m:t>
                          </m:r>
                        </m:den>
                      </m:f>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𝑀𝐿𝑊𝐸</m:t>
                          </m:r>
                        </m:sub>
                        <m:sup>
                          <m:r>
                            <a:rPr lang="en-US" sz="2400" b="0" i="1" smtClean="0">
                              <a:latin typeface="Cambria Math" panose="02040503050406030204" pitchFamily="18" charset="0"/>
                            </a:rPr>
                            <m:t>𝑡𝑑</m:t>
                          </m:r>
                        </m:sup>
                      </m:sSub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𝜌</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𝑑</m:t>
                              </m:r>
                            </m:den>
                          </m:f>
                        </m:e>
                      </m:d>
                      <m:r>
                        <a:rPr lang="en-US" sz="2400" b="0" i="1" smtClean="0">
                          <a:latin typeface="Cambria Math" panose="02040503050406030204" pitchFamily="18" charset="0"/>
                        </a:rPr>
                        <m:t>𝜌</m:t>
                      </m:r>
                    </m:oMath>
                  </m:oMathPara>
                </a14:m>
                <a:endParaRPr lang="en-US" sz="2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𝑟𝑎𝑛𝑑</m:t>
                          </m:r>
                          <m:r>
                            <a:rPr lang="en-US" sz="2400" b="0" i="1" smtClean="0">
                              <a:latin typeface="Cambria Math" panose="02040503050406030204" pitchFamily="18" charset="0"/>
                            </a:rPr>
                            <m:t>   </m:t>
                          </m:r>
                        </m:sub>
                        <m:sup>
                          <m:r>
                            <a:rPr lang="en-US" sz="2400" b="0" i="1" smtClean="0">
                              <a:latin typeface="Cambria Math" panose="02040503050406030204" pitchFamily="18" charset="0"/>
                            </a:rPr>
                            <m:t>𝑡</m:t>
                          </m:r>
                        </m:sup>
                      </m:sSubSup>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𝑑</m:t>
                          </m:r>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0</m:t>
                          </m:r>
                        </m:sub>
                      </m:sSub>
                      <m:d>
                        <m:dPr>
                          <m:ctrlPr>
                            <a:rPr lang="en-US" sz="2400" b="0" i="1" smtClean="0">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𝑀𝐿𝑊𝐸</m:t>
                              </m:r>
                            </m:sub>
                            <m:sup>
                              <m:r>
                                <a:rPr lang="en-US" sz="2400" b="0" i="1" smtClean="0">
                                  <a:latin typeface="Cambria Math" panose="02040503050406030204" pitchFamily="18" charset="0"/>
                                </a:rPr>
                                <m:t>𝑡𝑑</m:t>
                              </m:r>
                            </m:sup>
                          </m:sSub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𝜌</m:t>
                              </m:r>
                            </m:e>
                          </m:d>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𝑑</m:t>
                              </m:r>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𝑡</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0</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𝜌</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𝜌</m:t>
                      </m:r>
                    </m:oMath>
                  </m:oMathPara>
                </a14:m>
                <a:endParaRPr lang="en-US" sz="2400" dirty="0"/>
              </a:p>
            </p:txBody>
          </p:sp>
        </mc:Choice>
        <mc:Fallback xmlns="">
          <p:sp>
            <p:nvSpPr>
              <p:cNvPr id="3" name="TextBox 2">
                <a:extLst>
                  <a:ext uri="{FF2B5EF4-FFF2-40B4-BE49-F238E27FC236}">
                    <a16:creationId xmlns:a16="http://schemas.microsoft.com/office/drawing/2014/main" id="{E775C000-3BB2-F149-B225-49203DCF9942}"/>
                  </a:ext>
                </a:extLst>
              </p:cNvPr>
              <p:cNvSpPr txBox="1">
                <a:spLocks noRot="1" noChangeAspect="1" noMove="1" noResize="1" noEditPoints="1" noAdjustHandles="1" noChangeArrowheads="1" noChangeShapeType="1" noTextEdit="1"/>
              </p:cNvSpPr>
              <p:nvPr/>
            </p:nvSpPr>
            <p:spPr>
              <a:xfrm>
                <a:off x="0" y="4402249"/>
                <a:ext cx="7824065" cy="21213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613F1A9-1240-421A-3942-D949CE00C42D}"/>
                  </a:ext>
                </a:extLst>
              </p:cNvPr>
              <p:cNvSpPr txBox="1"/>
              <p:nvPr/>
            </p:nvSpPr>
            <p:spPr>
              <a:xfrm>
                <a:off x="9719835" y="4885627"/>
                <a:ext cx="2381165" cy="1477328"/>
              </a:xfrm>
              <a:prstGeom prst="rect">
                <a:avLst/>
              </a:prstGeom>
              <a:noFill/>
            </p:spPr>
            <p:txBody>
              <a:bodyPr wrap="none" rtlCol="0">
                <a:spAutoFit/>
              </a:bodyPr>
              <a:lstStyle/>
              <a:p>
                <a:pPr>
                  <a:lnSpc>
                    <a:spcPts val="3600"/>
                  </a:lnSpc>
                </a:pPr>
                <a14:m>
                  <m:oMathPara xmlns:m="http://schemas.openxmlformats.org/officeDocument/2006/math">
                    <m:oMathParaPr>
                      <m:jc m:val="left"/>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𝑀𝐿𝑊𝐸</m:t>
                          </m:r>
                        </m:sub>
                        <m:sup>
                          <m:r>
                            <a:rPr lang="en-US" sz="2400" b="0" i="1" smtClean="0">
                              <a:latin typeface="Cambria Math" panose="02040503050406030204" pitchFamily="18" charset="0"/>
                            </a:rPr>
                            <m:t>𝑡</m:t>
                          </m:r>
                        </m:sup>
                      </m:sSubSup>
                      <m:r>
                        <a:rPr lang="en-US" sz="2400" b="0" i="1" smtClean="0">
                          <a:latin typeface="Cambria Math" panose="02040503050406030204" pitchFamily="18" charset="0"/>
                        </a:rPr>
                        <m:t>≈</m:t>
                      </m:r>
                      <m:r>
                        <a:rPr lang="en-US" sz="2400" b="0" i="1" smtClean="0">
                          <a:latin typeface="Cambria Math" panose="02040503050406030204" pitchFamily="18" charset="0"/>
                        </a:rPr>
                        <m:t>𝜌</m:t>
                      </m:r>
                    </m:oMath>
                  </m:oMathPara>
                </a14:m>
                <a:endParaRPr lang="en-US" sz="2400" dirty="0"/>
              </a:p>
              <a:p>
                <a:pPr>
                  <a:lnSpc>
                    <a:spcPts val="3600"/>
                  </a:lnSpc>
                </a:pPr>
                <a:endParaRPr lang="en-US" sz="2400" dirty="0"/>
              </a:p>
              <a:p>
                <a:pPr>
                  <a:lnSpc>
                    <a:spcPts val="3600"/>
                  </a:lnSpc>
                </a:pPr>
                <a14:m>
                  <m:oMathPara xmlns:m="http://schemas.openxmlformats.org/officeDocument/2006/math">
                    <m:oMathParaPr>
                      <m:jc m:val="left"/>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𝑀</m:t>
                          </m:r>
                        </m:e>
                        <m:sub>
                          <m:r>
                            <a:rPr lang="en-US" sz="2400" b="0" i="1" smtClean="0">
                              <a:latin typeface="Cambria Math" panose="02040503050406030204" pitchFamily="18" charset="0"/>
                            </a:rPr>
                            <m:t>𝑟𝑎𝑛𝑑</m:t>
                          </m:r>
                          <m:r>
                            <a:rPr lang="en-US" sz="2400" b="0" i="1" smtClean="0">
                              <a:latin typeface="Cambria Math" panose="02040503050406030204" pitchFamily="18" charset="0"/>
                            </a:rPr>
                            <m:t>  </m:t>
                          </m:r>
                        </m:sub>
                        <m:sup>
                          <m:r>
                            <a:rPr lang="en-US" sz="2400" b="0" i="1" smtClean="0">
                              <a:latin typeface="Cambria Math" panose="02040503050406030204" pitchFamily="18" charset="0"/>
                            </a:rPr>
                            <m:t>𝑡</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0</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𝜌</m:t>
                          </m:r>
                        </m:e>
                      </m:d>
                    </m:oMath>
                  </m:oMathPara>
                </a14:m>
                <a:endParaRPr lang="en-US" sz="2400" dirty="0"/>
              </a:p>
            </p:txBody>
          </p:sp>
        </mc:Choice>
        <mc:Fallback xmlns="">
          <p:sp>
            <p:nvSpPr>
              <p:cNvPr id="5" name="TextBox 4">
                <a:extLst>
                  <a:ext uri="{FF2B5EF4-FFF2-40B4-BE49-F238E27FC236}">
                    <a16:creationId xmlns:a16="http://schemas.microsoft.com/office/drawing/2014/main" id="{8613F1A9-1240-421A-3942-D949CE00C42D}"/>
                  </a:ext>
                </a:extLst>
              </p:cNvPr>
              <p:cNvSpPr txBox="1">
                <a:spLocks noRot="1" noChangeAspect="1" noMove="1" noResize="1" noEditPoints="1" noAdjustHandles="1" noChangeArrowheads="1" noChangeShapeType="1" noTextEdit="1"/>
              </p:cNvSpPr>
              <p:nvPr/>
            </p:nvSpPr>
            <p:spPr>
              <a:xfrm>
                <a:off x="9719835" y="4885627"/>
                <a:ext cx="2381165" cy="147732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EFD8A7B-0186-50F5-F678-E1476FF51047}"/>
                  </a:ext>
                </a:extLst>
              </p:cNvPr>
              <p:cNvSpPr txBox="1"/>
              <p:nvPr/>
            </p:nvSpPr>
            <p:spPr>
              <a:xfrm>
                <a:off x="7282590" y="5108836"/>
                <a:ext cx="1781257" cy="461665"/>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≪1≪</m:t>
                      </m:r>
                      <m:r>
                        <a:rPr lang="en-US" sz="2400" b="0" i="1" smtClean="0">
                          <a:latin typeface="Cambria Math" panose="02040503050406030204" pitchFamily="18" charset="0"/>
                        </a:rPr>
                        <m:t>𝑑</m:t>
                      </m:r>
                    </m:oMath>
                  </m:oMathPara>
                </a14:m>
                <a:endParaRPr lang="en-US" sz="1400" dirty="0"/>
              </a:p>
            </p:txBody>
          </p:sp>
        </mc:Choice>
        <mc:Fallback xmlns="">
          <p:sp>
            <p:nvSpPr>
              <p:cNvPr id="6" name="TextBox 5">
                <a:extLst>
                  <a:ext uri="{FF2B5EF4-FFF2-40B4-BE49-F238E27FC236}">
                    <a16:creationId xmlns:a16="http://schemas.microsoft.com/office/drawing/2014/main" id="{3EFD8A7B-0186-50F5-F678-E1476FF51047}"/>
                  </a:ext>
                </a:extLst>
              </p:cNvPr>
              <p:cNvSpPr txBox="1">
                <a:spLocks noRot="1" noChangeAspect="1" noMove="1" noResize="1" noEditPoints="1" noAdjustHandles="1" noChangeArrowheads="1" noChangeShapeType="1" noTextEdit="1"/>
              </p:cNvSpPr>
              <p:nvPr/>
            </p:nvSpPr>
            <p:spPr>
              <a:xfrm>
                <a:off x="7282590" y="5108836"/>
                <a:ext cx="1781257" cy="461665"/>
              </a:xfrm>
              <a:prstGeom prst="rect">
                <a:avLst/>
              </a:prstGeom>
              <a:blipFill>
                <a:blip r:embed="rId6"/>
                <a:stretch>
                  <a:fillRect l="-1027" b="-10526"/>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C948D19D-7680-78EF-8BA5-265A66733CC7}"/>
              </a:ext>
            </a:extLst>
          </p:cNvPr>
          <p:cNvCxnSpPr>
            <a:cxnSpLocks/>
          </p:cNvCxnSpPr>
          <p:nvPr/>
        </p:nvCxnSpPr>
        <p:spPr>
          <a:xfrm>
            <a:off x="7175015" y="5737415"/>
            <a:ext cx="2367019" cy="0"/>
          </a:xfrm>
          <a:prstGeom prst="straightConnector1">
            <a:avLst/>
          </a:prstGeom>
          <a:ln w="1079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9F279D-1E6A-75F8-0090-31C9F460E333}"/>
              </a:ext>
            </a:extLst>
          </p:cNvPr>
          <p:cNvSpPr txBox="1"/>
          <p:nvPr/>
        </p:nvSpPr>
        <p:spPr>
          <a:xfrm>
            <a:off x="0" y="3898619"/>
            <a:ext cx="12191999" cy="461665"/>
          </a:xfrm>
          <a:prstGeom prst="rect">
            <a:avLst/>
          </a:prstGeom>
          <a:solidFill>
            <a:srgbClr val="F8CBAD"/>
          </a:solidFill>
          <a:ln>
            <a:solidFill>
              <a:srgbClr val="ED7D31"/>
            </a:solidFill>
          </a:ln>
        </p:spPr>
        <p:txBody>
          <a:bodyPr wrap="square" rtlCol="0">
            <a:spAutoFit/>
          </a:bodyPr>
          <a:lstStyle/>
          <a:p>
            <a:r>
              <a:rPr lang="en-US" sz="2400" dirty="0"/>
              <a:t>We can prove that for some parameters:</a:t>
            </a:r>
          </a:p>
        </p:txBody>
      </p:sp>
      <p:sp>
        <p:nvSpPr>
          <p:cNvPr id="8" name="Title 1">
            <a:extLst>
              <a:ext uri="{FF2B5EF4-FFF2-40B4-BE49-F238E27FC236}">
                <a16:creationId xmlns:a16="http://schemas.microsoft.com/office/drawing/2014/main" id="{459A7E33-2465-BD22-49FD-BE66FA5AE425}"/>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20674309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5BDE49-27D1-BAAD-F06E-CA49EC75E885}"/>
              </a:ext>
            </a:extLst>
          </p:cNvPr>
          <p:cNvSpPr txBox="1">
            <a:spLocks/>
          </p:cNvSpPr>
          <p:nvPr/>
        </p:nvSpPr>
        <p:spPr>
          <a:xfrm>
            <a:off x="0" y="0"/>
            <a:ext cx="12191993" cy="911280"/>
          </a:xfrm>
          <a:prstGeom prst="rect">
            <a:avLst/>
          </a:prstGeom>
          <a:solidFill>
            <a:srgbClr val="BDD7E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Concrete Parameter Tables</a:t>
            </a:r>
          </a:p>
        </p:txBody>
      </p:sp>
      <p:pic>
        <p:nvPicPr>
          <p:cNvPr id="8" name="Picture 7">
            <a:extLst>
              <a:ext uri="{FF2B5EF4-FFF2-40B4-BE49-F238E27FC236}">
                <a16:creationId xmlns:a16="http://schemas.microsoft.com/office/drawing/2014/main" id="{F4D76D54-E102-FF86-7FDD-C75F8F938CC6}"/>
              </a:ext>
            </a:extLst>
          </p:cNvPr>
          <p:cNvPicPr>
            <a:picLocks noChangeAspect="1"/>
          </p:cNvPicPr>
          <p:nvPr/>
        </p:nvPicPr>
        <p:blipFill rotWithShape="1">
          <a:blip r:embed="rId2"/>
          <a:srcRect l="33265" t="19451" r="9117" b="8863"/>
          <a:stretch/>
        </p:blipFill>
        <p:spPr>
          <a:xfrm>
            <a:off x="-4" y="1143000"/>
            <a:ext cx="7839429" cy="5486400"/>
          </a:xfrm>
          <a:prstGeom prst="rect">
            <a:avLst/>
          </a:prstGeom>
        </p:spPr>
      </p:pic>
      <p:pic>
        <p:nvPicPr>
          <p:cNvPr id="10" name="Picture 9">
            <a:extLst>
              <a:ext uri="{FF2B5EF4-FFF2-40B4-BE49-F238E27FC236}">
                <a16:creationId xmlns:a16="http://schemas.microsoft.com/office/drawing/2014/main" id="{038F5E39-D14A-1847-005C-83BE2AA429F1}"/>
              </a:ext>
            </a:extLst>
          </p:cNvPr>
          <p:cNvPicPr>
            <a:picLocks noChangeAspect="1"/>
          </p:cNvPicPr>
          <p:nvPr/>
        </p:nvPicPr>
        <p:blipFill rotWithShape="1">
          <a:blip r:embed="rId3"/>
          <a:srcRect l="53972" t="19608" r="15646" b="8863"/>
          <a:stretch/>
        </p:blipFill>
        <p:spPr>
          <a:xfrm>
            <a:off x="8049250" y="1143000"/>
            <a:ext cx="4142743" cy="5486400"/>
          </a:xfrm>
          <a:prstGeom prst="rect">
            <a:avLst/>
          </a:prstGeom>
        </p:spPr>
      </p:pic>
      <p:sp>
        <p:nvSpPr>
          <p:cNvPr id="11" name="Rectangle 10">
            <a:extLst>
              <a:ext uri="{FF2B5EF4-FFF2-40B4-BE49-F238E27FC236}">
                <a16:creationId xmlns:a16="http://schemas.microsoft.com/office/drawing/2014/main" id="{5B361FDB-54EC-D37C-7052-AD2322A5488E}"/>
              </a:ext>
            </a:extLst>
          </p:cNvPr>
          <p:cNvSpPr/>
          <p:nvPr/>
        </p:nvSpPr>
        <p:spPr>
          <a:xfrm>
            <a:off x="-1" y="1143000"/>
            <a:ext cx="7839425" cy="54864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AEEBAC-B581-8FCF-498F-D82E9B333028}"/>
              </a:ext>
            </a:extLst>
          </p:cNvPr>
          <p:cNvSpPr/>
          <p:nvPr/>
        </p:nvSpPr>
        <p:spPr>
          <a:xfrm>
            <a:off x="8049249" y="1143000"/>
            <a:ext cx="4142751" cy="54864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F2CC6-B420-5BA9-14ED-8DB6C6F36704}"/>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369598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BC9F2-21E7-54A5-4460-6579DD5A0FF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3E71EB-3AE1-DFD2-F505-129211F88FEC}"/>
                  </a:ext>
                </a:extLst>
              </p:cNvPr>
              <p:cNvSpPr txBox="1"/>
              <p:nvPr/>
            </p:nvSpPr>
            <p:spPr>
              <a:xfrm>
                <a:off x="1473719" y="1087444"/>
                <a:ext cx="8412480" cy="891078"/>
              </a:xfrm>
              <a:prstGeom prst="rect">
                <a:avLst/>
              </a:prstGeom>
              <a:solidFill>
                <a:srgbClr val="BDD7EE"/>
              </a:solidFill>
              <a:ln>
                <a:solidFill>
                  <a:srgbClr val="4472C4"/>
                </a:solidFill>
              </a:ln>
            </p:spPr>
            <p:txBody>
              <a:bodyPr wrap="square" rtlCol="0">
                <a:spAutoFit/>
              </a:bodyPr>
              <a:lstStyle/>
              <a:p>
                <a:pPr>
                  <a:lnSpc>
                    <a:spcPct val="150000"/>
                  </a:lnSpc>
                  <a:spcAft>
                    <a:spcPts val="780"/>
                  </a:spcAft>
                </a:pPr>
                <a14:m>
                  <m:oMathPara xmlns:m="http://schemas.openxmlformats.org/officeDocument/2006/math">
                    <m:oMathParaPr>
                      <m:jc m:val="left"/>
                    </m:oMathParaPr>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𝑅</m:t>
                          </m:r>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𝑞</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𝑍</m:t>
                          </m:r>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𝑞</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r>
                        <a:rPr lang="en-US" sz="2800" b="0" i="1" smtClean="0">
                          <a:latin typeface="Cambria Math" panose="02040503050406030204" pitchFamily="18" charset="0"/>
                          <a:ea typeface="Calibri" panose="020F0502020204030204" pitchFamily="34" charset="0"/>
                          <a:cs typeface="Times New Roman" panose="02020603050405020304" pitchFamily="18" charset="0"/>
                        </a:rPr>
                        <m:t>𝑋</m:t>
                      </m:r>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𝑋</m:t>
                          </m:r>
                        </m:e>
                        <m:sup>
                          <m:r>
                            <a:rPr lang="en-US" sz="2800" b="0" i="1" smtClean="0">
                              <a:latin typeface="Cambria Math" panose="02040503050406030204" pitchFamily="18" charset="0"/>
                              <a:ea typeface="Calibri" panose="020F0502020204030204" pitchFamily="34" charset="0"/>
                              <a:cs typeface="Times New Roman" panose="02020603050405020304" pitchFamily="18" charset="0"/>
                            </a:rPr>
                            <m:t>𝑛</m:t>
                          </m:r>
                        </m:sup>
                      </m:sSup>
                      <m:r>
                        <a:rPr lang="en-US" sz="2800" b="0" i="1" smtClean="0">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333E71EB-3AE1-DFD2-F505-129211F88FEC}"/>
                  </a:ext>
                </a:extLst>
              </p:cNvPr>
              <p:cNvSpPr txBox="1">
                <a:spLocks noRot="1" noChangeAspect="1" noMove="1" noResize="1" noEditPoints="1" noAdjustHandles="1" noChangeArrowheads="1" noChangeShapeType="1" noTextEdit="1"/>
              </p:cNvSpPr>
              <p:nvPr/>
            </p:nvSpPr>
            <p:spPr>
              <a:xfrm>
                <a:off x="1473719" y="1087444"/>
                <a:ext cx="8412480" cy="891078"/>
              </a:xfrm>
              <a:prstGeom prst="rect">
                <a:avLst/>
              </a:prstGeom>
              <a:blipFill>
                <a:blip r:embed="rId3"/>
                <a:stretch>
                  <a:fillRect/>
                </a:stretch>
              </a:blipFill>
              <a:ln>
                <a:solidFill>
                  <a:srgbClr val="4472C4"/>
                </a:solidFill>
              </a:ln>
            </p:spPr>
            <p:txBody>
              <a:bodyPr/>
              <a:lstStyle/>
              <a:p>
                <a:r>
                  <a:rPr lang="en-US">
                    <a:noFill/>
                  </a:rPr>
                  <a:t> </a:t>
                </a:r>
              </a:p>
            </p:txBody>
          </p:sp>
        </mc:Fallback>
      </mc:AlternateContent>
      <p:sp>
        <p:nvSpPr>
          <p:cNvPr id="9" name="Title 1">
            <a:extLst>
              <a:ext uri="{FF2B5EF4-FFF2-40B4-BE49-F238E27FC236}">
                <a16:creationId xmlns:a16="http://schemas.microsoft.com/office/drawing/2014/main" id="{E869148E-C923-939C-F5C1-079ECAA62CE8}"/>
              </a:ext>
            </a:extLst>
          </p:cNvPr>
          <p:cNvSpPr txBox="1">
            <a:spLocks/>
          </p:cNvSpPr>
          <p:nvPr/>
        </p:nvSpPr>
        <p:spPr>
          <a:xfrm>
            <a:off x="-10758"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Structure Definitions</a:t>
            </a:r>
          </a:p>
        </p:txBody>
      </p:sp>
      <p:sp>
        <p:nvSpPr>
          <p:cNvPr id="2" name="Title 1">
            <a:extLst>
              <a:ext uri="{FF2B5EF4-FFF2-40B4-BE49-F238E27FC236}">
                <a16:creationId xmlns:a16="http://schemas.microsoft.com/office/drawing/2014/main" id="{C4C3D82E-50F5-C012-D4B9-7DDDD2D0AEC0}"/>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A96DC4A-C19E-38B7-9D7E-58B9E280902E}"/>
                  </a:ext>
                </a:extLst>
              </p:cNvPr>
              <p:cNvSpPr txBox="1"/>
              <p:nvPr/>
            </p:nvSpPr>
            <p:spPr>
              <a:xfrm>
                <a:off x="1484476" y="3141684"/>
                <a:ext cx="8412480" cy="935834"/>
              </a:xfrm>
              <a:prstGeom prst="rect">
                <a:avLst/>
              </a:prstGeom>
              <a:solidFill>
                <a:srgbClr val="F8CBAD"/>
              </a:solidFill>
              <a:ln>
                <a:solidFill>
                  <a:srgbClr val="ED7D31"/>
                </a:solidFill>
              </a:ln>
            </p:spPr>
            <p:txBody>
              <a:bodyPr wrap="square" rtlCol="0">
                <a:spAutoFit/>
              </a:bodyPr>
              <a:lstStyle/>
              <a:p>
                <a:pPr>
                  <a:lnSpc>
                    <a:spcPct val="150000"/>
                  </a:lnSpc>
                  <a:spcAft>
                    <a:spcPts val="780"/>
                  </a:spcAft>
                </a:pPr>
                <a14:m>
                  <m:oMathPara xmlns:m="http://schemas.openxmlformats.org/officeDocument/2006/math">
                    <m:oMathParaPr>
                      <m:jc m:val="left"/>
                    </m:oMathParaPr>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𝑆</m:t>
                          </m:r>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𝜆</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𝑝</m:t>
                          </m:r>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𝑅</m:t>
                              </m:r>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𝑞</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𝑝</m:t>
                                  </m:r>
                                </m:e>
                              </m:d>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r>
                            <a:rPr lang="en-US" sz="2800" b="0" i="1" smtClean="0">
                              <a:latin typeface="Cambria Math" panose="02040503050406030204" pitchFamily="18" charset="0"/>
                              <a:ea typeface="Calibri" panose="020F0502020204030204" pitchFamily="34" charset="0"/>
                              <a:cs typeface="Times New Roman" panose="02020603050405020304" pitchFamily="18" charset="0"/>
                            </a:rPr>
                            <m:t>𝜆</m:t>
                          </m:r>
                        </m:e>
                      </m:d>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A96DC4A-C19E-38B7-9D7E-58B9E280902E}"/>
                  </a:ext>
                </a:extLst>
              </p:cNvPr>
              <p:cNvSpPr txBox="1">
                <a:spLocks noRot="1" noChangeAspect="1" noMove="1" noResize="1" noEditPoints="1" noAdjustHandles="1" noChangeArrowheads="1" noChangeShapeType="1" noTextEdit="1"/>
              </p:cNvSpPr>
              <p:nvPr/>
            </p:nvSpPr>
            <p:spPr>
              <a:xfrm>
                <a:off x="1484476" y="3141684"/>
                <a:ext cx="8412480" cy="935834"/>
              </a:xfrm>
              <a:prstGeom prst="rect">
                <a:avLst/>
              </a:prstGeom>
              <a:blipFill>
                <a:blip r:embed="rId4"/>
                <a:stretch>
                  <a:fillRect/>
                </a:stretch>
              </a:blipFill>
              <a:ln>
                <a:solidFill>
                  <a:srgbClr val="ED7D31"/>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8ADE785D-C3CC-E0DE-9703-763A3127D67C}"/>
              </a:ext>
            </a:extLst>
          </p:cNvPr>
          <p:cNvSpPr txBox="1"/>
          <p:nvPr/>
        </p:nvSpPr>
        <p:spPr>
          <a:xfrm>
            <a:off x="8579431" y="3347991"/>
            <a:ext cx="1306768"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(Small)</a:t>
            </a:r>
          </a:p>
        </p:txBody>
      </p:sp>
    </p:spTree>
    <p:extLst>
      <p:ext uri="{BB962C8B-B14F-4D97-AF65-F5344CB8AC3E}">
        <p14:creationId xmlns:p14="http://schemas.microsoft.com/office/powerpoint/2010/main" val="436643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B92F-7840-6FA6-49CE-57A8A07FC1C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E50FFAF-BAF8-9356-9AB6-0EA49FBC5F82}"/>
              </a:ext>
            </a:extLst>
          </p:cNvPr>
          <p:cNvSpPr txBox="1">
            <a:spLocks/>
          </p:cNvSpPr>
          <p:nvPr/>
        </p:nvSpPr>
        <p:spPr>
          <a:xfrm>
            <a:off x="0" y="0"/>
            <a:ext cx="12191993" cy="911280"/>
          </a:xfrm>
          <a:prstGeom prst="rect">
            <a:avLst/>
          </a:prstGeom>
          <a:solidFill>
            <a:srgbClr val="BDD7E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Concrete Complexity Tables</a:t>
            </a:r>
          </a:p>
        </p:txBody>
      </p:sp>
      <p:pic>
        <p:nvPicPr>
          <p:cNvPr id="3" name="Picture 2" descr="A white and black rectangular box with numbers and text&#10;&#10;Description automatically generated with medium confidence">
            <a:extLst>
              <a:ext uri="{FF2B5EF4-FFF2-40B4-BE49-F238E27FC236}">
                <a16:creationId xmlns:a16="http://schemas.microsoft.com/office/drawing/2014/main" id="{09FAA635-C303-54B4-6CEF-81149B4D3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833" y="911280"/>
            <a:ext cx="8508746" cy="4402998"/>
          </a:xfrm>
          <a:prstGeom prst="rect">
            <a:avLst/>
          </a:prstGeom>
        </p:spPr>
      </p:pic>
      <p:sp>
        <p:nvSpPr>
          <p:cNvPr id="5" name="Rectangle 4">
            <a:extLst>
              <a:ext uri="{FF2B5EF4-FFF2-40B4-BE49-F238E27FC236}">
                <a16:creationId xmlns:a16="http://schemas.microsoft.com/office/drawing/2014/main" id="{082FF664-30DD-C0A6-A836-1D37F7DC6742}"/>
              </a:ext>
            </a:extLst>
          </p:cNvPr>
          <p:cNvSpPr/>
          <p:nvPr/>
        </p:nvSpPr>
        <p:spPr>
          <a:xfrm>
            <a:off x="3435833" y="911280"/>
            <a:ext cx="8756168" cy="440299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9E8861-3264-8DBB-2BA8-07E650557DDF}"/>
                  </a:ext>
                </a:extLst>
              </p:cNvPr>
              <p:cNvSpPr txBox="1"/>
              <p:nvPr/>
            </p:nvSpPr>
            <p:spPr>
              <a:xfrm>
                <a:off x="204398" y="1250410"/>
                <a:ext cx="4001845" cy="3724738"/>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𝑞</m:t>
                      </m:r>
                      <m:r>
                        <a:rPr lang="en-US" sz="2400" b="0" i="1" smtClean="0">
                          <a:latin typeface="Cambria Math" panose="02040503050406030204" pitchFamily="18" charset="0"/>
                        </a:rPr>
                        <m:t>=1 </m:t>
                      </m:r>
                      <m:r>
                        <m:rPr>
                          <m:sty m:val="p"/>
                        </m:rPr>
                        <a:rPr lang="en-US" sz="2400" b="0" i="1" smtClean="0">
                          <a:latin typeface="Cambria Math" panose="02040503050406030204" pitchFamily="18" charset="0"/>
                        </a:rPr>
                        <m:t>mod</m:t>
                      </m:r>
                      <m:r>
                        <a:rPr lang="en-US" sz="2400" b="0" i="1" smtClean="0">
                          <a:latin typeface="Cambria Math" panose="02040503050406030204" pitchFamily="18" charset="0"/>
                        </a:rPr>
                        <m:t> 2</m:t>
                      </m:r>
                      <m:r>
                        <a:rPr lang="en-US" sz="2400" b="0" i="1" smtClean="0">
                          <a:latin typeface="Cambria Math" panose="02040503050406030204" pitchFamily="18" charset="0"/>
                        </a:rPr>
                        <m:t>𝑛</m:t>
                      </m:r>
                    </m:oMath>
                  </m:oMathPara>
                </a14:m>
                <a:endParaRPr lang="en-US" sz="2400" dirty="0"/>
              </a:p>
              <a:p>
                <a:pPr>
                  <a:lnSpc>
                    <a:spcPct val="150000"/>
                  </a:lnSpc>
                </a:pPr>
                <a:r>
                  <a:rPr lang="en-US" sz="2400" dirty="0"/>
                  <a:t>NTT </a:t>
                </a:r>
                <a14:m>
                  <m:oMath xmlns:m="http://schemas.openxmlformats.org/officeDocument/2006/math">
                    <m:r>
                      <a:rPr lang="en-US" sz="2400" b="0" i="1" smtClean="0">
                        <a:latin typeface="Cambria Math" panose="02040503050406030204" pitchFamily="18" charset="0"/>
                      </a:rPr>
                      <m:t>+</m:t>
                    </m:r>
                  </m:oMath>
                </a14:m>
                <a:r>
                  <a:rPr lang="en-US" sz="2400" dirty="0"/>
                  <a:t>: </a:t>
                </a:r>
                <a14:m>
                  <m:oMath xmlns:m="http://schemas.openxmlformats.org/officeDocument/2006/math">
                    <m:f>
                      <m:fPr>
                        <m:ctrlPr>
                          <a:rPr lang="en-US" sz="2400" b="0" i="1" dirty="0" smtClean="0">
                            <a:latin typeface="Cambria Math" panose="02040503050406030204" pitchFamily="18" charset="0"/>
                          </a:rPr>
                        </m:ctrlPr>
                      </m:fPr>
                      <m:num>
                        <m:r>
                          <a:rPr lang="en-US" sz="2400" b="0" i="1" dirty="0" smtClean="0">
                            <a:latin typeface="Cambria Math" panose="02040503050406030204" pitchFamily="18" charset="0"/>
                          </a:rPr>
                          <m:t>3</m:t>
                        </m:r>
                      </m:num>
                      <m:den>
                        <m:r>
                          <a:rPr lang="en-US" sz="2400" b="0" i="1" dirty="0" smtClean="0">
                            <a:latin typeface="Cambria Math" panose="02040503050406030204" pitchFamily="18" charset="0"/>
                          </a:rPr>
                          <m:t>2</m:t>
                        </m:r>
                      </m:den>
                    </m:f>
                    <m:r>
                      <a:rPr lang="en-US" sz="2400" b="0" i="1" dirty="0" smtClean="0">
                        <a:latin typeface="Cambria Math" panose="02040503050406030204" pitchFamily="18" charset="0"/>
                      </a:rPr>
                      <m:t>𝑛</m:t>
                    </m:r>
                    <m:func>
                      <m:funcPr>
                        <m:ctrlPr>
                          <a:rPr lang="en-US" sz="2400" b="0" i="1" dirty="0" smtClean="0">
                            <a:latin typeface="Cambria Math" panose="02040503050406030204" pitchFamily="18" charset="0"/>
                          </a:rPr>
                        </m:ctrlPr>
                      </m:funcPr>
                      <m:fName>
                        <m:r>
                          <m:rPr>
                            <m:sty m:val="p"/>
                          </m:rPr>
                          <a:rPr lang="en-US" sz="2400" b="0" i="0" dirty="0" smtClean="0">
                            <a:latin typeface="Cambria Math" panose="02040503050406030204" pitchFamily="18" charset="0"/>
                          </a:rPr>
                          <m:t>log</m:t>
                        </m:r>
                      </m:fName>
                      <m:e>
                        <m:r>
                          <a:rPr lang="en-US" sz="2400" b="0" i="1" dirty="0" smtClean="0">
                            <a:latin typeface="Cambria Math" panose="02040503050406030204" pitchFamily="18" charset="0"/>
                          </a:rPr>
                          <m:t>𝑛</m:t>
                        </m:r>
                      </m:e>
                    </m:func>
                    <m:r>
                      <a:rPr lang="en-US" sz="2400" b="0" i="1" dirty="0" smtClean="0">
                        <a:latin typeface="Cambria Math" panose="02040503050406030204" pitchFamily="18" charset="0"/>
                      </a:rPr>
                      <m:t>+2</m:t>
                    </m:r>
                    <m:r>
                      <a:rPr lang="en-US" sz="2400" b="0" i="1" dirty="0" smtClean="0">
                        <a:latin typeface="Cambria Math" panose="02040503050406030204" pitchFamily="18" charset="0"/>
                      </a:rPr>
                      <m:t>𝑛</m:t>
                    </m:r>
                  </m:oMath>
                </a14:m>
                <a:endParaRPr lang="en-US" sz="2400" dirty="0"/>
              </a:p>
              <a:p>
                <a:pPr>
                  <a:lnSpc>
                    <a:spcPct val="150000"/>
                  </a:lnSpc>
                </a:pPr>
                <a:r>
                  <a:rPr lang="en-US" sz="2400" dirty="0"/>
                  <a:t>NTT </a:t>
                </a:r>
                <a14:m>
                  <m:oMath xmlns:m="http://schemas.openxmlformats.org/officeDocument/2006/math">
                    <m:r>
                      <a:rPr lang="en-US" sz="2400" b="0" i="1"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3</m:t>
                    </m:r>
                    <m:r>
                      <a:rPr lang="en-US" sz="2400" b="0" i="1" dirty="0" smtClean="0">
                        <a:latin typeface="Cambria Math" panose="02040503050406030204" pitchFamily="18" charset="0"/>
                      </a:rPr>
                      <m:t>𝑛</m:t>
                    </m:r>
                    <m:func>
                      <m:funcPr>
                        <m:ctrlPr>
                          <a:rPr lang="en-US" sz="2400" b="0" i="1" dirty="0" smtClean="0">
                            <a:latin typeface="Cambria Math" panose="02040503050406030204" pitchFamily="18" charset="0"/>
                          </a:rPr>
                        </m:ctrlPr>
                      </m:funcPr>
                      <m:fName>
                        <m:r>
                          <m:rPr>
                            <m:sty m:val="p"/>
                          </m:rPr>
                          <a:rPr lang="en-US" sz="2400" b="0" i="0" dirty="0" smtClean="0">
                            <a:latin typeface="Cambria Math" panose="02040503050406030204" pitchFamily="18" charset="0"/>
                          </a:rPr>
                          <m:t>log</m:t>
                        </m:r>
                      </m:fName>
                      <m:e>
                        <m:r>
                          <a:rPr lang="en-US" sz="2400" b="0" i="1" dirty="0" smtClean="0">
                            <a:latin typeface="Cambria Math" panose="02040503050406030204" pitchFamily="18" charset="0"/>
                          </a:rPr>
                          <m:t>𝑛</m:t>
                        </m:r>
                      </m:e>
                    </m:func>
                  </m:oMath>
                </a14:m>
                <a:endParaRPr lang="en-US" sz="2400" dirty="0"/>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𝑞</m:t>
                      </m:r>
                      <m:r>
                        <a:rPr lang="en-US" sz="2400" b="0" i="1" smtClean="0">
                          <a:latin typeface="Cambria Math" panose="02040503050406030204" pitchFamily="18" charset="0"/>
                        </a:rPr>
                        <m:t>=5 </m:t>
                      </m:r>
                      <m:r>
                        <m:rPr>
                          <m:nor/>
                        </m:rPr>
                        <a:rPr lang="en-US" sz="2400" b="0" i="0" smtClean="0">
                          <a:latin typeface="Cambria Math" panose="02040503050406030204" pitchFamily="18" charset="0"/>
                        </a:rPr>
                        <m:t>mod</m:t>
                      </m:r>
                      <m:r>
                        <a:rPr lang="en-US" sz="2400" b="0" i="1" smtClean="0">
                          <a:latin typeface="Cambria Math" panose="02040503050406030204" pitchFamily="18" charset="0"/>
                        </a:rPr>
                        <m:t> 8</m:t>
                      </m:r>
                    </m:oMath>
                  </m:oMathPara>
                </a14:m>
                <a:endParaRPr lang="en-US" sz="2400" dirty="0"/>
              </a:p>
              <a:p>
                <a:pPr>
                  <a:lnSpc>
                    <a:spcPct val="150000"/>
                  </a:lnSpc>
                </a:pPr>
                <a:r>
                  <a:rPr lang="en-US" sz="2400" dirty="0"/>
                  <a:t>HTT </a:t>
                </a:r>
                <a14:m>
                  <m:oMath xmlns:m="http://schemas.openxmlformats.org/officeDocument/2006/math">
                    <m:r>
                      <a:rPr lang="en-US" sz="2400" i="1">
                        <a:latin typeface="Cambria Math" panose="02040503050406030204" pitchFamily="18" charset="0"/>
                      </a:rPr>
                      <m:t>+</m:t>
                    </m:r>
                  </m:oMath>
                </a14:m>
                <a:r>
                  <a:rPr lang="en-US" sz="2400" dirty="0"/>
                  <a:t>: </a:t>
                </a:r>
                <a14:m>
                  <m:oMath xmlns:m="http://schemas.openxmlformats.org/officeDocument/2006/math">
                    <m:f>
                      <m:fPr>
                        <m:ctrlPr>
                          <a:rPr lang="en-US" sz="2400" i="1" dirty="0">
                            <a:latin typeface="Cambria Math" panose="02040503050406030204" pitchFamily="18" charset="0"/>
                          </a:rPr>
                        </m:ctrlPr>
                      </m:fPr>
                      <m:num>
                        <m:r>
                          <a:rPr lang="en-US" sz="2400" i="1" dirty="0">
                            <a:latin typeface="Cambria Math" panose="02040503050406030204" pitchFamily="18" charset="0"/>
                          </a:rPr>
                          <m:t>3</m:t>
                        </m:r>
                      </m:num>
                      <m:den>
                        <m:r>
                          <a:rPr lang="en-US" sz="2400" i="1" dirty="0">
                            <a:latin typeface="Cambria Math" panose="02040503050406030204" pitchFamily="18" charset="0"/>
                          </a:rPr>
                          <m:t>2</m:t>
                        </m:r>
                      </m:den>
                    </m:f>
                    <m:r>
                      <a:rPr lang="en-US" sz="2400" i="1" dirty="0">
                        <a:latin typeface="Cambria Math" panose="02040503050406030204" pitchFamily="18" charset="0"/>
                      </a:rPr>
                      <m:t>𝑛</m:t>
                    </m:r>
                    <m:func>
                      <m:funcPr>
                        <m:ctrlPr>
                          <a:rPr lang="en-US" sz="2400" i="1" dirty="0">
                            <a:latin typeface="Cambria Math" panose="02040503050406030204" pitchFamily="18" charset="0"/>
                          </a:rPr>
                        </m:ctrlPr>
                      </m:funcPr>
                      <m:fName>
                        <m:r>
                          <m:rPr>
                            <m:sty m:val="p"/>
                          </m:rPr>
                          <a:rPr lang="en-US" sz="2400" dirty="0">
                            <a:latin typeface="Cambria Math" panose="02040503050406030204" pitchFamily="18" charset="0"/>
                          </a:rPr>
                          <m:t>log</m:t>
                        </m:r>
                      </m:fName>
                      <m:e>
                        <m:r>
                          <a:rPr lang="en-US" sz="2400" i="1" dirty="0">
                            <a:latin typeface="Cambria Math" panose="02040503050406030204" pitchFamily="18" charset="0"/>
                          </a:rPr>
                          <m:t>𝑛</m:t>
                        </m:r>
                      </m:e>
                    </m:func>
                    <m:r>
                      <a:rPr lang="en-US" sz="2400" i="1" dirty="0">
                        <a:latin typeface="Cambria Math" panose="02040503050406030204" pitchFamily="18" charset="0"/>
                      </a:rPr>
                      <m:t>+</m:t>
                    </m:r>
                    <m:r>
                      <a:rPr lang="en-US" sz="2400" b="0" i="1" dirty="0" smtClean="0">
                        <a:latin typeface="Cambria Math" panose="02040503050406030204" pitchFamily="18" charset="0"/>
                      </a:rPr>
                      <m:t>96</m:t>
                    </m:r>
                    <m:r>
                      <a:rPr lang="en-US" sz="2400" i="1" dirty="0">
                        <a:latin typeface="Cambria Math" panose="02040503050406030204" pitchFamily="18" charset="0"/>
                      </a:rPr>
                      <m:t>𝑛</m:t>
                    </m:r>
                  </m:oMath>
                </a14:m>
                <a:endParaRPr lang="en-US" sz="2400" dirty="0"/>
              </a:p>
              <a:p>
                <a:pPr>
                  <a:lnSpc>
                    <a:spcPct val="150000"/>
                  </a:lnSpc>
                </a:pPr>
                <a:r>
                  <a:rPr lang="en-US" sz="2400" dirty="0"/>
                  <a:t>HTT </a:t>
                </a:r>
                <a14:m>
                  <m:oMath xmlns:m="http://schemas.openxmlformats.org/officeDocument/2006/math">
                    <m:r>
                      <a:rPr lang="en-US" sz="2400" i="1">
                        <a:latin typeface="Cambria Math" panose="02040503050406030204" pitchFamily="18" charset="0"/>
                      </a:rPr>
                      <m:t>×</m:t>
                    </m:r>
                  </m:oMath>
                </a14:m>
                <a:r>
                  <a:rPr lang="en-US" sz="2400" dirty="0"/>
                  <a:t>: </a:t>
                </a:r>
                <a14:m>
                  <m:oMath xmlns:m="http://schemas.openxmlformats.org/officeDocument/2006/math">
                    <m:r>
                      <a:rPr lang="en-US" sz="2400" i="1" dirty="0">
                        <a:latin typeface="Cambria Math" panose="02040503050406030204" pitchFamily="18" charset="0"/>
                      </a:rPr>
                      <m:t>3</m:t>
                    </m:r>
                    <m:r>
                      <a:rPr lang="en-US" sz="2400" i="1" dirty="0">
                        <a:latin typeface="Cambria Math" panose="02040503050406030204" pitchFamily="18" charset="0"/>
                      </a:rPr>
                      <m:t>𝑛</m:t>
                    </m:r>
                    <m:func>
                      <m:funcPr>
                        <m:ctrlPr>
                          <a:rPr lang="en-US" sz="2400" i="1" dirty="0">
                            <a:latin typeface="Cambria Math" panose="02040503050406030204" pitchFamily="18" charset="0"/>
                          </a:rPr>
                        </m:ctrlPr>
                      </m:funcPr>
                      <m:fName>
                        <m:r>
                          <m:rPr>
                            <m:sty m:val="p"/>
                          </m:rPr>
                          <a:rPr lang="en-US" sz="2400" dirty="0">
                            <a:latin typeface="Cambria Math" panose="02040503050406030204" pitchFamily="18" charset="0"/>
                          </a:rPr>
                          <m:t>log</m:t>
                        </m:r>
                      </m:fName>
                      <m:e>
                        <m:r>
                          <a:rPr lang="en-US" sz="2400" i="1" dirty="0">
                            <a:latin typeface="Cambria Math" panose="02040503050406030204" pitchFamily="18" charset="0"/>
                          </a:rPr>
                          <m:t>𝑛</m:t>
                        </m:r>
                      </m:e>
                    </m:func>
                    <m:r>
                      <a:rPr lang="en-US" sz="2400" b="0" i="1" dirty="0" smtClean="0">
                        <a:latin typeface="Cambria Math" panose="02040503050406030204" pitchFamily="18" charset="0"/>
                      </a:rPr>
                      <m:t>+333</m:t>
                    </m:r>
                    <m:r>
                      <a:rPr lang="en-US" sz="2400" b="0" i="1" dirty="0" smtClean="0">
                        <a:latin typeface="Cambria Math" panose="02040503050406030204" pitchFamily="18" charset="0"/>
                      </a:rPr>
                      <m:t>𝑛</m:t>
                    </m:r>
                  </m:oMath>
                </a14:m>
                <a:endParaRPr lang="en-US" sz="2400" dirty="0"/>
              </a:p>
            </p:txBody>
          </p:sp>
        </mc:Choice>
        <mc:Fallback xmlns="">
          <p:sp>
            <p:nvSpPr>
              <p:cNvPr id="6" name="TextBox 5">
                <a:extLst>
                  <a:ext uri="{FF2B5EF4-FFF2-40B4-BE49-F238E27FC236}">
                    <a16:creationId xmlns:a16="http://schemas.microsoft.com/office/drawing/2014/main" id="{F39E8861-3264-8DBB-2BA8-07E650557DDF}"/>
                  </a:ext>
                </a:extLst>
              </p:cNvPr>
              <p:cNvSpPr txBox="1">
                <a:spLocks noRot="1" noChangeAspect="1" noMove="1" noResize="1" noEditPoints="1" noAdjustHandles="1" noChangeArrowheads="1" noChangeShapeType="1" noTextEdit="1"/>
              </p:cNvSpPr>
              <p:nvPr/>
            </p:nvSpPr>
            <p:spPr>
              <a:xfrm>
                <a:off x="204398" y="1250410"/>
                <a:ext cx="4001845" cy="3724738"/>
              </a:xfrm>
              <a:prstGeom prst="rect">
                <a:avLst/>
              </a:prstGeom>
              <a:blipFill>
                <a:blip r:embed="rId4"/>
                <a:stretch>
                  <a:fillRect l="-4726" b="-40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8ACD487-0233-647B-719F-731C109874DB}"/>
                  </a:ext>
                </a:extLst>
              </p:cNvPr>
              <p:cNvSpPr txBox="1"/>
              <p:nvPr/>
            </p:nvSpPr>
            <p:spPr>
              <a:xfrm>
                <a:off x="129095" y="5648291"/>
                <a:ext cx="4023360" cy="1049775"/>
              </a:xfrm>
              <a:prstGeom prst="rect">
                <a:avLst/>
              </a:prstGeom>
              <a:noFill/>
            </p:spPr>
            <p:txBody>
              <a:bodyPr wrap="square" lIns="0" tIns="0" rIns="0" bIns="0" rtlCol="0">
                <a:spAutoFit/>
              </a:bodyPr>
              <a:lstStyle/>
              <a:p>
                <a:pPr>
                  <a:lnSpc>
                    <a:spcPct val="150000"/>
                  </a:lnSpc>
                </a:pPr>
                <a:r>
                  <a:rPr lang="en-US" sz="2400" dirty="0"/>
                  <a:t>Gen</a:t>
                </a:r>
              </a:p>
              <a:p>
                <a:pPr marL="342900" indent="-342900">
                  <a:lnSpc>
                    <a:spcPct val="150000"/>
                  </a:lnSpc>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𝑘𝑙</m:t>
                    </m:r>
                  </m:oMath>
                </a14:m>
                <a:endParaRPr lang="en-US" sz="2400" dirty="0"/>
              </a:p>
            </p:txBody>
          </p:sp>
        </mc:Choice>
        <mc:Fallback xmlns="">
          <p:sp>
            <p:nvSpPr>
              <p:cNvPr id="7" name="TextBox 6">
                <a:extLst>
                  <a:ext uri="{FF2B5EF4-FFF2-40B4-BE49-F238E27FC236}">
                    <a16:creationId xmlns:a16="http://schemas.microsoft.com/office/drawing/2014/main" id="{D8ACD487-0233-647B-719F-731C109874DB}"/>
                  </a:ext>
                </a:extLst>
              </p:cNvPr>
              <p:cNvSpPr txBox="1">
                <a:spLocks noRot="1" noChangeAspect="1" noMove="1" noResize="1" noEditPoints="1" noAdjustHandles="1" noChangeArrowheads="1" noChangeShapeType="1" noTextEdit="1"/>
              </p:cNvSpPr>
              <p:nvPr/>
            </p:nvSpPr>
            <p:spPr>
              <a:xfrm>
                <a:off x="129095" y="5648291"/>
                <a:ext cx="4023360" cy="1049775"/>
              </a:xfrm>
              <a:prstGeom prst="rect">
                <a:avLst/>
              </a:prstGeom>
              <a:blipFill>
                <a:blip r:embed="rId5"/>
                <a:stretch>
                  <a:fillRect l="-4545" b="-145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A48E71-8102-D18F-B009-A4C985E4D091}"/>
                  </a:ext>
                </a:extLst>
              </p:cNvPr>
              <p:cNvSpPr txBox="1"/>
              <p:nvPr/>
            </p:nvSpPr>
            <p:spPr>
              <a:xfrm>
                <a:off x="4130940" y="5647387"/>
                <a:ext cx="4023360" cy="1049775"/>
              </a:xfrm>
              <a:prstGeom prst="rect">
                <a:avLst/>
              </a:prstGeom>
              <a:noFill/>
            </p:spPr>
            <p:txBody>
              <a:bodyPr wrap="square" lIns="0" tIns="0" rIns="0" bIns="0" rtlCol="0">
                <a:spAutoFit/>
              </a:bodyPr>
              <a:lstStyle/>
              <a:p>
                <a:pPr>
                  <a:lnSpc>
                    <a:spcPct val="150000"/>
                  </a:lnSpc>
                </a:pPr>
                <a:r>
                  <a:rPr lang="en-US" sz="2400" dirty="0"/>
                  <a:t>Sign</a:t>
                </a:r>
              </a:p>
              <a:p>
                <a:pPr marL="342900" indent="-342900">
                  <a:lnSpc>
                    <a:spcPct val="150000"/>
                  </a:lnSpc>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𝑘𝑙</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𝑙</m:t>
                        </m:r>
                        <m:r>
                          <a:rPr lang="en-US" sz="2400" b="0" i="1" smtClean="0">
                            <a:latin typeface="Cambria Math" panose="02040503050406030204" pitchFamily="18" charset="0"/>
                          </a:rPr>
                          <m:t>+2</m:t>
                        </m:r>
                        <m:r>
                          <a:rPr lang="en-US" sz="2400" b="0" i="1" smtClean="0">
                            <a:latin typeface="Cambria Math" panose="02040503050406030204" pitchFamily="18" charset="0"/>
                          </a:rPr>
                          <m:t>𝑘</m:t>
                        </m:r>
                      </m:e>
                    </m:d>
                    <m:r>
                      <a:rPr lang="en-US" sz="2400" b="0" i="1" smtClean="0">
                        <a:latin typeface="Cambria Math" panose="02040503050406030204" pitchFamily="18" charset="0"/>
                      </a:rPr>
                      <m:t>𝑟</m:t>
                    </m:r>
                  </m:oMath>
                </a14:m>
                <a:endParaRPr lang="en-US" sz="2400" dirty="0"/>
              </a:p>
            </p:txBody>
          </p:sp>
        </mc:Choice>
        <mc:Fallback xmlns="">
          <p:sp>
            <p:nvSpPr>
              <p:cNvPr id="9" name="TextBox 8">
                <a:extLst>
                  <a:ext uri="{FF2B5EF4-FFF2-40B4-BE49-F238E27FC236}">
                    <a16:creationId xmlns:a16="http://schemas.microsoft.com/office/drawing/2014/main" id="{78A48E71-8102-D18F-B009-A4C985E4D091}"/>
                  </a:ext>
                </a:extLst>
              </p:cNvPr>
              <p:cNvSpPr txBox="1">
                <a:spLocks noRot="1" noChangeAspect="1" noMove="1" noResize="1" noEditPoints="1" noAdjustHandles="1" noChangeArrowheads="1" noChangeShapeType="1" noTextEdit="1"/>
              </p:cNvSpPr>
              <p:nvPr/>
            </p:nvSpPr>
            <p:spPr>
              <a:xfrm>
                <a:off x="4130940" y="5647387"/>
                <a:ext cx="4023360" cy="1049775"/>
              </a:xfrm>
              <a:prstGeom prst="rect">
                <a:avLst/>
              </a:prstGeom>
              <a:blipFill>
                <a:blip r:embed="rId6"/>
                <a:stretch>
                  <a:fillRect l="-4697" b="-14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5B95782-B49F-FD36-3D63-E4C84631040E}"/>
                  </a:ext>
                </a:extLst>
              </p:cNvPr>
              <p:cNvSpPr txBox="1"/>
              <p:nvPr/>
            </p:nvSpPr>
            <p:spPr>
              <a:xfrm>
                <a:off x="8154300" y="5647387"/>
                <a:ext cx="4023360" cy="1049775"/>
              </a:xfrm>
              <a:prstGeom prst="rect">
                <a:avLst/>
              </a:prstGeom>
              <a:noFill/>
            </p:spPr>
            <p:txBody>
              <a:bodyPr wrap="square" lIns="0" tIns="0" rIns="0" bIns="0" rtlCol="0">
                <a:spAutoFit/>
              </a:bodyPr>
              <a:lstStyle/>
              <a:p>
                <a:pPr>
                  <a:lnSpc>
                    <a:spcPct val="150000"/>
                  </a:lnSpc>
                </a:pPr>
                <a:r>
                  <a:rPr lang="en-US" sz="2400" dirty="0"/>
                  <a:t>Verify</a:t>
                </a:r>
              </a:p>
              <a:p>
                <a:pPr marL="342900" indent="-342900">
                  <a:lnSpc>
                    <a:spcPct val="150000"/>
                  </a:lnSpc>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𝑘𝑙</m:t>
                    </m:r>
                  </m:oMath>
                </a14:m>
                <a:endParaRPr lang="en-US" sz="2400" dirty="0"/>
              </a:p>
            </p:txBody>
          </p:sp>
        </mc:Choice>
        <mc:Fallback xmlns="">
          <p:sp>
            <p:nvSpPr>
              <p:cNvPr id="13" name="TextBox 12">
                <a:extLst>
                  <a:ext uri="{FF2B5EF4-FFF2-40B4-BE49-F238E27FC236}">
                    <a16:creationId xmlns:a16="http://schemas.microsoft.com/office/drawing/2014/main" id="{85B95782-B49F-FD36-3D63-E4C84631040E}"/>
                  </a:ext>
                </a:extLst>
              </p:cNvPr>
              <p:cNvSpPr txBox="1">
                <a:spLocks noRot="1" noChangeAspect="1" noMove="1" noResize="1" noEditPoints="1" noAdjustHandles="1" noChangeArrowheads="1" noChangeShapeType="1" noTextEdit="1"/>
              </p:cNvSpPr>
              <p:nvPr/>
            </p:nvSpPr>
            <p:spPr>
              <a:xfrm>
                <a:off x="8154300" y="5647387"/>
                <a:ext cx="4023360" cy="1049775"/>
              </a:xfrm>
              <a:prstGeom prst="rect">
                <a:avLst/>
              </a:prstGeom>
              <a:blipFill>
                <a:blip r:embed="rId7"/>
                <a:stretch>
                  <a:fillRect l="-4697" b="-1445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B422629-81EF-1E18-F085-1D1E3B46A104}"/>
              </a:ext>
            </a:extLst>
          </p:cNvPr>
          <p:cNvSpPr txBox="1"/>
          <p:nvPr/>
        </p:nvSpPr>
        <p:spPr>
          <a:xfrm>
            <a:off x="-14339" y="5477829"/>
            <a:ext cx="12191999" cy="182880"/>
          </a:xfrm>
          <a:prstGeom prst="rect">
            <a:avLst/>
          </a:prstGeom>
          <a:solidFill>
            <a:srgbClr val="F8CBAD"/>
          </a:solidFill>
          <a:ln>
            <a:solidFill>
              <a:srgbClr val="ED7D31"/>
            </a:solidFill>
          </a:ln>
        </p:spPr>
        <p:txBody>
          <a:bodyPr wrap="square" rtlCol="0">
            <a:spAutoFit/>
          </a:bodyPr>
          <a:lstStyle/>
          <a:p>
            <a:endParaRPr lang="en-US" sz="2400" dirty="0"/>
          </a:p>
        </p:txBody>
      </p:sp>
      <p:sp>
        <p:nvSpPr>
          <p:cNvPr id="8" name="Title 1">
            <a:extLst>
              <a:ext uri="{FF2B5EF4-FFF2-40B4-BE49-F238E27FC236}">
                <a16:creationId xmlns:a16="http://schemas.microsoft.com/office/drawing/2014/main" id="{9F5E0F86-4C57-88DB-0515-3382233052A9}"/>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Jackson, Miller, &amp; Wang, 2024</a:t>
            </a:r>
          </a:p>
        </p:txBody>
      </p:sp>
    </p:spTree>
    <p:extLst>
      <p:ext uri="{BB962C8B-B14F-4D97-AF65-F5344CB8AC3E}">
        <p14:creationId xmlns:p14="http://schemas.microsoft.com/office/powerpoint/2010/main" val="2029550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B92F-7840-6FA6-49CE-57A8A07FC1C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E50FFAF-BAF8-9356-9AB6-0EA49FBC5F82}"/>
              </a:ext>
            </a:extLst>
          </p:cNvPr>
          <p:cNvSpPr txBox="1">
            <a:spLocks/>
          </p:cNvSpPr>
          <p:nvPr/>
        </p:nvSpPr>
        <p:spPr>
          <a:xfrm>
            <a:off x="0" y="0"/>
            <a:ext cx="12191993" cy="911280"/>
          </a:xfrm>
          <a:prstGeom prst="rect">
            <a:avLst/>
          </a:prstGeom>
          <a:solidFill>
            <a:srgbClr val="BDD7E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MISIS/</a:t>
            </a:r>
            <a:r>
              <a:rPr lang="en-US" sz="3900" dirty="0" err="1"/>
              <a:t>sel</a:t>
            </a:r>
            <a:r>
              <a:rPr lang="en-US" sz="3900" dirty="0"/>
              <a:t>-MISIS to </a:t>
            </a:r>
            <a:r>
              <a:rPr lang="en-US" sz="3900" dirty="0" err="1"/>
              <a:t>SelfTargetMSIS</a:t>
            </a:r>
            <a:r>
              <a:rPr lang="en-US" sz="3900" dirty="0"/>
              <a:t> Reductions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C65324C-5116-1A7A-6E21-2C1B4397936A}"/>
                  </a:ext>
                </a:extLst>
              </p:cNvPr>
              <p:cNvSpPr txBox="1"/>
              <p:nvPr/>
            </p:nvSpPr>
            <p:spPr>
              <a:xfrm>
                <a:off x="0" y="1108037"/>
                <a:ext cx="12192000" cy="4505336"/>
              </a:xfrm>
              <a:prstGeom prst="rect">
                <a:avLst/>
              </a:prstGeom>
              <a:noFill/>
            </p:spPr>
            <p:txBody>
              <a:bodyPr wrap="square" rtlCol="0">
                <a:spAutoFit/>
              </a:bodyPr>
              <a:lstStyle/>
              <a:p>
                <a:r>
                  <a:rPr lang="en-US" sz="3000" dirty="0"/>
                  <a:t>Dilithium makes a heuristic argument that solving </a:t>
                </a:r>
                <a:r>
                  <a:rPr lang="en-US" sz="3000" dirty="0" err="1"/>
                  <a:t>SelfTargetMSIS</a:t>
                </a:r>
                <a:r>
                  <a:rPr lang="en-US" sz="3000" dirty="0"/>
                  <a:t> requires solving MISIS.</a:t>
                </a:r>
              </a:p>
              <a:p>
                <a:endParaRPr lang="en-US" sz="3000" dirty="0"/>
              </a:p>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𝐴𝑑</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𝑣</m:t>
                          </m:r>
                        </m:e>
                        <m:sub>
                          <m:r>
                            <a:rPr lang="en-US" sz="3000" b="0" i="1" smtClean="0">
                              <a:latin typeface="Cambria Math" panose="02040503050406030204" pitchFamily="18" charset="0"/>
                            </a:rPr>
                            <m:t>𝑞</m:t>
                          </m:r>
                          <m:r>
                            <a:rPr lang="en-US" sz="3000" b="0" i="1" smtClean="0">
                              <a:latin typeface="Cambria Math" panose="02040503050406030204" pitchFamily="18" charset="0"/>
                            </a:rPr>
                            <m:t>, </m:t>
                          </m:r>
                          <m:r>
                            <a:rPr lang="en-US" sz="3000" b="0" i="1" smtClean="0">
                              <a:latin typeface="Cambria Math" panose="02040503050406030204" pitchFamily="18" charset="0"/>
                            </a:rPr>
                            <m:t>𝑘</m:t>
                          </m:r>
                          <m:r>
                            <a:rPr lang="en-US" sz="3000" b="0" i="1" smtClean="0">
                              <a:latin typeface="Cambria Math" panose="02040503050406030204" pitchFamily="18" charset="0"/>
                            </a:rPr>
                            <m:t>, </m:t>
                          </m:r>
                          <m:r>
                            <a:rPr lang="en-US" sz="3000" b="0" i="1" smtClean="0">
                              <a:latin typeface="Cambria Math" panose="02040503050406030204" pitchFamily="18" charset="0"/>
                            </a:rPr>
                            <m:t>𝑙</m:t>
                          </m:r>
                          <m:r>
                            <a:rPr lang="en-US" sz="3000" b="0" i="1" smtClean="0">
                              <a:latin typeface="Cambria Math" panose="02040503050406030204" pitchFamily="18" charset="0"/>
                            </a:rPr>
                            <m:t>, </m:t>
                          </m:r>
                          <m:r>
                            <a:rPr lang="en-US" sz="3000" b="0" i="1" smtClean="0">
                              <a:latin typeface="Cambria Math" panose="02040503050406030204" pitchFamily="18" charset="0"/>
                            </a:rPr>
                            <m:t>𝜆</m:t>
                          </m:r>
                        </m:sub>
                        <m:sup>
                          <m:r>
                            <a:rPr lang="en-US" sz="3000" b="0" i="1" smtClean="0">
                              <a:latin typeface="Cambria Math" panose="02040503050406030204" pitchFamily="18" charset="0"/>
                            </a:rPr>
                            <m:t>𝑀𝐼𝑆𝐼𝑆</m:t>
                          </m:r>
                        </m:sup>
                      </m:sSubSup>
                      <m:d>
                        <m:dPr>
                          <m:ctrlPr>
                            <a:rPr lang="en-US" sz="3000" b="0" i="1" smtClean="0">
                              <a:latin typeface="Cambria Math" panose="02040503050406030204" pitchFamily="18" charset="0"/>
                            </a:rPr>
                          </m:ctrlPr>
                        </m:dPr>
                        <m:e>
                          <m:r>
                            <a:rPr lang="en-US" sz="3000" b="0" i="1" smtClean="0">
                              <a:latin typeface="Cambria Math" panose="02040503050406030204" pitchFamily="18" charset="0"/>
                            </a:rPr>
                            <m:t>𝐶</m:t>
                          </m:r>
                        </m:e>
                      </m:d>
                      <m:r>
                        <a:rPr lang="en-US" sz="3000" b="0" i="1" smtClean="0">
                          <a:latin typeface="Cambria Math" panose="02040503050406030204" pitchFamily="18" charset="0"/>
                        </a:rPr>
                        <m:t>=</m:t>
                      </m:r>
                      <m:r>
                        <m:rPr>
                          <m:sty m:val="p"/>
                        </m:rPr>
                        <a:rPr lang="en-US" sz="3000" b="0" i="0" smtClean="0">
                          <a:latin typeface="Cambria Math" panose="02040503050406030204" pitchFamily="18" charset="0"/>
                        </a:rPr>
                        <m:t>Pr</m:t>
                      </m:r>
                      <m:r>
                        <a:rPr lang="en-US" sz="3000" b="0" i="1" smtClean="0">
                          <a:latin typeface="Cambria Math" panose="02040503050406030204" pitchFamily="18" charset="0"/>
                        </a:rPr>
                        <m:t>⁡[</m:t>
                      </m:r>
                      <m:r>
                        <a:rPr lang="en-US" sz="3000" b="0" i="1" smtClean="0">
                          <a:latin typeface="Cambria Math" panose="02040503050406030204" pitchFamily="18" charset="0"/>
                        </a:rPr>
                        <m:t>𝐴</m:t>
                      </m:r>
                      <m:r>
                        <a:rPr lang="en-US" sz="3000" b="0" i="1" smtClean="0">
                          <a:latin typeface="Cambria Math" panose="02040503050406030204" pitchFamily="18" charset="0"/>
                        </a:rPr>
                        <m:t>⋅</m:t>
                      </m:r>
                      <m:r>
                        <a:rPr lang="en-US" sz="3000" b="0" i="1" smtClean="0">
                          <a:latin typeface="Cambria Math" panose="02040503050406030204" pitchFamily="18" charset="0"/>
                        </a:rPr>
                        <m:t>𝑣</m:t>
                      </m:r>
                      <m:r>
                        <a:rPr lang="en-US" sz="3000" b="0" i="1" smtClean="0">
                          <a:latin typeface="Cambria Math" panose="02040503050406030204" pitchFamily="18" charset="0"/>
                        </a:rPr>
                        <m:t>=</m:t>
                      </m:r>
                      <m:r>
                        <a:rPr lang="en-US" sz="3000" b="0" i="1" smtClean="0">
                          <a:latin typeface="Cambria Math" panose="02040503050406030204" pitchFamily="18" charset="0"/>
                        </a:rPr>
                        <m:t>𝑡</m:t>
                      </m:r>
                      <m:r>
                        <a:rPr lang="en-US" sz="3000" b="0" i="1" smtClean="0">
                          <a:latin typeface="Cambria Math" panose="02040503050406030204" pitchFamily="18" charset="0"/>
                        </a:rPr>
                        <m:t>∧</m:t>
                      </m:r>
                      <m:r>
                        <a:rPr lang="en-US" sz="3000" b="0" i="1" smtClean="0">
                          <a:latin typeface="Cambria Math" panose="02040503050406030204" pitchFamily="18" charset="0"/>
                        </a:rPr>
                        <m:t>𝑣</m:t>
                      </m:r>
                      <m:r>
                        <a:rPr lang="en-US" sz="3000" b="0" i="1" smtClean="0">
                          <a:latin typeface="Cambria Math" panose="02040503050406030204" pitchFamily="18" charset="0"/>
                        </a:rPr>
                        <m:t>∈</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𝑆</m:t>
                          </m:r>
                        </m:e>
                        <m:sub>
                          <m:r>
                            <a:rPr lang="en-US" sz="3000" b="0" i="1" smtClean="0">
                              <a:latin typeface="Cambria Math" panose="02040503050406030204" pitchFamily="18" charset="0"/>
                            </a:rPr>
                            <m:t>𝜆</m:t>
                          </m:r>
                        </m:sub>
                        <m:sup>
                          <m:r>
                            <a:rPr lang="en-US" sz="3000" b="0" i="1" smtClean="0">
                              <a:latin typeface="Cambria Math" panose="02040503050406030204" pitchFamily="18" charset="0"/>
                            </a:rPr>
                            <m:t>𝑙</m:t>
                          </m:r>
                        </m:sup>
                      </m:sSubSup>
                      <m:r>
                        <a:rPr lang="en-US" sz="3000" b="0" i="1" smtClean="0">
                          <a:latin typeface="Cambria Math" panose="02040503050406030204" pitchFamily="18" charset="0"/>
                        </a:rPr>
                        <m:t>|</m:t>
                      </m:r>
                      <m:r>
                        <a:rPr lang="en-US" sz="3000" b="0" i="1" smtClean="0">
                          <a:latin typeface="Cambria Math" panose="02040503050406030204" pitchFamily="18" charset="0"/>
                        </a:rPr>
                        <m:t>𝐴</m:t>
                      </m:r>
                      <m:r>
                        <a:rPr lang="en-US" sz="3000" b="0" i="1" smtClean="0">
                          <a:latin typeface="Cambria Math" panose="02040503050406030204" pitchFamily="18" charset="0"/>
                        </a:rPr>
                        <m:t>←</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𝑅</m:t>
                          </m:r>
                        </m:e>
                        <m:sub>
                          <m:r>
                            <a:rPr lang="en-US" sz="3000" b="0" i="1" smtClean="0">
                              <a:latin typeface="Cambria Math" panose="02040503050406030204" pitchFamily="18" charset="0"/>
                            </a:rPr>
                            <m:t>𝑞</m:t>
                          </m:r>
                        </m:sub>
                        <m:sup>
                          <m:r>
                            <a:rPr lang="en-US" sz="3000" b="0" i="1" smtClean="0">
                              <a:latin typeface="Cambria Math" panose="02040503050406030204" pitchFamily="18" charset="0"/>
                            </a:rPr>
                            <m:t>𝑘</m:t>
                          </m:r>
                          <m:r>
                            <a:rPr lang="en-US" sz="3000" b="0" i="1" smtClean="0">
                              <a:latin typeface="Cambria Math" panose="02040503050406030204" pitchFamily="18" charset="0"/>
                            </a:rPr>
                            <m:t>×</m:t>
                          </m:r>
                          <m:r>
                            <a:rPr lang="en-US" sz="3000" b="0" i="1" smtClean="0">
                              <a:latin typeface="Cambria Math" panose="02040503050406030204" pitchFamily="18" charset="0"/>
                            </a:rPr>
                            <m:t>𝑙</m:t>
                          </m:r>
                        </m:sup>
                      </m:sSubSup>
                      <m:r>
                        <a:rPr lang="en-US" sz="3000" b="0" i="1" smtClean="0">
                          <a:latin typeface="Cambria Math" panose="02040503050406030204" pitchFamily="18" charset="0"/>
                        </a:rPr>
                        <m:t>, </m:t>
                      </m:r>
                      <m:r>
                        <a:rPr lang="en-US" sz="3000" b="0" i="1" smtClean="0">
                          <a:latin typeface="Cambria Math" panose="02040503050406030204" pitchFamily="18" charset="0"/>
                        </a:rPr>
                        <m:t>𝑡</m:t>
                      </m:r>
                      <m:r>
                        <a:rPr lang="en-US" sz="3000" b="0" i="1" smtClean="0">
                          <a:latin typeface="Cambria Math" panose="02040503050406030204" pitchFamily="18" charset="0"/>
                        </a:rPr>
                        <m:t>←</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𝑅</m:t>
                          </m:r>
                        </m:e>
                        <m:sub>
                          <m:r>
                            <a:rPr lang="en-US" sz="3000" b="0" i="1" smtClean="0">
                              <a:latin typeface="Cambria Math" panose="02040503050406030204" pitchFamily="18" charset="0"/>
                            </a:rPr>
                            <m:t>𝑞</m:t>
                          </m:r>
                        </m:sub>
                        <m:sup>
                          <m:r>
                            <a:rPr lang="en-US" sz="3000" b="0" i="1" smtClean="0">
                              <a:latin typeface="Cambria Math" panose="02040503050406030204" pitchFamily="18" charset="0"/>
                            </a:rPr>
                            <m:t>𝑘</m:t>
                          </m:r>
                        </m:sup>
                      </m:sSubSup>
                      <m:r>
                        <a:rPr lang="en-US" sz="3000" b="0" i="1" smtClean="0">
                          <a:latin typeface="Cambria Math" panose="02040503050406030204" pitchFamily="18" charset="0"/>
                        </a:rPr>
                        <m:t>, </m:t>
                      </m:r>
                      <m:r>
                        <a:rPr lang="en-US" sz="3000" b="0" i="1" smtClean="0">
                          <a:latin typeface="Cambria Math" panose="02040503050406030204" pitchFamily="18" charset="0"/>
                        </a:rPr>
                        <m:t>𝑣</m:t>
                      </m:r>
                      <m:r>
                        <a:rPr lang="en-US" sz="3000" b="0" i="1" smtClean="0">
                          <a:latin typeface="Cambria Math" panose="02040503050406030204" pitchFamily="18" charset="0"/>
                        </a:rPr>
                        <m:t>←</m:t>
                      </m:r>
                      <m:r>
                        <a:rPr lang="en-US" sz="3000" b="0" i="1" smtClean="0">
                          <a:latin typeface="Cambria Math" panose="02040503050406030204" pitchFamily="18" charset="0"/>
                        </a:rPr>
                        <m:t>𝐶</m:t>
                      </m:r>
                      <m:r>
                        <a:rPr lang="en-US" sz="3000" b="0" i="1" smtClean="0">
                          <a:latin typeface="Cambria Math" panose="02040503050406030204" pitchFamily="18" charset="0"/>
                        </a:rPr>
                        <m:t>(</m:t>
                      </m:r>
                      <m:r>
                        <a:rPr lang="en-US" sz="3000" b="0" i="1" smtClean="0">
                          <a:latin typeface="Cambria Math" panose="02040503050406030204" pitchFamily="18" charset="0"/>
                        </a:rPr>
                        <m:t>𝐴</m:t>
                      </m:r>
                      <m:r>
                        <a:rPr lang="en-US" sz="3000" b="0" i="1" smtClean="0">
                          <a:latin typeface="Cambria Math" panose="02040503050406030204" pitchFamily="18" charset="0"/>
                        </a:rPr>
                        <m:t>, </m:t>
                      </m:r>
                      <m:r>
                        <a:rPr lang="en-US" sz="3000" b="0" i="1" smtClean="0">
                          <a:latin typeface="Cambria Math" panose="02040503050406030204" pitchFamily="18" charset="0"/>
                        </a:rPr>
                        <m:t>𝑡</m:t>
                      </m:r>
                      <m:r>
                        <a:rPr lang="en-US" sz="3000" b="0" i="1" smtClean="0">
                          <a:latin typeface="Cambria Math" panose="02040503050406030204" pitchFamily="18" charset="0"/>
                        </a:rPr>
                        <m:t>)]</m:t>
                      </m:r>
                    </m:oMath>
                  </m:oMathPara>
                </a14:m>
                <a:endParaRPr lang="en-US" sz="3000" dirty="0"/>
              </a:p>
              <a:p>
                <a:endParaRPr lang="en-US" sz="3000" dirty="0"/>
              </a:p>
              <a:p>
                <a:endParaRPr lang="en-US" sz="3000" dirty="0"/>
              </a:p>
              <a:p>
                <a:r>
                  <a:rPr lang="en-US" sz="3000" dirty="0"/>
                  <a:t>They then use the following approximation for their security calculations:</a:t>
                </a:r>
              </a:p>
              <a:p>
                <a:endParaRPr lang="en-US" sz="3000" dirty="0"/>
              </a:p>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𝐴𝑑</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𝑣</m:t>
                          </m:r>
                        </m:e>
                        <m:sub>
                          <m:r>
                            <a:rPr lang="en-US" sz="3000" b="0" i="1" smtClean="0">
                              <a:latin typeface="Cambria Math" panose="02040503050406030204" pitchFamily="18" charset="0"/>
                            </a:rPr>
                            <m:t>𝑞</m:t>
                          </m:r>
                          <m:r>
                            <a:rPr lang="en-US" sz="3000" b="0" i="1" smtClean="0">
                              <a:latin typeface="Cambria Math" panose="02040503050406030204" pitchFamily="18" charset="0"/>
                            </a:rPr>
                            <m:t>, </m:t>
                          </m:r>
                          <m:r>
                            <a:rPr lang="en-US" sz="3000" b="0" i="1" smtClean="0">
                              <a:latin typeface="Cambria Math" panose="02040503050406030204" pitchFamily="18" charset="0"/>
                            </a:rPr>
                            <m:t>𝑘</m:t>
                          </m:r>
                          <m:r>
                            <a:rPr lang="en-US" sz="3000" b="0" i="1" smtClean="0">
                              <a:latin typeface="Cambria Math" panose="02040503050406030204" pitchFamily="18" charset="0"/>
                            </a:rPr>
                            <m:t>, </m:t>
                          </m:r>
                          <m:r>
                            <a:rPr lang="en-US" sz="3000" b="0" i="1" smtClean="0">
                              <a:latin typeface="Cambria Math" panose="02040503050406030204" pitchFamily="18" charset="0"/>
                            </a:rPr>
                            <m:t>𝑙</m:t>
                          </m:r>
                          <m:r>
                            <a:rPr lang="en-US" sz="3000" b="0" i="1" smtClean="0">
                              <a:latin typeface="Cambria Math" panose="02040503050406030204" pitchFamily="18" charset="0"/>
                            </a:rPr>
                            <m:t>, </m:t>
                          </m:r>
                          <m:r>
                            <a:rPr lang="en-US" sz="3000" b="0" i="1" smtClean="0">
                              <a:latin typeface="Cambria Math" panose="02040503050406030204" pitchFamily="18" charset="0"/>
                            </a:rPr>
                            <m:t>𝜆</m:t>
                          </m:r>
                        </m:sub>
                        <m:sup>
                          <m:r>
                            <a:rPr lang="en-US" sz="3000" b="0" i="1" smtClean="0">
                              <a:latin typeface="Cambria Math" panose="02040503050406030204" pitchFamily="18" charset="0"/>
                            </a:rPr>
                            <m:t>𝑆𝑒𝑙𝑓𝑇𝑎𝑟𝑔𝑒𝑡𝑀𝑆𝐼𝑆</m:t>
                          </m:r>
                        </m:sup>
                      </m:sSubSup>
                      <m:r>
                        <a:rPr lang="en-US" sz="3000" b="0" i="1" smtClean="0">
                          <a:latin typeface="Cambria Math" panose="02040503050406030204" pitchFamily="18" charset="0"/>
                        </a:rPr>
                        <m:t>=</m:t>
                      </m:r>
                      <m:r>
                        <a:rPr lang="en-US" sz="3000" b="0" i="1" smtClean="0">
                          <a:latin typeface="Cambria Math" panose="02040503050406030204" pitchFamily="18" charset="0"/>
                        </a:rPr>
                        <m:t>𝐴𝑑</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𝑣</m:t>
                          </m:r>
                        </m:e>
                        <m:sub>
                          <m:r>
                            <a:rPr lang="en-US" sz="3000" b="0" i="1" smtClean="0">
                              <a:latin typeface="Cambria Math" panose="02040503050406030204" pitchFamily="18" charset="0"/>
                            </a:rPr>
                            <m:t>𝑞</m:t>
                          </m:r>
                          <m:r>
                            <a:rPr lang="en-US" sz="3000" b="0" i="1" smtClean="0">
                              <a:latin typeface="Cambria Math" panose="02040503050406030204" pitchFamily="18" charset="0"/>
                            </a:rPr>
                            <m:t>, </m:t>
                          </m:r>
                          <m:r>
                            <a:rPr lang="en-US" sz="3000" b="0" i="1" smtClean="0">
                              <a:latin typeface="Cambria Math" panose="02040503050406030204" pitchFamily="18" charset="0"/>
                            </a:rPr>
                            <m:t>𝑘</m:t>
                          </m:r>
                          <m:r>
                            <a:rPr lang="en-US" sz="3000" b="0" i="1" smtClean="0">
                              <a:latin typeface="Cambria Math" panose="02040503050406030204" pitchFamily="18" charset="0"/>
                            </a:rPr>
                            <m:t>, </m:t>
                          </m:r>
                          <m:r>
                            <a:rPr lang="en-US" sz="3000" b="0" i="1" smtClean="0">
                              <a:latin typeface="Cambria Math" panose="02040503050406030204" pitchFamily="18" charset="0"/>
                            </a:rPr>
                            <m:t>𝑙</m:t>
                          </m:r>
                          <m:r>
                            <a:rPr lang="en-US" sz="3000" b="0" i="1" smtClean="0">
                              <a:latin typeface="Cambria Math" panose="02040503050406030204" pitchFamily="18" charset="0"/>
                            </a:rPr>
                            <m:t>, </m:t>
                          </m:r>
                          <m:r>
                            <a:rPr lang="en-US" sz="3000" b="0" i="1" smtClean="0">
                              <a:latin typeface="Cambria Math" panose="02040503050406030204" pitchFamily="18" charset="0"/>
                            </a:rPr>
                            <m:t>𝜆</m:t>
                          </m:r>
                        </m:sub>
                        <m:sup>
                          <m:r>
                            <a:rPr lang="en-US" sz="3000" b="0" i="1" smtClean="0">
                              <a:latin typeface="Cambria Math" panose="02040503050406030204" pitchFamily="18" charset="0"/>
                            </a:rPr>
                            <m:t>𝑀𝑆𝐼𝑆</m:t>
                          </m:r>
                        </m:sup>
                      </m:sSubSup>
                    </m:oMath>
                  </m:oMathPara>
                </a14:m>
                <a:endParaRPr lang="en-US" sz="3000" dirty="0"/>
              </a:p>
            </p:txBody>
          </p:sp>
        </mc:Choice>
        <mc:Fallback xmlns="">
          <p:sp>
            <p:nvSpPr>
              <p:cNvPr id="2" name="TextBox 1">
                <a:extLst>
                  <a:ext uri="{FF2B5EF4-FFF2-40B4-BE49-F238E27FC236}">
                    <a16:creationId xmlns:a16="http://schemas.microsoft.com/office/drawing/2014/main" id="{CC65324C-5116-1A7A-6E21-2C1B4397936A}"/>
                  </a:ext>
                </a:extLst>
              </p:cNvPr>
              <p:cNvSpPr txBox="1">
                <a:spLocks noRot="1" noChangeAspect="1" noMove="1" noResize="1" noEditPoints="1" noAdjustHandles="1" noChangeArrowheads="1" noChangeShapeType="1" noTextEdit="1"/>
              </p:cNvSpPr>
              <p:nvPr/>
            </p:nvSpPr>
            <p:spPr>
              <a:xfrm>
                <a:off x="0" y="1108037"/>
                <a:ext cx="12192000" cy="4505336"/>
              </a:xfrm>
              <a:prstGeom prst="rect">
                <a:avLst/>
              </a:prstGeom>
              <a:blipFill>
                <a:blip r:embed="rId3"/>
                <a:stretch>
                  <a:fillRect l="-1150" t="-1624"/>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5FDCB3D2-7347-0BA2-503B-5ED07DFB319F}"/>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p:spTree>
    <p:extLst>
      <p:ext uri="{BB962C8B-B14F-4D97-AF65-F5344CB8AC3E}">
        <p14:creationId xmlns:p14="http://schemas.microsoft.com/office/powerpoint/2010/main" val="3042036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B92F-7840-6FA6-49CE-57A8A07FC1C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E50FFAF-BAF8-9356-9AB6-0EA49FBC5F82}"/>
              </a:ext>
            </a:extLst>
          </p:cNvPr>
          <p:cNvSpPr txBox="1">
            <a:spLocks/>
          </p:cNvSpPr>
          <p:nvPr/>
        </p:nvSpPr>
        <p:spPr>
          <a:xfrm>
            <a:off x="0" y="0"/>
            <a:ext cx="12191993" cy="911280"/>
          </a:xfrm>
          <a:prstGeom prst="rect">
            <a:avLst/>
          </a:prstGeom>
          <a:solidFill>
            <a:srgbClr val="BDD7E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MISIS/</a:t>
            </a:r>
            <a:r>
              <a:rPr lang="en-US" sz="3900" dirty="0" err="1"/>
              <a:t>sel</a:t>
            </a:r>
            <a:r>
              <a:rPr lang="en-US" sz="3900" dirty="0"/>
              <a:t>-MISIS to </a:t>
            </a:r>
            <a:r>
              <a:rPr lang="en-US" sz="3900" dirty="0" err="1"/>
              <a:t>SelfTargetMSIS</a:t>
            </a:r>
            <a:r>
              <a:rPr lang="en-US" sz="3900" dirty="0"/>
              <a:t> Reductions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C65324C-5116-1A7A-6E21-2C1B4397936A}"/>
                  </a:ext>
                </a:extLst>
              </p:cNvPr>
              <p:cNvSpPr txBox="1"/>
              <p:nvPr/>
            </p:nvSpPr>
            <p:spPr>
              <a:xfrm>
                <a:off x="0" y="1108037"/>
                <a:ext cx="12192000" cy="4511813"/>
              </a:xfrm>
              <a:prstGeom prst="rect">
                <a:avLst/>
              </a:prstGeom>
              <a:noFill/>
            </p:spPr>
            <p:txBody>
              <a:bodyPr wrap="square" rtlCol="0">
                <a:spAutoFit/>
              </a:bodyPr>
              <a:lstStyle/>
              <a:p>
                <a:r>
                  <a:rPr lang="en-US" sz="3000" dirty="0"/>
                  <a:t>Wang et al. notes that a more accurate heuristic would be for a problem they call select-MISIS.</a:t>
                </a:r>
              </a:p>
              <a:p>
                <a:endParaRPr lang="en-US" sz="3000" dirty="0"/>
              </a:p>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𝐴𝑑</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𝑣</m:t>
                          </m:r>
                        </m:e>
                        <m:sub>
                          <m:r>
                            <a:rPr lang="en-US" sz="3000" b="0" i="1" smtClean="0">
                              <a:latin typeface="Cambria Math" panose="02040503050406030204" pitchFamily="18" charset="0"/>
                            </a:rPr>
                            <m:t>𝑞</m:t>
                          </m:r>
                          <m:r>
                            <a:rPr lang="en-US" sz="3000" b="0" i="1" smtClean="0">
                              <a:latin typeface="Cambria Math" panose="02040503050406030204" pitchFamily="18" charset="0"/>
                            </a:rPr>
                            <m:t>, </m:t>
                          </m:r>
                          <m:r>
                            <a:rPr lang="en-US" sz="3000" b="0" i="1" smtClean="0">
                              <a:latin typeface="Cambria Math" panose="02040503050406030204" pitchFamily="18" charset="0"/>
                            </a:rPr>
                            <m:t>𝑘</m:t>
                          </m:r>
                          <m:r>
                            <a:rPr lang="en-US" sz="3000" b="0" i="1" smtClean="0">
                              <a:latin typeface="Cambria Math" panose="02040503050406030204" pitchFamily="18" charset="0"/>
                            </a:rPr>
                            <m:t>, </m:t>
                          </m:r>
                          <m:r>
                            <a:rPr lang="en-US" sz="3000" b="0" i="1" smtClean="0">
                              <a:latin typeface="Cambria Math" panose="02040503050406030204" pitchFamily="18" charset="0"/>
                            </a:rPr>
                            <m:t>𝑙</m:t>
                          </m:r>
                          <m:r>
                            <a:rPr lang="en-US" sz="3000" b="0" i="1" smtClean="0">
                              <a:latin typeface="Cambria Math" panose="02040503050406030204" pitchFamily="18" charset="0"/>
                            </a:rPr>
                            <m:t>, </m:t>
                          </m:r>
                          <m:r>
                            <a:rPr lang="en-US" sz="3000" b="0" i="1" smtClean="0">
                              <a:latin typeface="Cambria Math" panose="02040503050406030204" pitchFamily="18" charset="0"/>
                            </a:rPr>
                            <m:t>𝜆</m:t>
                          </m:r>
                        </m:sub>
                        <m:sup>
                          <m:r>
                            <a:rPr lang="en-US" sz="3000" b="0" i="1" smtClean="0">
                              <a:latin typeface="Cambria Math" panose="02040503050406030204" pitchFamily="18" charset="0"/>
                            </a:rPr>
                            <m:t>𝑠𝑒𝑙</m:t>
                          </m:r>
                          <m:r>
                            <a:rPr lang="en-US" sz="3000" b="0" i="1" smtClean="0">
                              <a:latin typeface="Cambria Math" panose="02040503050406030204" pitchFamily="18" charset="0"/>
                            </a:rPr>
                            <m:t>−</m:t>
                          </m:r>
                          <m:r>
                            <a:rPr lang="en-US" sz="3000" b="0" i="1" smtClean="0">
                              <a:latin typeface="Cambria Math" panose="02040503050406030204" pitchFamily="18" charset="0"/>
                            </a:rPr>
                            <m:t>𝑀𝐼𝑆𝐼𝑆</m:t>
                          </m:r>
                        </m:sup>
                      </m:sSubSup>
                      <m:d>
                        <m:dPr>
                          <m:ctrlPr>
                            <a:rPr lang="en-US" sz="3000" b="0" i="1" smtClean="0">
                              <a:latin typeface="Cambria Math" panose="02040503050406030204" pitchFamily="18" charset="0"/>
                            </a:rPr>
                          </m:ctrlPr>
                        </m:dPr>
                        <m:e>
                          <m:r>
                            <a:rPr lang="en-US" sz="3000" b="0" i="1" smtClean="0">
                              <a:latin typeface="Cambria Math" panose="02040503050406030204" pitchFamily="18" charset="0"/>
                            </a:rPr>
                            <m:t>𝐶</m:t>
                          </m:r>
                        </m:e>
                      </m:d>
                      <m:r>
                        <a:rPr lang="en-US" sz="3000" b="0" i="1" smtClean="0">
                          <a:latin typeface="Cambria Math" panose="02040503050406030204" pitchFamily="18" charset="0"/>
                        </a:rPr>
                        <m:t>=</m:t>
                      </m:r>
                      <m:func>
                        <m:funcPr>
                          <m:ctrlPr>
                            <a:rPr lang="en-US" sz="3000" b="0" i="1" smtClean="0">
                              <a:latin typeface="Cambria Math" panose="02040503050406030204" pitchFamily="18" charset="0"/>
                            </a:rPr>
                          </m:ctrlPr>
                        </m:funcPr>
                        <m:fName>
                          <m:r>
                            <m:rPr>
                              <m:sty m:val="p"/>
                            </m:rPr>
                            <a:rPr lang="en-US" sz="3000" b="0" i="0" smtClean="0">
                              <a:latin typeface="Cambria Math" panose="02040503050406030204" pitchFamily="18" charset="0"/>
                            </a:rPr>
                            <m:t>Pr</m:t>
                          </m:r>
                        </m:fName>
                        <m:e>
                          <m:d>
                            <m:dPr>
                              <m:begChr m:val="["/>
                              <m:endChr m:val="}"/>
                              <m:ctrlPr>
                                <a:rPr lang="en-US" sz="3000" b="0" i="1" smtClean="0">
                                  <a:latin typeface="Cambria Math" panose="02040503050406030204" pitchFamily="18" charset="0"/>
                                </a:rPr>
                              </m:ctrlPr>
                            </m:dPr>
                            <m:e>
                              <m:r>
                                <a:rPr lang="en-US" sz="3000" b="0" i="1" smtClean="0">
                                  <a:latin typeface="Cambria Math" panose="02040503050406030204" pitchFamily="18" charset="0"/>
                                </a:rPr>
                                <m:t>∃ </m:t>
                              </m:r>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𝑡</m:t>
                                  </m:r>
                                </m:e>
                                <m:sub>
                                  <m:r>
                                    <a:rPr lang="en-US" sz="3000" b="0" i="1" smtClean="0">
                                      <a:latin typeface="Cambria Math" panose="02040503050406030204" pitchFamily="18" charset="0"/>
                                    </a:rPr>
                                    <m:t>𝑖</m:t>
                                  </m:r>
                                </m:sub>
                              </m:sSub>
                              <m:r>
                                <a:rPr lang="en-US" sz="3000" b="0" i="1" smtClean="0">
                                  <a:latin typeface="Cambria Math" panose="02040503050406030204" pitchFamily="18" charset="0"/>
                                </a:rPr>
                                <m:t>∋</m:t>
                              </m:r>
                              <m:r>
                                <a:rPr lang="en-US" sz="3000" b="0" i="1" smtClean="0">
                                  <a:latin typeface="Cambria Math" panose="02040503050406030204" pitchFamily="18" charset="0"/>
                                </a:rPr>
                                <m:t>𝐴</m:t>
                              </m:r>
                              <m:r>
                                <a:rPr lang="en-US" sz="3000" b="0" i="1" smtClean="0">
                                  <a:latin typeface="Cambria Math" panose="02040503050406030204" pitchFamily="18" charset="0"/>
                                </a:rPr>
                                <m:t>⋅</m:t>
                              </m:r>
                              <m:r>
                                <a:rPr lang="en-US" sz="3000" b="0" i="1" smtClean="0">
                                  <a:latin typeface="Cambria Math" panose="02040503050406030204" pitchFamily="18" charset="0"/>
                                </a:rPr>
                                <m:t>𝑣</m:t>
                              </m:r>
                              <m:r>
                                <a:rPr lang="en-US" sz="3000" b="0" i="1" smtClean="0">
                                  <a:latin typeface="Cambria Math" panose="02040503050406030204" pitchFamily="18" charset="0"/>
                                </a:rPr>
                                <m:t>=</m:t>
                              </m:r>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𝑡</m:t>
                                  </m:r>
                                </m:e>
                                <m:sub>
                                  <m:r>
                                    <a:rPr lang="en-US" sz="3000" b="0" i="1" smtClean="0">
                                      <a:latin typeface="Cambria Math" panose="02040503050406030204" pitchFamily="18" charset="0"/>
                                    </a:rPr>
                                    <m:t>𝑖</m:t>
                                  </m:r>
                                </m:sub>
                              </m:sSub>
                              <m:r>
                                <a:rPr lang="en-US" sz="3000" b="0" i="1" smtClean="0">
                                  <a:latin typeface="Cambria Math" panose="02040503050406030204" pitchFamily="18" charset="0"/>
                                </a:rPr>
                                <m:t>∧</m:t>
                              </m:r>
                              <m:r>
                                <a:rPr lang="en-US" sz="3000" b="0" i="1" smtClean="0">
                                  <a:latin typeface="Cambria Math" panose="02040503050406030204" pitchFamily="18" charset="0"/>
                                </a:rPr>
                                <m:t>𝑣</m:t>
                              </m:r>
                              <m:r>
                                <a:rPr lang="en-US" sz="3000" b="0" i="1" smtClean="0">
                                  <a:latin typeface="Cambria Math" panose="02040503050406030204" pitchFamily="18" charset="0"/>
                                </a:rPr>
                                <m:t>∈</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𝑆</m:t>
                                  </m:r>
                                </m:e>
                                <m:sub>
                                  <m:r>
                                    <a:rPr lang="en-US" sz="3000" b="0" i="1" smtClean="0">
                                      <a:latin typeface="Cambria Math" panose="02040503050406030204" pitchFamily="18" charset="0"/>
                                    </a:rPr>
                                    <m:t>𝜆</m:t>
                                  </m:r>
                                </m:sub>
                                <m:sup>
                                  <m:r>
                                    <a:rPr lang="en-US" sz="3000" b="0" i="1" smtClean="0">
                                      <a:latin typeface="Cambria Math" panose="02040503050406030204" pitchFamily="18" charset="0"/>
                                    </a:rPr>
                                    <m:t>𝑙</m:t>
                                  </m:r>
                                </m:sup>
                              </m:sSubSup>
                            </m:e>
                            <m:e>
                              <m:r>
                                <a:rPr lang="en-US" sz="3000" b="0" i="1" smtClean="0">
                                  <a:latin typeface="Cambria Math" panose="02040503050406030204" pitchFamily="18" charset="0"/>
                                </a:rPr>
                                <m:t>𝐴</m:t>
                              </m:r>
                              <m:r>
                                <a:rPr lang="en-US" sz="3000" b="0" i="1" smtClean="0">
                                  <a:latin typeface="Cambria Math" panose="02040503050406030204" pitchFamily="18" charset="0"/>
                                </a:rPr>
                                <m:t>←</m:t>
                              </m:r>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𝑅</m:t>
                                  </m:r>
                                </m:e>
                                <m:sub>
                                  <m:r>
                                    <a:rPr lang="en-US" sz="3000" b="0" i="1" smtClean="0">
                                      <a:latin typeface="Cambria Math" panose="02040503050406030204" pitchFamily="18" charset="0"/>
                                    </a:rPr>
                                    <m:t>𝑞</m:t>
                                  </m:r>
                                </m:sub>
                                <m:sup>
                                  <m:r>
                                    <a:rPr lang="en-US" sz="3000" b="0" i="1" smtClean="0">
                                      <a:latin typeface="Cambria Math" panose="02040503050406030204" pitchFamily="18" charset="0"/>
                                    </a:rPr>
                                    <m:t>𝑘</m:t>
                                  </m:r>
                                  <m:r>
                                    <a:rPr lang="en-US" sz="3000" b="0" i="1" smtClean="0">
                                      <a:latin typeface="Cambria Math" panose="02040503050406030204" pitchFamily="18" charset="0"/>
                                    </a:rPr>
                                    <m:t>×</m:t>
                                  </m:r>
                                  <m:r>
                                    <a:rPr lang="en-US" sz="3000" b="0" i="1" smtClean="0">
                                      <a:latin typeface="Cambria Math" panose="02040503050406030204" pitchFamily="18" charset="0"/>
                                    </a:rPr>
                                    <m:t>𝑙</m:t>
                                  </m:r>
                                </m:sup>
                              </m:sSubSup>
                              <m:r>
                                <a:rPr lang="en-US" sz="3000" b="0" i="1" smtClean="0">
                                  <a:latin typeface="Cambria Math" panose="02040503050406030204" pitchFamily="18" charset="0"/>
                                </a:rPr>
                                <m:t>, </m:t>
                              </m:r>
                              <m:r>
                                <m:rPr>
                                  <m:lit/>
                                </m:rPr>
                                <a:rPr lang="en-US" sz="3000" b="0" i="1" smtClean="0">
                                  <a:latin typeface="Cambria Math" panose="02040503050406030204" pitchFamily="18" charset="0"/>
                                </a:rPr>
                                <m:t>{</m:t>
                              </m:r>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𝑡</m:t>
                                  </m:r>
                                </m:e>
                                <m:sub>
                                  <m:r>
                                    <a:rPr lang="en-US" sz="3000" b="0" i="1" smtClean="0">
                                      <a:latin typeface="Cambria Math" panose="02040503050406030204" pitchFamily="18" charset="0"/>
                                    </a:rPr>
                                    <m:t>𝑖</m:t>
                                  </m:r>
                                </m:sub>
                              </m:sSub>
                            </m:e>
                          </m:d>
                        </m:e>
                      </m:func>
                    </m:oMath>
                  </m:oMathPara>
                </a14:m>
                <a:endParaRPr lang="en-US" sz="3000" b="0" i="1" dirty="0">
                  <a:latin typeface="Cambria Math" panose="02040503050406030204" pitchFamily="18" charset="0"/>
                </a:endParaRPr>
              </a:p>
              <a:p>
                <a:r>
                  <a:rPr lang="en-US" sz="3000" b="0" dirty="0"/>
                  <a:t>                                                        </a:t>
                </a:r>
                <a14:m>
                  <m:oMath xmlns:m="http://schemas.openxmlformats.org/officeDocument/2006/math">
                    <m:r>
                      <a:rPr lang="en-US" sz="3000" b="0" i="1" smtClean="0">
                        <a:latin typeface="Cambria Math" panose="02040503050406030204" pitchFamily="18" charset="0"/>
                      </a:rPr>
                      <m:t>←</m:t>
                    </m:r>
                    <m:sSup>
                      <m:sSupPr>
                        <m:ctrlPr>
                          <a:rPr lang="en-US" sz="3000" b="0" i="1" smtClean="0">
                            <a:latin typeface="Cambria Math" panose="02040503050406030204" pitchFamily="18" charset="0"/>
                          </a:rPr>
                        </m:ctrlPr>
                      </m:sSupPr>
                      <m:e>
                        <m:d>
                          <m:dPr>
                            <m:ctrlPr>
                              <a:rPr lang="en-US" sz="3000" b="0" i="1" smtClean="0">
                                <a:latin typeface="Cambria Math" panose="02040503050406030204" pitchFamily="18" charset="0"/>
                              </a:rPr>
                            </m:ctrlPr>
                          </m:dPr>
                          <m:e>
                            <m:sSubSup>
                              <m:sSubSupPr>
                                <m:ctrlPr>
                                  <a:rPr lang="en-US" sz="3000" b="0" i="1" smtClean="0">
                                    <a:latin typeface="Cambria Math" panose="02040503050406030204" pitchFamily="18" charset="0"/>
                                  </a:rPr>
                                </m:ctrlPr>
                              </m:sSubSupPr>
                              <m:e>
                                <m:r>
                                  <a:rPr lang="en-US" sz="3000" b="0" i="1" smtClean="0">
                                    <a:latin typeface="Cambria Math" panose="02040503050406030204" pitchFamily="18" charset="0"/>
                                  </a:rPr>
                                  <m:t>𝑅</m:t>
                                </m:r>
                              </m:e>
                              <m:sub>
                                <m:r>
                                  <a:rPr lang="en-US" sz="3000" b="0" i="1" smtClean="0">
                                    <a:latin typeface="Cambria Math" panose="02040503050406030204" pitchFamily="18" charset="0"/>
                                  </a:rPr>
                                  <m:t>𝑞</m:t>
                                </m:r>
                              </m:sub>
                              <m:sup>
                                <m:r>
                                  <a:rPr lang="en-US" sz="3000" b="0" i="1" smtClean="0">
                                    <a:latin typeface="Cambria Math" panose="02040503050406030204" pitchFamily="18" charset="0"/>
                                  </a:rPr>
                                  <m:t>𝑘</m:t>
                                </m:r>
                              </m:sup>
                            </m:sSubSup>
                          </m:e>
                        </m:d>
                      </m:e>
                      <m:sup>
                        <m:r>
                          <a:rPr lang="en-US" sz="3000" b="0" i="1" smtClean="0">
                            <a:latin typeface="Cambria Math" panose="02040503050406030204" pitchFamily="18" charset="0"/>
                          </a:rPr>
                          <m:t>𝑝𝑜𝑙𝑦</m:t>
                        </m:r>
                      </m:sup>
                    </m:sSup>
                    <m:r>
                      <a:rPr lang="en-US" sz="3000" b="0" i="1" smtClean="0">
                        <a:latin typeface="Cambria Math" panose="02040503050406030204" pitchFamily="18" charset="0"/>
                      </a:rPr>
                      <m:t>, </m:t>
                    </m:r>
                    <m:r>
                      <a:rPr lang="en-US" sz="3000" b="0" i="1" smtClean="0">
                        <a:latin typeface="Cambria Math" panose="02040503050406030204" pitchFamily="18" charset="0"/>
                      </a:rPr>
                      <m:t>𝑣</m:t>
                    </m:r>
                    <m:r>
                      <a:rPr lang="en-US" sz="3000" b="0" i="1" smtClean="0">
                        <a:latin typeface="Cambria Math" panose="02040503050406030204" pitchFamily="18" charset="0"/>
                      </a:rPr>
                      <m:t>←</m:t>
                    </m:r>
                    <m:r>
                      <a:rPr lang="en-US" sz="3000" b="0" i="1" smtClean="0">
                        <a:latin typeface="Cambria Math" panose="02040503050406030204" pitchFamily="18" charset="0"/>
                      </a:rPr>
                      <m:t>𝐶</m:t>
                    </m:r>
                    <m:r>
                      <a:rPr lang="en-US" sz="3000" b="0" i="1" smtClean="0">
                        <a:latin typeface="Cambria Math" panose="02040503050406030204" pitchFamily="18" charset="0"/>
                      </a:rPr>
                      <m:t>(</m:t>
                    </m:r>
                    <m:r>
                      <a:rPr lang="en-US" sz="3000" b="0" i="1" smtClean="0">
                        <a:latin typeface="Cambria Math" panose="02040503050406030204" pitchFamily="18" charset="0"/>
                      </a:rPr>
                      <m:t>𝐴</m:t>
                    </m:r>
                    <m:r>
                      <a:rPr lang="en-US" sz="3000" b="0" i="1" smtClean="0">
                        <a:latin typeface="Cambria Math" panose="02040503050406030204" pitchFamily="18" charset="0"/>
                      </a:rPr>
                      <m:t>, {</m:t>
                    </m:r>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𝑡</m:t>
                        </m:r>
                      </m:e>
                      <m:sub>
                        <m:r>
                          <a:rPr lang="en-US" sz="3000" b="0" i="1" smtClean="0">
                            <a:latin typeface="Cambria Math" panose="02040503050406030204" pitchFamily="18" charset="0"/>
                          </a:rPr>
                          <m:t>𝑖</m:t>
                        </m:r>
                      </m:sub>
                    </m:sSub>
                    <m:r>
                      <a:rPr lang="en-US" sz="3000" b="0" i="1" smtClean="0">
                        <a:latin typeface="Cambria Math" panose="02040503050406030204" pitchFamily="18" charset="0"/>
                      </a:rPr>
                      <m:t>})]</m:t>
                    </m:r>
                  </m:oMath>
                </a14:m>
                <a:endParaRPr lang="en-US" sz="3000" dirty="0"/>
              </a:p>
              <a:p>
                <a:endParaRPr lang="en-US" sz="3000" dirty="0"/>
              </a:p>
              <a:p>
                <a:r>
                  <a:rPr lang="en-US" sz="3000" dirty="0"/>
                  <a:t>They conclude that this problem is easier than MISIS, but leave an open question as to its relation to MSIS, throwing into doubt the assumption made by the original </a:t>
                </a:r>
                <a:r>
                  <a:rPr lang="en-US" sz="3000" dirty="0" err="1"/>
                  <a:t>Dilithium</a:t>
                </a:r>
                <a:r>
                  <a:rPr lang="en-US" sz="3000" dirty="0"/>
                  <a:t> specifications.</a:t>
                </a:r>
              </a:p>
            </p:txBody>
          </p:sp>
        </mc:Choice>
        <mc:Fallback xmlns="">
          <p:sp>
            <p:nvSpPr>
              <p:cNvPr id="2" name="TextBox 1">
                <a:extLst>
                  <a:ext uri="{FF2B5EF4-FFF2-40B4-BE49-F238E27FC236}">
                    <a16:creationId xmlns:a16="http://schemas.microsoft.com/office/drawing/2014/main" id="{CC65324C-5116-1A7A-6E21-2C1B4397936A}"/>
                  </a:ext>
                </a:extLst>
              </p:cNvPr>
              <p:cNvSpPr txBox="1">
                <a:spLocks noRot="1" noChangeAspect="1" noMove="1" noResize="1" noEditPoints="1" noAdjustHandles="1" noChangeArrowheads="1" noChangeShapeType="1" noTextEdit="1"/>
              </p:cNvSpPr>
              <p:nvPr/>
            </p:nvSpPr>
            <p:spPr>
              <a:xfrm>
                <a:off x="0" y="1108037"/>
                <a:ext cx="12192000" cy="4511813"/>
              </a:xfrm>
              <a:prstGeom prst="rect">
                <a:avLst/>
              </a:prstGeom>
              <a:blipFill>
                <a:blip r:embed="rId3"/>
                <a:stretch>
                  <a:fillRect l="-1150" t="-1622" r="-1050" b="-3243"/>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21851718-4CF8-34B2-906B-CC39E88AC3A0}"/>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Wang et al., 2022</a:t>
            </a:r>
          </a:p>
        </p:txBody>
      </p:sp>
    </p:spTree>
    <p:extLst>
      <p:ext uri="{BB962C8B-B14F-4D97-AF65-F5344CB8AC3E}">
        <p14:creationId xmlns:p14="http://schemas.microsoft.com/office/powerpoint/2010/main" val="262271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CB1D0-6222-577F-7E22-335733DF614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22F7657-E9E5-2199-349B-49A8C63299E3}"/>
                  </a:ext>
                </a:extLst>
              </p:cNvPr>
              <p:cNvSpPr txBox="1"/>
              <p:nvPr/>
            </p:nvSpPr>
            <p:spPr>
              <a:xfrm>
                <a:off x="1473719" y="1087444"/>
                <a:ext cx="8412480" cy="891078"/>
              </a:xfrm>
              <a:prstGeom prst="rect">
                <a:avLst/>
              </a:prstGeom>
              <a:solidFill>
                <a:srgbClr val="BDD7EE"/>
              </a:solidFill>
              <a:ln>
                <a:solidFill>
                  <a:srgbClr val="4472C4"/>
                </a:solidFill>
              </a:ln>
            </p:spPr>
            <p:txBody>
              <a:bodyPr wrap="square" rtlCol="0">
                <a:spAutoFit/>
              </a:bodyPr>
              <a:lstStyle/>
              <a:p>
                <a:pPr>
                  <a:lnSpc>
                    <a:spcPct val="150000"/>
                  </a:lnSpc>
                  <a:spcAft>
                    <a:spcPts val="780"/>
                  </a:spcAft>
                </a:pPr>
                <a14:m>
                  <m:oMathPara xmlns:m="http://schemas.openxmlformats.org/officeDocument/2006/math">
                    <m:oMathParaPr>
                      <m:jc m:val="left"/>
                    </m:oMathParaPr>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𝑅</m:t>
                          </m:r>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𝑞</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𝑍</m:t>
                          </m:r>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𝑞</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r>
                        <a:rPr lang="en-US" sz="2800" b="0" i="1" smtClean="0">
                          <a:latin typeface="Cambria Math" panose="02040503050406030204" pitchFamily="18" charset="0"/>
                          <a:ea typeface="Calibri" panose="020F0502020204030204" pitchFamily="34" charset="0"/>
                          <a:cs typeface="Times New Roman" panose="02020603050405020304" pitchFamily="18" charset="0"/>
                        </a:rPr>
                        <m:t>𝑋</m:t>
                      </m:r>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𝑋</m:t>
                          </m:r>
                        </m:e>
                        <m:sup>
                          <m:r>
                            <a:rPr lang="en-US" sz="2800" b="0" i="1" smtClean="0">
                              <a:latin typeface="Cambria Math" panose="02040503050406030204" pitchFamily="18" charset="0"/>
                              <a:ea typeface="Calibri" panose="020F0502020204030204" pitchFamily="34" charset="0"/>
                              <a:cs typeface="Times New Roman" panose="02020603050405020304" pitchFamily="18" charset="0"/>
                            </a:rPr>
                            <m:t>𝑛</m:t>
                          </m:r>
                        </m:sup>
                      </m:sSup>
                      <m:r>
                        <a:rPr lang="en-US" sz="2800" b="0" i="1" smtClean="0">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22F7657-E9E5-2199-349B-49A8C63299E3}"/>
                  </a:ext>
                </a:extLst>
              </p:cNvPr>
              <p:cNvSpPr txBox="1">
                <a:spLocks noRot="1" noChangeAspect="1" noMove="1" noResize="1" noEditPoints="1" noAdjustHandles="1" noChangeArrowheads="1" noChangeShapeType="1" noTextEdit="1"/>
              </p:cNvSpPr>
              <p:nvPr/>
            </p:nvSpPr>
            <p:spPr>
              <a:xfrm>
                <a:off x="1473719" y="1087444"/>
                <a:ext cx="8412480" cy="891078"/>
              </a:xfrm>
              <a:prstGeom prst="rect">
                <a:avLst/>
              </a:prstGeom>
              <a:blipFill>
                <a:blip r:embed="rId3"/>
                <a:stretch>
                  <a:fillRect/>
                </a:stretch>
              </a:blipFill>
              <a:ln>
                <a:solidFill>
                  <a:srgbClr val="4472C4"/>
                </a:solidFill>
              </a:ln>
            </p:spPr>
            <p:txBody>
              <a:bodyPr/>
              <a:lstStyle/>
              <a:p>
                <a:r>
                  <a:rPr lang="en-US">
                    <a:noFill/>
                  </a:rPr>
                  <a:t> </a:t>
                </a:r>
              </a:p>
            </p:txBody>
          </p:sp>
        </mc:Fallback>
      </mc:AlternateContent>
      <p:sp>
        <p:nvSpPr>
          <p:cNvPr id="9" name="Title 1">
            <a:extLst>
              <a:ext uri="{FF2B5EF4-FFF2-40B4-BE49-F238E27FC236}">
                <a16:creationId xmlns:a16="http://schemas.microsoft.com/office/drawing/2014/main" id="{13C2637E-80F0-9907-ADB4-3B15AB5F0EBE}"/>
              </a:ext>
            </a:extLst>
          </p:cNvPr>
          <p:cNvSpPr txBox="1">
            <a:spLocks/>
          </p:cNvSpPr>
          <p:nvPr/>
        </p:nvSpPr>
        <p:spPr>
          <a:xfrm>
            <a:off x="-10758"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Structure Definitions</a:t>
            </a:r>
          </a:p>
        </p:txBody>
      </p:sp>
      <p:sp>
        <p:nvSpPr>
          <p:cNvPr id="2" name="Title 1">
            <a:extLst>
              <a:ext uri="{FF2B5EF4-FFF2-40B4-BE49-F238E27FC236}">
                <a16:creationId xmlns:a16="http://schemas.microsoft.com/office/drawing/2014/main" id="{2044D0BF-ABCF-FAF1-196E-BB0ADE443FD4}"/>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FBCE574-FED1-D4AE-4049-4BC6A46133CB}"/>
                  </a:ext>
                </a:extLst>
              </p:cNvPr>
              <p:cNvSpPr txBox="1"/>
              <p:nvPr/>
            </p:nvSpPr>
            <p:spPr>
              <a:xfrm>
                <a:off x="1484475" y="5195925"/>
                <a:ext cx="8412480" cy="935834"/>
              </a:xfrm>
              <a:prstGeom prst="rect">
                <a:avLst/>
              </a:prstGeom>
              <a:solidFill>
                <a:srgbClr val="BDD7EE"/>
              </a:solidFill>
              <a:ln>
                <a:solidFill>
                  <a:srgbClr val="4472C4"/>
                </a:solidFill>
              </a:ln>
            </p:spPr>
            <p:txBody>
              <a:bodyPr wrap="square" rtlCol="0">
                <a:spAutoFit/>
              </a:bodyPr>
              <a:lstStyle/>
              <a:p>
                <a:pPr>
                  <a:lnSpc>
                    <a:spcPct val="150000"/>
                  </a:lnSpc>
                  <a:spcAft>
                    <a:spcPts val="780"/>
                  </a:spcAft>
                </a:pPr>
                <a14:m>
                  <m:oMathPara xmlns:m="http://schemas.openxmlformats.org/officeDocument/2006/math">
                    <m:oMathParaPr>
                      <m:jc m:val="left"/>
                    </m:oMathParaPr>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𝐵</m:t>
                          </m:r>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𝜏</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𝑝</m:t>
                          </m:r>
                          <m:r>
                            <a:rPr lang="en-US" sz="2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𝑅</m:t>
                              </m:r>
                            </m:e>
                            <m:sub>
                              <m:r>
                                <a:rPr lang="en-US" sz="2800" i="1">
                                  <a:latin typeface="Cambria Math" panose="02040503050406030204" pitchFamily="18" charset="0"/>
                                  <a:ea typeface="Calibri" panose="020F0502020204030204" pitchFamily="34" charset="0"/>
                                  <a:cs typeface="Times New Roman" panose="02020603050405020304" pitchFamily="18" charset="0"/>
                                </a:rPr>
                                <m:t>𝑞</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𝑝</m:t>
                                  </m:r>
                                </m:e>
                              </m:d>
                            </m:e>
                            <m:sub>
                              <m:r>
                                <a:rPr lang="en-US" sz="2800" i="1">
                                  <a:latin typeface="Cambria Math" panose="02040503050406030204" pitchFamily="18" charset="0"/>
                                  <a:ea typeface="Calibri" panose="020F0502020204030204" pitchFamily="34" charset="0"/>
                                  <a:cs typeface="Times New Roman" panose="02020603050405020304" pitchFamily="18" charset="0"/>
                                </a:rPr>
                                <m:t>∞</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b="0" i="1" smtClean="0">
                              <a:latin typeface="Cambria Math" panose="02040503050406030204" pitchFamily="18" charset="0"/>
                              <a:ea typeface="Calibri" panose="020F0502020204030204" pitchFamily="34" charset="0"/>
                              <a:cs typeface="Times New Roman" panose="02020603050405020304" pitchFamily="18" charset="0"/>
                            </a:rPr>
                            <m:t>1∧</m:t>
                          </m:r>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𝑝</m:t>
                                  </m:r>
                                </m:e>
                              </m:d>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1</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r>
                            <a:rPr lang="en-US" sz="2800" b="0" i="1" smtClean="0">
                              <a:latin typeface="Cambria Math" panose="02040503050406030204" pitchFamily="18" charset="0"/>
                              <a:ea typeface="Calibri" panose="020F0502020204030204" pitchFamily="34" charset="0"/>
                              <a:cs typeface="Times New Roman" panose="02020603050405020304" pitchFamily="18" charset="0"/>
                            </a:rPr>
                            <m:t>𝜏</m:t>
                          </m:r>
                        </m:e>
                      </m:d>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FBCE574-FED1-D4AE-4049-4BC6A46133CB}"/>
                  </a:ext>
                </a:extLst>
              </p:cNvPr>
              <p:cNvSpPr txBox="1">
                <a:spLocks noRot="1" noChangeAspect="1" noMove="1" noResize="1" noEditPoints="1" noAdjustHandles="1" noChangeArrowheads="1" noChangeShapeType="1" noTextEdit="1"/>
              </p:cNvSpPr>
              <p:nvPr/>
            </p:nvSpPr>
            <p:spPr>
              <a:xfrm>
                <a:off x="1484475" y="5195925"/>
                <a:ext cx="8412480" cy="935834"/>
              </a:xfrm>
              <a:prstGeom prst="rect">
                <a:avLst/>
              </a:prstGeom>
              <a:blipFill>
                <a:blip r:embed="rId4"/>
                <a:stretch>
                  <a:fillRect/>
                </a:stretch>
              </a:blipFill>
              <a:ln>
                <a:solidFill>
                  <a:srgbClr val="4472C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0EF5D6A-0DFE-618E-3856-C94B0BFB9B14}"/>
                  </a:ext>
                </a:extLst>
              </p:cNvPr>
              <p:cNvSpPr txBox="1"/>
              <p:nvPr/>
            </p:nvSpPr>
            <p:spPr>
              <a:xfrm>
                <a:off x="1484476" y="3141684"/>
                <a:ext cx="8412480" cy="935834"/>
              </a:xfrm>
              <a:prstGeom prst="rect">
                <a:avLst/>
              </a:prstGeom>
              <a:solidFill>
                <a:srgbClr val="F8CBAD"/>
              </a:solidFill>
              <a:ln>
                <a:solidFill>
                  <a:srgbClr val="ED7D31"/>
                </a:solidFill>
              </a:ln>
            </p:spPr>
            <p:txBody>
              <a:bodyPr wrap="square" rtlCol="0">
                <a:spAutoFit/>
              </a:bodyPr>
              <a:lstStyle/>
              <a:p>
                <a:pPr>
                  <a:lnSpc>
                    <a:spcPct val="150000"/>
                  </a:lnSpc>
                  <a:spcAft>
                    <a:spcPts val="780"/>
                  </a:spcAft>
                </a:pPr>
                <a14:m>
                  <m:oMathPara xmlns:m="http://schemas.openxmlformats.org/officeDocument/2006/math">
                    <m:oMathParaPr>
                      <m:jc m:val="left"/>
                    </m:oMathParaPr>
                    <m:oMath xmlns:m="http://schemas.openxmlformats.org/officeDocument/2006/math">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𝑆</m:t>
                          </m:r>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𝜆</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𝑝</m:t>
                          </m:r>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𝑅</m:t>
                              </m:r>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𝑞</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en-US" sz="2800" b="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2800" b="0" i="1" smtClean="0">
                                      <a:latin typeface="Cambria Math" panose="02040503050406030204" pitchFamily="18" charset="0"/>
                                      <a:ea typeface="Calibri" panose="020F0502020204030204" pitchFamily="34" charset="0"/>
                                      <a:cs typeface="Times New Roman" panose="02020603050405020304" pitchFamily="18" charset="0"/>
                                    </a:rPr>
                                    <m:t>𝑝</m:t>
                                  </m:r>
                                </m:e>
                              </m:d>
                            </m:e>
                            <m: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sub>
                          </m:sSub>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r>
                            <a:rPr lang="en-US" sz="2800" b="0" i="1" smtClean="0">
                              <a:latin typeface="Cambria Math" panose="02040503050406030204" pitchFamily="18" charset="0"/>
                              <a:ea typeface="Calibri" panose="020F0502020204030204" pitchFamily="34" charset="0"/>
                              <a:cs typeface="Times New Roman" panose="02020603050405020304" pitchFamily="18" charset="0"/>
                            </a:rPr>
                            <m:t>𝜆</m:t>
                          </m:r>
                        </m:e>
                      </m:d>
                    </m:oMath>
                  </m:oMathPara>
                </a14:m>
                <a:endParaRPr lang="en-US" sz="2800" dirty="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20EF5D6A-0DFE-618E-3856-C94B0BFB9B14}"/>
                  </a:ext>
                </a:extLst>
              </p:cNvPr>
              <p:cNvSpPr txBox="1">
                <a:spLocks noRot="1" noChangeAspect="1" noMove="1" noResize="1" noEditPoints="1" noAdjustHandles="1" noChangeArrowheads="1" noChangeShapeType="1" noTextEdit="1"/>
              </p:cNvSpPr>
              <p:nvPr/>
            </p:nvSpPr>
            <p:spPr>
              <a:xfrm>
                <a:off x="1484476" y="3141684"/>
                <a:ext cx="8412480" cy="935834"/>
              </a:xfrm>
              <a:prstGeom prst="rect">
                <a:avLst/>
              </a:prstGeom>
              <a:blipFill>
                <a:blip r:embed="rId5"/>
                <a:stretch>
                  <a:fillRect/>
                </a:stretch>
              </a:blipFill>
              <a:ln>
                <a:solidFill>
                  <a:srgbClr val="ED7D31"/>
                </a:solid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CAF49447-BC3A-F962-C04A-951593A1C8F1}"/>
              </a:ext>
            </a:extLst>
          </p:cNvPr>
          <p:cNvSpPr txBox="1"/>
          <p:nvPr/>
        </p:nvSpPr>
        <p:spPr>
          <a:xfrm>
            <a:off x="8579431" y="3347991"/>
            <a:ext cx="1306768" cy="2677656"/>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(Small)</a:t>
            </a:r>
          </a:p>
          <a:p>
            <a:endParaRPr lang="en-US" sz="2800" dirty="0">
              <a:latin typeface="Cambria" panose="02040503050406030204" pitchFamily="18" charset="0"/>
              <a:ea typeface="Cambria" panose="02040503050406030204" pitchFamily="18" charset="0"/>
            </a:endParaRPr>
          </a:p>
          <a:p>
            <a:endParaRPr lang="en-US" sz="2800" dirty="0">
              <a:latin typeface="Cambria" panose="02040503050406030204" pitchFamily="18" charset="0"/>
              <a:ea typeface="Cambria" panose="02040503050406030204" pitchFamily="18" charset="0"/>
            </a:endParaRPr>
          </a:p>
          <a:p>
            <a:endParaRPr lang="en-US" sz="2800" dirty="0">
              <a:latin typeface="Cambria" panose="02040503050406030204" pitchFamily="18" charset="0"/>
              <a:ea typeface="Cambria" panose="02040503050406030204" pitchFamily="18" charset="0"/>
            </a:endParaRPr>
          </a:p>
          <a:p>
            <a:endParaRPr lang="en-US" sz="28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(Short)</a:t>
            </a:r>
          </a:p>
        </p:txBody>
      </p:sp>
    </p:spTree>
    <p:extLst>
      <p:ext uri="{BB962C8B-B14F-4D97-AF65-F5344CB8AC3E}">
        <p14:creationId xmlns:p14="http://schemas.microsoft.com/office/powerpoint/2010/main" val="233181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CD6A-F4BE-D3A4-7C81-1F4AAB95556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5D2A5B4-1035-5EA7-4D83-A3322AB3DFED}"/>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Definition of MLWE</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4B2329E-CD1A-0923-E818-72DB65DA93B7}"/>
                  </a:ext>
                </a:extLst>
              </p:cNvPr>
              <p:cNvSpPr/>
              <p:nvPr/>
            </p:nvSpPr>
            <p:spPr>
              <a:xfrm>
                <a:off x="4216542" y="1722943"/>
                <a:ext cx="3758907" cy="2102182"/>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MLWE</a:t>
                </a:r>
              </a:p>
              <a:p>
                <a:pPr algn="ctr"/>
                <a14:m>
                  <m:oMathPara xmlns:m="http://schemas.openxmlformats.org/officeDocument/2006/math">
                    <m:oMathParaPr>
                      <m:jc m:val="centerGroup"/>
                    </m:oMathParaPr>
                    <m:oMath xmlns:m="http://schemas.openxmlformats.org/officeDocument/2006/math">
                      <m:d>
                        <m:dPr>
                          <m:ctrlPr>
                            <a:rPr lang="en-US" sz="4400" i="1" smtClean="0">
                              <a:solidFill>
                                <a:schemeClr val="tx1"/>
                              </a:solidFill>
                              <a:latin typeface="Cambria Math" panose="02040503050406030204" pitchFamily="18" charset="0"/>
                            </a:rPr>
                          </m:ctrlPr>
                        </m:dPr>
                        <m:e>
                          <m:r>
                            <a:rPr lang="en-US" sz="4400" b="0" i="1" smtClean="0">
                              <a:solidFill>
                                <a:schemeClr val="tx1"/>
                              </a:solidFill>
                              <a:latin typeface="Cambria Math" panose="02040503050406030204" pitchFamily="18" charset="0"/>
                            </a:rPr>
                            <m:t>𝑞</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𝑛</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𝑘</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𝑙</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𝐷</m:t>
                          </m:r>
                        </m:e>
                      </m:d>
                    </m:oMath>
                  </m:oMathPara>
                </a14:m>
                <a:endParaRPr lang="en-US" sz="4400" dirty="0">
                  <a:solidFill>
                    <a:schemeClr val="tx1"/>
                  </a:solidFill>
                </a:endParaRPr>
              </a:p>
            </p:txBody>
          </p:sp>
        </mc:Choice>
        <mc:Fallback xmlns="">
          <p:sp>
            <p:nvSpPr>
              <p:cNvPr id="2" name="Rectangle 1">
                <a:extLst>
                  <a:ext uri="{FF2B5EF4-FFF2-40B4-BE49-F238E27FC236}">
                    <a16:creationId xmlns:a16="http://schemas.microsoft.com/office/drawing/2014/main" id="{24B2329E-CD1A-0923-E818-72DB65DA93B7}"/>
                  </a:ext>
                </a:extLst>
              </p:cNvPr>
              <p:cNvSpPr>
                <a:spLocks noRot="1" noChangeAspect="1" noMove="1" noResize="1" noEditPoints="1" noAdjustHandles="1" noChangeArrowheads="1" noChangeShapeType="1" noTextEdit="1"/>
              </p:cNvSpPr>
              <p:nvPr/>
            </p:nvSpPr>
            <p:spPr>
              <a:xfrm>
                <a:off x="4216542" y="1722943"/>
                <a:ext cx="3758907" cy="2102182"/>
              </a:xfrm>
              <a:prstGeom prst="rect">
                <a:avLst/>
              </a:prstGeom>
              <a:blipFill>
                <a:blip r:embed="rId3"/>
                <a:stretch>
                  <a:fillRect/>
                </a:stretch>
              </a:blipFill>
              <a:ln>
                <a:solidFill>
                  <a:srgbClr val="4472C4"/>
                </a:solidFill>
              </a:ln>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9C64372F-2B0B-8D03-8B45-542456713EEB}"/>
              </a:ext>
            </a:extLst>
          </p:cNvPr>
          <p:cNvCxnSpPr>
            <a:cxnSpLocks/>
          </p:cNvCxnSpPr>
          <p:nvPr/>
        </p:nvCxnSpPr>
        <p:spPr>
          <a:xfrm>
            <a:off x="408790"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C2F68E-1C1C-DF60-0F9C-AA66537A089A}"/>
                  </a:ext>
                </a:extLst>
              </p:cNvPr>
              <p:cNvSpPr txBox="1"/>
              <p:nvPr/>
            </p:nvSpPr>
            <p:spPr>
              <a:xfrm>
                <a:off x="766114" y="2131242"/>
                <a:ext cx="2671950" cy="132004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𝐴</m:t>
                      </m:r>
                      <m:r>
                        <a:rPr lang="en-US" sz="3600" b="0" i="1" smtClean="0">
                          <a:latin typeface="Cambria Math" panose="02040503050406030204" pitchFamily="18" charset="0"/>
                        </a:rPr>
                        <m:t>←</m:t>
                      </m:r>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𝑅</m:t>
                          </m:r>
                        </m:e>
                        <m:sub>
                          <m:r>
                            <a:rPr lang="en-US" sz="3600" b="0" i="1" smtClean="0">
                              <a:latin typeface="Cambria Math" panose="02040503050406030204" pitchFamily="18" charset="0"/>
                            </a:rPr>
                            <m:t>𝑞</m:t>
                          </m:r>
                        </m:sub>
                        <m:sup>
                          <m:r>
                            <a:rPr lang="en-US" sz="3600" b="0" i="1" smtClean="0">
                              <a:latin typeface="Cambria Math" panose="02040503050406030204" pitchFamily="18" charset="0"/>
                            </a:rPr>
                            <m:t>𝑘</m:t>
                          </m:r>
                          <m:r>
                            <a:rPr lang="en-US" sz="3600" b="0" i="1" smtClean="0">
                              <a:latin typeface="Cambria Math" panose="02040503050406030204" pitchFamily="18" charset="0"/>
                            </a:rPr>
                            <m:t>×</m:t>
                          </m:r>
                          <m:r>
                            <a:rPr lang="en-US" sz="3600" b="0" i="1" smtClean="0">
                              <a:latin typeface="Cambria Math" panose="02040503050406030204" pitchFamily="18" charset="0"/>
                            </a:rPr>
                            <m:t>𝑙</m:t>
                          </m:r>
                        </m:sup>
                      </m:sSubSup>
                    </m:oMath>
                  </m:oMathPara>
                </a14:m>
                <a:endParaRPr lang="en-US" sz="3600" b="0" dirty="0"/>
              </a:p>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𝑡</m:t>
                      </m:r>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Ω</m:t>
                          </m:r>
                        </m:e>
                        <m:sub>
                          <m:r>
                            <a:rPr lang="en-US" sz="3600" b="0" i="1" smtClean="0">
                              <a:latin typeface="Cambria Math" panose="02040503050406030204" pitchFamily="18" charset="0"/>
                            </a:rPr>
                            <m:t>𝑏</m:t>
                          </m:r>
                          <m:r>
                            <a:rPr lang="en-US" sz="3600" b="0" i="1" smtClean="0">
                              <a:latin typeface="Cambria Math" panose="02040503050406030204" pitchFamily="18" charset="0"/>
                            </a:rPr>
                            <m:t>←{0, 1}</m:t>
                          </m:r>
                        </m:sub>
                      </m:sSub>
                    </m:oMath>
                  </m:oMathPara>
                </a14:m>
                <a:endParaRPr lang="en-US" sz="3600" b="0" dirty="0"/>
              </a:p>
            </p:txBody>
          </p:sp>
        </mc:Choice>
        <mc:Fallback xmlns="">
          <p:sp>
            <p:nvSpPr>
              <p:cNvPr id="5" name="TextBox 4">
                <a:extLst>
                  <a:ext uri="{FF2B5EF4-FFF2-40B4-BE49-F238E27FC236}">
                    <a16:creationId xmlns:a16="http://schemas.microsoft.com/office/drawing/2014/main" id="{95C2F68E-1C1C-DF60-0F9C-AA66537A089A}"/>
                  </a:ext>
                </a:extLst>
              </p:cNvPr>
              <p:cNvSpPr txBox="1">
                <a:spLocks noRot="1" noChangeAspect="1" noMove="1" noResize="1" noEditPoints="1" noAdjustHandles="1" noChangeArrowheads="1" noChangeShapeType="1" noTextEdit="1"/>
              </p:cNvSpPr>
              <p:nvPr/>
            </p:nvSpPr>
            <p:spPr>
              <a:xfrm>
                <a:off x="766114" y="2131242"/>
                <a:ext cx="2671950" cy="1320041"/>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102B1CD3-0156-C2F3-9210-8314AAF64DE9}"/>
              </a:ext>
            </a:extLst>
          </p:cNvPr>
          <p:cNvCxnSpPr>
            <a:cxnSpLocks/>
          </p:cNvCxnSpPr>
          <p:nvPr/>
        </p:nvCxnSpPr>
        <p:spPr>
          <a:xfrm>
            <a:off x="8338968"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45E436D1-2880-CEE0-86CC-410D943A1FA1}"/>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p:spTree>
    <p:extLst>
      <p:ext uri="{BB962C8B-B14F-4D97-AF65-F5344CB8AC3E}">
        <p14:creationId xmlns:p14="http://schemas.microsoft.com/office/powerpoint/2010/main" val="378763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53D42-E859-A245-52DD-96DE96A3E46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C8A8974-5D8C-201F-E9E8-CCB27E41B07E}"/>
              </a:ext>
            </a:extLst>
          </p:cNvPr>
          <p:cNvSpPr txBox="1">
            <a:spLocks/>
          </p:cNvSpPr>
          <p:nvPr/>
        </p:nvSpPr>
        <p:spPr>
          <a:xfrm>
            <a:off x="0" y="0"/>
            <a:ext cx="12191993" cy="9112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dirty="0"/>
              <a:t>Definition of MLWE</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61E9031-F85C-CB29-D396-1CE5D9AF0769}"/>
                  </a:ext>
                </a:extLst>
              </p:cNvPr>
              <p:cNvSpPr/>
              <p:nvPr/>
            </p:nvSpPr>
            <p:spPr>
              <a:xfrm>
                <a:off x="4216542" y="1722943"/>
                <a:ext cx="3758907" cy="2102182"/>
              </a:xfrm>
              <a:prstGeom prst="rect">
                <a:avLst/>
              </a:prstGeom>
              <a:solidFill>
                <a:srgbClr val="BDD7EE"/>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MLWE</a:t>
                </a:r>
              </a:p>
              <a:p>
                <a:pPr algn="ctr"/>
                <a14:m>
                  <m:oMathPara xmlns:m="http://schemas.openxmlformats.org/officeDocument/2006/math">
                    <m:oMathParaPr>
                      <m:jc m:val="centerGroup"/>
                    </m:oMathParaPr>
                    <m:oMath xmlns:m="http://schemas.openxmlformats.org/officeDocument/2006/math">
                      <m:d>
                        <m:dPr>
                          <m:ctrlPr>
                            <a:rPr lang="en-US" sz="4400" i="1" smtClean="0">
                              <a:solidFill>
                                <a:schemeClr val="tx1"/>
                              </a:solidFill>
                              <a:latin typeface="Cambria Math" panose="02040503050406030204" pitchFamily="18" charset="0"/>
                            </a:rPr>
                          </m:ctrlPr>
                        </m:dPr>
                        <m:e>
                          <m:r>
                            <a:rPr lang="en-US" sz="4400" b="0" i="1" smtClean="0">
                              <a:solidFill>
                                <a:schemeClr val="tx1"/>
                              </a:solidFill>
                              <a:latin typeface="Cambria Math" panose="02040503050406030204" pitchFamily="18" charset="0"/>
                            </a:rPr>
                            <m:t>𝑞</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𝑛</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𝑘</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𝑙</m:t>
                          </m:r>
                          <m:r>
                            <a:rPr lang="en-US" sz="4400" b="0" i="1" smtClean="0">
                              <a:solidFill>
                                <a:schemeClr val="tx1"/>
                              </a:solidFill>
                              <a:latin typeface="Cambria Math" panose="02040503050406030204" pitchFamily="18" charset="0"/>
                            </a:rPr>
                            <m:t>, </m:t>
                          </m:r>
                          <m:r>
                            <a:rPr lang="en-US" sz="4400" b="0" i="1" smtClean="0">
                              <a:solidFill>
                                <a:schemeClr val="tx1"/>
                              </a:solidFill>
                              <a:latin typeface="Cambria Math" panose="02040503050406030204" pitchFamily="18" charset="0"/>
                            </a:rPr>
                            <m:t>𝐷</m:t>
                          </m:r>
                        </m:e>
                      </m:d>
                    </m:oMath>
                  </m:oMathPara>
                </a14:m>
                <a:endParaRPr lang="en-US" sz="4400" dirty="0">
                  <a:solidFill>
                    <a:schemeClr val="tx1"/>
                  </a:solidFill>
                </a:endParaRPr>
              </a:p>
            </p:txBody>
          </p:sp>
        </mc:Choice>
        <mc:Fallback xmlns="">
          <p:sp>
            <p:nvSpPr>
              <p:cNvPr id="2" name="Rectangle 1">
                <a:extLst>
                  <a:ext uri="{FF2B5EF4-FFF2-40B4-BE49-F238E27FC236}">
                    <a16:creationId xmlns:a16="http://schemas.microsoft.com/office/drawing/2014/main" id="{061E9031-F85C-CB29-D396-1CE5D9AF0769}"/>
                  </a:ext>
                </a:extLst>
              </p:cNvPr>
              <p:cNvSpPr>
                <a:spLocks noRot="1" noChangeAspect="1" noMove="1" noResize="1" noEditPoints="1" noAdjustHandles="1" noChangeArrowheads="1" noChangeShapeType="1" noTextEdit="1"/>
              </p:cNvSpPr>
              <p:nvPr/>
            </p:nvSpPr>
            <p:spPr>
              <a:xfrm>
                <a:off x="4216542" y="1722943"/>
                <a:ext cx="3758907" cy="2102182"/>
              </a:xfrm>
              <a:prstGeom prst="rect">
                <a:avLst/>
              </a:prstGeom>
              <a:blipFill>
                <a:blip r:embed="rId3"/>
                <a:stretch>
                  <a:fillRect/>
                </a:stretch>
              </a:blipFill>
              <a:ln>
                <a:solidFill>
                  <a:srgbClr val="4472C4"/>
                </a:solidFill>
              </a:ln>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C1275660-EF75-57D6-794D-54B04A6C6A73}"/>
              </a:ext>
            </a:extLst>
          </p:cNvPr>
          <p:cNvCxnSpPr>
            <a:cxnSpLocks/>
          </p:cNvCxnSpPr>
          <p:nvPr/>
        </p:nvCxnSpPr>
        <p:spPr>
          <a:xfrm>
            <a:off x="408790"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8E3E692-4A94-BB4B-4C9E-0F726E377864}"/>
                  </a:ext>
                </a:extLst>
              </p:cNvPr>
              <p:cNvSpPr txBox="1"/>
              <p:nvPr/>
            </p:nvSpPr>
            <p:spPr>
              <a:xfrm>
                <a:off x="766114" y="2131242"/>
                <a:ext cx="2671950" cy="132004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𝐴</m:t>
                      </m:r>
                      <m:r>
                        <a:rPr lang="en-US" sz="3600" b="0" i="1" smtClean="0">
                          <a:latin typeface="Cambria Math" panose="02040503050406030204" pitchFamily="18" charset="0"/>
                        </a:rPr>
                        <m:t>←</m:t>
                      </m:r>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𝑅</m:t>
                          </m:r>
                        </m:e>
                        <m:sub>
                          <m:r>
                            <a:rPr lang="en-US" sz="3600" b="0" i="1" smtClean="0">
                              <a:latin typeface="Cambria Math" panose="02040503050406030204" pitchFamily="18" charset="0"/>
                            </a:rPr>
                            <m:t>𝑞</m:t>
                          </m:r>
                        </m:sub>
                        <m:sup>
                          <m:r>
                            <a:rPr lang="en-US" sz="3600" b="0" i="1" smtClean="0">
                              <a:latin typeface="Cambria Math" panose="02040503050406030204" pitchFamily="18" charset="0"/>
                            </a:rPr>
                            <m:t>𝑘</m:t>
                          </m:r>
                          <m:r>
                            <a:rPr lang="en-US" sz="3600" b="0" i="1" smtClean="0">
                              <a:latin typeface="Cambria Math" panose="02040503050406030204" pitchFamily="18" charset="0"/>
                            </a:rPr>
                            <m:t>×</m:t>
                          </m:r>
                          <m:r>
                            <a:rPr lang="en-US" sz="3600" b="0" i="1" smtClean="0">
                              <a:latin typeface="Cambria Math" panose="02040503050406030204" pitchFamily="18" charset="0"/>
                            </a:rPr>
                            <m:t>𝑙</m:t>
                          </m:r>
                        </m:sup>
                      </m:sSubSup>
                    </m:oMath>
                  </m:oMathPara>
                </a14:m>
                <a:endParaRPr lang="en-US" sz="3600" b="0" dirty="0"/>
              </a:p>
              <a:p>
                <a:pPr/>
                <a14:m>
                  <m:oMathPara xmlns:m="http://schemas.openxmlformats.org/officeDocument/2006/math">
                    <m:oMathParaPr>
                      <m:jc m:val="left"/>
                    </m:oMathParaPr>
                    <m:oMath xmlns:m="http://schemas.openxmlformats.org/officeDocument/2006/math">
                      <m:r>
                        <a:rPr lang="en-US" sz="3600" b="0" i="1" smtClean="0">
                          <a:latin typeface="Cambria Math" panose="02040503050406030204" pitchFamily="18" charset="0"/>
                        </a:rPr>
                        <m:t>𝑡</m:t>
                      </m:r>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m:rPr>
                              <m:sty m:val="p"/>
                            </m:rPr>
                            <a:rPr lang="en-US" sz="3600" b="0" i="0" smtClean="0">
                              <a:latin typeface="Cambria Math" panose="02040503050406030204" pitchFamily="18" charset="0"/>
                            </a:rPr>
                            <m:t>Ω</m:t>
                          </m:r>
                        </m:e>
                        <m:sub>
                          <m:r>
                            <a:rPr lang="en-US" sz="3600" b="0" i="1" smtClean="0">
                              <a:latin typeface="Cambria Math" panose="02040503050406030204" pitchFamily="18" charset="0"/>
                            </a:rPr>
                            <m:t>𝑏</m:t>
                          </m:r>
                          <m:r>
                            <a:rPr lang="en-US" sz="3600" b="0" i="1" smtClean="0">
                              <a:latin typeface="Cambria Math" panose="02040503050406030204" pitchFamily="18" charset="0"/>
                            </a:rPr>
                            <m:t>←{0, 1}</m:t>
                          </m:r>
                        </m:sub>
                      </m:sSub>
                    </m:oMath>
                  </m:oMathPara>
                </a14:m>
                <a:endParaRPr lang="en-US" sz="3600" b="0" dirty="0"/>
              </a:p>
            </p:txBody>
          </p:sp>
        </mc:Choice>
        <mc:Fallback xmlns="">
          <p:sp>
            <p:nvSpPr>
              <p:cNvPr id="5" name="TextBox 4">
                <a:extLst>
                  <a:ext uri="{FF2B5EF4-FFF2-40B4-BE49-F238E27FC236}">
                    <a16:creationId xmlns:a16="http://schemas.microsoft.com/office/drawing/2014/main" id="{E8E3E692-4A94-BB4B-4C9E-0F726E377864}"/>
                  </a:ext>
                </a:extLst>
              </p:cNvPr>
              <p:cNvSpPr txBox="1">
                <a:spLocks noRot="1" noChangeAspect="1" noMove="1" noResize="1" noEditPoints="1" noAdjustHandles="1" noChangeArrowheads="1" noChangeShapeType="1" noTextEdit="1"/>
              </p:cNvSpPr>
              <p:nvPr/>
            </p:nvSpPr>
            <p:spPr>
              <a:xfrm>
                <a:off x="766114" y="2131242"/>
                <a:ext cx="2671950" cy="1320041"/>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E2358C2E-2FC0-7167-B58A-0BA55595E30E}"/>
              </a:ext>
            </a:extLst>
          </p:cNvPr>
          <p:cNvCxnSpPr>
            <a:cxnSpLocks/>
          </p:cNvCxnSpPr>
          <p:nvPr/>
        </p:nvCxnSpPr>
        <p:spPr>
          <a:xfrm>
            <a:off x="8338968" y="2119258"/>
            <a:ext cx="3469827" cy="0"/>
          </a:xfrm>
          <a:prstGeom prst="straightConnector1">
            <a:avLst/>
          </a:prstGeom>
          <a:ln w="127000">
            <a:solidFill>
              <a:srgbClr val="4472C4"/>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33D6EFD-D731-21CE-8264-31D94B38317C}"/>
              </a:ext>
            </a:extLst>
          </p:cNvPr>
          <p:cNvGrpSpPr/>
          <p:nvPr/>
        </p:nvGrpSpPr>
        <p:grpSpPr>
          <a:xfrm>
            <a:off x="1419230" y="3783062"/>
            <a:ext cx="8654651" cy="1808252"/>
            <a:chOff x="613187" y="3926541"/>
            <a:chExt cx="8654651" cy="1808252"/>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AF07245-76C7-1086-4F94-ECB1748FA048}"/>
                    </a:ext>
                  </a:extLst>
                </p:cNvPr>
                <p:cNvSpPr txBox="1"/>
                <p:nvPr/>
              </p:nvSpPr>
              <p:spPr>
                <a:xfrm>
                  <a:off x="7864377" y="4138577"/>
                  <a:ext cx="1403461"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𝑏</m:t>
                        </m:r>
                        <m:r>
                          <a:rPr lang="en-US" sz="3600" b="0" i="1" smtClean="0">
                            <a:latin typeface="Cambria Math" panose="02040503050406030204" pitchFamily="18" charset="0"/>
                          </a:rPr>
                          <m:t>=0</m:t>
                        </m:r>
                      </m:oMath>
                    </m:oMathPara>
                  </a14:m>
                  <a:endParaRPr lang="en-US" sz="3600" dirty="0"/>
                </a:p>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𝑏</m:t>
                        </m:r>
                        <m:r>
                          <a:rPr lang="en-US" sz="3600" b="0" i="1" smtClean="0">
                            <a:latin typeface="Cambria Math" panose="02040503050406030204" pitchFamily="18" charset="0"/>
                          </a:rPr>
                          <m:t>=1</m:t>
                        </m:r>
                      </m:oMath>
                    </m:oMathPara>
                  </a14:m>
                  <a:endParaRPr lang="en-US" sz="3600" dirty="0"/>
                </a:p>
              </p:txBody>
            </p:sp>
          </mc:Choice>
          <mc:Fallback xmlns="">
            <p:sp>
              <p:nvSpPr>
                <p:cNvPr id="15" name="TextBox 14">
                  <a:extLst>
                    <a:ext uri="{FF2B5EF4-FFF2-40B4-BE49-F238E27FC236}">
                      <a16:creationId xmlns:a16="http://schemas.microsoft.com/office/drawing/2014/main" id="{AAF07245-76C7-1086-4F94-ECB1748FA048}"/>
                    </a:ext>
                  </a:extLst>
                </p:cNvPr>
                <p:cNvSpPr txBox="1">
                  <a:spLocks noRot="1" noChangeAspect="1" noMove="1" noResize="1" noEditPoints="1" noAdjustHandles="1" noChangeArrowheads="1" noChangeShapeType="1" noTextEdit="1"/>
                </p:cNvSpPr>
                <p:nvPr/>
              </p:nvSpPr>
              <p:spPr>
                <a:xfrm>
                  <a:off x="7864377" y="4138577"/>
                  <a:ext cx="1403461" cy="12003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4D35706-46AC-BEF7-F0AE-B34D0BCC09F1}"/>
                    </a:ext>
                  </a:extLst>
                </p:cNvPr>
                <p:cNvSpPr txBox="1"/>
                <p:nvPr/>
              </p:nvSpPr>
              <p:spPr>
                <a:xfrm>
                  <a:off x="613187" y="3926541"/>
                  <a:ext cx="3229410" cy="18082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ea typeface="Cambria Math" panose="02040503050406030204" pitchFamily="18" charset="0"/>
                              </a:rPr>
                            </m:ctrlPr>
                          </m:sSubPr>
                          <m:e>
                            <m:r>
                              <m:rPr>
                                <m:sty m:val="p"/>
                              </m:rPr>
                              <a:rPr lang="en-US" sz="3600" b="0" i="0" smtClean="0">
                                <a:latin typeface="Cambria Math" panose="02040503050406030204" pitchFamily="18" charset="0"/>
                                <a:ea typeface="Cambria Math" panose="02040503050406030204" pitchFamily="18" charset="0"/>
                              </a:rPr>
                              <m:t>Ω</m:t>
                            </m:r>
                          </m:e>
                          <m:sub>
                            <m:r>
                              <a:rPr lang="en-US" sz="3600" b="0" i="1" smtClean="0">
                                <a:latin typeface="Cambria Math" panose="02040503050406030204" pitchFamily="18" charset="0"/>
                                <a:ea typeface="Cambria Math" panose="02040503050406030204" pitchFamily="18" charset="0"/>
                              </a:rPr>
                              <m:t>𝑏</m:t>
                            </m:r>
                          </m:sub>
                        </m:sSub>
                        <m:r>
                          <a:rPr lang="en-US" sz="3600" b="0" i="1" smtClean="0">
                            <a:latin typeface="Cambria Math" panose="02040503050406030204" pitchFamily="18" charset="0"/>
                            <a:ea typeface="Cambria Math" panose="02040503050406030204" pitchFamily="18" charset="0"/>
                          </a:rPr>
                          <m:t>≔</m:t>
                        </m:r>
                        <m:d>
                          <m:dPr>
                            <m:begChr m:val="{"/>
                            <m:endChr m:val=""/>
                            <m:ctrlPr>
                              <a:rPr lang="en-US" sz="3600" b="0" i="1" smtClean="0">
                                <a:latin typeface="Cambria Math" panose="02040503050406030204" pitchFamily="18" charset="0"/>
                                <a:ea typeface="Cambria Math" panose="02040503050406030204" pitchFamily="18" charset="0"/>
                              </a:rPr>
                            </m:ctrlPr>
                          </m:dPr>
                          <m:e>
                            <m:eqArr>
                              <m:eqArrPr>
                                <m:ctrlPr>
                                  <a:rPr lang="en-US" sz="3600" b="0" i="1" smtClean="0">
                                    <a:latin typeface="Cambria Math" panose="02040503050406030204" pitchFamily="18" charset="0"/>
                                    <a:ea typeface="Cambria Math" panose="02040503050406030204" pitchFamily="18" charset="0"/>
                                  </a:rPr>
                                </m:ctrlPr>
                              </m:eqArrPr>
                              <m:e>
                                <m:sSubSup>
                                  <m:sSubSupPr>
                                    <m:ctrlPr>
                                      <a:rPr lang="en-US" sz="3600" b="0" i="1" smtClean="0">
                                        <a:latin typeface="Cambria Math" panose="02040503050406030204" pitchFamily="18" charset="0"/>
                                        <a:ea typeface="Cambria Math" panose="02040503050406030204" pitchFamily="18" charset="0"/>
                                      </a:rPr>
                                    </m:ctrlPr>
                                  </m:sSubSupPr>
                                  <m:e>
                                    <m:r>
                                      <a:rPr lang="en-US" sz="3600" b="0" i="1" smtClean="0">
                                        <a:latin typeface="Cambria Math" panose="02040503050406030204" pitchFamily="18" charset="0"/>
                                        <a:ea typeface="Cambria Math" panose="02040503050406030204" pitchFamily="18" charset="0"/>
                                      </a:rPr>
                                      <m:t>𝑅</m:t>
                                    </m:r>
                                  </m:e>
                                  <m:sub>
                                    <m:r>
                                      <a:rPr lang="en-US" sz="3600" b="0" i="1" smtClean="0">
                                        <a:latin typeface="Cambria Math" panose="02040503050406030204" pitchFamily="18" charset="0"/>
                                        <a:ea typeface="Cambria Math" panose="02040503050406030204" pitchFamily="18" charset="0"/>
                                      </a:rPr>
                                      <m:t>𝑞</m:t>
                                    </m:r>
                                  </m:sub>
                                  <m:sup>
                                    <m:r>
                                      <a:rPr lang="en-US" sz="3600" b="0" i="1" smtClean="0">
                                        <a:latin typeface="Cambria Math" panose="02040503050406030204" pitchFamily="18" charset="0"/>
                                        <a:ea typeface="Cambria Math" panose="02040503050406030204" pitchFamily="18" charset="0"/>
                                      </a:rPr>
                                      <m:t>𝑘</m:t>
                                    </m:r>
                                  </m:sup>
                                </m:sSubSup>
                              </m:e>
                              <m:e>
                                <m:r>
                                  <m:rPr>
                                    <m:lit/>
                                  </m:rP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𝐴</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𝑠</m:t>
                                    </m:r>
                                  </m:e>
                                  <m:sub>
                                    <m:r>
                                      <a:rPr lang="en-US" sz="3600" i="1">
                                        <a:latin typeface="Cambria Math" panose="02040503050406030204" pitchFamily="18" charset="0"/>
                                        <a:ea typeface="Cambria Math" panose="02040503050406030204" pitchFamily="18" charset="0"/>
                                      </a:rPr>
                                      <m:t>1</m:t>
                                    </m:r>
                                  </m:sub>
                                </m:sSub>
                              </m:e>
                            </m:eqArr>
                          </m:e>
                        </m:d>
                      </m:oMath>
                    </m:oMathPara>
                  </a14:m>
                  <a:endParaRPr lang="en-US" sz="3600" b="0" dirty="0">
                    <a:latin typeface="Cambria Math" panose="02040503050406030204" pitchFamily="18" charset="0"/>
                    <a:ea typeface="Cambria Math" panose="02040503050406030204" pitchFamily="18" charset="0"/>
                  </a:endParaRPr>
                </a:p>
                <a:p>
                  <a:endParaRPr lang="en-US" dirty="0"/>
                </a:p>
              </p:txBody>
            </p:sp>
          </mc:Choice>
          <mc:Fallback xmlns="">
            <p:sp>
              <p:nvSpPr>
                <p:cNvPr id="20" name="TextBox 19">
                  <a:extLst>
                    <a:ext uri="{FF2B5EF4-FFF2-40B4-BE49-F238E27FC236}">
                      <a16:creationId xmlns:a16="http://schemas.microsoft.com/office/drawing/2014/main" id="{C4D35706-46AC-BEF7-F0AE-B34D0BCC09F1}"/>
                    </a:ext>
                  </a:extLst>
                </p:cNvPr>
                <p:cNvSpPr txBox="1">
                  <a:spLocks noRot="1" noChangeAspect="1" noMove="1" noResize="1" noEditPoints="1" noAdjustHandles="1" noChangeArrowheads="1" noChangeShapeType="1" noTextEdit="1"/>
                </p:cNvSpPr>
                <p:nvPr/>
              </p:nvSpPr>
              <p:spPr>
                <a:xfrm>
                  <a:off x="613187" y="3926541"/>
                  <a:ext cx="3229410" cy="1808252"/>
                </a:xfrm>
                <a:prstGeom prst="rect">
                  <a:avLst/>
                </a:prstGeom>
                <a:blipFill>
                  <a:blip r:embed="rId7"/>
                  <a:stretch>
                    <a:fillRect/>
                  </a:stretch>
                </a:blipFill>
              </p:spPr>
              <p:txBody>
                <a:bodyPr/>
                <a:lstStyle/>
                <a:p>
                  <a:r>
                    <a:rPr lang="en-US">
                      <a:noFill/>
                    </a:rPr>
                    <a:t> </a:t>
                  </a:r>
                </a:p>
              </p:txBody>
            </p:sp>
          </mc:Fallback>
        </mc:AlternateContent>
      </p:grpSp>
      <p:sp>
        <p:nvSpPr>
          <p:cNvPr id="7" name="Title 1">
            <a:extLst>
              <a:ext uri="{FF2B5EF4-FFF2-40B4-BE49-F238E27FC236}">
                <a16:creationId xmlns:a16="http://schemas.microsoft.com/office/drawing/2014/main" id="{62054419-AF29-AFFC-4E58-90954DF84B67}"/>
              </a:ext>
            </a:extLst>
          </p:cNvPr>
          <p:cNvSpPr txBox="1">
            <a:spLocks/>
          </p:cNvSpPr>
          <p:nvPr/>
        </p:nvSpPr>
        <p:spPr>
          <a:xfrm>
            <a:off x="-11202" y="6572921"/>
            <a:ext cx="12191993" cy="316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Bai et al., 2021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F18AF92-0000-90C8-E4B3-EFD4F427A42F}"/>
                  </a:ext>
                </a:extLst>
              </p:cNvPr>
              <p:cNvSpPr txBox="1"/>
              <p:nvPr/>
            </p:nvSpPr>
            <p:spPr>
              <a:xfrm>
                <a:off x="3968793" y="4539652"/>
                <a:ext cx="4755148" cy="6569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𝑠</m:t>
                          </m:r>
                        </m:e>
                        <m:sub>
                          <m:r>
                            <a:rPr lang="en-US" sz="3600" i="1">
                              <a:latin typeface="Cambria Math" panose="02040503050406030204" pitchFamily="18" charset="0"/>
                            </a:rPr>
                            <m:t>2</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𝑠</m:t>
                          </m:r>
                        </m:e>
                        <m:sub>
                          <m:r>
                            <a:rPr lang="en-US" sz="3600" i="1">
                              <a:latin typeface="Cambria Math" panose="02040503050406030204" pitchFamily="18" charset="0"/>
                            </a:rPr>
                            <m:t>1</m:t>
                          </m:r>
                        </m:sub>
                      </m:sSub>
                      <m:r>
                        <a:rPr lang="en-US" sz="3600" i="1">
                          <a:latin typeface="Cambria Math" panose="02040503050406030204" pitchFamily="18" charset="0"/>
                        </a:rPr>
                        <m:t>←</m:t>
                      </m:r>
                      <m:sSup>
                        <m:sSupPr>
                          <m:ctrlPr>
                            <a:rPr lang="en-US" sz="3600" i="1">
                              <a:latin typeface="Cambria Math" panose="02040503050406030204" pitchFamily="18" charset="0"/>
                            </a:rPr>
                          </m:ctrlPr>
                        </m:sSupPr>
                        <m:e>
                          <m:r>
                            <a:rPr lang="en-US" sz="3600" i="1">
                              <a:latin typeface="Cambria Math" panose="02040503050406030204" pitchFamily="18" charset="0"/>
                            </a:rPr>
                            <m:t>𝐷</m:t>
                          </m:r>
                        </m:e>
                        <m:sup>
                          <m:r>
                            <a:rPr lang="en-US" sz="3600" i="1">
                              <a:latin typeface="Cambria Math" panose="02040503050406030204" pitchFamily="18" charset="0"/>
                            </a:rPr>
                            <m:t>𝑙</m:t>
                          </m:r>
                        </m:sup>
                      </m:sSup>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𝑠</m:t>
                          </m:r>
                        </m:e>
                        <m:sub>
                          <m:r>
                            <a:rPr lang="en-US" sz="3600" b="0" i="1" smtClean="0">
                              <a:latin typeface="Cambria Math" panose="02040503050406030204" pitchFamily="18" charset="0"/>
                            </a:rPr>
                            <m:t>2</m:t>
                          </m:r>
                        </m:sub>
                      </m:sSub>
                      <m:r>
                        <a:rPr lang="en-US" sz="3600" b="0" i="1" smtClean="0">
                          <a:latin typeface="Cambria Math" panose="02040503050406030204" pitchFamily="18" charset="0"/>
                        </a:rPr>
                        <m:t>←</m:t>
                      </m:r>
                      <m:sSup>
                        <m:sSupPr>
                          <m:ctrlPr>
                            <a:rPr lang="en-US" sz="3600" i="1">
                              <a:latin typeface="Cambria Math" panose="02040503050406030204" pitchFamily="18" charset="0"/>
                            </a:rPr>
                          </m:ctrlPr>
                        </m:sSupPr>
                        <m:e>
                          <m:r>
                            <a:rPr lang="en-US" sz="3600" i="1">
                              <a:latin typeface="Cambria Math" panose="02040503050406030204" pitchFamily="18" charset="0"/>
                            </a:rPr>
                            <m:t>𝐷</m:t>
                          </m:r>
                        </m:e>
                        <m:sup>
                          <m:r>
                            <a:rPr lang="en-US" sz="3600" i="1">
                              <a:latin typeface="Cambria Math" panose="02040503050406030204" pitchFamily="18" charset="0"/>
                            </a:rPr>
                            <m:t>𝑘</m:t>
                          </m:r>
                        </m:sup>
                      </m:sSup>
                      <m:r>
                        <m:rPr>
                          <m:lit/>
                        </m:rPr>
                        <a:rPr lang="en-US" sz="3600" i="1">
                          <a:latin typeface="Cambria Math" panose="02040503050406030204" pitchFamily="18" charset="0"/>
                        </a:rPr>
                        <m:t>}</m:t>
                      </m:r>
                    </m:oMath>
                  </m:oMathPara>
                </a14:m>
                <a:endParaRPr lang="en-US" sz="3600" dirty="0"/>
              </a:p>
            </p:txBody>
          </p:sp>
        </mc:Choice>
        <mc:Fallback xmlns="">
          <p:sp>
            <p:nvSpPr>
              <p:cNvPr id="8" name="TextBox 7">
                <a:extLst>
                  <a:ext uri="{FF2B5EF4-FFF2-40B4-BE49-F238E27FC236}">
                    <a16:creationId xmlns:a16="http://schemas.microsoft.com/office/drawing/2014/main" id="{8F18AF92-0000-90C8-E4B3-EFD4F427A42F}"/>
                  </a:ext>
                </a:extLst>
              </p:cNvPr>
              <p:cNvSpPr txBox="1">
                <a:spLocks noRot="1" noChangeAspect="1" noMove="1" noResize="1" noEditPoints="1" noAdjustHandles="1" noChangeArrowheads="1" noChangeShapeType="1" noTextEdit="1"/>
              </p:cNvSpPr>
              <p:nvPr/>
            </p:nvSpPr>
            <p:spPr>
              <a:xfrm>
                <a:off x="3968793" y="4539652"/>
                <a:ext cx="4755148" cy="65691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4633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4794</TotalTime>
  <Words>7216</Words>
  <Application>Microsoft Office PowerPoint</Application>
  <PresentationFormat>Widescreen</PresentationFormat>
  <Paragraphs>865</Paragraphs>
  <Slides>62</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Cambria Math</vt:lpstr>
      <vt:lpstr>Calibri Light</vt:lpstr>
      <vt:lpstr>Times New Roman</vt:lpstr>
      <vt:lpstr>Cambria</vt:lpstr>
      <vt:lpstr>Courier New</vt:lpstr>
      <vt:lpstr>Calibri</vt:lpstr>
      <vt:lpstr>Arial</vt:lpstr>
      <vt:lpstr>Office Theme</vt:lpstr>
      <vt:lpstr>Evaluating the security of CRYSTALS-Dilithium in the QROM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Proof Roadmap</vt:lpstr>
      <vt:lpstr>Proof Roadmap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Proof Roadmap</vt:lpstr>
      <vt:lpstr>PowerPoint Presentation</vt:lpstr>
      <vt:lpstr>PowerPoint Presentation</vt:lpstr>
      <vt:lpstr>PowerPoint Presentation</vt:lpstr>
      <vt:lpstr>PowerPoint Presentation</vt:lpstr>
      <vt:lpstr>PowerPoint Presentation</vt:lpstr>
      <vt:lpstr>PowerPoint Presentation</vt:lpstr>
      <vt:lpstr>Proof Roadmap</vt:lpstr>
      <vt:lpstr>PowerPoint Presentation</vt:lpstr>
      <vt:lpstr>PowerPoint Presentation</vt:lpstr>
      <vt:lpstr>PowerPoint Presentation</vt:lpstr>
      <vt:lpstr>Proof Roadmap</vt:lpstr>
      <vt:lpstr>PowerPoint Presentation</vt:lpstr>
      <vt:lpstr>PowerPoint Presentation</vt:lpstr>
      <vt:lpstr>PowerPoint Presentation</vt:lpstr>
      <vt:lpstr>PowerPoint Presentation</vt:lpstr>
      <vt:lpstr>Dilithium-QROM reformulates Dilithium in a different 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QROM Hardness of Cryptographic Assumptions in CRYSTALS-Dilithium</dc:title>
  <dc:creator>John Jackson</dc:creator>
  <cp:lastModifiedBy>Lori</cp:lastModifiedBy>
  <cp:revision>56</cp:revision>
  <cp:lastPrinted>2024-05-07T03:20:49Z</cp:lastPrinted>
  <dcterms:created xsi:type="dcterms:W3CDTF">2023-02-16T16:10:52Z</dcterms:created>
  <dcterms:modified xsi:type="dcterms:W3CDTF">2024-05-25T13:10:03Z</dcterms:modified>
</cp:coreProperties>
</file>