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1826" r:id="rId3"/>
    <p:sldId id="1866" r:id="rId4"/>
    <p:sldId id="1867" r:id="rId5"/>
    <p:sldId id="1868" r:id="rId6"/>
    <p:sldId id="1884" r:id="rId7"/>
    <p:sldId id="1885" r:id="rId8"/>
    <p:sldId id="1869" r:id="rId9"/>
    <p:sldId id="1871" r:id="rId10"/>
    <p:sldId id="1870" r:id="rId11"/>
    <p:sldId id="1873" r:id="rId12"/>
    <p:sldId id="1875" r:id="rId13"/>
    <p:sldId id="1872" r:id="rId14"/>
    <p:sldId id="1874" r:id="rId15"/>
    <p:sldId id="1876" r:id="rId16"/>
    <p:sldId id="1877" r:id="rId17"/>
    <p:sldId id="1878" r:id="rId18"/>
    <p:sldId id="1879" r:id="rId19"/>
    <p:sldId id="1880" r:id="rId20"/>
    <p:sldId id="1881" r:id="rId21"/>
    <p:sldId id="1882" r:id="rId22"/>
    <p:sldId id="1883" r:id="rId23"/>
    <p:sldId id="1886" r:id="rId24"/>
    <p:sldId id="1767"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04" userDrawn="1">
          <p15:clr>
            <a:srgbClr val="A4A3A4"/>
          </p15:clr>
        </p15:guide>
        <p15:guide id="2" pos="7368" userDrawn="1">
          <p15:clr>
            <a:srgbClr val="A4A3A4"/>
          </p15:clr>
        </p15:guide>
        <p15:guide id="3" orient="horz" pos="472" userDrawn="1">
          <p15:clr>
            <a:srgbClr val="A4A3A4"/>
          </p15:clr>
        </p15:guide>
        <p15:guide id="4" orient="horz" pos="41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5" autoAdjust="0"/>
    <p:restoredTop sz="79597" autoAdjust="0"/>
  </p:normalViewPr>
  <p:slideViewPr>
    <p:cSldViewPr snapToGrid="0" showGuides="1">
      <p:cViewPr varScale="1">
        <p:scale>
          <a:sx n="61" d="100"/>
          <a:sy n="61" d="100"/>
        </p:scale>
        <p:origin x="998" y="40"/>
      </p:cViewPr>
      <p:guideLst>
        <p:guide pos="304"/>
        <p:guide pos="7368"/>
        <p:guide orient="horz" pos="472"/>
        <p:guide orient="horz" pos="415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F7382-B1F7-4D68-995D-F8373CE65DC0}" type="datetimeFigureOut">
              <a:rPr lang="zh-CN" altLang="en-US" smtClean="0"/>
              <a:t>2024/4/15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86D82-40B8-4175-AE33-CCD3B53A526C}" type="slidenum">
              <a:rPr lang="zh-CN" altLang="en-US" smtClean="0"/>
              <a:t>‹#›</a:t>
            </a:fld>
            <a:endParaRPr lang="zh-CN" altLang="en-US"/>
          </a:p>
        </p:txBody>
      </p:sp>
    </p:spTree>
    <p:extLst>
      <p:ext uri="{BB962C8B-B14F-4D97-AF65-F5344CB8AC3E}">
        <p14:creationId xmlns:p14="http://schemas.microsoft.com/office/powerpoint/2010/main" val="290637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Ok,</a:t>
            </a:r>
            <a:r>
              <a:rPr lang="zh-CN" altLang="en-US" dirty="0"/>
              <a:t> </a:t>
            </a:r>
            <a:r>
              <a:rPr lang="en-US" altLang="zh-CN" dirty="0"/>
              <a:t>thanks</a:t>
            </a:r>
            <a:r>
              <a:rPr lang="zh-CN" altLang="en-US" dirty="0"/>
              <a:t> </a:t>
            </a:r>
            <a:r>
              <a:rPr lang="en-US" altLang="zh-CN" dirty="0"/>
              <a:t>for</a:t>
            </a:r>
            <a:r>
              <a:rPr lang="zh-CN" altLang="en-US" dirty="0"/>
              <a:t> </a:t>
            </a:r>
            <a:r>
              <a:rPr lang="en-US" altLang="zh-CN" dirty="0"/>
              <a:t>introduction.</a:t>
            </a:r>
            <a:r>
              <a:rPr lang="zh-CN" altLang="en-US" dirty="0"/>
              <a:t> </a:t>
            </a:r>
            <a:r>
              <a:rPr lang="en-US" altLang="zh-CN" dirty="0"/>
              <a:t>I’m</a:t>
            </a:r>
            <a:r>
              <a:rPr lang="zh-CN" altLang="en-US" dirty="0"/>
              <a:t> </a:t>
            </a:r>
            <a:r>
              <a:rPr lang="en-US" altLang="zh-CN" dirty="0" err="1"/>
              <a:t>zhedong</a:t>
            </a:r>
            <a:r>
              <a:rPr lang="en-US" altLang="zh-CN" dirty="0"/>
              <a:t>,</a:t>
            </a:r>
            <a:r>
              <a:rPr lang="zh-CN" altLang="en-US" dirty="0"/>
              <a:t> </a:t>
            </a:r>
            <a:r>
              <a:rPr lang="en-US" altLang="zh-CN" dirty="0"/>
              <a:t>today I will talk about Ring/Module LWE under linear leakage-hardness and applications. This is a joint work with </a:t>
            </a:r>
            <a:r>
              <a:rPr lang="en-US" altLang="zh-CN" dirty="0" err="1"/>
              <a:t>Qiqi</a:t>
            </a:r>
            <a:r>
              <a:rPr lang="en-US" altLang="zh-CN" dirty="0"/>
              <a:t> Lai and feng-Hao Liu.</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1</a:t>
            </a:fld>
            <a:endParaRPr lang="zh-CN" altLang="en-US"/>
          </a:p>
        </p:txBody>
      </p:sp>
    </p:spTree>
    <p:extLst>
      <p:ext uri="{BB962C8B-B14F-4D97-AF65-F5344CB8AC3E}">
        <p14:creationId xmlns:p14="http://schemas.microsoft.com/office/powerpoint/2010/main" val="1580656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 mentioned earlier, the motivation of rejection sampling is to reduce the proof size. So what should we concern about the concrete algorithm? We can see from the previous page, the expected number of repetitions is the big M, which equals to the maximal of D…</a:t>
            </a:r>
            <a:r>
              <a:rPr lang="zh-CN" altLang="en-US" dirty="0"/>
              <a:t> </a:t>
            </a:r>
            <a:r>
              <a:rPr lang="en-US" altLang="zh-CN" dirty="0"/>
              <a:t>divided by … , and further equals to e to the minus two times… plus the square of the norm of … over 2 times the square of gaussian parameter sigma. To minimize the repetition time, the big M should be as small as possible. This is equivalent to make the exponent part as small as possible. It can be achieved by making numerator smaller or denominator lager. However, as the final output follows the gaussian with parameter sigma. The later strategy will also enlarge the output size. So this is not a reasonable strategy. Alternatively, making numerator smaller does not directly affect the size of the output.</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10</a:t>
            </a:fld>
            <a:endParaRPr lang="zh-CN" altLang="en-US"/>
          </a:p>
        </p:txBody>
      </p:sp>
    </p:spTree>
    <p:extLst>
      <p:ext uri="{BB962C8B-B14F-4D97-AF65-F5344CB8AC3E}">
        <p14:creationId xmlns:p14="http://schemas.microsoft.com/office/powerpoint/2010/main" val="2986192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Based on this idea, </a:t>
            </a:r>
            <a:r>
              <a:rPr lang="en-US" altLang="zh-CN" dirty="0" err="1"/>
              <a:t>Lybashevsky</a:t>
            </a:r>
            <a:r>
              <a:rPr lang="en-US" altLang="zh-CN" dirty="0"/>
              <a:t> Nguyen and Seiler proposed the subset rejection sampling. The main technological improvement compared with the original rejection sampling is adding additional rejection conditions, which requires the inner product of z and d time r is positive. This requirement however, also let the adversary always knows the signs of the inner product. In other words, as z is a public vector, it is equivalent to leak one bit information of r.</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11</a:t>
            </a:fld>
            <a:endParaRPr lang="zh-CN" altLang="en-US"/>
          </a:p>
        </p:txBody>
      </p:sp>
    </p:spTree>
    <p:extLst>
      <p:ext uri="{BB962C8B-B14F-4D97-AF65-F5344CB8AC3E}">
        <p14:creationId xmlns:p14="http://schemas.microsoft.com/office/powerpoint/2010/main" val="3637487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These are the concrete algorithms, where rej_0 is the original one, and rej_1 is the subsect rejection sampling in [LNS21].</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12</a:t>
            </a:fld>
            <a:endParaRPr lang="zh-CN" altLang="en-US"/>
          </a:p>
        </p:txBody>
      </p:sp>
    </p:spTree>
    <p:extLst>
      <p:ext uri="{BB962C8B-B14F-4D97-AF65-F5344CB8AC3E}">
        <p14:creationId xmlns:p14="http://schemas.microsoft.com/office/powerpoint/2010/main" val="3692905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order to achieve better efficiency, we can further set </a:t>
            </a:r>
            <a:r>
              <a:rPr lang="en-US" altLang="zh-CN" dirty="0">
                <a:effectLst/>
              </a:rPr>
              <a:t>stricter requirements as the inner product greater than a positive integer P, or even within a positive interval [alpha, beta]. Similarly, these are equivalent to leak log 1 over the probabilities of the two conditions happening. In the most extreme case, one can even consider to leak the total value of the inner product.</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13</a:t>
            </a:fld>
            <a:endParaRPr lang="zh-CN" altLang="en-US"/>
          </a:p>
        </p:txBody>
      </p:sp>
    </p:spTree>
    <p:extLst>
      <p:ext uri="{BB962C8B-B14F-4D97-AF65-F5344CB8AC3E}">
        <p14:creationId xmlns:p14="http://schemas.microsoft.com/office/powerpoint/2010/main" val="3617068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Based on the idea, we obtain the generalized subset rejection algorithms rej_2 and rej_3. </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14</a:t>
            </a:fld>
            <a:endParaRPr lang="zh-CN" altLang="en-US"/>
          </a:p>
        </p:txBody>
      </p:sp>
    </p:spTree>
    <p:extLst>
      <p:ext uri="{BB962C8B-B14F-4D97-AF65-F5344CB8AC3E}">
        <p14:creationId xmlns:p14="http://schemas.microsoft.com/office/powerpoint/2010/main" val="1572580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concrete efficiency, the table in this page provides the parameters M, c, repeat numbers, alpha, size of z and leakage bits based on the norm of v.</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15</a:t>
            </a:fld>
            <a:endParaRPr lang="zh-CN" altLang="en-US"/>
          </a:p>
        </p:txBody>
      </p:sp>
    </p:spTree>
    <p:extLst>
      <p:ext uri="{BB962C8B-B14F-4D97-AF65-F5344CB8AC3E}">
        <p14:creationId xmlns:p14="http://schemas.microsoft.com/office/powerpoint/2010/main" val="39802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And further calculate the concrete values by instantiating the norm of v, we obtain this table. we can see, compared with the …</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16</a:t>
            </a:fld>
            <a:endParaRPr lang="zh-CN" altLang="en-US"/>
          </a:p>
        </p:txBody>
      </p:sp>
    </p:spTree>
    <p:extLst>
      <p:ext uri="{BB962C8B-B14F-4D97-AF65-F5344CB8AC3E}">
        <p14:creationId xmlns:p14="http://schemas.microsoft.com/office/powerpoint/2010/main" val="3765784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Ok, so this improvement seems good. What's left for us to do is showing the security of the generalized subset rejection sampling. From the previous discussion, we know that adversary obtain the information of the inner product value. So to establish the zero-knowledge security, we need to show the </a:t>
            </a:r>
            <a:r>
              <a:rPr lang="en-US" altLang="zh-CN" dirty="0" err="1"/>
              <a:t>pseudorandomness</a:t>
            </a:r>
            <a:r>
              <a:rPr lang="en-US" altLang="zh-CN" dirty="0"/>
              <a:t> of MLWE with linear leakage. For plain LWE case, [AP12] shows a reduction from LWE to the so-called extended-LWE. However, for the ring case, things become </a:t>
            </a:r>
            <a:r>
              <a:rPr lang="en-US" altLang="zh-CN" dirty="0">
                <a:effectLst/>
              </a:rPr>
              <a:t>complicated. The existing results are insufficient for our applications. For example, when applying [AP12]’s reduction to the ring case, it occurs either ex…., or…. One may </a:t>
            </a:r>
            <a:r>
              <a:rPr lang="en-US" altLang="zh-CN" dirty="0" err="1">
                <a:effectLst/>
              </a:rPr>
              <a:t>wanna</a:t>
            </a:r>
            <a:r>
              <a:rPr lang="en-US" altLang="zh-CN" dirty="0">
                <a:effectLst/>
              </a:rPr>
              <a:t> apply The Technology of Information Theory such as the lossy model in [LW20], which yet results large module rank, and is not compatible to the parameters in [LNS21]. The other concurrent works like [BGRW22, DKLL+23,KLSS23] are also …. </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17</a:t>
            </a:fld>
            <a:endParaRPr lang="zh-CN" altLang="en-US"/>
          </a:p>
        </p:txBody>
      </p:sp>
    </p:spTree>
    <p:extLst>
      <p:ext uri="{BB962C8B-B14F-4D97-AF65-F5344CB8AC3E}">
        <p14:creationId xmlns:p14="http://schemas.microsoft.com/office/powerpoint/2010/main" val="3947539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deal with this issue, we show a reduction from the search MLWE to the decision MLWE with linear leakage required in LNS21, as the former is the standard hardness assumption. We can thus establish the hardness of the later based on the hardness of standard lattice problem over ideal lattice. Our reduction is with no restriction on the module rank, and is compatible with the low rank case in our application, and the adversary is less restricted as the hint can be specified by the adversary.  We remark that the number of leakage terms in our reduction is bounded, but this is still sufficient for our applications, as we consider the one-time (or bounded) commitment case.</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18</a:t>
            </a:fld>
            <a:endParaRPr lang="zh-CN" altLang="en-US"/>
          </a:p>
        </p:txBody>
      </p:sp>
    </p:spTree>
    <p:extLst>
      <p:ext uri="{BB962C8B-B14F-4D97-AF65-F5344CB8AC3E}">
        <p14:creationId xmlns:p14="http://schemas.microsoft.com/office/powerpoint/2010/main" val="454682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Concretely, our target is to show a reduction from search-MLWE to the decision-MLWE with linear leakage. This means that given …, one can output s, and the oracle D is to distinguish the Quadruple (A, A.s, hint z, and the linear function of s defined by z) and the Quadruple  (</a:t>
            </a:r>
            <a:r>
              <a:rPr lang="en-US" altLang="zh-CN" dirty="0" err="1"/>
              <a:t>A,u,z</a:t>
            </a:r>
            <a:r>
              <a:rPr lang="en-US" altLang="zh-CN" dirty="0"/>
              <a:t>, and </a:t>
            </a:r>
            <a:r>
              <a:rPr lang="en-US" altLang="zh-CN" dirty="0" err="1"/>
              <a:t>Lz</a:t>
            </a:r>
            <a:r>
              <a:rPr lang="en-US" altLang="zh-CN" dirty="0"/>
              <a:t>(s)). The linear </a:t>
            </a:r>
            <a:r>
              <a:rPr lang="en-US" altLang="zh-CN" dirty="0" err="1"/>
              <a:t>fuction</a:t>
            </a:r>
            <a:r>
              <a:rPr lang="en-US" altLang="zh-CN" dirty="0"/>
              <a:t> </a:t>
            </a:r>
            <a:r>
              <a:rPr lang="en-US" altLang="zh-CN" dirty="0" err="1"/>
              <a:t>Lz</a:t>
            </a:r>
            <a:r>
              <a:rPr lang="en-US" altLang="zh-CN" dirty="0"/>
              <a:t>(s) denotes the inner product of the vectors \phi(z) and \phi(s), where \phi is the coefficient embedding of a ring element.</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19</a:t>
            </a:fld>
            <a:endParaRPr lang="zh-CN" altLang="en-US"/>
          </a:p>
        </p:txBody>
      </p:sp>
    </p:spTree>
    <p:extLst>
      <p:ext uri="{BB962C8B-B14F-4D97-AF65-F5344CB8AC3E}">
        <p14:creationId xmlns:p14="http://schemas.microsoft.com/office/powerpoint/2010/main" val="2515948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let me start with the lattice-based zero-knowledge proof. We first recall the commit and prove paradigm. It combines the commitment scheme and the zero-knowledge proof, and enables to prove certain relation about the committed messages. This paradigm contains four algorithms, the first one is keygen algorithm, which inputs the security parameter and outputs the public parameters pp. Second one is commit algorithm, that takes pp and a message, outputs the commitment and the corresponding randomness. During the prove phase, it takes the pp, a statement and some message and randomness pairs as input, and generates a proof \pi. The verify algorithm with input pp, statement and some commitments, outputs accept or reject.</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2</a:t>
            </a:fld>
            <a:endParaRPr lang="zh-CN" altLang="en-US"/>
          </a:p>
        </p:txBody>
      </p:sp>
    </p:spTree>
    <p:extLst>
      <p:ext uri="{BB962C8B-B14F-4D97-AF65-F5344CB8AC3E}">
        <p14:creationId xmlns:p14="http://schemas.microsoft.com/office/powerpoint/2010/main" val="1208071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reduction route is as follow.</a:t>
            </a:r>
            <a:r>
              <a:rPr lang="zh-CN" altLang="en-US" dirty="0"/>
              <a:t> </a:t>
            </a:r>
            <a:r>
              <a:rPr lang="en-US" altLang="zh-CN" dirty="0"/>
              <a:t>The </a:t>
            </a:r>
            <a:r>
              <a:rPr lang="en-US" altLang="zh-CN" dirty="0" err="1"/>
              <a:t>Intermidiate</a:t>
            </a:r>
            <a:r>
              <a:rPr lang="en-US" altLang="zh-CN" dirty="0"/>
              <a:t> problem </a:t>
            </a:r>
            <a:r>
              <a:rPr lang="en-US" altLang="zh-CN" dirty="0" err="1"/>
              <a:t>q_i</a:t>
            </a:r>
            <a:r>
              <a:rPr lang="en-US" altLang="zh-CN" dirty="0"/>
              <a:t>-MLWE is defined according to the ideal factor </a:t>
            </a:r>
            <a:r>
              <a:rPr lang="en-US" altLang="zh-CN" dirty="0" err="1"/>
              <a:t>q_i</a:t>
            </a:r>
            <a:r>
              <a:rPr lang="en-US" altLang="zh-CN" dirty="0"/>
              <a:t> of the ideal </a:t>
            </a:r>
            <a:r>
              <a:rPr lang="en-US" altLang="zh-CN" dirty="0" err="1"/>
              <a:t>qR.</a:t>
            </a:r>
            <a:r>
              <a:rPr lang="zh-CN" altLang="en-US" dirty="0"/>
              <a:t> </a:t>
            </a:r>
            <a:r>
              <a:rPr lang="en-US" altLang="zh-CN" dirty="0"/>
              <a:t>And</a:t>
            </a:r>
            <a:r>
              <a:rPr lang="zh-CN" altLang="en-US" dirty="0"/>
              <a:t> </a:t>
            </a:r>
            <a:r>
              <a:rPr lang="en-US" altLang="zh-CN" dirty="0"/>
              <a:t>the</a:t>
            </a:r>
            <a:r>
              <a:rPr lang="zh-CN" altLang="en-US" dirty="0"/>
              <a:t> </a:t>
            </a:r>
            <a:r>
              <a:rPr lang="en-US" altLang="zh-CN" dirty="0"/>
              <a:t>MLWELE</a:t>
            </a:r>
            <a:r>
              <a:rPr lang="zh-CN" altLang="en-US" dirty="0"/>
              <a:t> </a:t>
            </a:r>
            <a:r>
              <a:rPr lang="en-US" altLang="zh-CN" dirty="0"/>
              <a:t>is defined as the MLWE with the linear leakage of error.</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20</a:t>
            </a:fld>
            <a:endParaRPr lang="zh-CN" altLang="en-US"/>
          </a:p>
        </p:txBody>
      </p:sp>
    </p:spTree>
    <p:extLst>
      <p:ext uri="{BB962C8B-B14F-4D97-AF65-F5344CB8AC3E}">
        <p14:creationId xmlns:p14="http://schemas.microsoft.com/office/powerpoint/2010/main" val="46601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a high level, the idea of step (1) in the reduction route is a random guess of the leakage, which is with reduction loss 1/q. The step (2) to (5) are similar to the search to decision reductions of RLWE and MLWE in [LPR10, LS15], the only difference is that we should additionally simulate the leakage. Step (6) is a transformation from MLWE with linear leakage of error sample to the MLWE with linear leakage of secret sample. </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21</a:t>
            </a:fld>
            <a:endParaRPr lang="zh-CN" altLang="en-US"/>
          </a:p>
        </p:txBody>
      </p:sp>
    </p:spTree>
    <p:extLst>
      <p:ext uri="{BB962C8B-B14F-4D97-AF65-F5344CB8AC3E}">
        <p14:creationId xmlns:p14="http://schemas.microsoft.com/office/powerpoint/2010/main" val="3448831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Ok, Let's summarize this talk. We show that there exists… which provides….and further builds the hardness ….. As an application, we propose a generalized subset rejection sampling algorithm that achieves better….and thus improves … Beyond this, We would like to further understand the hardness of MLWE with …, and if the MLWE with linear leakage has other applications.</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22</a:t>
            </a:fld>
            <a:endParaRPr lang="zh-CN" altLang="en-US"/>
          </a:p>
        </p:txBody>
      </p:sp>
    </p:spTree>
    <p:extLst>
      <p:ext uri="{BB962C8B-B14F-4D97-AF65-F5344CB8AC3E}">
        <p14:creationId xmlns:p14="http://schemas.microsoft.com/office/powerpoint/2010/main" val="1433124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23</a:t>
            </a:fld>
            <a:endParaRPr lang="zh-CN" altLang="en-US"/>
          </a:p>
        </p:txBody>
      </p:sp>
    </p:spTree>
    <p:extLst>
      <p:ext uri="{BB962C8B-B14F-4D97-AF65-F5344CB8AC3E}">
        <p14:creationId xmlns:p14="http://schemas.microsoft.com/office/powerpoint/2010/main" val="4243476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Thanks for your attention.</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24</a:t>
            </a:fld>
            <a:endParaRPr lang="zh-CN" altLang="en-US"/>
          </a:p>
        </p:txBody>
      </p:sp>
    </p:spTree>
    <p:extLst>
      <p:ext uri="{BB962C8B-B14F-4D97-AF65-F5344CB8AC3E}">
        <p14:creationId xmlns:p14="http://schemas.microsoft.com/office/powerpoint/2010/main" val="4083222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correctness </a:t>
            </a:r>
            <a:r>
              <a:rPr lang="en-US" altLang="zh-CN" dirty="0">
                <a:effectLst/>
              </a:rPr>
              <a:t>straightforwardly follows the compactness of commitment scheme and ZKP. There are two security properties of the paradigm. The first one is the knowledge soundness, with intuition that it’s hard to pass the verification if the messages do not belong to the language or the commitments are invalid.  And the second property we mainly focused on is called simulatability. It states that the commitments and proof \pi can be simulated without the messages and randomness. In a sense, this property combines the hiding security of commitment scheme and the zero-knowledge security of ZKP. </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3</a:t>
            </a:fld>
            <a:endParaRPr lang="zh-CN" altLang="en-US"/>
          </a:p>
        </p:txBody>
      </p:sp>
    </p:spTree>
    <p:extLst>
      <p:ext uri="{BB962C8B-B14F-4D97-AF65-F5344CB8AC3E}">
        <p14:creationId xmlns:p14="http://schemas.microsoft.com/office/powerpoint/2010/main" val="805458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let’s move to the lattice-based instantiation of this paradigm. For the commitment scheme, one can use the BDLOP scheme proposed by Baum et al in SCN 18.  The keygen algorithm outputs the pp as a ring matrix with the special structure, where the blue parts are uniformly at random. For commit, it chooses random small ring vector r as the randomness, and computes c equals A times r plus the ring vector formed by concatenating 0 and x.</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4</a:t>
            </a:fld>
            <a:endParaRPr lang="zh-CN" altLang="en-US"/>
          </a:p>
        </p:txBody>
      </p:sp>
    </p:spTree>
    <p:extLst>
      <p:ext uri="{BB962C8B-B14F-4D97-AF65-F5344CB8AC3E}">
        <p14:creationId xmlns:p14="http://schemas.microsoft.com/office/powerpoint/2010/main" val="3533799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BDLOP commitment scheme itself also contains another algorithm called open algorithm.  It is a validation algorithm, which checks if the triple (</a:t>
            </a:r>
            <a:r>
              <a:rPr lang="en-US" altLang="zh-CN" dirty="0" err="1"/>
              <a:t>x,r,f</a:t>
            </a:r>
            <a:r>
              <a:rPr lang="en-US" altLang="zh-CN" dirty="0"/>
              <a:t>) satisfies the equation and r is small or not. If it’s true, we call this triple is a valid opening, and invalid opening otherwise. </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5</a:t>
            </a:fld>
            <a:endParaRPr lang="zh-CN" altLang="en-US"/>
          </a:p>
        </p:txBody>
      </p:sp>
    </p:spTree>
    <p:extLst>
      <p:ext uri="{BB962C8B-B14F-4D97-AF65-F5344CB8AC3E}">
        <p14:creationId xmlns:p14="http://schemas.microsoft.com/office/powerpoint/2010/main" val="405469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binding security of BDLOP comes from the </a:t>
            </a:r>
            <a:r>
              <a:rPr lang="en-US" altLang="zh-CN" dirty="0" err="1"/>
              <a:t>Molule</a:t>
            </a:r>
            <a:r>
              <a:rPr lang="en-US" altLang="zh-CN" dirty="0"/>
              <a:t>-SIS assumption. This means that, if there exist two valid openings (</a:t>
            </a:r>
            <a:r>
              <a:rPr lang="en-US" altLang="zh-CN" dirty="0" err="1"/>
              <a:t>x,r,f</a:t>
            </a:r>
            <a:r>
              <a:rPr lang="en-US" altLang="zh-CN" dirty="0"/>
              <a:t>) and (</a:t>
            </a:r>
            <a:r>
              <a:rPr lang="en-US" altLang="zh-CN" dirty="0" err="1"/>
              <a:t>x’,r’,f</a:t>
            </a:r>
            <a:r>
              <a:rPr lang="en-US" altLang="zh-CN" dirty="0"/>
              <a:t>’), where x does not equal to x’, then we can obtain a solution for the MSIS problem. In other word, if the MSIS assumption holds, then the binding security holds too.</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6</a:t>
            </a:fld>
            <a:endParaRPr lang="zh-CN" altLang="en-US"/>
          </a:p>
        </p:txBody>
      </p:sp>
    </p:spTree>
    <p:extLst>
      <p:ext uri="{BB962C8B-B14F-4D97-AF65-F5344CB8AC3E}">
        <p14:creationId xmlns:p14="http://schemas.microsoft.com/office/powerpoint/2010/main" val="343249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hiding security of the scheme is based on the MLWE assumption. Specifically, the matrix vector product in the red frame can be convert into a MLWE instance according to the transformation below. Then we can argue that the message x can be </a:t>
            </a:r>
            <a:r>
              <a:rPr lang="en-US" altLang="zh-CN" dirty="0">
                <a:effectLst/>
              </a:rPr>
              <a:t>hided as </a:t>
            </a:r>
            <a:r>
              <a:rPr lang="en-US" altLang="zh-CN" dirty="0"/>
              <a:t>the red frame part is indistinguishable from random vector.</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7</a:t>
            </a:fld>
            <a:endParaRPr lang="zh-CN" altLang="en-US"/>
          </a:p>
        </p:txBody>
      </p:sp>
    </p:spTree>
    <p:extLst>
      <p:ext uri="{BB962C8B-B14F-4D97-AF65-F5344CB8AC3E}">
        <p14:creationId xmlns:p14="http://schemas.microsoft.com/office/powerpoint/2010/main" val="1300129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All right, </a:t>
            </a:r>
            <a:r>
              <a:rPr lang="en-US" altLang="zh-CN" dirty="0">
                <a:effectLst/>
              </a:rPr>
              <a:t>we can further go into the lattice-based ZKP. For example, considering the simple ZKP for the valid open relation, the protocol is like this.  The prover has the witness r, we omit the message m here as it can be directly recovered from r. It’s a </a:t>
            </a:r>
            <a:r>
              <a:rPr lang="en-US" altLang="zh-CN" dirty="0" err="1">
                <a:effectLst/>
              </a:rPr>
              <a:t>Shnorr</a:t>
            </a:r>
            <a:r>
              <a:rPr lang="en-US" altLang="zh-CN" dirty="0">
                <a:effectLst/>
              </a:rPr>
              <a:t>-like protocol. during the first round, the prover samples a gaussian vector y and commits y by vector w, then sends w to the verifier. The verifier responds it with a challenge d sampled from a special space C. The prover finally computes the vector z by summing y and d times r,  and runs rejection sampling algorithms, and forwards the output vector z to the verifier. The verifier checks if z is small, and the equation A_1 times z equals to w plus d times </a:t>
            </a:r>
            <a:r>
              <a:rPr lang="en-US" altLang="zh-CN" dirty="0" err="1">
                <a:effectLst/>
              </a:rPr>
              <a:t>c_i</a:t>
            </a:r>
            <a:r>
              <a:rPr lang="en-US" altLang="zh-CN" dirty="0">
                <a:effectLst/>
              </a:rPr>
              <a:t> or not.  The completeness comes from the fact that </a:t>
            </a:r>
            <a:r>
              <a:rPr lang="en-US" altLang="zh-CN" dirty="0" err="1">
                <a:effectLst/>
              </a:rPr>
              <a:t>y,d</a:t>
            </a:r>
            <a:r>
              <a:rPr lang="en-US" altLang="zh-CN" dirty="0">
                <a:effectLst/>
              </a:rPr>
              <a:t> and r are all small, and the equation that the verifier needs to check implies the opening equation mentioned previously. For the zero-knowledge security, we need remove the dependency of z on the witness r. One may consider the </a:t>
            </a:r>
            <a:r>
              <a:rPr lang="en-US" altLang="zh-CN" dirty="0" err="1">
                <a:effectLst/>
              </a:rPr>
              <a:t>smudding</a:t>
            </a:r>
            <a:r>
              <a:rPr lang="en-US" altLang="zh-CN" dirty="0">
                <a:effectLst/>
              </a:rPr>
              <a:t> technique that adds a vector y far greater than d times r, this yet leads to very large proof size. So the intuition of the rejection sampling is making the distribution of z independent of r by adding a small y and outputting z with a certain independent probability. </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8</a:t>
            </a:fld>
            <a:endParaRPr lang="zh-CN" altLang="en-US"/>
          </a:p>
        </p:txBody>
      </p:sp>
    </p:spTree>
    <p:extLst>
      <p:ext uri="{BB962C8B-B14F-4D97-AF65-F5344CB8AC3E}">
        <p14:creationId xmlns:p14="http://schemas.microsoft.com/office/powerpoint/2010/main" val="1171880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Concretely, the idea of rejection sampling is that we have access to distribution g(x), for example y plus d times r in our case, and would like to sample from another independent distribution f(x) such as discrete gaussian. We can define a constant M that equals to the maximal of f(x) divided by g(x) over all x in the domain of g. Then the</a:t>
            </a:r>
            <a:r>
              <a:rPr lang="zh-CN" altLang="en-US" dirty="0"/>
              <a:t> </a:t>
            </a:r>
            <a:r>
              <a:rPr lang="en-US" altLang="zh-CN" dirty="0"/>
              <a:t>solution is that sample x from distribution g in the first step, output it with probability f(x) divided by Mg(x), and repeat it until outputting a vector in the second step. Now one can easy to see that the distribution of x equals to f(x) divided by M, which is independent to the original distribution g(x).</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9</a:t>
            </a:fld>
            <a:endParaRPr lang="zh-CN" altLang="en-US"/>
          </a:p>
        </p:txBody>
      </p:sp>
    </p:spTree>
    <p:extLst>
      <p:ext uri="{BB962C8B-B14F-4D97-AF65-F5344CB8AC3E}">
        <p14:creationId xmlns:p14="http://schemas.microsoft.com/office/powerpoint/2010/main" val="17557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BD8F6F-08AB-422E-BF07-88B099000CA3}"/>
              </a:ext>
            </a:extLst>
          </p:cNvPr>
          <p:cNvSpPr>
            <a:spLocks noGrp="1"/>
          </p:cNvSpPr>
          <p:nvPr>
            <p:ph type="ctrTitle"/>
          </p:nvPr>
        </p:nvSpPr>
        <p:spPr>
          <a:xfrm>
            <a:off x="495300" y="1122363"/>
            <a:ext cx="11201400" cy="2387600"/>
          </a:xfrm>
        </p:spPr>
        <p:txBody>
          <a:bodyPr anchor="ctr"/>
          <a:lstStyle>
            <a:lvl1pPr algn="ctr">
              <a:defRPr sz="6000"/>
            </a:lvl1pPr>
          </a:lstStyle>
          <a:p>
            <a:r>
              <a:rPr lang="zh-CN" altLang="en-US" dirty="0"/>
              <a:t>单击此处编辑母版标题样式</a:t>
            </a:r>
          </a:p>
        </p:txBody>
      </p:sp>
      <p:sp>
        <p:nvSpPr>
          <p:cNvPr id="3" name="副标题 2">
            <a:extLst>
              <a:ext uri="{FF2B5EF4-FFF2-40B4-BE49-F238E27FC236}">
                <a16:creationId xmlns:a16="http://schemas.microsoft.com/office/drawing/2014/main" id="{5B68DE6F-6712-4B07-97EE-B9935CF4B6E7}"/>
              </a:ext>
            </a:extLst>
          </p:cNvPr>
          <p:cNvSpPr>
            <a:spLocks noGrp="1"/>
          </p:cNvSpPr>
          <p:nvPr>
            <p:ph type="subTitle" idx="1"/>
          </p:nvPr>
        </p:nvSpPr>
        <p:spPr>
          <a:xfrm>
            <a:off x="482600" y="3602038"/>
            <a:ext cx="112141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272831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FA7FF2-BE51-489D-AA15-0DD2A6AA8AD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D6AF0AD-2601-4F52-BC4F-A9D4D9D41A5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灯片编号占位符 5">
            <a:extLst>
              <a:ext uri="{FF2B5EF4-FFF2-40B4-BE49-F238E27FC236}">
                <a16:creationId xmlns:a16="http://schemas.microsoft.com/office/drawing/2014/main" id="{5A9749F1-FE75-45FB-95A9-1B839DBA4611}"/>
              </a:ext>
            </a:extLst>
          </p:cNvPr>
          <p:cNvSpPr>
            <a:spLocks noGrp="1"/>
          </p:cNvSpPr>
          <p:nvPr>
            <p:ph type="sldNum" sz="quarter" idx="12"/>
          </p:nvPr>
        </p:nvSpPr>
        <p:spPr/>
        <p:txBody>
          <a:bodyPr/>
          <a:lstStyle/>
          <a:p>
            <a:fld id="{3ACD1EC8-6F57-41A7-99F1-FEDB2874BA2B}" type="slidenum">
              <a:rPr lang="zh-CN" altLang="en-US" smtClean="0"/>
              <a:t>‹#›</a:t>
            </a:fld>
            <a:endParaRPr lang="zh-CN" altLang="en-US"/>
          </a:p>
        </p:txBody>
      </p:sp>
    </p:spTree>
    <p:extLst>
      <p:ext uri="{BB962C8B-B14F-4D97-AF65-F5344CB8AC3E}">
        <p14:creationId xmlns:p14="http://schemas.microsoft.com/office/powerpoint/2010/main" val="152047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B0259C-CF72-49AD-8FAD-12AB6C7FF30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279AC4F-B399-41E7-8954-866E1E09B1F4}"/>
              </a:ext>
            </a:extLst>
          </p:cNvPr>
          <p:cNvSpPr>
            <a:spLocks noGrp="1"/>
          </p:cNvSpPr>
          <p:nvPr>
            <p:ph sz="half" idx="1"/>
          </p:nvPr>
        </p:nvSpPr>
        <p:spPr>
          <a:xfrm>
            <a:off x="838200" y="1036320"/>
            <a:ext cx="5181600" cy="514064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16E20B4-2A29-48CF-9837-10F7757FB6C7}"/>
              </a:ext>
            </a:extLst>
          </p:cNvPr>
          <p:cNvSpPr>
            <a:spLocks noGrp="1"/>
          </p:cNvSpPr>
          <p:nvPr>
            <p:ph sz="half" idx="2"/>
          </p:nvPr>
        </p:nvSpPr>
        <p:spPr>
          <a:xfrm>
            <a:off x="6172200" y="1036320"/>
            <a:ext cx="5181600" cy="514064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灯片编号占位符 6">
            <a:extLst>
              <a:ext uri="{FF2B5EF4-FFF2-40B4-BE49-F238E27FC236}">
                <a16:creationId xmlns:a16="http://schemas.microsoft.com/office/drawing/2014/main" id="{7AD3033B-76E7-4F25-BE95-E084E5162D5A}"/>
              </a:ext>
            </a:extLst>
          </p:cNvPr>
          <p:cNvSpPr>
            <a:spLocks noGrp="1"/>
          </p:cNvSpPr>
          <p:nvPr>
            <p:ph type="sldNum" sz="quarter" idx="12"/>
          </p:nvPr>
        </p:nvSpPr>
        <p:spPr/>
        <p:txBody>
          <a:bodyPr/>
          <a:lstStyle/>
          <a:p>
            <a:fld id="{3ACD1EC8-6F57-41A7-99F1-FEDB2874BA2B}" type="slidenum">
              <a:rPr lang="zh-CN" altLang="en-US" smtClean="0"/>
              <a:t>‹#›</a:t>
            </a:fld>
            <a:endParaRPr lang="zh-CN" altLang="en-US"/>
          </a:p>
        </p:txBody>
      </p:sp>
    </p:spTree>
    <p:extLst>
      <p:ext uri="{BB962C8B-B14F-4D97-AF65-F5344CB8AC3E}">
        <p14:creationId xmlns:p14="http://schemas.microsoft.com/office/powerpoint/2010/main" val="77984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9C42F6-7BC7-4B9F-8BBD-23FE1B41C79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1904565-16B3-4AD3-A820-2CF381E55182}"/>
              </a:ext>
            </a:extLst>
          </p:cNvPr>
          <p:cNvSpPr>
            <a:spLocks noGrp="1"/>
          </p:cNvSpPr>
          <p:nvPr>
            <p:ph type="dt" sz="half" idx="10"/>
          </p:nvPr>
        </p:nvSpPr>
        <p:spPr>
          <a:xfrm>
            <a:off x="838200" y="6356350"/>
            <a:ext cx="2743200" cy="365125"/>
          </a:xfrm>
          <a:prstGeom prst="rect">
            <a:avLst/>
          </a:prstGeom>
        </p:spPr>
        <p:txBody>
          <a:bodyPr/>
          <a:lstStyle/>
          <a:p>
            <a:fld id="{73B6875E-AEA4-42E3-A6DA-2440C2C8329E}" type="datetime1">
              <a:rPr lang="zh-CN" altLang="en-US" smtClean="0"/>
              <a:t>2024/4/15</a:t>
            </a:fld>
            <a:endParaRPr lang="zh-CN" altLang="en-US"/>
          </a:p>
        </p:txBody>
      </p:sp>
      <p:sp>
        <p:nvSpPr>
          <p:cNvPr id="4" name="页脚占位符 3">
            <a:extLst>
              <a:ext uri="{FF2B5EF4-FFF2-40B4-BE49-F238E27FC236}">
                <a16:creationId xmlns:a16="http://schemas.microsoft.com/office/drawing/2014/main" id="{EF59F35C-A224-4CAC-B5E9-C90ECF49846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1F5DC01-F74D-4510-A748-035E31EE6368}"/>
              </a:ext>
            </a:extLst>
          </p:cNvPr>
          <p:cNvSpPr>
            <a:spLocks noGrp="1"/>
          </p:cNvSpPr>
          <p:nvPr>
            <p:ph type="sldNum" sz="quarter" idx="12"/>
          </p:nvPr>
        </p:nvSpPr>
        <p:spPr/>
        <p:txBody>
          <a:bodyPr/>
          <a:lstStyle/>
          <a:p>
            <a:fld id="{3ACD1EC8-6F57-41A7-99F1-FEDB2874BA2B}" type="slidenum">
              <a:rPr lang="zh-CN" altLang="en-US" smtClean="0"/>
              <a:t>‹#›</a:t>
            </a:fld>
            <a:endParaRPr lang="zh-CN" altLang="en-US"/>
          </a:p>
        </p:txBody>
      </p:sp>
    </p:spTree>
    <p:extLst>
      <p:ext uri="{BB962C8B-B14F-4D97-AF65-F5344CB8AC3E}">
        <p14:creationId xmlns:p14="http://schemas.microsoft.com/office/powerpoint/2010/main" val="144629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5FA9B5E-1179-424A-9D9B-043584A45B1F}"/>
              </a:ext>
            </a:extLst>
          </p:cNvPr>
          <p:cNvSpPr>
            <a:spLocks noGrp="1"/>
          </p:cNvSpPr>
          <p:nvPr>
            <p:ph type="sldNum" sz="quarter" idx="12"/>
          </p:nvPr>
        </p:nvSpPr>
        <p:spPr/>
        <p:txBody>
          <a:bodyPr/>
          <a:lstStyle/>
          <a:p>
            <a:fld id="{3ACD1EC8-6F57-41A7-99F1-FEDB2874BA2B}" type="slidenum">
              <a:rPr lang="zh-CN" altLang="en-US" smtClean="0"/>
              <a:t>‹#›</a:t>
            </a:fld>
            <a:endParaRPr lang="zh-CN" altLang="en-US"/>
          </a:p>
        </p:txBody>
      </p:sp>
    </p:spTree>
    <p:extLst>
      <p:ext uri="{BB962C8B-B14F-4D97-AF65-F5344CB8AC3E}">
        <p14:creationId xmlns:p14="http://schemas.microsoft.com/office/powerpoint/2010/main" val="40113207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45496D6-6340-4D75-9F6E-2AC17D25826D}"/>
              </a:ext>
            </a:extLst>
          </p:cNvPr>
          <p:cNvSpPr>
            <a:spLocks noGrp="1"/>
          </p:cNvSpPr>
          <p:nvPr>
            <p:ph type="title"/>
          </p:nvPr>
        </p:nvSpPr>
        <p:spPr>
          <a:xfrm>
            <a:off x="482600" y="136525"/>
            <a:ext cx="11214100" cy="615159"/>
          </a:xfrm>
          <a:prstGeom prst="rect">
            <a:avLst/>
          </a:prstGeom>
        </p:spPr>
        <p:txBody>
          <a:bodyPr vert="horz" lIns="91440" tIns="45720" rIns="91440" bIns="45720" rtlCol="0" anchor="ctr">
            <a:no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0804680-DAF3-4C26-8CDB-11093A408EB4}"/>
              </a:ext>
            </a:extLst>
          </p:cNvPr>
          <p:cNvSpPr>
            <a:spLocks noGrp="1"/>
          </p:cNvSpPr>
          <p:nvPr>
            <p:ph type="body" idx="1"/>
          </p:nvPr>
        </p:nvSpPr>
        <p:spPr>
          <a:xfrm>
            <a:off x="482600" y="868182"/>
            <a:ext cx="11214100" cy="551118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矩形 6">
            <a:extLst>
              <a:ext uri="{FF2B5EF4-FFF2-40B4-BE49-F238E27FC236}">
                <a16:creationId xmlns:a16="http://schemas.microsoft.com/office/drawing/2014/main" id="{9B4D84BF-2AF5-4184-BA51-DAE90778BA19}"/>
              </a:ext>
            </a:extLst>
          </p:cNvPr>
          <p:cNvSpPr/>
          <p:nvPr userDrawn="1"/>
        </p:nvSpPr>
        <p:spPr>
          <a:xfrm>
            <a:off x="0" y="6570000"/>
            <a:ext cx="12192000"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nvGrpSpPr>
          <p:cNvPr id="8" name="Group 4">
            <a:extLst>
              <a:ext uri="{FF2B5EF4-FFF2-40B4-BE49-F238E27FC236}">
                <a16:creationId xmlns:a16="http://schemas.microsoft.com/office/drawing/2014/main" id="{B61E0390-630C-4AF6-B2A1-6CE666C986D8}"/>
              </a:ext>
            </a:extLst>
          </p:cNvPr>
          <p:cNvGrpSpPr>
            <a:grpSpLocks noChangeAspect="1"/>
          </p:cNvGrpSpPr>
          <p:nvPr userDrawn="1"/>
        </p:nvGrpSpPr>
        <p:grpSpPr bwMode="auto">
          <a:xfrm>
            <a:off x="9939005" y="397033"/>
            <a:ext cx="2252995" cy="356370"/>
            <a:chOff x="768" y="1292"/>
            <a:chExt cx="5241" cy="829"/>
          </a:xfrm>
          <a:solidFill>
            <a:schemeClr val="accent1"/>
          </a:solidFill>
        </p:grpSpPr>
        <p:sp>
          <p:nvSpPr>
            <p:cNvPr id="9" name="Freeform 5">
              <a:extLst>
                <a:ext uri="{FF2B5EF4-FFF2-40B4-BE49-F238E27FC236}">
                  <a16:creationId xmlns:a16="http://schemas.microsoft.com/office/drawing/2014/main" id="{75B8AD57-3ED2-4C7E-9BB6-F795E9E53466}"/>
                </a:ext>
              </a:extLst>
            </p:cNvPr>
            <p:cNvSpPr>
              <a:spLocks/>
            </p:cNvSpPr>
            <p:nvPr/>
          </p:nvSpPr>
          <p:spPr bwMode="auto">
            <a:xfrm>
              <a:off x="4267" y="1292"/>
              <a:ext cx="1742" cy="829"/>
            </a:xfrm>
            <a:custGeom>
              <a:avLst/>
              <a:gdLst>
                <a:gd name="T0" fmla="*/ 1742 w 1742"/>
                <a:gd name="T1" fmla="*/ 829 h 829"/>
                <a:gd name="T2" fmla="*/ 851 w 1742"/>
                <a:gd name="T3" fmla="*/ 829 h 829"/>
                <a:gd name="T4" fmla="*/ 851 w 1742"/>
                <a:gd name="T5" fmla="*/ 9 h 829"/>
                <a:gd name="T6" fmla="*/ 751 w 1742"/>
                <a:gd name="T7" fmla="*/ 9 h 829"/>
                <a:gd name="T8" fmla="*/ 751 w 1742"/>
                <a:gd name="T9" fmla="*/ 24 h 829"/>
                <a:gd name="T10" fmla="*/ 724 w 1742"/>
                <a:gd name="T11" fmla="*/ 24 h 829"/>
                <a:gd name="T12" fmla="*/ 724 w 1742"/>
                <a:gd name="T13" fmla="*/ 9 h 829"/>
                <a:gd name="T14" fmla="*/ 258 w 1742"/>
                <a:gd name="T15" fmla="*/ 9 h 829"/>
                <a:gd name="T16" fmla="*/ 258 w 1742"/>
                <a:gd name="T17" fmla="*/ 24 h 829"/>
                <a:gd name="T18" fmla="*/ 231 w 1742"/>
                <a:gd name="T19" fmla="*/ 24 h 829"/>
                <a:gd name="T20" fmla="*/ 231 w 1742"/>
                <a:gd name="T21" fmla="*/ 9 h 829"/>
                <a:gd name="T22" fmla="*/ 132 w 1742"/>
                <a:gd name="T23" fmla="*/ 9 h 829"/>
                <a:gd name="T24" fmla="*/ 132 w 1742"/>
                <a:gd name="T25" fmla="*/ 829 h 829"/>
                <a:gd name="T26" fmla="*/ 0 w 1742"/>
                <a:gd name="T27" fmla="*/ 829 h 829"/>
                <a:gd name="T28" fmla="*/ 0 w 1742"/>
                <a:gd name="T29" fmla="*/ 820 h 829"/>
                <a:gd name="T30" fmla="*/ 123 w 1742"/>
                <a:gd name="T31" fmla="*/ 820 h 829"/>
                <a:gd name="T32" fmla="*/ 123 w 1742"/>
                <a:gd name="T33" fmla="*/ 0 h 829"/>
                <a:gd name="T34" fmla="*/ 239 w 1742"/>
                <a:gd name="T35" fmla="*/ 0 h 829"/>
                <a:gd name="T36" fmla="*/ 239 w 1742"/>
                <a:gd name="T37" fmla="*/ 14 h 829"/>
                <a:gd name="T38" fmla="*/ 250 w 1742"/>
                <a:gd name="T39" fmla="*/ 14 h 829"/>
                <a:gd name="T40" fmla="*/ 250 w 1742"/>
                <a:gd name="T41" fmla="*/ 0 h 829"/>
                <a:gd name="T42" fmla="*/ 732 w 1742"/>
                <a:gd name="T43" fmla="*/ 0 h 829"/>
                <a:gd name="T44" fmla="*/ 732 w 1742"/>
                <a:gd name="T45" fmla="*/ 14 h 829"/>
                <a:gd name="T46" fmla="*/ 743 w 1742"/>
                <a:gd name="T47" fmla="*/ 14 h 829"/>
                <a:gd name="T48" fmla="*/ 743 w 1742"/>
                <a:gd name="T49" fmla="*/ 0 h 829"/>
                <a:gd name="T50" fmla="*/ 861 w 1742"/>
                <a:gd name="T51" fmla="*/ 0 h 829"/>
                <a:gd name="T52" fmla="*/ 861 w 1742"/>
                <a:gd name="T53" fmla="*/ 820 h 829"/>
                <a:gd name="T54" fmla="*/ 1742 w 1742"/>
                <a:gd name="T55" fmla="*/ 820 h 829"/>
                <a:gd name="T56" fmla="*/ 1742 w 1742"/>
                <a:gd name="T57" fmla="*/ 82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42" h="829">
                  <a:moveTo>
                    <a:pt x="1742" y="829"/>
                  </a:moveTo>
                  <a:lnTo>
                    <a:pt x="851" y="829"/>
                  </a:lnTo>
                  <a:lnTo>
                    <a:pt x="851" y="9"/>
                  </a:lnTo>
                  <a:lnTo>
                    <a:pt x="751" y="9"/>
                  </a:lnTo>
                  <a:lnTo>
                    <a:pt x="751" y="24"/>
                  </a:lnTo>
                  <a:lnTo>
                    <a:pt x="724" y="24"/>
                  </a:lnTo>
                  <a:lnTo>
                    <a:pt x="724" y="9"/>
                  </a:lnTo>
                  <a:lnTo>
                    <a:pt x="258" y="9"/>
                  </a:lnTo>
                  <a:lnTo>
                    <a:pt x="258" y="24"/>
                  </a:lnTo>
                  <a:lnTo>
                    <a:pt x="231" y="24"/>
                  </a:lnTo>
                  <a:lnTo>
                    <a:pt x="231" y="9"/>
                  </a:lnTo>
                  <a:lnTo>
                    <a:pt x="132" y="9"/>
                  </a:lnTo>
                  <a:lnTo>
                    <a:pt x="132" y="829"/>
                  </a:lnTo>
                  <a:lnTo>
                    <a:pt x="0" y="829"/>
                  </a:lnTo>
                  <a:lnTo>
                    <a:pt x="0" y="820"/>
                  </a:lnTo>
                  <a:lnTo>
                    <a:pt x="123" y="820"/>
                  </a:lnTo>
                  <a:lnTo>
                    <a:pt x="123" y="0"/>
                  </a:lnTo>
                  <a:lnTo>
                    <a:pt x="239" y="0"/>
                  </a:lnTo>
                  <a:lnTo>
                    <a:pt x="239" y="14"/>
                  </a:lnTo>
                  <a:lnTo>
                    <a:pt x="250" y="14"/>
                  </a:lnTo>
                  <a:lnTo>
                    <a:pt x="250" y="0"/>
                  </a:lnTo>
                  <a:lnTo>
                    <a:pt x="732" y="0"/>
                  </a:lnTo>
                  <a:lnTo>
                    <a:pt x="732" y="14"/>
                  </a:lnTo>
                  <a:lnTo>
                    <a:pt x="743" y="14"/>
                  </a:lnTo>
                  <a:lnTo>
                    <a:pt x="743" y="0"/>
                  </a:lnTo>
                  <a:lnTo>
                    <a:pt x="861" y="0"/>
                  </a:lnTo>
                  <a:lnTo>
                    <a:pt x="861" y="820"/>
                  </a:lnTo>
                  <a:lnTo>
                    <a:pt x="1742" y="820"/>
                  </a:lnTo>
                  <a:lnTo>
                    <a:pt x="1742" y="82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0" name="Freeform 6">
              <a:extLst>
                <a:ext uri="{FF2B5EF4-FFF2-40B4-BE49-F238E27FC236}">
                  <a16:creationId xmlns:a16="http://schemas.microsoft.com/office/drawing/2014/main" id="{4798BBCA-0550-45C6-83EF-598917E1EC5D}"/>
                </a:ext>
              </a:extLst>
            </p:cNvPr>
            <p:cNvSpPr>
              <a:spLocks/>
            </p:cNvSpPr>
            <p:nvPr/>
          </p:nvSpPr>
          <p:spPr bwMode="auto">
            <a:xfrm>
              <a:off x="4517" y="1471"/>
              <a:ext cx="482" cy="646"/>
            </a:xfrm>
            <a:custGeom>
              <a:avLst/>
              <a:gdLst>
                <a:gd name="T0" fmla="*/ 482 w 482"/>
                <a:gd name="T1" fmla="*/ 646 h 646"/>
                <a:gd name="T2" fmla="*/ 474 w 482"/>
                <a:gd name="T3" fmla="*/ 646 h 646"/>
                <a:gd name="T4" fmla="*/ 474 w 482"/>
                <a:gd name="T5" fmla="*/ 112 h 646"/>
                <a:gd name="T6" fmla="*/ 433 w 482"/>
                <a:gd name="T7" fmla="*/ 112 h 646"/>
                <a:gd name="T8" fmla="*/ 433 w 482"/>
                <a:gd name="T9" fmla="*/ 79 h 646"/>
                <a:gd name="T10" fmla="*/ 364 w 482"/>
                <a:gd name="T11" fmla="*/ 38 h 646"/>
                <a:gd name="T12" fmla="*/ 320 w 482"/>
                <a:gd name="T13" fmla="*/ 38 h 646"/>
                <a:gd name="T14" fmla="*/ 320 w 482"/>
                <a:gd name="T15" fmla="*/ 9 h 646"/>
                <a:gd name="T16" fmla="*/ 164 w 482"/>
                <a:gd name="T17" fmla="*/ 9 h 646"/>
                <a:gd name="T18" fmla="*/ 164 w 482"/>
                <a:gd name="T19" fmla="*/ 38 h 646"/>
                <a:gd name="T20" fmla="*/ 120 w 482"/>
                <a:gd name="T21" fmla="*/ 38 h 646"/>
                <a:gd name="T22" fmla="*/ 49 w 482"/>
                <a:gd name="T23" fmla="*/ 79 h 646"/>
                <a:gd name="T24" fmla="*/ 49 w 482"/>
                <a:gd name="T25" fmla="*/ 112 h 646"/>
                <a:gd name="T26" fmla="*/ 8 w 482"/>
                <a:gd name="T27" fmla="*/ 112 h 646"/>
                <a:gd name="T28" fmla="*/ 8 w 482"/>
                <a:gd name="T29" fmla="*/ 646 h 646"/>
                <a:gd name="T30" fmla="*/ 0 w 482"/>
                <a:gd name="T31" fmla="*/ 646 h 646"/>
                <a:gd name="T32" fmla="*/ 0 w 482"/>
                <a:gd name="T33" fmla="*/ 102 h 646"/>
                <a:gd name="T34" fmla="*/ 41 w 482"/>
                <a:gd name="T35" fmla="*/ 102 h 646"/>
                <a:gd name="T36" fmla="*/ 41 w 482"/>
                <a:gd name="T37" fmla="*/ 74 h 646"/>
                <a:gd name="T38" fmla="*/ 116 w 482"/>
                <a:gd name="T39" fmla="*/ 29 h 646"/>
                <a:gd name="T40" fmla="*/ 154 w 482"/>
                <a:gd name="T41" fmla="*/ 29 h 646"/>
                <a:gd name="T42" fmla="*/ 154 w 482"/>
                <a:gd name="T43" fmla="*/ 0 h 646"/>
                <a:gd name="T44" fmla="*/ 328 w 482"/>
                <a:gd name="T45" fmla="*/ 0 h 646"/>
                <a:gd name="T46" fmla="*/ 328 w 482"/>
                <a:gd name="T47" fmla="*/ 29 h 646"/>
                <a:gd name="T48" fmla="*/ 366 w 482"/>
                <a:gd name="T49" fmla="*/ 29 h 646"/>
                <a:gd name="T50" fmla="*/ 441 w 482"/>
                <a:gd name="T51" fmla="*/ 74 h 646"/>
                <a:gd name="T52" fmla="*/ 441 w 482"/>
                <a:gd name="T53" fmla="*/ 102 h 646"/>
                <a:gd name="T54" fmla="*/ 482 w 482"/>
                <a:gd name="T55" fmla="*/ 102 h 646"/>
                <a:gd name="T56" fmla="*/ 482 w 482"/>
                <a:gd name="T57"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2" h="646">
                  <a:moveTo>
                    <a:pt x="482" y="646"/>
                  </a:moveTo>
                  <a:lnTo>
                    <a:pt x="474" y="646"/>
                  </a:lnTo>
                  <a:lnTo>
                    <a:pt x="474" y="112"/>
                  </a:lnTo>
                  <a:lnTo>
                    <a:pt x="433" y="112"/>
                  </a:lnTo>
                  <a:lnTo>
                    <a:pt x="433" y="79"/>
                  </a:lnTo>
                  <a:lnTo>
                    <a:pt x="364" y="38"/>
                  </a:lnTo>
                  <a:lnTo>
                    <a:pt x="320" y="38"/>
                  </a:lnTo>
                  <a:lnTo>
                    <a:pt x="320" y="9"/>
                  </a:lnTo>
                  <a:lnTo>
                    <a:pt x="164" y="9"/>
                  </a:lnTo>
                  <a:lnTo>
                    <a:pt x="164" y="38"/>
                  </a:lnTo>
                  <a:lnTo>
                    <a:pt x="120" y="38"/>
                  </a:lnTo>
                  <a:lnTo>
                    <a:pt x="49" y="79"/>
                  </a:lnTo>
                  <a:lnTo>
                    <a:pt x="49" y="112"/>
                  </a:lnTo>
                  <a:lnTo>
                    <a:pt x="8" y="112"/>
                  </a:lnTo>
                  <a:lnTo>
                    <a:pt x="8" y="646"/>
                  </a:lnTo>
                  <a:lnTo>
                    <a:pt x="0" y="646"/>
                  </a:lnTo>
                  <a:lnTo>
                    <a:pt x="0" y="102"/>
                  </a:lnTo>
                  <a:lnTo>
                    <a:pt x="41" y="102"/>
                  </a:lnTo>
                  <a:lnTo>
                    <a:pt x="41" y="74"/>
                  </a:lnTo>
                  <a:lnTo>
                    <a:pt x="116" y="29"/>
                  </a:lnTo>
                  <a:lnTo>
                    <a:pt x="154" y="29"/>
                  </a:lnTo>
                  <a:lnTo>
                    <a:pt x="154" y="0"/>
                  </a:lnTo>
                  <a:lnTo>
                    <a:pt x="328" y="0"/>
                  </a:lnTo>
                  <a:lnTo>
                    <a:pt x="328" y="29"/>
                  </a:lnTo>
                  <a:lnTo>
                    <a:pt x="366" y="29"/>
                  </a:lnTo>
                  <a:lnTo>
                    <a:pt x="441" y="74"/>
                  </a:lnTo>
                  <a:lnTo>
                    <a:pt x="441" y="102"/>
                  </a:lnTo>
                  <a:lnTo>
                    <a:pt x="482" y="102"/>
                  </a:lnTo>
                  <a:lnTo>
                    <a:pt x="482" y="646"/>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1" name="Freeform 7">
              <a:extLst>
                <a:ext uri="{FF2B5EF4-FFF2-40B4-BE49-F238E27FC236}">
                  <a16:creationId xmlns:a16="http://schemas.microsoft.com/office/drawing/2014/main" id="{73F4C893-2E4D-4A9C-86FD-B9EDA4C97EEC}"/>
                </a:ext>
              </a:extLst>
            </p:cNvPr>
            <p:cNvSpPr>
              <a:spLocks noEditPoints="1"/>
            </p:cNvSpPr>
            <p:nvPr/>
          </p:nvSpPr>
          <p:spPr bwMode="auto">
            <a:xfrm>
              <a:off x="768" y="1614"/>
              <a:ext cx="2016" cy="507"/>
            </a:xfrm>
            <a:custGeom>
              <a:avLst/>
              <a:gdLst>
                <a:gd name="T0" fmla="*/ 1125 w 1178"/>
                <a:gd name="T1" fmla="*/ 294 h 294"/>
                <a:gd name="T2" fmla="*/ 1072 w 1178"/>
                <a:gd name="T3" fmla="*/ 231 h 294"/>
                <a:gd name="T4" fmla="*/ 959 w 1178"/>
                <a:gd name="T5" fmla="*/ 111 h 294"/>
                <a:gd name="T6" fmla="*/ 710 w 1178"/>
                <a:gd name="T7" fmla="*/ 53 h 294"/>
                <a:gd name="T8" fmla="*/ 647 w 1178"/>
                <a:gd name="T9" fmla="*/ 53 h 294"/>
                <a:gd name="T10" fmla="*/ 397 w 1178"/>
                <a:gd name="T11" fmla="*/ 111 h 294"/>
                <a:gd name="T12" fmla="*/ 284 w 1178"/>
                <a:gd name="T13" fmla="*/ 231 h 294"/>
                <a:gd name="T14" fmla="*/ 232 w 1178"/>
                <a:gd name="T15" fmla="*/ 294 h 294"/>
                <a:gd name="T16" fmla="*/ 0 w 1178"/>
                <a:gd name="T17" fmla="*/ 289 h 294"/>
                <a:gd name="T18" fmla="*/ 280 w 1178"/>
                <a:gd name="T19" fmla="*/ 227 h 294"/>
                <a:gd name="T20" fmla="*/ 394 w 1178"/>
                <a:gd name="T21" fmla="*/ 107 h 294"/>
                <a:gd name="T22" fmla="*/ 652 w 1178"/>
                <a:gd name="T23" fmla="*/ 51 h 294"/>
                <a:gd name="T24" fmla="*/ 705 w 1178"/>
                <a:gd name="T25" fmla="*/ 51 h 294"/>
                <a:gd name="T26" fmla="*/ 963 w 1178"/>
                <a:gd name="T27" fmla="*/ 107 h 294"/>
                <a:gd name="T28" fmla="*/ 1076 w 1178"/>
                <a:gd name="T29" fmla="*/ 227 h 294"/>
                <a:gd name="T30" fmla="*/ 1178 w 1178"/>
                <a:gd name="T31" fmla="*/ 289 h 294"/>
                <a:gd name="T32" fmla="*/ 1079 w 1178"/>
                <a:gd name="T33" fmla="*/ 294 h 294"/>
                <a:gd name="T34" fmla="*/ 1077 w 1178"/>
                <a:gd name="T35" fmla="*/ 293 h 294"/>
                <a:gd name="T36" fmla="*/ 1014 w 1178"/>
                <a:gd name="T37" fmla="*/ 214 h 294"/>
                <a:gd name="T38" fmla="*/ 838 w 1178"/>
                <a:gd name="T39" fmla="*/ 54 h 294"/>
                <a:gd name="T40" fmla="*/ 715 w 1178"/>
                <a:gd name="T41" fmla="*/ 94 h 294"/>
                <a:gd name="T42" fmla="*/ 690 w 1178"/>
                <a:gd name="T43" fmla="*/ 292 h 294"/>
                <a:gd name="T44" fmla="*/ 685 w 1178"/>
                <a:gd name="T45" fmla="*/ 283 h 294"/>
                <a:gd name="T46" fmla="*/ 760 w 1178"/>
                <a:gd name="T47" fmla="*/ 34 h 294"/>
                <a:gd name="T48" fmla="*/ 1000 w 1178"/>
                <a:gd name="T49" fmla="*/ 190 h 294"/>
                <a:gd name="T50" fmla="*/ 1057 w 1178"/>
                <a:gd name="T51" fmla="*/ 257 h 294"/>
                <a:gd name="T52" fmla="*/ 1081 w 1178"/>
                <a:gd name="T53" fmla="*/ 294 h 294"/>
                <a:gd name="T54" fmla="*/ 277 w 1178"/>
                <a:gd name="T55" fmla="*/ 294 h 294"/>
                <a:gd name="T56" fmla="*/ 300 w 1178"/>
                <a:gd name="T57" fmla="*/ 257 h 294"/>
                <a:gd name="T58" fmla="*/ 356 w 1178"/>
                <a:gd name="T59" fmla="*/ 190 h 294"/>
                <a:gd name="T60" fmla="*/ 597 w 1178"/>
                <a:gd name="T61" fmla="*/ 34 h 294"/>
                <a:gd name="T62" fmla="*/ 672 w 1178"/>
                <a:gd name="T63" fmla="*/ 283 h 294"/>
                <a:gd name="T64" fmla="*/ 666 w 1178"/>
                <a:gd name="T65" fmla="*/ 292 h 294"/>
                <a:gd name="T66" fmla="*/ 641 w 1178"/>
                <a:gd name="T67" fmla="*/ 94 h 294"/>
                <a:gd name="T68" fmla="*/ 519 w 1178"/>
                <a:gd name="T69" fmla="*/ 54 h 294"/>
                <a:gd name="T70" fmla="*/ 342 w 1178"/>
                <a:gd name="T71" fmla="*/ 214 h 294"/>
                <a:gd name="T72" fmla="*/ 280 w 1178"/>
                <a:gd name="T73" fmla="*/ 293 h 294"/>
                <a:gd name="T74" fmla="*/ 277 w 1178"/>
                <a:gd name="T75" fmla="*/ 29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8" h="294">
                  <a:moveTo>
                    <a:pt x="1178" y="294"/>
                  </a:moveTo>
                  <a:cubicBezTo>
                    <a:pt x="1125" y="294"/>
                    <a:pt x="1125" y="294"/>
                    <a:pt x="1125" y="294"/>
                  </a:cubicBezTo>
                  <a:cubicBezTo>
                    <a:pt x="1124" y="293"/>
                    <a:pt x="1124" y="293"/>
                    <a:pt x="1124" y="293"/>
                  </a:cubicBezTo>
                  <a:cubicBezTo>
                    <a:pt x="1124" y="293"/>
                    <a:pt x="1082" y="242"/>
                    <a:pt x="1072" y="231"/>
                  </a:cubicBezTo>
                  <a:cubicBezTo>
                    <a:pt x="1068" y="226"/>
                    <a:pt x="1068" y="226"/>
                    <a:pt x="1068" y="226"/>
                  </a:cubicBezTo>
                  <a:cubicBezTo>
                    <a:pt x="1034" y="186"/>
                    <a:pt x="1000" y="145"/>
                    <a:pt x="959" y="111"/>
                  </a:cubicBezTo>
                  <a:cubicBezTo>
                    <a:pt x="918" y="76"/>
                    <a:pt x="877" y="43"/>
                    <a:pt x="833" y="28"/>
                  </a:cubicBezTo>
                  <a:cubicBezTo>
                    <a:pt x="769" y="6"/>
                    <a:pt x="728" y="14"/>
                    <a:pt x="710" y="53"/>
                  </a:cubicBezTo>
                  <a:cubicBezTo>
                    <a:pt x="705" y="63"/>
                    <a:pt x="683" y="64"/>
                    <a:pt x="678" y="64"/>
                  </a:cubicBezTo>
                  <a:cubicBezTo>
                    <a:pt x="674" y="64"/>
                    <a:pt x="652" y="63"/>
                    <a:pt x="647" y="53"/>
                  </a:cubicBezTo>
                  <a:cubicBezTo>
                    <a:pt x="629" y="14"/>
                    <a:pt x="587" y="6"/>
                    <a:pt x="524" y="28"/>
                  </a:cubicBezTo>
                  <a:cubicBezTo>
                    <a:pt x="479" y="43"/>
                    <a:pt x="439" y="76"/>
                    <a:pt x="397" y="111"/>
                  </a:cubicBezTo>
                  <a:cubicBezTo>
                    <a:pt x="357" y="145"/>
                    <a:pt x="322" y="186"/>
                    <a:pt x="289" y="226"/>
                  </a:cubicBezTo>
                  <a:cubicBezTo>
                    <a:pt x="284" y="231"/>
                    <a:pt x="284" y="231"/>
                    <a:pt x="284" y="231"/>
                  </a:cubicBezTo>
                  <a:cubicBezTo>
                    <a:pt x="275" y="242"/>
                    <a:pt x="233" y="293"/>
                    <a:pt x="232" y="293"/>
                  </a:cubicBezTo>
                  <a:cubicBezTo>
                    <a:pt x="232" y="294"/>
                    <a:pt x="232" y="294"/>
                    <a:pt x="232" y="294"/>
                  </a:cubicBezTo>
                  <a:cubicBezTo>
                    <a:pt x="0" y="294"/>
                    <a:pt x="0" y="294"/>
                    <a:pt x="0" y="294"/>
                  </a:cubicBezTo>
                  <a:cubicBezTo>
                    <a:pt x="0" y="289"/>
                    <a:pt x="0" y="289"/>
                    <a:pt x="0" y="289"/>
                  </a:cubicBezTo>
                  <a:cubicBezTo>
                    <a:pt x="229" y="289"/>
                    <a:pt x="229" y="289"/>
                    <a:pt x="229" y="289"/>
                  </a:cubicBezTo>
                  <a:cubicBezTo>
                    <a:pt x="235" y="282"/>
                    <a:pt x="271" y="238"/>
                    <a:pt x="280" y="227"/>
                  </a:cubicBezTo>
                  <a:cubicBezTo>
                    <a:pt x="285" y="222"/>
                    <a:pt x="285" y="222"/>
                    <a:pt x="285" y="222"/>
                  </a:cubicBezTo>
                  <a:cubicBezTo>
                    <a:pt x="318" y="183"/>
                    <a:pt x="353" y="141"/>
                    <a:pt x="394" y="107"/>
                  </a:cubicBezTo>
                  <a:cubicBezTo>
                    <a:pt x="436" y="72"/>
                    <a:pt x="477" y="39"/>
                    <a:pt x="522" y="23"/>
                  </a:cubicBezTo>
                  <a:cubicBezTo>
                    <a:pt x="589" y="0"/>
                    <a:pt x="632" y="9"/>
                    <a:pt x="652" y="51"/>
                  </a:cubicBezTo>
                  <a:cubicBezTo>
                    <a:pt x="654" y="56"/>
                    <a:pt x="667" y="58"/>
                    <a:pt x="678" y="58"/>
                  </a:cubicBezTo>
                  <a:cubicBezTo>
                    <a:pt x="690" y="58"/>
                    <a:pt x="703" y="56"/>
                    <a:pt x="705" y="51"/>
                  </a:cubicBezTo>
                  <a:cubicBezTo>
                    <a:pt x="724" y="9"/>
                    <a:pt x="768" y="0"/>
                    <a:pt x="834" y="23"/>
                  </a:cubicBezTo>
                  <a:cubicBezTo>
                    <a:pt x="880" y="39"/>
                    <a:pt x="921" y="72"/>
                    <a:pt x="963" y="107"/>
                  </a:cubicBezTo>
                  <a:cubicBezTo>
                    <a:pt x="1003" y="141"/>
                    <a:pt x="1038" y="183"/>
                    <a:pt x="1072" y="222"/>
                  </a:cubicBezTo>
                  <a:cubicBezTo>
                    <a:pt x="1076" y="227"/>
                    <a:pt x="1076" y="227"/>
                    <a:pt x="1076" y="227"/>
                  </a:cubicBezTo>
                  <a:cubicBezTo>
                    <a:pt x="1085" y="238"/>
                    <a:pt x="1122" y="282"/>
                    <a:pt x="1128" y="289"/>
                  </a:cubicBezTo>
                  <a:cubicBezTo>
                    <a:pt x="1178" y="289"/>
                    <a:pt x="1178" y="289"/>
                    <a:pt x="1178" y="289"/>
                  </a:cubicBezTo>
                  <a:lnTo>
                    <a:pt x="1178" y="294"/>
                  </a:lnTo>
                  <a:close/>
                  <a:moveTo>
                    <a:pt x="1079" y="294"/>
                  </a:moveTo>
                  <a:cubicBezTo>
                    <a:pt x="1079" y="292"/>
                    <a:pt x="1079" y="292"/>
                    <a:pt x="1079" y="292"/>
                  </a:cubicBezTo>
                  <a:cubicBezTo>
                    <a:pt x="1077" y="293"/>
                    <a:pt x="1077" y="293"/>
                    <a:pt x="1077" y="293"/>
                  </a:cubicBezTo>
                  <a:cubicBezTo>
                    <a:pt x="1076" y="290"/>
                    <a:pt x="1055" y="263"/>
                    <a:pt x="1053" y="260"/>
                  </a:cubicBezTo>
                  <a:cubicBezTo>
                    <a:pt x="1039" y="243"/>
                    <a:pt x="1026" y="228"/>
                    <a:pt x="1014" y="214"/>
                  </a:cubicBezTo>
                  <a:cubicBezTo>
                    <a:pt x="1008" y="208"/>
                    <a:pt x="1002" y="201"/>
                    <a:pt x="996" y="194"/>
                  </a:cubicBezTo>
                  <a:cubicBezTo>
                    <a:pt x="950" y="140"/>
                    <a:pt x="902" y="84"/>
                    <a:pt x="838" y="54"/>
                  </a:cubicBezTo>
                  <a:cubicBezTo>
                    <a:pt x="814" y="44"/>
                    <a:pt x="786" y="33"/>
                    <a:pt x="761" y="40"/>
                  </a:cubicBezTo>
                  <a:cubicBezTo>
                    <a:pt x="736" y="46"/>
                    <a:pt x="723" y="73"/>
                    <a:pt x="715" y="94"/>
                  </a:cubicBezTo>
                  <a:cubicBezTo>
                    <a:pt x="695" y="156"/>
                    <a:pt x="693" y="218"/>
                    <a:pt x="690" y="283"/>
                  </a:cubicBezTo>
                  <a:cubicBezTo>
                    <a:pt x="690" y="292"/>
                    <a:pt x="690" y="292"/>
                    <a:pt x="690" y="292"/>
                  </a:cubicBezTo>
                  <a:cubicBezTo>
                    <a:pt x="685" y="291"/>
                    <a:pt x="685" y="291"/>
                    <a:pt x="685" y="291"/>
                  </a:cubicBezTo>
                  <a:cubicBezTo>
                    <a:pt x="685" y="283"/>
                    <a:pt x="685" y="283"/>
                    <a:pt x="685" y="283"/>
                  </a:cubicBezTo>
                  <a:cubicBezTo>
                    <a:pt x="687" y="217"/>
                    <a:pt x="689" y="155"/>
                    <a:pt x="710" y="92"/>
                  </a:cubicBezTo>
                  <a:cubicBezTo>
                    <a:pt x="718" y="70"/>
                    <a:pt x="733" y="42"/>
                    <a:pt x="760" y="34"/>
                  </a:cubicBezTo>
                  <a:cubicBezTo>
                    <a:pt x="787" y="28"/>
                    <a:pt x="815" y="38"/>
                    <a:pt x="840" y="50"/>
                  </a:cubicBezTo>
                  <a:cubicBezTo>
                    <a:pt x="905" y="80"/>
                    <a:pt x="954" y="136"/>
                    <a:pt x="1000" y="190"/>
                  </a:cubicBezTo>
                  <a:cubicBezTo>
                    <a:pt x="1006" y="197"/>
                    <a:pt x="1012" y="204"/>
                    <a:pt x="1018" y="211"/>
                  </a:cubicBezTo>
                  <a:cubicBezTo>
                    <a:pt x="1030" y="225"/>
                    <a:pt x="1043" y="240"/>
                    <a:pt x="1057" y="257"/>
                  </a:cubicBezTo>
                  <a:cubicBezTo>
                    <a:pt x="1069" y="272"/>
                    <a:pt x="1083" y="290"/>
                    <a:pt x="1082" y="293"/>
                  </a:cubicBezTo>
                  <a:cubicBezTo>
                    <a:pt x="1081" y="294"/>
                    <a:pt x="1081" y="294"/>
                    <a:pt x="1081" y="294"/>
                  </a:cubicBezTo>
                  <a:lnTo>
                    <a:pt x="1079" y="294"/>
                  </a:lnTo>
                  <a:close/>
                  <a:moveTo>
                    <a:pt x="277" y="294"/>
                  </a:moveTo>
                  <a:cubicBezTo>
                    <a:pt x="275" y="293"/>
                    <a:pt x="275" y="293"/>
                    <a:pt x="275" y="293"/>
                  </a:cubicBezTo>
                  <a:cubicBezTo>
                    <a:pt x="274" y="290"/>
                    <a:pt x="292" y="267"/>
                    <a:pt x="300" y="257"/>
                  </a:cubicBezTo>
                  <a:cubicBezTo>
                    <a:pt x="314" y="240"/>
                    <a:pt x="326" y="225"/>
                    <a:pt x="338" y="211"/>
                  </a:cubicBezTo>
                  <a:cubicBezTo>
                    <a:pt x="344" y="204"/>
                    <a:pt x="350" y="197"/>
                    <a:pt x="356" y="190"/>
                  </a:cubicBezTo>
                  <a:cubicBezTo>
                    <a:pt x="403" y="136"/>
                    <a:pt x="451" y="80"/>
                    <a:pt x="517" y="50"/>
                  </a:cubicBezTo>
                  <a:cubicBezTo>
                    <a:pt x="541" y="38"/>
                    <a:pt x="570" y="28"/>
                    <a:pt x="597" y="34"/>
                  </a:cubicBezTo>
                  <a:cubicBezTo>
                    <a:pt x="624" y="42"/>
                    <a:pt x="639" y="70"/>
                    <a:pt x="646" y="92"/>
                  </a:cubicBezTo>
                  <a:cubicBezTo>
                    <a:pt x="667" y="155"/>
                    <a:pt x="669" y="217"/>
                    <a:pt x="672" y="283"/>
                  </a:cubicBezTo>
                  <a:cubicBezTo>
                    <a:pt x="672" y="291"/>
                    <a:pt x="672" y="291"/>
                    <a:pt x="672" y="291"/>
                  </a:cubicBezTo>
                  <a:cubicBezTo>
                    <a:pt x="666" y="292"/>
                    <a:pt x="666" y="292"/>
                    <a:pt x="666" y="292"/>
                  </a:cubicBezTo>
                  <a:cubicBezTo>
                    <a:pt x="666" y="283"/>
                    <a:pt x="666" y="283"/>
                    <a:pt x="666" y="283"/>
                  </a:cubicBezTo>
                  <a:cubicBezTo>
                    <a:pt x="664" y="218"/>
                    <a:pt x="662" y="156"/>
                    <a:pt x="641" y="94"/>
                  </a:cubicBezTo>
                  <a:cubicBezTo>
                    <a:pt x="634" y="73"/>
                    <a:pt x="620" y="46"/>
                    <a:pt x="595" y="40"/>
                  </a:cubicBezTo>
                  <a:cubicBezTo>
                    <a:pt x="570" y="33"/>
                    <a:pt x="543" y="44"/>
                    <a:pt x="519" y="54"/>
                  </a:cubicBezTo>
                  <a:cubicBezTo>
                    <a:pt x="455" y="84"/>
                    <a:pt x="407" y="140"/>
                    <a:pt x="360" y="194"/>
                  </a:cubicBezTo>
                  <a:cubicBezTo>
                    <a:pt x="354" y="201"/>
                    <a:pt x="348" y="208"/>
                    <a:pt x="342" y="214"/>
                  </a:cubicBezTo>
                  <a:cubicBezTo>
                    <a:pt x="330" y="228"/>
                    <a:pt x="318" y="243"/>
                    <a:pt x="304" y="260"/>
                  </a:cubicBezTo>
                  <a:cubicBezTo>
                    <a:pt x="302" y="263"/>
                    <a:pt x="281" y="290"/>
                    <a:pt x="280" y="293"/>
                  </a:cubicBezTo>
                  <a:cubicBezTo>
                    <a:pt x="278" y="291"/>
                    <a:pt x="278" y="291"/>
                    <a:pt x="278" y="291"/>
                  </a:cubicBezTo>
                  <a:cubicBezTo>
                    <a:pt x="277" y="292"/>
                    <a:pt x="277" y="292"/>
                    <a:pt x="277" y="292"/>
                  </a:cubicBezTo>
                  <a:lnTo>
                    <a:pt x="277" y="294"/>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2" name="Freeform 8">
              <a:extLst>
                <a:ext uri="{FF2B5EF4-FFF2-40B4-BE49-F238E27FC236}">
                  <a16:creationId xmlns:a16="http://schemas.microsoft.com/office/drawing/2014/main" id="{8F8F84A4-4AD1-4390-B825-8EC49D559BFA}"/>
                </a:ext>
              </a:extLst>
            </p:cNvPr>
            <p:cNvSpPr>
              <a:spLocks/>
            </p:cNvSpPr>
            <p:nvPr/>
          </p:nvSpPr>
          <p:spPr bwMode="auto">
            <a:xfrm>
              <a:off x="2784" y="1893"/>
              <a:ext cx="1027" cy="228"/>
            </a:xfrm>
            <a:custGeom>
              <a:avLst/>
              <a:gdLst>
                <a:gd name="T0" fmla="*/ 1027 w 1027"/>
                <a:gd name="T1" fmla="*/ 228 h 228"/>
                <a:gd name="T2" fmla="*/ 879 w 1027"/>
                <a:gd name="T3" fmla="*/ 228 h 228"/>
                <a:gd name="T4" fmla="*/ 879 w 1027"/>
                <a:gd name="T5" fmla="*/ 11 h 228"/>
                <a:gd name="T6" fmla="*/ 67 w 1027"/>
                <a:gd name="T7" fmla="*/ 11 h 228"/>
                <a:gd name="T8" fmla="*/ 67 w 1027"/>
                <a:gd name="T9" fmla="*/ 228 h 228"/>
                <a:gd name="T10" fmla="*/ 0 w 1027"/>
                <a:gd name="T11" fmla="*/ 228 h 228"/>
                <a:gd name="T12" fmla="*/ 0 w 1027"/>
                <a:gd name="T13" fmla="*/ 219 h 228"/>
                <a:gd name="T14" fmla="*/ 57 w 1027"/>
                <a:gd name="T15" fmla="*/ 219 h 228"/>
                <a:gd name="T16" fmla="*/ 57 w 1027"/>
                <a:gd name="T17" fmla="*/ 0 h 228"/>
                <a:gd name="T18" fmla="*/ 887 w 1027"/>
                <a:gd name="T19" fmla="*/ 0 h 228"/>
                <a:gd name="T20" fmla="*/ 887 w 1027"/>
                <a:gd name="T21" fmla="*/ 219 h 228"/>
                <a:gd name="T22" fmla="*/ 1027 w 1027"/>
                <a:gd name="T23" fmla="*/ 219 h 228"/>
                <a:gd name="T24" fmla="*/ 1027 w 1027"/>
                <a:gd name="T2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7" h="228">
                  <a:moveTo>
                    <a:pt x="1027" y="228"/>
                  </a:moveTo>
                  <a:lnTo>
                    <a:pt x="879" y="228"/>
                  </a:lnTo>
                  <a:lnTo>
                    <a:pt x="879" y="11"/>
                  </a:lnTo>
                  <a:lnTo>
                    <a:pt x="67" y="11"/>
                  </a:lnTo>
                  <a:lnTo>
                    <a:pt x="67" y="228"/>
                  </a:lnTo>
                  <a:lnTo>
                    <a:pt x="0" y="228"/>
                  </a:lnTo>
                  <a:lnTo>
                    <a:pt x="0" y="219"/>
                  </a:lnTo>
                  <a:lnTo>
                    <a:pt x="57" y="219"/>
                  </a:lnTo>
                  <a:lnTo>
                    <a:pt x="57" y="0"/>
                  </a:lnTo>
                  <a:lnTo>
                    <a:pt x="887" y="0"/>
                  </a:lnTo>
                  <a:lnTo>
                    <a:pt x="887" y="219"/>
                  </a:lnTo>
                  <a:lnTo>
                    <a:pt x="1027" y="219"/>
                  </a:lnTo>
                  <a:lnTo>
                    <a:pt x="1027" y="228"/>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3" name="Freeform 9">
              <a:extLst>
                <a:ext uri="{FF2B5EF4-FFF2-40B4-BE49-F238E27FC236}">
                  <a16:creationId xmlns:a16="http://schemas.microsoft.com/office/drawing/2014/main" id="{45DFD183-1292-41BB-9BDC-ECBBD4B8D4DC}"/>
                </a:ext>
              </a:extLst>
            </p:cNvPr>
            <p:cNvSpPr>
              <a:spLocks/>
            </p:cNvSpPr>
            <p:nvPr/>
          </p:nvSpPr>
          <p:spPr bwMode="auto">
            <a:xfrm>
              <a:off x="3159" y="1948"/>
              <a:ext cx="183" cy="169"/>
            </a:xfrm>
            <a:custGeom>
              <a:avLst/>
              <a:gdLst>
                <a:gd name="T0" fmla="*/ 5 w 107"/>
                <a:gd name="T1" fmla="*/ 98 h 98"/>
                <a:gd name="T2" fmla="*/ 0 w 107"/>
                <a:gd name="T3" fmla="*/ 98 h 98"/>
                <a:gd name="T4" fmla="*/ 0 w 107"/>
                <a:gd name="T5" fmla="*/ 13 h 98"/>
                <a:gd name="T6" fmla="*/ 6 w 107"/>
                <a:gd name="T7" fmla="*/ 7 h 98"/>
                <a:gd name="T8" fmla="*/ 11 w 107"/>
                <a:gd name="T9" fmla="*/ 6 h 98"/>
                <a:gd name="T10" fmla="*/ 19 w 107"/>
                <a:gd name="T11" fmla="*/ 4 h 98"/>
                <a:gd name="T12" fmla="*/ 28 w 107"/>
                <a:gd name="T13" fmla="*/ 0 h 98"/>
                <a:gd name="T14" fmla="*/ 29 w 107"/>
                <a:gd name="T15" fmla="*/ 0 h 98"/>
                <a:gd name="T16" fmla="*/ 59 w 107"/>
                <a:gd name="T17" fmla="*/ 0 h 98"/>
                <a:gd name="T18" fmla="*/ 78 w 107"/>
                <a:gd name="T19" fmla="*/ 0 h 98"/>
                <a:gd name="T20" fmla="*/ 86 w 107"/>
                <a:gd name="T21" fmla="*/ 4 h 98"/>
                <a:gd name="T22" fmla="*/ 91 w 107"/>
                <a:gd name="T23" fmla="*/ 5 h 98"/>
                <a:gd name="T24" fmla="*/ 94 w 107"/>
                <a:gd name="T25" fmla="*/ 5 h 98"/>
                <a:gd name="T26" fmla="*/ 94 w 107"/>
                <a:gd name="T27" fmla="*/ 6 h 98"/>
                <a:gd name="T28" fmla="*/ 107 w 107"/>
                <a:gd name="T29" fmla="*/ 20 h 98"/>
                <a:gd name="T30" fmla="*/ 107 w 107"/>
                <a:gd name="T31" fmla="*/ 74 h 98"/>
                <a:gd name="T32" fmla="*/ 107 w 107"/>
                <a:gd name="T33" fmla="*/ 97 h 98"/>
                <a:gd name="T34" fmla="*/ 102 w 107"/>
                <a:gd name="T35" fmla="*/ 97 h 98"/>
                <a:gd name="T36" fmla="*/ 101 w 107"/>
                <a:gd name="T37" fmla="*/ 74 h 98"/>
                <a:gd name="T38" fmla="*/ 101 w 107"/>
                <a:gd name="T39" fmla="*/ 20 h 98"/>
                <a:gd name="T40" fmla="*/ 94 w 107"/>
                <a:gd name="T41" fmla="*/ 11 h 98"/>
                <a:gd name="T42" fmla="*/ 93 w 107"/>
                <a:gd name="T43" fmla="*/ 11 h 98"/>
                <a:gd name="T44" fmla="*/ 91 w 107"/>
                <a:gd name="T45" fmla="*/ 11 h 98"/>
                <a:gd name="T46" fmla="*/ 82 w 107"/>
                <a:gd name="T47" fmla="*/ 7 h 98"/>
                <a:gd name="T48" fmla="*/ 78 w 107"/>
                <a:gd name="T49" fmla="*/ 6 h 98"/>
                <a:gd name="T50" fmla="*/ 59 w 107"/>
                <a:gd name="T51" fmla="*/ 6 h 98"/>
                <a:gd name="T52" fmla="*/ 29 w 107"/>
                <a:gd name="T53" fmla="*/ 6 h 98"/>
                <a:gd name="T54" fmla="*/ 27 w 107"/>
                <a:gd name="T55" fmla="*/ 6 h 98"/>
                <a:gd name="T56" fmla="*/ 24 w 107"/>
                <a:gd name="T57" fmla="*/ 7 h 98"/>
                <a:gd name="T58" fmla="*/ 20 w 107"/>
                <a:gd name="T59" fmla="*/ 10 h 98"/>
                <a:gd name="T60" fmla="*/ 13 w 107"/>
                <a:gd name="T61" fmla="*/ 11 h 98"/>
                <a:gd name="T62" fmla="*/ 6 w 107"/>
                <a:gd name="T63" fmla="*/ 12 h 98"/>
                <a:gd name="T64" fmla="*/ 5 w 107"/>
                <a:gd name="T65" fmla="*/ 12 h 98"/>
                <a:gd name="T66" fmla="*/ 5 w 107"/>
                <a:gd name="T67" fmla="*/ 13 h 98"/>
                <a:gd name="T68" fmla="*/ 5 w 107"/>
                <a:gd name="T6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8">
                  <a:moveTo>
                    <a:pt x="5" y="98"/>
                  </a:moveTo>
                  <a:cubicBezTo>
                    <a:pt x="0" y="98"/>
                    <a:pt x="0" y="98"/>
                    <a:pt x="0" y="98"/>
                  </a:cubicBezTo>
                  <a:cubicBezTo>
                    <a:pt x="0" y="65"/>
                    <a:pt x="0" y="46"/>
                    <a:pt x="0" y="13"/>
                  </a:cubicBezTo>
                  <a:cubicBezTo>
                    <a:pt x="0" y="11"/>
                    <a:pt x="1" y="7"/>
                    <a:pt x="6" y="7"/>
                  </a:cubicBezTo>
                  <a:cubicBezTo>
                    <a:pt x="8" y="6"/>
                    <a:pt x="10" y="6"/>
                    <a:pt x="11" y="6"/>
                  </a:cubicBezTo>
                  <a:cubicBezTo>
                    <a:pt x="14" y="5"/>
                    <a:pt x="16" y="4"/>
                    <a:pt x="19" y="4"/>
                  </a:cubicBezTo>
                  <a:cubicBezTo>
                    <a:pt x="21" y="0"/>
                    <a:pt x="25" y="0"/>
                    <a:pt x="28" y="0"/>
                  </a:cubicBezTo>
                  <a:cubicBezTo>
                    <a:pt x="28" y="0"/>
                    <a:pt x="29" y="0"/>
                    <a:pt x="29" y="0"/>
                  </a:cubicBezTo>
                  <a:cubicBezTo>
                    <a:pt x="39" y="0"/>
                    <a:pt x="49" y="0"/>
                    <a:pt x="59" y="0"/>
                  </a:cubicBezTo>
                  <a:cubicBezTo>
                    <a:pt x="78" y="0"/>
                    <a:pt x="78" y="0"/>
                    <a:pt x="78" y="0"/>
                  </a:cubicBezTo>
                  <a:cubicBezTo>
                    <a:pt x="81" y="0"/>
                    <a:pt x="84" y="1"/>
                    <a:pt x="86" y="4"/>
                  </a:cubicBezTo>
                  <a:cubicBezTo>
                    <a:pt x="87" y="5"/>
                    <a:pt x="89" y="5"/>
                    <a:pt x="91" y="5"/>
                  </a:cubicBezTo>
                  <a:cubicBezTo>
                    <a:pt x="92" y="5"/>
                    <a:pt x="93" y="5"/>
                    <a:pt x="94" y="5"/>
                  </a:cubicBezTo>
                  <a:cubicBezTo>
                    <a:pt x="94" y="6"/>
                    <a:pt x="94" y="6"/>
                    <a:pt x="94" y="6"/>
                  </a:cubicBezTo>
                  <a:cubicBezTo>
                    <a:pt x="106" y="7"/>
                    <a:pt x="107" y="8"/>
                    <a:pt x="107" y="20"/>
                  </a:cubicBezTo>
                  <a:cubicBezTo>
                    <a:pt x="107" y="74"/>
                    <a:pt x="107" y="74"/>
                    <a:pt x="107" y="74"/>
                  </a:cubicBezTo>
                  <a:cubicBezTo>
                    <a:pt x="107" y="81"/>
                    <a:pt x="107" y="86"/>
                    <a:pt x="107" y="97"/>
                  </a:cubicBezTo>
                  <a:cubicBezTo>
                    <a:pt x="102" y="97"/>
                    <a:pt x="102" y="97"/>
                    <a:pt x="102" y="97"/>
                  </a:cubicBezTo>
                  <a:cubicBezTo>
                    <a:pt x="101" y="86"/>
                    <a:pt x="101" y="81"/>
                    <a:pt x="101" y="74"/>
                  </a:cubicBezTo>
                  <a:cubicBezTo>
                    <a:pt x="101" y="20"/>
                    <a:pt x="101" y="20"/>
                    <a:pt x="101" y="20"/>
                  </a:cubicBezTo>
                  <a:cubicBezTo>
                    <a:pt x="101" y="12"/>
                    <a:pt x="101" y="12"/>
                    <a:pt x="94" y="11"/>
                  </a:cubicBezTo>
                  <a:cubicBezTo>
                    <a:pt x="93" y="11"/>
                    <a:pt x="93" y="11"/>
                    <a:pt x="93" y="11"/>
                  </a:cubicBezTo>
                  <a:cubicBezTo>
                    <a:pt x="92" y="11"/>
                    <a:pt x="92" y="11"/>
                    <a:pt x="91" y="11"/>
                  </a:cubicBezTo>
                  <a:cubicBezTo>
                    <a:pt x="88" y="10"/>
                    <a:pt x="84" y="10"/>
                    <a:pt x="82" y="7"/>
                  </a:cubicBezTo>
                  <a:cubicBezTo>
                    <a:pt x="81" y="6"/>
                    <a:pt x="80" y="6"/>
                    <a:pt x="78" y="6"/>
                  </a:cubicBezTo>
                  <a:cubicBezTo>
                    <a:pt x="59" y="6"/>
                    <a:pt x="59" y="6"/>
                    <a:pt x="59" y="6"/>
                  </a:cubicBezTo>
                  <a:cubicBezTo>
                    <a:pt x="49" y="6"/>
                    <a:pt x="39" y="6"/>
                    <a:pt x="29" y="6"/>
                  </a:cubicBezTo>
                  <a:cubicBezTo>
                    <a:pt x="28" y="6"/>
                    <a:pt x="28" y="6"/>
                    <a:pt x="27" y="6"/>
                  </a:cubicBezTo>
                  <a:cubicBezTo>
                    <a:pt x="24" y="5"/>
                    <a:pt x="24" y="5"/>
                    <a:pt x="24" y="7"/>
                  </a:cubicBezTo>
                  <a:cubicBezTo>
                    <a:pt x="24" y="8"/>
                    <a:pt x="23" y="10"/>
                    <a:pt x="20" y="10"/>
                  </a:cubicBezTo>
                  <a:cubicBezTo>
                    <a:pt x="17" y="10"/>
                    <a:pt x="15" y="10"/>
                    <a:pt x="13" y="11"/>
                  </a:cubicBezTo>
                  <a:cubicBezTo>
                    <a:pt x="11" y="11"/>
                    <a:pt x="9" y="12"/>
                    <a:pt x="6" y="12"/>
                  </a:cubicBezTo>
                  <a:cubicBezTo>
                    <a:pt x="6" y="12"/>
                    <a:pt x="5" y="12"/>
                    <a:pt x="5" y="12"/>
                  </a:cubicBezTo>
                  <a:cubicBezTo>
                    <a:pt x="5" y="12"/>
                    <a:pt x="5" y="12"/>
                    <a:pt x="5" y="13"/>
                  </a:cubicBezTo>
                  <a:cubicBezTo>
                    <a:pt x="5" y="46"/>
                    <a:pt x="5" y="65"/>
                    <a:pt x="5" y="98"/>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4" name="Freeform 10">
              <a:extLst>
                <a:ext uri="{FF2B5EF4-FFF2-40B4-BE49-F238E27FC236}">
                  <a16:creationId xmlns:a16="http://schemas.microsoft.com/office/drawing/2014/main" id="{A09C3DEC-F3BB-4AF0-B11E-6BBC533AB390}"/>
                </a:ext>
              </a:extLst>
            </p:cNvPr>
            <p:cNvSpPr>
              <a:spLocks noEditPoints="1"/>
            </p:cNvSpPr>
            <p:nvPr/>
          </p:nvSpPr>
          <p:spPr bwMode="auto">
            <a:xfrm>
              <a:off x="2647" y="1656"/>
              <a:ext cx="1226" cy="229"/>
            </a:xfrm>
            <a:custGeom>
              <a:avLst/>
              <a:gdLst>
                <a:gd name="T0" fmla="*/ 67 w 716"/>
                <a:gd name="T1" fmla="*/ 112 h 133"/>
                <a:gd name="T2" fmla="*/ 49 w 716"/>
                <a:gd name="T3" fmla="*/ 101 h 133"/>
                <a:gd name="T4" fmla="*/ 30 w 716"/>
                <a:gd name="T5" fmla="*/ 86 h 133"/>
                <a:gd name="T6" fmla="*/ 11 w 716"/>
                <a:gd name="T7" fmla="*/ 53 h 133"/>
                <a:gd name="T8" fmla="*/ 25 w 716"/>
                <a:gd name="T9" fmla="*/ 52 h 133"/>
                <a:gd name="T10" fmla="*/ 36 w 716"/>
                <a:gd name="T11" fmla="*/ 52 h 133"/>
                <a:gd name="T12" fmla="*/ 45 w 716"/>
                <a:gd name="T13" fmla="*/ 52 h 133"/>
                <a:gd name="T14" fmla="*/ 55 w 716"/>
                <a:gd name="T15" fmla="*/ 54 h 133"/>
                <a:gd name="T16" fmla="*/ 72 w 716"/>
                <a:gd name="T17" fmla="*/ 60 h 133"/>
                <a:gd name="T18" fmla="*/ 73 w 716"/>
                <a:gd name="T19" fmla="*/ 56 h 133"/>
                <a:gd name="T20" fmla="*/ 93 w 716"/>
                <a:gd name="T21" fmla="*/ 56 h 133"/>
                <a:gd name="T22" fmla="*/ 127 w 716"/>
                <a:gd name="T23" fmla="*/ 62 h 133"/>
                <a:gd name="T24" fmla="*/ 150 w 716"/>
                <a:gd name="T25" fmla="*/ 62 h 133"/>
                <a:gd name="T26" fmla="*/ 173 w 716"/>
                <a:gd name="T27" fmla="*/ 48 h 133"/>
                <a:gd name="T28" fmla="*/ 178 w 716"/>
                <a:gd name="T29" fmla="*/ 19 h 133"/>
                <a:gd name="T30" fmla="*/ 190 w 716"/>
                <a:gd name="T31" fmla="*/ 11 h 133"/>
                <a:gd name="T32" fmla="*/ 207 w 716"/>
                <a:gd name="T33" fmla="*/ 2 h 133"/>
                <a:gd name="T34" fmla="*/ 211 w 716"/>
                <a:gd name="T35" fmla="*/ 23 h 133"/>
                <a:gd name="T36" fmla="*/ 496 w 716"/>
                <a:gd name="T37" fmla="*/ 27 h 133"/>
                <a:gd name="T38" fmla="*/ 516 w 716"/>
                <a:gd name="T39" fmla="*/ 8 h 133"/>
                <a:gd name="T40" fmla="*/ 530 w 716"/>
                <a:gd name="T41" fmla="*/ 10 h 133"/>
                <a:gd name="T42" fmla="*/ 536 w 716"/>
                <a:gd name="T43" fmla="*/ 28 h 133"/>
                <a:gd name="T44" fmla="*/ 561 w 716"/>
                <a:gd name="T45" fmla="*/ 62 h 133"/>
                <a:gd name="T46" fmla="*/ 612 w 716"/>
                <a:gd name="T47" fmla="*/ 56 h 133"/>
                <a:gd name="T48" fmla="*/ 622 w 716"/>
                <a:gd name="T49" fmla="*/ 64 h 133"/>
                <a:gd name="T50" fmla="*/ 635 w 716"/>
                <a:gd name="T51" fmla="*/ 59 h 133"/>
                <a:gd name="T52" fmla="*/ 649 w 716"/>
                <a:gd name="T53" fmla="*/ 63 h 133"/>
                <a:gd name="T54" fmla="*/ 662 w 716"/>
                <a:gd name="T55" fmla="*/ 61 h 133"/>
                <a:gd name="T56" fmla="*/ 678 w 716"/>
                <a:gd name="T57" fmla="*/ 56 h 133"/>
                <a:gd name="T58" fmla="*/ 691 w 716"/>
                <a:gd name="T59" fmla="*/ 54 h 133"/>
                <a:gd name="T60" fmla="*/ 702 w 716"/>
                <a:gd name="T61" fmla="*/ 52 h 133"/>
                <a:gd name="T62" fmla="*/ 714 w 716"/>
                <a:gd name="T63" fmla="*/ 60 h 133"/>
                <a:gd name="T64" fmla="*/ 684 w 716"/>
                <a:gd name="T65" fmla="*/ 90 h 133"/>
                <a:gd name="T66" fmla="*/ 653 w 716"/>
                <a:gd name="T67" fmla="*/ 108 h 133"/>
                <a:gd name="T68" fmla="*/ 601 w 716"/>
                <a:gd name="T69" fmla="*/ 133 h 133"/>
                <a:gd name="T70" fmla="*/ 599 w 716"/>
                <a:gd name="T71" fmla="*/ 128 h 133"/>
                <a:gd name="T72" fmla="*/ 652 w 716"/>
                <a:gd name="T73" fmla="*/ 103 h 133"/>
                <a:gd name="T74" fmla="*/ 691 w 716"/>
                <a:gd name="T75" fmla="*/ 78 h 133"/>
                <a:gd name="T76" fmla="*/ 701 w 716"/>
                <a:gd name="T77" fmla="*/ 58 h 133"/>
                <a:gd name="T78" fmla="*/ 683 w 716"/>
                <a:gd name="T79" fmla="*/ 57 h 133"/>
                <a:gd name="T80" fmla="*/ 657 w 716"/>
                <a:gd name="T81" fmla="*/ 64 h 133"/>
                <a:gd name="T82" fmla="*/ 637 w 716"/>
                <a:gd name="T83" fmla="*/ 70 h 133"/>
                <a:gd name="T84" fmla="*/ 616 w 716"/>
                <a:gd name="T85" fmla="*/ 63 h 133"/>
                <a:gd name="T86" fmla="*/ 606 w 716"/>
                <a:gd name="T87" fmla="*/ 66 h 133"/>
                <a:gd name="T88" fmla="*/ 562 w 716"/>
                <a:gd name="T89" fmla="*/ 67 h 133"/>
                <a:gd name="T90" fmla="*/ 530 w 716"/>
                <a:gd name="T91" fmla="*/ 26 h 133"/>
                <a:gd name="T92" fmla="*/ 518 w 716"/>
                <a:gd name="T93" fmla="*/ 15 h 133"/>
                <a:gd name="T94" fmla="*/ 508 w 716"/>
                <a:gd name="T95" fmla="*/ 21 h 133"/>
                <a:gd name="T96" fmla="*/ 220 w 716"/>
                <a:gd name="T97" fmla="*/ 32 h 133"/>
                <a:gd name="T98" fmla="*/ 206 w 716"/>
                <a:gd name="T99" fmla="*/ 15 h 133"/>
                <a:gd name="T100" fmla="*/ 193 w 716"/>
                <a:gd name="T101" fmla="*/ 16 h 133"/>
                <a:gd name="T102" fmla="*/ 182 w 716"/>
                <a:gd name="T103" fmla="*/ 30 h 133"/>
                <a:gd name="T104" fmla="*/ 152 w 716"/>
                <a:gd name="T105" fmla="*/ 67 h 133"/>
                <a:gd name="T106" fmla="*/ 108 w 716"/>
                <a:gd name="T107" fmla="*/ 66 h 133"/>
                <a:gd name="T108" fmla="*/ 96 w 716"/>
                <a:gd name="T109" fmla="*/ 60 h 133"/>
                <a:gd name="T110" fmla="*/ 80 w 716"/>
                <a:gd name="T111" fmla="*/ 68 h 133"/>
                <a:gd name="T112" fmla="*/ 56 w 716"/>
                <a:gd name="T113" fmla="*/ 64 h 133"/>
                <a:gd name="T114" fmla="*/ 33 w 716"/>
                <a:gd name="T115" fmla="*/ 57 h 133"/>
                <a:gd name="T116" fmla="*/ 19 w 716"/>
                <a:gd name="T117" fmla="*/ 54 h 133"/>
                <a:gd name="T118" fmla="*/ 6 w 716"/>
                <a:gd name="T119" fmla="*/ 67 h 133"/>
                <a:gd name="T120" fmla="*/ 37 w 716"/>
                <a:gd name="T121" fmla="*/ 86 h 133"/>
                <a:gd name="T122" fmla="*/ 56 w 716"/>
                <a:gd name="T123" fmla="*/ 9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6" h="133">
                  <a:moveTo>
                    <a:pt x="113" y="133"/>
                  </a:moveTo>
                  <a:cubicBezTo>
                    <a:pt x="112" y="133"/>
                    <a:pt x="112" y="133"/>
                    <a:pt x="112" y="133"/>
                  </a:cubicBezTo>
                  <a:cubicBezTo>
                    <a:pt x="103" y="130"/>
                    <a:pt x="94" y="126"/>
                    <a:pt x="85" y="122"/>
                  </a:cubicBezTo>
                  <a:cubicBezTo>
                    <a:pt x="83" y="121"/>
                    <a:pt x="81" y="120"/>
                    <a:pt x="80" y="119"/>
                  </a:cubicBezTo>
                  <a:cubicBezTo>
                    <a:pt x="76" y="117"/>
                    <a:pt x="73" y="115"/>
                    <a:pt x="69" y="114"/>
                  </a:cubicBezTo>
                  <a:cubicBezTo>
                    <a:pt x="67" y="114"/>
                    <a:pt x="67" y="114"/>
                    <a:pt x="67" y="114"/>
                  </a:cubicBezTo>
                  <a:cubicBezTo>
                    <a:pt x="67" y="112"/>
                    <a:pt x="67" y="112"/>
                    <a:pt x="67" y="112"/>
                  </a:cubicBezTo>
                  <a:cubicBezTo>
                    <a:pt x="67" y="112"/>
                    <a:pt x="67" y="112"/>
                    <a:pt x="65" y="111"/>
                  </a:cubicBezTo>
                  <a:cubicBezTo>
                    <a:pt x="64" y="111"/>
                    <a:pt x="62" y="110"/>
                    <a:pt x="60" y="108"/>
                  </a:cubicBezTo>
                  <a:cubicBezTo>
                    <a:pt x="60" y="108"/>
                    <a:pt x="60" y="108"/>
                    <a:pt x="60" y="108"/>
                  </a:cubicBezTo>
                  <a:cubicBezTo>
                    <a:pt x="57" y="108"/>
                    <a:pt x="55" y="107"/>
                    <a:pt x="55" y="104"/>
                  </a:cubicBezTo>
                  <a:cubicBezTo>
                    <a:pt x="54" y="104"/>
                    <a:pt x="54" y="104"/>
                    <a:pt x="54" y="104"/>
                  </a:cubicBezTo>
                  <a:cubicBezTo>
                    <a:pt x="52" y="103"/>
                    <a:pt x="52" y="103"/>
                    <a:pt x="52" y="103"/>
                  </a:cubicBezTo>
                  <a:cubicBezTo>
                    <a:pt x="52" y="102"/>
                    <a:pt x="51" y="102"/>
                    <a:pt x="49" y="101"/>
                  </a:cubicBezTo>
                  <a:cubicBezTo>
                    <a:pt x="47" y="100"/>
                    <a:pt x="44" y="99"/>
                    <a:pt x="43" y="96"/>
                  </a:cubicBezTo>
                  <a:cubicBezTo>
                    <a:pt x="43" y="96"/>
                    <a:pt x="42" y="96"/>
                    <a:pt x="42" y="96"/>
                  </a:cubicBezTo>
                  <a:cubicBezTo>
                    <a:pt x="39" y="96"/>
                    <a:pt x="38" y="93"/>
                    <a:pt x="37" y="92"/>
                  </a:cubicBezTo>
                  <a:cubicBezTo>
                    <a:pt x="37" y="92"/>
                    <a:pt x="37" y="91"/>
                    <a:pt x="37" y="91"/>
                  </a:cubicBezTo>
                  <a:cubicBezTo>
                    <a:pt x="37" y="91"/>
                    <a:pt x="37" y="91"/>
                    <a:pt x="37" y="91"/>
                  </a:cubicBezTo>
                  <a:cubicBezTo>
                    <a:pt x="35" y="91"/>
                    <a:pt x="33" y="91"/>
                    <a:pt x="31" y="89"/>
                  </a:cubicBezTo>
                  <a:cubicBezTo>
                    <a:pt x="31" y="88"/>
                    <a:pt x="30" y="87"/>
                    <a:pt x="30" y="86"/>
                  </a:cubicBezTo>
                  <a:cubicBezTo>
                    <a:pt x="25" y="84"/>
                    <a:pt x="21" y="82"/>
                    <a:pt x="16" y="80"/>
                  </a:cubicBezTo>
                  <a:cubicBezTo>
                    <a:pt x="13" y="78"/>
                    <a:pt x="10" y="76"/>
                    <a:pt x="7" y="75"/>
                  </a:cubicBezTo>
                  <a:cubicBezTo>
                    <a:pt x="4" y="74"/>
                    <a:pt x="2" y="71"/>
                    <a:pt x="1" y="68"/>
                  </a:cubicBezTo>
                  <a:cubicBezTo>
                    <a:pt x="0" y="67"/>
                    <a:pt x="0" y="65"/>
                    <a:pt x="1" y="63"/>
                  </a:cubicBezTo>
                  <a:cubicBezTo>
                    <a:pt x="2" y="62"/>
                    <a:pt x="3" y="61"/>
                    <a:pt x="6" y="62"/>
                  </a:cubicBezTo>
                  <a:cubicBezTo>
                    <a:pt x="5" y="59"/>
                    <a:pt x="7" y="57"/>
                    <a:pt x="8" y="56"/>
                  </a:cubicBezTo>
                  <a:cubicBezTo>
                    <a:pt x="9" y="55"/>
                    <a:pt x="10" y="54"/>
                    <a:pt x="11" y="53"/>
                  </a:cubicBezTo>
                  <a:cubicBezTo>
                    <a:pt x="13" y="52"/>
                    <a:pt x="14" y="52"/>
                    <a:pt x="13" y="51"/>
                  </a:cubicBezTo>
                  <a:cubicBezTo>
                    <a:pt x="13" y="47"/>
                    <a:pt x="13" y="47"/>
                    <a:pt x="13" y="47"/>
                  </a:cubicBezTo>
                  <a:cubicBezTo>
                    <a:pt x="16" y="48"/>
                    <a:pt x="16" y="48"/>
                    <a:pt x="16" y="48"/>
                  </a:cubicBezTo>
                  <a:cubicBezTo>
                    <a:pt x="16" y="48"/>
                    <a:pt x="16" y="47"/>
                    <a:pt x="17" y="47"/>
                  </a:cubicBezTo>
                  <a:cubicBezTo>
                    <a:pt x="18" y="47"/>
                    <a:pt x="21" y="47"/>
                    <a:pt x="22" y="49"/>
                  </a:cubicBezTo>
                  <a:cubicBezTo>
                    <a:pt x="22" y="49"/>
                    <a:pt x="22" y="49"/>
                    <a:pt x="22" y="49"/>
                  </a:cubicBezTo>
                  <a:cubicBezTo>
                    <a:pt x="23" y="49"/>
                    <a:pt x="25" y="50"/>
                    <a:pt x="25" y="52"/>
                  </a:cubicBezTo>
                  <a:cubicBezTo>
                    <a:pt x="26" y="53"/>
                    <a:pt x="25" y="53"/>
                    <a:pt x="25" y="54"/>
                  </a:cubicBezTo>
                  <a:cubicBezTo>
                    <a:pt x="26" y="54"/>
                    <a:pt x="26" y="54"/>
                    <a:pt x="27" y="54"/>
                  </a:cubicBezTo>
                  <a:cubicBezTo>
                    <a:pt x="27" y="54"/>
                    <a:pt x="28" y="54"/>
                    <a:pt x="28" y="54"/>
                  </a:cubicBezTo>
                  <a:cubicBezTo>
                    <a:pt x="28" y="54"/>
                    <a:pt x="28" y="53"/>
                    <a:pt x="28" y="52"/>
                  </a:cubicBezTo>
                  <a:cubicBezTo>
                    <a:pt x="28" y="50"/>
                    <a:pt x="29" y="49"/>
                    <a:pt x="30" y="49"/>
                  </a:cubicBezTo>
                  <a:cubicBezTo>
                    <a:pt x="32" y="48"/>
                    <a:pt x="34" y="48"/>
                    <a:pt x="35" y="50"/>
                  </a:cubicBezTo>
                  <a:cubicBezTo>
                    <a:pt x="36" y="52"/>
                    <a:pt x="36" y="52"/>
                    <a:pt x="36" y="52"/>
                  </a:cubicBezTo>
                  <a:cubicBezTo>
                    <a:pt x="37" y="53"/>
                    <a:pt x="38" y="55"/>
                    <a:pt x="39" y="57"/>
                  </a:cubicBezTo>
                  <a:cubicBezTo>
                    <a:pt x="39" y="58"/>
                    <a:pt x="39" y="58"/>
                    <a:pt x="39" y="58"/>
                  </a:cubicBezTo>
                  <a:cubicBezTo>
                    <a:pt x="40" y="58"/>
                    <a:pt x="41" y="58"/>
                    <a:pt x="41" y="58"/>
                  </a:cubicBezTo>
                  <a:cubicBezTo>
                    <a:pt x="41" y="58"/>
                    <a:pt x="41" y="57"/>
                    <a:pt x="41" y="56"/>
                  </a:cubicBezTo>
                  <a:cubicBezTo>
                    <a:pt x="41" y="55"/>
                    <a:pt x="41" y="54"/>
                    <a:pt x="42" y="53"/>
                  </a:cubicBezTo>
                  <a:cubicBezTo>
                    <a:pt x="42" y="52"/>
                    <a:pt x="43" y="52"/>
                    <a:pt x="45" y="52"/>
                  </a:cubicBezTo>
                  <a:cubicBezTo>
                    <a:pt x="45" y="52"/>
                    <a:pt x="45" y="52"/>
                    <a:pt x="45" y="52"/>
                  </a:cubicBezTo>
                  <a:cubicBezTo>
                    <a:pt x="47" y="52"/>
                    <a:pt x="49" y="53"/>
                    <a:pt x="49" y="55"/>
                  </a:cubicBezTo>
                  <a:cubicBezTo>
                    <a:pt x="50" y="57"/>
                    <a:pt x="50" y="58"/>
                    <a:pt x="51" y="60"/>
                  </a:cubicBezTo>
                  <a:cubicBezTo>
                    <a:pt x="51" y="60"/>
                    <a:pt x="51" y="60"/>
                    <a:pt x="51" y="60"/>
                  </a:cubicBezTo>
                  <a:cubicBezTo>
                    <a:pt x="51" y="60"/>
                    <a:pt x="51" y="59"/>
                    <a:pt x="52" y="59"/>
                  </a:cubicBezTo>
                  <a:cubicBezTo>
                    <a:pt x="52" y="58"/>
                    <a:pt x="52" y="57"/>
                    <a:pt x="52" y="56"/>
                  </a:cubicBezTo>
                  <a:cubicBezTo>
                    <a:pt x="53" y="55"/>
                    <a:pt x="53" y="55"/>
                    <a:pt x="55" y="54"/>
                  </a:cubicBezTo>
                  <a:cubicBezTo>
                    <a:pt x="55" y="54"/>
                    <a:pt x="55" y="54"/>
                    <a:pt x="55" y="54"/>
                  </a:cubicBezTo>
                  <a:cubicBezTo>
                    <a:pt x="58" y="54"/>
                    <a:pt x="59" y="56"/>
                    <a:pt x="59" y="57"/>
                  </a:cubicBezTo>
                  <a:cubicBezTo>
                    <a:pt x="61" y="58"/>
                    <a:pt x="61" y="60"/>
                    <a:pt x="62" y="61"/>
                  </a:cubicBezTo>
                  <a:cubicBezTo>
                    <a:pt x="63" y="63"/>
                    <a:pt x="63" y="63"/>
                    <a:pt x="64" y="63"/>
                  </a:cubicBezTo>
                  <a:cubicBezTo>
                    <a:pt x="64" y="63"/>
                    <a:pt x="64" y="63"/>
                    <a:pt x="64" y="63"/>
                  </a:cubicBezTo>
                  <a:cubicBezTo>
                    <a:pt x="63" y="59"/>
                    <a:pt x="66" y="57"/>
                    <a:pt x="67" y="57"/>
                  </a:cubicBezTo>
                  <a:cubicBezTo>
                    <a:pt x="67" y="57"/>
                    <a:pt x="68" y="57"/>
                    <a:pt x="68" y="57"/>
                  </a:cubicBezTo>
                  <a:cubicBezTo>
                    <a:pt x="69" y="57"/>
                    <a:pt x="71" y="57"/>
                    <a:pt x="72" y="60"/>
                  </a:cubicBezTo>
                  <a:cubicBezTo>
                    <a:pt x="72" y="60"/>
                    <a:pt x="72" y="60"/>
                    <a:pt x="72" y="60"/>
                  </a:cubicBezTo>
                  <a:cubicBezTo>
                    <a:pt x="72" y="60"/>
                    <a:pt x="72" y="61"/>
                    <a:pt x="73" y="61"/>
                  </a:cubicBezTo>
                  <a:cubicBezTo>
                    <a:pt x="74" y="63"/>
                    <a:pt x="75" y="64"/>
                    <a:pt x="76" y="64"/>
                  </a:cubicBezTo>
                  <a:cubicBezTo>
                    <a:pt x="76" y="64"/>
                    <a:pt x="76" y="64"/>
                    <a:pt x="76" y="64"/>
                  </a:cubicBezTo>
                  <a:cubicBezTo>
                    <a:pt x="76" y="64"/>
                    <a:pt x="76" y="64"/>
                    <a:pt x="76" y="64"/>
                  </a:cubicBezTo>
                  <a:cubicBezTo>
                    <a:pt x="76" y="64"/>
                    <a:pt x="76" y="63"/>
                    <a:pt x="75" y="62"/>
                  </a:cubicBezTo>
                  <a:cubicBezTo>
                    <a:pt x="73" y="56"/>
                    <a:pt x="73" y="56"/>
                    <a:pt x="73" y="56"/>
                  </a:cubicBezTo>
                  <a:cubicBezTo>
                    <a:pt x="79" y="58"/>
                    <a:pt x="79" y="58"/>
                    <a:pt x="79" y="58"/>
                  </a:cubicBezTo>
                  <a:cubicBezTo>
                    <a:pt x="82" y="59"/>
                    <a:pt x="83" y="61"/>
                    <a:pt x="85" y="63"/>
                  </a:cubicBezTo>
                  <a:cubicBezTo>
                    <a:pt x="85" y="63"/>
                    <a:pt x="86" y="64"/>
                    <a:pt x="86" y="64"/>
                  </a:cubicBezTo>
                  <a:cubicBezTo>
                    <a:pt x="87" y="65"/>
                    <a:pt x="90" y="66"/>
                    <a:pt x="92" y="66"/>
                  </a:cubicBezTo>
                  <a:cubicBezTo>
                    <a:pt x="92" y="66"/>
                    <a:pt x="92" y="65"/>
                    <a:pt x="91" y="65"/>
                  </a:cubicBezTo>
                  <a:cubicBezTo>
                    <a:pt x="91" y="64"/>
                    <a:pt x="91" y="63"/>
                    <a:pt x="91" y="61"/>
                  </a:cubicBezTo>
                  <a:cubicBezTo>
                    <a:pt x="90" y="59"/>
                    <a:pt x="91" y="57"/>
                    <a:pt x="93" y="56"/>
                  </a:cubicBezTo>
                  <a:cubicBezTo>
                    <a:pt x="94" y="55"/>
                    <a:pt x="94" y="55"/>
                    <a:pt x="94" y="55"/>
                  </a:cubicBezTo>
                  <a:cubicBezTo>
                    <a:pt x="95" y="54"/>
                    <a:pt x="96" y="54"/>
                    <a:pt x="97" y="54"/>
                  </a:cubicBezTo>
                  <a:cubicBezTo>
                    <a:pt x="99" y="54"/>
                    <a:pt x="100" y="55"/>
                    <a:pt x="101" y="57"/>
                  </a:cubicBezTo>
                  <a:cubicBezTo>
                    <a:pt x="101" y="57"/>
                    <a:pt x="101" y="57"/>
                    <a:pt x="101" y="57"/>
                  </a:cubicBezTo>
                  <a:cubicBezTo>
                    <a:pt x="104" y="55"/>
                    <a:pt x="107" y="55"/>
                    <a:pt x="108" y="57"/>
                  </a:cubicBezTo>
                  <a:cubicBezTo>
                    <a:pt x="109" y="58"/>
                    <a:pt x="109" y="59"/>
                    <a:pt x="109" y="61"/>
                  </a:cubicBezTo>
                  <a:cubicBezTo>
                    <a:pt x="115" y="61"/>
                    <a:pt x="121" y="62"/>
                    <a:pt x="127" y="62"/>
                  </a:cubicBezTo>
                  <a:cubicBezTo>
                    <a:pt x="136" y="63"/>
                    <a:pt x="136" y="63"/>
                    <a:pt x="136" y="63"/>
                  </a:cubicBezTo>
                  <a:cubicBezTo>
                    <a:pt x="138" y="63"/>
                    <a:pt x="138" y="62"/>
                    <a:pt x="138" y="62"/>
                  </a:cubicBezTo>
                  <a:cubicBezTo>
                    <a:pt x="139" y="60"/>
                    <a:pt x="141" y="59"/>
                    <a:pt x="141" y="59"/>
                  </a:cubicBezTo>
                  <a:cubicBezTo>
                    <a:pt x="142" y="59"/>
                    <a:pt x="143" y="60"/>
                    <a:pt x="143" y="60"/>
                  </a:cubicBezTo>
                  <a:cubicBezTo>
                    <a:pt x="144" y="59"/>
                    <a:pt x="145" y="58"/>
                    <a:pt x="146" y="58"/>
                  </a:cubicBezTo>
                  <a:cubicBezTo>
                    <a:pt x="148" y="58"/>
                    <a:pt x="150" y="61"/>
                    <a:pt x="151" y="62"/>
                  </a:cubicBezTo>
                  <a:cubicBezTo>
                    <a:pt x="151" y="62"/>
                    <a:pt x="150" y="62"/>
                    <a:pt x="150" y="62"/>
                  </a:cubicBezTo>
                  <a:cubicBezTo>
                    <a:pt x="151" y="65"/>
                    <a:pt x="151" y="65"/>
                    <a:pt x="151" y="65"/>
                  </a:cubicBezTo>
                  <a:cubicBezTo>
                    <a:pt x="151" y="62"/>
                    <a:pt x="151" y="62"/>
                    <a:pt x="151" y="62"/>
                  </a:cubicBezTo>
                  <a:cubicBezTo>
                    <a:pt x="152" y="65"/>
                    <a:pt x="152" y="65"/>
                    <a:pt x="152" y="65"/>
                  </a:cubicBezTo>
                  <a:cubicBezTo>
                    <a:pt x="152" y="62"/>
                    <a:pt x="152" y="62"/>
                    <a:pt x="152" y="62"/>
                  </a:cubicBezTo>
                  <a:cubicBezTo>
                    <a:pt x="152" y="62"/>
                    <a:pt x="152" y="62"/>
                    <a:pt x="152" y="62"/>
                  </a:cubicBezTo>
                  <a:cubicBezTo>
                    <a:pt x="157" y="62"/>
                    <a:pt x="160" y="61"/>
                    <a:pt x="163" y="58"/>
                  </a:cubicBezTo>
                  <a:cubicBezTo>
                    <a:pt x="167" y="54"/>
                    <a:pt x="170" y="51"/>
                    <a:pt x="173" y="48"/>
                  </a:cubicBezTo>
                  <a:cubicBezTo>
                    <a:pt x="173" y="47"/>
                    <a:pt x="173" y="47"/>
                    <a:pt x="173" y="47"/>
                  </a:cubicBezTo>
                  <a:cubicBezTo>
                    <a:pt x="174" y="46"/>
                    <a:pt x="174" y="46"/>
                    <a:pt x="174" y="46"/>
                  </a:cubicBezTo>
                  <a:cubicBezTo>
                    <a:pt x="175" y="44"/>
                    <a:pt x="175" y="42"/>
                    <a:pt x="176" y="40"/>
                  </a:cubicBezTo>
                  <a:cubicBezTo>
                    <a:pt x="177" y="37"/>
                    <a:pt x="178" y="34"/>
                    <a:pt x="177" y="31"/>
                  </a:cubicBezTo>
                  <a:cubicBezTo>
                    <a:pt x="177" y="31"/>
                    <a:pt x="177" y="30"/>
                    <a:pt x="177" y="29"/>
                  </a:cubicBezTo>
                  <a:cubicBezTo>
                    <a:pt x="176" y="27"/>
                    <a:pt x="175" y="24"/>
                    <a:pt x="178" y="20"/>
                  </a:cubicBezTo>
                  <a:cubicBezTo>
                    <a:pt x="178" y="20"/>
                    <a:pt x="178" y="19"/>
                    <a:pt x="178" y="19"/>
                  </a:cubicBezTo>
                  <a:cubicBezTo>
                    <a:pt x="178" y="17"/>
                    <a:pt x="178" y="15"/>
                    <a:pt x="181" y="13"/>
                  </a:cubicBezTo>
                  <a:cubicBezTo>
                    <a:pt x="181" y="13"/>
                    <a:pt x="181" y="13"/>
                    <a:pt x="181" y="12"/>
                  </a:cubicBezTo>
                  <a:cubicBezTo>
                    <a:pt x="181" y="12"/>
                    <a:pt x="181" y="11"/>
                    <a:pt x="181" y="11"/>
                  </a:cubicBezTo>
                  <a:cubicBezTo>
                    <a:pt x="181" y="7"/>
                    <a:pt x="183" y="6"/>
                    <a:pt x="185" y="6"/>
                  </a:cubicBezTo>
                  <a:cubicBezTo>
                    <a:pt x="185" y="6"/>
                    <a:pt x="185" y="6"/>
                    <a:pt x="185" y="6"/>
                  </a:cubicBezTo>
                  <a:cubicBezTo>
                    <a:pt x="186" y="6"/>
                    <a:pt x="188" y="6"/>
                    <a:pt x="188" y="7"/>
                  </a:cubicBezTo>
                  <a:cubicBezTo>
                    <a:pt x="190" y="8"/>
                    <a:pt x="190" y="10"/>
                    <a:pt x="190" y="11"/>
                  </a:cubicBezTo>
                  <a:cubicBezTo>
                    <a:pt x="189" y="11"/>
                    <a:pt x="189" y="11"/>
                    <a:pt x="189" y="12"/>
                  </a:cubicBezTo>
                  <a:cubicBezTo>
                    <a:pt x="190" y="12"/>
                    <a:pt x="190" y="12"/>
                    <a:pt x="190" y="12"/>
                  </a:cubicBezTo>
                  <a:cubicBezTo>
                    <a:pt x="190" y="12"/>
                    <a:pt x="190" y="12"/>
                    <a:pt x="190" y="12"/>
                  </a:cubicBezTo>
                  <a:cubicBezTo>
                    <a:pt x="190" y="12"/>
                    <a:pt x="191" y="11"/>
                    <a:pt x="192" y="11"/>
                  </a:cubicBezTo>
                  <a:cubicBezTo>
                    <a:pt x="194" y="10"/>
                    <a:pt x="195" y="8"/>
                    <a:pt x="196" y="5"/>
                  </a:cubicBezTo>
                  <a:cubicBezTo>
                    <a:pt x="197" y="2"/>
                    <a:pt x="199" y="1"/>
                    <a:pt x="202" y="1"/>
                  </a:cubicBezTo>
                  <a:cubicBezTo>
                    <a:pt x="204" y="1"/>
                    <a:pt x="206" y="1"/>
                    <a:pt x="207" y="2"/>
                  </a:cubicBezTo>
                  <a:cubicBezTo>
                    <a:pt x="211" y="4"/>
                    <a:pt x="213" y="11"/>
                    <a:pt x="211" y="16"/>
                  </a:cubicBezTo>
                  <a:cubicBezTo>
                    <a:pt x="211" y="17"/>
                    <a:pt x="211" y="17"/>
                    <a:pt x="211" y="18"/>
                  </a:cubicBezTo>
                  <a:cubicBezTo>
                    <a:pt x="210" y="19"/>
                    <a:pt x="210" y="20"/>
                    <a:pt x="210" y="20"/>
                  </a:cubicBezTo>
                  <a:cubicBezTo>
                    <a:pt x="209" y="21"/>
                    <a:pt x="209" y="22"/>
                    <a:pt x="209" y="22"/>
                  </a:cubicBezTo>
                  <a:cubicBezTo>
                    <a:pt x="209" y="22"/>
                    <a:pt x="209" y="23"/>
                    <a:pt x="209" y="23"/>
                  </a:cubicBezTo>
                  <a:cubicBezTo>
                    <a:pt x="209" y="23"/>
                    <a:pt x="209" y="23"/>
                    <a:pt x="209" y="23"/>
                  </a:cubicBezTo>
                  <a:cubicBezTo>
                    <a:pt x="211" y="23"/>
                    <a:pt x="211" y="23"/>
                    <a:pt x="211" y="23"/>
                  </a:cubicBezTo>
                  <a:cubicBezTo>
                    <a:pt x="211" y="25"/>
                    <a:pt x="211" y="25"/>
                    <a:pt x="211" y="25"/>
                  </a:cubicBezTo>
                  <a:cubicBezTo>
                    <a:pt x="212" y="28"/>
                    <a:pt x="213" y="28"/>
                    <a:pt x="214" y="28"/>
                  </a:cubicBezTo>
                  <a:cubicBezTo>
                    <a:pt x="215" y="28"/>
                    <a:pt x="216" y="28"/>
                    <a:pt x="217" y="27"/>
                  </a:cubicBezTo>
                  <a:cubicBezTo>
                    <a:pt x="218" y="27"/>
                    <a:pt x="219" y="27"/>
                    <a:pt x="220" y="27"/>
                  </a:cubicBezTo>
                  <a:cubicBezTo>
                    <a:pt x="275" y="27"/>
                    <a:pt x="329" y="27"/>
                    <a:pt x="384" y="27"/>
                  </a:cubicBezTo>
                  <a:cubicBezTo>
                    <a:pt x="420" y="27"/>
                    <a:pt x="456" y="27"/>
                    <a:pt x="492" y="27"/>
                  </a:cubicBezTo>
                  <a:cubicBezTo>
                    <a:pt x="493" y="27"/>
                    <a:pt x="495" y="27"/>
                    <a:pt x="496" y="27"/>
                  </a:cubicBezTo>
                  <a:cubicBezTo>
                    <a:pt x="497" y="27"/>
                    <a:pt x="498" y="27"/>
                    <a:pt x="499" y="27"/>
                  </a:cubicBezTo>
                  <a:cubicBezTo>
                    <a:pt x="499" y="27"/>
                    <a:pt x="499" y="27"/>
                    <a:pt x="499" y="27"/>
                  </a:cubicBezTo>
                  <a:cubicBezTo>
                    <a:pt x="499" y="24"/>
                    <a:pt x="501" y="23"/>
                    <a:pt x="503" y="22"/>
                  </a:cubicBezTo>
                  <a:cubicBezTo>
                    <a:pt x="502" y="20"/>
                    <a:pt x="501" y="18"/>
                    <a:pt x="500" y="16"/>
                  </a:cubicBezTo>
                  <a:cubicBezTo>
                    <a:pt x="498" y="11"/>
                    <a:pt x="499" y="6"/>
                    <a:pt x="503" y="3"/>
                  </a:cubicBezTo>
                  <a:cubicBezTo>
                    <a:pt x="506" y="0"/>
                    <a:pt x="508" y="0"/>
                    <a:pt x="511" y="1"/>
                  </a:cubicBezTo>
                  <a:cubicBezTo>
                    <a:pt x="515" y="2"/>
                    <a:pt x="517" y="5"/>
                    <a:pt x="516" y="8"/>
                  </a:cubicBezTo>
                  <a:cubicBezTo>
                    <a:pt x="516" y="8"/>
                    <a:pt x="516" y="9"/>
                    <a:pt x="516" y="9"/>
                  </a:cubicBezTo>
                  <a:cubicBezTo>
                    <a:pt x="517" y="9"/>
                    <a:pt x="517" y="9"/>
                    <a:pt x="517" y="9"/>
                  </a:cubicBezTo>
                  <a:cubicBezTo>
                    <a:pt x="519" y="9"/>
                    <a:pt x="520" y="10"/>
                    <a:pt x="521" y="11"/>
                  </a:cubicBezTo>
                  <a:cubicBezTo>
                    <a:pt x="521" y="10"/>
                    <a:pt x="521" y="10"/>
                    <a:pt x="521" y="9"/>
                  </a:cubicBezTo>
                  <a:cubicBezTo>
                    <a:pt x="521" y="7"/>
                    <a:pt x="523" y="5"/>
                    <a:pt x="526" y="5"/>
                  </a:cubicBezTo>
                  <a:cubicBezTo>
                    <a:pt x="528" y="5"/>
                    <a:pt x="529" y="6"/>
                    <a:pt x="529" y="6"/>
                  </a:cubicBezTo>
                  <a:cubicBezTo>
                    <a:pt x="531" y="8"/>
                    <a:pt x="530" y="9"/>
                    <a:pt x="530" y="10"/>
                  </a:cubicBezTo>
                  <a:cubicBezTo>
                    <a:pt x="530" y="11"/>
                    <a:pt x="530" y="11"/>
                    <a:pt x="530" y="12"/>
                  </a:cubicBezTo>
                  <a:cubicBezTo>
                    <a:pt x="530" y="12"/>
                    <a:pt x="530" y="13"/>
                    <a:pt x="530" y="13"/>
                  </a:cubicBezTo>
                  <a:cubicBezTo>
                    <a:pt x="531" y="13"/>
                    <a:pt x="534" y="13"/>
                    <a:pt x="534" y="17"/>
                  </a:cubicBezTo>
                  <a:cubicBezTo>
                    <a:pt x="534" y="18"/>
                    <a:pt x="534" y="19"/>
                    <a:pt x="534" y="20"/>
                  </a:cubicBezTo>
                  <a:cubicBezTo>
                    <a:pt x="534" y="22"/>
                    <a:pt x="534" y="22"/>
                    <a:pt x="535" y="23"/>
                  </a:cubicBezTo>
                  <a:cubicBezTo>
                    <a:pt x="536" y="23"/>
                    <a:pt x="536" y="24"/>
                    <a:pt x="536" y="25"/>
                  </a:cubicBezTo>
                  <a:cubicBezTo>
                    <a:pt x="536" y="26"/>
                    <a:pt x="536" y="27"/>
                    <a:pt x="536" y="28"/>
                  </a:cubicBezTo>
                  <a:cubicBezTo>
                    <a:pt x="534" y="30"/>
                    <a:pt x="534" y="32"/>
                    <a:pt x="535" y="36"/>
                  </a:cubicBezTo>
                  <a:cubicBezTo>
                    <a:pt x="535" y="37"/>
                    <a:pt x="535" y="38"/>
                    <a:pt x="536" y="39"/>
                  </a:cubicBezTo>
                  <a:cubicBezTo>
                    <a:pt x="537" y="49"/>
                    <a:pt x="544" y="54"/>
                    <a:pt x="551" y="60"/>
                  </a:cubicBezTo>
                  <a:cubicBezTo>
                    <a:pt x="552" y="61"/>
                    <a:pt x="552" y="61"/>
                    <a:pt x="552" y="61"/>
                  </a:cubicBezTo>
                  <a:cubicBezTo>
                    <a:pt x="553" y="62"/>
                    <a:pt x="554" y="62"/>
                    <a:pt x="556" y="62"/>
                  </a:cubicBezTo>
                  <a:cubicBezTo>
                    <a:pt x="557" y="62"/>
                    <a:pt x="558" y="62"/>
                    <a:pt x="559" y="62"/>
                  </a:cubicBezTo>
                  <a:cubicBezTo>
                    <a:pt x="559" y="62"/>
                    <a:pt x="560" y="62"/>
                    <a:pt x="561" y="62"/>
                  </a:cubicBezTo>
                  <a:cubicBezTo>
                    <a:pt x="561" y="62"/>
                    <a:pt x="561" y="61"/>
                    <a:pt x="561" y="61"/>
                  </a:cubicBezTo>
                  <a:cubicBezTo>
                    <a:pt x="562" y="60"/>
                    <a:pt x="563" y="57"/>
                    <a:pt x="569" y="59"/>
                  </a:cubicBezTo>
                  <a:cubicBezTo>
                    <a:pt x="569" y="60"/>
                    <a:pt x="570" y="60"/>
                    <a:pt x="571" y="60"/>
                  </a:cubicBezTo>
                  <a:cubicBezTo>
                    <a:pt x="572" y="61"/>
                    <a:pt x="574" y="62"/>
                    <a:pt x="575" y="62"/>
                  </a:cubicBezTo>
                  <a:cubicBezTo>
                    <a:pt x="584" y="62"/>
                    <a:pt x="595" y="61"/>
                    <a:pt x="605" y="60"/>
                  </a:cubicBezTo>
                  <a:cubicBezTo>
                    <a:pt x="605" y="58"/>
                    <a:pt x="605" y="57"/>
                    <a:pt x="606" y="56"/>
                  </a:cubicBezTo>
                  <a:cubicBezTo>
                    <a:pt x="607" y="55"/>
                    <a:pt x="609" y="54"/>
                    <a:pt x="612" y="56"/>
                  </a:cubicBezTo>
                  <a:cubicBezTo>
                    <a:pt x="613" y="56"/>
                    <a:pt x="613" y="56"/>
                    <a:pt x="613" y="56"/>
                  </a:cubicBezTo>
                  <a:cubicBezTo>
                    <a:pt x="614" y="56"/>
                    <a:pt x="614" y="56"/>
                    <a:pt x="614" y="56"/>
                  </a:cubicBezTo>
                  <a:cubicBezTo>
                    <a:pt x="615" y="54"/>
                    <a:pt x="617" y="54"/>
                    <a:pt x="618" y="54"/>
                  </a:cubicBezTo>
                  <a:cubicBezTo>
                    <a:pt x="619" y="54"/>
                    <a:pt x="620" y="55"/>
                    <a:pt x="620" y="55"/>
                  </a:cubicBezTo>
                  <a:cubicBezTo>
                    <a:pt x="622" y="56"/>
                    <a:pt x="623" y="57"/>
                    <a:pt x="623" y="58"/>
                  </a:cubicBezTo>
                  <a:cubicBezTo>
                    <a:pt x="624" y="59"/>
                    <a:pt x="623" y="61"/>
                    <a:pt x="623" y="61"/>
                  </a:cubicBezTo>
                  <a:cubicBezTo>
                    <a:pt x="622" y="62"/>
                    <a:pt x="622" y="63"/>
                    <a:pt x="622" y="64"/>
                  </a:cubicBezTo>
                  <a:cubicBezTo>
                    <a:pt x="621" y="64"/>
                    <a:pt x="621" y="64"/>
                    <a:pt x="621" y="64"/>
                  </a:cubicBezTo>
                  <a:cubicBezTo>
                    <a:pt x="621" y="65"/>
                    <a:pt x="621" y="65"/>
                    <a:pt x="621" y="65"/>
                  </a:cubicBezTo>
                  <a:cubicBezTo>
                    <a:pt x="621" y="65"/>
                    <a:pt x="622" y="66"/>
                    <a:pt x="623" y="66"/>
                  </a:cubicBezTo>
                  <a:cubicBezTo>
                    <a:pt x="626" y="66"/>
                    <a:pt x="628" y="64"/>
                    <a:pt x="630" y="61"/>
                  </a:cubicBezTo>
                  <a:cubicBezTo>
                    <a:pt x="631" y="61"/>
                    <a:pt x="631" y="60"/>
                    <a:pt x="632" y="59"/>
                  </a:cubicBezTo>
                  <a:cubicBezTo>
                    <a:pt x="633" y="58"/>
                    <a:pt x="633" y="58"/>
                    <a:pt x="633" y="58"/>
                  </a:cubicBezTo>
                  <a:cubicBezTo>
                    <a:pt x="635" y="59"/>
                    <a:pt x="635" y="59"/>
                    <a:pt x="635" y="59"/>
                  </a:cubicBezTo>
                  <a:cubicBezTo>
                    <a:pt x="636" y="59"/>
                    <a:pt x="638" y="61"/>
                    <a:pt x="637" y="64"/>
                  </a:cubicBezTo>
                  <a:cubicBezTo>
                    <a:pt x="638" y="64"/>
                    <a:pt x="639" y="64"/>
                    <a:pt x="639" y="64"/>
                  </a:cubicBezTo>
                  <a:cubicBezTo>
                    <a:pt x="640" y="62"/>
                    <a:pt x="641" y="61"/>
                    <a:pt x="642" y="61"/>
                  </a:cubicBezTo>
                  <a:cubicBezTo>
                    <a:pt x="642" y="60"/>
                    <a:pt x="643" y="60"/>
                    <a:pt x="643" y="59"/>
                  </a:cubicBezTo>
                  <a:cubicBezTo>
                    <a:pt x="643" y="57"/>
                    <a:pt x="646" y="56"/>
                    <a:pt x="648" y="57"/>
                  </a:cubicBezTo>
                  <a:cubicBezTo>
                    <a:pt x="649" y="57"/>
                    <a:pt x="650" y="59"/>
                    <a:pt x="650" y="61"/>
                  </a:cubicBezTo>
                  <a:cubicBezTo>
                    <a:pt x="650" y="62"/>
                    <a:pt x="650" y="62"/>
                    <a:pt x="649" y="63"/>
                  </a:cubicBezTo>
                  <a:cubicBezTo>
                    <a:pt x="651" y="63"/>
                    <a:pt x="651" y="63"/>
                    <a:pt x="652" y="62"/>
                  </a:cubicBezTo>
                  <a:cubicBezTo>
                    <a:pt x="652" y="60"/>
                    <a:pt x="653" y="59"/>
                    <a:pt x="654" y="58"/>
                  </a:cubicBezTo>
                  <a:cubicBezTo>
                    <a:pt x="654" y="58"/>
                    <a:pt x="655" y="58"/>
                    <a:pt x="655" y="57"/>
                  </a:cubicBezTo>
                  <a:cubicBezTo>
                    <a:pt x="656" y="56"/>
                    <a:pt x="656" y="54"/>
                    <a:pt x="659" y="54"/>
                  </a:cubicBezTo>
                  <a:cubicBezTo>
                    <a:pt x="659" y="54"/>
                    <a:pt x="660" y="55"/>
                    <a:pt x="660" y="55"/>
                  </a:cubicBezTo>
                  <a:cubicBezTo>
                    <a:pt x="661" y="55"/>
                    <a:pt x="663" y="56"/>
                    <a:pt x="662" y="59"/>
                  </a:cubicBezTo>
                  <a:cubicBezTo>
                    <a:pt x="663" y="59"/>
                    <a:pt x="663" y="60"/>
                    <a:pt x="662" y="61"/>
                  </a:cubicBezTo>
                  <a:cubicBezTo>
                    <a:pt x="663" y="61"/>
                    <a:pt x="664" y="60"/>
                    <a:pt x="665" y="60"/>
                  </a:cubicBezTo>
                  <a:cubicBezTo>
                    <a:pt x="666" y="59"/>
                    <a:pt x="667" y="57"/>
                    <a:pt x="668" y="56"/>
                  </a:cubicBezTo>
                  <a:cubicBezTo>
                    <a:pt x="668" y="52"/>
                    <a:pt x="670" y="52"/>
                    <a:pt x="671" y="52"/>
                  </a:cubicBezTo>
                  <a:cubicBezTo>
                    <a:pt x="672" y="52"/>
                    <a:pt x="672" y="52"/>
                    <a:pt x="672" y="52"/>
                  </a:cubicBezTo>
                  <a:cubicBezTo>
                    <a:pt x="673" y="52"/>
                    <a:pt x="675" y="53"/>
                    <a:pt x="675" y="56"/>
                  </a:cubicBezTo>
                  <a:cubicBezTo>
                    <a:pt x="675" y="57"/>
                    <a:pt x="675" y="57"/>
                    <a:pt x="675" y="58"/>
                  </a:cubicBezTo>
                  <a:cubicBezTo>
                    <a:pt x="677" y="58"/>
                    <a:pt x="678" y="58"/>
                    <a:pt x="678" y="56"/>
                  </a:cubicBezTo>
                  <a:cubicBezTo>
                    <a:pt x="678" y="54"/>
                    <a:pt x="679" y="53"/>
                    <a:pt x="681" y="51"/>
                  </a:cubicBezTo>
                  <a:cubicBezTo>
                    <a:pt x="681" y="50"/>
                    <a:pt x="682" y="50"/>
                    <a:pt x="682" y="49"/>
                  </a:cubicBezTo>
                  <a:cubicBezTo>
                    <a:pt x="685" y="45"/>
                    <a:pt x="685" y="45"/>
                    <a:pt x="685" y="45"/>
                  </a:cubicBezTo>
                  <a:cubicBezTo>
                    <a:pt x="687" y="50"/>
                    <a:pt x="687" y="50"/>
                    <a:pt x="687" y="50"/>
                  </a:cubicBezTo>
                  <a:cubicBezTo>
                    <a:pt x="687" y="50"/>
                    <a:pt x="688" y="51"/>
                    <a:pt x="688" y="51"/>
                  </a:cubicBezTo>
                  <a:cubicBezTo>
                    <a:pt x="688" y="53"/>
                    <a:pt x="689" y="54"/>
                    <a:pt x="689" y="54"/>
                  </a:cubicBezTo>
                  <a:cubicBezTo>
                    <a:pt x="689" y="54"/>
                    <a:pt x="690" y="54"/>
                    <a:pt x="691" y="54"/>
                  </a:cubicBezTo>
                  <a:cubicBezTo>
                    <a:pt x="690" y="53"/>
                    <a:pt x="690" y="52"/>
                    <a:pt x="691" y="51"/>
                  </a:cubicBezTo>
                  <a:cubicBezTo>
                    <a:pt x="692" y="49"/>
                    <a:pt x="694" y="49"/>
                    <a:pt x="695" y="48"/>
                  </a:cubicBezTo>
                  <a:cubicBezTo>
                    <a:pt x="695" y="48"/>
                    <a:pt x="695" y="48"/>
                    <a:pt x="695" y="48"/>
                  </a:cubicBezTo>
                  <a:cubicBezTo>
                    <a:pt x="696" y="48"/>
                    <a:pt x="697" y="47"/>
                    <a:pt x="698" y="47"/>
                  </a:cubicBezTo>
                  <a:cubicBezTo>
                    <a:pt x="699" y="47"/>
                    <a:pt x="699" y="47"/>
                    <a:pt x="699" y="47"/>
                  </a:cubicBezTo>
                  <a:cubicBezTo>
                    <a:pt x="701" y="48"/>
                    <a:pt x="701" y="48"/>
                    <a:pt x="701" y="48"/>
                  </a:cubicBezTo>
                  <a:cubicBezTo>
                    <a:pt x="702" y="49"/>
                    <a:pt x="702" y="50"/>
                    <a:pt x="702" y="52"/>
                  </a:cubicBezTo>
                  <a:cubicBezTo>
                    <a:pt x="702" y="52"/>
                    <a:pt x="702" y="52"/>
                    <a:pt x="703" y="53"/>
                  </a:cubicBezTo>
                  <a:cubicBezTo>
                    <a:pt x="704" y="54"/>
                    <a:pt x="705" y="55"/>
                    <a:pt x="706" y="57"/>
                  </a:cubicBezTo>
                  <a:cubicBezTo>
                    <a:pt x="706" y="57"/>
                    <a:pt x="707" y="57"/>
                    <a:pt x="707" y="58"/>
                  </a:cubicBezTo>
                  <a:cubicBezTo>
                    <a:pt x="707" y="59"/>
                    <a:pt x="708" y="59"/>
                    <a:pt x="708" y="60"/>
                  </a:cubicBezTo>
                  <a:cubicBezTo>
                    <a:pt x="708" y="62"/>
                    <a:pt x="709" y="62"/>
                    <a:pt x="709" y="62"/>
                  </a:cubicBezTo>
                  <a:cubicBezTo>
                    <a:pt x="709" y="62"/>
                    <a:pt x="710" y="62"/>
                    <a:pt x="711" y="62"/>
                  </a:cubicBezTo>
                  <a:cubicBezTo>
                    <a:pt x="714" y="60"/>
                    <a:pt x="714" y="60"/>
                    <a:pt x="714" y="60"/>
                  </a:cubicBezTo>
                  <a:cubicBezTo>
                    <a:pt x="715" y="63"/>
                    <a:pt x="715" y="63"/>
                    <a:pt x="715" y="63"/>
                  </a:cubicBezTo>
                  <a:cubicBezTo>
                    <a:pt x="716" y="69"/>
                    <a:pt x="714" y="72"/>
                    <a:pt x="709" y="75"/>
                  </a:cubicBezTo>
                  <a:cubicBezTo>
                    <a:pt x="707" y="76"/>
                    <a:pt x="705" y="77"/>
                    <a:pt x="704" y="77"/>
                  </a:cubicBezTo>
                  <a:cubicBezTo>
                    <a:pt x="701" y="78"/>
                    <a:pt x="699" y="79"/>
                    <a:pt x="697" y="81"/>
                  </a:cubicBezTo>
                  <a:cubicBezTo>
                    <a:pt x="695" y="82"/>
                    <a:pt x="694" y="82"/>
                    <a:pt x="693" y="83"/>
                  </a:cubicBezTo>
                  <a:cubicBezTo>
                    <a:pt x="689" y="84"/>
                    <a:pt x="686" y="86"/>
                    <a:pt x="684" y="89"/>
                  </a:cubicBezTo>
                  <a:cubicBezTo>
                    <a:pt x="684" y="90"/>
                    <a:pt x="684" y="90"/>
                    <a:pt x="684" y="90"/>
                  </a:cubicBezTo>
                  <a:cubicBezTo>
                    <a:pt x="682" y="90"/>
                    <a:pt x="682" y="90"/>
                    <a:pt x="682" y="90"/>
                  </a:cubicBezTo>
                  <a:cubicBezTo>
                    <a:pt x="680" y="90"/>
                    <a:pt x="679" y="91"/>
                    <a:pt x="678" y="93"/>
                  </a:cubicBezTo>
                  <a:cubicBezTo>
                    <a:pt x="676" y="94"/>
                    <a:pt x="675" y="95"/>
                    <a:pt x="673" y="96"/>
                  </a:cubicBezTo>
                  <a:cubicBezTo>
                    <a:pt x="671" y="97"/>
                    <a:pt x="670" y="98"/>
                    <a:pt x="668" y="99"/>
                  </a:cubicBezTo>
                  <a:cubicBezTo>
                    <a:pt x="666" y="101"/>
                    <a:pt x="665" y="101"/>
                    <a:pt x="663" y="102"/>
                  </a:cubicBezTo>
                  <a:cubicBezTo>
                    <a:pt x="662" y="103"/>
                    <a:pt x="661" y="104"/>
                    <a:pt x="660" y="104"/>
                  </a:cubicBezTo>
                  <a:cubicBezTo>
                    <a:pt x="659" y="106"/>
                    <a:pt x="656" y="108"/>
                    <a:pt x="653" y="108"/>
                  </a:cubicBezTo>
                  <a:cubicBezTo>
                    <a:pt x="651" y="109"/>
                    <a:pt x="648" y="110"/>
                    <a:pt x="647" y="112"/>
                  </a:cubicBezTo>
                  <a:cubicBezTo>
                    <a:pt x="645" y="114"/>
                    <a:pt x="641" y="116"/>
                    <a:pt x="639" y="117"/>
                  </a:cubicBezTo>
                  <a:cubicBezTo>
                    <a:pt x="637" y="117"/>
                    <a:pt x="636" y="118"/>
                    <a:pt x="635" y="119"/>
                  </a:cubicBezTo>
                  <a:cubicBezTo>
                    <a:pt x="634" y="119"/>
                    <a:pt x="632" y="120"/>
                    <a:pt x="631" y="120"/>
                  </a:cubicBezTo>
                  <a:cubicBezTo>
                    <a:pt x="628" y="122"/>
                    <a:pt x="625" y="123"/>
                    <a:pt x="622" y="125"/>
                  </a:cubicBezTo>
                  <a:cubicBezTo>
                    <a:pt x="616" y="127"/>
                    <a:pt x="610" y="130"/>
                    <a:pt x="604" y="132"/>
                  </a:cubicBezTo>
                  <a:cubicBezTo>
                    <a:pt x="603" y="132"/>
                    <a:pt x="602" y="133"/>
                    <a:pt x="601" y="133"/>
                  </a:cubicBezTo>
                  <a:cubicBezTo>
                    <a:pt x="601" y="133"/>
                    <a:pt x="601" y="133"/>
                    <a:pt x="601" y="133"/>
                  </a:cubicBezTo>
                  <a:lnTo>
                    <a:pt x="113" y="133"/>
                  </a:lnTo>
                  <a:close/>
                  <a:moveTo>
                    <a:pt x="71" y="110"/>
                  </a:moveTo>
                  <a:cubicBezTo>
                    <a:pt x="75" y="111"/>
                    <a:pt x="79" y="112"/>
                    <a:pt x="82" y="114"/>
                  </a:cubicBezTo>
                  <a:cubicBezTo>
                    <a:pt x="84" y="115"/>
                    <a:pt x="85" y="116"/>
                    <a:pt x="87" y="117"/>
                  </a:cubicBezTo>
                  <a:cubicBezTo>
                    <a:pt x="96" y="121"/>
                    <a:pt x="105" y="125"/>
                    <a:pt x="113" y="128"/>
                  </a:cubicBezTo>
                  <a:cubicBezTo>
                    <a:pt x="599" y="128"/>
                    <a:pt x="599" y="128"/>
                    <a:pt x="599" y="128"/>
                  </a:cubicBezTo>
                  <a:cubicBezTo>
                    <a:pt x="600" y="128"/>
                    <a:pt x="601" y="127"/>
                    <a:pt x="602" y="127"/>
                  </a:cubicBezTo>
                  <a:cubicBezTo>
                    <a:pt x="608" y="125"/>
                    <a:pt x="614" y="123"/>
                    <a:pt x="620" y="120"/>
                  </a:cubicBezTo>
                  <a:cubicBezTo>
                    <a:pt x="623" y="118"/>
                    <a:pt x="626" y="117"/>
                    <a:pt x="629" y="116"/>
                  </a:cubicBezTo>
                  <a:cubicBezTo>
                    <a:pt x="630" y="115"/>
                    <a:pt x="631" y="114"/>
                    <a:pt x="632" y="114"/>
                  </a:cubicBezTo>
                  <a:cubicBezTo>
                    <a:pt x="634" y="113"/>
                    <a:pt x="635" y="112"/>
                    <a:pt x="637" y="112"/>
                  </a:cubicBezTo>
                  <a:cubicBezTo>
                    <a:pt x="638" y="111"/>
                    <a:pt x="641" y="110"/>
                    <a:pt x="643" y="108"/>
                  </a:cubicBezTo>
                  <a:cubicBezTo>
                    <a:pt x="645" y="106"/>
                    <a:pt x="649" y="104"/>
                    <a:pt x="652" y="103"/>
                  </a:cubicBezTo>
                  <a:cubicBezTo>
                    <a:pt x="654" y="103"/>
                    <a:pt x="655" y="102"/>
                    <a:pt x="657" y="100"/>
                  </a:cubicBezTo>
                  <a:cubicBezTo>
                    <a:pt x="658" y="99"/>
                    <a:pt x="659" y="98"/>
                    <a:pt x="661" y="98"/>
                  </a:cubicBezTo>
                  <a:cubicBezTo>
                    <a:pt x="662" y="97"/>
                    <a:pt x="663" y="96"/>
                    <a:pt x="665" y="95"/>
                  </a:cubicBezTo>
                  <a:cubicBezTo>
                    <a:pt x="667" y="94"/>
                    <a:pt x="669" y="92"/>
                    <a:pt x="671" y="91"/>
                  </a:cubicBezTo>
                  <a:cubicBezTo>
                    <a:pt x="672" y="91"/>
                    <a:pt x="673" y="90"/>
                    <a:pt x="674" y="89"/>
                  </a:cubicBezTo>
                  <a:cubicBezTo>
                    <a:pt x="676" y="87"/>
                    <a:pt x="677" y="86"/>
                    <a:pt x="680" y="85"/>
                  </a:cubicBezTo>
                  <a:cubicBezTo>
                    <a:pt x="683" y="81"/>
                    <a:pt x="687" y="79"/>
                    <a:pt x="691" y="78"/>
                  </a:cubicBezTo>
                  <a:cubicBezTo>
                    <a:pt x="692" y="77"/>
                    <a:pt x="693" y="77"/>
                    <a:pt x="694" y="76"/>
                  </a:cubicBezTo>
                  <a:cubicBezTo>
                    <a:pt x="697" y="75"/>
                    <a:pt x="699" y="74"/>
                    <a:pt x="701" y="73"/>
                  </a:cubicBezTo>
                  <a:cubicBezTo>
                    <a:pt x="703" y="72"/>
                    <a:pt x="705" y="71"/>
                    <a:pt x="706" y="70"/>
                  </a:cubicBezTo>
                  <a:cubicBezTo>
                    <a:pt x="708" y="70"/>
                    <a:pt x="709" y="69"/>
                    <a:pt x="709" y="68"/>
                  </a:cubicBezTo>
                  <a:cubicBezTo>
                    <a:pt x="707" y="68"/>
                    <a:pt x="704" y="67"/>
                    <a:pt x="703" y="62"/>
                  </a:cubicBezTo>
                  <a:cubicBezTo>
                    <a:pt x="703" y="62"/>
                    <a:pt x="702" y="61"/>
                    <a:pt x="702" y="60"/>
                  </a:cubicBezTo>
                  <a:cubicBezTo>
                    <a:pt x="702" y="60"/>
                    <a:pt x="701" y="59"/>
                    <a:pt x="701" y="58"/>
                  </a:cubicBezTo>
                  <a:cubicBezTo>
                    <a:pt x="701" y="58"/>
                    <a:pt x="700" y="57"/>
                    <a:pt x="700" y="57"/>
                  </a:cubicBezTo>
                  <a:cubicBezTo>
                    <a:pt x="699" y="56"/>
                    <a:pt x="698" y="55"/>
                    <a:pt x="697" y="54"/>
                  </a:cubicBezTo>
                  <a:cubicBezTo>
                    <a:pt x="697" y="55"/>
                    <a:pt x="697" y="55"/>
                    <a:pt x="697" y="55"/>
                  </a:cubicBezTo>
                  <a:cubicBezTo>
                    <a:pt x="697" y="57"/>
                    <a:pt x="695" y="57"/>
                    <a:pt x="695" y="58"/>
                  </a:cubicBezTo>
                  <a:cubicBezTo>
                    <a:pt x="693" y="59"/>
                    <a:pt x="691" y="60"/>
                    <a:pt x="689" y="60"/>
                  </a:cubicBezTo>
                  <a:cubicBezTo>
                    <a:pt x="687" y="60"/>
                    <a:pt x="685" y="59"/>
                    <a:pt x="684" y="56"/>
                  </a:cubicBezTo>
                  <a:cubicBezTo>
                    <a:pt x="683" y="56"/>
                    <a:pt x="683" y="57"/>
                    <a:pt x="683" y="57"/>
                  </a:cubicBezTo>
                  <a:cubicBezTo>
                    <a:pt x="682" y="63"/>
                    <a:pt x="677" y="63"/>
                    <a:pt x="675" y="63"/>
                  </a:cubicBezTo>
                  <a:cubicBezTo>
                    <a:pt x="674" y="63"/>
                    <a:pt x="674" y="63"/>
                    <a:pt x="674" y="63"/>
                  </a:cubicBezTo>
                  <a:cubicBezTo>
                    <a:pt x="672" y="63"/>
                    <a:pt x="671" y="63"/>
                    <a:pt x="671" y="62"/>
                  </a:cubicBezTo>
                  <a:cubicBezTo>
                    <a:pt x="671" y="62"/>
                    <a:pt x="670" y="62"/>
                    <a:pt x="670" y="62"/>
                  </a:cubicBezTo>
                  <a:cubicBezTo>
                    <a:pt x="670" y="62"/>
                    <a:pt x="670" y="63"/>
                    <a:pt x="669" y="63"/>
                  </a:cubicBezTo>
                  <a:cubicBezTo>
                    <a:pt x="667" y="66"/>
                    <a:pt x="663" y="67"/>
                    <a:pt x="660" y="66"/>
                  </a:cubicBezTo>
                  <a:cubicBezTo>
                    <a:pt x="658" y="66"/>
                    <a:pt x="657" y="65"/>
                    <a:pt x="657" y="64"/>
                  </a:cubicBezTo>
                  <a:cubicBezTo>
                    <a:pt x="657" y="64"/>
                    <a:pt x="657" y="64"/>
                    <a:pt x="657" y="64"/>
                  </a:cubicBezTo>
                  <a:cubicBezTo>
                    <a:pt x="656" y="67"/>
                    <a:pt x="653" y="68"/>
                    <a:pt x="650" y="68"/>
                  </a:cubicBezTo>
                  <a:cubicBezTo>
                    <a:pt x="649" y="68"/>
                    <a:pt x="648" y="68"/>
                    <a:pt x="647" y="68"/>
                  </a:cubicBezTo>
                  <a:cubicBezTo>
                    <a:pt x="645" y="68"/>
                    <a:pt x="645" y="67"/>
                    <a:pt x="644" y="66"/>
                  </a:cubicBezTo>
                  <a:cubicBezTo>
                    <a:pt x="644" y="66"/>
                    <a:pt x="644" y="66"/>
                    <a:pt x="644" y="66"/>
                  </a:cubicBezTo>
                  <a:cubicBezTo>
                    <a:pt x="644" y="66"/>
                    <a:pt x="644" y="66"/>
                    <a:pt x="644" y="66"/>
                  </a:cubicBezTo>
                  <a:cubicBezTo>
                    <a:pt x="643" y="69"/>
                    <a:pt x="639" y="70"/>
                    <a:pt x="637" y="70"/>
                  </a:cubicBezTo>
                  <a:cubicBezTo>
                    <a:pt x="637" y="70"/>
                    <a:pt x="636" y="70"/>
                    <a:pt x="636" y="70"/>
                  </a:cubicBezTo>
                  <a:cubicBezTo>
                    <a:pt x="636" y="70"/>
                    <a:pt x="636" y="70"/>
                    <a:pt x="636" y="70"/>
                  </a:cubicBezTo>
                  <a:cubicBezTo>
                    <a:pt x="634" y="70"/>
                    <a:pt x="633" y="69"/>
                    <a:pt x="633" y="69"/>
                  </a:cubicBezTo>
                  <a:cubicBezTo>
                    <a:pt x="632" y="68"/>
                    <a:pt x="632" y="68"/>
                    <a:pt x="632" y="67"/>
                  </a:cubicBezTo>
                  <a:cubicBezTo>
                    <a:pt x="630" y="69"/>
                    <a:pt x="627" y="71"/>
                    <a:pt x="622" y="71"/>
                  </a:cubicBezTo>
                  <a:cubicBezTo>
                    <a:pt x="620" y="71"/>
                    <a:pt x="618" y="70"/>
                    <a:pt x="616" y="69"/>
                  </a:cubicBezTo>
                  <a:cubicBezTo>
                    <a:pt x="615" y="67"/>
                    <a:pt x="615" y="65"/>
                    <a:pt x="616" y="63"/>
                  </a:cubicBezTo>
                  <a:cubicBezTo>
                    <a:pt x="616" y="62"/>
                    <a:pt x="617" y="61"/>
                    <a:pt x="617" y="61"/>
                  </a:cubicBezTo>
                  <a:cubicBezTo>
                    <a:pt x="617" y="60"/>
                    <a:pt x="617" y="60"/>
                    <a:pt x="618" y="60"/>
                  </a:cubicBezTo>
                  <a:cubicBezTo>
                    <a:pt x="618" y="60"/>
                    <a:pt x="618" y="60"/>
                    <a:pt x="618" y="60"/>
                  </a:cubicBezTo>
                  <a:cubicBezTo>
                    <a:pt x="616" y="61"/>
                    <a:pt x="615" y="61"/>
                    <a:pt x="613" y="61"/>
                  </a:cubicBezTo>
                  <a:cubicBezTo>
                    <a:pt x="612" y="61"/>
                    <a:pt x="611" y="61"/>
                    <a:pt x="610" y="61"/>
                  </a:cubicBezTo>
                  <a:cubicBezTo>
                    <a:pt x="610" y="62"/>
                    <a:pt x="610" y="63"/>
                    <a:pt x="609" y="64"/>
                  </a:cubicBezTo>
                  <a:cubicBezTo>
                    <a:pt x="608" y="65"/>
                    <a:pt x="607" y="65"/>
                    <a:pt x="606" y="66"/>
                  </a:cubicBezTo>
                  <a:cubicBezTo>
                    <a:pt x="595" y="67"/>
                    <a:pt x="585" y="67"/>
                    <a:pt x="576" y="67"/>
                  </a:cubicBezTo>
                  <a:cubicBezTo>
                    <a:pt x="576" y="67"/>
                    <a:pt x="576" y="67"/>
                    <a:pt x="576" y="67"/>
                  </a:cubicBezTo>
                  <a:cubicBezTo>
                    <a:pt x="572" y="67"/>
                    <a:pt x="570" y="66"/>
                    <a:pt x="568" y="65"/>
                  </a:cubicBezTo>
                  <a:cubicBezTo>
                    <a:pt x="568" y="65"/>
                    <a:pt x="567" y="64"/>
                    <a:pt x="567" y="64"/>
                  </a:cubicBezTo>
                  <a:cubicBezTo>
                    <a:pt x="566" y="64"/>
                    <a:pt x="566" y="64"/>
                    <a:pt x="566" y="64"/>
                  </a:cubicBezTo>
                  <a:cubicBezTo>
                    <a:pt x="566" y="64"/>
                    <a:pt x="566" y="64"/>
                    <a:pt x="565" y="64"/>
                  </a:cubicBezTo>
                  <a:cubicBezTo>
                    <a:pt x="565" y="65"/>
                    <a:pt x="564" y="67"/>
                    <a:pt x="562" y="67"/>
                  </a:cubicBezTo>
                  <a:cubicBezTo>
                    <a:pt x="561" y="67"/>
                    <a:pt x="560" y="67"/>
                    <a:pt x="559" y="67"/>
                  </a:cubicBezTo>
                  <a:cubicBezTo>
                    <a:pt x="558" y="67"/>
                    <a:pt x="557" y="67"/>
                    <a:pt x="556" y="67"/>
                  </a:cubicBezTo>
                  <a:cubicBezTo>
                    <a:pt x="554" y="67"/>
                    <a:pt x="551" y="67"/>
                    <a:pt x="549" y="65"/>
                  </a:cubicBezTo>
                  <a:cubicBezTo>
                    <a:pt x="547" y="64"/>
                    <a:pt x="547" y="64"/>
                    <a:pt x="547" y="64"/>
                  </a:cubicBezTo>
                  <a:cubicBezTo>
                    <a:pt x="540" y="58"/>
                    <a:pt x="532" y="52"/>
                    <a:pt x="530" y="40"/>
                  </a:cubicBezTo>
                  <a:cubicBezTo>
                    <a:pt x="530" y="39"/>
                    <a:pt x="530" y="38"/>
                    <a:pt x="530" y="37"/>
                  </a:cubicBezTo>
                  <a:cubicBezTo>
                    <a:pt x="529" y="34"/>
                    <a:pt x="528" y="30"/>
                    <a:pt x="530" y="26"/>
                  </a:cubicBezTo>
                  <a:cubicBezTo>
                    <a:pt x="529" y="24"/>
                    <a:pt x="529" y="22"/>
                    <a:pt x="529" y="20"/>
                  </a:cubicBezTo>
                  <a:cubicBezTo>
                    <a:pt x="529" y="19"/>
                    <a:pt x="529" y="19"/>
                    <a:pt x="529" y="18"/>
                  </a:cubicBezTo>
                  <a:cubicBezTo>
                    <a:pt x="529" y="18"/>
                    <a:pt x="529" y="18"/>
                    <a:pt x="529" y="18"/>
                  </a:cubicBezTo>
                  <a:cubicBezTo>
                    <a:pt x="528" y="18"/>
                    <a:pt x="527" y="17"/>
                    <a:pt x="526" y="16"/>
                  </a:cubicBezTo>
                  <a:cubicBezTo>
                    <a:pt x="526" y="17"/>
                    <a:pt x="525" y="17"/>
                    <a:pt x="525" y="17"/>
                  </a:cubicBezTo>
                  <a:cubicBezTo>
                    <a:pt x="522" y="19"/>
                    <a:pt x="520" y="17"/>
                    <a:pt x="519" y="17"/>
                  </a:cubicBezTo>
                  <a:cubicBezTo>
                    <a:pt x="518" y="16"/>
                    <a:pt x="518" y="15"/>
                    <a:pt x="518" y="15"/>
                  </a:cubicBezTo>
                  <a:cubicBezTo>
                    <a:pt x="517" y="14"/>
                    <a:pt x="517" y="14"/>
                    <a:pt x="517" y="14"/>
                  </a:cubicBezTo>
                  <a:cubicBezTo>
                    <a:pt x="516" y="14"/>
                    <a:pt x="514" y="14"/>
                    <a:pt x="512" y="12"/>
                  </a:cubicBezTo>
                  <a:cubicBezTo>
                    <a:pt x="511" y="11"/>
                    <a:pt x="511" y="9"/>
                    <a:pt x="511" y="8"/>
                  </a:cubicBezTo>
                  <a:cubicBezTo>
                    <a:pt x="511" y="7"/>
                    <a:pt x="511" y="7"/>
                    <a:pt x="509" y="6"/>
                  </a:cubicBezTo>
                  <a:cubicBezTo>
                    <a:pt x="509" y="6"/>
                    <a:pt x="508" y="5"/>
                    <a:pt x="507" y="7"/>
                  </a:cubicBezTo>
                  <a:cubicBezTo>
                    <a:pt x="505" y="9"/>
                    <a:pt x="504" y="11"/>
                    <a:pt x="505" y="14"/>
                  </a:cubicBezTo>
                  <a:cubicBezTo>
                    <a:pt x="506" y="16"/>
                    <a:pt x="507" y="19"/>
                    <a:pt x="508" y="21"/>
                  </a:cubicBezTo>
                  <a:cubicBezTo>
                    <a:pt x="508" y="22"/>
                    <a:pt x="509" y="24"/>
                    <a:pt x="507" y="26"/>
                  </a:cubicBezTo>
                  <a:cubicBezTo>
                    <a:pt x="507" y="26"/>
                    <a:pt x="506" y="27"/>
                    <a:pt x="504" y="27"/>
                  </a:cubicBezTo>
                  <a:cubicBezTo>
                    <a:pt x="504" y="30"/>
                    <a:pt x="503" y="32"/>
                    <a:pt x="499" y="32"/>
                  </a:cubicBezTo>
                  <a:cubicBezTo>
                    <a:pt x="498" y="32"/>
                    <a:pt x="497" y="32"/>
                    <a:pt x="496" y="32"/>
                  </a:cubicBezTo>
                  <a:cubicBezTo>
                    <a:pt x="495" y="32"/>
                    <a:pt x="494" y="33"/>
                    <a:pt x="492" y="33"/>
                  </a:cubicBezTo>
                  <a:cubicBezTo>
                    <a:pt x="456" y="32"/>
                    <a:pt x="420" y="32"/>
                    <a:pt x="384" y="32"/>
                  </a:cubicBezTo>
                  <a:cubicBezTo>
                    <a:pt x="329" y="33"/>
                    <a:pt x="275" y="33"/>
                    <a:pt x="220" y="32"/>
                  </a:cubicBezTo>
                  <a:cubicBezTo>
                    <a:pt x="220" y="32"/>
                    <a:pt x="219" y="33"/>
                    <a:pt x="218" y="33"/>
                  </a:cubicBezTo>
                  <a:cubicBezTo>
                    <a:pt x="217" y="33"/>
                    <a:pt x="215" y="33"/>
                    <a:pt x="214" y="33"/>
                  </a:cubicBezTo>
                  <a:cubicBezTo>
                    <a:pt x="210" y="33"/>
                    <a:pt x="208" y="31"/>
                    <a:pt x="207" y="28"/>
                  </a:cubicBezTo>
                  <a:cubicBezTo>
                    <a:pt x="205" y="27"/>
                    <a:pt x="205" y="27"/>
                    <a:pt x="204" y="26"/>
                  </a:cubicBezTo>
                  <a:cubicBezTo>
                    <a:pt x="203" y="24"/>
                    <a:pt x="204" y="22"/>
                    <a:pt x="204" y="21"/>
                  </a:cubicBezTo>
                  <a:cubicBezTo>
                    <a:pt x="204" y="20"/>
                    <a:pt x="204" y="20"/>
                    <a:pt x="204" y="20"/>
                  </a:cubicBezTo>
                  <a:cubicBezTo>
                    <a:pt x="205" y="18"/>
                    <a:pt x="205" y="17"/>
                    <a:pt x="206" y="15"/>
                  </a:cubicBezTo>
                  <a:cubicBezTo>
                    <a:pt x="206" y="15"/>
                    <a:pt x="206" y="14"/>
                    <a:pt x="206" y="14"/>
                  </a:cubicBezTo>
                  <a:cubicBezTo>
                    <a:pt x="207" y="12"/>
                    <a:pt x="206" y="8"/>
                    <a:pt x="204" y="7"/>
                  </a:cubicBezTo>
                  <a:cubicBezTo>
                    <a:pt x="203" y="6"/>
                    <a:pt x="202" y="6"/>
                    <a:pt x="202" y="6"/>
                  </a:cubicBezTo>
                  <a:cubicBezTo>
                    <a:pt x="201" y="6"/>
                    <a:pt x="201" y="6"/>
                    <a:pt x="201" y="6"/>
                  </a:cubicBezTo>
                  <a:cubicBezTo>
                    <a:pt x="200" y="11"/>
                    <a:pt x="198" y="14"/>
                    <a:pt x="194" y="15"/>
                  </a:cubicBezTo>
                  <a:cubicBezTo>
                    <a:pt x="194" y="15"/>
                    <a:pt x="194" y="16"/>
                    <a:pt x="194" y="16"/>
                  </a:cubicBezTo>
                  <a:cubicBezTo>
                    <a:pt x="193" y="16"/>
                    <a:pt x="193" y="16"/>
                    <a:pt x="193" y="16"/>
                  </a:cubicBezTo>
                  <a:cubicBezTo>
                    <a:pt x="192" y="17"/>
                    <a:pt x="190" y="19"/>
                    <a:pt x="187" y="18"/>
                  </a:cubicBezTo>
                  <a:cubicBezTo>
                    <a:pt x="186" y="18"/>
                    <a:pt x="186" y="17"/>
                    <a:pt x="185" y="17"/>
                  </a:cubicBezTo>
                  <a:cubicBezTo>
                    <a:pt x="185" y="17"/>
                    <a:pt x="184" y="17"/>
                    <a:pt x="184" y="17"/>
                  </a:cubicBezTo>
                  <a:cubicBezTo>
                    <a:pt x="183" y="18"/>
                    <a:pt x="183" y="18"/>
                    <a:pt x="183" y="20"/>
                  </a:cubicBezTo>
                  <a:cubicBezTo>
                    <a:pt x="183" y="21"/>
                    <a:pt x="183" y="22"/>
                    <a:pt x="182" y="23"/>
                  </a:cubicBezTo>
                  <a:cubicBezTo>
                    <a:pt x="181" y="25"/>
                    <a:pt x="181" y="26"/>
                    <a:pt x="182" y="28"/>
                  </a:cubicBezTo>
                  <a:cubicBezTo>
                    <a:pt x="182" y="29"/>
                    <a:pt x="182" y="30"/>
                    <a:pt x="182" y="30"/>
                  </a:cubicBezTo>
                  <a:cubicBezTo>
                    <a:pt x="183" y="35"/>
                    <a:pt x="182" y="38"/>
                    <a:pt x="181" y="42"/>
                  </a:cubicBezTo>
                  <a:cubicBezTo>
                    <a:pt x="180" y="43"/>
                    <a:pt x="180" y="45"/>
                    <a:pt x="180" y="47"/>
                  </a:cubicBezTo>
                  <a:cubicBezTo>
                    <a:pt x="179" y="48"/>
                    <a:pt x="178" y="49"/>
                    <a:pt x="178" y="50"/>
                  </a:cubicBezTo>
                  <a:cubicBezTo>
                    <a:pt x="177" y="51"/>
                    <a:pt x="177" y="51"/>
                    <a:pt x="177" y="51"/>
                  </a:cubicBezTo>
                  <a:cubicBezTo>
                    <a:pt x="174" y="54"/>
                    <a:pt x="171" y="58"/>
                    <a:pt x="167" y="62"/>
                  </a:cubicBezTo>
                  <a:cubicBezTo>
                    <a:pt x="163" y="65"/>
                    <a:pt x="158" y="67"/>
                    <a:pt x="152" y="67"/>
                  </a:cubicBezTo>
                  <a:cubicBezTo>
                    <a:pt x="152" y="67"/>
                    <a:pt x="152" y="67"/>
                    <a:pt x="152" y="67"/>
                  </a:cubicBezTo>
                  <a:cubicBezTo>
                    <a:pt x="151" y="65"/>
                    <a:pt x="151" y="65"/>
                    <a:pt x="151" y="65"/>
                  </a:cubicBezTo>
                  <a:cubicBezTo>
                    <a:pt x="151" y="67"/>
                    <a:pt x="151" y="67"/>
                    <a:pt x="151" y="67"/>
                  </a:cubicBezTo>
                  <a:cubicBezTo>
                    <a:pt x="150" y="67"/>
                    <a:pt x="147" y="67"/>
                    <a:pt x="146" y="65"/>
                  </a:cubicBezTo>
                  <a:cubicBezTo>
                    <a:pt x="144" y="66"/>
                    <a:pt x="143" y="66"/>
                    <a:pt x="142" y="65"/>
                  </a:cubicBezTo>
                  <a:cubicBezTo>
                    <a:pt x="141" y="67"/>
                    <a:pt x="140" y="68"/>
                    <a:pt x="137" y="68"/>
                  </a:cubicBezTo>
                  <a:cubicBezTo>
                    <a:pt x="127" y="67"/>
                    <a:pt x="127" y="67"/>
                    <a:pt x="127" y="67"/>
                  </a:cubicBezTo>
                  <a:cubicBezTo>
                    <a:pt x="121" y="67"/>
                    <a:pt x="115" y="67"/>
                    <a:pt x="108" y="66"/>
                  </a:cubicBezTo>
                  <a:cubicBezTo>
                    <a:pt x="108" y="66"/>
                    <a:pt x="106" y="66"/>
                    <a:pt x="105" y="65"/>
                  </a:cubicBezTo>
                  <a:cubicBezTo>
                    <a:pt x="104" y="64"/>
                    <a:pt x="104" y="62"/>
                    <a:pt x="104" y="61"/>
                  </a:cubicBezTo>
                  <a:cubicBezTo>
                    <a:pt x="104" y="61"/>
                    <a:pt x="104" y="61"/>
                    <a:pt x="104" y="61"/>
                  </a:cubicBezTo>
                  <a:cubicBezTo>
                    <a:pt x="104" y="61"/>
                    <a:pt x="104" y="61"/>
                    <a:pt x="104" y="61"/>
                  </a:cubicBezTo>
                  <a:cubicBezTo>
                    <a:pt x="103" y="62"/>
                    <a:pt x="101" y="62"/>
                    <a:pt x="100" y="62"/>
                  </a:cubicBezTo>
                  <a:cubicBezTo>
                    <a:pt x="98" y="62"/>
                    <a:pt x="97" y="61"/>
                    <a:pt x="96" y="60"/>
                  </a:cubicBezTo>
                  <a:cubicBezTo>
                    <a:pt x="96" y="60"/>
                    <a:pt x="96" y="60"/>
                    <a:pt x="96" y="60"/>
                  </a:cubicBezTo>
                  <a:cubicBezTo>
                    <a:pt x="96" y="61"/>
                    <a:pt x="96" y="62"/>
                    <a:pt x="97" y="63"/>
                  </a:cubicBezTo>
                  <a:cubicBezTo>
                    <a:pt x="97" y="64"/>
                    <a:pt x="97" y="65"/>
                    <a:pt x="97" y="66"/>
                  </a:cubicBezTo>
                  <a:cubicBezTo>
                    <a:pt x="98" y="68"/>
                    <a:pt x="97" y="70"/>
                    <a:pt x="96" y="71"/>
                  </a:cubicBezTo>
                  <a:cubicBezTo>
                    <a:pt x="95" y="71"/>
                    <a:pt x="94" y="71"/>
                    <a:pt x="93" y="71"/>
                  </a:cubicBezTo>
                  <a:cubicBezTo>
                    <a:pt x="90" y="71"/>
                    <a:pt x="84" y="70"/>
                    <a:pt x="82" y="68"/>
                  </a:cubicBezTo>
                  <a:cubicBezTo>
                    <a:pt x="82" y="68"/>
                    <a:pt x="81" y="67"/>
                    <a:pt x="81" y="67"/>
                  </a:cubicBezTo>
                  <a:cubicBezTo>
                    <a:pt x="81" y="67"/>
                    <a:pt x="81" y="68"/>
                    <a:pt x="80" y="68"/>
                  </a:cubicBezTo>
                  <a:cubicBezTo>
                    <a:pt x="79" y="70"/>
                    <a:pt x="77" y="70"/>
                    <a:pt x="74" y="69"/>
                  </a:cubicBezTo>
                  <a:cubicBezTo>
                    <a:pt x="72" y="69"/>
                    <a:pt x="71" y="67"/>
                    <a:pt x="70" y="66"/>
                  </a:cubicBezTo>
                  <a:cubicBezTo>
                    <a:pt x="69" y="66"/>
                    <a:pt x="69" y="66"/>
                    <a:pt x="69" y="66"/>
                  </a:cubicBezTo>
                  <a:cubicBezTo>
                    <a:pt x="68" y="68"/>
                    <a:pt x="66" y="68"/>
                    <a:pt x="64" y="68"/>
                  </a:cubicBezTo>
                  <a:cubicBezTo>
                    <a:pt x="60" y="68"/>
                    <a:pt x="58" y="65"/>
                    <a:pt x="57" y="63"/>
                  </a:cubicBezTo>
                  <a:cubicBezTo>
                    <a:pt x="57" y="63"/>
                    <a:pt x="57" y="63"/>
                    <a:pt x="57" y="63"/>
                  </a:cubicBezTo>
                  <a:cubicBezTo>
                    <a:pt x="57" y="63"/>
                    <a:pt x="57" y="64"/>
                    <a:pt x="56" y="64"/>
                  </a:cubicBezTo>
                  <a:cubicBezTo>
                    <a:pt x="56" y="65"/>
                    <a:pt x="55" y="66"/>
                    <a:pt x="53" y="66"/>
                  </a:cubicBezTo>
                  <a:cubicBezTo>
                    <a:pt x="52" y="66"/>
                    <a:pt x="52" y="66"/>
                    <a:pt x="52" y="66"/>
                  </a:cubicBezTo>
                  <a:cubicBezTo>
                    <a:pt x="49" y="66"/>
                    <a:pt x="47" y="65"/>
                    <a:pt x="46" y="62"/>
                  </a:cubicBezTo>
                  <a:cubicBezTo>
                    <a:pt x="46" y="61"/>
                    <a:pt x="46" y="61"/>
                    <a:pt x="45" y="61"/>
                  </a:cubicBezTo>
                  <a:cubicBezTo>
                    <a:pt x="44" y="63"/>
                    <a:pt x="42" y="64"/>
                    <a:pt x="37" y="62"/>
                  </a:cubicBezTo>
                  <a:cubicBezTo>
                    <a:pt x="35" y="61"/>
                    <a:pt x="35" y="60"/>
                    <a:pt x="34" y="59"/>
                  </a:cubicBezTo>
                  <a:cubicBezTo>
                    <a:pt x="34" y="58"/>
                    <a:pt x="34" y="58"/>
                    <a:pt x="33" y="57"/>
                  </a:cubicBezTo>
                  <a:cubicBezTo>
                    <a:pt x="33" y="58"/>
                    <a:pt x="33" y="58"/>
                    <a:pt x="32" y="59"/>
                  </a:cubicBezTo>
                  <a:cubicBezTo>
                    <a:pt x="32" y="59"/>
                    <a:pt x="31" y="60"/>
                    <a:pt x="30" y="60"/>
                  </a:cubicBezTo>
                  <a:cubicBezTo>
                    <a:pt x="28" y="60"/>
                    <a:pt x="27" y="60"/>
                    <a:pt x="25" y="59"/>
                  </a:cubicBezTo>
                  <a:cubicBezTo>
                    <a:pt x="24" y="59"/>
                    <a:pt x="24" y="59"/>
                    <a:pt x="24" y="59"/>
                  </a:cubicBezTo>
                  <a:cubicBezTo>
                    <a:pt x="23" y="58"/>
                    <a:pt x="22" y="58"/>
                    <a:pt x="22" y="58"/>
                  </a:cubicBezTo>
                  <a:cubicBezTo>
                    <a:pt x="21" y="58"/>
                    <a:pt x="19" y="57"/>
                    <a:pt x="19" y="55"/>
                  </a:cubicBezTo>
                  <a:cubicBezTo>
                    <a:pt x="19" y="54"/>
                    <a:pt x="19" y="54"/>
                    <a:pt x="19" y="54"/>
                  </a:cubicBezTo>
                  <a:cubicBezTo>
                    <a:pt x="19" y="53"/>
                    <a:pt x="19" y="53"/>
                    <a:pt x="19" y="53"/>
                  </a:cubicBezTo>
                  <a:cubicBezTo>
                    <a:pt x="19" y="53"/>
                    <a:pt x="19" y="53"/>
                    <a:pt x="18" y="53"/>
                  </a:cubicBezTo>
                  <a:cubicBezTo>
                    <a:pt x="18" y="56"/>
                    <a:pt x="15" y="57"/>
                    <a:pt x="14" y="58"/>
                  </a:cubicBezTo>
                  <a:cubicBezTo>
                    <a:pt x="13" y="58"/>
                    <a:pt x="12" y="59"/>
                    <a:pt x="12" y="59"/>
                  </a:cubicBezTo>
                  <a:cubicBezTo>
                    <a:pt x="11" y="60"/>
                    <a:pt x="11" y="60"/>
                    <a:pt x="11" y="60"/>
                  </a:cubicBezTo>
                  <a:cubicBezTo>
                    <a:pt x="12" y="62"/>
                    <a:pt x="12" y="64"/>
                    <a:pt x="11" y="65"/>
                  </a:cubicBezTo>
                  <a:cubicBezTo>
                    <a:pt x="11" y="66"/>
                    <a:pt x="9" y="67"/>
                    <a:pt x="6" y="67"/>
                  </a:cubicBezTo>
                  <a:cubicBezTo>
                    <a:pt x="7" y="69"/>
                    <a:pt x="8" y="69"/>
                    <a:pt x="9" y="70"/>
                  </a:cubicBezTo>
                  <a:cubicBezTo>
                    <a:pt x="12" y="71"/>
                    <a:pt x="16" y="73"/>
                    <a:pt x="19" y="75"/>
                  </a:cubicBezTo>
                  <a:cubicBezTo>
                    <a:pt x="23" y="77"/>
                    <a:pt x="27" y="79"/>
                    <a:pt x="32" y="81"/>
                  </a:cubicBezTo>
                  <a:cubicBezTo>
                    <a:pt x="35" y="82"/>
                    <a:pt x="35" y="84"/>
                    <a:pt x="35" y="85"/>
                  </a:cubicBezTo>
                  <a:cubicBezTo>
                    <a:pt x="35" y="85"/>
                    <a:pt x="35" y="86"/>
                    <a:pt x="35" y="86"/>
                  </a:cubicBezTo>
                  <a:cubicBezTo>
                    <a:pt x="35" y="86"/>
                    <a:pt x="36" y="86"/>
                    <a:pt x="37" y="86"/>
                  </a:cubicBezTo>
                  <a:cubicBezTo>
                    <a:pt x="37" y="86"/>
                    <a:pt x="37" y="86"/>
                    <a:pt x="37" y="86"/>
                  </a:cubicBezTo>
                  <a:cubicBezTo>
                    <a:pt x="41" y="86"/>
                    <a:pt x="42" y="89"/>
                    <a:pt x="42" y="90"/>
                  </a:cubicBezTo>
                  <a:cubicBezTo>
                    <a:pt x="42" y="90"/>
                    <a:pt x="42" y="90"/>
                    <a:pt x="42" y="90"/>
                  </a:cubicBezTo>
                  <a:cubicBezTo>
                    <a:pt x="43" y="90"/>
                    <a:pt x="43" y="90"/>
                    <a:pt x="43" y="90"/>
                  </a:cubicBezTo>
                  <a:cubicBezTo>
                    <a:pt x="43" y="90"/>
                    <a:pt x="44" y="90"/>
                    <a:pt x="44" y="90"/>
                  </a:cubicBezTo>
                  <a:cubicBezTo>
                    <a:pt x="45" y="91"/>
                    <a:pt x="47" y="91"/>
                    <a:pt x="47" y="93"/>
                  </a:cubicBezTo>
                  <a:cubicBezTo>
                    <a:pt x="48" y="95"/>
                    <a:pt x="49" y="95"/>
                    <a:pt x="51" y="96"/>
                  </a:cubicBezTo>
                  <a:cubicBezTo>
                    <a:pt x="53" y="97"/>
                    <a:pt x="55" y="97"/>
                    <a:pt x="56" y="99"/>
                  </a:cubicBezTo>
                  <a:cubicBezTo>
                    <a:pt x="59" y="100"/>
                    <a:pt x="60" y="102"/>
                    <a:pt x="60" y="103"/>
                  </a:cubicBezTo>
                  <a:cubicBezTo>
                    <a:pt x="60" y="103"/>
                    <a:pt x="61" y="103"/>
                    <a:pt x="61" y="103"/>
                  </a:cubicBezTo>
                  <a:cubicBezTo>
                    <a:pt x="64" y="103"/>
                    <a:pt x="65" y="104"/>
                    <a:pt x="65" y="106"/>
                  </a:cubicBezTo>
                  <a:cubicBezTo>
                    <a:pt x="65" y="106"/>
                    <a:pt x="65" y="106"/>
                    <a:pt x="67" y="106"/>
                  </a:cubicBezTo>
                  <a:cubicBezTo>
                    <a:pt x="68" y="107"/>
                    <a:pt x="70" y="108"/>
                    <a:pt x="71" y="110"/>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dirty="0"/>
            </a:p>
          </p:txBody>
        </p:sp>
        <p:sp>
          <p:nvSpPr>
            <p:cNvPr id="15" name="Freeform 11">
              <a:extLst>
                <a:ext uri="{FF2B5EF4-FFF2-40B4-BE49-F238E27FC236}">
                  <a16:creationId xmlns:a16="http://schemas.microsoft.com/office/drawing/2014/main" id="{B1C666E8-3466-463B-9D25-1D3FCF01B77B}"/>
                </a:ext>
              </a:extLst>
            </p:cNvPr>
            <p:cNvSpPr>
              <a:spLocks/>
            </p:cNvSpPr>
            <p:nvPr/>
          </p:nvSpPr>
          <p:spPr bwMode="auto">
            <a:xfrm>
              <a:off x="3757" y="1938"/>
              <a:ext cx="130" cy="183"/>
            </a:xfrm>
            <a:custGeom>
              <a:avLst/>
              <a:gdLst>
                <a:gd name="T0" fmla="*/ 62 w 76"/>
                <a:gd name="T1" fmla="*/ 8 h 106"/>
                <a:gd name="T2" fmla="*/ 73 w 76"/>
                <a:gd name="T3" fmla="*/ 32 h 106"/>
                <a:gd name="T4" fmla="*/ 70 w 76"/>
                <a:gd name="T5" fmla="*/ 32 h 106"/>
                <a:gd name="T6" fmla="*/ 60 w 76"/>
                <a:gd name="T7" fmla="*/ 11 h 106"/>
                <a:gd name="T8" fmla="*/ 37 w 76"/>
                <a:gd name="T9" fmla="*/ 3 h 106"/>
                <a:gd name="T10" fmla="*/ 14 w 76"/>
                <a:gd name="T11" fmla="*/ 9 h 106"/>
                <a:gd name="T12" fmla="*/ 5 w 76"/>
                <a:gd name="T13" fmla="*/ 25 h 106"/>
                <a:gd name="T14" fmla="*/ 17 w 76"/>
                <a:gd name="T15" fmla="*/ 41 h 106"/>
                <a:gd name="T16" fmla="*/ 38 w 76"/>
                <a:gd name="T17" fmla="*/ 48 h 106"/>
                <a:gd name="T18" fmla="*/ 64 w 76"/>
                <a:gd name="T19" fmla="*/ 57 h 106"/>
                <a:gd name="T20" fmla="*/ 76 w 76"/>
                <a:gd name="T21" fmla="*/ 78 h 106"/>
                <a:gd name="T22" fmla="*/ 65 w 76"/>
                <a:gd name="T23" fmla="*/ 99 h 106"/>
                <a:gd name="T24" fmla="*/ 38 w 76"/>
                <a:gd name="T25" fmla="*/ 106 h 106"/>
                <a:gd name="T26" fmla="*/ 12 w 76"/>
                <a:gd name="T27" fmla="*/ 97 h 106"/>
                <a:gd name="T28" fmla="*/ 0 w 76"/>
                <a:gd name="T29" fmla="*/ 70 h 106"/>
                <a:gd name="T30" fmla="*/ 3 w 76"/>
                <a:gd name="T31" fmla="*/ 70 h 106"/>
                <a:gd name="T32" fmla="*/ 14 w 76"/>
                <a:gd name="T33" fmla="*/ 94 h 106"/>
                <a:gd name="T34" fmla="*/ 38 w 76"/>
                <a:gd name="T35" fmla="*/ 102 h 106"/>
                <a:gd name="T36" fmla="*/ 63 w 76"/>
                <a:gd name="T37" fmla="*/ 96 h 106"/>
                <a:gd name="T38" fmla="*/ 72 w 76"/>
                <a:gd name="T39" fmla="*/ 78 h 106"/>
                <a:gd name="T40" fmla="*/ 61 w 76"/>
                <a:gd name="T41" fmla="*/ 60 h 106"/>
                <a:gd name="T42" fmla="*/ 37 w 76"/>
                <a:gd name="T43" fmla="*/ 51 h 106"/>
                <a:gd name="T44" fmla="*/ 14 w 76"/>
                <a:gd name="T45" fmla="*/ 44 h 106"/>
                <a:gd name="T46" fmla="*/ 2 w 76"/>
                <a:gd name="T47" fmla="*/ 25 h 106"/>
                <a:gd name="T48" fmla="*/ 13 w 76"/>
                <a:gd name="T49" fmla="*/ 6 h 106"/>
                <a:gd name="T50" fmla="*/ 37 w 76"/>
                <a:gd name="T51" fmla="*/ 0 h 106"/>
                <a:gd name="T52" fmla="*/ 62 w 76"/>
                <a:gd name="T53" fmla="*/ 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106">
                  <a:moveTo>
                    <a:pt x="62" y="8"/>
                  </a:moveTo>
                  <a:cubicBezTo>
                    <a:pt x="69" y="14"/>
                    <a:pt x="72" y="22"/>
                    <a:pt x="73" y="32"/>
                  </a:cubicBezTo>
                  <a:cubicBezTo>
                    <a:pt x="70" y="32"/>
                    <a:pt x="70" y="32"/>
                    <a:pt x="70" y="32"/>
                  </a:cubicBezTo>
                  <a:cubicBezTo>
                    <a:pt x="69" y="23"/>
                    <a:pt x="66" y="16"/>
                    <a:pt x="60" y="11"/>
                  </a:cubicBezTo>
                  <a:cubicBezTo>
                    <a:pt x="55" y="6"/>
                    <a:pt x="47" y="3"/>
                    <a:pt x="37" y="3"/>
                  </a:cubicBezTo>
                  <a:cubicBezTo>
                    <a:pt x="27" y="3"/>
                    <a:pt x="20" y="5"/>
                    <a:pt x="14" y="9"/>
                  </a:cubicBezTo>
                  <a:cubicBezTo>
                    <a:pt x="8" y="12"/>
                    <a:pt x="5" y="18"/>
                    <a:pt x="5" y="25"/>
                  </a:cubicBezTo>
                  <a:cubicBezTo>
                    <a:pt x="5" y="32"/>
                    <a:pt x="9" y="37"/>
                    <a:pt x="17" y="41"/>
                  </a:cubicBezTo>
                  <a:cubicBezTo>
                    <a:pt x="20" y="43"/>
                    <a:pt x="27" y="45"/>
                    <a:pt x="38" y="48"/>
                  </a:cubicBezTo>
                  <a:cubicBezTo>
                    <a:pt x="50" y="51"/>
                    <a:pt x="59" y="54"/>
                    <a:pt x="64" y="57"/>
                  </a:cubicBezTo>
                  <a:cubicBezTo>
                    <a:pt x="72" y="62"/>
                    <a:pt x="76" y="69"/>
                    <a:pt x="76" y="78"/>
                  </a:cubicBezTo>
                  <a:cubicBezTo>
                    <a:pt x="76" y="87"/>
                    <a:pt x="72" y="94"/>
                    <a:pt x="65" y="99"/>
                  </a:cubicBezTo>
                  <a:cubicBezTo>
                    <a:pt x="58" y="103"/>
                    <a:pt x="49" y="106"/>
                    <a:pt x="38" y="106"/>
                  </a:cubicBezTo>
                  <a:cubicBezTo>
                    <a:pt x="27" y="106"/>
                    <a:pt x="18" y="103"/>
                    <a:pt x="12" y="97"/>
                  </a:cubicBezTo>
                  <a:cubicBezTo>
                    <a:pt x="5" y="91"/>
                    <a:pt x="1" y="82"/>
                    <a:pt x="0" y="70"/>
                  </a:cubicBezTo>
                  <a:cubicBezTo>
                    <a:pt x="3" y="70"/>
                    <a:pt x="3" y="70"/>
                    <a:pt x="3" y="70"/>
                  </a:cubicBezTo>
                  <a:cubicBezTo>
                    <a:pt x="4" y="81"/>
                    <a:pt x="8" y="89"/>
                    <a:pt x="14" y="94"/>
                  </a:cubicBezTo>
                  <a:cubicBezTo>
                    <a:pt x="20" y="100"/>
                    <a:pt x="28" y="102"/>
                    <a:pt x="38" y="102"/>
                  </a:cubicBezTo>
                  <a:cubicBezTo>
                    <a:pt x="48" y="102"/>
                    <a:pt x="56" y="100"/>
                    <a:pt x="63" y="96"/>
                  </a:cubicBezTo>
                  <a:cubicBezTo>
                    <a:pt x="69" y="91"/>
                    <a:pt x="72" y="86"/>
                    <a:pt x="72" y="78"/>
                  </a:cubicBezTo>
                  <a:cubicBezTo>
                    <a:pt x="72" y="70"/>
                    <a:pt x="69" y="64"/>
                    <a:pt x="61" y="60"/>
                  </a:cubicBezTo>
                  <a:cubicBezTo>
                    <a:pt x="57" y="57"/>
                    <a:pt x="49" y="54"/>
                    <a:pt x="37" y="51"/>
                  </a:cubicBezTo>
                  <a:cubicBezTo>
                    <a:pt x="25" y="48"/>
                    <a:pt x="18" y="46"/>
                    <a:pt x="14" y="44"/>
                  </a:cubicBezTo>
                  <a:cubicBezTo>
                    <a:pt x="6" y="39"/>
                    <a:pt x="2" y="33"/>
                    <a:pt x="2" y="25"/>
                  </a:cubicBezTo>
                  <a:cubicBezTo>
                    <a:pt x="2" y="17"/>
                    <a:pt x="6" y="10"/>
                    <a:pt x="13" y="6"/>
                  </a:cubicBezTo>
                  <a:cubicBezTo>
                    <a:pt x="19" y="2"/>
                    <a:pt x="27" y="0"/>
                    <a:pt x="37" y="0"/>
                  </a:cubicBezTo>
                  <a:cubicBezTo>
                    <a:pt x="48" y="0"/>
                    <a:pt x="56" y="3"/>
                    <a:pt x="62" y="8"/>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6" name="Freeform 12">
              <a:extLst>
                <a:ext uri="{FF2B5EF4-FFF2-40B4-BE49-F238E27FC236}">
                  <a16:creationId xmlns:a16="http://schemas.microsoft.com/office/drawing/2014/main" id="{3412CCBF-2E1F-484A-940E-661EEB08D07A}"/>
                </a:ext>
              </a:extLst>
            </p:cNvPr>
            <p:cNvSpPr>
              <a:spLocks/>
            </p:cNvSpPr>
            <p:nvPr/>
          </p:nvSpPr>
          <p:spPr bwMode="auto">
            <a:xfrm>
              <a:off x="3899" y="1942"/>
              <a:ext cx="96" cy="179"/>
            </a:xfrm>
            <a:custGeom>
              <a:avLst/>
              <a:gdLst>
                <a:gd name="T0" fmla="*/ 53 w 56"/>
                <a:gd name="T1" fmla="*/ 0 h 104"/>
                <a:gd name="T2" fmla="*/ 56 w 56"/>
                <a:gd name="T3" fmla="*/ 0 h 104"/>
                <a:gd name="T4" fmla="*/ 56 w 56"/>
                <a:gd name="T5" fmla="*/ 70 h 104"/>
                <a:gd name="T6" fmla="*/ 50 w 56"/>
                <a:gd name="T7" fmla="*/ 94 h 104"/>
                <a:gd name="T8" fmla="*/ 27 w 56"/>
                <a:gd name="T9" fmla="*/ 104 h 104"/>
                <a:gd name="T10" fmla="*/ 8 w 56"/>
                <a:gd name="T11" fmla="*/ 97 h 104"/>
                <a:gd name="T12" fmla="*/ 0 w 56"/>
                <a:gd name="T13" fmla="*/ 75 h 104"/>
                <a:gd name="T14" fmla="*/ 0 w 56"/>
                <a:gd name="T15" fmla="*/ 70 h 104"/>
                <a:gd name="T16" fmla="*/ 3 w 56"/>
                <a:gd name="T17" fmla="*/ 70 h 104"/>
                <a:gd name="T18" fmla="*/ 3 w 56"/>
                <a:gd name="T19" fmla="*/ 75 h 104"/>
                <a:gd name="T20" fmla="*/ 27 w 56"/>
                <a:gd name="T21" fmla="*/ 100 h 104"/>
                <a:gd name="T22" fmla="*/ 47 w 56"/>
                <a:gd name="T23" fmla="*/ 92 h 104"/>
                <a:gd name="T24" fmla="*/ 53 w 56"/>
                <a:gd name="T25" fmla="*/ 70 h 104"/>
                <a:gd name="T26" fmla="*/ 53 w 5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4">
                  <a:moveTo>
                    <a:pt x="53" y="0"/>
                  </a:moveTo>
                  <a:cubicBezTo>
                    <a:pt x="56" y="0"/>
                    <a:pt x="56" y="0"/>
                    <a:pt x="56" y="0"/>
                  </a:cubicBezTo>
                  <a:cubicBezTo>
                    <a:pt x="56" y="70"/>
                    <a:pt x="56" y="70"/>
                    <a:pt x="56" y="70"/>
                  </a:cubicBezTo>
                  <a:cubicBezTo>
                    <a:pt x="56" y="80"/>
                    <a:pt x="54" y="88"/>
                    <a:pt x="50" y="94"/>
                  </a:cubicBezTo>
                  <a:cubicBezTo>
                    <a:pt x="45" y="100"/>
                    <a:pt x="37" y="104"/>
                    <a:pt x="27" y="104"/>
                  </a:cubicBezTo>
                  <a:cubicBezTo>
                    <a:pt x="19" y="104"/>
                    <a:pt x="12" y="101"/>
                    <a:pt x="8" y="97"/>
                  </a:cubicBezTo>
                  <a:cubicBezTo>
                    <a:pt x="2" y="92"/>
                    <a:pt x="0" y="84"/>
                    <a:pt x="0" y="75"/>
                  </a:cubicBezTo>
                  <a:cubicBezTo>
                    <a:pt x="0" y="70"/>
                    <a:pt x="0" y="70"/>
                    <a:pt x="0" y="70"/>
                  </a:cubicBezTo>
                  <a:cubicBezTo>
                    <a:pt x="3" y="70"/>
                    <a:pt x="3" y="70"/>
                    <a:pt x="3" y="70"/>
                  </a:cubicBezTo>
                  <a:cubicBezTo>
                    <a:pt x="3" y="75"/>
                    <a:pt x="3" y="75"/>
                    <a:pt x="3" y="75"/>
                  </a:cubicBezTo>
                  <a:cubicBezTo>
                    <a:pt x="3" y="92"/>
                    <a:pt x="11" y="100"/>
                    <a:pt x="27" y="100"/>
                  </a:cubicBezTo>
                  <a:cubicBezTo>
                    <a:pt x="36" y="100"/>
                    <a:pt x="43" y="97"/>
                    <a:pt x="47" y="92"/>
                  </a:cubicBezTo>
                  <a:cubicBezTo>
                    <a:pt x="51" y="87"/>
                    <a:pt x="53" y="80"/>
                    <a:pt x="53" y="70"/>
                  </a:cubicBezTo>
                  <a:lnTo>
                    <a:pt x="53"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7" name="Freeform 13">
              <a:extLst>
                <a:ext uri="{FF2B5EF4-FFF2-40B4-BE49-F238E27FC236}">
                  <a16:creationId xmlns:a16="http://schemas.microsoft.com/office/drawing/2014/main" id="{CE8933D4-46F7-4EEA-AD4A-772D621DA43C}"/>
                </a:ext>
              </a:extLst>
            </p:cNvPr>
            <p:cNvSpPr>
              <a:spLocks/>
            </p:cNvSpPr>
            <p:nvPr/>
          </p:nvSpPr>
          <p:spPr bwMode="auto">
            <a:xfrm>
              <a:off x="4019" y="1942"/>
              <a:ext cx="142" cy="175"/>
            </a:xfrm>
            <a:custGeom>
              <a:avLst/>
              <a:gdLst>
                <a:gd name="T0" fmla="*/ 0 w 142"/>
                <a:gd name="T1" fmla="*/ 0 h 175"/>
                <a:gd name="T2" fmla="*/ 142 w 142"/>
                <a:gd name="T3" fmla="*/ 0 h 175"/>
                <a:gd name="T4" fmla="*/ 142 w 142"/>
                <a:gd name="T5" fmla="*/ 5 h 175"/>
                <a:gd name="T6" fmla="*/ 73 w 142"/>
                <a:gd name="T7" fmla="*/ 5 h 175"/>
                <a:gd name="T8" fmla="*/ 73 w 142"/>
                <a:gd name="T9" fmla="*/ 175 h 175"/>
                <a:gd name="T10" fmla="*/ 68 w 142"/>
                <a:gd name="T11" fmla="*/ 175 h 175"/>
                <a:gd name="T12" fmla="*/ 68 w 142"/>
                <a:gd name="T13" fmla="*/ 5 h 175"/>
                <a:gd name="T14" fmla="*/ 0 w 142"/>
                <a:gd name="T15" fmla="*/ 5 h 175"/>
                <a:gd name="T16" fmla="*/ 0 w 142"/>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75">
                  <a:moveTo>
                    <a:pt x="0" y="0"/>
                  </a:moveTo>
                  <a:lnTo>
                    <a:pt x="142" y="0"/>
                  </a:lnTo>
                  <a:lnTo>
                    <a:pt x="142" y="5"/>
                  </a:lnTo>
                  <a:lnTo>
                    <a:pt x="73" y="5"/>
                  </a:lnTo>
                  <a:lnTo>
                    <a:pt x="73" y="175"/>
                  </a:lnTo>
                  <a:lnTo>
                    <a:pt x="68" y="175"/>
                  </a:lnTo>
                  <a:lnTo>
                    <a:pt x="68" y="5"/>
                  </a:lnTo>
                  <a:lnTo>
                    <a:pt x="0" y="5"/>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8" name="Freeform 14">
              <a:extLst>
                <a:ext uri="{FF2B5EF4-FFF2-40B4-BE49-F238E27FC236}">
                  <a16:creationId xmlns:a16="http://schemas.microsoft.com/office/drawing/2014/main" id="{F0392651-136F-460B-8757-9712E2A1AE91}"/>
                </a:ext>
              </a:extLst>
            </p:cNvPr>
            <p:cNvSpPr>
              <a:spLocks/>
            </p:cNvSpPr>
            <p:nvPr/>
          </p:nvSpPr>
          <p:spPr bwMode="auto">
            <a:xfrm>
              <a:off x="4183" y="1942"/>
              <a:ext cx="130" cy="179"/>
            </a:xfrm>
            <a:custGeom>
              <a:avLst/>
              <a:gdLst>
                <a:gd name="T0" fmla="*/ 0 w 76"/>
                <a:gd name="T1" fmla="*/ 0 h 104"/>
                <a:gd name="T2" fmla="*/ 4 w 76"/>
                <a:gd name="T3" fmla="*/ 0 h 104"/>
                <a:gd name="T4" fmla="*/ 4 w 76"/>
                <a:gd name="T5" fmla="*/ 62 h 104"/>
                <a:gd name="T6" fmla="*/ 12 w 76"/>
                <a:gd name="T7" fmla="*/ 90 h 104"/>
                <a:gd name="T8" fmla="*/ 38 w 76"/>
                <a:gd name="T9" fmla="*/ 100 h 104"/>
                <a:gd name="T10" fmla="*/ 65 w 76"/>
                <a:gd name="T11" fmla="*/ 90 h 104"/>
                <a:gd name="T12" fmla="*/ 73 w 76"/>
                <a:gd name="T13" fmla="*/ 62 h 104"/>
                <a:gd name="T14" fmla="*/ 73 w 76"/>
                <a:gd name="T15" fmla="*/ 0 h 104"/>
                <a:gd name="T16" fmla="*/ 76 w 76"/>
                <a:gd name="T17" fmla="*/ 0 h 104"/>
                <a:gd name="T18" fmla="*/ 76 w 76"/>
                <a:gd name="T19" fmla="*/ 62 h 104"/>
                <a:gd name="T20" fmla="*/ 68 w 76"/>
                <a:gd name="T21" fmla="*/ 92 h 104"/>
                <a:gd name="T22" fmla="*/ 38 w 76"/>
                <a:gd name="T23" fmla="*/ 104 h 104"/>
                <a:gd name="T24" fmla="*/ 9 w 76"/>
                <a:gd name="T25" fmla="*/ 92 h 104"/>
                <a:gd name="T26" fmla="*/ 0 w 76"/>
                <a:gd name="T27" fmla="*/ 62 h 104"/>
                <a:gd name="T28" fmla="*/ 0 w 76"/>
                <a:gd name="T2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04">
                  <a:moveTo>
                    <a:pt x="0" y="0"/>
                  </a:moveTo>
                  <a:cubicBezTo>
                    <a:pt x="4" y="0"/>
                    <a:pt x="4" y="0"/>
                    <a:pt x="4" y="0"/>
                  </a:cubicBezTo>
                  <a:cubicBezTo>
                    <a:pt x="4" y="62"/>
                    <a:pt x="4" y="62"/>
                    <a:pt x="4" y="62"/>
                  </a:cubicBezTo>
                  <a:cubicBezTo>
                    <a:pt x="4" y="74"/>
                    <a:pt x="6" y="83"/>
                    <a:pt x="12" y="90"/>
                  </a:cubicBezTo>
                  <a:cubicBezTo>
                    <a:pt x="17" y="97"/>
                    <a:pt x="26" y="100"/>
                    <a:pt x="38" y="100"/>
                  </a:cubicBezTo>
                  <a:cubicBezTo>
                    <a:pt x="50" y="100"/>
                    <a:pt x="59" y="97"/>
                    <a:pt x="65" y="90"/>
                  </a:cubicBezTo>
                  <a:cubicBezTo>
                    <a:pt x="70" y="83"/>
                    <a:pt x="73" y="74"/>
                    <a:pt x="73" y="62"/>
                  </a:cubicBezTo>
                  <a:cubicBezTo>
                    <a:pt x="73" y="0"/>
                    <a:pt x="73" y="0"/>
                    <a:pt x="73" y="0"/>
                  </a:cubicBezTo>
                  <a:cubicBezTo>
                    <a:pt x="76" y="0"/>
                    <a:pt x="76" y="0"/>
                    <a:pt x="76" y="0"/>
                  </a:cubicBezTo>
                  <a:cubicBezTo>
                    <a:pt x="76" y="62"/>
                    <a:pt x="76" y="62"/>
                    <a:pt x="76" y="62"/>
                  </a:cubicBezTo>
                  <a:cubicBezTo>
                    <a:pt x="76" y="75"/>
                    <a:pt x="73" y="85"/>
                    <a:pt x="68" y="92"/>
                  </a:cubicBezTo>
                  <a:cubicBezTo>
                    <a:pt x="61" y="100"/>
                    <a:pt x="52" y="104"/>
                    <a:pt x="38" y="104"/>
                  </a:cubicBezTo>
                  <a:cubicBezTo>
                    <a:pt x="25" y="104"/>
                    <a:pt x="15" y="100"/>
                    <a:pt x="9" y="92"/>
                  </a:cubicBezTo>
                  <a:cubicBezTo>
                    <a:pt x="3" y="85"/>
                    <a:pt x="0" y="75"/>
                    <a:pt x="0" y="62"/>
                  </a:cubicBez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grpSp>
      <p:cxnSp>
        <p:nvCxnSpPr>
          <p:cNvPr id="19" name="直接连接符 18">
            <a:extLst>
              <a:ext uri="{FF2B5EF4-FFF2-40B4-BE49-F238E27FC236}">
                <a16:creationId xmlns:a16="http://schemas.microsoft.com/office/drawing/2014/main" id="{B796342C-43B6-4877-9B27-1BDD985BE305}"/>
              </a:ext>
            </a:extLst>
          </p:cNvPr>
          <p:cNvCxnSpPr>
            <a:cxnSpLocks/>
            <a:stCxn id="11" idx="36"/>
          </p:cNvCxnSpPr>
          <p:nvPr userDrawn="1"/>
        </p:nvCxnSpPr>
        <p:spPr>
          <a:xfrm flipH="1" flipV="1">
            <a:off x="3" y="751684"/>
            <a:ext cx="10144994" cy="97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灯片编号占位符 5">
            <a:extLst>
              <a:ext uri="{FF2B5EF4-FFF2-40B4-BE49-F238E27FC236}">
                <a16:creationId xmlns:a16="http://schemas.microsoft.com/office/drawing/2014/main" id="{5CA955CB-EC17-48B8-A220-C747B5928C86}"/>
              </a:ext>
            </a:extLst>
          </p:cNvPr>
          <p:cNvSpPr>
            <a:spLocks noGrp="1"/>
          </p:cNvSpPr>
          <p:nvPr>
            <p:ph type="sldNum" sz="quarter" idx="4"/>
          </p:nvPr>
        </p:nvSpPr>
        <p:spPr>
          <a:xfrm>
            <a:off x="9375147" y="6578600"/>
            <a:ext cx="2743200" cy="279400"/>
          </a:xfrm>
          <a:prstGeom prst="rect">
            <a:avLst/>
          </a:prstGeom>
        </p:spPr>
        <p:txBody>
          <a:bodyPr vert="horz" lIns="91440" tIns="45720" rIns="91440" bIns="45720" rtlCol="0" anchor="ctr"/>
          <a:lstStyle>
            <a:lvl1pPr algn="r">
              <a:defRPr sz="1800" b="1">
                <a:solidFill>
                  <a:schemeClr val="bg1"/>
                </a:solidFill>
              </a:defRPr>
            </a:lvl1pPr>
          </a:lstStyle>
          <a:p>
            <a:fld id="{3ACD1EC8-6F57-41A7-99F1-FEDB2874BA2B}" type="slidenum">
              <a:rPr lang="zh-CN" altLang="en-US" smtClean="0"/>
              <a:pPr/>
              <a:t>‹#›</a:t>
            </a:fld>
            <a:endParaRPr lang="zh-CN" altLang="en-US"/>
          </a:p>
        </p:txBody>
      </p:sp>
    </p:spTree>
    <p:extLst>
      <p:ext uri="{BB962C8B-B14F-4D97-AF65-F5344CB8AC3E}">
        <p14:creationId xmlns:p14="http://schemas.microsoft.com/office/powerpoint/2010/main" val="896904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4" userDrawn="1">
          <p15:clr>
            <a:srgbClr val="F26B43"/>
          </p15:clr>
        </p15:guide>
        <p15:guide id="2" pos="7368" userDrawn="1">
          <p15:clr>
            <a:srgbClr val="F26B43"/>
          </p15:clr>
        </p15:guide>
        <p15:guide id="3" orient="horz" pos="472" userDrawn="1">
          <p15:clr>
            <a:srgbClr val="F26B43"/>
          </p15:clr>
        </p15:guide>
        <p15:guide id="4" orient="horz" pos="41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png"/><Relationship Id="rId7" Type="http://schemas.openxmlformats.org/officeDocument/2006/relationships/image" Target="../media/image42.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png"/><Relationship Id="rId9"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85.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0.PNG"/><Relationship Id="rId10" Type="http://schemas.openxmlformats.org/officeDocument/2006/relationships/image" Target="../media/image15.png"/><Relationship Id="rId4" Type="http://schemas.openxmlformats.org/officeDocument/2006/relationships/image" Target="../media/image186.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建筑物&#10;&#10;自动生成的说明">
            <a:extLst>
              <a:ext uri="{FF2B5EF4-FFF2-40B4-BE49-F238E27FC236}">
                <a16:creationId xmlns:a16="http://schemas.microsoft.com/office/drawing/2014/main" id="{7C203E5F-10CC-4C39-9C3B-08322486F55C}"/>
              </a:ext>
            </a:extLst>
          </p:cNvPr>
          <p:cNvPicPr>
            <a:picLocks noChangeAspect="1"/>
          </p:cNvPicPr>
          <p:nvPr/>
        </p:nvPicPr>
        <p:blipFill rotWithShape="1">
          <a:blip r:embed="rId3" cstate="print">
            <a:alphaModFix amt="20000"/>
            <a:grayscl/>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rcRect b="21958"/>
          <a:stretch/>
        </p:blipFill>
        <p:spPr>
          <a:xfrm>
            <a:off x="0" y="3260891"/>
            <a:ext cx="12282150" cy="4114800"/>
          </a:xfrm>
          <a:prstGeom prst="rect">
            <a:avLst/>
          </a:prstGeom>
        </p:spPr>
      </p:pic>
      <p:sp>
        <p:nvSpPr>
          <p:cNvPr id="6" name="矩形 5">
            <a:extLst>
              <a:ext uri="{FF2B5EF4-FFF2-40B4-BE49-F238E27FC236}">
                <a16:creationId xmlns:a16="http://schemas.microsoft.com/office/drawing/2014/main" id="{0F5F7A16-4E2B-4F11-A46F-2F0ADA0A8C50}"/>
              </a:ext>
            </a:extLst>
          </p:cNvPr>
          <p:cNvSpPr/>
          <p:nvPr/>
        </p:nvSpPr>
        <p:spPr>
          <a:xfrm>
            <a:off x="0" y="6296878"/>
            <a:ext cx="12191999" cy="5611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BD98B8C6-F215-45FF-AAC2-618BECF6E5E9}"/>
              </a:ext>
            </a:extLst>
          </p:cNvPr>
          <p:cNvSpPr/>
          <p:nvPr/>
        </p:nvSpPr>
        <p:spPr>
          <a:xfrm>
            <a:off x="0" y="730375"/>
            <a:ext cx="12192002" cy="2401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latin typeface="微软雅黑" panose="020B0503020204020204" pitchFamily="34" charset="-122"/>
              <a:ea typeface="微软雅黑" panose="020B0503020204020204" pitchFamily="34" charset="-122"/>
            </a:endParaRPr>
          </a:p>
        </p:txBody>
      </p:sp>
      <p:grpSp>
        <p:nvGrpSpPr>
          <p:cNvPr id="7" name="Group 4">
            <a:extLst>
              <a:ext uri="{FF2B5EF4-FFF2-40B4-BE49-F238E27FC236}">
                <a16:creationId xmlns:a16="http://schemas.microsoft.com/office/drawing/2014/main" id="{4314C7FB-2670-4060-B623-A52586BEB42F}"/>
              </a:ext>
            </a:extLst>
          </p:cNvPr>
          <p:cNvGrpSpPr>
            <a:grpSpLocks noChangeAspect="1"/>
          </p:cNvGrpSpPr>
          <p:nvPr/>
        </p:nvGrpSpPr>
        <p:grpSpPr bwMode="auto">
          <a:xfrm>
            <a:off x="9345597" y="223705"/>
            <a:ext cx="2846403" cy="450233"/>
            <a:chOff x="768" y="1292"/>
            <a:chExt cx="5241" cy="829"/>
          </a:xfrm>
          <a:solidFill>
            <a:schemeClr val="accent1"/>
          </a:solidFill>
        </p:grpSpPr>
        <p:sp>
          <p:nvSpPr>
            <p:cNvPr id="8" name="Freeform 5">
              <a:extLst>
                <a:ext uri="{FF2B5EF4-FFF2-40B4-BE49-F238E27FC236}">
                  <a16:creationId xmlns:a16="http://schemas.microsoft.com/office/drawing/2014/main" id="{28988226-D010-41FE-980E-62BDF13DB461}"/>
                </a:ext>
              </a:extLst>
            </p:cNvPr>
            <p:cNvSpPr>
              <a:spLocks/>
            </p:cNvSpPr>
            <p:nvPr/>
          </p:nvSpPr>
          <p:spPr bwMode="auto">
            <a:xfrm>
              <a:off x="4267" y="1292"/>
              <a:ext cx="1742" cy="829"/>
            </a:xfrm>
            <a:custGeom>
              <a:avLst/>
              <a:gdLst>
                <a:gd name="T0" fmla="*/ 1742 w 1742"/>
                <a:gd name="T1" fmla="*/ 829 h 829"/>
                <a:gd name="T2" fmla="*/ 851 w 1742"/>
                <a:gd name="T3" fmla="*/ 829 h 829"/>
                <a:gd name="T4" fmla="*/ 851 w 1742"/>
                <a:gd name="T5" fmla="*/ 9 h 829"/>
                <a:gd name="T6" fmla="*/ 751 w 1742"/>
                <a:gd name="T7" fmla="*/ 9 h 829"/>
                <a:gd name="T8" fmla="*/ 751 w 1742"/>
                <a:gd name="T9" fmla="*/ 24 h 829"/>
                <a:gd name="T10" fmla="*/ 724 w 1742"/>
                <a:gd name="T11" fmla="*/ 24 h 829"/>
                <a:gd name="T12" fmla="*/ 724 w 1742"/>
                <a:gd name="T13" fmla="*/ 9 h 829"/>
                <a:gd name="T14" fmla="*/ 258 w 1742"/>
                <a:gd name="T15" fmla="*/ 9 h 829"/>
                <a:gd name="T16" fmla="*/ 258 w 1742"/>
                <a:gd name="T17" fmla="*/ 24 h 829"/>
                <a:gd name="T18" fmla="*/ 231 w 1742"/>
                <a:gd name="T19" fmla="*/ 24 h 829"/>
                <a:gd name="T20" fmla="*/ 231 w 1742"/>
                <a:gd name="T21" fmla="*/ 9 h 829"/>
                <a:gd name="T22" fmla="*/ 132 w 1742"/>
                <a:gd name="T23" fmla="*/ 9 h 829"/>
                <a:gd name="T24" fmla="*/ 132 w 1742"/>
                <a:gd name="T25" fmla="*/ 829 h 829"/>
                <a:gd name="T26" fmla="*/ 0 w 1742"/>
                <a:gd name="T27" fmla="*/ 829 h 829"/>
                <a:gd name="T28" fmla="*/ 0 w 1742"/>
                <a:gd name="T29" fmla="*/ 820 h 829"/>
                <a:gd name="T30" fmla="*/ 123 w 1742"/>
                <a:gd name="T31" fmla="*/ 820 h 829"/>
                <a:gd name="T32" fmla="*/ 123 w 1742"/>
                <a:gd name="T33" fmla="*/ 0 h 829"/>
                <a:gd name="T34" fmla="*/ 239 w 1742"/>
                <a:gd name="T35" fmla="*/ 0 h 829"/>
                <a:gd name="T36" fmla="*/ 239 w 1742"/>
                <a:gd name="T37" fmla="*/ 14 h 829"/>
                <a:gd name="T38" fmla="*/ 250 w 1742"/>
                <a:gd name="T39" fmla="*/ 14 h 829"/>
                <a:gd name="T40" fmla="*/ 250 w 1742"/>
                <a:gd name="T41" fmla="*/ 0 h 829"/>
                <a:gd name="T42" fmla="*/ 732 w 1742"/>
                <a:gd name="T43" fmla="*/ 0 h 829"/>
                <a:gd name="T44" fmla="*/ 732 w 1742"/>
                <a:gd name="T45" fmla="*/ 14 h 829"/>
                <a:gd name="T46" fmla="*/ 743 w 1742"/>
                <a:gd name="T47" fmla="*/ 14 h 829"/>
                <a:gd name="T48" fmla="*/ 743 w 1742"/>
                <a:gd name="T49" fmla="*/ 0 h 829"/>
                <a:gd name="T50" fmla="*/ 861 w 1742"/>
                <a:gd name="T51" fmla="*/ 0 h 829"/>
                <a:gd name="T52" fmla="*/ 861 w 1742"/>
                <a:gd name="T53" fmla="*/ 820 h 829"/>
                <a:gd name="T54" fmla="*/ 1742 w 1742"/>
                <a:gd name="T55" fmla="*/ 820 h 829"/>
                <a:gd name="T56" fmla="*/ 1742 w 1742"/>
                <a:gd name="T57" fmla="*/ 82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42" h="829">
                  <a:moveTo>
                    <a:pt x="1742" y="829"/>
                  </a:moveTo>
                  <a:lnTo>
                    <a:pt x="851" y="829"/>
                  </a:lnTo>
                  <a:lnTo>
                    <a:pt x="851" y="9"/>
                  </a:lnTo>
                  <a:lnTo>
                    <a:pt x="751" y="9"/>
                  </a:lnTo>
                  <a:lnTo>
                    <a:pt x="751" y="24"/>
                  </a:lnTo>
                  <a:lnTo>
                    <a:pt x="724" y="24"/>
                  </a:lnTo>
                  <a:lnTo>
                    <a:pt x="724" y="9"/>
                  </a:lnTo>
                  <a:lnTo>
                    <a:pt x="258" y="9"/>
                  </a:lnTo>
                  <a:lnTo>
                    <a:pt x="258" y="24"/>
                  </a:lnTo>
                  <a:lnTo>
                    <a:pt x="231" y="24"/>
                  </a:lnTo>
                  <a:lnTo>
                    <a:pt x="231" y="9"/>
                  </a:lnTo>
                  <a:lnTo>
                    <a:pt x="132" y="9"/>
                  </a:lnTo>
                  <a:lnTo>
                    <a:pt x="132" y="829"/>
                  </a:lnTo>
                  <a:lnTo>
                    <a:pt x="0" y="829"/>
                  </a:lnTo>
                  <a:lnTo>
                    <a:pt x="0" y="820"/>
                  </a:lnTo>
                  <a:lnTo>
                    <a:pt x="123" y="820"/>
                  </a:lnTo>
                  <a:lnTo>
                    <a:pt x="123" y="0"/>
                  </a:lnTo>
                  <a:lnTo>
                    <a:pt x="239" y="0"/>
                  </a:lnTo>
                  <a:lnTo>
                    <a:pt x="239" y="14"/>
                  </a:lnTo>
                  <a:lnTo>
                    <a:pt x="250" y="14"/>
                  </a:lnTo>
                  <a:lnTo>
                    <a:pt x="250" y="0"/>
                  </a:lnTo>
                  <a:lnTo>
                    <a:pt x="732" y="0"/>
                  </a:lnTo>
                  <a:lnTo>
                    <a:pt x="732" y="14"/>
                  </a:lnTo>
                  <a:lnTo>
                    <a:pt x="743" y="14"/>
                  </a:lnTo>
                  <a:lnTo>
                    <a:pt x="743" y="0"/>
                  </a:lnTo>
                  <a:lnTo>
                    <a:pt x="861" y="0"/>
                  </a:lnTo>
                  <a:lnTo>
                    <a:pt x="861" y="820"/>
                  </a:lnTo>
                  <a:lnTo>
                    <a:pt x="1742" y="820"/>
                  </a:lnTo>
                  <a:lnTo>
                    <a:pt x="1742" y="82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C09FBEAC-F7D9-4313-B1E3-E394B0EFDFE7}"/>
                </a:ext>
              </a:extLst>
            </p:cNvPr>
            <p:cNvSpPr>
              <a:spLocks/>
            </p:cNvSpPr>
            <p:nvPr/>
          </p:nvSpPr>
          <p:spPr bwMode="auto">
            <a:xfrm>
              <a:off x="4517" y="1471"/>
              <a:ext cx="482" cy="646"/>
            </a:xfrm>
            <a:custGeom>
              <a:avLst/>
              <a:gdLst>
                <a:gd name="T0" fmla="*/ 482 w 482"/>
                <a:gd name="T1" fmla="*/ 646 h 646"/>
                <a:gd name="T2" fmla="*/ 474 w 482"/>
                <a:gd name="T3" fmla="*/ 646 h 646"/>
                <a:gd name="T4" fmla="*/ 474 w 482"/>
                <a:gd name="T5" fmla="*/ 112 h 646"/>
                <a:gd name="T6" fmla="*/ 433 w 482"/>
                <a:gd name="T7" fmla="*/ 112 h 646"/>
                <a:gd name="T8" fmla="*/ 433 w 482"/>
                <a:gd name="T9" fmla="*/ 79 h 646"/>
                <a:gd name="T10" fmla="*/ 364 w 482"/>
                <a:gd name="T11" fmla="*/ 38 h 646"/>
                <a:gd name="T12" fmla="*/ 320 w 482"/>
                <a:gd name="T13" fmla="*/ 38 h 646"/>
                <a:gd name="T14" fmla="*/ 320 w 482"/>
                <a:gd name="T15" fmla="*/ 9 h 646"/>
                <a:gd name="T16" fmla="*/ 164 w 482"/>
                <a:gd name="T17" fmla="*/ 9 h 646"/>
                <a:gd name="T18" fmla="*/ 164 w 482"/>
                <a:gd name="T19" fmla="*/ 38 h 646"/>
                <a:gd name="T20" fmla="*/ 120 w 482"/>
                <a:gd name="T21" fmla="*/ 38 h 646"/>
                <a:gd name="T22" fmla="*/ 49 w 482"/>
                <a:gd name="T23" fmla="*/ 79 h 646"/>
                <a:gd name="T24" fmla="*/ 49 w 482"/>
                <a:gd name="T25" fmla="*/ 112 h 646"/>
                <a:gd name="T26" fmla="*/ 8 w 482"/>
                <a:gd name="T27" fmla="*/ 112 h 646"/>
                <a:gd name="T28" fmla="*/ 8 w 482"/>
                <a:gd name="T29" fmla="*/ 646 h 646"/>
                <a:gd name="T30" fmla="*/ 0 w 482"/>
                <a:gd name="T31" fmla="*/ 646 h 646"/>
                <a:gd name="T32" fmla="*/ 0 w 482"/>
                <a:gd name="T33" fmla="*/ 102 h 646"/>
                <a:gd name="T34" fmla="*/ 41 w 482"/>
                <a:gd name="T35" fmla="*/ 102 h 646"/>
                <a:gd name="T36" fmla="*/ 41 w 482"/>
                <a:gd name="T37" fmla="*/ 74 h 646"/>
                <a:gd name="T38" fmla="*/ 116 w 482"/>
                <a:gd name="T39" fmla="*/ 29 h 646"/>
                <a:gd name="T40" fmla="*/ 154 w 482"/>
                <a:gd name="T41" fmla="*/ 29 h 646"/>
                <a:gd name="T42" fmla="*/ 154 w 482"/>
                <a:gd name="T43" fmla="*/ 0 h 646"/>
                <a:gd name="T44" fmla="*/ 328 w 482"/>
                <a:gd name="T45" fmla="*/ 0 h 646"/>
                <a:gd name="T46" fmla="*/ 328 w 482"/>
                <a:gd name="T47" fmla="*/ 29 h 646"/>
                <a:gd name="T48" fmla="*/ 366 w 482"/>
                <a:gd name="T49" fmla="*/ 29 h 646"/>
                <a:gd name="T50" fmla="*/ 441 w 482"/>
                <a:gd name="T51" fmla="*/ 74 h 646"/>
                <a:gd name="T52" fmla="*/ 441 w 482"/>
                <a:gd name="T53" fmla="*/ 102 h 646"/>
                <a:gd name="T54" fmla="*/ 482 w 482"/>
                <a:gd name="T55" fmla="*/ 102 h 646"/>
                <a:gd name="T56" fmla="*/ 482 w 482"/>
                <a:gd name="T57"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2" h="646">
                  <a:moveTo>
                    <a:pt x="482" y="646"/>
                  </a:moveTo>
                  <a:lnTo>
                    <a:pt x="474" y="646"/>
                  </a:lnTo>
                  <a:lnTo>
                    <a:pt x="474" y="112"/>
                  </a:lnTo>
                  <a:lnTo>
                    <a:pt x="433" y="112"/>
                  </a:lnTo>
                  <a:lnTo>
                    <a:pt x="433" y="79"/>
                  </a:lnTo>
                  <a:lnTo>
                    <a:pt x="364" y="38"/>
                  </a:lnTo>
                  <a:lnTo>
                    <a:pt x="320" y="38"/>
                  </a:lnTo>
                  <a:lnTo>
                    <a:pt x="320" y="9"/>
                  </a:lnTo>
                  <a:lnTo>
                    <a:pt x="164" y="9"/>
                  </a:lnTo>
                  <a:lnTo>
                    <a:pt x="164" y="38"/>
                  </a:lnTo>
                  <a:lnTo>
                    <a:pt x="120" y="38"/>
                  </a:lnTo>
                  <a:lnTo>
                    <a:pt x="49" y="79"/>
                  </a:lnTo>
                  <a:lnTo>
                    <a:pt x="49" y="112"/>
                  </a:lnTo>
                  <a:lnTo>
                    <a:pt x="8" y="112"/>
                  </a:lnTo>
                  <a:lnTo>
                    <a:pt x="8" y="646"/>
                  </a:lnTo>
                  <a:lnTo>
                    <a:pt x="0" y="646"/>
                  </a:lnTo>
                  <a:lnTo>
                    <a:pt x="0" y="102"/>
                  </a:lnTo>
                  <a:lnTo>
                    <a:pt x="41" y="102"/>
                  </a:lnTo>
                  <a:lnTo>
                    <a:pt x="41" y="74"/>
                  </a:lnTo>
                  <a:lnTo>
                    <a:pt x="116" y="29"/>
                  </a:lnTo>
                  <a:lnTo>
                    <a:pt x="154" y="29"/>
                  </a:lnTo>
                  <a:lnTo>
                    <a:pt x="154" y="0"/>
                  </a:lnTo>
                  <a:lnTo>
                    <a:pt x="328" y="0"/>
                  </a:lnTo>
                  <a:lnTo>
                    <a:pt x="328" y="29"/>
                  </a:lnTo>
                  <a:lnTo>
                    <a:pt x="366" y="29"/>
                  </a:lnTo>
                  <a:lnTo>
                    <a:pt x="441" y="74"/>
                  </a:lnTo>
                  <a:lnTo>
                    <a:pt x="441" y="102"/>
                  </a:lnTo>
                  <a:lnTo>
                    <a:pt x="482" y="102"/>
                  </a:lnTo>
                  <a:lnTo>
                    <a:pt x="482" y="646"/>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A8649ADC-3B6E-4715-998C-4ED7DC8E845F}"/>
                </a:ext>
              </a:extLst>
            </p:cNvPr>
            <p:cNvSpPr>
              <a:spLocks noEditPoints="1"/>
            </p:cNvSpPr>
            <p:nvPr/>
          </p:nvSpPr>
          <p:spPr bwMode="auto">
            <a:xfrm>
              <a:off x="768" y="1614"/>
              <a:ext cx="2016" cy="507"/>
            </a:xfrm>
            <a:custGeom>
              <a:avLst/>
              <a:gdLst>
                <a:gd name="T0" fmla="*/ 1125 w 1178"/>
                <a:gd name="T1" fmla="*/ 294 h 294"/>
                <a:gd name="T2" fmla="*/ 1072 w 1178"/>
                <a:gd name="T3" fmla="*/ 231 h 294"/>
                <a:gd name="T4" fmla="*/ 959 w 1178"/>
                <a:gd name="T5" fmla="*/ 111 h 294"/>
                <a:gd name="T6" fmla="*/ 710 w 1178"/>
                <a:gd name="T7" fmla="*/ 53 h 294"/>
                <a:gd name="T8" fmla="*/ 647 w 1178"/>
                <a:gd name="T9" fmla="*/ 53 h 294"/>
                <a:gd name="T10" fmla="*/ 397 w 1178"/>
                <a:gd name="T11" fmla="*/ 111 h 294"/>
                <a:gd name="T12" fmla="*/ 284 w 1178"/>
                <a:gd name="T13" fmla="*/ 231 h 294"/>
                <a:gd name="T14" fmla="*/ 232 w 1178"/>
                <a:gd name="T15" fmla="*/ 294 h 294"/>
                <a:gd name="T16" fmla="*/ 0 w 1178"/>
                <a:gd name="T17" fmla="*/ 289 h 294"/>
                <a:gd name="T18" fmla="*/ 280 w 1178"/>
                <a:gd name="T19" fmla="*/ 227 h 294"/>
                <a:gd name="T20" fmla="*/ 394 w 1178"/>
                <a:gd name="T21" fmla="*/ 107 h 294"/>
                <a:gd name="T22" fmla="*/ 652 w 1178"/>
                <a:gd name="T23" fmla="*/ 51 h 294"/>
                <a:gd name="T24" fmla="*/ 705 w 1178"/>
                <a:gd name="T25" fmla="*/ 51 h 294"/>
                <a:gd name="T26" fmla="*/ 963 w 1178"/>
                <a:gd name="T27" fmla="*/ 107 h 294"/>
                <a:gd name="T28" fmla="*/ 1076 w 1178"/>
                <a:gd name="T29" fmla="*/ 227 h 294"/>
                <a:gd name="T30" fmla="*/ 1178 w 1178"/>
                <a:gd name="T31" fmla="*/ 289 h 294"/>
                <a:gd name="T32" fmla="*/ 1079 w 1178"/>
                <a:gd name="T33" fmla="*/ 294 h 294"/>
                <a:gd name="T34" fmla="*/ 1077 w 1178"/>
                <a:gd name="T35" fmla="*/ 293 h 294"/>
                <a:gd name="T36" fmla="*/ 1014 w 1178"/>
                <a:gd name="T37" fmla="*/ 214 h 294"/>
                <a:gd name="T38" fmla="*/ 838 w 1178"/>
                <a:gd name="T39" fmla="*/ 54 h 294"/>
                <a:gd name="T40" fmla="*/ 715 w 1178"/>
                <a:gd name="T41" fmla="*/ 94 h 294"/>
                <a:gd name="T42" fmla="*/ 690 w 1178"/>
                <a:gd name="T43" fmla="*/ 292 h 294"/>
                <a:gd name="T44" fmla="*/ 685 w 1178"/>
                <a:gd name="T45" fmla="*/ 283 h 294"/>
                <a:gd name="T46" fmla="*/ 760 w 1178"/>
                <a:gd name="T47" fmla="*/ 34 h 294"/>
                <a:gd name="T48" fmla="*/ 1000 w 1178"/>
                <a:gd name="T49" fmla="*/ 190 h 294"/>
                <a:gd name="T50" fmla="*/ 1057 w 1178"/>
                <a:gd name="T51" fmla="*/ 257 h 294"/>
                <a:gd name="T52" fmla="*/ 1081 w 1178"/>
                <a:gd name="T53" fmla="*/ 294 h 294"/>
                <a:gd name="T54" fmla="*/ 277 w 1178"/>
                <a:gd name="T55" fmla="*/ 294 h 294"/>
                <a:gd name="T56" fmla="*/ 300 w 1178"/>
                <a:gd name="T57" fmla="*/ 257 h 294"/>
                <a:gd name="T58" fmla="*/ 356 w 1178"/>
                <a:gd name="T59" fmla="*/ 190 h 294"/>
                <a:gd name="T60" fmla="*/ 597 w 1178"/>
                <a:gd name="T61" fmla="*/ 34 h 294"/>
                <a:gd name="T62" fmla="*/ 672 w 1178"/>
                <a:gd name="T63" fmla="*/ 283 h 294"/>
                <a:gd name="T64" fmla="*/ 666 w 1178"/>
                <a:gd name="T65" fmla="*/ 292 h 294"/>
                <a:gd name="T66" fmla="*/ 641 w 1178"/>
                <a:gd name="T67" fmla="*/ 94 h 294"/>
                <a:gd name="T68" fmla="*/ 519 w 1178"/>
                <a:gd name="T69" fmla="*/ 54 h 294"/>
                <a:gd name="T70" fmla="*/ 342 w 1178"/>
                <a:gd name="T71" fmla="*/ 214 h 294"/>
                <a:gd name="T72" fmla="*/ 280 w 1178"/>
                <a:gd name="T73" fmla="*/ 293 h 294"/>
                <a:gd name="T74" fmla="*/ 277 w 1178"/>
                <a:gd name="T75" fmla="*/ 29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8" h="294">
                  <a:moveTo>
                    <a:pt x="1178" y="294"/>
                  </a:moveTo>
                  <a:cubicBezTo>
                    <a:pt x="1125" y="294"/>
                    <a:pt x="1125" y="294"/>
                    <a:pt x="1125" y="294"/>
                  </a:cubicBezTo>
                  <a:cubicBezTo>
                    <a:pt x="1124" y="293"/>
                    <a:pt x="1124" y="293"/>
                    <a:pt x="1124" y="293"/>
                  </a:cubicBezTo>
                  <a:cubicBezTo>
                    <a:pt x="1124" y="293"/>
                    <a:pt x="1082" y="242"/>
                    <a:pt x="1072" y="231"/>
                  </a:cubicBezTo>
                  <a:cubicBezTo>
                    <a:pt x="1068" y="226"/>
                    <a:pt x="1068" y="226"/>
                    <a:pt x="1068" y="226"/>
                  </a:cubicBezTo>
                  <a:cubicBezTo>
                    <a:pt x="1034" y="186"/>
                    <a:pt x="1000" y="145"/>
                    <a:pt x="959" y="111"/>
                  </a:cubicBezTo>
                  <a:cubicBezTo>
                    <a:pt x="918" y="76"/>
                    <a:pt x="877" y="43"/>
                    <a:pt x="833" y="28"/>
                  </a:cubicBezTo>
                  <a:cubicBezTo>
                    <a:pt x="769" y="6"/>
                    <a:pt x="728" y="14"/>
                    <a:pt x="710" y="53"/>
                  </a:cubicBezTo>
                  <a:cubicBezTo>
                    <a:pt x="705" y="63"/>
                    <a:pt x="683" y="64"/>
                    <a:pt x="678" y="64"/>
                  </a:cubicBezTo>
                  <a:cubicBezTo>
                    <a:pt x="674" y="64"/>
                    <a:pt x="652" y="63"/>
                    <a:pt x="647" y="53"/>
                  </a:cubicBezTo>
                  <a:cubicBezTo>
                    <a:pt x="629" y="14"/>
                    <a:pt x="587" y="6"/>
                    <a:pt x="524" y="28"/>
                  </a:cubicBezTo>
                  <a:cubicBezTo>
                    <a:pt x="479" y="43"/>
                    <a:pt x="439" y="76"/>
                    <a:pt x="397" y="111"/>
                  </a:cubicBezTo>
                  <a:cubicBezTo>
                    <a:pt x="357" y="145"/>
                    <a:pt x="322" y="186"/>
                    <a:pt x="289" y="226"/>
                  </a:cubicBezTo>
                  <a:cubicBezTo>
                    <a:pt x="284" y="231"/>
                    <a:pt x="284" y="231"/>
                    <a:pt x="284" y="231"/>
                  </a:cubicBezTo>
                  <a:cubicBezTo>
                    <a:pt x="275" y="242"/>
                    <a:pt x="233" y="293"/>
                    <a:pt x="232" y="293"/>
                  </a:cubicBezTo>
                  <a:cubicBezTo>
                    <a:pt x="232" y="294"/>
                    <a:pt x="232" y="294"/>
                    <a:pt x="232" y="294"/>
                  </a:cubicBezTo>
                  <a:cubicBezTo>
                    <a:pt x="0" y="294"/>
                    <a:pt x="0" y="294"/>
                    <a:pt x="0" y="294"/>
                  </a:cubicBezTo>
                  <a:cubicBezTo>
                    <a:pt x="0" y="289"/>
                    <a:pt x="0" y="289"/>
                    <a:pt x="0" y="289"/>
                  </a:cubicBezTo>
                  <a:cubicBezTo>
                    <a:pt x="229" y="289"/>
                    <a:pt x="229" y="289"/>
                    <a:pt x="229" y="289"/>
                  </a:cubicBezTo>
                  <a:cubicBezTo>
                    <a:pt x="235" y="282"/>
                    <a:pt x="271" y="238"/>
                    <a:pt x="280" y="227"/>
                  </a:cubicBezTo>
                  <a:cubicBezTo>
                    <a:pt x="285" y="222"/>
                    <a:pt x="285" y="222"/>
                    <a:pt x="285" y="222"/>
                  </a:cubicBezTo>
                  <a:cubicBezTo>
                    <a:pt x="318" y="183"/>
                    <a:pt x="353" y="141"/>
                    <a:pt x="394" y="107"/>
                  </a:cubicBezTo>
                  <a:cubicBezTo>
                    <a:pt x="436" y="72"/>
                    <a:pt x="477" y="39"/>
                    <a:pt x="522" y="23"/>
                  </a:cubicBezTo>
                  <a:cubicBezTo>
                    <a:pt x="589" y="0"/>
                    <a:pt x="632" y="9"/>
                    <a:pt x="652" y="51"/>
                  </a:cubicBezTo>
                  <a:cubicBezTo>
                    <a:pt x="654" y="56"/>
                    <a:pt x="667" y="58"/>
                    <a:pt x="678" y="58"/>
                  </a:cubicBezTo>
                  <a:cubicBezTo>
                    <a:pt x="690" y="58"/>
                    <a:pt x="703" y="56"/>
                    <a:pt x="705" y="51"/>
                  </a:cubicBezTo>
                  <a:cubicBezTo>
                    <a:pt x="724" y="9"/>
                    <a:pt x="768" y="0"/>
                    <a:pt x="834" y="23"/>
                  </a:cubicBezTo>
                  <a:cubicBezTo>
                    <a:pt x="880" y="39"/>
                    <a:pt x="921" y="72"/>
                    <a:pt x="963" y="107"/>
                  </a:cubicBezTo>
                  <a:cubicBezTo>
                    <a:pt x="1003" y="141"/>
                    <a:pt x="1038" y="183"/>
                    <a:pt x="1072" y="222"/>
                  </a:cubicBezTo>
                  <a:cubicBezTo>
                    <a:pt x="1076" y="227"/>
                    <a:pt x="1076" y="227"/>
                    <a:pt x="1076" y="227"/>
                  </a:cubicBezTo>
                  <a:cubicBezTo>
                    <a:pt x="1085" y="238"/>
                    <a:pt x="1122" y="282"/>
                    <a:pt x="1128" y="289"/>
                  </a:cubicBezTo>
                  <a:cubicBezTo>
                    <a:pt x="1178" y="289"/>
                    <a:pt x="1178" y="289"/>
                    <a:pt x="1178" y="289"/>
                  </a:cubicBezTo>
                  <a:lnTo>
                    <a:pt x="1178" y="294"/>
                  </a:lnTo>
                  <a:close/>
                  <a:moveTo>
                    <a:pt x="1079" y="294"/>
                  </a:moveTo>
                  <a:cubicBezTo>
                    <a:pt x="1079" y="292"/>
                    <a:pt x="1079" y="292"/>
                    <a:pt x="1079" y="292"/>
                  </a:cubicBezTo>
                  <a:cubicBezTo>
                    <a:pt x="1077" y="293"/>
                    <a:pt x="1077" y="293"/>
                    <a:pt x="1077" y="293"/>
                  </a:cubicBezTo>
                  <a:cubicBezTo>
                    <a:pt x="1076" y="290"/>
                    <a:pt x="1055" y="263"/>
                    <a:pt x="1053" y="260"/>
                  </a:cubicBezTo>
                  <a:cubicBezTo>
                    <a:pt x="1039" y="243"/>
                    <a:pt x="1026" y="228"/>
                    <a:pt x="1014" y="214"/>
                  </a:cubicBezTo>
                  <a:cubicBezTo>
                    <a:pt x="1008" y="208"/>
                    <a:pt x="1002" y="201"/>
                    <a:pt x="996" y="194"/>
                  </a:cubicBezTo>
                  <a:cubicBezTo>
                    <a:pt x="950" y="140"/>
                    <a:pt x="902" y="84"/>
                    <a:pt x="838" y="54"/>
                  </a:cubicBezTo>
                  <a:cubicBezTo>
                    <a:pt x="814" y="44"/>
                    <a:pt x="786" y="33"/>
                    <a:pt x="761" y="40"/>
                  </a:cubicBezTo>
                  <a:cubicBezTo>
                    <a:pt x="736" y="46"/>
                    <a:pt x="723" y="73"/>
                    <a:pt x="715" y="94"/>
                  </a:cubicBezTo>
                  <a:cubicBezTo>
                    <a:pt x="695" y="156"/>
                    <a:pt x="693" y="218"/>
                    <a:pt x="690" y="283"/>
                  </a:cubicBezTo>
                  <a:cubicBezTo>
                    <a:pt x="690" y="292"/>
                    <a:pt x="690" y="292"/>
                    <a:pt x="690" y="292"/>
                  </a:cubicBezTo>
                  <a:cubicBezTo>
                    <a:pt x="685" y="291"/>
                    <a:pt x="685" y="291"/>
                    <a:pt x="685" y="291"/>
                  </a:cubicBezTo>
                  <a:cubicBezTo>
                    <a:pt x="685" y="283"/>
                    <a:pt x="685" y="283"/>
                    <a:pt x="685" y="283"/>
                  </a:cubicBezTo>
                  <a:cubicBezTo>
                    <a:pt x="687" y="217"/>
                    <a:pt x="689" y="155"/>
                    <a:pt x="710" y="92"/>
                  </a:cubicBezTo>
                  <a:cubicBezTo>
                    <a:pt x="718" y="70"/>
                    <a:pt x="733" y="42"/>
                    <a:pt x="760" y="34"/>
                  </a:cubicBezTo>
                  <a:cubicBezTo>
                    <a:pt x="787" y="28"/>
                    <a:pt x="815" y="38"/>
                    <a:pt x="840" y="50"/>
                  </a:cubicBezTo>
                  <a:cubicBezTo>
                    <a:pt x="905" y="80"/>
                    <a:pt x="954" y="136"/>
                    <a:pt x="1000" y="190"/>
                  </a:cubicBezTo>
                  <a:cubicBezTo>
                    <a:pt x="1006" y="197"/>
                    <a:pt x="1012" y="204"/>
                    <a:pt x="1018" y="211"/>
                  </a:cubicBezTo>
                  <a:cubicBezTo>
                    <a:pt x="1030" y="225"/>
                    <a:pt x="1043" y="240"/>
                    <a:pt x="1057" y="257"/>
                  </a:cubicBezTo>
                  <a:cubicBezTo>
                    <a:pt x="1069" y="272"/>
                    <a:pt x="1083" y="290"/>
                    <a:pt x="1082" y="293"/>
                  </a:cubicBezTo>
                  <a:cubicBezTo>
                    <a:pt x="1081" y="294"/>
                    <a:pt x="1081" y="294"/>
                    <a:pt x="1081" y="294"/>
                  </a:cubicBezTo>
                  <a:lnTo>
                    <a:pt x="1079" y="294"/>
                  </a:lnTo>
                  <a:close/>
                  <a:moveTo>
                    <a:pt x="277" y="294"/>
                  </a:moveTo>
                  <a:cubicBezTo>
                    <a:pt x="275" y="293"/>
                    <a:pt x="275" y="293"/>
                    <a:pt x="275" y="293"/>
                  </a:cubicBezTo>
                  <a:cubicBezTo>
                    <a:pt x="274" y="290"/>
                    <a:pt x="292" y="267"/>
                    <a:pt x="300" y="257"/>
                  </a:cubicBezTo>
                  <a:cubicBezTo>
                    <a:pt x="314" y="240"/>
                    <a:pt x="326" y="225"/>
                    <a:pt x="338" y="211"/>
                  </a:cubicBezTo>
                  <a:cubicBezTo>
                    <a:pt x="344" y="204"/>
                    <a:pt x="350" y="197"/>
                    <a:pt x="356" y="190"/>
                  </a:cubicBezTo>
                  <a:cubicBezTo>
                    <a:pt x="403" y="136"/>
                    <a:pt x="451" y="80"/>
                    <a:pt x="517" y="50"/>
                  </a:cubicBezTo>
                  <a:cubicBezTo>
                    <a:pt x="541" y="38"/>
                    <a:pt x="570" y="28"/>
                    <a:pt x="597" y="34"/>
                  </a:cubicBezTo>
                  <a:cubicBezTo>
                    <a:pt x="624" y="42"/>
                    <a:pt x="639" y="70"/>
                    <a:pt x="646" y="92"/>
                  </a:cubicBezTo>
                  <a:cubicBezTo>
                    <a:pt x="667" y="155"/>
                    <a:pt x="669" y="217"/>
                    <a:pt x="672" y="283"/>
                  </a:cubicBezTo>
                  <a:cubicBezTo>
                    <a:pt x="672" y="291"/>
                    <a:pt x="672" y="291"/>
                    <a:pt x="672" y="291"/>
                  </a:cubicBezTo>
                  <a:cubicBezTo>
                    <a:pt x="666" y="292"/>
                    <a:pt x="666" y="292"/>
                    <a:pt x="666" y="292"/>
                  </a:cubicBezTo>
                  <a:cubicBezTo>
                    <a:pt x="666" y="283"/>
                    <a:pt x="666" y="283"/>
                    <a:pt x="666" y="283"/>
                  </a:cubicBezTo>
                  <a:cubicBezTo>
                    <a:pt x="664" y="218"/>
                    <a:pt x="662" y="156"/>
                    <a:pt x="641" y="94"/>
                  </a:cubicBezTo>
                  <a:cubicBezTo>
                    <a:pt x="634" y="73"/>
                    <a:pt x="620" y="46"/>
                    <a:pt x="595" y="40"/>
                  </a:cubicBezTo>
                  <a:cubicBezTo>
                    <a:pt x="570" y="33"/>
                    <a:pt x="543" y="44"/>
                    <a:pt x="519" y="54"/>
                  </a:cubicBezTo>
                  <a:cubicBezTo>
                    <a:pt x="455" y="84"/>
                    <a:pt x="407" y="140"/>
                    <a:pt x="360" y="194"/>
                  </a:cubicBezTo>
                  <a:cubicBezTo>
                    <a:pt x="354" y="201"/>
                    <a:pt x="348" y="208"/>
                    <a:pt x="342" y="214"/>
                  </a:cubicBezTo>
                  <a:cubicBezTo>
                    <a:pt x="330" y="228"/>
                    <a:pt x="318" y="243"/>
                    <a:pt x="304" y="260"/>
                  </a:cubicBezTo>
                  <a:cubicBezTo>
                    <a:pt x="302" y="263"/>
                    <a:pt x="281" y="290"/>
                    <a:pt x="280" y="293"/>
                  </a:cubicBezTo>
                  <a:cubicBezTo>
                    <a:pt x="278" y="291"/>
                    <a:pt x="278" y="291"/>
                    <a:pt x="278" y="291"/>
                  </a:cubicBezTo>
                  <a:cubicBezTo>
                    <a:pt x="277" y="292"/>
                    <a:pt x="277" y="292"/>
                    <a:pt x="277" y="292"/>
                  </a:cubicBezTo>
                  <a:lnTo>
                    <a:pt x="277" y="294"/>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8">
              <a:extLst>
                <a:ext uri="{FF2B5EF4-FFF2-40B4-BE49-F238E27FC236}">
                  <a16:creationId xmlns:a16="http://schemas.microsoft.com/office/drawing/2014/main" id="{632EAE99-8B0C-4B27-A756-70325DB91FF6}"/>
                </a:ext>
              </a:extLst>
            </p:cNvPr>
            <p:cNvSpPr>
              <a:spLocks/>
            </p:cNvSpPr>
            <p:nvPr/>
          </p:nvSpPr>
          <p:spPr bwMode="auto">
            <a:xfrm>
              <a:off x="2784" y="1893"/>
              <a:ext cx="1027" cy="228"/>
            </a:xfrm>
            <a:custGeom>
              <a:avLst/>
              <a:gdLst>
                <a:gd name="T0" fmla="*/ 1027 w 1027"/>
                <a:gd name="T1" fmla="*/ 228 h 228"/>
                <a:gd name="T2" fmla="*/ 879 w 1027"/>
                <a:gd name="T3" fmla="*/ 228 h 228"/>
                <a:gd name="T4" fmla="*/ 879 w 1027"/>
                <a:gd name="T5" fmla="*/ 11 h 228"/>
                <a:gd name="T6" fmla="*/ 67 w 1027"/>
                <a:gd name="T7" fmla="*/ 11 h 228"/>
                <a:gd name="T8" fmla="*/ 67 w 1027"/>
                <a:gd name="T9" fmla="*/ 228 h 228"/>
                <a:gd name="T10" fmla="*/ 0 w 1027"/>
                <a:gd name="T11" fmla="*/ 228 h 228"/>
                <a:gd name="T12" fmla="*/ 0 w 1027"/>
                <a:gd name="T13" fmla="*/ 219 h 228"/>
                <a:gd name="T14" fmla="*/ 57 w 1027"/>
                <a:gd name="T15" fmla="*/ 219 h 228"/>
                <a:gd name="T16" fmla="*/ 57 w 1027"/>
                <a:gd name="T17" fmla="*/ 0 h 228"/>
                <a:gd name="T18" fmla="*/ 887 w 1027"/>
                <a:gd name="T19" fmla="*/ 0 h 228"/>
                <a:gd name="T20" fmla="*/ 887 w 1027"/>
                <a:gd name="T21" fmla="*/ 219 h 228"/>
                <a:gd name="T22" fmla="*/ 1027 w 1027"/>
                <a:gd name="T23" fmla="*/ 219 h 228"/>
                <a:gd name="T24" fmla="*/ 1027 w 1027"/>
                <a:gd name="T2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7" h="228">
                  <a:moveTo>
                    <a:pt x="1027" y="228"/>
                  </a:moveTo>
                  <a:lnTo>
                    <a:pt x="879" y="228"/>
                  </a:lnTo>
                  <a:lnTo>
                    <a:pt x="879" y="11"/>
                  </a:lnTo>
                  <a:lnTo>
                    <a:pt x="67" y="11"/>
                  </a:lnTo>
                  <a:lnTo>
                    <a:pt x="67" y="228"/>
                  </a:lnTo>
                  <a:lnTo>
                    <a:pt x="0" y="228"/>
                  </a:lnTo>
                  <a:lnTo>
                    <a:pt x="0" y="219"/>
                  </a:lnTo>
                  <a:lnTo>
                    <a:pt x="57" y="219"/>
                  </a:lnTo>
                  <a:lnTo>
                    <a:pt x="57" y="0"/>
                  </a:lnTo>
                  <a:lnTo>
                    <a:pt x="887" y="0"/>
                  </a:lnTo>
                  <a:lnTo>
                    <a:pt x="887" y="219"/>
                  </a:lnTo>
                  <a:lnTo>
                    <a:pt x="1027" y="219"/>
                  </a:lnTo>
                  <a:lnTo>
                    <a:pt x="1027" y="228"/>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9">
              <a:extLst>
                <a:ext uri="{FF2B5EF4-FFF2-40B4-BE49-F238E27FC236}">
                  <a16:creationId xmlns:a16="http://schemas.microsoft.com/office/drawing/2014/main" id="{D774B828-5E1C-4B26-AA1C-8D1C7AB21C4D}"/>
                </a:ext>
              </a:extLst>
            </p:cNvPr>
            <p:cNvSpPr>
              <a:spLocks/>
            </p:cNvSpPr>
            <p:nvPr/>
          </p:nvSpPr>
          <p:spPr bwMode="auto">
            <a:xfrm>
              <a:off x="3159" y="1948"/>
              <a:ext cx="183" cy="169"/>
            </a:xfrm>
            <a:custGeom>
              <a:avLst/>
              <a:gdLst>
                <a:gd name="T0" fmla="*/ 5 w 107"/>
                <a:gd name="T1" fmla="*/ 98 h 98"/>
                <a:gd name="T2" fmla="*/ 0 w 107"/>
                <a:gd name="T3" fmla="*/ 98 h 98"/>
                <a:gd name="T4" fmla="*/ 0 w 107"/>
                <a:gd name="T5" fmla="*/ 13 h 98"/>
                <a:gd name="T6" fmla="*/ 6 w 107"/>
                <a:gd name="T7" fmla="*/ 7 h 98"/>
                <a:gd name="T8" fmla="*/ 11 w 107"/>
                <a:gd name="T9" fmla="*/ 6 h 98"/>
                <a:gd name="T10" fmla="*/ 19 w 107"/>
                <a:gd name="T11" fmla="*/ 4 h 98"/>
                <a:gd name="T12" fmla="*/ 28 w 107"/>
                <a:gd name="T13" fmla="*/ 0 h 98"/>
                <a:gd name="T14" fmla="*/ 29 w 107"/>
                <a:gd name="T15" fmla="*/ 0 h 98"/>
                <a:gd name="T16" fmla="*/ 59 w 107"/>
                <a:gd name="T17" fmla="*/ 0 h 98"/>
                <a:gd name="T18" fmla="*/ 78 w 107"/>
                <a:gd name="T19" fmla="*/ 0 h 98"/>
                <a:gd name="T20" fmla="*/ 86 w 107"/>
                <a:gd name="T21" fmla="*/ 4 h 98"/>
                <a:gd name="T22" fmla="*/ 91 w 107"/>
                <a:gd name="T23" fmla="*/ 5 h 98"/>
                <a:gd name="T24" fmla="*/ 94 w 107"/>
                <a:gd name="T25" fmla="*/ 5 h 98"/>
                <a:gd name="T26" fmla="*/ 94 w 107"/>
                <a:gd name="T27" fmla="*/ 6 h 98"/>
                <a:gd name="T28" fmla="*/ 107 w 107"/>
                <a:gd name="T29" fmla="*/ 20 h 98"/>
                <a:gd name="T30" fmla="*/ 107 w 107"/>
                <a:gd name="T31" fmla="*/ 74 h 98"/>
                <a:gd name="T32" fmla="*/ 107 w 107"/>
                <a:gd name="T33" fmla="*/ 97 h 98"/>
                <a:gd name="T34" fmla="*/ 102 w 107"/>
                <a:gd name="T35" fmla="*/ 97 h 98"/>
                <a:gd name="T36" fmla="*/ 101 w 107"/>
                <a:gd name="T37" fmla="*/ 74 h 98"/>
                <a:gd name="T38" fmla="*/ 101 w 107"/>
                <a:gd name="T39" fmla="*/ 20 h 98"/>
                <a:gd name="T40" fmla="*/ 94 w 107"/>
                <a:gd name="T41" fmla="*/ 11 h 98"/>
                <a:gd name="T42" fmla="*/ 93 w 107"/>
                <a:gd name="T43" fmla="*/ 11 h 98"/>
                <a:gd name="T44" fmla="*/ 91 w 107"/>
                <a:gd name="T45" fmla="*/ 11 h 98"/>
                <a:gd name="T46" fmla="*/ 82 w 107"/>
                <a:gd name="T47" fmla="*/ 7 h 98"/>
                <a:gd name="T48" fmla="*/ 78 w 107"/>
                <a:gd name="T49" fmla="*/ 6 h 98"/>
                <a:gd name="T50" fmla="*/ 59 w 107"/>
                <a:gd name="T51" fmla="*/ 6 h 98"/>
                <a:gd name="T52" fmla="*/ 29 w 107"/>
                <a:gd name="T53" fmla="*/ 6 h 98"/>
                <a:gd name="T54" fmla="*/ 27 w 107"/>
                <a:gd name="T55" fmla="*/ 6 h 98"/>
                <a:gd name="T56" fmla="*/ 24 w 107"/>
                <a:gd name="T57" fmla="*/ 7 h 98"/>
                <a:gd name="T58" fmla="*/ 20 w 107"/>
                <a:gd name="T59" fmla="*/ 10 h 98"/>
                <a:gd name="T60" fmla="*/ 13 w 107"/>
                <a:gd name="T61" fmla="*/ 11 h 98"/>
                <a:gd name="T62" fmla="*/ 6 w 107"/>
                <a:gd name="T63" fmla="*/ 12 h 98"/>
                <a:gd name="T64" fmla="*/ 5 w 107"/>
                <a:gd name="T65" fmla="*/ 12 h 98"/>
                <a:gd name="T66" fmla="*/ 5 w 107"/>
                <a:gd name="T67" fmla="*/ 13 h 98"/>
                <a:gd name="T68" fmla="*/ 5 w 107"/>
                <a:gd name="T6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8">
                  <a:moveTo>
                    <a:pt x="5" y="98"/>
                  </a:moveTo>
                  <a:cubicBezTo>
                    <a:pt x="0" y="98"/>
                    <a:pt x="0" y="98"/>
                    <a:pt x="0" y="98"/>
                  </a:cubicBezTo>
                  <a:cubicBezTo>
                    <a:pt x="0" y="65"/>
                    <a:pt x="0" y="46"/>
                    <a:pt x="0" y="13"/>
                  </a:cubicBezTo>
                  <a:cubicBezTo>
                    <a:pt x="0" y="11"/>
                    <a:pt x="1" y="7"/>
                    <a:pt x="6" y="7"/>
                  </a:cubicBezTo>
                  <a:cubicBezTo>
                    <a:pt x="8" y="6"/>
                    <a:pt x="10" y="6"/>
                    <a:pt x="11" y="6"/>
                  </a:cubicBezTo>
                  <a:cubicBezTo>
                    <a:pt x="14" y="5"/>
                    <a:pt x="16" y="4"/>
                    <a:pt x="19" y="4"/>
                  </a:cubicBezTo>
                  <a:cubicBezTo>
                    <a:pt x="21" y="0"/>
                    <a:pt x="25" y="0"/>
                    <a:pt x="28" y="0"/>
                  </a:cubicBezTo>
                  <a:cubicBezTo>
                    <a:pt x="28" y="0"/>
                    <a:pt x="29" y="0"/>
                    <a:pt x="29" y="0"/>
                  </a:cubicBezTo>
                  <a:cubicBezTo>
                    <a:pt x="39" y="0"/>
                    <a:pt x="49" y="0"/>
                    <a:pt x="59" y="0"/>
                  </a:cubicBezTo>
                  <a:cubicBezTo>
                    <a:pt x="78" y="0"/>
                    <a:pt x="78" y="0"/>
                    <a:pt x="78" y="0"/>
                  </a:cubicBezTo>
                  <a:cubicBezTo>
                    <a:pt x="81" y="0"/>
                    <a:pt x="84" y="1"/>
                    <a:pt x="86" y="4"/>
                  </a:cubicBezTo>
                  <a:cubicBezTo>
                    <a:pt x="87" y="5"/>
                    <a:pt x="89" y="5"/>
                    <a:pt x="91" y="5"/>
                  </a:cubicBezTo>
                  <a:cubicBezTo>
                    <a:pt x="92" y="5"/>
                    <a:pt x="93" y="5"/>
                    <a:pt x="94" y="5"/>
                  </a:cubicBezTo>
                  <a:cubicBezTo>
                    <a:pt x="94" y="6"/>
                    <a:pt x="94" y="6"/>
                    <a:pt x="94" y="6"/>
                  </a:cubicBezTo>
                  <a:cubicBezTo>
                    <a:pt x="106" y="7"/>
                    <a:pt x="107" y="8"/>
                    <a:pt x="107" y="20"/>
                  </a:cubicBezTo>
                  <a:cubicBezTo>
                    <a:pt x="107" y="74"/>
                    <a:pt x="107" y="74"/>
                    <a:pt x="107" y="74"/>
                  </a:cubicBezTo>
                  <a:cubicBezTo>
                    <a:pt x="107" y="81"/>
                    <a:pt x="107" y="86"/>
                    <a:pt x="107" y="97"/>
                  </a:cubicBezTo>
                  <a:cubicBezTo>
                    <a:pt x="102" y="97"/>
                    <a:pt x="102" y="97"/>
                    <a:pt x="102" y="97"/>
                  </a:cubicBezTo>
                  <a:cubicBezTo>
                    <a:pt x="101" y="86"/>
                    <a:pt x="101" y="81"/>
                    <a:pt x="101" y="74"/>
                  </a:cubicBezTo>
                  <a:cubicBezTo>
                    <a:pt x="101" y="20"/>
                    <a:pt x="101" y="20"/>
                    <a:pt x="101" y="20"/>
                  </a:cubicBezTo>
                  <a:cubicBezTo>
                    <a:pt x="101" y="12"/>
                    <a:pt x="101" y="12"/>
                    <a:pt x="94" y="11"/>
                  </a:cubicBezTo>
                  <a:cubicBezTo>
                    <a:pt x="93" y="11"/>
                    <a:pt x="93" y="11"/>
                    <a:pt x="93" y="11"/>
                  </a:cubicBezTo>
                  <a:cubicBezTo>
                    <a:pt x="92" y="11"/>
                    <a:pt x="92" y="11"/>
                    <a:pt x="91" y="11"/>
                  </a:cubicBezTo>
                  <a:cubicBezTo>
                    <a:pt x="88" y="10"/>
                    <a:pt x="84" y="10"/>
                    <a:pt x="82" y="7"/>
                  </a:cubicBezTo>
                  <a:cubicBezTo>
                    <a:pt x="81" y="6"/>
                    <a:pt x="80" y="6"/>
                    <a:pt x="78" y="6"/>
                  </a:cubicBezTo>
                  <a:cubicBezTo>
                    <a:pt x="59" y="6"/>
                    <a:pt x="59" y="6"/>
                    <a:pt x="59" y="6"/>
                  </a:cubicBezTo>
                  <a:cubicBezTo>
                    <a:pt x="49" y="6"/>
                    <a:pt x="39" y="6"/>
                    <a:pt x="29" y="6"/>
                  </a:cubicBezTo>
                  <a:cubicBezTo>
                    <a:pt x="28" y="6"/>
                    <a:pt x="28" y="6"/>
                    <a:pt x="27" y="6"/>
                  </a:cubicBezTo>
                  <a:cubicBezTo>
                    <a:pt x="24" y="5"/>
                    <a:pt x="24" y="5"/>
                    <a:pt x="24" y="7"/>
                  </a:cubicBezTo>
                  <a:cubicBezTo>
                    <a:pt x="24" y="8"/>
                    <a:pt x="23" y="10"/>
                    <a:pt x="20" y="10"/>
                  </a:cubicBezTo>
                  <a:cubicBezTo>
                    <a:pt x="17" y="10"/>
                    <a:pt x="15" y="10"/>
                    <a:pt x="13" y="11"/>
                  </a:cubicBezTo>
                  <a:cubicBezTo>
                    <a:pt x="11" y="11"/>
                    <a:pt x="9" y="12"/>
                    <a:pt x="6" y="12"/>
                  </a:cubicBezTo>
                  <a:cubicBezTo>
                    <a:pt x="6" y="12"/>
                    <a:pt x="5" y="12"/>
                    <a:pt x="5" y="12"/>
                  </a:cubicBezTo>
                  <a:cubicBezTo>
                    <a:pt x="5" y="12"/>
                    <a:pt x="5" y="12"/>
                    <a:pt x="5" y="13"/>
                  </a:cubicBezTo>
                  <a:cubicBezTo>
                    <a:pt x="5" y="46"/>
                    <a:pt x="5" y="65"/>
                    <a:pt x="5" y="98"/>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0">
              <a:extLst>
                <a:ext uri="{FF2B5EF4-FFF2-40B4-BE49-F238E27FC236}">
                  <a16:creationId xmlns:a16="http://schemas.microsoft.com/office/drawing/2014/main" id="{46AF0BF6-8DEB-4F6A-9ADA-C0CB9C8D5056}"/>
                </a:ext>
              </a:extLst>
            </p:cNvPr>
            <p:cNvSpPr>
              <a:spLocks noEditPoints="1"/>
            </p:cNvSpPr>
            <p:nvPr/>
          </p:nvSpPr>
          <p:spPr bwMode="auto">
            <a:xfrm>
              <a:off x="2647" y="1656"/>
              <a:ext cx="1226" cy="229"/>
            </a:xfrm>
            <a:custGeom>
              <a:avLst/>
              <a:gdLst>
                <a:gd name="T0" fmla="*/ 67 w 716"/>
                <a:gd name="T1" fmla="*/ 112 h 133"/>
                <a:gd name="T2" fmla="*/ 49 w 716"/>
                <a:gd name="T3" fmla="*/ 101 h 133"/>
                <a:gd name="T4" fmla="*/ 30 w 716"/>
                <a:gd name="T5" fmla="*/ 86 h 133"/>
                <a:gd name="T6" fmla="*/ 11 w 716"/>
                <a:gd name="T7" fmla="*/ 53 h 133"/>
                <a:gd name="T8" fmla="*/ 25 w 716"/>
                <a:gd name="T9" fmla="*/ 52 h 133"/>
                <a:gd name="T10" fmla="*/ 36 w 716"/>
                <a:gd name="T11" fmla="*/ 52 h 133"/>
                <a:gd name="T12" fmla="*/ 45 w 716"/>
                <a:gd name="T13" fmla="*/ 52 h 133"/>
                <a:gd name="T14" fmla="*/ 55 w 716"/>
                <a:gd name="T15" fmla="*/ 54 h 133"/>
                <a:gd name="T16" fmla="*/ 72 w 716"/>
                <a:gd name="T17" fmla="*/ 60 h 133"/>
                <a:gd name="T18" fmla="*/ 73 w 716"/>
                <a:gd name="T19" fmla="*/ 56 h 133"/>
                <a:gd name="T20" fmla="*/ 93 w 716"/>
                <a:gd name="T21" fmla="*/ 56 h 133"/>
                <a:gd name="T22" fmla="*/ 127 w 716"/>
                <a:gd name="T23" fmla="*/ 62 h 133"/>
                <a:gd name="T24" fmla="*/ 150 w 716"/>
                <a:gd name="T25" fmla="*/ 62 h 133"/>
                <a:gd name="T26" fmla="*/ 173 w 716"/>
                <a:gd name="T27" fmla="*/ 48 h 133"/>
                <a:gd name="T28" fmla="*/ 178 w 716"/>
                <a:gd name="T29" fmla="*/ 19 h 133"/>
                <a:gd name="T30" fmla="*/ 190 w 716"/>
                <a:gd name="T31" fmla="*/ 11 h 133"/>
                <a:gd name="T32" fmla="*/ 207 w 716"/>
                <a:gd name="T33" fmla="*/ 2 h 133"/>
                <a:gd name="T34" fmla="*/ 211 w 716"/>
                <a:gd name="T35" fmla="*/ 23 h 133"/>
                <a:gd name="T36" fmla="*/ 496 w 716"/>
                <a:gd name="T37" fmla="*/ 27 h 133"/>
                <a:gd name="T38" fmla="*/ 516 w 716"/>
                <a:gd name="T39" fmla="*/ 8 h 133"/>
                <a:gd name="T40" fmla="*/ 530 w 716"/>
                <a:gd name="T41" fmla="*/ 10 h 133"/>
                <a:gd name="T42" fmla="*/ 536 w 716"/>
                <a:gd name="T43" fmla="*/ 28 h 133"/>
                <a:gd name="T44" fmla="*/ 561 w 716"/>
                <a:gd name="T45" fmla="*/ 62 h 133"/>
                <a:gd name="T46" fmla="*/ 612 w 716"/>
                <a:gd name="T47" fmla="*/ 56 h 133"/>
                <a:gd name="T48" fmla="*/ 622 w 716"/>
                <a:gd name="T49" fmla="*/ 64 h 133"/>
                <a:gd name="T50" fmla="*/ 635 w 716"/>
                <a:gd name="T51" fmla="*/ 59 h 133"/>
                <a:gd name="T52" fmla="*/ 649 w 716"/>
                <a:gd name="T53" fmla="*/ 63 h 133"/>
                <a:gd name="T54" fmla="*/ 662 w 716"/>
                <a:gd name="T55" fmla="*/ 61 h 133"/>
                <a:gd name="T56" fmla="*/ 678 w 716"/>
                <a:gd name="T57" fmla="*/ 56 h 133"/>
                <a:gd name="T58" fmla="*/ 691 w 716"/>
                <a:gd name="T59" fmla="*/ 54 h 133"/>
                <a:gd name="T60" fmla="*/ 702 w 716"/>
                <a:gd name="T61" fmla="*/ 52 h 133"/>
                <a:gd name="T62" fmla="*/ 714 w 716"/>
                <a:gd name="T63" fmla="*/ 60 h 133"/>
                <a:gd name="T64" fmla="*/ 684 w 716"/>
                <a:gd name="T65" fmla="*/ 90 h 133"/>
                <a:gd name="T66" fmla="*/ 653 w 716"/>
                <a:gd name="T67" fmla="*/ 108 h 133"/>
                <a:gd name="T68" fmla="*/ 601 w 716"/>
                <a:gd name="T69" fmla="*/ 133 h 133"/>
                <a:gd name="T70" fmla="*/ 599 w 716"/>
                <a:gd name="T71" fmla="*/ 128 h 133"/>
                <a:gd name="T72" fmla="*/ 652 w 716"/>
                <a:gd name="T73" fmla="*/ 103 h 133"/>
                <a:gd name="T74" fmla="*/ 691 w 716"/>
                <a:gd name="T75" fmla="*/ 78 h 133"/>
                <a:gd name="T76" fmla="*/ 701 w 716"/>
                <a:gd name="T77" fmla="*/ 58 h 133"/>
                <a:gd name="T78" fmla="*/ 683 w 716"/>
                <a:gd name="T79" fmla="*/ 57 h 133"/>
                <a:gd name="T80" fmla="*/ 657 w 716"/>
                <a:gd name="T81" fmla="*/ 64 h 133"/>
                <a:gd name="T82" fmla="*/ 637 w 716"/>
                <a:gd name="T83" fmla="*/ 70 h 133"/>
                <a:gd name="T84" fmla="*/ 616 w 716"/>
                <a:gd name="T85" fmla="*/ 63 h 133"/>
                <a:gd name="T86" fmla="*/ 606 w 716"/>
                <a:gd name="T87" fmla="*/ 66 h 133"/>
                <a:gd name="T88" fmla="*/ 562 w 716"/>
                <a:gd name="T89" fmla="*/ 67 h 133"/>
                <a:gd name="T90" fmla="*/ 530 w 716"/>
                <a:gd name="T91" fmla="*/ 26 h 133"/>
                <a:gd name="T92" fmla="*/ 518 w 716"/>
                <a:gd name="T93" fmla="*/ 15 h 133"/>
                <a:gd name="T94" fmla="*/ 508 w 716"/>
                <a:gd name="T95" fmla="*/ 21 h 133"/>
                <a:gd name="T96" fmla="*/ 220 w 716"/>
                <a:gd name="T97" fmla="*/ 32 h 133"/>
                <a:gd name="T98" fmla="*/ 206 w 716"/>
                <a:gd name="T99" fmla="*/ 15 h 133"/>
                <a:gd name="T100" fmla="*/ 193 w 716"/>
                <a:gd name="T101" fmla="*/ 16 h 133"/>
                <a:gd name="T102" fmla="*/ 182 w 716"/>
                <a:gd name="T103" fmla="*/ 30 h 133"/>
                <a:gd name="T104" fmla="*/ 152 w 716"/>
                <a:gd name="T105" fmla="*/ 67 h 133"/>
                <a:gd name="T106" fmla="*/ 108 w 716"/>
                <a:gd name="T107" fmla="*/ 66 h 133"/>
                <a:gd name="T108" fmla="*/ 96 w 716"/>
                <a:gd name="T109" fmla="*/ 60 h 133"/>
                <a:gd name="T110" fmla="*/ 80 w 716"/>
                <a:gd name="T111" fmla="*/ 68 h 133"/>
                <a:gd name="T112" fmla="*/ 56 w 716"/>
                <a:gd name="T113" fmla="*/ 64 h 133"/>
                <a:gd name="T114" fmla="*/ 33 w 716"/>
                <a:gd name="T115" fmla="*/ 57 h 133"/>
                <a:gd name="T116" fmla="*/ 19 w 716"/>
                <a:gd name="T117" fmla="*/ 54 h 133"/>
                <a:gd name="T118" fmla="*/ 6 w 716"/>
                <a:gd name="T119" fmla="*/ 67 h 133"/>
                <a:gd name="T120" fmla="*/ 37 w 716"/>
                <a:gd name="T121" fmla="*/ 86 h 133"/>
                <a:gd name="T122" fmla="*/ 56 w 716"/>
                <a:gd name="T123" fmla="*/ 9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6" h="133">
                  <a:moveTo>
                    <a:pt x="113" y="133"/>
                  </a:moveTo>
                  <a:cubicBezTo>
                    <a:pt x="112" y="133"/>
                    <a:pt x="112" y="133"/>
                    <a:pt x="112" y="133"/>
                  </a:cubicBezTo>
                  <a:cubicBezTo>
                    <a:pt x="103" y="130"/>
                    <a:pt x="94" y="126"/>
                    <a:pt x="85" y="122"/>
                  </a:cubicBezTo>
                  <a:cubicBezTo>
                    <a:pt x="83" y="121"/>
                    <a:pt x="81" y="120"/>
                    <a:pt x="80" y="119"/>
                  </a:cubicBezTo>
                  <a:cubicBezTo>
                    <a:pt x="76" y="117"/>
                    <a:pt x="73" y="115"/>
                    <a:pt x="69" y="114"/>
                  </a:cubicBezTo>
                  <a:cubicBezTo>
                    <a:pt x="67" y="114"/>
                    <a:pt x="67" y="114"/>
                    <a:pt x="67" y="114"/>
                  </a:cubicBezTo>
                  <a:cubicBezTo>
                    <a:pt x="67" y="112"/>
                    <a:pt x="67" y="112"/>
                    <a:pt x="67" y="112"/>
                  </a:cubicBezTo>
                  <a:cubicBezTo>
                    <a:pt x="67" y="112"/>
                    <a:pt x="67" y="112"/>
                    <a:pt x="65" y="111"/>
                  </a:cubicBezTo>
                  <a:cubicBezTo>
                    <a:pt x="64" y="111"/>
                    <a:pt x="62" y="110"/>
                    <a:pt x="60" y="108"/>
                  </a:cubicBezTo>
                  <a:cubicBezTo>
                    <a:pt x="60" y="108"/>
                    <a:pt x="60" y="108"/>
                    <a:pt x="60" y="108"/>
                  </a:cubicBezTo>
                  <a:cubicBezTo>
                    <a:pt x="57" y="108"/>
                    <a:pt x="55" y="107"/>
                    <a:pt x="55" y="104"/>
                  </a:cubicBezTo>
                  <a:cubicBezTo>
                    <a:pt x="54" y="104"/>
                    <a:pt x="54" y="104"/>
                    <a:pt x="54" y="104"/>
                  </a:cubicBezTo>
                  <a:cubicBezTo>
                    <a:pt x="52" y="103"/>
                    <a:pt x="52" y="103"/>
                    <a:pt x="52" y="103"/>
                  </a:cubicBezTo>
                  <a:cubicBezTo>
                    <a:pt x="52" y="102"/>
                    <a:pt x="51" y="102"/>
                    <a:pt x="49" y="101"/>
                  </a:cubicBezTo>
                  <a:cubicBezTo>
                    <a:pt x="47" y="100"/>
                    <a:pt x="44" y="99"/>
                    <a:pt x="43" y="96"/>
                  </a:cubicBezTo>
                  <a:cubicBezTo>
                    <a:pt x="43" y="96"/>
                    <a:pt x="42" y="96"/>
                    <a:pt x="42" y="96"/>
                  </a:cubicBezTo>
                  <a:cubicBezTo>
                    <a:pt x="39" y="96"/>
                    <a:pt x="38" y="93"/>
                    <a:pt x="37" y="92"/>
                  </a:cubicBezTo>
                  <a:cubicBezTo>
                    <a:pt x="37" y="92"/>
                    <a:pt x="37" y="91"/>
                    <a:pt x="37" y="91"/>
                  </a:cubicBezTo>
                  <a:cubicBezTo>
                    <a:pt x="37" y="91"/>
                    <a:pt x="37" y="91"/>
                    <a:pt x="37" y="91"/>
                  </a:cubicBezTo>
                  <a:cubicBezTo>
                    <a:pt x="35" y="91"/>
                    <a:pt x="33" y="91"/>
                    <a:pt x="31" y="89"/>
                  </a:cubicBezTo>
                  <a:cubicBezTo>
                    <a:pt x="31" y="88"/>
                    <a:pt x="30" y="87"/>
                    <a:pt x="30" y="86"/>
                  </a:cubicBezTo>
                  <a:cubicBezTo>
                    <a:pt x="25" y="84"/>
                    <a:pt x="21" y="82"/>
                    <a:pt x="16" y="80"/>
                  </a:cubicBezTo>
                  <a:cubicBezTo>
                    <a:pt x="13" y="78"/>
                    <a:pt x="10" y="76"/>
                    <a:pt x="7" y="75"/>
                  </a:cubicBezTo>
                  <a:cubicBezTo>
                    <a:pt x="4" y="74"/>
                    <a:pt x="2" y="71"/>
                    <a:pt x="1" y="68"/>
                  </a:cubicBezTo>
                  <a:cubicBezTo>
                    <a:pt x="0" y="67"/>
                    <a:pt x="0" y="65"/>
                    <a:pt x="1" y="63"/>
                  </a:cubicBezTo>
                  <a:cubicBezTo>
                    <a:pt x="2" y="62"/>
                    <a:pt x="3" y="61"/>
                    <a:pt x="6" y="62"/>
                  </a:cubicBezTo>
                  <a:cubicBezTo>
                    <a:pt x="5" y="59"/>
                    <a:pt x="7" y="57"/>
                    <a:pt x="8" y="56"/>
                  </a:cubicBezTo>
                  <a:cubicBezTo>
                    <a:pt x="9" y="55"/>
                    <a:pt x="10" y="54"/>
                    <a:pt x="11" y="53"/>
                  </a:cubicBezTo>
                  <a:cubicBezTo>
                    <a:pt x="13" y="52"/>
                    <a:pt x="14" y="52"/>
                    <a:pt x="13" y="51"/>
                  </a:cubicBezTo>
                  <a:cubicBezTo>
                    <a:pt x="13" y="47"/>
                    <a:pt x="13" y="47"/>
                    <a:pt x="13" y="47"/>
                  </a:cubicBezTo>
                  <a:cubicBezTo>
                    <a:pt x="16" y="48"/>
                    <a:pt x="16" y="48"/>
                    <a:pt x="16" y="48"/>
                  </a:cubicBezTo>
                  <a:cubicBezTo>
                    <a:pt x="16" y="48"/>
                    <a:pt x="16" y="47"/>
                    <a:pt x="17" y="47"/>
                  </a:cubicBezTo>
                  <a:cubicBezTo>
                    <a:pt x="18" y="47"/>
                    <a:pt x="21" y="47"/>
                    <a:pt x="22" y="49"/>
                  </a:cubicBezTo>
                  <a:cubicBezTo>
                    <a:pt x="22" y="49"/>
                    <a:pt x="22" y="49"/>
                    <a:pt x="22" y="49"/>
                  </a:cubicBezTo>
                  <a:cubicBezTo>
                    <a:pt x="23" y="49"/>
                    <a:pt x="25" y="50"/>
                    <a:pt x="25" y="52"/>
                  </a:cubicBezTo>
                  <a:cubicBezTo>
                    <a:pt x="26" y="53"/>
                    <a:pt x="25" y="53"/>
                    <a:pt x="25" y="54"/>
                  </a:cubicBezTo>
                  <a:cubicBezTo>
                    <a:pt x="26" y="54"/>
                    <a:pt x="26" y="54"/>
                    <a:pt x="27" y="54"/>
                  </a:cubicBezTo>
                  <a:cubicBezTo>
                    <a:pt x="27" y="54"/>
                    <a:pt x="28" y="54"/>
                    <a:pt x="28" y="54"/>
                  </a:cubicBezTo>
                  <a:cubicBezTo>
                    <a:pt x="28" y="54"/>
                    <a:pt x="28" y="53"/>
                    <a:pt x="28" y="52"/>
                  </a:cubicBezTo>
                  <a:cubicBezTo>
                    <a:pt x="28" y="50"/>
                    <a:pt x="29" y="49"/>
                    <a:pt x="30" y="49"/>
                  </a:cubicBezTo>
                  <a:cubicBezTo>
                    <a:pt x="32" y="48"/>
                    <a:pt x="34" y="48"/>
                    <a:pt x="35" y="50"/>
                  </a:cubicBezTo>
                  <a:cubicBezTo>
                    <a:pt x="36" y="52"/>
                    <a:pt x="36" y="52"/>
                    <a:pt x="36" y="52"/>
                  </a:cubicBezTo>
                  <a:cubicBezTo>
                    <a:pt x="37" y="53"/>
                    <a:pt x="38" y="55"/>
                    <a:pt x="39" y="57"/>
                  </a:cubicBezTo>
                  <a:cubicBezTo>
                    <a:pt x="39" y="58"/>
                    <a:pt x="39" y="58"/>
                    <a:pt x="39" y="58"/>
                  </a:cubicBezTo>
                  <a:cubicBezTo>
                    <a:pt x="40" y="58"/>
                    <a:pt x="41" y="58"/>
                    <a:pt x="41" y="58"/>
                  </a:cubicBezTo>
                  <a:cubicBezTo>
                    <a:pt x="41" y="58"/>
                    <a:pt x="41" y="57"/>
                    <a:pt x="41" y="56"/>
                  </a:cubicBezTo>
                  <a:cubicBezTo>
                    <a:pt x="41" y="55"/>
                    <a:pt x="41" y="54"/>
                    <a:pt x="42" y="53"/>
                  </a:cubicBezTo>
                  <a:cubicBezTo>
                    <a:pt x="42" y="52"/>
                    <a:pt x="43" y="52"/>
                    <a:pt x="45" y="52"/>
                  </a:cubicBezTo>
                  <a:cubicBezTo>
                    <a:pt x="45" y="52"/>
                    <a:pt x="45" y="52"/>
                    <a:pt x="45" y="52"/>
                  </a:cubicBezTo>
                  <a:cubicBezTo>
                    <a:pt x="47" y="52"/>
                    <a:pt x="49" y="53"/>
                    <a:pt x="49" y="55"/>
                  </a:cubicBezTo>
                  <a:cubicBezTo>
                    <a:pt x="50" y="57"/>
                    <a:pt x="50" y="58"/>
                    <a:pt x="51" y="60"/>
                  </a:cubicBezTo>
                  <a:cubicBezTo>
                    <a:pt x="51" y="60"/>
                    <a:pt x="51" y="60"/>
                    <a:pt x="51" y="60"/>
                  </a:cubicBezTo>
                  <a:cubicBezTo>
                    <a:pt x="51" y="60"/>
                    <a:pt x="51" y="59"/>
                    <a:pt x="52" y="59"/>
                  </a:cubicBezTo>
                  <a:cubicBezTo>
                    <a:pt x="52" y="58"/>
                    <a:pt x="52" y="57"/>
                    <a:pt x="52" y="56"/>
                  </a:cubicBezTo>
                  <a:cubicBezTo>
                    <a:pt x="53" y="55"/>
                    <a:pt x="53" y="55"/>
                    <a:pt x="55" y="54"/>
                  </a:cubicBezTo>
                  <a:cubicBezTo>
                    <a:pt x="55" y="54"/>
                    <a:pt x="55" y="54"/>
                    <a:pt x="55" y="54"/>
                  </a:cubicBezTo>
                  <a:cubicBezTo>
                    <a:pt x="58" y="54"/>
                    <a:pt x="59" y="56"/>
                    <a:pt x="59" y="57"/>
                  </a:cubicBezTo>
                  <a:cubicBezTo>
                    <a:pt x="61" y="58"/>
                    <a:pt x="61" y="60"/>
                    <a:pt x="62" y="61"/>
                  </a:cubicBezTo>
                  <a:cubicBezTo>
                    <a:pt x="63" y="63"/>
                    <a:pt x="63" y="63"/>
                    <a:pt x="64" y="63"/>
                  </a:cubicBezTo>
                  <a:cubicBezTo>
                    <a:pt x="64" y="63"/>
                    <a:pt x="64" y="63"/>
                    <a:pt x="64" y="63"/>
                  </a:cubicBezTo>
                  <a:cubicBezTo>
                    <a:pt x="63" y="59"/>
                    <a:pt x="66" y="57"/>
                    <a:pt x="67" y="57"/>
                  </a:cubicBezTo>
                  <a:cubicBezTo>
                    <a:pt x="67" y="57"/>
                    <a:pt x="68" y="57"/>
                    <a:pt x="68" y="57"/>
                  </a:cubicBezTo>
                  <a:cubicBezTo>
                    <a:pt x="69" y="57"/>
                    <a:pt x="71" y="57"/>
                    <a:pt x="72" y="60"/>
                  </a:cubicBezTo>
                  <a:cubicBezTo>
                    <a:pt x="72" y="60"/>
                    <a:pt x="72" y="60"/>
                    <a:pt x="72" y="60"/>
                  </a:cubicBezTo>
                  <a:cubicBezTo>
                    <a:pt x="72" y="60"/>
                    <a:pt x="72" y="61"/>
                    <a:pt x="73" y="61"/>
                  </a:cubicBezTo>
                  <a:cubicBezTo>
                    <a:pt x="74" y="63"/>
                    <a:pt x="75" y="64"/>
                    <a:pt x="76" y="64"/>
                  </a:cubicBezTo>
                  <a:cubicBezTo>
                    <a:pt x="76" y="64"/>
                    <a:pt x="76" y="64"/>
                    <a:pt x="76" y="64"/>
                  </a:cubicBezTo>
                  <a:cubicBezTo>
                    <a:pt x="76" y="64"/>
                    <a:pt x="76" y="64"/>
                    <a:pt x="76" y="64"/>
                  </a:cubicBezTo>
                  <a:cubicBezTo>
                    <a:pt x="76" y="64"/>
                    <a:pt x="76" y="63"/>
                    <a:pt x="75" y="62"/>
                  </a:cubicBezTo>
                  <a:cubicBezTo>
                    <a:pt x="73" y="56"/>
                    <a:pt x="73" y="56"/>
                    <a:pt x="73" y="56"/>
                  </a:cubicBezTo>
                  <a:cubicBezTo>
                    <a:pt x="79" y="58"/>
                    <a:pt x="79" y="58"/>
                    <a:pt x="79" y="58"/>
                  </a:cubicBezTo>
                  <a:cubicBezTo>
                    <a:pt x="82" y="59"/>
                    <a:pt x="83" y="61"/>
                    <a:pt x="85" y="63"/>
                  </a:cubicBezTo>
                  <a:cubicBezTo>
                    <a:pt x="85" y="63"/>
                    <a:pt x="86" y="64"/>
                    <a:pt x="86" y="64"/>
                  </a:cubicBezTo>
                  <a:cubicBezTo>
                    <a:pt x="87" y="65"/>
                    <a:pt x="90" y="66"/>
                    <a:pt x="92" y="66"/>
                  </a:cubicBezTo>
                  <a:cubicBezTo>
                    <a:pt x="92" y="66"/>
                    <a:pt x="92" y="65"/>
                    <a:pt x="91" y="65"/>
                  </a:cubicBezTo>
                  <a:cubicBezTo>
                    <a:pt x="91" y="64"/>
                    <a:pt x="91" y="63"/>
                    <a:pt x="91" y="61"/>
                  </a:cubicBezTo>
                  <a:cubicBezTo>
                    <a:pt x="90" y="59"/>
                    <a:pt x="91" y="57"/>
                    <a:pt x="93" y="56"/>
                  </a:cubicBezTo>
                  <a:cubicBezTo>
                    <a:pt x="94" y="55"/>
                    <a:pt x="94" y="55"/>
                    <a:pt x="94" y="55"/>
                  </a:cubicBezTo>
                  <a:cubicBezTo>
                    <a:pt x="95" y="54"/>
                    <a:pt x="96" y="54"/>
                    <a:pt x="97" y="54"/>
                  </a:cubicBezTo>
                  <a:cubicBezTo>
                    <a:pt x="99" y="54"/>
                    <a:pt x="100" y="55"/>
                    <a:pt x="101" y="57"/>
                  </a:cubicBezTo>
                  <a:cubicBezTo>
                    <a:pt x="101" y="57"/>
                    <a:pt x="101" y="57"/>
                    <a:pt x="101" y="57"/>
                  </a:cubicBezTo>
                  <a:cubicBezTo>
                    <a:pt x="104" y="55"/>
                    <a:pt x="107" y="55"/>
                    <a:pt x="108" y="57"/>
                  </a:cubicBezTo>
                  <a:cubicBezTo>
                    <a:pt x="109" y="58"/>
                    <a:pt x="109" y="59"/>
                    <a:pt x="109" y="61"/>
                  </a:cubicBezTo>
                  <a:cubicBezTo>
                    <a:pt x="115" y="61"/>
                    <a:pt x="121" y="62"/>
                    <a:pt x="127" y="62"/>
                  </a:cubicBezTo>
                  <a:cubicBezTo>
                    <a:pt x="136" y="63"/>
                    <a:pt x="136" y="63"/>
                    <a:pt x="136" y="63"/>
                  </a:cubicBezTo>
                  <a:cubicBezTo>
                    <a:pt x="138" y="63"/>
                    <a:pt x="138" y="62"/>
                    <a:pt x="138" y="62"/>
                  </a:cubicBezTo>
                  <a:cubicBezTo>
                    <a:pt x="139" y="60"/>
                    <a:pt x="141" y="59"/>
                    <a:pt x="141" y="59"/>
                  </a:cubicBezTo>
                  <a:cubicBezTo>
                    <a:pt x="142" y="59"/>
                    <a:pt x="143" y="60"/>
                    <a:pt x="143" y="60"/>
                  </a:cubicBezTo>
                  <a:cubicBezTo>
                    <a:pt x="144" y="59"/>
                    <a:pt x="145" y="58"/>
                    <a:pt x="146" y="58"/>
                  </a:cubicBezTo>
                  <a:cubicBezTo>
                    <a:pt x="148" y="58"/>
                    <a:pt x="150" y="61"/>
                    <a:pt x="151" y="62"/>
                  </a:cubicBezTo>
                  <a:cubicBezTo>
                    <a:pt x="151" y="62"/>
                    <a:pt x="150" y="62"/>
                    <a:pt x="150" y="62"/>
                  </a:cubicBezTo>
                  <a:cubicBezTo>
                    <a:pt x="151" y="65"/>
                    <a:pt x="151" y="65"/>
                    <a:pt x="151" y="65"/>
                  </a:cubicBezTo>
                  <a:cubicBezTo>
                    <a:pt x="151" y="62"/>
                    <a:pt x="151" y="62"/>
                    <a:pt x="151" y="62"/>
                  </a:cubicBezTo>
                  <a:cubicBezTo>
                    <a:pt x="152" y="65"/>
                    <a:pt x="152" y="65"/>
                    <a:pt x="152" y="65"/>
                  </a:cubicBezTo>
                  <a:cubicBezTo>
                    <a:pt x="152" y="62"/>
                    <a:pt x="152" y="62"/>
                    <a:pt x="152" y="62"/>
                  </a:cubicBezTo>
                  <a:cubicBezTo>
                    <a:pt x="152" y="62"/>
                    <a:pt x="152" y="62"/>
                    <a:pt x="152" y="62"/>
                  </a:cubicBezTo>
                  <a:cubicBezTo>
                    <a:pt x="157" y="62"/>
                    <a:pt x="160" y="61"/>
                    <a:pt x="163" y="58"/>
                  </a:cubicBezTo>
                  <a:cubicBezTo>
                    <a:pt x="167" y="54"/>
                    <a:pt x="170" y="51"/>
                    <a:pt x="173" y="48"/>
                  </a:cubicBezTo>
                  <a:cubicBezTo>
                    <a:pt x="173" y="47"/>
                    <a:pt x="173" y="47"/>
                    <a:pt x="173" y="47"/>
                  </a:cubicBezTo>
                  <a:cubicBezTo>
                    <a:pt x="174" y="46"/>
                    <a:pt x="174" y="46"/>
                    <a:pt x="174" y="46"/>
                  </a:cubicBezTo>
                  <a:cubicBezTo>
                    <a:pt x="175" y="44"/>
                    <a:pt x="175" y="42"/>
                    <a:pt x="176" y="40"/>
                  </a:cubicBezTo>
                  <a:cubicBezTo>
                    <a:pt x="177" y="37"/>
                    <a:pt x="178" y="34"/>
                    <a:pt x="177" y="31"/>
                  </a:cubicBezTo>
                  <a:cubicBezTo>
                    <a:pt x="177" y="31"/>
                    <a:pt x="177" y="30"/>
                    <a:pt x="177" y="29"/>
                  </a:cubicBezTo>
                  <a:cubicBezTo>
                    <a:pt x="176" y="27"/>
                    <a:pt x="175" y="24"/>
                    <a:pt x="178" y="20"/>
                  </a:cubicBezTo>
                  <a:cubicBezTo>
                    <a:pt x="178" y="20"/>
                    <a:pt x="178" y="19"/>
                    <a:pt x="178" y="19"/>
                  </a:cubicBezTo>
                  <a:cubicBezTo>
                    <a:pt x="178" y="17"/>
                    <a:pt x="178" y="15"/>
                    <a:pt x="181" y="13"/>
                  </a:cubicBezTo>
                  <a:cubicBezTo>
                    <a:pt x="181" y="13"/>
                    <a:pt x="181" y="13"/>
                    <a:pt x="181" y="12"/>
                  </a:cubicBezTo>
                  <a:cubicBezTo>
                    <a:pt x="181" y="12"/>
                    <a:pt x="181" y="11"/>
                    <a:pt x="181" y="11"/>
                  </a:cubicBezTo>
                  <a:cubicBezTo>
                    <a:pt x="181" y="7"/>
                    <a:pt x="183" y="6"/>
                    <a:pt x="185" y="6"/>
                  </a:cubicBezTo>
                  <a:cubicBezTo>
                    <a:pt x="185" y="6"/>
                    <a:pt x="185" y="6"/>
                    <a:pt x="185" y="6"/>
                  </a:cubicBezTo>
                  <a:cubicBezTo>
                    <a:pt x="186" y="6"/>
                    <a:pt x="188" y="6"/>
                    <a:pt x="188" y="7"/>
                  </a:cubicBezTo>
                  <a:cubicBezTo>
                    <a:pt x="190" y="8"/>
                    <a:pt x="190" y="10"/>
                    <a:pt x="190" y="11"/>
                  </a:cubicBezTo>
                  <a:cubicBezTo>
                    <a:pt x="189" y="11"/>
                    <a:pt x="189" y="11"/>
                    <a:pt x="189" y="12"/>
                  </a:cubicBezTo>
                  <a:cubicBezTo>
                    <a:pt x="190" y="12"/>
                    <a:pt x="190" y="12"/>
                    <a:pt x="190" y="12"/>
                  </a:cubicBezTo>
                  <a:cubicBezTo>
                    <a:pt x="190" y="12"/>
                    <a:pt x="190" y="12"/>
                    <a:pt x="190" y="12"/>
                  </a:cubicBezTo>
                  <a:cubicBezTo>
                    <a:pt x="190" y="12"/>
                    <a:pt x="191" y="11"/>
                    <a:pt x="192" y="11"/>
                  </a:cubicBezTo>
                  <a:cubicBezTo>
                    <a:pt x="194" y="10"/>
                    <a:pt x="195" y="8"/>
                    <a:pt x="196" y="5"/>
                  </a:cubicBezTo>
                  <a:cubicBezTo>
                    <a:pt x="197" y="2"/>
                    <a:pt x="199" y="1"/>
                    <a:pt x="202" y="1"/>
                  </a:cubicBezTo>
                  <a:cubicBezTo>
                    <a:pt x="204" y="1"/>
                    <a:pt x="206" y="1"/>
                    <a:pt x="207" y="2"/>
                  </a:cubicBezTo>
                  <a:cubicBezTo>
                    <a:pt x="211" y="4"/>
                    <a:pt x="213" y="11"/>
                    <a:pt x="211" y="16"/>
                  </a:cubicBezTo>
                  <a:cubicBezTo>
                    <a:pt x="211" y="17"/>
                    <a:pt x="211" y="17"/>
                    <a:pt x="211" y="18"/>
                  </a:cubicBezTo>
                  <a:cubicBezTo>
                    <a:pt x="210" y="19"/>
                    <a:pt x="210" y="20"/>
                    <a:pt x="210" y="20"/>
                  </a:cubicBezTo>
                  <a:cubicBezTo>
                    <a:pt x="209" y="21"/>
                    <a:pt x="209" y="22"/>
                    <a:pt x="209" y="22"/>
                  </a:cubicBezTo>
                  <a:cubicBezTo>
                    <a:pt x="209" y="22"/>
                    <a:pt x="209" y="23"/>
                    <a:pt x="209" y="23"/>
                  </a:cubicBezTo>
                  <a:cubicBezTo>
                    <a:pt x="209" y="23"/>
                    <a:pt x="209" y="23"/>
                    <a:pt x="209" y="23"/>
                  </a:cubicBezTo>
                  <a:cubicBezTo>
                    <a:pt x="211" y="23"/>
                    <a:pt x="211" y="23"/>
                    <a:pt x="211" y="23"/>
                  </a:cubicBezTo>
                  <a:cubicBezTo>
                    <a:pt x="211" y="25"/>
                    <a:pt x="211" y="25"/>
                    <a:pt x="211" y="25"/>
                  </a:cubicBezTo>
                  <a:cubicBezTo>
                    <a:pt x="212" y="28"/>
                    <a:pt x="213" y="28"/>
                    <a:pt x="214" y="28"/>
                  </a:cubicBezTo>
                  <a:cubicBezTo>
                    <a:pt x="215" y="28"/>
                    <a:pt x="216" y="28"/>
                    <a:pt x="217" y="27"/>
                  </a:cubicBezTo>
                  <a:cubicBezTo>
                    <a:pt x="218" y="27"/>
                    <a:pt x="219" y="27"/>
                    <a:pt x="220" y="27"/>
                  </a:cubicBezTo>
                  <a:cubicBezTo>
                    <a:pt x="275" y="27"/>
                    <a:pt x="329" y="27"/>
                    <a:pt x="384" y="27"/>
                  </a:cubicBezTo>
                  <a:cubicBezTo>
                    <a:pt x="420" y="27"/>
                    <a:pt x="456" y="27"/>
                    <a:pt x="492" y="27"/>
                  </a:cubicBezTo>
                  <a:cubicBezTo>
                    <a:pt x="493" y="27"/>
                    <a:pt x="495" y="27"/>
                    <a:pt x="496" y="27"/>
                  </a:cubicBezTo>
                  <a:cubicBezTo>
                    <a:pt x="497" y="27"/>
                    <a:pt x="498" y="27"/>
                    <a:pt x="499" y="27"/>
                  </a:cubicBezTo>
                  <a:cubicBezTo>
                    <a:pt x="499" y="27"/>
                    <a:pt x="499" y="27"/>
                    <a:pt x="499" y="27"/>
                  </a:cubicBezTo>
                  <a:cubicBezTo>
                    <a:pt x="499" y="24"/>
                    <a:pt x="501" y="23"/>
                    <a:pt x="503" y="22"/>
                  </a:cubicBezTo>
                  <a:cubicBezTo>
                    <a:pt x="502" y="20"/>
                    <a:pt x="501" y="18"/>
                    <a:pt x="500" y="16"/>
                  </a:cubicBezTo>
                  <a:cubicBezTo>
                    <a:pt x="498" y="11"/>
                    <a:pt x="499" y="6"/>
                    <a:pt x="503" y="3"/>
                  </a:cubicBezTo>
                  <a:cubicBezTo>
                    <a:pt x="506" y="0"/>
                    <a:pt x="508" y="0"/>
                    <a:pt x="511" y="1"/>
                  </a:cubicBezTo>
                  <a:cubicBezTo>
                    <a:pt x="515" y="2"/>
                    <a:pt x="517" y="5"/>
                    <a:pt x="516" y="8"/>
                  </a:cubicBezTo>
                  <a:cubicBezTo>
                    <a:pt x="516" y="8"/>
                    <a:pt x="516" y="9"/>
                    <a:pt x="516" y="9"/>
                  </a:cubicBezTo>
                  <a:cubicBezTo>
                    <a:pt x="517" y="9"/>
                    <a:pt x="517" y="9"/>
                    <a:pt x="517" y="9"/>
                  </a:cubicBezTo>
                  <a:cubicBezTo>
                    <a:pt x="519" y="9"/>
                    <a:pt x="520" y="10"/>
                    <a:pt x="521" y="11"/>
                  </a:cubicBezTo>
                  <a:cubicBezTo>
                    <a:pt x="521" y="10"/>
                    <a:pt x="521" y="10"/>
                    <a:pt x="521" y="9"/>
                  </a:cubicBezTo>
                  <a:cubicBezTo>
                    <a:pt x="521" y="7"/>
                    <a:pt x="523" y="5"/>
                    <a:pt x="526" y="5"/>
                  </a:cubicBezTo>
                  <a:cubicBezTo>
                    <a:pt x="528" y="5"/>
                    <a:pt x="529" y="6"/>
                    <a:pt x="529" y="6"/>
                  </a:cubicBezTo>
                  <a:cubicBezTo>
                    <a:pt x="531" y="8"/>
                    <a:pt x="530" y="9"/>
                    <a:pt x="530" y="10"/>
                  </a:cubicBezTo>
                  <a:cubicBezTo>
                    <a:pt x="530" y="11"/>
                    <a:pt x="530" y="11"/>
                    <a:pt x="530" y="12"/>
                  </a:cubicBezTo>
                  <a:cubicBezTo>
                    <a:pt x="530" y="12"/>
                    <a:pt x="530" y="13"/>
                    <a:pt x="530" y="13"/>
                  </a:cubicBezTo>
                  <a:cubicBezTo>
                    <a:pt x="531" y="13"/>
                    <a:pt x="534" y="13"/>
                    <a:pt x="534" y="17"/>
                  </a:cubicBezTo>
                  <a:cubicBezTo>
                    <a:pt x="534" y="18"/>
                    <a:pt x="534" y="19"/>
                    <a:pt x="534" y="20"/>
                  </a:cubicBezTo>
                  <a:cubicBezTo>
                    <a:pt x="534" y="22"/>
                    <a:pt x="534" y="22"/>
                    <a:pt x="535" y="23"/>
                  </a:cubicBezTo>
                  <a:cubicBezTo>
                    <a:pt x="536" y="23"/>
                    <a:pt x="536" y="24"/>
                    <a:pt x="536" y="25"/>
                  </a:cubicBezTo>
                  <a:cubicBezTo>
                    <a:pt x="536" y="26"/>
                    <a:pt x="536" y="27"/>
                    <a:pt x="536" y="28"/>
                  </a:cubicBezTo>
                  <a:cubicBezTo>
                    <a:pt x="534" y="30"/>
                    <a:pt x="534" y="32"/>
                    <a:pt x="535" y="36"/>
                  </a:cubicBezTo>
                  <a:cubicBezTo>
                    <a:pt x="535" y="37"/>
                    <a:pt x="535" y="38"/>
                    <a:pt x="536" y="39"/>
                  </a:cubicBezTo>
                  <a:cubicBezTo>
                    <a:pt x="537" y="49"/>
                    <a:pt x="544" y="54"/>
                    <a:pt x="551" y="60"/>
                  </a:cubicBezTo>
                  <a:cubicBezTo>
                    <a:pt x="552" y="61"/>
                    <a:pt x="552" y="61"/>
                    <a:pt x="552" y="61"/>
                  </a:cubicBezTo>
                  <a:cubicBezTo>
                    <a:pt x="553" y="62"/>
                    <a:pt x="554" y="62"/>
                    <a:pt x="556" y="62"/>
                  </a:cubicBezTo>
                  <a:cubicBezTo>
                    <a:pt x="557" y="62"/>
                    <a:pt x="558" y="62"/>
                    <a:pt x="559" y="62"/>
                  </a:cubicBezTo>
                  <a:cubicBezTo>
                    <a:pt x="559" y="62"/>
                    <a:pt x="560" y="62"/>
                    <a:pt x="561" y="62"/>
                  </a:cubicBezTo>
                  <a:cubicBezTo>
                    <a:pt x="561" y="62"/>
                    <a:pt x="561" y="61"/>
                    <a:pt x="561" y="61"/>
                  </a:cubicBezTo>
                  <a:cubicBezTo>
                    <a:pt x="562" y="60"/>
                    <a:pt x="563" y="57"/>
                    <a:pt x="569" y="59"/>
                  </a:cubicBezTo>
                  <a:cubicBezTo>
                    <a:pt x="569" y="60"/>
                    <a:pt x="570" y="60"/>
                    <a:pt x="571" y="60"/>
                  </a:cubicBezTo>
                  <a:cubicBezTo>
                    <a:pt x="572" y="61"/>
                    <a:pt x="574" y="62"/>
                    <a:pt x="575" y="62"/>
                  </a:cubicBezTo>
                  <a:cubicBezTo>
                    <a:pt x="584" y="62"/>
                    <a:pt x="595" y="61"/>
                    <a:pt x="605" y="60"/>
                  </a:cubicBezTo>
                  <a:cubicBezTo>
                    <a:pt x="605" y="58"/>
                    <a:pt x="605" y="57"/>
                    <a:pt x="606" y="56"/>
                  </a:cubicBezTo>
                  <a:cubicBezTo>
                    <a:pt x="607" y="55"/>
                    <a:pt x="609" y="54"/>
                    <a:pt x="612" y="56"/>
                  </a:cubicBezTo>
                  <a:cubicBezTo>
                    <a:pt x="613" y="56"/>
                    <a:pt x="613" y="56"/>
                    <a:pt x="613" y="56"/>
                  </a:cubicBezTo>
                  <a:cubicBezTo>
                    <a:pt x="614" y="56"/>
                    <a:pt x="614" y="56"/>
                    <a:pt x="614" y="56"/>
                  </a:cubicBezTo>
                  <a:cubicBezTo>
                    <a:pt x="615" y="54"/>
                    <a:pt x="617" y="54"/>
                    <a:pt x="618" y="54"/>
                  </a:cubicBezTo>
                  <a:cubicBezTo>
                    <a:pt x="619" y="54"/>
                    <a:pt x="620" y="55"/>
                    <a:pt x="620" y="55"/>
                  </a:cubicBezTo>
                  <a:cubicBezTo>
                    <a:pt x="622" y="56"/>
                    <a:pt x="623" y="57"/>
                    <a:pt x="623" y="58"/>
                  </a:cubicBezTo>
                  <a:cubicBezTo>
                    <a:pt x="624" y="59"/>
                    <a:pt x="623" y="61"/>
                    <a:pt x="623" y="61"/>
                  </a:cubicBezTo>
                  <a:cubicBezTo>
                    <a:pt x="622" y="62"/>
                    <a:pt x="622" y="63"/>
                    <a:pt x="622" y="64"/>
                  </a:cubicBezTo>
                  <a:cubicBezTo>
                    <a:pt x="621" y="64"/>
                    <a:pt x="621" y="64"/>
                    <a:pt x="621" y="64"/>
                  </a:cubicBezTo>
                  <a:cubicBezTo>
                    <a:pt x="621" y="65"/>
                    <a:pt x="621" y="65"/>
                    <a:pt x="621" y="65"/>
                  </a:cubicBezTo>
                  <a:cubicBezTo>
                    <a:pt x="621" y="65"/>
                    <a:pt x="622" y="66"/>
                    <a:pt x="623" y="66"/>
                  </a:cubicBezTo>
                  <a:cubicBezTo>
                    <a:pt x="626" y="66"/>
                    <a:pt x="628" y="64"/>
                    <a:pt x="630" y="61"/>
                  </a:cubicBezTo>
                  <a:cubicBezTo>
                    <a:pt x="631" y="61"/>
                    <a:pt x="631" y="60"/>
                    <a:pt x="632" y="59"/>
                  </a:cubicBezTo>
                  <a:cubicBezTo>
                    <a:pt x="633" y="58"/>
                    <a:pt x="633" y="58"/>
                    <a:pt x="633" y="58"/>
                  </a:cubicBezTo>
                  <a:cubicBezTo>
                    <a:pt x="635" y="59"/>
                    <a:pt x="635" y="59"/>
                    <a:pt x="635" y="59"/>
                  </a:cubicBezTo>
                  <a:cubicBezTo>
                    <a:pt x="636" y="59"/>
                    <a:pt x="638" y="61"/>
                    <a:pt x="637" y="64"/>
                  </a:cubicBezTo>
                  <a:cubicBezTo>
                    <a:pt x="638" y="64"/>
                    <a:pt x="639" y="64"/>
                    <a:pt x="639" y="64"/>
                  </a:cubicBezTo>
                  <a:cubicBezTo>
                    <a:pt x="640" y="62"/>
                    <a:pt x="641" y="61"/>
                    <a:pt x="642" y="61"/>
                  </a:cubicBezTo>
                  <a:cubicBezTo>
                    <a:pt x="642" y="60"/>
                    <a:pt x="643" y="60"/>
                    <a:pt x="643" y="59"/>
                  </a:cubicBezTo>
                  <a:cubicBezTo>
                    <a:pt x="643" y="57"/>
                    <a:pt x="646" y="56"/>
                    <a:pt x="648" y="57"/>
                  </a:cubicBezTo>
                  <a:cubicBezTo>
                    <a:pt x="649" y="57"/>
                    <a:pt x="650" y="59"/>
                    <a:pt x="650" y="61"/>
                  </a:cubicBezTo>
                  <a:cubicBezTo>
                    <a:pt x="650" y="62"/>
                    <a:pt x="650" y="62"/>
                    <a:pt x="649" y="63"/>
                  </a:cubicBezTo>
                  <a:cubicBezTo>
                    <a:pt x="651" y="63"/>
                    <a:pt x="651" y="63"/>
                    <a:pt x="652" y="62"/>
                  </a:cubicBezTo>
                  <a:cubicBezTo>
                    <a:pt x="652" y="60"/>
                    <a:pt x="653" y="59"/>
                    <a:pt x="654" y="58"/>
                  </a:cubicBezTo>
                  <a:cubicBezTo>
                    <a:pt x="654" y="58"/>
                    <a:pt x="655" y="58"/>
                    <a:pt x="655" y="57"/>
                  </a:cubicBezTo>
                  <a:cubicBezTo>
                    <a:pt x="656" y="56"/>
                    <a:pt x="656" y="54"/>
                    <a:pt x="659" y="54"/>
                  </a:cubicBezTo>
                  <a:cubicBezTo>
                    <a:pt x="659" y="54"/>
                    <a:pt x="660" y="55"/>
                    <a:pt x="660" y="55"/>
                  </a:cubicBezTo>
                  <a:cubicBezTo>
                    <a:pt x="661" y="55"/>
                    <a:pt x="663" y="56"/>
                    <a:pt x="662" y="59"/>
                  </a:cubicBezTo>
                  <a:cubicBezTo>
                    <a:pt x="663" y="59"/>
                    <a:pt x="663" y="60"/>
                    <a:pt x="662" y="61"/>
                  </a:cubicBezTo>
                  <a:cubicBezTo>
                    <a:pt x="663" y="61"/>
                    <a:pt x="664" y="60"/>
                    <a:pt x="665" y="60"/>
                  </a:cubicBezTo>
                  <a:cubicBezTo>
                    <a:pt x="666" y="59"/>
                    <a:pt x="667" y="57"/>
                    <a:pt x="668" y="56"/>
                  </a:cubicBezTo>
                  <a:cubicBezTo>
                    <a:pt x="668" y="52"/>
                    <a:pt x="670" y="52"/>
                    <a:pt x="671" y="52"/>
                  </a:cubicBezTo>
                  <a:cubicBezTo>
                    <a:pt x="672" y="52"/>
                    <a:pt x="672" y="52"/>
                    <a:pt x="672" y="52"/>
                  </a:cubicBezTo>
                  <a:cubicBezTo>
                    <a:pt x="673" y="52"/>
                    <a:pt x="675" y="53"/>
                    <a:pt x="675" y="56"/>
                  </a:cubicBezTo>
                  <a:cubicBezTo>
                    <a:pt x="675" y="57"/>
                    <a:pt x="675" y="57"/>
                    <a:pt x="675" y="58"/>
                  </a:cubicBezTo>
                  <a:cubicBezTo>
                    <a:pt x="677" y="58"/>
                    <a:pt x="678" y="58"/>
                    <a:pt x="678" y="56"/>
                  </a:cubicBezTo>
                  <a:cubicBezTo>
                    <a:pt x="678" y="54"/>
                    <a:pt x="679" y="53"/>
                    <a:pt x="681" y="51"/>
                  </a:cubicBezTo>
                  <a:cubicBezTo>
                    <a:pt x="681" y="50"/>
                    <a:pt x="682" y="50"/>
                    <a:pt x="682" y="49"/>
                  </a:cubicBezTo>
                  <a:cubicBezTo>
                    <a:pt x="685" y="45"/>
                    <a:pt x="685" y="45"/>
                    <a:pt x="685" y="45"/>
                  </a:cubicBezTo>
                  <a:cubicBezTo>
                    <a:pt x="687" y="50"/>
                    <a:pt x="687" y="50"/>
                    <a:pt x="687" y="50"/>
                  </a:cubicBezTo>
                  <a:cubicBezTo>
                    <a:pt x="687" y="50"/>
                    <a:pt x="688" y="51"/>
                    <a:pt x="688" y="51"/>
                  </a:cubicBezTo>
                  <a:cubicBezTo>
                    <a:pt x="688" y="53"/>
                    <a:pt x="689" y="54"/>
                    <a:pt x="689" y="54"/>
                  </a:cubicBezTo>
                  <a:cubicBezTo>
                    <a:pt x="689" y="54"/>
                    <a:pt x="690" y="54"/>
                    <a:pt x="691" y="54"/>
                  </a:cubicBezTo>
                  <a:cubicBezTo>
                    <a:pt x="690" y="53"/>
                    <a:pt x="690" y="52"/>
                    <a:pt x="691" y="51"/>
                  </a:cubicBezTo>
                  <a:cubicBezTo>
                    <a:pt x="692" y="49"/>
                    <a:pt x="694" y="49"/>
                    <a:pt x="695" y="48"/>
                  </a:cubicBezTo>
                  <a:cubicBezTo>
                    <a:pt x="695" y="48"/>
                    <a:pt x="695" y="48"/>
                    <a:pt x="695" y="48"/>
                  </a:cubicBezTo>
                  <a:cubicBezTo>
                    <a:pt x="696" y="48"/>
                    <a:pt x="697" y="47"/>
                    <a:pt x="698" y="47"/>
                  </a:cubicBezTo>
                  <a:cubicBezTo>
                    <a:pt x="699" y="47"/>
                    <a:pt x="699" y="47"/>
                    <a:pt x="699" y="47"/>
                  </a:cubicBezTo>
                  <a:cubicBezTo>
                    <a:pt x="701" y="48"/>
                    <a:pt x="701" y="48"/>
                    <a:pt x="701" y="48"/>
                  </a:cubicBezTo>
                  <a:cubicBezTo>
                    <a:pt x="702" y="49"/>
                    <a:pt x="702" y="50"/>
                    <a:pt x="702" y="52"/>
                  </a:cubicBezTo>
                  <a:cubicBezTo>
                    <a:pt x="702" y="52"/>
                    <a:pt x="702" y="52"/>
                    <a:pt x="703" y="53"/>
                  </a:cubicBezTo>
                  <a:cubicBezTo>
                    <a:pt x="704" y="54"/>
                    <a:pt x="705" y="55"/>
                    <a:pt x="706" y="57"/>
                  </a:cubicBezTo>
                  <a:cubicBezTo>
                    <a:pt x="706" y="57"/>
                    <a:pt x="707" y="57"/>
                    <a:pt x="707" y="58"/>
                  </a:cubicBezTo>
                  <a:cubicBezTo>
                    <a:pt x="707" y="59"/>
                    <a:pt x="708" y="59"/>
                    <a:pt x="708" y="60"/>
                  </a:cubicBezTo>
                  <a:cubicBezTo>
                    <a:pt x="708" y="62"/>
                    <a:pt x="709" y="62"/>
                    <a:pt x="709" y="62"/>
                  </a:cubicBezTo>
                  <a:cubicBezTo>
                    <a:pt x="709" y="62"/>
                    <a:pt x="710" y="62"/>
                    <a:pt x="711" y="62"/>
                  </a:cubicBezTo>
                  <a:cubicBezTo>
                    <a:pt x="714" y="60"/>
                    <a:pt x="714" y="60"/>
                    <a:pt x="714" y="60"/>
                  </a:cubicBezTo>
                  <a:cubicBezTo>
                    <a:pt x="715" y="63"/>
                    <a:pt x="715" y="63"/>
                    <a:pt x="715" y="63"/>
                  </a:cubicBezTo>
                  <a:cubicBezTo>
                    <a:pt x="716" y="69"/>
                    <a:pt x="714" y="72"/>
                    <a:pt x="709" y="75"/>
                  </a:cubicBezTo>
                  <a:cubicBezTo>
                    <a:pt x="707" y="76"/>
                    <a:pt x="705" y="77"/>
                    <a:pt x="704" y="77"/>
                  </a:cubicBezTo>
                  <a:cubicBezTo>
                    <a:pt x="701" y="78"/>
                    <a:pt x="699" y="79"/>
                    <a:pt x="697" y="81"/>
                  </a:cubicBezTo>
                  <a:cubicBezTo>
                    <a:pt x="695" y="82"/>
                    <a:pt x="694" y="82"/>
                    <a:pt x="693" y="83"/>
                  </a:cubicBezTo>
                  <a:cubicBezTo>
                    <a:pt x="689" y="84"/>
                    <a:pt x="686" y="86"/>
                    <a:pt x="684" y="89"/>
                  </a:cubicBezTo>
                  <a:cubicBezTo>
                    <a:pt x="684" y="90"/>
                    <a:pt x="684" y="90"/>
                    <a:pt x="684" y="90"/>
                  </a:cubicBezTo>
                  <a:cubicBezTo>
                    <a:pt x="682" y="90"/>
                    <a:pt x="682" y="90"/>
                    <a:pt x="682" y="90"/>
                  </a:cubicBezTo>
                  <a:cubicBezTo>
                    <a:pt x="680" y="90"/>
                    <a:pt x="679" y="91"/>
                    <a:pt x="678" y="93"/>
                  </a:cubicBezTo>
                  <a:cubicBezTo>
                    <a:pt x="676" y="94"/>
                    <a:pt x="675" y="95"/>
                    <a:pt x="673" y="96"/>
                  </a:cubicBezTo>
                  <a:cubicBezTo>
                    <a:pt x="671" y="97"/>
                    <a:pt x="670" y="98"/>
                    <a:pt x="668" y="99"/>
                  </a:cubicBezTo>
                  <a:cubicBezTo>
                    <a:pt x="666" y="101"/>
                    <a:pt x="665" y="101"/>
                    <a:pt x="663" y="102"/>
                  </a:cubicBezTo>
                  <a:cubicBezTo>
                    <a:pt x="662" y="103"/>
                    <a:pt x="661" y="104"/>
                    <a:pt x="660" y="104"/>
                  </a:cubicBezTo>
                  <a:cubicBezTo>
                    <a:pt x="659" y="106"/>
                    <a:pt x="656" y="108"/>
                    <a:pt x="653" y="108"/>
                  </a:cubicBezTo>
                  <a:cubicBezTo>
                    <a:pt x="651" y="109"/>
                    <a:pt x="648" y="110"/>
                    <a:pt x="647" y="112"/>
                  </a:cubicBezTo>
                  <a:cubicBezTo>
                    <a:pt x="645" y="114"/>
                    <a:pt x="641" y="116"/>
                    <a:pt x="639" y="117"/>
                  </a:cubicBezTo>
                  <a:cubicBezTo>
                    <a:pt x="637" y="117"/>
                    <a:pt x="636" y="118"/>
                    <a:pt x="635" y="119"/>
                  </a:cubicBezTo>
                  <a:cubicBezTo>
                    <a:pt x="634" y="119"/>
                    <a:pt x="632" y="120"/>
                    <a:pt x="631" y="120"/>
                  </a:cubicBezTo>
                  <a:cubicBezTo>
                    <a:pt x="628" y="122"/>
                    <a:pt x="625" y="123"/>
                    <a:pt x="622" y="125"/>
                  </a:cubicBezTo>
                  <a:cubicBezTo>
                    <a:pt x="616" y="127"/>
                    <a:pt x="610" y="130"/>
                    <a:pt x="604" y="132"/>
                  </a:cubicBezTo>
                  <a:cubicBezTo>
                    <a:pt x="603" y="132"/>
                    <a:pt x="602" y="133"/>
                    <a:pt x="601" y="133"/>
                  </a:cubicBezTo>
                  <a:cubicBezTo>
                    <a:pt x="601" y="133"/>
                    <a:pt x="601" y="133"/>
                    <a:pt x="601" y="133"/>
                  </a:cubicBezTo>
                  <a:lnTo>
                    <a:pt x="113" y="133"/>
                  </a:lnTo>
                  <a:close/>
                  <a:moveTo>
                    <a:pt x="71" y="110"/>
                  </a:moveTo>
                  <a:cubicBezTo>
                    <a:pt x="75" y="111"/>
                    <a:pt x="79" y="112"/>
                    <a:pt x="82" y="114"/>
                  </a:cubicBezTo>
                  <a:cubicBezTo>
                    <a:pt x="84" y="115"/>
                    <a:pt x="85" y="116"/>
                    <a:pt x="87" y="117"/>
                  </a:cubicBezTo>
                  <a:cubicBezTo>
                    <a:pt x="96" y="121"/>
                    <a:pt x="105" y="125"/>
                    <a:pt x="113" y="128"/>
                  </a:cubicBezTo>
                  <a:cubicBezTo>
                    <a:pt x="599" y="128"/>
                    <a:pt x="599" y="128"/>
                    <a:pt x="599" y="128"/>
                  </a:cubicBezTo>
                  <a:cubicBezTo>
                    <a:pt x="600" y="128"/>
                    <a:pt x="601" y="127"/>
                    <a:pt x="602" y="127"/>
                  </a:cubicBezTo>
                  <a:cubicBezTo>
                    <a:pt x="608" y="125"/>
                    <a:pt x="614" y="123"/>
                    <a:pt x="620" y="120"/>
                  </a:cubicBezTo>
                  <a:cubicBezTo>
                    <a:pt x="623" y="118"/>
                    <a:pt x="626" y="117"/>
                    <a:pt x="629" y="116"/>
                  </a:cubicBezTo>
                  <a:cubicBezTo>
                    <a:pt x="630" y="115"/>
                    <a:pt x="631" y="114"/>
                    <a:pt x="632" y="114"/>
                  </a:cubicBezTo>
                  <a:cubicBezTo>
                    <a:pt x="634" y="113"/>
                    <a:pt x="635" y="112"/>
                    <a:pt x="637" y="112"/>
                  </a:cubicBezTo>
                  <a:cubicBezTo>
                    <a:pt x="638" y="111"/>
                    <a:pt x="641" y="110"/>
                    <a:pt x="643" y="108"/>
                  </a:cubicBezTo>
                  <a:cubicBezTo>
                    <a:pt x="645" y="106"/>
                    <a:pt x="649" y="104"/>
                    <a:pt x="652" y="103"/>
                  </a:cubicBezTo>
                  <a:cubicBezTo>
                    <a:pt x="654" y="103"/>
                    <a:pt x="655" y="102"/>
                    <a:pt x="657" y="100"/>
                  </a:cubicBezTo>
                  <a:cubicBezTo>
                    <a:pt x="658" y="99"/>
                    <a:pt x="659" y="98"/>
                    <a:pt x="661" y="98"/>
                  </a:cubicBezTo>
                  <a:cubicBezTo>
                    <a:pt x="662" y="97"/>
                    <a:pt x="663" y="96"/>
                    <a:pt x="665" y="95"/>
                  </a:cubicBezTo>
                  <a:cubicBezTo>
                    <a:pt x="667" y="94"/>
                    <a:pt x="669" y="92"/>
                    <a:pt x="671" y="91"/>
                  </a:cubicBezTo>
                  <a:cubicBezTo>
                    <a:pt x="672" y="91"/>
                    <a:pt x="673" y="90"/>
                    <a:pt x="674" y="89"/>
                  </a:cubicBezTo>
                  <a:cubicBezTo>
                    <a:pt x="676" y="87"/>
                    <a:pt x="677" y="86"/>
                    <a:pt x="680" y="85"/>
                  </a:cubicBezTo>
                  <a:cubicBezTo>
                    <a:pt x="683" y="81"/>
                    <a:pt x="687" y="79"/>
                    <a:pt x="691" y="78"/>
                  </a:cubicBezTo>
                  <a:cubicBezTo>
                    <a:pt x="692" y="77"/>
                    <a:pt x="693" y="77"/>
                    <a:pt x="694" y="76"/>
                  </a:cubicBezTo>
                  <a:cubicBezTo>
                    <a:pt x="697" y="75"/>
                    <a:pt x="699" y="74"/>
                    <a:pt x="701" y="73"/>
                  </a:cubicBezTo>
                  <a:cubicBezTo>
                    <a:pt x="703" y="72"/>
                    <a:pt x="705" y="71"/>
                    <a:pt x="706" y="70"/>
                  </a:cubicBezTo>
                  <a:cubicBezTo>
                    <a:pt x="708" y="70"/>
                    <a:pt x="709" y="69"/>
                    <a:pt x="709" y="68"/>
                  </a:cubicBezTo>
                  <a:cubicBezTo>
                    <a:pt x="707" y="68"/>
                    <a:pt x="704" y="67"/>
                    <a:pt x="703" y="62"/>
                  </a:cubicBezTo>
                  <a:cubicBezTo>
                    <a:pt x="703" y="62"/>
                    <a:pt x="702" y="61"/>
                    <a:pt x="702" y="60"/>
                  </a:cubicBezTo>
                  <a:cubicBezTo>
                    <a:pt x="702" y="60"/>
                    <a:pt x="701" y="59"/>
                    <a:pt x="701" y="58"/>
                  </a:cubicBezTo>
                  <a:cubicBezTo>
                    <a:pt x="701" y="58"/>
                    <a:pt x="700" y="57"/>
                    <a:pt x="700" y="57"/>
                  </a:cubicBezTo>
                  <a:cubicBezTo>
                    <a:pt x="699" y="56"/>
                    <a:pt x="698" y="55"/>
                    <a:pt x="697" y="54"/>
                  </a:cubicBezTo>
                  <a:cubicBezTo>
                    <a:pt x="697" y="55"/>
                    <a:pt x="697" y="55"/>
                    <a:pt x="697" y="55"/>
                  </a:cubicBezTo>
                  <a:cubicBezTo>
                    <a:pt x="697" y="57"/>
                    <a:pt x="695" y="57"/>
                    <a:pt x="695" y="58"/>
                  </a:cubicBezTo>
                  <a:cubicBezTo>
                    <a:pt x="693" y="59"/>
                    <a:pt x="691" y="60"/>
                    <a:pt x="689" y="60"/>
                  </a:cubicBezTo>
                  <a:cubicBezTo>
                    <a:pt x="687" y="60"/>
                    <a:pt x="685" y="59"/>
                    <a:pt x="684" y="56"/>
                  </a:cubicBezTo>
                  <a:cubicBezTo>
                    <a:pt x="683" y="56"/>
                    <a:pt x="683" y="57"/>
                    <a:pt x="683" y="57"/>
                  </a:cubicBezTo>
                  <a:cubicBezTo>
                    <a:pt x="682" y="63"/>
                    <a:pt x="677" y="63"/>
                    <a:pt x="675" y="63"/>
                  </a:cubicBezTo>
                  <a:cubicBezTo>
                    <a:pt x="674" y="63"/>
                    <a:pt x="674" y="63"/>
                    <a:pt x="674" y="63"/>
                  </a:cubicBezTo>
                  <a:cubicBezTo>
                    <a:pt x="672" y="63"/>
                    <a:pt x="671" y="63"/>
                    <a:pt x="671" y="62"/>
                  </a:cubicBezTo>
                  <a:cubicBezTo>
                    <a:pt x="671" y="62"/>
                    <a:pt x="670" y="62"/>
                    <a:pt x="670" y="62"/>
                  </a:cubicBezTo>
                  <a:cubicBezTo>
                    <a:pt x="670" y="62"/>
                    <a:pt x="670" y="63"/>
                    <a:pt x="669" y="63"/>
                  </a:cubicBezTo>
                  <a:cubicBezTo>
                    <a:pt x="667" y="66"/>
                    <a:pt x="663" y="67"/>
                    <a:pt x="660" y="66"/>
                  </a:cubicBezTo>
                  <a:cubicBezTo>
                    <a:pt x="658" y="66"/>
                    <a:pt x="657" y="65"/>
                    <a:pt x="657" y="64"/>
                  </a:cubicBezTo>
                  <a:cubicBezTo>
                    <a:pt x="657" y="64"/>
                    <a:pt x="657" y="64"/>
                    <a:pt x="657" y="64"/>
                  </a:cubicBezTo>
                  <a:cubicBezTo>
                    <a:pt x="656" y="67"/>
                    <a:pt x="653" y="68"/>
                    <a:pt x="650" y="68"/>
                  </a:cubicBezTo>
                  <a:cubicBezTo>
                    <a:pt x="649" y="68"/>
                    <a:pt x="648" y="68"/>
                    <a:pt x="647" y="68"/>
                  </a:cubicBezTo>
                  <a:cubicBezTo>
                    <a:pt x="645" y="68"/>
                    <a:pt x="645" y="67"/>
                    <a:pt x="644" y="66"/>
                  </a:cubicBezTo>
                  <a:cubicBezTo>
                    <a:pt x="644" y="66"/>
                    <a:pt x="644" y="66"/>
                    <a:pt x="644" y="66"/>
                  </a:cubicBezTo>
                  <a:cubicBezTo>
                    <a:pt x="644" y="66"/>
                    <a:pt x="644" y="66"/>
                    <a:pt x="644" y="66"/>
                  </a:cubicBezTo>
                  <a:cubicBezTo>
                    <a:pt x="643" y="69"/>
                    <a:pt x="639" y="70"/>
                    <a:pt x="637" y="70"/>
                  </a:cubicBezTo>
                  <a:cubicBezTo>
                    <a:pt x="637" y="70"/>
                    <a:pt x="636" y="70"/>
                    <a:pt x="636" y="70"/>
                  </a:cubicBezTo>
                  <a:cubicBezTo>
                    <a:pt x="636" y="70"/>
                    <a:pt x="636" y="70"/>
                    <a:pt x="636" y="70"/>
                  </a:cubicBezTo>
                  <a:cubicBezTo>
                    <a:pt x="634" y="70"/>
                    <a:pt x="633" y="69"/>
                    <a:pt x="633" y="69"/>
                  </a:cubicBezTo>
                  <a:cubicBezTo>
                    <a:pt x="632" y="68"/>
                    <a:pt x="632" y="68"/>
                    <a:pt x="632" y="67"/>
                  </a:cubicBezTo>
                  <a:cubicBezTo>
                    <a:pt x="630" y="69"/>
                    <a:pt x="627" y="71"/>
                    <a:pt x="622" y="71"/>
                  </a:cubicBezTo>
                  <a:cubicBezTo>
                    <a:pt x="620" y="71"/>
                    <a:pt x="618" y="70"/>
                    <a:pt x="616" y="69"/>
                  </a:cubicBezTo>
                  <a:cubicBezTo>
                    <a:pt x="615" y="67"/>
                    <a:pt x="615" y="65"/>
                    <a:pt x="616" y="63"/>
                  </a:cubicBezTo>
                  <a:cubicBezTo>
                    <a:pt x="616" y="62"/>
                    <a:pt x="617" y="61"/>
                    <a:pt x="617" y="61"/>
                  </a:cubicBezTo>
                  <a:cubicBezTo>
                    <a:pt x="617" y="60"/>
                    <a:pt x="617" y="60"/>
                    <a:pt x="618" y="60"/>
                  </a:cubicBezTo>
                  <a:cubicBezTo>
                    <a:pt x="618" y="60"/>
                    <a:pt x="618" y="60"/>
                    <a:pt x="618" y="60"/>
                  </a:cubicBezTo>
                  <a:cubicBezTo>
                    <a:pt x="616" y="61"/>
                    <a:pt x="615" y="61"/>
                    <a:pt x="613" y="61"/>
                  </a:cubicBezTo>
                  <a:cubicBezTo>
                    <a:pt x="612" y="61"/>
                    <a:pt x="611" y="61"/>
                    <a:pt x="610" y="61"/>
                  </a:cubicBezTo>
                  <a:cubicBezTo>
                    <a:pt x="610" y="62"/>
                    <a:pt x="610" y="63"/>
                    <a:pt x="609" y="64"/>
                  </a:cubicBezTo>
                  <a:cubicBezTo>
                    <a:pt x="608" y="65"/>
                    <a:pt x="607" y="65"/>
                    <a:pt x="606" y="66"/>
                  </a:cubicBezTo>
                  <a:cubicBezTo>
                    <a:pt x="595" y="67"/>
                    <a:pt x="585" y="67"/>
                    <a:pt x="576" y="67"/>
                  </a:cubicBezTo>
                  <a:cubicBezTo>
                    <a:pt x="576" y="67"/>
                    <a:pt x="576" y="67"/>
                    <a:pt x="576" y="67"/>
                  </a:cubicBezTo>
                  <a:cubicBezTo>
                    <a:pt x="572" y="67"/>
                    <a:pt x="570" y="66"/>
                    <a:pt x="568" y="65"/>
                  </a:cubicBezTo>
                  <a:cubicBezTo>
                    <a:pt x="568" y="65"/>
                    <a:pt x="567" y="64"/>
                    <a:pt x="567" y="64"/>
                  </a:cubicBezTo>
                  <a:cubicBezTo>
                    <a:pt x="566" y="64"/>
                    <a:pt x="566" y="64"/>
                    <a:pt x="566" y="64"/>
                  </a:cubicBezTo>
                  <a:cubicBezTo>
                    <a:pt x="566" y="64"/>
                    <a:pt x="566" y="64"/>
                    <a:pt x="565" y="64"/>
                  </a:cubicBezTo>
                  <a:cubicBezTo>
                    <a:pt x="565" y="65"/>
                    <a:pt x="564" y="67"/>
                    <a:pt x="562" y="67"/>
                  </a:cubicBezTo>
                  <a:cubicBezTo>
                    <a:pt x="561" y="67"/>
                    <a:pt x="560" y="67"/>
                    <a:pt x="559" y="67"/>
                  </a:cubicBezTo>
                  <a:cubicBezTo>
                    <a:pt x="558" y="67"/>
                    <a:pt x="557" y="67"/>
                    <a:pt x="556" y="67"/>
                  </a:cubicBezTo>
                  <a:cubicBezTo>
                    <a:pt x="554" y="67"/>
                    <a:pt x="551" y="67"/>
                    <a:pt x="549" y="65"/>
                  </a:cubicBezTo>
                  <a:cubicBezTo>
                    <a:pt x="547" y="64"/>
                    <a:pt x="547" y="64"/>
                    <a:pt x="547" y="64"/>
                  </a:cubicBezTo>
                  <a:cubicBezTo>
                    <a:pt x="540" y="58"/>
                    <a:pt x="532" y="52"/>
                    <a:pt x="530" y="40"/>
                  </a:cubicBezTo>
                  <a:cubicBezTo>
                    <a:pt x="530" y="39"/>
                    <a:pt x="530" y="38"/>
                    <a:pt x="530" y="37"/>
                  </a:cubicBezTo>
                  <a:cubicBezTo>
                    <a:pt x="529" y="34"/>
                    <a:pt x="528" y="30"/>
                    <a:pt x="530" y="26"/>
                  </a:cubicBezTo>
                  <a:cubicBezTo>
                    <a:pt x="529" y="24"/>
                    <a:pt x="529" y="22"/>
                    <a:pt x="529" y="20"/>
                  </a:cubicBezTo>
                  <a:cubicBezTo>
                    <a:pt x="529" y="19"/>
                    <a:pt x="529" y="19"/>
                    <a:pt x="529" y="18"/>
                  </a:cubicBezTo>
                  <a:cubicBezTo>
                    <a:pt x="529" y="18"/>
                    <a:pt x="529" y="18"/>
                    <a:pt x="529" y="18"/>
                  </a:cubicBezTo>
                  <a:cubicBezTo>
                    <a:pt x="528" y="18"/>
                    <a:pt x="527" y="17"/>
                    <a:pt x="526" y="16"/>
                  </a:cubicBezTo>
                  <a:cubicBezTo>
                    <a:pt x="526" y="17"/>
                    <a:pt x="525" y="17"/>
                    <a:pt x="525" y="17"/>
                  </a:cubicBezTo>
                  <a:cubicBezTo>
                    <a:pt x="522" y="19"/>
                    <a:pt x="520" y="17"/>
                    <a:pt x="519" y="17"/>
                  </a:cubicBezTo>
                  <a:cubicBezTo>
                    <a:pt x="518" y="16"/>
                    <a:pt x="518" y="15"/>
                    <a:pt x="518" y="15"/>
                  </a:cubicBezTo>
                  <a:cubicBezTo>
                    <a:pt x="517" y="14"/>
                    <a:pt x="517" y="14"/>
                    <a:pt x="517" y="14"/>
                  </a:cubicBezTo>
                  <a:cubicBezTo>
                    <a:pt x="516" y="14"/>
                    <a:pt x="514" y="14"/>
                    <a:pt x="512" y="12"/>
                  </a:cubicBezTo>
                  <a:cubicBezTo>
                    <a:pt x="511" y="11"/>
                    <a:pt x="511" y="9"/>
                    <a:pt x="511" y="8"/>
                  </a:cubicBezTo>
                  <a:cubicBezTo>
                    <a:pt x="511" y="7"/>
                    <a:pt x="511" y="7"/>
                    <a:pt x="509" y="6"/>
                  </a:cubicBezTo>
                  <a:cubicBezTo>
                    <a:pt x="509" y="6"/>
                    <a:pt x="508" y="5"/>
                    <a:pt x="507" y="7"/>
                  </a:cubicBezTo>
                  <a:cubicBezTo>
                    <a:pt x="505" y="9"/>
                    <a:pt x="504" y="11"/>
                    <a:pt x="505" y="14"/>
                  </a:cubicBezTo>
                  <a:cubicBezTo>
                    <a:pt x="506" y="16"/>
                    <a:pt x="507" y="19"/>
                    <a:pt x="508" y="21"/>
                  </a:cubicBezTo>
                  <a:cubicBezTo>
                    <a:pt x="508" y="22"/>
                    <a:pt x="509" y="24"/>
                    <a:pt x="507" y="26"/>
                  </a:cubicBezTo>
                  <a:cubicBezTo>
                    <a:pt x="507" y="26"/>
                    <a:pt x="506" y="27"/>
                    <a:pt x="504" y="27"/>
                  </a:cubicBezTo>
                  <a:cubicBezTo>
                    <a:pt x="504" y="30"/>
                    <a:pt x="503" y="32"/>
                    <a:pt x="499" y="32"/>
                  </a:cubicBezTo>
                  <a:cubicBezTo>
                    <a:pt x="498" y="32"/>
                    <a:pt x="497" y="32"/>
                    <a:pt x="496" y="32"/>
                  </a:cubicBezTo>
                  <a:cubicBezTo>
                    <a:pt x="495" y="32"/>
                    <a:pt x="494" y="33"/>
                    <a:pt x="492" y="33"/>
                  </a:cubicBezTo>
                  <a:cubicBezTo>
                    <a:pt x="456" y="32"/>
                    <a:pt x="420" y="32"/>
                    <a:pt x="384" y="32"/>
                  </a:cubicBezTo>
                  <a:cubicBezTo>
                    <a:pt x="329" y="33"/>
                    <a:pt x="275" y="33"/>
                    <a:pt x="220" y="32"/>
                  </a:cubicBezTo>
                  <a:cubicBezTo>
                    <a:pt x="220" y="32"/>
                    <a:pt x="219" y="33"/>
                    <a:pt x="218" y="33"/>
                  </a:cubicBezTo>
                  <a:cubicBezTo>
                    <a:pt x="217" y="33"/>
                    <a:pt x="215" y="33"/>
                    <a:pt x="214" y="33"/>
                  </a:cubicBezTo>
                  <a:cubicBezTo>
                    <a:pt x="210" y="33"/>
                    <a:pt x="208" y="31"/>
                    <a:pt x="207" y="28"/>
                  </a:cubicBezTo>
                  <a:cubicBezTo>
                    <a:pt x="205" y="27"/>
                    <a:pt x="205" y="27"/>
                    <a:pt x="204" y="26"/>
                  </a:cubicBezTo>
                  <a:cubicBezTo>
                    <a:pt x="203" y="24"/>
                    <a:pt x="204" y="22"/>
                    <a:pt x="204" y="21"/>
                  </a:cubicBezTo>
                  <a:cubicBezTo>
                    <a:pt x="204" y="20"/>
                    <a:pt x="204" y="20"/>
                    <a:pt x="204" y="20"/>
                  </a:cubicBezTo>
                  <a:cubicBezTo>
                    <a:pt x="205" y="18"/>
                    <a:pt x="205" y="17"/>
                    <a:pt x="206" y="15"/>
                  </a:cubicBezTo>
                  <a:cubicBezTo>
                    <a:pt x="206" y="15"/>
                    <a:pt x="206" y="14"/>
                    <a:pt x="206" y="14"/>
                  </a:cubicBezTo>
                  <a:cubicBezTo>
                    <a:pt x="207" y="12"/>
                    <a:pt x="206" y="8"/>
                    <a:pt x="204" y="7"/>
                  </a:cubicBezTo>
                  <a:cubicBezTo>
                    <a:pt x="203" y="6"/>
                    <a:pt x="202" y="6"/>
                    <a:pt x="202" y="6"/>
                  </a:cubicBezTo>
                  <a:cubicBezTo>
                    <a:pt x="201" y="6"/>
                    <a:pt x="201" y="6"/>
                    <a:pt x="201" y="6"/>
                  </a:cubicBezTo>
                  <a:cubicBezTo>
                    <a:pt x="200" y="11"/>
                    <a:pt x="198" y="14"/>
                    <a:pt x="194" y="15"/>
                  </a:cubicBezTo>
                  <a:cubicBezTo>
                    <a:pt x="194" y="15"/>
                    <a:pt x="194" y="16"/>
                    <a:pt x="194" y="16"/>
                  </a:cubicBezTo>
                  <a:cubicBezTo>
                    <a:pt x="193" y="16"/>
                    <a:pt x="193" y="16"/>
                    <a:pt x="193" y="16"/>
                  </a:cubicBezTo>
                  <a:cubicBezTo>
                    <a:pt x="192" y="17"/>
                    <a:pt x="190" y="19"/>
                    <a:pt x="187" y="18"/>
                  </a:cubicBezTo>
                  <a:cubicBezTo>
                    <a:pt x="186" y="18"/>
                    <a:pt x="186" y="17"/>
                    <a:pt x="185" y="17"/>
                  </a:cubicBezTo>
                  <a:cubicBezTo>
                    <a:pt x="185" y="17"/>
                    <a:pt x="184" y="17"/>
                    <a:pt x="184" y="17"/>
                  </a:cubicBezTo>
                  <a:cubicBezTo>
                    <a:pt x="183" y="18"/>
                    <a:pt x="183" y="18"/>
                    <a:pt x="183" y="20"/>
                  </a:cubicBezTo>
                  <a:cubicBezTo>
                    <a:pt x="183" y="21"/>
                    <a:pt x="183" y="22"/>
                    <a:pt x="182" y="23"/>
                  </a:cubicBezTo>
                  <a:cubicBezTo>
                    <a:pt x="181" y="25"/>
                    <a:pt x="181" y="26"/>
                    <a:pt x="182" y="28"/>
                  </a:cubicBezTo>
                  <a:cubicBezTo>
                    <a:pt x="182" y="29"/>
                    <a:pt x="182" y="30"/>
                    <a:pt x="182" y="30"/>
                  </a:cubicBezTo>
                  <a:cubicBezTo>
                    <a:pt x="183" y="35"/>
                    <a:pt x="182" y="38"/>
                    <a:pt x="181" y="42"/>
                  </a:cubicBezTo>
                  <a:cubicBezTo>
                    <a:pt x="180" y="43"/>
                    <a:pt x="180" y="45"/>
                    <a:pt x="180" y="47"/>
                  </a:cubicBezTo>
                  <a:cubicBezTo>
                    <a:pt x="179" y="48"/>
                    <a:pt x="178" y="49"/>
                    <a:pt x="178" y="50"/>
                  </a:cubicBezTo>
                  <a:cubicBezTo>
                    <a:pt x="177" y="51"/>
                    <a:pt x="177" y="51"/>
                    <a:pt x="177" y="51"/>
                  </a:cubicBezTo>
                  <a:cubicBezTo>
                    <a:pt x="174" y="54"/>
                    <a:pt x="171" y="58"/>
                    <a:pt x="167" y="62"/>
                  </a:cubicBezTo>
                  <a:cubicBezTo>
                    <a:pt x="163" y="65"/>
                    <a:pt x="158" y="67"/>
                    <a:pt x="152" y="67"/>
                  </a:cubicBezTo>
                  <a:cubicBezTo>
                    <a:pt x="152" y="67"/>
                    <a:pt x="152" y="67"/>
                    <a:pt x="152" y="67"/>
                  </a:cubicBezTo>
                  <a:cubicBezTo>
                    <a:pt x="151" y="65"/>
                    <a:pt x="151" y="65"/>
                    <a:pt x="151" y="65"/>
                  </a:cubicBezTo>
                  <a:cubicBezTo>
                    <a:pt x="151" y="67"/>
                    <a:pt x="151" y="67"/>
                    <a:pt x="151" y="67"/>
                  </a:cubicBezTo>
                  <a:cubicBezTo>
                    <a:pt x="150" y="67"/>
                    <a:pt x="147" y="67"/>
                    <a:pt x="146" y="65"/>
                  </a:cubicBezTo>
                  <a:cubicBezTo>
                    <a:pt x="144" y="66"/>
                    <a:pt x="143" y="66"/>
                    <a:pt x="142" y="65"/>
                  </a:cubicBezTo>
                  <a:cubicBezTo>
                    <a:pt x="141" y="67"/>
                    <a:pt x="140" y="68"/>
                    <a:pt x="137" y="68"/>
                  </a:cubicBezTo>
                  <a:cubicBezTo>
                    <a:pt x="127" y="67"/>
                    <a:pt x="127" y="67"/>
                    <a:pt x="127" y="67"/>
                  </a:cubicBezTo>
                  <a:cubicBezTo>
                    <a:pt x="121" y="67"/>
                    <a:pt x="115" y="67"/>
                    <a:pt x="108" y="66"/>
                  </a:cubicBezTo>
                  <a:cubicBezTo>
                    <a:pt x="108" y="66"/>
                    <a:pt x="106" y="66"/>
                    <a:pt x="105" y="65"/>
                  </a:cubicBezTo>
                  <a:cubicBezTo>
                    <a:pt x="104" y="64"/>
                    <a:pt x="104" y="62"/>
                    <a:pt x="104" y="61"/>
                  </a:cubicBezTo>
                  <a:cubicBezTo>
                    <a:pt x="104" y="61"/>
                    <a:pt x="104" y="61"/>
                    <a:pt x="104" y="61"/>
                  </a:cubicBezTo>
                  <a:cubicBezTo>
                    <a:pt x="104" y="61"/>
                    <a:pt x="104" y="61"/>
                    <a:pt x="104" y="61"/>
                  </a:cubicBezTo>
                  <a:cubicBezTo>
                    <a:pt x="103" y="62"/>
                    <a:pt x="101" y="62"/>
                    <a:pt x="100" y="62"/>
                  </a:cubicBezTo>
                  <a:cubicBezTo>
                    <a:pt x="98" y="62"/>
                    <a:pt x="97" y="61"/>
                    <a:pt x="96" y="60"/>
                  </a:cubicBezTo>
                  <a:cubicBezTo>
                    <a:pt x="96" y="60"/>
                    <a:pt x="96" y="60"/>
                    <a:pt x="96" y="60"/>
                  </a:cubicBezTo>
                  <a:cubicBezTo>
                    <a:pt x="96" y="61"/>
                    <a:pt x="96" y="62"/>
                    <a:pt x="97" y="63"/>
                  </a:cubicBezTo>
                  <a:cubicBezTo>
                    <a:pt x="97" y="64"/>
                    <a:pt x="97" y="65"/>
                    <a:pt x="97" y="66"/>
                  </a:cubicBezTo>
                  <a:cubicBezTo>
                    <a:pt x="98" y="68"/>
                    <a:pt x="97" y="70"/>
                    <a:pt x="96" y="71"/>
                  </a:cubicBezTo>
                  <a:cubicBezTo>
                    <a:pt x="95" y="71"/>
                    <a:pt x="94" y="71"/>
                    <a:pt x="93" y="71"/>
                  </a:cubicBezTo>
                  <a:cubicBezTo>
                    <a:pt x="90" y="71"/>
                    <a:pt x="84" y="70"/>
                    <a:pt x="82" y="68"/>
                  </a:cubicBezTo>
                  <a:cubicBezTo>
                    <a:pt x="82" y="68"/>
                    <a:pt x="81" y="67"/>
                    <a:pt x="81" y="67"/>
                  </a:cubicBezTo>
                  <a:cubicBezTo>
                    <a:pt x="81" y="67"/>
                    <a:pt x="81" y="68"/>
                    <a:pt x="80" y="68"/>
                  </a:cubicBezTo>
                  <a:cubicBezTo>
                    <a:pt x="79" y="70"/>
                    <a:pt x="77" y="70"/>
                    <a:pt x="74" y="69"/>
                  </a:cubicBezTo>
                  <a:cubicBezTo>
                    <a:pt x="72" y="69"/>
                    <a:pt x="71" y="67"/>
                    <a:pt x="70" y="66"/>
                  </a:cubicBezTo>
                  <a:cubicBezTo>
                    <a:pt x="69" y="66"/>
                    <a:pt x="69" y="66"/>
                    <a:pt x="69" y="66"/>
                  </a:cubicBezTo>
                  <a:cubicBezTo>
                    <a:pt x="68" y="68"/>
                    <a:pt x="66" y="68"/>
                    <a:pt x="64" y="68"/>
                  </a:cubicBezTo>
                  <a:cubicBezTo>
                    <a:pt x="60" y="68"/>
                    <a:pt x="58" y="65"/>
                    <a:pt x="57" y="63"/>
                  </a:cubicBezTo>
                  <a:cubicBezTo>
                    <a:pt x="57" y="63"/>
                    <a:pt x="57" y="63"/>
                    <a:pt x="57" y="63"/>
                  </a:cubicBezTo>
                  <a:cubicBezTo>
                    <a:pt x="57" y="63"/>
                    <a:pt x="57" y="64"/>
                    <a:pt x="56" y="64"/>
                  </a:cubicBezTo>
                  <a:cubicBezTo>
                    <a:pt x="56" y="65"/>
                    <a:pt x="55" y="66"/>
                    <a:pt x="53" y="66"/>
                  </a:cubicBezTo>
                  <a:cubicBezTo>
                    <a:pt x="52" y="66"/>
                    <a:pt x="52" y="66"/>
                    <a:pt x="52" y="66"/>
                  </a:cubicBezTo>
                  <a:cubicBezTo>
                    <a:pt x="49" y="66"/>
                    <a:pt x="47" y="65"/>
                    <a:pt x="46" y="62"/>
                  </a:cubicBezTo>
                  <a:cubicBezTo>
                    <a:pt x="46" y="61"/>
                    <a:pt x="46" y="61"/>
                    <a:pt x="45" y="61"/>
                  </a:cubicBezTo>
                  <a:cubicBezTo>
                    <a:pt x="44" y="63"/>
                    <a:pt x="42" y="64"/>
                    <a:pt x="37" y="62"/>
                  </a:cubicBezTo>
                  <a:cubicBezTo>
                    <a:pt x="35" y="61"/>
                    <a:pt x="35" y="60"/>
                    <a:pt x="34" y="59"/>
                  </a:cubicBezTo>
                  <a:cubicBezTo>
                    <a:pt x="34" y="58"/>
                    <a:pt x="34" y="58"/>
                    <a:pt x="33" y="57"/>
                  </a:cubicBezTo>
                  <a:cubicBezTo>
                    <a:pt x="33" y="58"/>
                    <a:pt x="33" y="58"/>
                    <a:pt x="32" y="59"/>
                  </a:cubicBezTo>
                  <a:cubicBezTo>
                    <a:pt x="32" y="59"/>
                    <a:pt x="31" y="60"/>
                    <a:pt x="30" y="60"/>
                  </a:cubicBezTo>
                  <a:cubicBezTo>
                    <a:pt x="28" y="60"/>
                    <a:pt x="27" y="60"/>
                    <a:pt x="25" y="59"/>
                  </a:cubicBezTo>
                  <a:cubicBezTo>
                    <a:pt x="24" y="59"/>
                    <a:pt x="24" y="59"/>
                    <a:pt x="24" y="59"/>
                  </a:cubicBezTo>
                  <a:cubicBezTo>
                    <a:pt x="23" y="58"/>
                    <a:pt x="22" y="58"/>
                    <a:pt x="22" y="58"/>
                  </a:cubicBezTo>
                  <a:cubicBezTo>
                    <a:pt x="21" y="58"/>
                    <a:pt x="19" y="57"/>
                    <a:pt x="19" y="55"/>
                  </a:cubicBezTo>
                  <a:cubicBezTo>
                    <a:pt x="19" y="54"/>
                    <a:pt x="19" y="54"/>
                    <a:pt x="19" y="54"/>
                  </a:cubicBezTo>
                  <a:cubicBezTo>
                    <a:pt x="19" y="53"/>
                    <a:pt x="19" y="53"/>
                    <a:pt x="19" y="53"/>
                  </a:cubicBezTo>
                  <a:cubicBezTo>
                    <a:pt x="19" y="53"/>
                    <a:pt x="19" y="53"/>
                    <a:pt x="18" y="53"/>
                  </a:cubicBezTo>
                  <a:cubicBezTo>
                    <a:pt x="18" y="56"/>
                    <a:pt x="15" y="57"/>
                    <a:pt x="14" y="58"/>
                  </a:cubicBezTo>
                  <a:cubicBezTo>
                    <a:pt x="13" y="58"/>
                    <a:pt x="12" y="59"/>
                    <a:pt x="12" y="59"/>
                  </a:cubicBezTo>
                  <a:cubicBezTo>
                    <a:pt x="11" y="60"/>
                    <a:pt x="11" y="60"/>
                    <a:pt x="11" y="60"/>
                  </a:cubicBezTo>
                  <a:cubicBezTo>
                    <a:pt x="12" y="62"/>
                    <a:pt x="12" y="64"/>
                    <a:pt x="11" y="65"/>
                  </a:cubicBezTo>
                  <a:cubicBezTo>
                    <a:pt x="11" y="66"/>
                    <a:pt x="9" y="67"/>
                    <a:pt x="6" y="67"/>
                  </a:cubicBezTo>
                  <a:cubicBezTo>
                    <a:pt x="7" y="69"/>
                    <a:pt x="8" y="69"/>
                    <a:pt x="9" y="70"/>
                  </a:cubicBezTo>
                  <a:cubicBezTo>
                    <a:pt x="12" y="71"/>
                    <a:pt x="16" y="73"/>
                    <a:pt x="19" y="75"/>
                  </a:cubicBezTo>
                  <a:cubicBezTo>
                    <a:pt x="23" y="77"/>
                    <a:pt x="27" y="79"/>
                    <a:pt x="32" y="81"/>
                  </a:cubicBezTo>
                  <a:cubicBezTo>
                    <a:pt x="35" y="82"/>
                    <a:pt x="35" y="84"/>
                    <a:pt x="35" y="85"/>
                  </a:cubicBezTo>
                  <a:cubicBezTo>
                    <a:pt x="35" y="85"/>
                    <a:pt x="35" y="86"/>
                    <a:pt x="35" y="86"/>
                  </a:cubicBezTo>
                  <a:cubicBezTo>
                    <a:pt x="35" y="86"/>
                    <a:pt x="36" y="86"/>
                    <a:pt x="37" y="86"/>
                  </a:cubicBezTo>
                  <a:cubicBezTo>
                    <a:pt x="37" y="86"/>
                    <a:pt x="37" y="86"/>
                    <a:pt x="37" y="86"/>
                  </a:cubicBezTo>
                  <a:cubicBezTo>
                    <a:pt x="41" y="86"/>
                    <a:pt x="42" y="89"/>
                    <a:pt x="42" y="90"/>
                  </a:cubicBezTo>
                  <a:cubicBezTo>
                    <a:pt x="42" y="90"/>
                    <a:pt x="42" y="90"/>
                    <a:pt x="42" y="90"/>
                  </a:cubicBezTo>
                  <a:cubicBezTo>
                    <a:pt x="43" y="90"/>
                    <a:pt x="43" y="90"/>
                    <a:pt x="43" y="90"/>
                  </a:cubicBezTo>
                  <a:cubicBezTo>
                    <a:pt x="43" y="90"/>
                    <a:pt x="44" y="90"/>
                    <a:pt x="44" y="90"/>
                  </a:cubicBezTo>
                  <a:cubicBezTo>
                    <a:pt x="45" y="91"/>
                    <a:pt x="47" y="91"/>
                    <a:pt x="47" y="93"/>
                  </a:cubicBezTo>
                  <a:cubicBezTo>
                    <a:pt x="48" y="95"/>
                    <a:pt x="49" y="95"/>
                    <a:pt x="51" y="96"/>
                  </a:cubicBezTo>
                  <a:cubicBezTo>
                    <a:pt x="53" y="97"/>
                    <a:pt x="55" y="97"/>
                    <a:pt x="56" y="99"/>
                  </a:cubicBezTo>
                  <a:cubicBezTo>
                    <a:pt x="59" y="100"/>
                    <a:pt x="60" y="102"/>
                    <a:pt x="60" y="103"/>
                  </a:cubicBezTo>
                  <a:cubicBezTo>
                    <a:pt x="60" y="103"/>
                    <a:pt x="61" y="103"/>
                    <a:pt x="61" y="103"/>
                  </a:cubicBezTo>
                  <a:cubicBezTo>
                    <a:pt x="64" y="103"/>
                    <a:pt x="65" y="104"/>
                    <a:pt x="65" y="106"/>
                  </a:cubicBezTo>
                  <a:cubicBezTo>
                    <a:pt x="65" y="106"/>
                    <a:pt x="65" y="106"/>
                    <a:pt x="67" y="106"/>
                  </a:cubicBezTo>
                  <a:cubicBezTo>
                    <a:pt x="68" y="107"/>
                    <a:pt x="70" y="108"/>
                    <a:pt x="71" y="110"/>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dirty="0"/>
            </a:p>
          </p:txBody>
        </p:sp>
        <p:sp>
          <p:nvSpPr>
            <p:cNvPr id="14" name="Freeform 11">
              <a:extLst>
                <a:ext uri="{FF2B5EF4-FFF2-40B4-BE49-F238E27FC236}">
                  <a16:creationId xmlns:a16="http://schemas.microsoft.com/office/drawing/2014/main" id="{2B21E5AE-396B-40AF-9CF4-4FAA02765169}"/>
                </a:ext>
              </a:extLst>
            </p:cNvPr>
            <p:cNvSpPr>
              <a:spLocks/>
            </p:cNvSpPr>
            <p:nvPr/>
          </p:nvSpPr>
          <p:spPr bwMode="auto">
            <a:xfrm>
              <a:off x="3757" y="1938"/>
              <a:ext cx="130" cy="183"/>
            </a:xfrm>
            <a:custGeom>
              <a:avLst/>
              <a:gdLst>
                <a:gd name="T0" fmla="*/ 62 w 76"/>
                <a:gd name="T1" fmla="*/ 8 h 106"/>
                <a:gd name="T2" fmla="*/ 73 w 76"/>
                <a:gd name="T3" fmla="*/ 32 h 106"/>
                <a:gd name="T4" fmla="*/ 70 w 76"/>
                <a:gd name="T5" fmla="*/ 32 h 106"/>
                <a:gd name="T6" fmla="*/ 60 w 76"/>
                <a:gd name="T7" fmla="*/ 11 h 106"/>
                <a:gd name="T8" fmla="*/ 37 w 76"/>
                <a:gd name="T9" fmla="*/ 3 h 106"/>
                <a:gd name="T10" fmla="*/ 14 w 76"/>
                <a:gd name="T11" fmla="*/ 9 h 106"/>
                <a:gd name="T12" fmla="*/ 5 w 76"/>
                <a:gd name="T13" fmla="*/ 25 h 106"/>
                <a:gd name="T14" fmla="*/ 17 w 76"/>
                <a:gd name="T15" fmla="*/ 41 h 106"/>
                <a:gd name="T16" fmla="*/ 38 w 76"/>
                <a:gd name="T17" fmla="*/ 48 h 106"/>
                <a:gd name="T18" fmla="*/ 64 w 76"/>
                <a:gd name="T19" fmla="*/ 57 h 106"/>
                <a:gd name="T20" fmla="*/ 76 w 76"/>
                <a:gd name="T21" fmla="*/ 78 h 106"/>
                <a:gd name="T22" fmla="*/ 65 w 76"/>
                <a:gd name="T23" fmla="*/ 99 h 106"/>
                <a:gd name="T24" fmla="*/ 38 w 76"/>
                <a:gd name="T25" fmla="*/ 106 h 106"/>
                <a:gd name="T26" fmla="*/ 12 w 76"/>
                <a:gd name="T27" fmla="*/ 97 h 106"/>
                <a:gd name="T28" fmla="*/ 0 w 76"/>
                <a:gd name="T29" fmla="*/ 70 h 106"/>
                <a:gd name="T30" fmla="*/ 3 w 76"/>
                <a:gd name="T31" fmla="*/ 70 h 106"/>
                <a:gd name="T32" fmla="*/ 14 w 76"/>
                <a:gd name="T33" fmla="*/ 94 h 106"/>
                <a:gd name="T34" fmla="*/ 38 w 76"/>
                <a:gd name="T35" fmla="*/ 102 h 106"/>
                <a:gd name="T36" fmla="*/ 63 w 76"/>
                <a:gd name="T37" fmla="*/ 96 h 106"/>
                <a:gd name="T38" fmla="*/ 72 w 76"/>
                <a:gd name="T39" fmla="*/ 78 h 106"/>
                <a:gd name="T40" fmla="*/ 61 w 76"/>
                <a:gd name="T41" fmla="*/ 60 h 106"/>
                <a:gd name="T42" fmla="*/ 37 w 76"/>
                <a:gd name="T43" fmla="*/ 51 h 106"/>
                <a:gd name="T44" fmla="*/ 14 w 76"/>
                <a:gd name="T45" fmla="*/ 44 h 106"/>
                <a:gd name="T46" fmla="*/ 2 w 76"/>
                <a:gd name="T47" fmla="*/ 25 h 106"/>
                <a:gd name="T48" fmla="*/ 13 w 76"/>
                <a:gd name="T49" fmla="*/ 6 h 106"/>
                <a:gd name="T50" fmla="*/ 37 w 76"/>
                <a:gd name="T51" fmla="*/ 0 h 106"/>
                <a:gd name="T52" fmla="*/ 62 w 76"/>
                <a:gd name="T53" fmla="*/ 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106">
                  <a:moveTo>
                    <a:pt x="62" y="8"/>
                  </a:moveTo>
                  <a:cubicBezTo>
                    <a:pt x="69" y="14"/>
                    <a:pt x="72" y="22"/>
                    <a:pt x="73" y="32"/>
                  </a:cubicBezTo>
                  <a:cubicBezTo>
                    <a:pt x="70" y="32"/>
                    <a:pt x="70" y="32"/>
                    <a:pt x="70" y="32"/>
                  </a:cubicBezTo>
                  <a:cubicBezTo>
                    <a:pt x="69" y="23"/>
                    <a:pt x="66" y="16"/>
                    <a:pt x="60" y="11"/>
                  </a:cubicBezTo>
                  <a:cubicBezTo>
                    <a:pt x="55" y="6"/>
                    <a:pt x="47" y="3"/>
                    <a:pt x="37" y="3"/>
                  </a:cubicBezTo>
                  <a:cubicBezTo>
                    <a:pt x="27" y="3"/>
                    <a:pt x="20" y="5"/>
                    <a:pt x="14" y="9"/>
                  </a:cubicBezTo>
                  <a:cubicBezTo>
                    <a:pt x="8" y="12"/>
                    <a:pt x="5" y="18"/>
                    <a:pt x="5" y="25"/>
                  </a:cubicBezTo>
                  <a:cubicBezTo>
                    <a:pt x="5" y="32"/>
                    <a:pt x="9" y="37"/>
                    <a:pt x="17" y="41"/>
                  </a:cubicBezTo>
                  <a:cubicBezTo>
                    <a:pt x="20" y="43"/>
                    <a:pt x="27" y="45"/>
                    <a:pt x="38" y="48"/>
                  </a:cubicBezTo>
                  <a:cubicBezTo>
                    <a:pt x="50" y="51"/>
                    <a:pt x="59" y="54"/>
                    <a:pt x="64" y="57"/>
                  </a:cubicBezTo>
                  <a:cubicBezTo>
                    <a:pt x="72" y="62"/>
                    <a:pt x="76" y="69"/>
                    <a:pt x="76" y="78"/>
                  </a:cubicBezTo>
                  <a:cubicBezTo>
                    <a:pt x="76" y="87"/>
                    <a:pt x="72" y="94"/>
                    <a:pt x="65" y="99"/>
                  </a:cubicBezTo>
                  <a:cubicBezTo>
                    <a:pt x="58" y="103"/>
                    <a:pt x="49" y="106"/>
                    <a:pt x="38" y="106"/>
                  </a:cubicBezTo>
                  <a:cubicBezTo>
                    <a:pt x="27" y="106"/>
                    <a:pt x="18" y="103"/>
                    <a:pt x="12" y="97"/>
                  </a:cubicBezTo>
                  <a:cubicBezTo>
                    <a:pt x="5" y="91"/>
                    <a:pt x="1" y="82"/>
                    <a:pt x="0" y="70"/>
                  </a:cubicBezTo>
                  <a:cubicBezTo>
                    <a:pt x="3" y="70"/>
                    <a:pt x="3" y="70"/>
                    <a:pt x="3" y="70"/>
                  </a:cubicBezTo>
                  <a:cubicBezTo>
                    <a:pt x="4" y="81"/>
                    <a:pt x="8" y="89"/>
                    <a:pt x="14" y="94"/>
                  </a:cubicBezTo>
                  <a:cubicBezTo>
                    <a:pt x="20" y="100"/>
                    <a:pt x="28" y="102"/>
                    <a:pt x="38" y="102"/>
                  </a:cubicBezTo>
                  <a:cubicBezTo>
                    <a:pt x="48" y="102"/>
                    <a:pt x="56" y="100"/>
                    <a:pt x="63" y="96"/>
                  </a:cubicBezTo>
                  <a:cubicBezTo>
                    <a:pt x="69" y="91"/>
                    <a:pt x="72" y="86"/>
                    <a:pt x="72" y="78"/>
                  </a:cubicBezTo>
                  <a:cubicBezTo>
                    <a:pt x="72" y="70"/>
                    <a:pt x="69" y="64"/>
                    <a:pt x="61" y="60"/>
                  </a:cubicBezTo>
                  <a:cubicBezTo>
                    <a:pt x="57" y="57"/>
                    <a:pt x="49" y="54"/>
                    <a:pt x="37" y="51"/>
                  </a:cubicBezTo>
                  <a:cubicBezTo>
                    <a:pt x="25" y="48"/>
                    <a:pt x="18" y="46"/>
                    <a:pt x="14" y="44"/>
                  </a:cubicBezTo>
                  <a:cubicBezTo>
                    <a:pt x="6" y="39"/>
                    <a:pt x="2" y="33"/>
                    <a:pt x="2" y="25"/>
                  </a:cubicBezTo>
                  <a:cubicBezTo>
                    <a:pt x="2" y="17"/>
                    <a:pt x="6" y="10"/>
                    <a:pt x="13" y="6"/>
                  </a:cubicBezTo>
                  <a:cubicBezTo>
                    <a:pt x="19" y="2"/>
                    <a:pt x="27" y="0"/>
                    <a:pt x="37" y="0"/>
                  </a:cubicBezTo>
                  <a:cubicBezTo>
                    <a:pt x="48" y="0"/>
                    <a:pt x="56" y="3"/>
                    <a:pt x="62" y="8"/>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2">
              <a:extLst>
                <a:ext uri="{FF2B5EF4-FFF2-40B4-BE49-F238E27FC236}">
                  <a16:creationId xmlns:a16="http://schemas.microsoft.com/office/drawing/2014/main" id="{FC456ECE-DD6A-4619-93C4-2C06F1931332}"/>
                </a:ext>
              </a:extLst>
            </p:cNvPr>
            <p:cNvSpPr>
              <a:spLocks/>
            </p:cNvSpPr>
            <p:nvPr/>
          </p:nvSpPr>
          <p:spPr bwMode="auto">
            <a:xfrm>
              <a:off x="3899" y="1942"/>
              <a:ext cx="96" cy="179"/>
            </a:xfrm>
            <a:custGeom>
              <a:avLst/>
              <a:gdLst>
                <a:gd name="T0" fmla="*/ 53 w 56"/>
                <a:gd name="T1" fmla="*/ 0 h 104"/>
                <a:gd name="T2" fmla="*/ 56 w 56"/>
                <a:gd name="T3" fmla="*/ 0 h 104"/>
                <a:gd name="T4" fmla="*/ 56 w 56"/>
                <a:gd name="T5" fmla="*/ 70 h 104"/>
                <a:gd name="T6" fmla="*/ 50 w 56"/>
                <a:gd name="T7" fmla="*/ 94 h 104"/>
                <a:gd name="T8" fmla="*/ 27 w 56"/>
                <a:gd name="T9" fmla="*/ 104 h 104"/>
                <a:gd name="T10" fmla="*/ 8 w 56"/>
                <a:gd name="T11" fmla="*/ 97 h 104"/>
                <a:gd name="T12" fmla="*/ 0 w 56"/>
                <a:gd name="T13" fmla="*/ 75 h 104"/>
                <a:gd name="T14" fmla="*/ 0 w 56"/>
                <a:gd name="T15" fmla="*/ 70 h 104"/>
                <a:gd name="T16" fmla="*/ 3 w 56"/>
                <a:gd name="T17" fmla="*/ 70 h 104"/>
                <a:gd name="T18" fmla="*/ 3 w 56"/>
                <a:gd name="T19" fmla="*/ 75 h 104"/>
                <a:gd name="T20" fmla="*/ 27 w 56"/>
                <a:gd name="T21" fmla="*/ 100 h 104"/>
                <a:gd name="T22" fmla="*/ 47 w 56"/>
                <a:gd name="T23" fmla="*/ 92 h 104"/>
                <a:gd name="T24" fmla="*/ 53 w 56"/>
                <a:gd name="T25" fmla="*/ 70 h 104"/>
                <a:gd name="T26" fmla="*/ 53 w 5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4">
                  <a:moveTo>
                    <a:pt x="53" y="0"/>
                  </a:moveTo>
                  <a:cubicBezTo>
                    <a:pt x="56" y="0"/>
                    <a:pt x="56" y="0"/>
                    <a:pt x="56" y="0"/>
                  </a:cubicBezTo>
                  <a:cubicBezTo>
                    <a:pt x="56" y="70"/>
                    <a:pt x="56" y="70"/>
                    <a:pt x="56" y="70"/>
                  </a:cubicBezTo>
                  <a:cubicBezTo>
                    <a:pt x="56" y="80"/>
                    <a:pt x="54" y="88"/>
                    <a:pt x="50" y="94"/>
                  </a:cubicBezTo>
                  <a:cubicBezTo>
                    <a:pt x="45" y="100"/>
                    <a:pt x="37" y="104"/>
                    <a:pt x="27" y="104"/>
                  </a:cubicBezTo>
                  <a:cubicBezTo>
                    <a:pt x="19" y="104"/>
                    <a:pt x="12" y="101"/>
                    <a:pt x="8" y="97"/>
                  </a:cubicBezTo>
                  <a:cubicBezTo>
                    <a:pt x="2" y="92"/>
                    <a:pt x="0" y="84"/>
                    <a:pt x="0" y="75"/>
                  </a:cubicBezTo>
                  <a:cubicBezTo>
                    <a:pt x="0" y="70"/>
                    <a:pt x="0" y="70"/>
                    <a:pt x="0" y="70"/>
                  </a:cubicBezTo>
                  <a:cubicBezTo>
                    <a:pt x="3" y="70"/>
                    <a:pt x="3" y="70"/>
                    <a:pt x="3" y="70"/>
                  </a:cubicBezTo>
                  <a:cubicBezTo>
                    <a:pt x="3" y="75"/>
                    <a:pt x="3" y="75"/>
                    <a:pt x="3" y="75"/>
                  </a:cubicBezTo>
                  <a:cubicBezTo>
                    <a:pt x="3" y="92"/>
                    <a:pt x="11" y="100"/>
                    <a:pt x="27" y="100"/>
                  </a:cubicBezTo>
                  <a:cubicBezTo>
                    <a:pt x="36" y="100"/>
                    <a:pt x="43" y="97"/>
                    <a:pt x="47" y="92"/>
                  </a:cubicBezTo>
                  <a:cubicBezTo>
                    <a:pt x="51" y="87"/>
                    <a:pt x="53" y="80"/>
                    <a:pt x="53" y="70"/>
                  </a:cubicBezTo>
                  <a:lnTo>
                    <a:pt x="53"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13">
              <a:extLst>
                <a:ext uri="{FF2B5EF4-FFF2-40B4-BE49-F238E27FC236}">
                  <a16:creationId xmlns:a16="http://schemas.microsoft.com/office/drawing/2014/main" id="{517ABCCD-5B62-4773-BF0B-4B08A72ED8BA}"/>
                </a:ext>
              </a:extLst>
            </p:cNvPr>
            <p:cNvSpPr>
              <a:spLocks/>
            </p:cNvSpPr>
            <p:nvPr/>
          </p:nvSpPr>
          <p:spPr bwMode="auto">
            <a:xfrm>
              <a:off x="4019" y="1942"/>
              <a:ext cx="142" cy="175"/>
            </a:xfrm>
            <a:custGeom>
              <a:avLst/>
              <a:gdLst>
                <a:gd name="T0" fmla="*/ 0 w 142"/>
                <a:gd name="T1" fmla="*/ 0 h 175"/>
                <a:gd name="T2" fmla="*/ 142 w 142"/>
                <a:gd name="T3" fmla="*/ 0 h 175"/>
                <a:gd name="T4" fmla="*/ 142 w 142"/>
                <a:gd name="T5" fmla="*/ 5 h 175"/>
                <a:gd name="T6" fmla="*/ 73 w 142"/>
                <a:gd name="T7" fmla="*/ 5 h 175"/>
                <a:gd name="T8" fmla="*/ 73 w 142"/>
                <a:gd name="T9" fmla="*/ 175 h 175"/>
                <a:gd name="T10" fmla="*/ 68 w 142"/>
                <a:gd name="T11" fmla="*/ 175 h 175"/>
                <a:gd name="T12" fmla="*/ 68 w 142"/>
                <a:gd name="T13" fmla="*/ 5 h 175"/>
                <a:gd name="T14" fmla="*/ 0 w 142"/>
                <a:gd name="T15" fmla="*/ 5 h 175"/>
                <a:gd name="T16" fmla="*/ 0 w 142"/>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75">
                  <a:moveTo>
                    <a:pt x="0" y="0"/>
                  </a:moveTo>
                  <a:lnTo>
                    <a:pt x="142" y="0"/>
                  </a:lnTo>
                  <a:lnTo>
                    <a:pt x="142" y="5"/>
                  </a:lnTo>
                  <a:lnTo>
                    <a:pt x="73" y="5"/>
                  </a:lnTo>
                  <a:lnTo>
                    <a:pt x="73" y="175"/>
                  </a:lnTo>
                  <a:lnTo>
                    <a:pt x="68" y="175"/>
                  </a:lnTo>
                  <a:lnTo>
                    <a:pt x="68" y="5"/>
                  </a:lnTo>
                  <a:lnTo>
                    <a:pt x="0" y="5"/>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14">
              <a:extLst>
                <a:ext uri="{FF2B5EF4-FFF2-40B4-BE49-F238E27FC236}">
                  <a16:creationId xmlns:a16="http://schemas.microsoft.com/office/drawing/2014/main" id="{07EA4914-AC74-4EB8-9118-98D991690FD1}"/>
                </a:ext>
              </a:extLst>
            </p:cNvPr>
            <p:cNvSpPr>
              <a:spLocks/>
            </p:cNvSpPr>
            <p:nvPr/>
          </p:nvSpPr>
          <p:spPr bwMode="auto">
            <a:xfrm>
              <a:off x="4183" y="1942"/>
              <a:ext cx="130" cy="179"/>
            </a:xfrm>
            <a:custGeom>
              <a:avLst/>
              <a:gdLst>
                <a:gd name="T0" fmla="*/ 0 w 76"/>
                <a:gd name="T1" fmla="*/ 0 h 104"/>
                <a:gd name="T2" fmla="*/ 4 w 76"/>
                <a:gd name="T3" fmla="*/ 0 h 104"/>
                <a:gd name="T4" fmla="*/ 4 w 76"/>
                <a:gd name="T5" fmla="*/ 62 h 104"/>
                <a:gd name="T6" fmla="*/ 12 w 76"/>
                <a:gd name="T7" fmla="*/ 90 h 104"/>
                <a:gd name="T8" fmla="*/ 38 w 76"/>
                <a:gd name="T9" fmla="*/ 100 h 104"/>
                <a:gd name="T10" fmla="*/ 65 w 76"/>
                <a:gd name="T11" fmla="*/ 90 h 104"/>
                <a:gd name="T12" fmla="*/ 73 w 76"/>
                <a:gd name="T13" fmla="*/ 62 h 104"/>
                <a:gd name="T14" fmla="*/ 73 w 76"/>
                <a:gd name="T15" fmla="*/ 0 h 104"/>
                <a:gd name="T16" fmla="*/ 76 w 76"/>
                <a:gd name="T17" fmla="*/ 0 h 104"/>
                <a:gd name="T18" fmla="*/ 76 w 76"/>
                <a:gd name="T19" fmla="*/ 62 h 104"/>
                <a:gd name="T20" fmla="*/ 68 w 76"/>
                <a:gd name="T21" fmla="*/ 92 h 104"/>
                <a:gd name="T22" fmla="*/ 38 w 76"/>
                <a:gd name="T23" fmla="*/ 104 h 104"/>
                <a:gd name="T24" fmla="*/ 9 w 76"/>
                <a:gd name="T25" fmla="*/ 92 h 104"/>
                <a:gd name="T26" fmla="*/ 0 w 76"/>
                <a:gd name="T27" fmla="*/ 62 h 104"/>
                <a:gd name="T28" fmla="*/ 0 w 76"/>
                <a:gd name="T2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04">
                  <a:moveTo>
                    <a:pt x="0" y="0"/>
                  </a:moveTo>
                  <a:cubicBezTo>
                    <a:pt x="4" y="0"/>
                    <a:pt x="4" y="0"/>
                    <a:pt x="4" y="0"/>
                  </a:cubicBezTo>
                  <a:cubicBezTo>
                    <a:pt x="4" y="62"/>
                    <a:pt x="4" y="62"/>
                    <a:pt x="4" y="62"/>
                  </a:cubicBezTo>
                  <a:cubicBezTo>
                    <a:pt x="4" y="74"/>
                    <a:pt x="6" y="83"/>
                    <a:pt x="12" y="90"/>
                  </a:cubicBezTo>
                  <a:cubicBezTo>
                    <a:pt x="17" y="97"/>
                    <a:pt x="26" y="100"/>
                    <a:pt x="38" y="100"/>
                  </a:cubicBezTo>
                  <a:cubicBezTo>
                    <a:pt x="50" y="100"/>
                    <a:pt x="59" y="97"/>
                    <a:pt x="65" y="90"/>
                  </a:cubicBezTo>
                  <a:cubicBezTo>
                    <a:pt x="70" y="83"/>
                    <a:pt x="73" y="74"/>
                    <a:pt x="73" y="62"/>
                  </a:cubicBezTo>
                  <a:cubicBezTo>
                    <a:pt x="73" y="0"/>
                    <a:pt x="73" y="0"/>
                    <a:pt x="73" y="0"/>
                  </a:cubicBezTo>
                  <a:cubicBezTo>
                    <a:pt x="76" y="0"/>
                    <a:pt x="76" y="0"/>
                    <a:pt x="76" y="0"/>
                  </a:cubicBezTo>
                  <a:cubicBezTo>
                    <a:pt x="76" y="62"/>
                    <a:pt x="76" y="62"/>
                    <a:pt x="76" y="62"/>
                  </a:cubicBezTo>
                  <a:cubicBezTo>
                    <a:pt x="76" y="75"/>
                    <a:pt x="73" y="85"/>
                    <a:pt x="68" y="92"/>
                  </a:cubicBezTo>
                  <a:cubicBezTo>
                    <a:pt x="61" y="100"/>
                    <a:pt x="52" y="104"/>
                    <a:pt x="38" y="104"/>
                  </a:cubicBezTo>
                  <a:cubicBezTo>
                    <a:pt x="25" y="104"/>
                    <a:pt x="15" y="100"/>
                    <a:pt x="9" y="92"/>
                  </a:cubicBezTo>
                  <a:cubicBezTo>
                    <a:pt x="3" y="85"/>
                    <a:pt x="0" y="75"/>
                    <a:pt x="0" y="62"/>
                  </a:cubicBez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cxnSp>
        <p:nvCxnSpPr>
          <p:cNvPr id="18" name="直接连接符 17">
            <a:extLst>
              <a:ext uri="{FF2B5EF4-FFF2-40B4-BE49-F238E27FC236}">
                <a16:creationId xmlns:a16="http://schemas.microsoft.com/office/drawing/2014/main" id="{C4FDD588-6689-4C92-A238-94D5AB9E6310}"/>
              </a:ext>
            </a:extLst>
          </p:cNvPr>
          <p:cNvCxnSpPr>
            <a:cxnSpLocks/>
            <a:stCxn id="10" idx="36"/>
          </p:cNvCxnSpPr>
          <p:nvPr/>
        </p:nvCxnSpPr>
        <p:spPr>
          <a:xfrm flipH="1" flipV="1">
            <a:off x="6" y="672215"/>
            <a:ext cx="9605838" cy="786"/>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9" name="图片 18" descr="文本&#10;&#10;中度可信度描述已自动生成">
            <a:extLst>
              <a:ext uri="{FF2B5EF4-FFF2-40B4-BE49-F238E27FC236}">
                <a16:creationId xmlns:a16="http://schemas.microsoft.com/office/drawing/2014/main" id="{3D26FA95-DC57-4F76-B973-3EAC95F1D93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0" y="6296878"/>
            <a:ext cx="1706880" cy="561122"/>
          </a:xfrm>
          <a:prstGeom prst="rect">
            <a:avLst/>
          </a:prstGeom>
        </p:spPr>
      </p:pic>
      <p:sp>
        <p:nvSpPr>
          <p:cNvPr id="2" name="标题 1">
            <a:extLst>
              <a:ext uri="{FF2B5EF4-FFF2-40B4-BE49-F238E27FC236}">
                <a16:creationId xmlns:a16="http://schemas.microsoft.com/office/drawing/2014/main" id="{BA289117-A229-429C-9C25-E8A79F911657}"/>
              </a:ext>
            </a:extLst>
          </p:cNvPr>
          <p:cNvSpPr>
            <a:spLocks noGrp="1"/>
          </p:cNvSpPr>
          <p:nvPr>
            <p:ph type="ctrTitle"/>
          </p:nvPr>
        </p:nvSpPr>
        <p:spPr>
          <a:xfrm>
            <a:off x="247649" y="886913"/>
            <a:ext cx="11744325" cy="2069647"/>
          </a:xfrm>
        </p:spPr>
        <p:txBody>
          <a:bodyPr/>
          <a:lstStyle/>
          <a:p>
            <a:br>
              <a:rPr lang="en-US" altLang="zh-CN" sz="3600" dirty="0">
                <a:solidFill>
                  <a:schemeClr val="bg1"/>
                </a:solidFill>
              </a:rPr>
            </a:br>
            <a:r>
              <a:rPr lang="en-US" altLang="zh-CN" sz="3600" dirty="0">
                <a:solidFill>
                  <a:schemeClr val="bg1"/>
                </a:solidFill>
              </a:rPr>
              <a:t>Ring/Module Learning with Errors under Linear</a:t>
            </a:r>
            <a:br>
              <a:rPr lang="en-US" altLang="zh-CN" sz="3600" dirty="0">
                <a:solidFill>
                  <a:schemeClr val="bg1"/>
                </a:solidFill>
              </a:rPr>
            </a:br>
            <a:r>
              <a:rPr lang="en-US" altLang="zh-CN" sz="3600" dirty="0">
                <a:solidFill>
                  <a:schemeClr val="bg1"/>
                </a:solidFill>
              </a:rPr>
              <a:t>Leakage — Hardness and Applications </a:t>
            </a:r>
            <a:br>
              <a:rPr lang="en-US" altLang="zh-CN" sz="1100" dirty="0"/>
            </a:br>
            <a:endParaRPr lang="zh-CN" altLang="en-US" sz="4000" dirty="0">
              <a:solidFill>
                <a:schemeClr val="bg1"/>
              </a:solidFill>
            </a:endParaRPr>
          </a:p>
        </p:txBody>
      </p:sp>
      <p:sp>
        <p:nvSpPr>
          <p:cNvPr id="3" name="副标题 2">
            <a:extLst>
              <a:ext uri="{FF2B5EF4-FFF2-40B4-BE49-F238E27FC236}">
                <a16:creationId xmlns:a16="http://schemas.microsoft.com/office/drawing/2014/main" id="{1A06ED05-D9D7-4C83-BAA0-E63018468C58}"/>
              </a:ext>
            </a:extLst>
          </p:cNvPr>
          <p:cNvSpPr>
            <a:spLocks noGrp="1"/>
          </p:cNvSpPr>
          <p:nvPr>
            <p:ph type="subTitle" idx="1"/>
          </p:nvPr>
        </p:nvSpPr>
        <p:spPr>
          <a:xfrm>
            <a:off x="488949" y="3379909"/>
            <a:ext cx="11214099" cy="909933"/>
          </a:xfrm>
        </p:spPr>
        <p:txBody>
          <a:bodyPr>
            <a:normAutofit/>
          </a:bodyPr>
          <a:lstStyle/>
          <a:p>
            <a:endParaRPr lang="en-US" altLang="zh-CN" sz="1600" dirty="0"/>
          </a:p>
          <a:p>
            <a:r>
              <a:rPr lang="en-US" altLang="zh-CN" sz="2800" b="1" dirty="0" err="1"/>
              <a:t>Zhedong</a:t>
            </a:r>
            <a:r>
              <a:rPr lang="en-US" altLang="zh-CN" sz="2800" b="1" dirty="0"/>
              <a:t> Wang</a:t>
            </a:r>
            <a:r>
              <a:rPr lang="en-US" altLang="zh-CN" sz="2800" dirty="0"/>
              <a:t>,     </a:t>
            </a:r>
            <a:r>
              <a:rPr lang="en-US" altLang="zh-CN" sz="2800" dirty="0" err="1"/>
              <a:t>Qiqi</a:t>
            </a:r>
            <a:r>
              <a:rPr lang="en-US" altLang="zh-CN" sz="2800" dirty="0"/>
              <a:t> Lai,       Feng-Hao Liu</a:t>
            </a:r>
          </a:p>
          <a:p>
            <a:endParaRPr lang="en-US" altLang="zh-CN" sz="2800" dirty="0"/>
          </a:p>
        </p:txBody>
      </p:sp>
      <p:sp>
        <p:nvSpPr>
          <p:cNvPr id="20" name="副标题 2">
            <a:extLst>
              <a:ext uri="{FF2B5EF4-FFF2-40B4-BE49-F238E27FC236}">
                <a16:creationId xmlns:a16="http://schemas.microsoft.com/office/drawing/2014/main" id="{696B4ACD-1533-42C8-9F09-33877C860CEF}"/>
              </a:ext>
            </a:extLst>
          </p:cNvPr>
          <p:cNvSpPr txBox="1">
            <a:spLocks/>
          </p:cNvSpPr>
          <p:nvPr/>
        </p:nvSpPr>
        <p:spPr>
          <a:xfrm>
            <a:off x="671293" y="5404086"/>
            <a:ext cx="11214100" cy="6804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2600"/>
              <a:t>Apr 17 </a:t>
            </a:r>
            <a:r>
              <a:rPr lang="en-US" altLang="zh-CN" sz="2600" dirty="0"/>
              <a:t>2024</a:t>
            </a:r>
          </a:p>
        </p:txBody>
      </p:sp>
      <p:sp>
        <p:nvSpPr>
          <p:cNvPr id="21" name="文本框 20">
            <a:extLst>
              <a:ext uri="{FF2B5EF4-FFF2-40B4-BE49-F238E27FC236}">
                <a16:creationId xmlns:a16="http://schemas.microsoft.com/office/drawing/2014/main" id="{1B11ABA6-D719-4200-89BE-02A5EA55C878}"/>
              </a:ext>
            </a:extLst>
          </p:cNvPr>
          <p:cNvSpPr txBox="1"/>
          <p:nvPr/>
        </p:nvSpPr>
        <p:spPr>
          <a:xfrm>
            <a:off x="2521156" y="4267077"/>
            <a:ext cx="2361765" cy="646331"/>
          </a:xfrm>
          <a:prstGeom prst="rect">
            <a:avLst/>
          </a:prstGeom>
          <a:noFill/>
        </p:spPr>
        <p:txBody>
          <a:bodyPr wrap="square" rtlCol="0">
            <a:spAutoFit/>
          </a:bodyPr>
          <a:lstStyle/>
          <a:p>
            <a:pPr algn="ctr"/>
            <a:r>
              <a:rPr lang="en-US" altLang="zh-CN" dirty="0"/>
              <a:t>Shanghai Jiao Tong University</a:t>
            </a:r>
            <a:endParaRPr lang="zh-CN" altLang="en-US" dirty="0"/>
          </a:p>
        </p:txBody>
      </p:sp>
      <p:sp>
        <p:nvSpPr>
          <p:cNvPr id="22" name="文本框 21">
            <a:extLst>
              <a:ext uri="{FF2B5EF4-FFF2-40B4-BE49-F238E27FC236}">
                <a16:creationId xmlns:a16="http://schemas.microsoft.com/office/drawing/2014/main" id="{5C13C760-3AF5-4F8B-830D-432ACA2C8039}"/>
              </a:ext>
            </a:extLst>
          </p:cNvPr>
          <p:cNvSpPr txBox="1"/>
          <p:nvPr/>
        </p:nvSpPr>
        <p:spPr>
          <a:xfrm>
            <a:off x="5097460" y="4295067"/>
            <a:ext cx="2361765" cy="646331"/>
          </a:xfrm>
          <a:prstGeom prst="rect">
            <a:avLst/>
          </a:prstGeom>
          <a:noFill/>
        </p:spPr>
        <p:txBody>
          <a:bodyPr wrap="square" rtlCol="0">
            <a:spAutoFit/>
          </a:bodyPr>
          <a:lstStyle/>
          <a:p>
            <a:pPr algn="ctr"/>
            <a:r>
              <a:rPr lang="en-US" altLang="zh-CN" dirty="0"/>
              <a:t>Shaanxi Normal University</a:t>
            </a:r>
            <a:endParaRPr lang="zh-CN" altLang="en-US" dirty="0"/>
          </a:p>
        </p:txBody>
      </p:sp>
      <p:sp>
        <p:nvSpPr>
          <p:cNvPr id="23" name="文本框 22">
            <a:extLst>
              <a:ext uri="{FF2B5EF4-FFF2-40B4-BE49-F238E27FC236}">
                <a16:creationId xmlns:a16="http://schemas.microsoft.com/office/drawing/2014/main" id="{AAD4A4DD-3E73-4B92-B30F-4A71478EA69F}"/>
              </a:ext>
            </a:extLst>
          </p:cNvPr>
          <p:cNvSpPr txBox="1"/>
          <p:nvPr/>
        </p:nvSpPr>
        <p:spPr>
          <a:xfrm>
            <a:off x="7459225" y="4295067"/>
            <a:ext cx="2361765" cy="646331"/>
          </a:xfrm>
          <a:prstGeom prst="rect">
            <a:avLst/>
          </a:prstGeom>
          <a:noFill/>
        </p:spPr>
        <p:txBody>
          <a:bodyPr wrap="square" rtlCol="0">
            <a:spAutoFit/>
          </a:bodyPr>
          <a:lstStyle/>
          <a:p>
            <a:pPr algn="ctr"/>
            <a:r>
              <a:rPr lang="en-US" altLang="zh-CN" dirty="0"/>
              <a:t>Washington State University </a:t>
            </a:r>
            <a:endParaRPr lang="zh-CN" altLang="en-US" dirty="0"/>
          </a:p>
        </p:txBody>
      </p:sp>
    </p:spTree>
    <p:extLst>
      <p:ext uri="{BB962C8B-B14F-4D97-AF65-F5344CB8AC3E}">
        <p14:creationId xmlns:p14="http://schemas.microsoft.com/office/powerpoint/2010/main" val="255481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87B81A7-A3E9-4894-9916-9E6DE5401433}"/>
              </a:ext>
            </a:extLst>
          </p:cNvPr>
          <p:cNvSpPr>
            <a:spLocks noGrp="1"/>
          </p:cNvSpPr>
          <p:nvPr>
            <p:ph type="title"/>
          </p:nvPr>
        </p:nvSpPr>
        <p:spPr/>
        <p:txBody>
          <a:bodyPr/>
          <a:lstStyle/>
          <a:p>
            <a:pPr algn="ctr"/>
            <a:r>
              <a:rPr lang="en-US" altLang="zh-CN" sz="3200" dirty="0"/>
              <a:t>Rejection Sampling</a:t>
            </a:r>
            <a:endParaRPr lang="zh-CN" altLang="en-US" sz="3200" dirty="0"/>
          </a:p>
        </p:txBody>
      </p:sp>
      <p:sp>
        <p:nvSpPr>
          <p:cNvPr id="4" name="文本框 3">
            <a:extLst>
              <a:ext uri="{FF2B5EF4-FFF2-40B4-BE49-F238E27FC236}">
                <a16:creationId xmlns:a16="http://schemas.microsoft.com/office/drawing/2014/main" id="{E7C9E825-7BC7-40D7-A1F1-F69722EA8A04}"/>
              </a:ext>
            </a:extLst>
          </p:cNvPr>
          <p:cNvSpPr txBox="1"/>
          <p:nvPr/>
        </p:nvSpPr>
        <p:spPr>
          <a:xfrm>
            <a:off x="0" y="890790"/>
            <a:ext cx="7560782" cy="584775"/>
          </a:xfrm>
          <a:prstGeom prst="rect">
            <a:avLst/>
          </a:prstGeom>
          <a:noFill/>
        </p:spPr>
        <p:txBody>
          <a:bodyPr wrap="square" rtlCol="0">
            <a:spAutoFit/>
          </a:bodyPr>
          <a:lstStyle/>
          <a:p>
            <a:pPr marL="457200" indent="-457200">
              <a:buFont typeface="Wingdings" panose="05000000000000000000" pitchFamily="2" charset="2"/>
              <a:buChar char="p"/>
            </a:pPr>
            <a:r>
              <a:rPr lang="en-US" altLang="zh-CN" sz="3200" dirty="0"/>
              <a:t>Rejection Sampling [Lyu12]</a:t>
            </a:r>
            <a:endParaRPr lang="zh-CN" altLang="en-US" sz="3200"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A212BCE5-EFCB-4F7A-8E04-C2FA604015C0}"/>
                  </a:ext>
                </a:extLst>
              </p:cNvPr>
              <p:cNvSpPr txBox="1"/>
              <p:nvPr/>
            </p:nvSpPr>
            <p:spPr>
              <a:xfrm>
                <a:off x="-6350" y="1525742"/>
                <a:ext cx="12192000" cy="4662495"/>
              </a:xfrm>
              <a:prstGeom prst="rect">
                <a:avLst/>
              </a:prstGeom>
              <a:noFill/>
            </p:spPr>
            <p:txBody>
              <a:bodyPr wrap="square" rtlCol="0">
                <a:spAutoFit/>
              </a:bodyPr>
              <a:lstStyle/>
              <a:p>
                <a:pPr lvl="2">
                  <a:lnSpc>
                    <a:spcPct val="150000"/>
                  </a:lnSpc>
                </a:pPr>
                <a14:m>
                  <m:oMathPara xmlns:m="http://schemas.openxmlformats.org/officeDocument/2006/math">
                    <m:oMathParaPr>
                      <m:jc m:val="centerGroup"/>
                    </m:oMathParaPr>
                    <m:oMath xmlns:m="http://schemas.openxmlformats.org/officeDocument/2006/math">
                      <m:r>
                        <a:rPr lang="en-US" altLang="zh-CN" sz="2600" i="1">
                          <a:latin typeface="Cambria Math" panose="02040503050406030204" pitchFamily="18" charset="0"/>
                        </a:rPr>
                        <m:t>𝑀</m:t>
                      </m:r>
                      <m:r>
                        <a:rPr lang="en-US" altLang="zh-CN" sz="2600" i="1">
                          <a:latin typeface="Cambria Math" panose="02040503050406030204" pitchFamily="18" charset="0"/>
                        </a:rPr>
                        <m:t>=</m:t>
                      </m:r>
                      <m:func>
                        <m:funcPr>
                          <m:ctrlPr>
                            <a:rPr lang="en-US" altLang="zh-CN" sz="2600" i="1">
                              <a:latin typeface="Cambria Math" panose="02040503050406030204" pitchFamily="18" charset="0"/>
                            </a:rPr>
                          </m:ctrlPr>
                        </m:funcPr>
                        <m:fName>
                          <m:r>
                            <m:rPr>
                              <m:sty m:val="p"/>
                            </m:rPr>
                            <a:rPr lang="en-US" altLang="zh-CN" sz="2600">
                              <a:latin typeface="Cambria Math" panose="02040503050406030204" pitchFamily="18" charset="0"/>
                            </a:rPr>
                            <m:t>max</m:t>
                          </m:r>
                        </m:fName>
                        <m:e>
                          <m:d>
                            <m:dPr>
                              <m:ctrlPr>
                                <a:rPr lang="en-US" altLang="zh-CN" sz="2600" i="1">
                                  <a:latin typeface="Cambria Math" panose="02040503050406030204" pitchFamily="18" charset="0"/>
                                </a:rPr>
                              </m:ctrlPr>
                            </m:dPr>
                            <m:e>
                              <m:f>
                                <m:fPr>
                                  <m:ctrlPr>
                                    <a:rPr lang="en-US" altLang="zh-CN" sz="2600" i="1">
                                      <a:latin typeface="Cambria Math" panose="02040503050406030204" pitchFamily="18" charset="0"/>
                                    </a:rPr>
                                  </m:ctrlPr>
                                </m:fPr>
                                <m:num>
                                  <m:sSubSup>
                                    <m:sSubSupPr>
                                      <m:ctrlPr>
                                        <a:rPr lang="en-US" altLang="zh-CN" sz="2600" i="1">
                                          <a:latin typeface="Cambria Math" panose="02040503050406030204" pitchFamily="18" charset="0"/>
                                        </a:rPr>
                                      </m:ctrlPr>
                                    </m:sSubSupPr>
                                    <m:e>
                                      <m:r>
                                        <a:rPr lang="en-US" altLang="zh-CN" sz="2600" i="1">
                                          <a:latin typeface="Cambria Math" panose="02040503050406030204" pitchFamily="18" charset="0"/>
                                        </a:rPr>
                                        <m:t>𝐷</m:t>
                                      </m:r>
                                    </m:e>
                                    <m:sub>
                                      <m:r>
                                        <a:rPr lang="en-US" altLang="zh-CN" sz="2600" i="1">
                                          <a:latin typeface="Cambria Math" panose="02040503050406030204" pitchFamily="18" charset="0"/>
                                        </a:rPr>
                                        <m:t>𝜎</m:t>
                                      </m:r>
                                    </m:sub>
                                    <m:sup>
                                      <m:r>
                                        <a:rPr lang="en-US" altLang="zh-CN" sz="2600" i="1">
                                          <a:latin typeface="Cambria Math" panose="02040503050406030204" pitchFamily="18" charset="0"/>
                                        </a:rPr>
                                        <m:t>𝑘</m:t>
                                      </m:r>
                                    </m:sup>
                                  </m:sSubSup>
                                  <m:d>
                                    <m:dPr>
                                      <m:ctrlPr>
                                        <a:rPr lang="en-US" altLang="zh-CN" sz="2600" i="1">
                                          <a:latin typeface="Cambria Math" panose="02040503050406030204" pitchFamily="18" charset="0"/>
                                        </a:rPr>
                                      </m:ctrlPr>
                                    </m:dPr>
                                    <m:e>
                                      <m:acc>
                                        <m:accPr>
                                          <m:chr m:val="⃗"/>
                                          <m:ctrlPr>
                                            <a:rPr lang="en-US" altLang="zh-CN" sz="2600" i="1">
                                              <a:latin typeface="Cambria Math" panose="02040503050406030204" pitchFamily="18" charset="0"/>
                                            </a:rPr>
                                          </m:ctrlPr>
                                        </m:accPr>
                                        <m:e>
                                          <m:r>
                                            <a:rPr lang="en-US" altLang="zh-CN" sz="2600" i="1">
                                              <a:latin typeface="Cambria Math" panose="02040503050406030204" pitchFamily="18" charset="0"/>
                                            </a:rPr>
                                            <m:t>𝑧</m:t>
                                          </m:r>
                                        </m:e>
                                      </m:acc>
                                    </m:e>
                                  </m:d>
                                </m:num>
                                <m:den>
                                  <m:sSubSup>
                                    <m:sSubSupPr>
                                      <m:ctrlPr>
                                        <a:rPr lang="en-US" altLang="zh-CN" sz="2600" i="1">
                                          <a:latin typeface="Cambria Math" panose="02040503050406030204" pitchFamily="18" charset="0"/>
                                        </a:rPr>
                                      </m:ctrlPr>
                                    </m:sSubSupPr>
                                    <m:e>
                                      <m:r>
                                        <a:rPr lang="en-US" altLang="zh-CN" sz="2600" i="1">
                                          <a:latin typeface="Cambria Math" panose="02040503050406030204" pitchFamily="18" charset="0"/>
                                        </a:rPr>
                                        <m:t>𝐷</m:t>
                                      </m:r>
                                    </m:e>
                                    <m:sub>
                                      <m:r>
                                        <a:rPr lang="en-US" altLang="zh-CN" sz="2600" i="1">
                                          <a:latin typeface="Cambria Math" panose="02040503050406030204" pitchFamily="18" charset="0"/>
                                        </a:rPr>
                                        <m:t>𝑑</m:t>
                                      </m:r>
                                      <m:r>
                                        <a:rPr lang="en-US" altLang="zh-CN" sz="2600" i="1">
                                          <a:latin typeface="Cambria Math" panose="02040503050406030204" pitchFamily="18" charset="0"/>
                                        </a:rPr>
                                        <m:t>⋅ </m:t>
                                      </m:r>
                                      <m:acc>
                                        <m:accPr>
                                          <m:chr m:val="⃗"/>
                                          <m:ctrlPr>
                                            <a:rPr lang="en-US" altLang="zh-CN" sz="2600" i="1">
                                              <a:latin typeface="Cambria Math" panose="02040503050406030204" pitchFamily="18" charset="0"/>
                                            </a:rPr>
                                          </m:ctrlPr>
                                        </m:accPr>
                                        <m:e>
                                          <m:r>
                                            <a:rPr lang="en-US" altLang="zh-CN" sz="2600" i="1">
                                              <a:latin typeface="Cambria Math" panose="02040503050406030204" pitchFamily="18" charset="0"/>
                                            </a:rPr>
                                            <m:t>𝑟</m:t>
                                          </m:r>
                                        </m:e>
                                      </m:acc>
                                      <m:r>
                                        <a:rPr lang="en-US" altLang="zh-CN" sz="2600" i="1">
                                          <a:latin typeface="Cambria Math" panose="02040503050406030204" pitchFamily="18" charset="0"/>
                                        </a:rPr>
                                        <m:t>,</m:t>
                                      </m:r>
                                      <m:r>
                                        <a:rPr lang="en-US" altLang="zh-CN" sz="2600" i="1">
                                          <a:latin typeface="Cambria Math" panose="02040503050406030204" pitchFamily="18" charset="0"/>
                                        </a:rPr>
                                        <m:t>𝜎</m:t>
                                      </m:r>
                                    </m:sub>
                                    <m:sup>
                                      <m:r>
                                        <a:rPr lang="en-US" altLang="zh-CN" sz="2600" i="1">
                                          <a:latin typeface="Cambria Math" panose="02040503050406030204" pitchFamily="18" charset="0"/>
                                        </a:rPr>
                                        <m:t>𝑘</m:t>
                                      </m:r>
                                    </m:sup>
                                  </m:sSubSup>
                                  <m:d>
                                    <m:dPr>
                                      <m:ctrlPr>
                                        <a:rPr lang="en-US" altLang="zh-CN" sz="2600" i="1">
                                          <a:latin typeface="Cambria Math" panose="02040503050406030204" pitchFamily="18" charset="0"/>
                                        </a:rPr>
                                      </m:ctrlPr>
                                    </m:dPr>
                                    <m:e>
                                      <m:acc>
                                        <m:accPr>
                                          <m:chr m:val="⃗"/>
                                          <m:ctrlPr>
                                            <a:rPr lang="en-US" altLang="zh-CN" sz="2600" i="1">
                                              <a:latin typeface="Cambria Math" panose="02040503050406030204" pitchFamily="18" charset="0"/>
                                            </a:rPr>
                                          </m:ctrlPr>
                                        </m:accPr>
                                        <m:e>
                                          <m:r>
                                            <a:rPr lang="en-US" altLang="zh-CN" sz="2600" i="1">
                                              <a:latin typeface="Cambria Math" panose="02040503050406030204" pitchFamily="18" charset="0"/>
                                            </a:rPr>
                                            <m:t>𝑧</m:t>
                                          </m:r>
                                        </m:e>
                                      </m:acc>
                                    </m:e>
                                  </m:d>
                                </m:den>
                              </m:f>
                            </m:e>
                          </m:d>
                        </m:e>
                      </m:func>
                      <m:r>
                        <a:rPr lang="en-US" altLang="zh-CN" sz="2600" i="1">
                          <a:latin typeface="Cambria Math" panose="02040503050406030204" pitchFamily="18" charset="0"/>
                        </a:rPr>
                        <m:t>=</m:t>
                      </m:r>
                      <m:r>
                        <m:rPr>
                          <m:sty m:val="p"/>
                        </m:rPr>
                        <a:rPr lang="en-US" altLang="zh-CN" sz="2600">
                          <a:latin typeface="Cambria Math" panose="02040503050406030204" pitchFamily="18" charset="0"/>
                        </a:rPr>
                        <m:t>max</m:t>
                      </m:r>
                      <m:d>
                        <m:dPr>
                          <m:ctrlPr>
                            <a:rPr lang="en-US" altLang="zh-CN" sz="2600" i="1">
                              <a:latin typeface="Cambria Math" panose="02040503050406030204" pitchFamily="18" charset="0"/>
                            </a:rPr>
                          </m:ctrlPr>
                        </m:dPr>
                        <m:e>
                          <m:func>
                            <m:funcPr>
                              <m:ctrlPr>
                                <a:rPr lang="en-US" altLang="zh-CN" sz="2600" i="1">
                                  <a:latin typeface="Cambria Math" panose="02040503050406030204" pitchFamily="18" charset="0"/>
                                </a:rPr>
                              </m:ctrlPr>
                            </m:funcPr>
                            <m:fName>
                              <m:r>
                                <m:rPr>
                                  <m:sty m:val="p"/>
                                </m:rPr>
                                <a:rPr lang="en-US" altLang="zh-CN" sz="2600">
                                  <a:latin typeface="Cambria Math" panose="02040503050406030204" pitchFamily="18" charset="0"/>
                                </a:rPr>
                                <m:t>exp</m:t>
                              </m:r>
                            </m:fName>
                            <m:e>
                              <m:d>
                                <m:dPr>
                                  <m:ctrlPr>
                                    <a:rPr lang="en-US" altLang="zh-CN" sz="2600" i="1">
                                      <a:latin typeface="Cambria Math" panose="02040503050406030204" pitchFamily="18" charset="0"/>
                                    </a:rPr>
                                  </m:ctrlPr>
                                </m:dPr>
                                <m:e>
                                  <m:f>
                                    <m:fPr>
                                      <m:ctrlPr>
                                        <a:rPr lang="en-US" altLang="zh-CN" sz="2600" i="1">
                                          <a:latin typeface="Cambria Math" panose="02040503050406030204" pitchFamily="18" charset="0"/>
                                        </a:rPr>
                                      </m:ctrlPr>
                                    </m:fPr>
                                    <m:num>
                                      <m:r>
                                        <a:rPr lang="en-US" altLang="zh-CN" sz="2600" i="1">
                                          <a:latin typeface="Cambria Math" panose="02040503050406030204" pitchFamily="18" charset="0"/>
                                        </a:rPr>
                                        <m:t>−2</m:t>
                                      </m:r>
                                      <m:d>
                                        <m:dPr>
                                          <m:begChr m:val="⟨"/>
                                          <m:endChr m:val="⟩"/>
                                          <m:ctrlPr>
                                            <a:rPr lang="en-US" altLang="zh-CN" sz="2600" i="1">
                                              <a:latin typeface="Cambria Math" panose="02040503050406030204" pitchFamily="18" charset="0"/>
                                            </a:rPr>
                                          </m:ctrlPr>
                                        </m:dPr>
                                        <m:e>
                                          <m:acc>
                                            <m:accPr>
                                              <m:chr m:val="⃗"/>
                                              <m:ctrlPr>
                                                <a:rPr lang="en-US" altLang="zh-CN" sz="2600" i="1">
                                                  <a:latin typeface="Cambria Math" panose="02040503050406030204" pitchFamily="18" charset="0"/>
                                                </a:rPr>
                                              </m:ctrlPr>
                                            </m:accPr>
                                            <m:e>
                                              <m:r>
                                                <a:rPr lang="en-US" altLang="zh-CN" sz="2600" i="1">
                                                  <a:latin typeface="Cambria Math" panose="02040503050406030204" pitchFamily="18" charset="0"/>
                                                </a:rPr>
                                                <m:t>𝑧</m:t>
                                              </m:r>
                                            </m:e>
                                          </m:acc>
                                          <m:r>
                                            <a:rPr lang="en-US" altLang="zh-CN" sz="2600" i="1">
                                              <a:latin typeface="Cambria Math" panose="02040503050406030204" pitchFamily="18" charset="0"/>
                                            </a:rPr>
                                            <m:t>,</m:t>
                                          </m:r>
                                          <m:r>
                                            <a:rPr lang="en-US" altLang="zh-CN" sz="2600" i="1">
                                              <a:latin typeface="Cambria Math" panose="02040503050406030204" pitchFamily="18" charset="0"/>
                                            </a:rPr>
                                            <m:t>𝑑</m:t>
                                          </m:r>
                                          <m:r>
                                            <a:rPr lang="en-US" altLang="zh-CN" sz="2600" i="1">
                                              <a:latin typeface="Cambria Math" panose="02040503050406030204" pitchFamily="18" charset="0"/>
                                            </a:rPr>
                                            <m:t>⋅</m:t>
                                          </m:r>
                                          <m:acc>
                                            <m:accPr>
                                              <m:chr m:val="⃗"/>
                                              <m:ctrlPr>
                                                <a:rPr lang="en-US" altLang="zh-CN" sz="2600" i="1">
                                                  <a:latin typeface="Cambria Math" panose="02040503050406030204" pitchFamily="18" charset="0"/>
                                                </a:rPr>
                                              </m:ctrlPr>
                                            </m:accPr>
                                            <m:e>
                                              <m:r>
                                                <a:rPr lang="en-US" altLang="zh-CN" sz="2600" i="1">
                                                  <a:latin typeface="Cambria Math" panose="02040503050406030204" pitchFamily="18" charset="0"/>
                                                </a:rPr>
                                                <m:t>𝑟</m:t>
                                              </m:r>
                                            </m:e>
                                          </m:acc>
                                        </m:e>
                                      </m:d>
                                      <m:r>
                                        <a:rPr lang="en-US" altLang="zh-CN" sz="2600" i="1">
                                          <a:latin typeface="Cambria Math" panose="02040503050406030204" pitchFamily="18" charset="0"/>
                                        </a:rPr>
                                        <m:t>+</m:t>
                                      </m:r>
                                      <m:sSup>
                                        <m:sSupPr>
                                          <m:ctrlPr>
                                            <a:rPr lang="en-US" altLang="zh-CN" sz="2600" i="1">
                                              <a:latin typeface="Cambria Math" panose="02040503050406030204" pitchFamily="18" charset="0"/>
                                            </a:rPr>
                                          </m:ctrlPr>
                                        </m:sSupPr>
                                        <m:e>
                                          <m:d>
                                            <m:dPr>
                                              <m:begChr m:val="‖"/>
                                              <m:endChr m:val="‖"/>
                                              <m:ctrlPr>
                                                <a:rPr lang="en-US" altLang="zh-CN" sz="2600" i="1">
                                                  <a:latin typeface="Cambria Math" panose="02040503050406030204" pitchFamily="18" charset="0"/>
                                                </a:rPr>
                                              </m:ctrlPr>
                                            </m:dPr>
                                            <m:e>
                                              <m:r>
                                                <a:rPr lang="en-US" altLang="zh-CN" sz="2600" i="1">
                                                  <a:latin typeface="Cambria Math" panose="02040503050406030204" pitchFamily="18" charset="0"/>
                                                </a:rPr>
                                                <m:t>𝑑</m:t>
                                              </m:r>
                                              <m:r>
                                                <a:rPr lang="en-US" altLang="zh-CN" sz="2600" i="1">
                                                  <a:latin typeface="Cambria Math" panose="02040503050406030204" pitchFamily="18" charset="0"/>
                                                </a:rPr>
                                                <m:t>⋅</m:t>
                                              </m:r>
                                              <m:acc>
                                                <m:accPr>
                                                  <m:chr m:val="⃗"/>
                                                  <m:ctrlPr>
                                                    <a:rPr lang="en-US" altLang="zh-CN" sz="2600" i="1">
                                                      <a:latin typeface="Cambria Math" panose="02040503050406030204" pitchFamily="18" charset="0"/>
                                                    </a:rPr>
                                                  </m:ctrlPr>
                                                </m:accPr>
                                                <m:e>
                                                  <m:r>
                                                    <a:rPr lang="en-US" altLang="zh-CN" sz="2600" i="1">
                                                      <a:latin typeface="Cambria Math" panose="02040503050406030204" pitchFamily="18" charset="0"/>
                                                    </a:rPr>
                                                    <m:t>𝑟</m:t>
                                                  </m:r>
                                                </m:e>
                                              </m:acc>
                                            </m:e>
                                          </m:d>
                                        </m:e>
                                        <m:sup>
                                          <m:r>
                                            <a:rPr lang="en-US" altLang="zh-CN" sz="2600" i="1">
                                              <a:latin typeface="Cambria Math" panose="02040503050406030204" pitchFamily="18" charset="0"/>
                                            </a:rPr>
                                            <m:t>2</m:t>
                                          </m:r>
                                        </m:sup>
                                      </m:sSup>
                                    </m:num>
                                    <m:den>
                                      <m:r>
                                        <a:rPr lang="en-US" altLang="zh-CN" sz="2600" i="1">
                                          <a:latin typeface="Cambria Math" panose="02040503050406030204" pitchFamily="18" charset="0"/>
                                        </a:rPr>
                                        <m:t>2</m:t>
                                      </m:r>
                                      <m:sSup>
                                        <m:sSupPr>
                                          <m:ctrlPr>
                                            <a:rPr lang="en-US" altLang="zh-CN" sz="2600" i="1">
                                              <a:latin typeface="Cambria Math" panose="02040503050406030204" pitchFamily="18" charset="0"/>
                                            </a:rPr>
                                          </m:ctrlPr>
                                        </m:sSupPr>
                                        <m:e>
                                          <m:r>
                                            <a:rPr lang="en-US" altLang="zh-CN" sz="2600" i="1">
                                              <a:latin typeface="Cambria Math" panose="02040503050406030204" pitchFamily="18" charset="0"/>
                                            </a:rPr>
                                            <m:t>𝜎</m:t>
                                          </m:r>
                                        </m:e>
                                        <m:sup>
                                          <m:r>
                                            <a:rPr lang="en-US" altLang="zh-CN" sz="2600" i="1">
                                              <a:latin typeface="Cambria Math" panose="02040503050406030204" pitchFamily="18" charset="0"/>
                                            </a:rPr>
                                            <m:t>2</m:t>
                                          </m:r>
                                        </m:sup>
                                      </m:sSup>
                                    </m:den>
                                  </m:f>
                                </m:e>
                              </m:d>
                            </m:e>
                          </m:func>
                        </m:e>
                      </m:d>
                    </m:oMath>
                  </m:oMathPara>
                </a14:m>
                <a:endParaRPr lang="en-US" altLang="zh-CN" sz="2600" dirty="0"/>
              </a:p>
              <a:p>
                <a:pPr marL="1714500" lvl="3" indent="-342900">
                  <a:lnSpc>
                    <a:spcPct val="150000"/>
                  </a:lnSpc>
                  <a:buFont typeface="Arial" panose="020B0604020202020204" pitchFamily="34" charset="0"/>
                  <a:buChar char="•"/>
                </a:pPr>
                <a:r>
                  <a:rPr lang="en-US" altLang="zh-CN" sz="2600" dirty="0"/>
                  <a:t>The smaller of M, the better</a:t>
                </a:r>
              </a:p>
              <a:p>
                <a:pPr marL="1714500" lvl="3" indent="-342900">
                  <a:lnSpc>
                    <a:spcPct val="150000"/>
                  </a:lnSpc>
                  <a:buFont typeface="Arial" panose="020B0604020202020204" pitchFamily="34" charset="0"/>
                  <a:buChar char="•"/>
                </a:pPr>
                <a:r>
                  <a:rPr lang="en-US" altLang="zh-CN" sz="2600" dirty="0"/>
                  <a:t>The smaller of </a:t>
                </a:r>
                <a14:m>
                  <m:oMath xmlns:m="http://schemas.openxmlformats.org/officeDocument/2006/math">
                    <m:f>
                      <m:fPr>
                        <m:ctrlPr>
                          <a:rPr lang="en-US" altLang="zh-CN" sz="2600" i="1">
                            <a:solidFill>
                              <a:srgbClr val="FF0000"/>
                            </a:solidFill>
                            <a:latin typeface="Cambria Math" panose="02040503050406030204" pitchFamily="18" charset="0"/>
                          </a:rPr>
                        </m:ctrlPr>
                      </m:fPr>
                      <m:num>
                        <m:r>
                          <a:rPr lang="en-US" altLang="zh-CN" sz="2600" i="1">
                            <a:solidFill>
                              <a:srgbClr val="FF0000"/>
                            </a:solidFill>
                            <a:latin typeface="Cambria Math" panose="02040503050406030204" pitchFamily="18" charset="0"/>
                          </a:rPr>
                          <m:t>−2</m:t>
                        </m:r>
                        <m:d>
                          <m:dPr>
                            <m:begChr m:val="⟨"/>
                            <m:endChr m:val="⟩"/>
                            <m:ctrlPr>
                              <a:rPr lang="en-US" altLang="zh-CN" sz="2600" i="1">
                                <a:solidFill>
                                  <a:srgbClr val="FF0000"/>
                                </a:solidFill>
                                <a:latin typeface="Cambria Math" panose="02040503050406030204" pitchFamily="18" charset="0"/>
                              </a:rPr>
                            </m:ctrlPr>
                          </m:dPr>
                          <m:e>
                            <m:acc>
                              <m:accPr>
                                <m:chr m:val="⃗"/>
                                <m:ctrlPr>
                                  <a:rPr lang="en-US" altLang="zh-CN" sz="2600" i="1">
                                    <a:solidFill>
                                      <a:srgbClr val="FF0000"/>
                                    </a:solidFill>
                                    <a:latin typeface="Cambria Math" panose="02040503050406030204" pitchFamily="18" charset="0"/>
                                  </a:rPr>
                                </m:ctrlPr>
                              </m:accPr>
                              <m:e>
                                <m:r>
                                  <a:rPr lang="en-US" altLang="zh-CN" sz="2600" i="1">
                                    <a:solidFill>
                                      <a:srgbClr val="FF0000"/>
                                    </a:solidFill>
                                    <a:latin typeface="Cambria Math" panose="02040503050406030204" pitchFamily="18" charset="0"/>
                                  </a:rPr>
                                  <m:t>𝑧</m:t>
                                </m:r>
                              </m:e>
                            </m:acc>
                            <m:r>
                              <a:rPr lang="en-US" altLang="zh-CN" sz="2600" i="1">
                                <a:solidFill>
                                  <a:srgbClr val="FF0000"/>
                                </a:solidFill>
                                <a:latin typeface="Cambria Math" panose="02040503050406030204" pitchFamily="18" charset="0"/>
                              </a:rPr>
                              <m:t>,</m:t>
                            </m:r>
                            <m:r>
                              <a:rPr lang="en-US" altLang="zh-CN" sz="2600" i="1">
                                <a:solidFill>
                                  <a:srgbClr val="FF0000"/>
                                </a:solidFill>
                                <a:latin typeface="Cambria Math" panose="02040503050406030204" pitchFamily="18" charset="0"/>
                              </a:rPr>
                              <m:t>𝑑</m:t>
                            </m:r>
                            <m:r>
                              <a:rPr lang="en-US" altLang="zh-CN" sz="2600" i="1">
                                <a:solidFill>
                                  <a:srgbClr val="FF0000"/>
                                </a:solidFill>
                                <a:latin typeface="Cambria Math" panose="02040503050406030204" pitchFamily="18" charset="0"/>
                              </a:rPr>
                              <m:t>⋅</m:t>
                            </m:r>
                            <m:acc>
                              <m:accPr>
                                <m:chr m:val="⃗"/>
                                <m:ctrlPr>
                                  <a:rPr lang="en-US" altLang="zh-CN" sz="2600" i="1">
                                    <a:solidFill>
                                      <a:srgbClr val="FF0000"/>
                                    </a:solidFill>
                                    <a:latin typeface="Cambria Math" panose="02040503050406030204" pitchFamily="18" charset="0"/>
                                  </a:rPr>
                                </m:ctrlPr>
                              </m:accPr>
                              <m:e>
                                <m:r>
                                  <a:rPr lang="en-US" altLang="zh-CN" sz="2600" i="1">
                                    <a:solidFill>
                                      <a:srgbClr val="FF0000"/>
                                    </a:solidFill>
                                    <a:latin typeface="Cambria Math" panose="02040503050406030204" pitchFamily="18" charset="0"/>
                                  </a:rPr>
                                  <m:t>𝑟</m:t>
                                </m:r>
                              </m:e>
                            </m:acc>
                          </m:e>
                        </m:d>
                        <m:r>
                          <a:rPr lang="en-US" altLang="zh-CN" sz="2600" i="1">
                            <a:solidFill>
                              <a:srgbClr val="FF0000"/>
                            </a:solidFill>
                            <a:latin typeface="Cambria Math" panose="02040503050406030204" pitchFamily="18" charset="0"/>
                          </a:rPr>
                          <m:t>+</m:t>
                        </m:r>
                        <m:sSup>
                          <m:sSupPr>
                            <m:ctrlPr>
                              <a:rPr lang="en-US" altLang="zh-CN" sz="2600" i="1">
                                <a:solidFill>
                                  <a:srgbClr val="FF0000"/>
                                </a:solidFill>
                                <a:latin typeface="Cambria Math" panose="02040503050406030204" pitchFamily="18" charset="0"/>
                              </a:rPr>
                            </m:ctrlPr>
                          </m:sSupPr>
                          <m:e>
                            <m:d>
                              <m:dPr>
                                <m:begChr m:val="‖"/>
                                <m:endChr m:val="‖"/>
                                <m:ctrlPr>
                                  <a:rPr lang="en-US" altLang="zh-CN" sz="2600" i="1">
                                    <a:solidFill>
                                      <a:srgbClr val="FF0000"/>
                                    </a:solidFill>
                                    <a:latin typeface="Cambria Math" panose="02040503050406030204" pitchFamily="18" charset="0"/>
                                  </a:rPr>
                                </m:ctrlPr>
                              </m:dPr>
                              <m:e>
                                <m:r>
                                  <a:rPr lang="en-US" altLang="zh-CN" sz="2600" i="1">
                                    <a:solidFill>
                                      <a:srgbClr val="FF0000"/>
                                    </a:solidFill>
                                    <a:latin typeface="Cambria Math" panose="02040503050406030204" pitchFamily="18" charset="0"/>
                                  </a:rPr>
                                  <m:t>𝑑</m:t>
                                </m:r>
                                <m:r>
                                  <a:rPr lang="en-US" altLang="zh-CN" sz="2600" i="1">
                                    <a:solidFill>
                                      <a:srgbClr val="FF0000"/>
                                    </a:solidFill>
                                    <a:latin typeface="Cambria Math" panose="02040503050406030204" pitchFamily="18" charset="0"/>
                                  </a:rPr>
                                  <m:t>⋅</m:t>
                                </m:r>
                                <m:acc>
                                  <m:accPr>
                                    <m:chr m:val="⃗"/>
                                    <m:ctrlPr>
                                      <a:rPr lang="en-US" altLang="zh-CN" sz="2600" i="1">
                                        <a:solidFill>
                                          <a:srgbClr val="FF0000"/>
                                        </a:solidFill>
                                        <a:latin typeface="Cambria Math" panose="02040503050406030204" pitchFamily="18" charset="0"/>
                                      </a:rPr>
                                    </m:ctrlPr>
                                  </m:accPr>
                                  <m:e>
                                    <m:r>
                                      <a:rPr lang="en-US" altLang="zh-CN" sz="2600" i="1">
                                        <a:solidFill>
                                          <a:srgbClr val="FF0000"/>
                                        </a:solidFill>
                                        <a:latin typeface="Cambria Math" panose="02040503050406030204" pitchFamily="18" charset="0"/>
                                      </a:rPr>
                                      <m:t>𝑟</m:t>
                                    </m:r>
                                  </m:e>
                                </m:acc>
                              </m:e>
                            </m:d>
                          </m:e>
                          <m:sup>
                            <m:r>
                              <a:rPr lang="en-US" altLang="zh-CN" sz="2600" i="1">
                                <a:solidFill>
                                  <a:srgbClr val="FF0000"/>
                                </a:solidFill>
                                <a:latin typeface="Cambria Math" panose="02040503050406030204" pitchFamily="18" charset="0"/>
                              </a:rPr>
                              <m:t>2</m:t>
                            </m:r>
                          </m:sup>
                        </m:sSup>
                      </m:num>
                      <m:den>
                        <m:r>
                          <a:rPr lang="en-US" altLang="zh-CN" sz="2600" i="1">
                            <a:solidFill>
                              <a:srgbClr val="FF0000"/>
                            </a:solidFill>
                            <a:latin typeface="Cambria Math" panose="02040503050406030204" pitchFamily="18" charset="0"/>
                          </a:rPr>
                          <m:t>2</m:t>
                        </m:r>
                        <m:sSup>
                          <m:sSupPr>
                            <m:ctrlPr>
                              <a:rPr lang="en-US" altLang="zh-CN" sz="2600" i="1">
                                <a:solidFill>
                                  <a:srgbClr val="FF0000"/>
                                </a:solidFill>
                                <a:latin typeface="Cambria Math" panose="02040503050406030204" pitchFamily="18" charset="0"/>
                              </a:rPr>
                            </m:ctrlPr>
                          </m:sSupPr>
                          <m:e>
                            <m:r>
                              <a:rPr lang="en-US" altLang="zh-CN" sz="2600" i="1">
                                <a:solidFill>
                                  <a:srgbClr val="FF0000"/>
                                </a:solidFill>
                                <a:latin typeface="Cambria Math" panose="02040503050406030204" pitchFamily="18" charset="0"/>
                              </a:rPr>
                              <m:t>𝜎</m:t>
                            </m:r>
                          </m:e>
                          <m:sup>
                            <m:r>
                              <a:rPr lang="en-US" altLang="zh-CN" sz="2600" i="1">
                                <a:solidFill>
                                  <a:srgbClr val="FF0000"/>
                                </a:solidFill>
                                <a:latin typeface="Cambria Math" panose="02040503050406030204" pitchFamily="18" charset="0"/>
                              </a:rPr>
                              <m:t>2</m:t>
                            </m:r>
                          </m:sup>
                        </m:sSup>
                      </m:den>
                    </m:f>
                  </m:oMath>
                </a14:m>
                <a:r>
                  <a:rPr lang="en-US" altLang="zh-CN" sz="2600" dirty="0"/>
                  <a:t>, the better</a:t>
                </a:r>
              </a:p>
              <a:p>
                <a:pPr marL="2171700" lvl="4" indent="-342900">
                  <a:lnSpc>
                    <a:spcPct val="150000"/>
                  </a:lnSpc>
                  <a:buFont typeface="Arial" panose="020B0604020202020204" pitchFamily="34" charset="0"/>
                  <a:buChar char="•"/>
                </a:pPr>
                <a:r>
                  <a:rPr lang="en-US" altLang="zh-CN" sz="2600" dirty="0"/>
                  <a:t>Make </a:t>
                </a:r>
                <a14:m>
                  <m:oMath xmlns:m="http://schemas.openxmlformats.org/officeDocument/2006/math">
                    <m:r>
                      <a:rPr lang="en-US" altLang="zh-CN" sz="2600" i="1">
                        <a:latin typeface="Cambria Math" panose="02040503050406030204" pitchFamily="18" charset="0"/>
                      </a:rPr>
                      <m:t>−2</m:t>
                    </m:r>
                    <m:d>
                      <m:dPr>
                        <m:begChr m:val="⟨"/>
                        <m:endChr m:val="⟩"/>
                        <m:ctrlPr>
                          <a:rPr lang="en-US" altLang="zh-CN" sz="2600" i="1">
                            <a:latin typeface="Cambria Math" panose="02040503050406030204" pitchFamily="18" charset="0"/>
                          </a:rPr>
                        </m:ctrlPr>
                      </m:dPr>
                      <m:e>
                        <m:acc>
                          <m:accPr>
                            <m:chr m:val="⃗"/>
                            <m:ctrlPr>
                              <a:rPr lang="en-US" altLang="zh-CN" sz="2600" i="1">
                                <a:latin typeface="Cambria Math" panose="02040503050406030204" pitchFamily="18" charset="0"/>
                              </a:rPr>
                            </m:ctrlPr>
                          </m:accPr>
                          <m:e>
                            <m:r>
                              <a:rPr lang="en-US" altLang="zh-CN" sz="2600" i="1">
                                <a:latin typeface="Cambria Math" panose="02040503050406030204" pitchFamily="18" charset="0"/>
                              </a:rPr>
                              <m:t>𝑧</m:t>
                            </m:r>
                          </m:e>
                        </m:acc>
                        <m:r>
                          <a:rPr lang="en-US" altLang="zh-CN" sz="2600" i="1">
                            <a:latin typeface="Cambria Math" panose="02040503050406030204" pitchFamily="18" charset="0"/>
                          </a:rPr>
                          <m:t>,</m:t>
                        </m:r>
                        <m:r>
                          <a:rPr lang="en-US" altLang="zh-CN" sz="2600" i="1">
                            <a:latin typeface="Cambria Math" panose="02040503050406030204" pitchFamily="18" charset="0"/>
                          </a:rPr>
                          <m:t>𝑑</m:t>
                        </m:r>
                        <m:r>
                          <a:rPr lang="en-US" altLang="zh-CN" sz="2600" i="1">
                            <a:latin typeface="Cambria Math" panose="02040503050406030204" pitchFamily="18" charset="0"/>
                          </a:rPr>
                          <m:t>⋅</m:t>
                        </m:r>
                        <m:acc>
                          <m:accPr>
                            <m:chr m:val="⃗"/>
                            <m:ctrlPr>
                              <a:rPr lang="en-US" altLang="zh-CN" sz="2600" i="1">
                                <a:latin typeface="Cambria Math" panose="02040503050406030204" pitchFamily="18" charset="0"/>
                              </a:rPr>
                            </m:ctrlPr>
                          </m:accPr>
                          <m:e>
                            <m:r>
                              <a:rPr lang="en-US" altLang="zh-CN" sz="2600" i="1">
                                <a:latin typeface="Cambria Math" panose="02040503050406030204" pitchFamily="18" charset="0"/>
                              </a:rPr>
                              <m:t>𝑟</m:t>
                            </m:r>
                          </m:e>
                        </m:acc>
                      </m:e>
                    </m:d>
                    <m:r>
                      <a:rPr lang="en-US" altLang="zh-CN" sz="2600" i="1">
                        <a:latin typeface="Cambria Math" panose="02040503050406030204" pitchFamily="18" charset="0"/>
                      </a:rPr>
                      <m:t>+</m:t>
                    </m:r>
                    <m:sSup>
                      <m:sSupPr>
                        <m:ctrlPr>
                          <a:rPr lang="en-US" altLang="zh-CN" sz="2600" i="1">
                            <a:latin typeface="Cambria Math" panose="02040503050406030204" pitchFamily="18" charset="0"/>
                          </a:rPr>
                        </m:ctrlPr>
                      </m:sSupPr>
                      <m:e>
                        <m:d>
                          <m:dPr>
                            <m:begChr m:val="‖"/>
                            <m:endChr m:val="‖"/>
                            <m:ctrlPr>
                              <a:rPr lang="en-US" altLang="zh-CN" sz="2600" i="1">
                                <a:latin typeface="Cambria Math" panose="02040503050406030204" pitchFamily="18" charset="0"/>
                              </a:rPr>
                            </m:ctrlPr>
                          </m:dPr>
                          <m:e>
                            <m:r>
                              <a:rPr lang="en-US" altLang="zh-CN" sz="2600" i="1">
                                <a:latin typeface="Cambria Math" panose="02040503050406030204" pitchFamily="18" charset="0"/>
                              </a:rPr>
                              <m:t>𝑑</m:t>
                            </m:r>
                            <m:r>
                              <a:rPr lang="en-US" altLang="zh-CN" sz="2600" i="1">
                                <a:latin typeface="Cambria Math" panose="02040503050406030204" pitchFamily="18" charset="0"/>
                              </a:rPr>
                              <m:t>⋅</m:t>
                            </m:r>
                            <m:acc>
                              <m:accPr>
                                <m:chr m:val="⃗"/>
                                <m:ctrlPr>
                                  <a:rPr lang="en-US" altLang="zh-CN" sz="2600" i="1">
                                    <a:latin typeface="Cambria Math" panose="02040503050406030204" pitchFamily="18" charset="0"/>
                                  </a:rPr>
                                </m:ctrlPr>
                              </m:accPr>
                              <m:e>
                                <m:r>
                                  <a:rPr lang="en-US" altLang="zh-CN" sz="2600" i="1">
                                    <a:latin typeface="Cambria Math" panose="02040503050406030204" pitchFamily="18" charset="0"/>
                                  </a:rPr>
                                  <m:t>𝑟</m:t>
                                </m:r>
                              </m:e>
                            </m:acc>
                          </m:e>
                        </m:d>
                      </m:e>
                      <m:sup>
                        <m:r>
                          <a:rPr lang="en-US" altLang="zh-CN" sz="2600" i="1">
                            <a:latin typeface="Cambria Math" panose="02040503050406030204" pitchFamily="18" charset="0"/>
                          </a:rPr>
                          <m:t>2</m:t>
                        </m:r>
                      </m:sup>
                    </m:sSup>
                  </m:oMath>
                </a14:m>
                <a:r>
                  <a:rPr lang="en-US" altLang="zh-CN" sz="2600" dirty="0"/>
                  <a:t> smaller  </a:t>
                </a:r>
                <a:r>
                  <a:rPr lang="en-US" altLang="zh-CN" sz="2600" b="1" dirty="0">
                    <a:solidFill>
                      <a:srgbClr val="C00000"/>
                    </a:solidFill>
                  </a:rPr>
                  <a:t>√ </a:t>
                </a:r>
                <a:r>
                  <a:rPr lang="en-US" altLang="zh-CN" sz="2600" dirty="0"/>
                  <a:t> </a:t>
                </a:r>
              </a:p>
              <a:p>
                <a:pPr marL="2171700" lvl="4" indent="-342900">
                  <a:lnSpc>
                    <a:spcPct val="150000"/>
                  </a:lnSpc>
                  <a:buFont typeface="Arial" panose="020B0604020202020204" pitchFamily="34" charset="0"/>
                  <a:buChar char="•"/>
                </a:pPr>
                <a:r>
                  <a:rPr lang="en-US" altLang="zh-CN" sz="2600" dirty="0"/>
                  <a:t>Make </a:t>
                </a:r>
                <a14:m>
                  <m:oMath xmlns:m="http://schemas.openxmlformats.org/officeDocument/2006/math">
                    <m:r>
                      <a:rPr lang="en-US" altLang="zh-CN" sz="2600" i="1">
                        <a:latin typeface="Cambria Math" panose="02040503050406030204" pitchFamily="18" charset="0"/>
                      </a:rPr>
                      <m:t>𝜎</m:t>
                    </m:r>
                  </m:oMath>
                </a14:m>
                <a:r>
                  <a:rPr lang="en-US" altLang="zh-CN" sz="2600" dirty="0"/>
                  <a:t> larger</a:t>
                </a:r>
              </a:p>
              <a:p>
                <a:endParaRPr lang="zh-CN" altLang="en-US" dirty="0"/>
              </a:p>
            </p:txBody>
          </p:sp>
        </mc:Choice>
        <mc:Fallback xmlns="">
          <p:sp>
            <p:nvSpPr>
              <p:cNvPr id="3" name="文本框 2">
                <a:extLst>
                  <a:ext uri="{FF2B5EF4-FFF2-40B4-BE49-F238E27FC236}">
                    <a16:creationId xmlns:a16="http://schemas.microsoft.com/office/drawing/2014/main" id="{A212BCE5-EFCB-4F7A-8E04-C2FA604015C0}"/>
                  </a:ext>
                </a:extLst>
              </p:cNvPr>
              <p:cNvSpPr txBox="1">
                <a:spLocks noRot="1" noChangeAspect="1" noMove="1" noResize="1" noEditPoints="1" noAdjustHandles="1" noChangeArrowheads="1" noChangeShapeType="1" noTextEdit="1"/>
              </p:cNvSpPr>
              <p:nvPr/>
            </p:nvSpPr>
            <p:spPr>
              <a:xfrm>
                <a:off x="-6350" y="1525742"/>
                <a:ext cx="12192000" cy="4662495"/>
              </a:xfrm>
              <a:prstGeom prst="rect">
                <a:avLst/>
              </a:prstGeom>
              <a:blipFill>
                <a:blip r:embed="rId3"/>
                <a:stretch>
                  <a:fillRect/>
                </a:stretch>
              </a:blipFill>
            </p:spPr>
            <p:txBody>
              <a:bodyPr/>
              <a:lstStyle/>
              <a:p>
                <a:r>
                  <a:rPr lang="zh-CN" altLang="en-US">
                    <a:noFill/>
                  </a:rPr>
                  <a:t> </a:t>
                </a:r>
              </a:p>
            </p:txBody>
          </p:sp>
        </mc:Fallback>
      </mc:AlternateContent>
      <p:sp>
        <p:nvSpPr>
          <p:cNvPr id="26" name="乘号 25">
            <a:extLst>
              <a:ext uri="{FF2B5EF4-FFF2-40B4-BE49-F238E27FC236}">
                <a16:creationId xmlns:a16="http://schemas.microsoft.com/office/drawing/2014/main" id="{6D472414-B797-4EB1-B729-A403B22AF6C9}"/>
              </a:ext>
            </a:extLst>
          </p:cNvPr>
          <p:cNvSpPr/>
          <p:nvPr/>
        </p:nvSpPr>
        <p:spPr>
          <a:xfrm>
            <a:off x="4332425" y="5334870"/>
            <a:ext cx="343416" cy="492495"/>
          </a:xfrm>
          <a:prstGeom prst="mathMultipl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8073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87B81A7-A3E9-4894-9916-9E6DE5401433}"/>
              </a:ext>
            </a:extLst>
          </p:cNvPr>
          <p:cNvSpPr>
            <a:spLocks noGrp="1"/>
          </p:cNvSpPr>
          <p:nvPr>
            <p:ph type="title"/>
          </p:nvPr>
        </p:nvSpPr>
        <p:spPr/>
        <p:txBody>
          <a:bodyPr/>
          <a:lstStyle/>
          <a:p>
            <a:pPr algn="ctr"/>
            <a:r>
              <a:rPr lang="en-US" altLang="zh-CN" sz="3200" dirty="0"/>
              <a:t>Subset Rejection Sampling</a:t>
            </a:r>
            <a:endParaRPr lang="zh-CN" altLang="en-US" sz="3200" dirty="0"/>
          </a:p>
        </p:txBody>
      </p:sp>
      <p:sp>
        <p:nvSpPr>
          <p:cNvPr id="4" name="文本框 3">
            <a:extLst>
              <a:ext uri="{FF2B5EF4-FFF2-40B4-BE49-F238E27FC236}">
                <a16:creationId xmlns:a16="http://schemas.microsoft.com/office/drawing/2014/main" id="{E7C9E825-7BC7-40D7-A1F1-F69722EA8A04}"/>
              </a:ext>
            </a:extLst>
          </p:cNvPr>
          <p:cNvSpPr txBox="1"/>
          <p:nvPr/>
        </p:nvSpPr>
        <p:spPr>
          <a:xfrm>
            <a:off x="0" y="890790"/>
            <a:ext cx="7560782" cy="584775"/>
          </a:xfrm>
          <a:prstGeom prst="rect">
            <a:avLst/>
          </a:prstGeom>
          <a:noFill/>
        </p:spPr>
        <p:txBody>
          <a:bodyPr wrap="square" rtlCol="0">
            <a:spAutoFit/>
          </a:bodyPr>
          <a:lstStyle/>
          <a:p>
            <a:pPr marL="457200" indent="-457200">
              <a:buFont typeface="Wingdings" panose="05000000000000000000" pitchFamily="2" charset="2"/>
              <a:buChar char="p"/>
            </a:pPr>
            <a:r>
              <a:rPr lang="en-US" altLang="zh-CN" sz="3200" dirty="0"/>
              <a:t>Subset Rejection Sampling [LNS21]</a:t>
            </a:r>
            <a:endParaRPr lang="zh-CN" altLang="en-US" sz="3200"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14F4907-C4C8-4BEF-B6BA-BC6A6FA5746B}"/>
                  </a:ext>
                </a:extLst>
              </p:cNvPr>
              <p:cNvSpPr txBox="1"/>
              <p:nvPr/>
            </p:nvSpPr>
            <p:spPr>
              <a:xfrm>
                <a:off x="0" y="1552071"/>
                <a:ext cx="11427931" cy="3347840"/>
              </a:xfrm>
              <a:prstGeom prst="rect">
                <a:avLst/>
              </a:prstGeom>
              <a:noFill/>
            </p:spPr>
            <p:txBody>
              <a:bodyPr wrap="square" rtlCol="0">
                <a:spAutoFit/>
              </a:bodyPr>
              <a:lstStyle/>
              <a:p>
                <a:pPr marL="800100" lvl="1" indent="-342900">
                  <a:lnSpc>
                    <a:spcPct val="150000"/>
                  </a:lnSpc>
                  <a:buFont typeface="Wingdings" panose="05000000000000000000" pitchFamily="2" charset="2"/>
                  <a:buChar char="l"/>
                </a:pPr>
                <a:r>
                  <a:rPr lang="en-US" altLang="zh-CN" sz="2400" dirty="0"/>
                  <a:t>How to make </a:t>
                </a:r>
                <a14:m>
                  <m:oMath xmlns:m="http://schemas.openxmlformats.org/officeDocument/2006/math">
                    <m:r>
                      <a:rPr lang="en-US" altLang="zh-CN" sz="2400" i="1" smtClean="0">
                        <a:latin typeface="Cambria Math" panose="02040503050406030204" pitchFamily="18" charset="0"/>
                      </a:rPr>
                      <m:t>−2</m:t>
                    </m:r>
                    <m:d>
                      <m:dPr>
                        <m:begChr m:val="⟨"/>
                        <m:endChr m:val="⟩"/>
                        <m:ctrlPr>
                          <a:rPr lang="en-US" altLang="zh-CN" sz="2400" i="1">
                            <a:latin typeface="Cambria Math" panose="02040503050406030204" pitchFamily="18" charset="0"/>
                          </a:rPr>
                        </m:ctrlPr>
                      </m:d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𝑧</m:t>
                            </m:r>
                          </m:e>
                        </m:acc>
                        <m:r>
                          <a:rPr lang="en-US" altLang="zh-CN" sz="2400" i="1">
                            <a:latin typeface="Cambria Math" panose="02040503050406030204" pitchFamily="18" charset="0"/>
                          </a:rPr>
                          <m:t>,</m:t>
                        </m:r>
                        <m:r>
                          <a:rPr lang="en-US" altLang="zh-CN" sz="2400" i="1">
                            <a:latin typeface="Cambria Math" panose="02040503050406030204" pitchFamily="18" charset="0"/>
                          </a:rPr>
                          <m:t>𝑑</m:t>
                        </m:r>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𝑟</m:t>
                            </m:r>
                          </m:e>
                        </m:acc>
                      </m:e>
                    </m:d>
                    <m:r>
                      <a:rPr lang="en-US" altLang="zh-CN" sz="2400" i="1">
                        <a:latin typeface="Cambria Math" panose="02040503050406030204" pitchFamily="18" charset="0"/>
                      </a:rPr>
                      <m:t>+</m:t>
                    </m:r>
                    <m:sSup>
                      <m:sSupPr>
                        <m:ctrlPr>
                          <a:rPr lang="en-US" altLang="zh-CN" sz="2400" b="0" i="1" smtClean="0">
                            <a:latin typeface="Cambria Math" panose="02040503050406030204" pitchFamily="18" charset="0"/>
                          </a:rPr>
                        </m:ctrlPr>
                      </m:sSupPr>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𝑑</m:t>
                            </m:r>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𝑟</m:t>
                                </m:r>
                              </m:e>
                            </m:acc>
                          </m:e>
                        </m:d>
                      </m:e>
                      <m:sup>
                        <m:r>
                          <a:rPr lang="en-US" altLang="zh-CN" sz="2400" b="0" i="1" smtClean="0">
                            <a:latin typeface="Cambria Math" panose="02040503050406030204" pitchFamily="18" charset="0"/>
                          </a:rPr>
                          <m:t>2</m:t>
                        </m:r>
                      </m:sup>
                    </m:sSup>
                  </m:oMath>
                </a14:m>
                <a:r>
                  <a:rPr lang="en-US" altLang="zh-CN" sz="2400" dirty="0"/>
                  <a:t> smaller ?</a:t>
                </a:r>
              </a:p>
              <a:p>
                <a:pPr marL="1257300" lvl="2" indent="-342900">
                  <a:lnSpc>
                    <a:spcPct val="150000"/>
                  </a:lnSpc>
                  <a:buFont typeface="Arial" panose="020B0604020202020204" pitchFamily="34" charset="0"/>
                  <a:buChar char="•"/>
                </a:pPr>
                <a:r>
                  <a:rPr lang="en-US" altLang="zh-CN" sz="2400" dirty="0"/>
                  <a:t>Add additional rejection conditions </a:t>
                </a:r>
              </a:p>
              <a:p>
                <a:pPr marL="1714500" lvl="3" indent="-342900">
                  <a:lnSpc>
                    <a:spcPct val="150000"/>
                  </a:lnSpc>
                  <a:buFont typeface="Wingdings" panose="05000000000000000000" pitchFamily="2" charset="2"/>
                  <a:buChar char="ü"/>
                </a:pPr>
                <a14:m>
                  <m:oMath xmlns:m="http://schemas.openxmlformats.org/officeDocument/2006/math">
                    <m:d>
                      <m:dPr>
                        <m:begChr m:val="⟨"/>
                        <m:endChr m:val="⟩"/>
                        <m:ctrlPr>
                          <a:rPr lang="en-US" altLang="zh-CN" sz="2400" i="1">
                            <a:latin typeface="Cambria Math" panose="02040503050406030204" pitchFamily="18" charset="0"/>
                          </a:rPr>
                        </m:ctrlPr>
                      </m:d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𝑧</m:t>
                            </m:r>
                          </m:e>
                        </m:acc>
                        <m:r>
                          <a:rPr lang="en-US" altLang="zh-CN" sz="2400" i="1">
                            <a:latin typeface="Cambria Math" panose="02040503050406030204" pitchFamily="18" charset="0"/>
                          </a:rPr>
                          <m:t>,</m:t>
                        </m:r>
                        <m:r>
                          <a:rPr lang="en-US" altLang="zh-CN" sz="2400" i="1">
                            <a:latin typeface="Cambria Math" panose="02040503050406030204" pitchFamily="18" charset="0"/>
                          </a:rPr>
                          <m:t>𝑑</m:t>
                        </m:r>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𝑟</m:t>
                            </m:r>
                          </m:e>
                        </m:acc>
                      </m:e>
                    </m:d>
                    <m:r>
                      <a:rPr lang="en-US" altLang="zh-CN" sz="2400" b="0" i="1" smtClean="0">
                        <a:latin typeface="Cambria Math" panose="02040503050406030204" pitchFamily="18" charset="0"/>
                      </a:rPr>
                      <m:t>&gt;0</m:t>
                    </m:r>
                  </m:oMath>
                </a14:m>
                <a:endParaRPr lang="en-US" altLang="zh-CN" sz="2400" b="0" dirty="0"/>
              </a:p>
              <a:p>
                <a:pPr marL="1714500" lvl="3" indent="-342900">
                  <a:lnSpc>
                    <a:spcPct val="150000"/>
                  </a:lnSpc>
                  <a:buFont typeface="Wingdings" panose="05000000000000000000" pitchFamily="2" charset="2"/>
                  <a:buChar char="ü"/>
                </a:pPr>
                <a:endParaRPr lang="en-US" altLang="zh-CN" sz="2400" b="0" dirty="0"/>
              </a:p>
              <a:p>
                <a:pPr marL="800100" lvl="1" indent="-342900">
                  <a:lnSpc>
                    <a:spcPct val="150000"/>
                  </a:lnSpc>
                  <a:buFont typeface="Wingdings" panose="05000000000000000000" pitchFamily="2" charset="2"/>
                  <a:buChar char="l"/>
                </a:pPr>
                <a:r>
                  <a:rPr lang="en-US" altLang="zh-CN" sz="2400" dirty="0"/>
                  <a:t>What's the impact on the review of adversary?</a:t>
                </a:r>
              </a:p>
              <a:p>
                <a:pPr marL="1257300" lvl="2" indent="-342900">
                  <a:lnSpc>
                    <a:spcPct val="150000"/>
                  </a:lnSpc>
                  <a:buFont typeface="Arial" panose="020B0604020202020204" pitchFamily="34" charset="0"/>
                  <a:buChar char="•"/>
                </a:pPr>
                <a:r>
                  <a:rPr lang="en-US" altLang="zh-CN" sz="2400" dirty="0"/>
                  <a:t>Adversary always knows </a:t>
                </a:r>
                <a14:m>
                  <m:oMath xmlns:m="http://schemas.openxmlformats.org/officeDocument/2006/math">
                    <m:d>
                      <m:dPr>
                        <m:begChr m:val="⟨"/>
                        <m:endChr m:val="⟩"/>
                        <m:ctrlPr>
                          <a:rPr lang="en-US" altLang="zh-CN" sz="2400" i="1">
                            <a:latin typeface="Cambria Math" panose="02040503050406030204" pitchFamily="18" charset="0"/>
                          </a:rPr>
                        </m:ctrlPr>
                      </m:d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𝑧</m:t>
                            </m:r>
                          </m:e>
                        </m:acc>
                        <m:r>
                          <a:rPr lang="en-US" altLang="zh-CN" sz="2400" i="1">
                            <a:latin typeface="Cambria Math" panose="02040503050406030204" pitchFamily="18" charset="0"/>
                          </a:rPr>
                          <m:t>,</m:t>
                        </m:r>
                        <m:r>
                          <a:rPr lang="en-US" altLang="zh-CN" sz="2400" i="1">
                            <a:latin typeface="Cambria Math" panose="02040503050406030204" pitchFamily="18" charset="0"/>
                          </a:rPr>
                          <m:t>𝑑</m:t>
                        </m:r>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𝑟</m:t>
                            </m:r>
                          </m:e>
                        </m:acc>
                      </m:e>
                    </m:d>
                    <m:r>
                      <a:rPr lang="en-US" altLang="zh-CN" sz="2400" i="1">
                        <a:latin typeface="Cambria Math" panose="02040503050406030204" pitchFamily="18" charset="0"/>
                      </a:rPr>
                      <m:t>&gt;0</m:t>
                    </m:r>
                  </m:oMath>
                </a14:m>
                <a:endParaRPr lang="en-US" altLang="zh-CN" sz="2400" dirty="0"/>
              </a:p>
            </p:txBody>
          </p:sp>
        </mc:Choice>
        <mc:Fallback xmlns="">
          <p:sp>
            <p:nvSpPr>
              <p:cNvPr id="7" name="文本框 6">
                <a:extLst>
                  <a:ext uri="{FF2B5EF4-FFF2-40B4-BE49-F238E27FC236}">
                    <a16:creationId xmlns:a16="http://schemas.microsoft.com/office/drawing/2014/main" id="{214F4907-C4C8-4BEF-B6BA-BC6A6FA5746B}"/>
                  </a:ext>
                </a:extLst>
              </p:cNvPr>
              <p:cNvSpPr txBox="1">
                <a:spLocks noRot="1" noChangeAspect="1" noMove="1" noResize="1" noEditPoints="1" noAdjustHandles="1" noChangeArrowheads="1" noChangeShapeType="1" noTextEdit="1"/>
              </p:cNvSpPr>
              <p:nvPr/>
            </p:nvSpPr>
            <p:spPr>
              <a:xfrm>
                <a:off x="0" y="1552071"/>
                <a:ext cx="11427931" cy="3347840"/>
              </a:xfrm>
              <a:prstGeom prst="rect">
                <a:avLst/>
              </a:prstGeom>
              <a:blipFill>
                <a:blip r:embed="rId3"/>
                <a:stretch>
                  <a:fillRect b="-346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对话气泡: 圆角矩形 7">
                <a:extLst>
                  <a:ext uri="{FF2B5EF4-FFF2-40B4-BE49-F238E27FC236}">
                    <a16:creationId xmlns:a16="http://schemas.microsoft.com/office/drawing/2014/main" id="{22E24363-5D33-4F1C-A2AD-4869EC645375}"/>
                  </a:ext>
                </a:extLst>
              </p:cNvPr>
              <p:cNvSpPr/>
              <p:nvPr/>
            </p:nvSpPr>
            <p:spPr>
              <a:xfrm>
                <a:off x="5656441" y="3471507"/>
                <a:ext cx="2143253" cy="798548"/>
              </a:xfrm>
              <a:prstGeom prst="wedgeRoundRectCallout">
                <a:avLst>
                  <a:gd name="adj1" fmla="val -41280"/>
                  <a:gd name="adj2" fmla="val 7286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Same as </a:t>
                </a:r>
                <a14:m>
                  <m:oMath xmlns:m="http://schemas.openxmlformats.org/officeDocument/2006/math">
                    <m:acc>
                      <m:accPr>
                        <m:chr m:val="⃗"/>
                        <m:ctrlPr>
                          <a:rPr lang="en-US" altLang="zh-CN" b="0" i="1" smtClean="0">
                            <a:solidFill>
                              <a:schemeClr val="tx1"/>
                            </a:solidFill>
                            <a:latin typeface="Cambria Math" panose="02040503050406030204" pitchFamily="18" charset="0"/>
                          </a:rPr>
                        </m:ctrlPr>
                      </m:accPr>
                      <m:e>
                        <m:r>
                          <a:rPr lang="en-US" altLang="zh-CN" b="0" i="1" smtClean="0">
                            <a:solidFill>
                              <a:schemeClr val="tx1"/>
                            </a:solidFill>
                            <a:latin typeface="Cambria Math" panose="02040503050406030204" pitchFamily="18" charset="0"/>
                          </a:rPr>
                          <m:t>𝑟</m:t>
                        </m:r>
                      </m:e>
                    </m:acc>
                  </m:oMath>
                </a14:m>
                <a:r>
                  <a:rPr lang="en-US" altLang="zh-CN" dirty="0">
                    <a:solidFill>
                      <a:schemeClr val="tx1"/>
                    </a:solidFill>
                  </a:rPr>
                  <a:t> leak one bit information  </a:t>
                </a:r>
                <a:endParaRPr lang="zh-CN" altLang="en-US" dirty="0">
                  <a:solidFill>
                    <a:schemeClr val="tx1"/>
                  </a:solidFill>
                </a:endParaRPr>
              </a:p>
            </p:txBody>
          </p:sp>
        </mc:Choice>
        <mc:Fallback xmlns="">
          <p:sp>
            <p:nvSpPr>
              <p:cNvPr id="8" name="对话气泡: 圆角矩形 7">
                <a:extLst>
                  <a:ext uri="{FF2B5EF4-FFF2-40B4-BE49-F238E27FC236}">
                    <a16:creationId xmlns:a16="http://schemas.microsoft.com/office/drawing/2014/main" id="{22E24363-5D33-4F1C-A2AD-4869EC645375}"/>
                  </a:ext>
                </a:extLst>
              </p:cNvPr>
              <p:cNvSpPr>
                <a:spLocks noRot="1" noChangeAspect="1" noMove="1" noResize="1" noEditPoints="1" noAdjustHandles="1" noChangeArrowheads="1" noChangeShapeType="1" noTextEdit="1"/>
              </p:cNvSpPr>
              <p:nvPr/>
            </p:nvSpPr>
            <p:spPr>
              <a:xfrm>
                <a:off x="5656441" y="3471507"/>
                <a:ext cx="2143253" cy="798548"/>
              </a:xfrm>
              <a:prstGeom prst="wedgeRoundRectCallout">
                <a:avLst>
                  <a:gd name="adj1" fmla="val -41280"/>
                  <a:gd name="adj2" fmla="val 72863"/>
                  <a:gd name="adj3" fmla="val 16667"/>
                </a:avLst>
              </a:prstGeom>
              <a:blipFill>
                <a:blip r:embed="rId4"/>
                <a:stretch>
                  <a:fillRect l="-283" r="-594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2545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87B81A7-A3E9-4894-9916-9E6DE5401433}"/>
              </a:ext>
            </a:extLst>
          </p:cNvPr>
          <p:cNvSpPr>
            <a:spLocks noGrp="1"/>
          </p:cNvSpPr>
          <p:nvPr>
            <p:ph type="title"/>
          </p:nvPr>
        </p:nvSpPr>
        <p:spPr/>
        <p:txBody>
          <a:bodyPr/>
          <a:lstStyle/>
          <a:p>
            <a:pPr algn="ctr"/>
            <a:r>
              <a:rPr lang="en-US" altLang="zh-CN" sz="3200" dirty="0"/>
              <a:t>Subset Rejection Sampling</a:t>
            </a:r>
            <a:endParaRPr lang="zh-CN" altLang="en-US" sz="3200" dirty="0"/>
          </a:p>
        </p:txBody>
      </p:sp>
      <p:sp>
        <p:nvSpPr>
          <p:cNvPr id="4" name="文本框 3">
            <a:extLst>
              <a:ext uri="{FF2B5EF4-FFF2-40B4-BE49-F238E27FC236}">
                <a16:creationId xmlns:a16="http://schemas.microsoft.com/office/drawing/2014/main" id="{E7C9E825-7BC7-40D7-A1F1-F69722EA8A04}"/>
              </a:ext>
            </a:extLst>
          </p:cNvPr>
          <p:cNvSpPr txBox="1"/>
          <p:nvPr/>
        </p:nvSpPr>
        <p:spPr>
          <a:xfrm>
            <a:off x="0" y="890790"/>
            <a:ext cx="7560782" cy="584775"/>
          </a:xfrm>
          <a:prstGeom prst="rect">
            <a:avLst/>
          </a:prstGeom>
          <a:noFill/>
        </p:spPr>
        <p:txBody>
          <a:bodyPr wrap="square" rtlCol="0">
            <a:spAutoFit/>
          </a:bodyPr>
          <a:lstStyle/>
          <a:p>
            <a:pPr marL="457200" indent="-457200">
              <a:buFont typeface="Wingdings" panose="05000000000000000000" pitchFamily="2" charset="2"/>
              <a:buChar char="p"/>
            </a:pPr>
            <a:r>
              <a:rPr lang="en-US" altLang="zh-CN" sz="3200" dirty="0"/>
              <a:t>Subset Rejection Sampling [LNS21]</a:t>
            </a:r>
            <a:endParaRPr lang="zh-CN" altLang="en-US" sz="3200" dirty="0"/>
          </a:p>
        </p:txBody>
      </p:sp>
      <p:pic>
        <p:nvPicPr>
          <p:cNvPr id="10" name="图片 9">
            <a:extLst>
              <a:ext uri="{FF2B5EF4-FFF2-40B4-BE49-F238E27FC236}">
                <a16:creationId xmlns:a16="http://schemas.microsoft.com/office/drawing/2014/main" id="{59010ECD-C108-447E-8D44-62FD5170B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296" y="1721273"/>
            <a:ext cx="8297527" cy="3174686"/>
          </a:xfrm>
          <a:prstGeom prst="rect">
            <a:avLst/>
          </a:prstGeom>
        </p:spPr>
      </p:pic>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2B3F6874-7D9A-4612-9062-20150A66E0C7}"/>
                  </a:ext>
                </a:extLst>
              </p:cNvPr>
              <p:cNvSpPr txBox="1"/>
              <p:nvPr/>
            </p:nvSpPr>
            <p:spPr>
              <a:xfrm>
                <a:off x="1530967" y="4995363"/>
                <a:ext cx="9541111" cy="615553"/>
              </a:xfrm>
              <a:prstGeom prst="rect">
                <a:avLst/>
              </a:prstGeom>
              <a:noFill/>
            </p:spPr>
            <p:txBody>
              <a:bodyPr wrap="square" rtlCol="0">
                <a:spAutoFit/>
              </a:bodyPr>
              <a:lstStyle/>
              <a:p>
                <a:r>
                  <a:rPr lang="en-US" altLang="zh-CN" b="0" dirty="0"/>
                  <a:t>* </a:t>
                </a:r>
                <a14:m>
                  <m:oMath xmlns:m="http://schemas.openxmlformats.org/officeDocument/2006/math">
                    <m:r>
                      <a:rPr lang="en-US" altLang="zh-CN" sz="1600" b="0" i="1" smtClean="0">
                        <a:latin typeface="Cambria Math" panose="02040503050406030204" pitchFamily="18" charset="0"/>
                      </a:rPr>
                      <m:t>𝑅𝑒</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𝑗</m:t>
                        </m:r>
                      </m:e>
                      <m:sub>
                        <m:r>
                          <a:rPr lang="en-US" altLang="zh-CN" sz="1600" b="0" i="1" smtClean="0">
                            <a:latin typeface="Cambria Math" panose="02040503050406030204" pitchFamily="18" charset="0"/>
                          </a:rPr>
                          <m:t>0</m:t>
                        </m:r>
                      </m:sub>
                    </m:sSub>
                  </m:oMath>
                </a14:m>
                <a:r>
                  <a:rPr lang="en-US" altLang="zh-CN" sz="1600" dirty="0"/>
                  <a:t> denotes the original rejection sampling algorithm in [Lyu12], and </a:t>
                </a:r>
                <a14:m>
                  <m:oMath xmlns:m="http://schemas.openxmlformats.org/officeDocument/2006/math">
                    <m:r>
                      <a:rPr lang="en-US" altLang="zh-CN" sz="1600" i="1">
                        <a:latin typeface="Cambria Math" panose="02040503050406030204" pitchFamily="18" charset="0"/>
                      </a:rPr>
                      <m:t>𝑅𝑒</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𝑗</m:t>
                        </m:r>
                      </m:e>
                      <m:sub>
                        <m:r>
                          <a:rPr lang="en-US" altLang="zh-CN" sz="1600" b="0" i="1" smtClean="0">
                            <a:latin typeface="Cambria Math" panose="02040503050406030204" pitchFamily="18" charset="0"/>
                          </a:rPr>
                          <m:t>1</m:t>
                        </m:r>
                      </m:sub>
                    </m:sSub>
                  </m:oMath>
                </a14:m>
                <a:r>
                  <a:rPr lang="en-US" altLang="zh-CN" sz="1600" dirty="0"/>
                  <a:t> denotes the subset rejection sampling in [LNS21] </a:t>
                </a:r>
                <a:endParaRPr lang="zh-CN" altLang="en-US" sz="1600" dirty="0"/>
              </a:p>
            </p:txBody>
          </p:sp>
        </mc:Choice>
        <mc:Fallback xmlns="">
          <p:sp>
            <p:nvSpPr>
              <p:cNvPr id="2" name="文本框 1">
                <a:extLst>
                  <a:ext uri="{FF2B5EF4-FFF2-40B4-BE49-F238E27FC236}">
                    <a16:creationId xmlns:a16="http://schemas.microsoft.com/office/drawing/2014/main" id="{2B3F6874-7D9A-4612-9062-20150A66E0C7}"/>
                  </a:ext>
                </a:extLst>
              </p:cNvPr>
              <p:cNvSpPr txBox="1">
                <a:spLocks noRot="1" noChangeAspect="1" noMove="1" noResize="1" noEditPoints="1" noAdjustHandles="1" noChangeArrowheads="1" noChangeShapeType="1" noTextEdit="1"/>
              </p:cNvSpPr>
              <p:nvPr/>
            </p:nvSpPr>
            <p:spPr>
              <a:xfrm>
                <a:off x="1530967" y="4995363"/>
                <a:ext cx="9541111" cy="615553"/>
              </a:xfrm>
              <a:prstGeom prst="rect">
                <a:avLst/>
              </a:prstGeom>
              <a:blipFill>
                <a:blip r:embed="rId4"/>
                <a:stretch>
                  <a:fillRect l="-511" t="-4950" b="-11881"/>
                </a:stretch>
              </a:blipFill>
            </p:spPr>
            <p:txBody>
              <a:bodyPr/>
              <a:lstStyle/>
              <a:p>
                <a:r>
                  <a:rPr lang="zh-CN" altLang="en-US">
                    <a:noFill/>
                  </a:rPr>
                  <a:t> </a:t>
                </a:r>
              </a:p>
            </p:txBody>
          </p:sp>
        </mc:Fallback>
      </mc:AlternateContent>
      <p:sp>
        <p:nvSpPr>
          <p:cNvPr id="3" name="椭圆 2">
            <a:extLst>
              <a:ext uri="{FF2B5EF4-FFF2-40B4-BE49-F238E27FC236}">
                <a16:creationId xmlns:a16="http://schemas.microsoft.com/office/drawing/2014/main" id="{23BC1048-8F5D-4B65-9BE7-9A2F6D843165}"/>
              </a:ext>
            </a:extLst>
          </p:cNvPr>
          <p:cNvSpPr/>
          <p:nvPr/>
        </p:nvSpPr>
        <p:spPr>
          <a:xfrm>
            <a:off x="6259722" y="2168308"/>
            <a:ext cx="1672045" cy="45981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6163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87B81A7-A3E9-4894-9916-9E6DE5401433}"/>
              </a:ext>
            </a:extLst>
          </p:cNvPr>
          <p:cNvSpPr>
            <a:spLocks noGrp="1"/>
          </p:cNvSpPr>
          <p:nvPr>
            <p:ph type="title"/>
          </p:nvPr>
        </p:nvSpPr>
        <p:spPr/>
        <p:txBody>
          <a:bodyPr/>
          <a:lstStyle/>
          <a:p>
            <a:pPr algn="ctr"/>
            <a:r>
              <a:rPr lang="en-US" altLang="zh-CN" sz="3200" dirty="0"/>
              <a:t>Generalized Subset Rejection Sampling</a:t>
            </a:r>
            <a:endParaRPr lang="zh-CN" altLang="en-US" sz="3200" dirty="0"/>
          </a:p>
        </p:txBody>
      </p:sp>
      <p:sp>
        <p:nvSpPr>
          <p:cNvPr id="4" name="文本框 3">
            <a:extLst>
              <a:ext uri="{FF2B5EF4-FFF2-40B4-BE49-F238E27FC236}">
                <a16:creationId xmlns:a16="http://schemas.microsoft.com/office/drawing/2014/main" id="{E7C9E825-7BC7-40D7-A1F1-F69722EA8A04}"/>
              </a:ext>
            </a:extLst>
          </p:cNvPr>
          <p:cNvSpPr txBox="1"/>
          <p:nvPr/>
        </p:nvSpPr>
        <p:spPr>
          <a:xfrm>
            <a:off x="0" y="890790"/>
            <a:ext cx="9755342" cy="584775"/>
          </a:xfrm>
          <a:prstGeom prst="rect">
            <a:avLst/>
          </a:prstGeom>
          <a:noFill/>
        </p:spPr>
        <p:txBody>
          <a:bodyPr wrap="square" rtlCol="0">
            <a:spAutoFit/>
          </a:bodyPr>
          <a:lstStyle/>
          <a:p>
            <a:pPr marL="457200" indent="-457200">
              <a:buFont typeface="Wingdings" panose="05000000000000000000" pitchFamily="2" charset="2"/>
              <a:buChar char="p"/>
            </a:pPr>
            <a:r>
              <a:rPr lang="en-US" altLang="zh-CN" sz="3200" dirty="0"/>
              <a:t>Generalized Subset Rejection Sampling</a:t>
            </a:r>
            <a:endParaRPr lang="zh-CN" altLang="en-US" sz="3200"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14F4907-C4C8-4BEF-B6BA-BC6A6FA5746B}"/>
                  </a:ext>
                </a:extLst>
              </p:cNvPr>
              <p:cNvSpPr txBox="1"/>
              <p:nvPr/>
            </p:nvSpPr>
            <p:spPr>
              <a:xfrm>
                <a:off x="0" y="1552071"/>
                <a:ext cx="11427931" cy="3901837"/>
              </a:xfrm>
              <a:prstGeom prst="rect">
                <a:avLst/>
              </a:prstGeom>
              <a:noFill/>
            </p:spPr>
            <p:txBody>
              <a:bodyPr wrap="square" rtlCol="0">
                <a:spAutoFit/>
              </a:bodyPr>
              <a:lstStyle/>
              <a:p>
                <a:pPr marL="800100" lvl="1" indent="-342900">
                  <a:lnSpc>
                    <a:spcPct val="150000"/>
                  </a:lnSpc>
                  <a:buFont typeface="Wingdings" panose="05000000000000000000" pitchFamily="2" charset="2"/>
                  <a:buChar char="l"/>
                </a:pPr>
                <a:r>
                  <a:rPr lang="en-US" altLang="zh-CN" sz="2400" dirty="0"/>
                  <a:t>How to make </a:t>
                </a:r>
                <a14:m>
                  <m:oMath xmlns:m="http://schemas.openxmlformats.org/officeDocument/2006/math">
                    <m:r>
                      <a:rPr lang="en-US" altLang="zh-CN" sz="2400" i="1" smtClean="0">
                        <a:latin typeface="Cambria Math" panose="02040503050406030204" pitchFamily="18" charset="0"/>
                      </a:rPr>
                      <m:t>−2</m:t>
                    </m:r>
                    <m:d>
                      <m:dPr>
                        <m:begChr m:val="⟨"/>
                        <m:endChr m:val="⟩"/>
                        <m:ctrlPr>
                          <a:rPr lang="en-US" altLang="zh-CN" sz="2400" i="1">
                            <a:latin typeface="Cambria Math" panose="02040503050406030204" pitchFamily="18" charset="0"/>
                          </a:rPr>
                        </m:ctrlPr>
                      </m:d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𝑧</m:t>
                            </m:r>
                          </m:e>
                        </m:acc>
                        <m:r>
                          <a:rPr lang="en-US" altLang="zh-CN" sz="2400" i="1">
                            <a:latin typeface="Cambria Math" panose="02040503050406030204" pitchFamily="18" charset="0"/>
                          </a:rPr>
                          <m:t>,</m:t>
                        </m:r>
                        <m:r>
                          <a:rPr lang="en-US" altLang="zh-CN" sz="2400" i="1">
                            <a:latin typeface="Cambria Math" panose="02040503050406030204" pitchFamily="18" charset="0"/>
                          </a:rPr>
                          <m:t>𝑑</m:t>
                        </m:r>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𝑟</m:t>
                            </m:r>
                          </m:e>
                        </m:acc>
                      </m:e>
                    </m:d>
                    <m:r>
                      <a:rPr lang="en-US" altLang="zh-CN" sz="2400" i="1">
                        <a:latin typeface="Cambria Math" panose="02040503050406030204" pitchFamily="18" charset="0"/>
                      </a:rPr>
                      <m:t>+</m:t>
                    </m:r>
                    <m:sSup>
                      <m:sSupPr>
                        <m:ctrlPr>
                          <a:rPr lang="en-US" altLang="zh-CN" sz="2400" b="0" i="1" smtClean="0">
                            <a:latin typeface="Cambria Math" panose="02040503050406030204" pitchFamily="18" charset="0"/>
                          </a:rPr>
                        </m:ctrlPr>
                      </m:sSupPr>
                      <m:e>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𝑑</m:t>
                            </m:r>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𝑟</m:t>
                                </m:r>
                              </m:e>
                            </m:acc>
                          </m:e>
                        </m:d>
                      </m:e>
                      <m:sup>
                        <m:r>
                          <a:rPr lang="en-US" altLang="zh-CN" sz="2400" b="0" i="1" smtClean="0">
                            <a:latin typeface="Cambria Math" panose="02040503050406030204" pitchFamily="18" charset="0"/>
                          </a:rPr>
                          <m:t>2</m:t>
                        </m:r>
                      </m:sup>
                    </m:sSup>
                  </m:oMath>
                </a14:m>
                <a:r>
                  <a:rPr lang="en-US" altLang="zh-CN" sz="2400" dirty="0"/>
                  <a:t> smaller ?</a:t>
                </a:r>
              </a:p>
              <a:p>
                <a:pPr marL="1257300" lvl="2" indent="-342900">
                  <a:lnSpc>
                    <a:spcPct val="150000"/>
                  </a:lnSpc>
                  <a:buFont typeface="Arial" panose="020B0604020202020204" pitchFamily="34" charset="0"/>
                  <a:buChar char="•"/>
                </a:pPr>
                <a:r>
                  <a:rPr lang="en-US" altLang="zh-CN" sz="2400" dirty="0"/>
                  <a:t>Add additional rejection conditions </a:t>
                </a:r>
              </a:p>
              <a:p>
                <a:pPr marL="1714500" lvl="3" indent="-342900">
                  <a:lnSpc>
                    <a:spcPct val="150000"/>
                  </a:lnSpc>
                  <a:buFont typeface="Wingdings" panose="05000000000000000000" pitchFamily="2" charset="2"/>
                  <a:buChar char="ü"/>
                </a:pPr>
                <a14:m>
                  <m:oMath xmlns:m="http://schemas.openxmlformats.org/officeDocument/2006/math">
                    <m:d>
                      <m:dPr>
                        <m:begChr m:val="⟨"/>
                        <m:endChr m:val="⟩"/>
                        <m:ctrlPr>
                          <a:rPr lang="en-US" altLang="zh-CN" sz="2400" i="1">
                            <a:latin typeface="Cambria Math" panose="02040503050406030204" pitchFamily="18" charset="0"/>
                          </a:rPr>
                        </m:ctrlPr>
                      </m:d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𝑧</m:t>
                            </m:r>
                          </m:e>
                        </m:acc>
                        <m:r>
                          <a:rPr lang="en-US" altLang="zh-CN" sz="2400" i="1">
                            <a:latin typeface="Cambria Math" panose="02040503050406030204" pitchFamily="18" charset="0"/>
                          </a:rPr>
                          <m:t>,</m:t>
                        </m:r>
                        <m:r>
                          <a:rPr lang="en-US" altLang="zh-CN" sz="2400" i="1">
                            <a:latin typeface="Cambria Math" panose="02040503050406030204" pitchFamily="18" charset="0"/>
                          </a:rPr>
                          <m:t>𝑑</m:t>
                        </m:r>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𝑟</m:t>
                            </m:r>
                          </m:e>
                        </m:acc>
                      </m:e>
                    </m:d>
                    <m:r>
                      <a:rPr lang="en-US" altLang="zh-CN" sz="2400" b="0" i="1" smtClean="0">
                        <a:latin typeface="Cambria Math" panose="02040503050406030204" pitchFamily="18" charset="0"/>
                      </a:rPr>
                      <m:t>&gt;</m:t>
                    </m:r>
                    <m:r>
                      <a:rPr lang="en-US" altLang="zh-CN" sz="2400" b="0" i="1" smtClean="0">
                        <a:latin typeface="Cambria Math" panose="02040503050406030204" pitchFamily="18" charset="0"/>
                      </a:rPr>
                      <m:t>𝑃</m:t>
                    </m:r>
                  </m:oMath>
                </a14:m>
                <a:endParaRPr lang="en-US" altLang="zh-CN" sz="2400" b="0" dirty="0"/>
              </a:p>
              <a:p>
                <a:pPr marL="1714500" lvl="3" indent="-342900">
                  <a:lnSpc>
                    <a:spcPct val="150000"/>
                  </a:lnSpc>
                  <a:buFont typeface="Wingdings" panose="05000000000000000000" pitchFamily="2" charset="2"/>
                  <a:buChar char="ü"/>
                </a:pPr>
                <a14:m>
                  <m:oMath xmlns:m="http://schemas.openxmlformats.org/officeDocument/2006/math">
                    <m:d>
                      <m:dPr>
                        <m:begChr m:val="⟨"/>
                        <m:endChr m:val="⟩"/>
                        <m:ctrlPr>
                          <a:rPr lang="en-US" altLang="zh-CN" sz="2400" i="1">
                            <a:latin typeface="Cambria Math" panose="02040503050406030204" pitchFamily="18" charset="0"/>
                          </a:rPr>
                        </m:ctrlPr>
                      </m:d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𝑧</m:t>
                            </m:r>
                          </m:e>
                        </m:acc>
                        <m:r>
                          <a:rPr lang="en-US" altLang="zh-CN" sz="2400" i="1">
                            <a:latin typeface="Cambria Math" panose="02040503050406030204" pitchFamily="18" charset="0"/>
                          </a:rPr>
                          <m:t>,</m:t>
                        </m:r>
                        <m:r>
                          <a:rPr lang="en-US" altLang="zh-CN" sz="2400" i="1">
                            <a:latin typeface="Cambria Math" panose="02040503050406030204" pitchFamily="18" charset="0"/>
                          </a:rPr>
                          <m:t>𝑑</m:t>
                        </m:r>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𝑟</m:t>
                            </m:r>
                          </m:e>
                        </m:acc>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𝛼</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𝛽</m:t>
                    </m:r>
                    <m:r>
                      <a:rPr lang="en-US" altLang="zh-CN" sz="2400" b="0" i="1" smtClean="0">
                        <a:latin typeface="Cambria Math" panose="02040503050406030204" pitchFamily="18" charset="0"/>
                      </a:rPr>
                      <m:t>]</m:t>
                    </m:r>
                  </m:oMath>
                </a14:m>
                <a:endParaRPr lang="en-US" altLang="zh-CN" sz="2400" i="1" dirty="0"/>
              </a:p>
              <a:p>
                <a:pPr marL="800100" lvl="1" indent="-342900">
                  <a:lnSpc>
                    <a:spcPct val="150000"/>
                  </a:lnSpc>
                  <a:buFont typeface="Wingdings" panose="05000000000000000000" pitchFamily="2" charset="2"/>
                  <a:buChar char="l"/>
                </a:pPr>
                <a:r>
                  <a:rPr lang="en-US" altLang="zh-CN" sz="2400" dirty="0"/>
                  <a:t>What's the impact on the review of adversary?</a:t>
                </a:r>
              </a:p>
              <a:p>
                <a:pPr marL="1257300" lvl="2" indent="-342900">
                  <a:lnSpc>
                    <a:spcPct val="150000"/>
                  </a:lnSpc>
                  <a:buFont typeface="Arial" panose="020B0604020202020204" pitchFamily="34" charset="0"/>
                  <a:buChar char="•"/>
                </a:pPr>
                <a:r>
                  <a:rPr lang="en-US" altLang="zh-CN" sz="2400" dirty="0"/>
                  <a:t>Adversary always knows </a:t>
                </a:r>
                <a14:m>
                  <m:oMath xmlns:m="http://schemas.openxmlformats.org/officeDocument/2006/math">
                    <m:d>
                      <m:dPr>
                        <m:begChr m:val="⟨"/>
                        <m:endChr m:val="⟩"/>
                        <m:ctrlPr>
                          <a:rPr lang="en-US" altLang="zh-CN" sz="2400" i="1">
                            <a:latin typeface="Cambria Math" panose="02040503050406030204" pitchFamily="18" charset="0"/>
                          </a:rPr>
                        </m:ctrlPr>
                      </m:d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𝑧</m:t>
                            </m:r>
                          </m:e>
                        </m:acc>
                        <m:r>
                          <a:rPr lang="en-US" altLang="zh-CN" sz="2400" i="1">
                            <a:latin typeface="Cambria Math" panose="02040503050406030204" pitchFamily="18" charset="0"/>
                          </a:rPr>
                          <m:t>,</m:t>
                        </m:r>
                        <m:r>
                          <a:rPr lang="en-US" altLang="zh-CN" sz="2400" i="1">
                            <a:latin typeface="Cambria Math" panose="02040503050406030204" pitchFamily="18" charset="0"/>
                          </a:rPr>
                          <m:t>𝑑</m:t>
                        </m:r>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𝑟</m:t>
                            </m:r>
                          </m:e>
                        </m:acc>
                      </m:e>
                    </m:d>
                    <m:r>
                      <a:rPr lang="en-US" altLang="zh-CN" sz="2400" i="1">
                        <a:latin typeface="Cambria Math" panose="02040503050406030204" pitchFamily="18" charset="0"/>
                      </a:rPr>
                      <m:t>&gt;</m:t>
                    </m:r>
                    <m:r>
                      <a:rPr lang="en-US" altLang="zh-CN" sz="2400" b="0" i="1" smtClean="0">
                        <a:latin typeface="Cambria Math" panose="02040503050406030204" pitchFamily="18" charset="0"/>
                      </a:rPr>
                      <m:t>𝑃</m:t>
                    </m:r>
                  </m:oMath>
                </a14:m>
                <a:endParaRPr lang="en-US" altLang="zh-CN" sz="2400" dirty="0"/>
              </a:p>
              <a:p>
                <a:pPr marL="1257300" lvl="2" indent="-342900">
                  <a:lnSpc>
                    <a:spcPct val="150000"/>
                  </a:lnSpc>
                  <a:buFont typeface="Arial" panose="020B0604020202020204" pitchFamily="34" charset="0"/>
                  <a:buChar char="•"/>
                </a:pPr>
                <a:r>
                  <a:rPr lang="en-US" altLang="zh-CN" sz="2400" dirty="0"/>
                  <a:t>Or adversary always knows </a:t>
                </a:r>
                <a14:m>
                  <m:oMath xmlns:m="http://schemas.openxmlformats.org/officeDocument/2006/math">
                    <m:d>
                      <m:dPr>
                        <m:begChr m:val="⟨"/>
                        <m:endChr m:val="⟩"/>
                        <m:ctrlPr>
                          <a:rPr lang="en-US" altLang="zh-CN" sz="2400" i="1">
                            <a:latin typeface="Cambria Math" panose="02040503050406030204" pitchFamily="18" charset="0"/>
                          </a:rPr>
                        </m:ctrlPr>
                      </m:d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𝑧</m:t>
                            </m:r>
                          </m:e>
                        </m:acc>
                        <m:r>
                          <a:rPr lang="en-US" altLang="zh-CN" sz="2400" i="1">
                            <a:latin typeface="Cambria Math" panose="02040503050406030204" pitchFamily="18" charset="0"/>
                          </a:rPr>
                          <m:t>,</m:t>
                        </m:r>
                        <m:r>
                          <a:rPr lang="en-US" altLang="zh-CN" sz="2400" i="1">
                            <a:latin typeface="Cambria Math" panose="02040503050406030204" pitchFamily="18" charset="0"/>
                          </a:rPr>
                          <m:t>𝑑</m:t>
                        </m:r>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𝑟</m:t>
                            </m:r>
                          </m:e>
                        </m:acc>
                      </m:e>
                    </m:d>
                    <m:r>
                      <a:rPr lang="en-US" altLang="zh-CN" sz="2400" i="1">
                        <a:latin typeface="Cambria Math" panose="02040503050406030204" pitchFamily="18" charset="0"/>
                      </a:rPr>
                      <m:t>∈[</m:t>
                    </m:r>
                    <m:r>
                      <a:rPr lang="en-US" altLang="zh-CN" sz="2400" i="1">
                        <a:latin typeface="Cambria Math" panose="02040503050406030204" pitchFamily="18" charset="0"/>
                      </a:rPr>
                      <m:t>𝛼</m:t>
                    </m:r>
                    <m:r>
                      <a:rPr lang="en-US" altLang="zh-CN" sz="2400" i="1">
                        <a:latin typeface="Cambria Math" panose="02040503050406030204" pitchFamily="18" charset="0"/>
                      </a:rPr>
                      <m:t>,</m:t>
                    </m:r>
                    <m:r>
                      <a:rPr lang="en-US" altLang="zh-CN" sz="2400" i="1">
                        <a:latin typeface="Cambria Math" panose="02040503050406030204" pitchFamily="18" charset="0"/>
                      </a:rPr>
                      <m:t>𝛽</m:t>
                    </m:r>
                    <m:r>
                      <a:rPr lang="en-US" altLang="zh-CN" sz="2400" i="1">
                        <a:latin typeface="Cambria Math" panose="02040503050406030204" pitchFamily="18" charset="0"/>
                      </a:rPr>
                      <m:t>]</m:t>
                    </m:r>
                  </m:oMath>
                </a14:m>
                <a:endParaRPr lang="en-US" altLang="zh-CN" sz="2400" i="1" dirty="0"/>
              </a:p>
            </p:txBody>
          </p:sp>
        </mc:Choice>
        <mc:Fallback xmlns="">
          <p:sp>
            <p:nvSpPr>
              <p:cNvPr id="7" name="文本框 6">
                <a:extLst>
                  <a:ext uri="{FF2B5EF4-FFF2-40B4-BE49-F238E27FC236}">
                    <a16:creationId xmlns:a16="http://schemas.microsoft.com/office/drawing/2014/main" id="{214F4907-C4C8-4BEF-B6BA-BC6A6FA5746B}"/>
                  </a:ext>
                </a:extLst>
              </p:cNvPr>
              <p:cNvSpPr txBox="1">
                <a:spLocks noRot="1" noChangeAspect="1" noMove="1" noResize="1" noEditPoints="1" noAdjustHandles="1" noChangeArrowheads="1" noChangeShapeType="1" noTextEdit="1"/>
              </p:cNvSpPr>
              <p:nvPr/>
            </p:nvSpPr>
            <p:spPr>
              <a:xfrm>
                <a:off x="0" y="1552071"/>
                <a:ext cx="11427931" cy="3901837"/>
              </a:xfrm>
              <a:prstGeom prst="rect">
                <a:avLst/>
              </a:prstGeom>
              <a:blipFill>
                <a:blip r:embed="rId3"/>
                <a:stretch>
                  <a:fillRect b="-28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对话气泡: 圆角矩形 8">
                <a:extLst>
                  <a:ext uri="{FF2B5EF4-FFF2-40B4-BE49-F238E27FC236}">
                    <a16:creationId xmlns:a16="http://schemas.microsoft.com/office/drawing/2014/main" id="{F85A4272-5A51-4C0D-B0F2-9C12B940D97A}"/>
                  </a:ext>
                </a:extLst>
              </p:cNvPr>
              <p:cNvSpPr/>
              <p:nvPr/>
            </p:nvSpPr>
            <p:spPr>
              <a:xfrm>
                <a:off x="5843999" y="3290250"/>
                <a:ext cx="2594937" cy="1041061"/>
              </a:xfrm>
              <a:prstGeom prst="wedgeRoundRectCallout">
                <a:avLst>
                  <a:gd name="adj1" fmla="val -41599"/>
                  <a:gd name="adj2" fmla="val 68710"/>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Same as </a:t>
                </a:r>
                <a14:m>
                  <m:oMath xmlns:m="http://schemas.openxmlformats.org/officeDocument/2006/math">
                    <m:acc>
                      <m:accPr>
                        <m:chr m:val="⃗"/>
                        <m:ctrlPr>
                          <a:rPr lang="en-US" altLang="zh-CN" b="0" i="1" smtClean="0">
                            <a:solidFill>
                              <a:schemeClr val="tx1"/>
                            </a:solidFill>
                            <a:latin typeface="Cambria Math" panose="02040503050406030204" pitchFamily="18" charset="0"/>
                          </a:rPr>
                        </m:ctrlPr>
                      </m:accPr>
                      <m:e>
                        <m:r>
                          <a:rPr lang="en-US" altLang="zh-CN" b="0" i="1" smtClean="0">
                            <a:solidFill>
                              <a:schemeClr val="tx1"/>
                            </a:solidFill>
                            <a:latin typeface="Cambria Math" panose="02040503050406030204" pitchFamily="18" charset="0"/>
                          </a:rPr>
                          <m:t>𝑟</m:t>
                        </m:r>
                      </m:e>
                    </m:acc>
                  </m:oMath>
                </a14:m>
                <a:r>
                  <a:rPr lang="en-US" altLang="zh-CN" dirty="0">
                    <a:solidFill>
                      <a:schemeClr val="tx1"/>
                    </a:solidFill>
                  </a:rPr>
                  <a:t> leak </a:t>
                </a:r>
                <a14:m>
                  <m:oMath xmlns:m="http://schemas.openxmlformats.org/officeDocument/2006/math">
                    <m:func>
                      <m:funcPr>
                        <m:ctrlPr>
                          <a:rPr lang="en-US" altLang="zh-CN" i="1" smtClean="0">
                            <a:solidFill>
                              <a:schemeClr val="tx1"/>
                            </a:solidFill>
                            <a:latin typeface="Cambria Math" panose="02040503050406030204" pitchFamily="18" charset="0"/>
                          </a:rPr>
                        </m:ctrlPr>
                      </m:funcPr>
                      <m:fName>
                        <m:r>
                          <m:rPr>
                            <m:sty m:val="p"/>
                          </m:rPr>
                          <a:rPr lang="en-US" altLang="zh-CN" i="0" smtClean="0">
                            <a:solidFill>
                              <a:schemeClr val="tx1"/>
                            </a:solidFill>
                            <a:latin typeface="Cambria Math" panose="02040503050406030204" pitchFamily="18" charset="0"/>
                          </a:rPr>
                          <m:t>log</m:t>
                        </m:r>
                      </m:fName>
                      <m:e>
                        <m:d>
                          <m:dPr>
                            <m:ctrlPr>
                              <a:rPr lang="en-US" altLang="zh-CN" i="1" smtClean="0">
                                <a:solidFill>
                                  <a:schemeClr val="tx1"/>
                                </a:solidFill>
                                <a:latin typeface="Cambria Math" panose="02040503050406030204" pitchFamily="18" charset="0"/>
                              </a:rPr>
                            </m:ctrlPr>
                          </m:dPr>
                          <m:e>
                            <m:f>
                              <m:fPr>
                                <m:ctrlPr>
                                  <a:rPr lang="en-US" altLang="zh-CN" i="1" smtClean="0">
                                    <a:solidFill>
                                      <a:schemeClr val="tx1"/>
                                    </a:solidFill>
                                    <a:latin typeface="Cambria Math" panose="02040503050406030204" pitchFamily="18" charset="0"/>
                                  </a:rPr>
                                </m:ctrlPr>
                              </m:fPr>
                              <m:num>
                                <m:r>
                                  <a:rPr lang="en-US" altLang="zh-CN" b="0" i="1" smtClean="0">
                                    <a:solidFill>
                                      <a:schemeClr val="tx1"/>
                                    </a:solidFill>
                                    <a:latin typeface="Cambria Math" panose="02040503050406030204" pitchFamily="18" charset="0"/>
                                  </a:rPr>
                                  <m:t>1</m:t>
                                </m:r>
                              </m:num>
                              <m:den>
                                <m:r>
                                  <m:rPr>
                                    <m:sty m:val="p"/>
                                  </m:rPr>
                                  <a:rPr lang="en-US" altLang="zh-CN" b="0" i="0" smtClean="0">
                                    <a:solidFill>
                                      <a:schemeClr val="tx1"/>
                                    </a:solidFill>
                                    <a:latin typeface="Cambria Math" panose="02040503050406030204" pitchFamily="18" charset="0"/>
                                  </a:rPr>
                                  <m:t>Pr</m:t>
                                </m:r>
                                <m:r>
                                  <a:rPr lang="en-US" altLang="zh-CN" b="0" i="1" smtClean="0">
                                    <a:solidFill>
                                      <a:schemeClr val="tx1"/>
                                    </a:solidFill>
                                    <a:latin typeface="Cambria Math" panose="02040503050406030204" pitchFamily="18" charset="0"/>
                                  </a:rPr>
                                  <m:t>⁡[</m:t>
                                </m:r>
                                <m:d>
                                  <m:dPr>
                                    <m:begChr m:val="⟨"/>
                                    <m:endChr m:val="⟩"/>
                                    <m:ctrlPr>
                                      <a:rPr lang="en-US" altLang="zh-CN" i="1">
                                        <a:solidFill>
                                          <a:schemeClr val="tx1"/>
                                        </a:solidFill>
                                        <a:latin typeface="Cambria Math" panose="02040503050406030204" pitchFamily="18" charset="0"/>
                                      </a:rPr>
                                    </m:ctrlPr>
                                  </m:dPr>
                                  <m:e>
                                    <m:acc>
                                      <m:accPr>
                                        <m:chr m:val="⃗"/>
                                        <m:ctrlPr>
                                          <a:rPr lang="en-US" altLang="zh-CN" i="1">
                                            <a:solidFill>
                                              <a:schemeClr val="tx1"/>
                                            </a:solidFill>
                                            <a:latin typeface="Cambria Math" panose="02040503050406030204" pitchFamily="18" charset="0"/>
                                          </a:rPr>
                                        </m:ctrlPr>
                                      </m:accPr>
                                      <m:e>
                                        <m:r>
                                          <a:rPr lang="en-US" altLang="zh-CN" i="1">
                                            <a:solidFill>
                                              <a:schemeClr val="tx1"/>
                                            </a:solidFill>
                                            <a:latin typeface="Cambria Math" panose="02040503050406030204" pitchFamily="18" charset="0"/>
                                          </a:rPr>
                                          <m:t>𝑧</m:t>
                                        </m:r>
                                      </m:e>
                                    </m:acc>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𝑑</m:t>
                                    </m:r>
                                    <m:r>
                                      <a:rPr lang="en-US" altLang="zh-CN" i="1">
                                        <a:solidFill>
                                          <a:schemeClr val="tx1"/>
                                        </a:solidFill>
                                        <a:latin typeface="Cambria Math" panose="02040503050406030204" pitchFamily="18" charset="0"/>
                                      </a:rPr>
                                      <m:t>⋅</m:t>
                                    </m:r>
                                    <m:acc>
                                      <m:accPr>
                                        <m:chr m:val="⃗"/>
                                        <m:ctrlPr>
                                          <a:rPr lang="en-US" altLang="zh-CN" i="1">
                                            <a:solidFill>
                                              <a:schemeClr val="tx1"/>
                                            </a:solidFill>
                                            <a:latin typeface="Cambria Math" panose="02040503050406030204" pitchFamily="18" charset="0"/>
                                          </a:rPr>
                                        </m:ctrlPr>
                                      </m:accPr>
                                      <m:e>
                                        <m:r>
                                          <a:rPr lang="en-US" altLang="zh-CN" i="1">
                                            <a:solidFill>
                                              <a:schemeClr val="tx1"/>
                                            </a:solidFill>
                                            <a:latin typeface="Cambria Math" panose="02040503050406030204" pitchFamily="18" charset="0"/>
                                          </a:rPr>
                                          <m:t>𝑟</m:t>
                                        </m:r>
                                      </m:e>
                                    </m:acc>
                                  </m:e>
                                </m:d>
                                <m:r>
                                  <a:rPr lang="en-US" altLang="zh-CN" i="1">
                                    <a:solidFill>
                                      <a:schemeClr val="tx1"/>
                                    </a:solidFill>
                                    <a:latin typeface="Cambria Math" panose="02040503050406030204" pitchFamily="18" charset="0"/>
                                  </a:rPr>
                                  <m:t>&gt;</m:t>
                                </m:r>
                                <m:r>
                                  <a:rPr lang="en-US" altLang="zh-CN" i="1">
                                    <a:solidFill>
                                      <a:schemeClr val="tx1"/>
                                    </a:solidFill>
                                    <a:latin typeface="Cambria Math" panose="02040503050406030204" pitchFamily="18" charset="0"/>
                                  </a:rPr>
                                  <m:t>𝑃</m:t>
                                </m:r>
                                <m:r>
                                  <a:rPr lang="en-US" altLang="zh-CN" b="0" i="1" smtClean="0">
                                    <a:solidFill>
                                      <a:schemeClr val="tx1"/>
                                    </a:solidFill>
                                    <a:latin typeface="Cambria Math" panose="02040503050406030204" pitchFamily="18" charset="0"/>
                                  </a:rPr>
                                  <m:t>]</m:t>
                                </m:r>
                              </m:den>
                            </m:f>
                          </m:e>
                        </m:d>
                      </m:e>
                    </m:func>
                  </m:oMath>
                </a14:m>
                <a:r>
                  <a:rPr lang="en-US" altLang="zh-CN" dirty="0">
                    <a:solidFill>
                      <a:schemeClr val="tx1"/>
                    </a:solidFill>
                  </a:rPr>
                  <a:t> bits information  </a:t>
                </a:r>
                <a:endParaRPr lang="zh-CN" altLang="en-US" dirty="0">
                  <a:solidFill>
                    <a:schemeClr val="tx1"/>
                  </a:solidFill>
                </a:endParaRPr>
              </a:p>
            </p:txBody>
          </p:sp>
        </mc:Choice>
        <mc:Fallback xmlns="">
          <p:sp>
            <p:nvSpPr>
              <p:cNvPr id="9" name="对话气泡: 圆角矩形 8">
                <a:extLst>
                  <a:ext uri="{FF2B5EF4-FFF2-40B4-BE49-F238E27FC236}">
                    <a16:creationId xmlns:a16="http://schemas.microsoft.com/office/drawing/2014/main" id="{F85A4272-5A51-4C0D-B0F2-9C12B940D97A}"/>
                  </a:ext>
                </a:extLst>
              </p:cNvPr>
              <p:cNvSpPr>
                <a:spLocks noRot="1" noChangeAspect="1" noMove="1" noResize="1" noEditPoints="1" noAdjustHandles="1" noChangeArrowheads="1" noChangeShapeType="1" noTextEdit="1"/>
              </p:cNvSpPr>
              <p:nvPr/>
            </p:nvSpPr>
            <p:spPr>
              <a:xfrm>
                <a:off x="5843999" y="3290250"/>
                <a:ext cx="2594937" cy="1041061"/>
              </a:xfrm>
              <a:prstGeom prst="wedgeRoundRectCallout">
                <a:avLst>
                  <a:gd name="adj1" fmla="val -41599"/>
                  <a:gd name="adj2" fmla="val 68710"/>
                  <a:gd name="adj3" fmla="val 16667"/>
                </a:avLst>
              </a:prstGeom>
              <a:blipFill>
                <a:blip r:embed="rId4"/>
                <a:stretch>
                  <a:fillRect t="-92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对话气泡: 圆角矩形 9">
                <a:extLst>
                  <a:ext uri="{FF2B5EF4-FFF2-40B4-BE49-F238E27FC236}">
                    <a16:creationId xmlns:a16="http://schemas.microsoft.com/office/drawing/2014/main" id="{14D6DD03-EB67-4075-9237-A27A4DB68F1F}"/>
                  </a:ext>
                </a:extLst>
              </p:cNvPr>
              <p:cNvSpPr/>
              <p:nvPr/>
            </p:nvSpPr>
            <p:spPr>
              <a:xfrm>
                <a:off x="7851324" y="5135666"/>
                <a:ext cx="2594937" cy="1041061"/>
              </a:xfrm>
              <a:prstGeom prst="wedgeRoundRectCallout">
                <a:avLst>
                  <a:gd name="adj1" fmla="val -69789"/>
                  <a:gd name="adj2" fmla="val -36188"/>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Same as </a:t>
                </a:r>
                <a14:m>
                  <m:oMath xmlns:m="http://schemas.openxmlformats.org/officeDocument/2006/math">
                    <m:acc>
                      <m:accPr>
                        <m:chr m:val="⃗"/>
                        <m:ctrlPr>
                          <a:rPr lang="en-US" altLang="zh-CN" b="0" i="1" smtClean="0">
                            <a:solidFill>
                              <a:schemeClr val="tx1"/>
                            </a:solidFill>
                            <a:latin typeface="Cambria Math" panose="02040503050406030204" pitchFamily="18" charset="0"/>
                          </a:rPr>
                        </m:ctrlPr>
                      </m:accPr>
                      <m:e>
                        <m:r>
                          <a:rPr lang="en-US" altLang="zh-CN" b="0" i="1" smtClean="0">
                            <a:solidFill>
                              <a:schemeClr val="tx1"/>
                            </a:solidFill>
                            <a:latin typeface="Cambria Math" panose="02040503050406030204" pitchFamily="18" charset="0"/>
                          </a:rPr>
                          <m:t>𝑟</m:t>
                        </m:r>
                      </m:e>
                    </m:acc>
                  </m:oMath>
                </a14:m>
                <a:r>
                  <a:rPr lang="en-US" altLang="zh-CN" dirty="0">
                    <a:solidFill>
                      <a:schemeClr val="tx1"/>
                    </a:solidFill>
                  </a:rPr>
                  <a:t> leak </a:t>
                </a:r>
                <a14:m>
                  <m:oMath xmlns:m="http://schemas.openxmlformats.org/officeDocument/2006/math">
                    <m:func>
                      <m:funcPr>
                        <m:ctrlPr>
                          <a:rPr lang="en-US" altLang="zh-CN" i="1" smtClean="0">
                            <a:solidFill>
                              <a:schemeClr val="tx1"/>
                            </a:solidFill>
                            <a:latin typeface="Cambria Math" panose="02040503050406030204" pitchFamily="18" charset="0"/>
                          </a:rPr>
                        </m:ctrlPr>
                      </m:funcPr>
                      <m:fName>
                        <m:r>
                          <m:rPr>
                            <m:sty m:val="p"/>
                          </m:rPr>
                          <a:rPr lang="en-US" altLang="zh-CN" i="0" smtClean="0">
                            <a:solidFill>
                              <a:schemeClr val="tx1"/>
                            </a:solidFill>
                            <a:latin typeface="Cambria Math" panose="02040503050406030204" pitchFamily="18" charset="0"/>
                          </a:rPr>
                          <m:t>log</m:t>
                        </m:r>
                      </m:fName>
                      <m:e>
                        <m:d>
                          <m:dPr>
                            <m:ctrlPr>
                              <a:rPr lang="en-US" altLang="zh-CN" i="1" smtClean="0">
                                <a:solidFill>
                                  <a:schemeClr val="tx1"/>
                                </a:solidFill>
                                <a:latin typeface="Cambria Math" panose="02040503050406030204" pitchFamily="18" charset="0"/>
                              </a:rPr>
                            </m:ctrlPr>
                          </m:dPr>
                          <m:e>
                            <m:f>
                              <m:fPr>
                                <m:ctrlPr>
                                  <a:rPr lang="en-US" altLang="zh-CN" i="1" smtClean="0">
                                    <a:solidFill>
                                      <a:schemeClr val="tx1"/>
                                    </a:solidFill>
                                    <a:latin typeface="Cambria Math" panose="02040503050406030204" pitchFamily="18" charset="0"/>
                                  </a:rPr>
                                </m:ctrlPr>
                              </m:fPr>
                              <m:num>
                                <m:r>
                                  <a:rPr lang="en-US" altLang="zh-CN" b="0" i="1" smtClean="0">
                                    <a:solidFill>
                                      <a:schemeClr val="tx1"/>
                                    </a:solidFill>
                                    <a:latin typeface="Cambria Math" panose="02040503050406030204" pitchFamily="18" charset="0"/>
                                  </a:rPr>
                                  <m:t>1</m:t>
                                </m:r>
                              </m:num>
                              <m:den>
                                <m:r>
                                  <m:rPr>
                                    <m:sty m:val="p"/>
                                  </m:rPr>
                                  <a:rPr lang="en-US" altLang="zh-CN" b="0" i="0" smtClean="0">
                                    <a:solidFill>
                                      <a:schemeClr val="tx1"/>
                                    </a:solidFill>
                                    <a:latin typeface="Cambria Math" panose="02040503050406030204" pitchFamily="18" charset="0"/>
                                  </a:rPr>
                                  <m:t>Pr</m:t>
                                </m:r>
                                <m:r>
                                  <a:rPr lang="en-US" altLang="zh-CN" b="0" i="1" smtClean="0">
                                    <a:solidFill>
                                      <a:schemeClr val="tx1"/>
                                    </a:solidFill>
                                    <a:latin typeface="Cambria Math" panose="02040503050406030204" pitchFamily="18" charset="0"/>
                                  </a:rPr>
                                  <m:t>⁡[</m:t>
                                </m:r>
                                <m:d>
                                  <m:dPr>
                                    <m:begChr m:val="⟨"/>
                                    <m:endChr m:val="⟩"/>
                                    <m:ctrlPr>
                                      <a:rPr lang="en-US" altLang="zh-CN" i="1">
                                        <a:solidFill>
                                          <a:schemeClr val="tx1"/>
                                        </a:solidFill>
                                        <a:latin typeface="Cambria Math" panose="02040503050406030204" pitchFamily="18" charset="0"/>
                                      </a:rPr>
                                    </m:ctrlPr>
                                  </m:dPr>
                                  <m:e>
                                    <m:acc>
                                      <m:accPr>
                                        <m:chr m:val="⃗"/>
                                        <m:ctrlPr>
                                          <a:rPr lang="en-US" altLang="zh-CN" i="1">
                                            <a:solidFill>
                                              <a:schemeClr val="tx1"/>
                                            </a:solidFill>
                                            <a:latin typeface="Cambria Math" panose="02040503050406030204" pitchFamily="18" charset="0"/>
                                          </a:rPr>
                                        </m:ctrlPr>
                                      </m:accPr>
                                      <m:e>
                                        <m:r>
                                          <a:rPr lang="en-US" altLang="zh-CN" i="1">
                                            <a:solidFill>
                                              <a:schemeClr val="tx1"/>
                                            </a:solidFill>
                                            <a:latin typeface="Cambria Math" panose="02040503050406030204" pitchFamily="18" charset="0"/>
                                          </a:rPr>
                                          <m:t>𝑧</m:t>
                                        </m:r>
                                      </m:e>
                                    </m:acc>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𝑑</m:t>
                                    </m:r>
                                    <m:r>
                                      <a:rPr lang="en-US" altLang="zh-CN" i="1">
                                        <a:solidFill>
                                          <a:schemeClr val="tx1"/>
                                        </a:solidFill>
                                        <a:latin typeface="Cambria Math" panose="02040503050406030204" pitchFamily="18" charset="0"/>
                                      </a:rPr>
                                      <m:t>⋅</m:t>
                                    </m:r>
                                    <m:acc>
                                      <m:accPr>
                                        <m:chr m:val="⃗"/>
                                        <m:ctrlPr>
                                          <a:rPr lang="en-US" altLang="zh-CN" i="1">
                                            <a:solidFill>
                                              <a:schemeClr val="tx1"/>
                                            </a:solidFill>
                                            <a:latin typeface="Cambria Math" panose="02040503050406030204" pitchFamily="18" charset="0"/>
                                          </a:rPr>
                                        </m:ctrlPr>
                                      </m:accPr>
                                      <m:e>
                                        <m:r>
                                          <a:rPr lang="en-US" altLang="zh-CN" i="1">
                                            <a:solidFill>
                                              <a:schemeClr val="tx1"/>
                                            </a:solidFill>
                                            <a:latin typeface="Cambria Math" panose="02040503050406030204" pitchFamily="18" charset="0"/>
                                          </a:rPr>
                                          <m:t>𝑟</m:t>
                                        </m:r>
                                      </m:e>
                                    </m:acc>
                                  </m:e>
                                </m:d>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𝛼</m:t>
                                </m:r>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𝛽</m:t>
                                </m:r>
                                <m:r>
                                  <a:rPr lang="en-US" altLang="zh-CN" b="0" i="1" smtClean="0">
                                    <a:solidFill>
                                      <a:schemeClr val="tx1"/>
                                    </a:solidFill>
                                    <a:latin typeface="Cambria Math" panose="02040503050406030204" pitchFamily="18" charset="0"/>
                                  </a:rPr>
                                  <m:t>]]</m:t>
                                </m:r>
                              </m:den>
                            </m:f>
                          </m:e>
                        </m:d>
                      </m:e>
                    </m:func>
                  </m:oMath>
                </a14:m>
                <a:r>
                  <a:rPr lang="en-US" altLang="zh-CN" dirty="0">
                    <a:solidFill>
                      <a:schemeClr val="tx1"/>
                    </a:solidFill>
                  </a:rPr>
                  <a:t> bits information  </a:t>
                </a:r>
                <a:endParaRPr lang="zh-CN" altLang="en-US" dirty="0">
                  <a:solidFill>
                    <a:schemeClr val="tx1"/>
                  </a:solidFill>
                </a:endParaRPr>
              </a:p>
            </p:txBody>
          </p:sp>
        </mc:Choice>
        <mc:Fallback xmlns="">
          <p:sp>
            <p:nvSpPr>
              <p:cNvPr id="10" name="对话气泡: 圆角矩形 9">
                <a:extLst>
                  <a:ext uri="{FF2B5EF4-FFF2-40B4-BE49-F238E27FC236}">
                    <a16:creationId xmlns:a16="http://schemas.microsoft.com/office/drawing/2014/main" id="{14D6DD03-EB67-4075-9237-A27A4DB68F1F}"/>
                  </a:ext>
                </a:extLst>
              </p:cNvPr>
              <p:cNvSpPr>
                <a:spLocks noRot="1" noChangeAspect="1" noMove="1" noResize="1" noEditPoints="1" noAdjustHandles="1" noChangeArrowheads="1" noChangeShapeType="1" noTextEdit="1"/>
              </p:cNvSpPr>
              <p:nvPr/>
            </p:nvSpPr>
            <p:spPr>
              <a:xfrm>
                <a:off x="7851324" y="5135666"/>
                <a:ext cx="2594937" cy="1041061"/>
              </a:xfrm>
              <a:prstGeom prst="wedgeRoundRectCallout">
                <a:avLst>
                  <a:gd name="adj1" fmla="val -69789"/>
                  <a:gd name="adj2" fmla="val -36188"/>
                  <a:gd name="adj3" fmla="val 16667"/>
                </a:avLst>
              </a:prstGeom>
              <a:blipFill>
                <a:blip r:embed="rId5"/>
                <a:stretch>
                  <a:fillRect t="-10405" r="-969" b="-132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矩形: 圆角 1">
                <a:extLst>
                  <a:ext uri="{FF2B5EF4-FFF2-40B4-BE49-F238E27FC236}">
                    <a16:creationId xmlns:a16="http://schemas.microsoft.com/office/drawing/2014/main" id="{250D9D83-37F0-485F-B1E4-7EE8F2692455}"/>
                  </a:ext>
                </a:extLst>
              </p:cNvPr>
              <p:cNvSpPr/>
              <p:nvPr/>
            </p:nvSpPr>
            <p:spPr>
              <a:xfrm>
                <a:off x="919625" y="5615808"/>
                <a:ext cx="7461504" cy="70280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The most extreme case: leak the total value </a:t>
                </a:r>
                <a14:m>
                  <m:oMath xmlns:m="http://schemas.openxmlformats.org/officeDocument/2006/math">
                    <m:d>
                      <m:dPr>
                        <m:begChr m:val="⟨"/>
                        <m:endChr m:val="⟩"/>
                        <m:ctrlPr>
                          <a:rPr lang="en-US" altLang="zh-CN" sz="2400" i="1" smtClean="0">
                            <a:solidFill>
                              <a:schemeClr val="tx1"/>
                            </a:solidFill>
                            <a:latin typeface="Cambria Math" panose="02040503050406030204" pitchFamily="18" charset="0"/>
                          </a:rPr>
                        </m:ctrlPr>
                      </m:dPr>
                      <m:e>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𝑧</m:t>
                            </m:r>
                          </m:e>
                        </m:acc>
                        <m:r>
                          <a:rPr lang="en-US" altLang="zh-CN" sz="2400" i="1">
                            <a:solidFill>
                              <a:schemeClr val="tx1"/>
                            </a:solidFill>
                            <a:latin typeface="Cambria Math" panose="02040503050406030204" pitchFamily="18" charset="0"/>
                          </a:rPr>
                          <m:t>,</m:t>
                        </m:r>
                        <m:r>
                          <a:rPr lang="en-US" altLang="zh-CN" sz="2400" i="1">
                            <a:solidFill>
                              <a:schemeClr val="tx1"/>
                            </a:solidFill>
                            <a:latin typeface="Cambria Math" panose="02040503050406030204" pitchFamily="18" charset="0"/>
                          </a:rPr>
                          <m:t>𝑑</m:t>
                        </m:r>
                        <m:r>
                          <a:rPr lang="en-US" altLang="zh-CN" sz="2400" i="1">
                            <a:solidFill>
                              <a:schemeClr val="tx1"/>
                            </a:solidFill>
                            <a:latin typeface="Cambria Math" panose="02040503050406030204" pitchFamily="18" charset="0"/>
                          </a:rPr>
                          <m:t>⋅</m:t>
                        </m:r>
                        <m:acc>
                          <m:accPr>
                            <m:chr m:val="⃗"/>
                            <m:ctrlPr>
                              <a:rPr lang="en-US" altLang="zh-CN" sz="2400" i="1">
                                <a:solidFill>
                                  <a:schemeClr val="tx1"/>
                                </a:solidFill>
                                <a:latin typeface="Cambria Math" panose="02040503050406030204" pitchFamily="18" charset="0"/>
                              </a:rPr>
                            </m:ctrlPr>
                          </m:accPr>
                          <m:e>
                            <m:r>
                              <a:rPr lang="en-US" altLang="zh-CN" sz="2400" i="1">
                                <a:solidFill>
                                  <a:schemeClr val="tx1"/>
                                </a:solidFill>
                                <a:latin typeface="Cambria Math" panose="02040503050406030204" pitchFamily="18" charset="0"/>
                              </a:rPr>
                              <m:t>𝑟</m:t>
                            </m:r>
                          </m:e>
                        </m:acc>
                      </m:e>
                    </m:d>
                  </m:oMath>
                </a14:m>
                <a:r>
                  <a:rPr lang="en-US" altLang="zh-CN" sz="2000" dirty="0">
                    <a:solidFill>
                      <a:schemeClr val="tx1"/>
                    </a:solidFill>
                  </a:rPr>
                  <a:t> </a:t>
                </a:r>
                <a:endParaRPr lang="zh-CN" altLang="en-US" sz="2000" dirty="0">
                  <a:solidFill>
                    <a:schemeClr val="tx1"/>
                  </a:solidFill>
                </a:endParaRPr>
              </a:p>
            </p:txBody>
          </p:sp>
        </mc:Choice>
        <mc:Fallback xmlns="">
          <p:sp>
            <p:nvSpPr>
              <p:cNvPr id="2" name="矩形: 圆角 1">
                <a:extLst>
                  <a:ext uri="{FF2B5EF4-FFF2-40B4-BE49-F238E27FC236}">
                    <a16:creationId xmlns:a16="http://schemas.microsoft.com/office/drawing/2014/main" id="{250D9D83-37F0-485F-B1E4-7EE8F2692455}"/>
                  </a:ext>
                </a:extLst>
              </p:cNvPr>
              <p:cNvSpPr>
                <a:spLocks noRot="1" noChangeAspect="1" noMove="1" noResize="1" noEditPoints="1" noAdjustHandles="1" noChangeArrowheads="1" noChangeShapeType="1" noTextEdit="1"/>
              </p:cNvSpPr>
              <p:nvPr/>
            </p:nvSpPr>
            <p:spPr>
              <a:xfrm>
                <a:off x="919625" y="5615808"/>
                <a:ext cx="7461504" cy="702803"/>
              </a:xfrm>
              <a:prstGeom prst="roundRect">
                <a:avLst/>
              </a:prstGeom>
              <a:blipFill>
                <a:blip r:embed="rId6"/>
                <a:stretch>
                  <a:fillRect r="-2121" b="-169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4568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87B81A7-A3E9-4894-9916-9E6DE5401433}"/>
              </a:ext>
            </a:extLst>
          </p:cNvPr>
          <p:cNvSpPr>
            <a:spLocks noGrp="1"/>
          </p:cNvSpPr>
          <p:nvPr>
            <p:ph type="title"/>
          </p:nvPr>
        </p:nvSpPr>
        <p:spPr/>
        <p:txBody>
          <a:bodyPr/>
          <a:lstStyle/>
          <a:p>
            <a:pPr algn="ctr"/>
            <a:r>
              <a:rPr lang="en-US" altLang="zh-CN" sz="3200" dirty="0"/>
              <a:t>Generalized Subset Rejection Sampling</a:t>
            </a:r>
            <a:endParaRPr lang="zh-CN" altLang="en-US" sz="3200" dirty="0"/>
          </a:p>
        </p:txBody>
      </p:sp>
      <p:sp>
        <p:nvSpPr>
          <p:cNvPr id="4" name="文本框 3">
            <a:extLst>
              <a:ext uri="{FF2B5EF4-FFF2-40B4-BE49-F238E27FC236}">
                <a16:creationId xmlns:a16="http://schemas.microsoft.com/office/drawing/2014/main" id="{E7C9E825-7BC7-40D7-A1F1-F69722EA8A04}"/>
              </a:ext>
            </a:extLst>
          </p:cNvPr>
          <p:cNvSpPr txBox="1"/>
          <p:nvPr/>
        </p:nvSpPr>
        <p:spPr>
          <a:xfrm>
            <a:off x="0" y="890790"/>
            <a:ext cx="9755342" cy="584775"/>
          </a:xfrm>
          <a:prstGeom prst="rect">
            <a:avLst/>
          </a:prstGeom>
          <a:noFill/>
        </p:spPr>
        <p:txBody>
          <a:bodyPr wrap="square" rtlCol="0">
            <a:spAutoFit/>
          </a:bodyPr>
          <a:lstStyle/>
          <a:p>
            <a:pPr marL="457200" indent="-457200">
              <a:buFont typeface="Wingdings" panose="05000000000000000000" pitchFamily="2" charset="2"/>
              <a:buChar char="p"/>
            </a:pPr>
            <a:r>
              <a:rPr lang="en-US" altLang="zh-CN" sz="3200" dirty="0"/>
              <a:t>Generalized Subset Rejection Sampling</a:t>
            </a:r>
            <a:endParaRPr lang="zh-CN" altLang="en-US" sz="3200" dirty="0"/>
          </a:p>
        </p:txBody>
      </p:sp>
      <p:pic>
        <p:nvPicPr>
          <p:cNvPr id="12" name="图片 11">
            <a:extLst>
              <a:ext uri="{FF2B5EF4-FFF2-40B4-BE49-F238E27FC236}">
                <a16:creationId xmlns:a16="http://schemas.microsoft.com/office/drawing/2014/main" id="{3EFDDBDC-E40E-4821-BE0D-A51FCFC1C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842" y="1730087"/>
            <a:ext cx="8579684" cy="3218123"/>
          </a:xfrm>
          <a:prstGeom prst="rect">
            <a:avLst/>
          </a:prstGeom>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53E8C02F-7AFE-448E-85E3-48B8243921CE}"/>
                  </a:ext>
                </a:extLst>
              </p:cNvPr>
              <p:cNvSpPr txBox="1"/>
              <p:nvPr/>
            </p:nvSpPr>
            <p:spPr>
              <a:xfrm>
                <a:off x="1671792" y="4948210"/>
                <a:ext cx="8835716" cy="523220"/>
              </a:xfrm>
              <a:prstGeom prst="rect">
                <a:avLst/>
              </a:prstGeom>
              <a:noFill/>
            </p:spPr>
            <p:txBody>
              <a:bodyPr wrap="square" rtlCol="0">
                <a:spAutoFit/>
              </a:bodyPr>
              <a:lstStyle/>
              <a:p>
                <a:r>
                  <a:rPr lang="en-US" altLang="zh-CN" sz="1400" b="0" dirty="0"/>
                  <a:t>* </a:t>
                </a:r>
                <a14:m>
                  <m:oMath xmlns:m="http://schemas.openxmlformats.org/officeDocument/2006/math">
                    <m:r>
                      <a:rPr lang="en-US" altLang="zh-CN" sz="1400" b="0" i="1" smtClean="0">
                        <a:latin typeface="Cambria Math" panose="02040503050406030204" pitchFamily="18" charset="0"/>
                      </a:rPr>
                      <m:t>𝑅𝑒</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𝑗</m:t>
                        </m:r>
                      </m:e>
                      <m:sub>
                        <m:r>
                          <a:rPr lang="en-US" altLang="zh-CN" sz="1400" b="0" i="1" smtClean="0">
                            <a:latin typeface="Cambria Math" panose="02040503050406030204" pitchFamily="18" charset="0"/>
                          </a:rPr>
                          <m:t>2</m:t>
                        </m:r>
                      </m:sub>
                    </m:sSub>
                  </m:oMath>
                </a14:m>
                <a:r>
                  <a:rPr lang="en-US" altLang="zh-CN" sz="1400" dirty="0"/>
                  <a:t> denotes the generalized subset rejection sampling algorithm for the case </a:t>
                </a:r>
                <a14:m>
                  <m:oMath xmlns:m="http://schemas.openxmlformats.org/officeDocument/2006/math">
                    <m:d>
                      <m:dPr>
                        <m:begChr m:val="⟨"/>
                        <m:endChr m:val="⟩"/>
                        <m:ctrlPr>
                          <a:rPr lang="en-US" altLang="zh-CN" sz="1400" i="1">
                            <a:latin typeface="Cambria Math" panose="02040503050406030204" pitchFamily="18" charset="0"/>
                          </a:rPr>
                        </m:ctrlPr>
                      </m:dPr>
                      <m:e>
                        <m:acc>
                          <m:accPr>
                            <m:chr m:val="⃗"/>
                            <m:ctrlPr>
                              <a:rPr lang="en-US" altLang="zh-CN" sz="1400" i="1">
                                <a:latin typeface="Cambria Math" panose="02040503050406030204" pitchFamily="18" charset="0"/>
                              </a:rPr>
                            </m:ctrlPr>
                          </m:accPr>
                          <m:e>
                            <m:r>
                              <a:rPr lang="en-US" altLang="zh-CN" sz="1400" i="1">
                                <a:latin typeface="Cambria Math" panose="02040503050406030204" pitchFamily="18" charset="0"/>
                              </a:rPr>
                              <m:t>𝑧</m:t>
                            </m:r>
                          </m:e>
                        </m:acc>
                        <m:r>
                          <a:rPr lang="en-US" altLang="zh-CN" sz="1400" i="1">
                            <a:latin typeface="Cambria Math" panose="02040503050406030204" pitchFamily="18" charset="0"/>
                          </a:rPr>
                          <m:t>,</m:t>
                        </m:r>
                        <m:r>
                          <a:rPr lang="en-US" altLang="zh-CN" sz="1400" i="1">
                            <a:latin typeface="Cambria Math" panose="02040503050406030204" pitchFamily="18" charset="0"/>
                          </a:rPr>
                          <m:t>𝑑</m:t>
                        </m:r>
                        <m:r>
                          <a:rPr lang="en-US" altLang="zh-CN" sz="1400" i="1">
                            <a:latin typeface="Cambria Math" panose="02040503050406030204" pitchFamily="18" charset="0"/>
                          </a:rPr>
                          <m:t>⋅</m:t>
                        </m:r>
                        <m:acc>
                          <m:accPr>
                            <m:chr m:val="⃗"/>
                            <m:ctrlPr>
                              <a:rPr lang="en-US" altLang="zh-CN" sz="1400" i="1">
                                <a:latin typeface="Cambria Math" panose="02040503050406030204" pitchFamily="18" charset="0"/>
                              </a:rPr>
                            </m:ctrlPr>
                          </m:accPr>
                          <m:e>
                            <m:r>
                              <a:rPr lang="en-US" altLang="zh-CN" sz="1400" i="1">
                                <a:latin typeface="Cambria Math" panose="02040503050406030204" pitchFamily="18" charset="0"/>
                              </a:rPr>
                              <m:t>𝑟</m:t>
                            </m:r>
                          </m:e>
                        </m:acc>
                      </m:e>
                    </m:d>
                    <m:r>
                      <a:rPr lang="en-US" altLang="zh-CN" sz="1400" i="1">
                        <a:latin typeface="Cambria Math" panose="02040503050406030204" pitchFamily="18" charset="0"/>
                      </a:rPr>
                      <m:t>&gt;</m:t>
                    </m:r>
                    <m:r>
                      <a:rPr lang="en-US" altLang="zh-CN" sz="1400" i="1">
                        <a:latin typeface="Cambria Math" panose="02040503050406030204" pitchFamily="18" charset="0"/>
                      </a:rPr>
                      <m:t>𝑃</m:t>
                    </m:r>
                  </m:oMath>
                </a14:m>
                <a:r>
                  <a:rPr lang="en-US" altLang="zh-CN" sz="1400" dirty="0"/>
                  <a:t>, and </a:t>
                </a:r>
                <a14:m>
                  <m:oMath xmlns:m="http://schemas.openxmlformats.org/officeDocument/2006/math">
                    <m:r>
                      <a:rPr lang="en-US" altLang="zh-CN" sz="1400" i="1">
                        <a:latin typeface="Cambria Math" panose="02040503050406030204" pitchFamily="18" charset="0"/>
                      </a:rPr>
                      <m:t>𝑅𝑒</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𝑗</m:t>
                        </m:r>
                      </m:e>
                      <m:sub>
                        <m:r>
                          <a:rPr lang="en-US" altLang="zh-CN" sz="1400" b="0" i="1" smtClean="0">
                            <a:latin typeface="Cambria Math" panose="02040503050406030204" pitchFamily="18" charset="0"/>
                          </a:rPr>
                          <m:t>3</m:t>
                        </m:r>
                      </m:sub>
                    </m:sSub>
                  </m:oMath>
                </a14:m>
                <a:r>
                  <a:rPr lang="en-US" altLang="zh-CN" sz="1400" dirty="0"/>
                  <a:t> denotes the generalized subset rejection sampling algorithm for the case </a:t>
                </a:r>
                <a14:m>
                  <m:oMath xmlns:m="http://schemas.openxmlformats.org/officeDocument/2006/math">
                    <m:d>
                      <m:dPr>
                        <m:begChr m:val="⟨"/>
                        <m:endChr m:val="⟩"/>
                        <m:ctrlPr>
                          <a:rPr lang="en-US" altLang="zh-CN" sz="1400" i="1">
                            <a:latin typeface="Cambria Math" panose="02040503050406030204" pitchFamily="18" charset="0"/>
                          </a:rPr>
                        </m:ctrlPr>
                      </m:dPr>
                      <m:e>
                        <m:acc>
                          <m:accPr>
                            <m:chr m:val="⃗"/>
                            <m:ctrlPr>
                              <a:rPr lang="en-US" altLang="zh-CN" sz="1400" i="1">
                                <a:latin typeface="Cambria Math" panose="02040503050406030204" pitchFamily="18" charset="0"/>
                              </a:rPr>
                            </m:ctrlPr>
                          </m:accPr>
                          <m:e>
                            <m:r>
                              <a:rPr lang="en-US" altLang="zh-CN" sz="1400" i="1">
                                <a:latin typeface="Cambria Math" panose="02040503050406030204" pitchFamily="18" charset="0"/>
                              </a:rPr>
                              <m:t>𝑧</m:t>
                            </m:r>
                          </m:e>
                        </m:acc>
                        <m:r>
                          <a:rPr lang="en-US" altLang="zh-CN" sz="1400" i="1">
                            <a:latin typeface="Cambria Math" panose="02040503050406030204" pitchFamily="18" charset="0"/>
                          </a:rPr>
                          <m:t>,</m:t>
                        </m:r>
                        <m:r>
                          <a:rPr lang="en-US" altLang="zh-CN" sz="1400" i="1">
                            <a:latin typeface="Cambria Math" panose="02040503050406030204" pitchFamily="18" charset="0"/>
                          </a:rPr>
                          <m:t>𝑑</m:t>
                        </m:r>
                        <m:r>
                          <a:rPr lang="en-US" altLang="zh-CN" sz="1400" i="1">
                            <a:latin typeface="Cambria Math" panose="02040503050406030204" pitchFamily="18" charset="0"/>
                          </a:rPr>
                          <m:t>⋅</m:t>
                        </m:r>
                        <m:acc>
                          <m:accPr>
                            <m:chr m:val="⃗"/>
                            <m:ctrlPr>
                              <a:rPr lang="en-US" altLang="zh-CN" sz="1400" i="1">
                                <a:latin typeface="Cambria Math" panose="02040503050406030204" pitchFamily="18" charset="0"/>
                              </a:rPr>
                            </m:ctrlPr>
                          </m:accPr>
                          <m:e>
                            <m:r>
                              <a:rPr lang="en-US" altLang="zh-CN" sz="1400" i="1">
                                <a:latin typeface="Cambria Math" panose="02040503050406030204" pitchFamily="18" charset="0"/>
                              </a:rPr>
                              <m:t>𝑟</m:t>
                            </m:r>
                          </m:e>
                        </m:acc>
                      </m:e>
                    </m:d>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𝛼</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𝛽</m:t>
                    </m:r>
                    <m:r>
                      <a:rPr lang="en-US" altLang="zh-CN" sz="1400" b="0" i="1" smtClean="0">
                        <a:latin typeface="Cambria Math" panose="02040503050406030204" pitchFamily="18" charset="0"/>
                      </a:rPr>
                      <m:t>]</m:t>
                    </m:r>
                  </m:oMath>
                </a14:m>
                <a:endParaRPr lang="zh-CN" altLang="en-US" sz="1400" dirty="0"/>
              </a:p>
            </p:txBody>
          </p:sp>
        </mc:Choice>
        <mc:Fallback xmlns="">
          <p:sp>
            <p:nvSpPr>
              <p:cNvPr id="13" name="文本框 12">
                <a:extLst>
                  <a:ext uri="{FF2B5EF4-FFF2-40B4-BE49-F238E27FC236}">
                    <a16:creationId xmlns:a16="http://schemas.microsoft.com/office/drawing/2014/main" id="{53E8C02F-7AFE-448E-85E3-48B8243921CE}"/>
                  </a:ext>
                </a:extLst>
              </p:cNvPr>
              <p:cNvSpPr txBox="1">
                <a:spLocks noRot="1" noChangeAspect="1" noMove="1" noResize="1" noEditPoints="1" noAdjustHandles="1" noChangeArrowheads="1" noChangeShapeType="1" noTextEdit="1"/>
              </p:cNvSpPr>
              <p:nvPr/>
            </p:nvSpPr>
            <p:spPr>
              <a:xfrm>
                <a:off x="1671792" y="4948210"/>
                <a:ext cx="8835716" cy="523220"/>
              </a:xfrm>
              <a:prstGeom prst="rect">
                <a:avLst/>
              </a:prstGeom>
              <a:blipFill>
                <a:blip r:embed="rId4"/>
                <a:stretch>
                  <a:fillRect l="-207" t="-5814" b="-10465"/>
                </a:stretch>
              </a:blipFill>
            </p:spPr>
            <p:txBody>
              <a:bodyPr/>
              <a:lstStyle/>
              <a:p>
                <a:r>
                  <a:rPr lang="zh-CN" altLang="en-US">
                    <a:noFill/>
                  </a:rPr>
                  <a:t> </a:t>
                </a:r>
              </a:p>
            </p:txBody>
          </p:sp>
        </mc:Fallback>
      </mc:AlternateContent>
      <p:sp>
        <p:nvSpPr>
          <p:cNvPr id="7" name="椭圆 6">
            <a:extLst>
              <a:ext uri="{FF2B5EF4-FFF2-40B4-BE49-F238E27FC236}">
                <a16:creationId xmlns:a16="http://schemas.microsoft.com/office/drawing/2014/main" id="{88932DBE-C142-4D8F-87A0-A02EF2BB1381}"/>
              </a:ext>
            </a:extLst>
          </p:cNvPr>
          <p:cNvSpPr/>
          <p:nvPr/>
        </p:nvSpPr>
        <p:spPr>
          <a:xfrm>
            <a:off x="2006455" y="2105733"/>
            <a:ext cx="2225911" cy="54864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0F7233CB-9A4D-4A4C-9172-25B5A2E62F85}"/>
              </a:ext>
            </a:extLst>
          </p:cNvPr>
          <p:cNvSpPr/>
          <p:nvPr/>
        </p:nvSpPr>
        <p:spPr>
          <a:xfrm>
            <a:off x="5334871" y="2079482"/>
            <a:ext cx="2936529" cy="54864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DCEB79C8-8871-400A-ADA2-A63DB3463A0E}"/>
              </a:ext>
            </a:extLst>
          </p:cNvPr>
          <p:cNvSpPr/>
          <p:nvPr/>
        </p:nvSpPr>
        <p:spPr>
          <a:xfrm>
            <a:off x="5611804" y="3187337"/>
            <a:ext cx="2205010" cy="73152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6216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87B81A7-A3E9-4894-9916-9E6DE5401433}"/>
              </a:ext>
            </a:extLst>
          </p:cNvPr>
          <p:cNvSpPr>
            <a:spLocks noGrp="1"/>
          </p:cNvSpPr>
          <p:nvPr>
            <p:ph type="title"/>
          </p:nvPr>
        </p:nvSpPr>
        <p:spPr/>
        <p:txBody>
          <a:bodyPr/>
          <a:lstStyle/>
          <a:p>
            <a:pPr algn="ctr"/>
            <a:r>
              <a:rPr lang="en-US" altLang="zh-CN" sz="3200" dirty="0"/>
              <a:t>Generalized Subset Rejection Sampling</a:t>
            </a:r>
            <a:endParaRPr lang="zh-CN" altLang="en-US" sz="3200" dirty="0"/>
          </a:p>
        </p:txBody>
      </p:sp>
      <p:sp>
        <p:nvSpPr>
          <p:cNvPr id="4" name="文本框 3">
            <a:extLst>
              <a:ext uri="{FF2B5EF4-FFF2-40B4-BE49-F238E27FC236}">
                <a16:creationId xmlns:a16="http://schemas.microsoft.com/office/drawing/2014/main" id="{E7C9E825-7BC7-40D7-A1F1-F69722EA8A04}"/>
              </a:ext>
            </a:extLst>
          </p:cNvPr>
          <p:cNvSpPr txBox="1"/>
          <p:nvPr/>
        </p:nvSpPr>
        <p:spPr>
          <a:xfrm>
            <a:off x="0" y="890790"/>
            <a:ext cx="9755342" cy="584775"/>
          </a:xfrm>
          <a:prstGeom prst="rect">
            <a:avLst/>
          </a:prstGeom>
          <a:noFill/>
        </p:spPr>
        <p:txBody>
          <a:bodyPr wrap="square" rtlCol="0">
            <a:spAutoFit/>
          </a:bodyPr>
          <a:lstStyle/>
          <a:p>
            <a:pPr marL="457200" indent="-457200">
              <a:buFont typeface="Wingdings" panose="05000000000000000000" pitchFamily="2" charset="2"/>
              <a:buChar char="p"/>
            </a:pPr>
            <a:r>
              <a:rPr lang="en-US" altLang="zh-CN" sz="3200" dirty="0"/>
              <a:t>Generalized Subset Rejection Sampling</a:t>
            </a:r>
            <a:endParaRPr lang="zh-CN" altLang="en-US" sz="3200" dirty="0"/>
          </a:p>
        </p:txBody>
      </p:sp>
      <p:pic>
        <p:nvPicPr>
          <p:cNvPr id="3" name="图片 2">
            <a:extLst>
              <a:ext uri="{FF2B5EF4-FFF2-40B4-BE49-F238E27FC236}">
                <a16:creationId xmlns:a16="http://schemas.microsoft.com/office/drawing/2014/main" id="{412B192C-AEA6-4F7F-A8EB-E76F7B50B001}"/>
              </a:ext>
            </a:extLst>
          </p:cNvPr>
          <p:cNvPicPr>
            <a:picLocks noChangeAspect="1"/>
          </p:cNvPicPr>
          <p:nvPr/>
        </p:nvPicPr>
        <p:blipFill>
          <a:blip r:embed="rId3"/>
          <a:stretch>
            <a:fillRect/>
          </a:stretch>
        </p:blipFill>
        <p:spPr>
          <a:xfrm>
            <a:off x="1389806" y="1557092"/>
            <a:ext cx="8961203" cy="4089940"/>
          </a:xfrm>
          <a:prstGeom prst="rect">
            <a:avLst/>
          </a:prstGeom>
        </p:spPr>
      </p:pic>
      <p:sp>
        <p:nvSpPr>
          <p:cNvPr id="9" name="文本框 8">
            <a:extLst>
              <a:ext uri="{FF2B5EF4-FFF2-40B4-BE49-F238E27FC236}">
                <a16:creationId xmlns:a16="http://schemas.microsoft.com/office/drawing/2014/main" id="{EFD4CFC2-2E20-48C9-AEAD-E443AB4AEAE3}"/>
              </a:ext>
            </a:extLst>
          </p:cNvPr>
          <p:cNvSpPr txBox="1"/>
          <p:nvPr/>
        </p:nvSpPr>
        <p:spPr>
          <a:xfrm>
            <a:off x="1196559" y="5677035"/>
            <a:ext cx="9541111" cy="369332"/>
          </a:xfrm>
          <a:prstGeom prst="rect">
            <a:avLst/>
          </a:prstGeom>
          <a:noFill/>
        </p:spPr>
        <p:txBody>
          <a:bodyPr wrap="square" rtlCol="0">
            <a:spAutoFit/>
          </a:bodyPr>
          <a:lstStyle/>
          <a:p>
            <a:r>
              <a:rPr lang="en-US" altLang="zh-CN" b="0" dirty="0"/>
              <a:t>* Comparison of the efficiency of the four rejection sampling algorithms in asymptotic sense  </a:t>
            </a:r>
            <a:endParaRPr lang="zh-CN" altLang="en-US" sz="1600" dirty="0"/>
          </a:p>
        </p:txBody>
      </p:sp>
    </p:spTree>
    <p:extLst>
      <p:ext uri="{BB962C8B-B14F-4D97-AF65-F5344CB8AC3E}">
        <p14:creationId xmlns:p14="http://schemas.microsoft.com/office/powerpoint/2010/main" val="928733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87B81A7-A3E9-4894-9916-9E6DE5401433}"/>
              </a:ext>
            </a:extLst>
          </p:cNvPr>
          <p:cNvSpPr>
            <a:spLocks noGrp="1"/>
          </p:cNvSpPr>
          <p:nvPr>
            <p:ph type="title"/>
          </p:nvPr>
        </p:nvSpPr>
        <p:spPr/>
        <p:txBody>
          <a:bodyPr/>
          <a:lstStyle/>
          <a:p>
            <a:pPr algn="ctr"/>
            <a:r>
              <a:rPr lang="en-US" altLang="zh-CN" sz="3200" dirty="0"/>
              <a:t>Generalized Subset Rejection Sampling</a:t>
            </a:r>
            <a:endParaRPr lang="zh-CN" altLang="en-US" sz="3200" dirty="0"/>
          </a:p>
        </p:txBody>
      </p:sp>
      <p:sp>
        <p:nvSpPr>
          <p:cNvPr id="4" name="文本框 3">
            <a:extLst>
              <a:ext uri="{FF2B5EF4-FFF2-40B4-BE49-F238E27FC236}">
                <a16:creationId xmlns:a16="http://schemas.microsoft.com/office/drawing/2014/main" id="{E7C9E825-7BC7-40D7-A1F1-F69722EA8A04}"/>
              </a:ext>
            </a:extLst>
          </p:cNvPr>
          <p:cNvSpPr txBox="1"/>
          <p:nvPr/>
        </p:nvSpPr>
        <p:spPr>
          <a:xfrm>
            <a:off x="0" y="890790"/>
            <a:ext cx="9755342" cy="584775"/>
          </a:xfrm>
          <a:prstGeom prst="rect">
            <a:avLst/>
          </a:prstGeom>
          <a:noFill/>
        </p:spPr>
        <p:txBody>
          <a:bodyPr wrap="square" rtlCol="0">
            <a:spAutoFit/>
          </a:bodyPr>
          <a:lstStyle/>
          <a:p>
            <a:pPr marL="457200" indent="-457200">
              <a:buFont typeface="Wingdings" panose="05000000000000000000" pitchFamily="2" charset="2"/>
              <a:buChar char="p"/>
            </a:pPr>
            <a:r>
              <a:rPr lang="en-US" altLang="zh-CN" sz="3200" dirty="0"/>
              <a:t>Generalized Subset Rejection Sampling</a:t>
            </a:r>
            <a:endParaRPr lang="zh-CN" altLang="en-US" sz="3200" dirty="0"/>
          </a:p>
        </p:txBody>
      </p:sp>
      <p:sp>
        <p:nvSpPr>
          <p:cNvPr id="9" name="文本框 8">
            <a:extLst>
              <a:ext uri="{FF2B5EF4-FFF2-40B4-BE49-F238E27FC236}">
                <a16:creationId xmlns:a16="http://schemas.microsoft.com/office/drawing/2014/main" id="{EFD4CFC2-2E20-48C9-AEAD-E443AB4AEAE3}"/>
              </a:ext>
            </a:extLst>
          </p:cNvPr>
          <p:cNvSpPr txBox="1"/>
          <p:nvPr/>
        </p:nvSpPr>
        <p:spPr>
          <a:xfrm>
            <a:off x="1325444" y="4234896"/>
            <a:ext cx="9541111" cy="369332"/>
          </a:xfrm>
          <a:prstGeom prst="rect">
            <a:avLst/>
          </a:prstGeom>
          <a:noFill/>
        </p:spPr>
        <p:txBody>
          <a:bodyPr wrap="square" rtlCol="0">
            <a:spAutoFit/>
          </a:bodyPr>
          <a:lstStyle/>
          <a:p>
            <a:r>
              <a:rPr lang="en-US" altLang="zh-CN" b="0" dirty="0"/>
              <a:t>* Comparison of the efficiency of the four rejection sampling algorithms in </a:t>
            </a:r>
            <a:r>
              <a:rPr lang="en-US" altLang="zh-CN" dirty="0"/>
              <a:t>concrete</a:t>
            </a:r>
            <a:r>
              <a:rPr lang="en-US" altLang="zh-CN" b="0" dirty="0"/>
              <a:t> sense  </a:t>
            </a:r>
            <a:endParaRPr lang="zh-CN" altLang="en-US" sz="1600" dirty="0"/>
          </a:p>
        </p:txBody>
      </p:sp>
      <p:pic>
        <p:nvPicPr>
          <p:cNvPr id="5" name="图片 4">
            <a:extLst>
              <a:ext uri="{FF2B5EF4-FFF2-40B4-BE49-F238E27FC236}">
                <a16:creationId xmlns:a16="http://schemas.microsoft.com/office/drawing/2014/main" id="{4E507008-E03E-45E8-8995-20880595431A}"/>
              </a:ext>
            </a:extLst>
          </p:cNvPr>
          <p:cNvPicPr>
            <a:picLocks noChangeAspect="1"/>
          </p:cNvPicPr>
          <p:nvPr/>
        </p:nvPicPr>
        <p:blipFill>
          <a:blip r:embed="rId3"/>
          <a:stretch>
            <a:fillRect/>
          </a:stretch>
        </p:blipFill>
        <p:spPr>
          <a:xfrm>
            <a:off x="883050" y="1767268"/>
            <a:ext cx="10549564" cy="2424739"/>
          </a:xfrm>
          <a:prstGeom prst="rect">
            <a:avLst/>
          </a:prstGeom>
        </p:spPr>
      </p:pic>
      <p:sp>
        <p:nvSpPr>
          <p:cNvPr id="7" name="矩形: 圆角 6">
            <a:extLst>
              <a:ext uri="{FF2B5EF4-FFF2-40B4-BE49-F238E27FC236}">
                <a16:creationId xmlns:a16="http://schemas.microsoft.com/office/drawing/2014/main" id="{9E59812E-1D7E-4C9D-B6EC-FC86D968E6C5}"/>
              </a:ext>
            </a:extLst>
          </p:cNvPr>
          <p:cNvSpPr/>
          <p:nvPr/>
        </p:nvSpPr>
        <p:spPr>
          <a:xfrm>
            <a:off x="710620" y="4739698"/>
            <a:ext cx="10894423" cy="110260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Compared with original sampling algorithm, GSRS improves the communication efficiency by 32%; GSRS improves the communication efficiency by 10% compared with [LNS21]</a:t>
            </a:r>
            <a:endParaRPr lang="zh-CN" altLang="en-US" sz="2000" dirty="0">
              <a:solidFill>
                <a:schemeClr val="tx1"/>
              </a:solidFill>
            </a:endParaRPr>
          </a:p>
        </p:txBody>
      </p:sp>
      <p:grpSp>
        <p:nvGrpSpPr>
          <p:cNvPr id="14" name="组合 13">
            <a:extLst>
              <a:ext uri="{FF2B5EF4-FFF2-40B4-BE49-F238E27FC236}">
                <a16:creationId xmlns:a16="http://schemas.microsoft.com/office/drawing/2014/main" id="{825293B0-4EA7-4229-8A50-DDF5FCB1597B}"/>
              </a:ext>
            </a:extLst>
          </p:cNvPr>
          <p:cNvGrpSpPr/>
          <p:nvPr/>
        </p:nvGrpSpPr>
        <p:grpSpPr>
          <a:xfrm>
            <a:off x="6662058" y="2314959"/>
            <a:ext cx="1510066" cy="1771104"/>
            <a:chOff x="6662058" y="2314959"/>
            <a:chExt cx="1510066" cy="1771104"/>
          </a:xfrm>
        </p:grpSpPr>
        <p:sp>
          <p:nvSpPr>
            <p:cNvPr id="11" name="椭圆 10">
              <a:extLst>
                <a:ext uri="{FF2B5EF4-FFF2-40B4-BE49-F238E27FC236}">
                  <a16:creationId xmlns:a16="http://schemas.microsoft.com/office/drawing/2014/main" id="{4D2C5D2F-BE3F-467B-8835-37E802E65B50}"/>
                </a:ext>
              </a:extLst>
            </p:cNvPr>
            <p:cNvSpPr/>
            <p:nvPr/>
          </p:nvSpPr>
          <p:spPr>
            <a:xfrm>
              <a:off x="6662058" y="3649563"/>
              <a:ext cx="1510066" cy="436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a:extLst>
                <a:ext uri="{FF2B5EF4-FFF2-40B4-BE49-F238E27FC236}">
                  <a16:creationId xmlns:a16="http://schemas.microsoft.com/office/drawing/2014/main" id="{A0952EF1-F737-47D6-ABCB-10EA5900881C}"/>
                </a:ext>
              </a:extLst>
            </p:cNvPr>
            <p:cNvSpPr/>
            <p:nvPr/>
          </p:nvSpPr>
          <p:spPr>
            <a:xfrm>
              <a:off x="6662058" y="2314959"/>
              <a:ext cx="1510066" cy="4365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a:extLst>
                <a:ext uri="{FF2B5EF4-FFF2-40B4-BE49-F238E27FC236}">
                  <a16:creationId xmlns:a16="http://schemas.microsoft.com/office/drawing/2014/main" id="{E84AB809-80C3-4F30-9186-EFEFA532991F}"/>
                </a:ext>
              </a:extLst>
            </p:cNvPr>
            <p:cNvSpPr/>
            <p:nvPr/>
          </p:nvSpPr>
          <p:spPr>
            <a:xfrm>
              <a:off x="6662058" y="2751459"/>
              <a:ext cx="1510066" cy="43650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226723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87B81A7-A3E9-4894-9916-9E6DE5401433}"/>
              </a:ext>
            </a:extLst>
          </p:cNvPr>
          <p:cNvSpPr>
            <a:spLocks noGrp="1"/>
          </p:cNvSpPr>
          <p:nvPr>
            <p:ph type="title"/>
          </p:nvPr>
        </p:nvSpPr>
        <p:spPr/>
        <p:txBody>
          <a:bodyPr/>
          <a:lstStyle/>
          <a:p>
            <a:pPr algn="ctr"/>
            <a:r>
              <a:rPr lang="en-US" altLang="zh-CN" sz="3200" dirty="0"/>
              <a:t>Generalized Subset Rejection Sampling</a:t>
            </a:r>
            <a:endParaRPr lang="zh-CN" altLang="en-US" sz="3200" dirty="0"/>
          </a:p>
        </p:txBody>
      </p:sp>
      <p:sp>
        <p:nvSpPr>
          <p:cNvPr id="4" name="文本框 3">
            <a:extLst>
              <a:ext uri="{FF2B5EF4-FFF2-40B4-BE49-F238E27FC236}">
                <a16:creationId xmlns:a16="http://schemas.microsoft.com/office/drawing/2014/main" id="{E7C9E825-7BC7-40D7-A1F1-F69722EA8A04}"/>
              </a:ext>
            </a:extLst>
          </p:cNvPr>
          <p:cNvSpPr txBox="1"/>
          <p:nvPr/>
        </p:nvSpPr>
        <p:spPr>
          <a:xfrm>
            <a:off x="0" y="890790"/>
            <a:ext cx="9755342" cy="523220"/>
          </a:xfrm>
          <a:prstGeom prst="rect">
            <a:avLst/>
          </a:prstGeom>
          <a:noFill/>
        </p:spPr>
        <p:txBody>
          <a:bodyPr wrap="square" rtlCol="0">
            <a:spAutoFit/>
          </a:bodyPr>
          <a:lstStyle/>
          <a:p>
            <a:pPr marL="457200" indent="-457200">
              <a:buFont typeface="Wingdings" panose="05000000000000000000" pitchFamily="2" charset="2"/>
              <a:buChar char="p"/>
            </a:pPr>
            <a:r>
              <a:rPr lang="en-US" altLang="zh-CN" sz="2800" dirty="0"/>
              <a:t>Security for Generalized Subset Rejection Sampling</a:t>
            </a:r>
            <a:endParaRPr lang="zh-CN" altLang="en-US" sz="2800" dirty="0"/>
          </a:p>
        </p:txBody>
      </p:sp>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E8898B9F-4DDD-4E19-AE3F-5687BED4BD7E}"/>
                  </a:ext>
                </a:extLst>
              </p:cNvPr>
              <p:cNvSpPr txBox="1"/>
              <p:nvPr/>
            </p:nvSpPr>
            <p:spPr>
              <a:xfrm>
                <a:off x="547292" y="1478081"/>
                <a:ext cx="11292882" cy="5292539"/>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en-US" altLang="zh-CN" sz="2400" dirty="0"/>
                  <a:t>Is MLWE with linear leakage hard?</a:t>
                </a:r>
              </a:p>
              <a:p>
                <a:pPr algn="ctr">
                  <a:lnSpc>
                    <a:spcPct val="150000"/>
                  </a:lnSpc>
                </a:pPr>
                <a14:m>
                  <m:oMathPara xmlns:m="http://schemas.openxmlformats.org/officeDocument/2006/math">
                    <m:oMathParaPr>
                      <m:jc m:val="centerGroup"/>
                    </m:oMathParaPr>
                    <m:oMath xmlns:m="http://schemas.openxmlformats.org/officeDocument/2006/math">
                      <m:d>
                        <m:dPr>
                          <m:ctrlPr>
                            <a:rPr lang="en-US" altLang="zh-CN" sz="2400" i="1" smtClean="0">
                              <a:latin typeface="Cambria Math" panose="02040503050406030204" pitchFamily="18" charset="0"/>
                            </a:rPr>
                          </m:ctrlPr>
                        </m:d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𝑎</m:t>
                              </m:r>
                            </m:e>
                          </m:acc>
                          <m:r>
                            <a:rPr lang="en-US" altLang="zh-CN" sz="2400" i="1">
                              <a:latin typeface="Cambria Math" panose="02040503050406030204" pitchFamily="18" charset="0"/>
                            </a:rPr>
                            <m:t>, </m:t>
                          </m:r>
                          <m:d>
                            <m:dPr>
                              <m:begChr m:val="⟨"/>
                              <m:endChr m:val="⟩"/>
                              <m:ctrlPr>
                                <a:rPr lang="en-US" altLang="zh-CN" sz="2400" i="1">
                                  <a:latin typeface="Cambria Math" panose="02040503050406030204" pitchFamily="18" charset="0"/>
                                </a:rPr>
                              </m:ctrlPr>
                            </m:d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𝑎</m:t>
                                  </m:r>
                                </m:e>
                              </m:acc>
                              <m:r>
                                <a:rPr lang="en-US" altLang="zh-CN" sz="2400" i="1" dirty="0">
                                  <a:latin typeface="Cambria Math" panose="02040503050406030204" pitchFamily="18" charset="0"/>
                                </a:rPr>
                                <m:t>,</m:t>
                              </m:r>
                              <m:acc>
                                <m:accPr>
                                  <m:chr m:val="⃗"/>
                                  <m:ctrlPr>
                                    <a:rPr lang="en-US" altLang="zh-CN" sz="2400" i="1" dirty="0">
                                      <a:latin typeface="Cambria Math" panose="02040503050406030204" pitchFamily="18" charset="0"/>
                                    </a:rPr>
                                  </m:ctrlPr>
                                </m:accPr>
                                <m:e>
                                  <m:r>
                                    <a:rPr lang="en-US" altLang="zh-CN" sz="2400" i="1" dirty="0">
                                      <a:latin typeface="Cambria Math" panose="02040503050406030204" pitchFamily="18" charset="0"/>
                                    </a:rPr>
                                    <m:t>𝑟</m:t>
                                  </m:r>
                                </m:e>
                              </m:acc>
                            </m:e>
                          </m:d>
                          <m:r>
                            <a:rPr lang="en-US" altLang="zh-CN" sz="2400" i="1">
                              <a:latin typeface="Cambria Math" panose="02040503050406030204" pitchFamily="18" charset="0"/>
                            </a:rPr>
                            <m:t>+</m:t>
                          </m:r>
                          <m:r>
                            <a:rPr lang="en-US" altLang="zh-CN" sz="2400" i="1">
                              <a:latin typeface="Cambria Math" panose="02040503050406030204" pitchFamily="18" charset="0"/>
                            </a:rPr>
                            <m:t>𝑒</m:t>
                          </m:r>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𝑧</m:t>
                              </m:r>
                            </m:e>
                          </m:acc>
                          <m:r>
                            <a:rPr lang="en-US" altLang="zh-CN" sz="2400" b="0" i="1" smtClean="0">
                              <a:latin typeface="Cambria Math" panose="02040503050406030204" pitchFamily="18" charset="0"/>
                            </a:rPr>
                            <m:t>,</m:t>
                          </m:r>
                          <m:r>
                            <a:rPr lang="en-US" altLang="zh-CN" sz="2400" i="1">
                              <a:latin typeface="Cambria Math" panose="02040503050406030204" pitchFamily="18" charset="0"/>
                            </a:rPr>
                            <m:t> </m:t>
                          </m:r>
                          <m:d>
                            <m:dPr>
                              <m:begChr m:val="⟨"/>
                              <m:endChr m:val="⟩"/>
                              <m:ctrlPr>
                                <a:rPr lang="en-US" altLang="zh-CN" sz="2400" i="1">
                                  <a:latin typeface="Cambria Math" panose="02040503050406030204" pitchFamily="18" charset="0"/>
                                </a:rPr>
                              </m:ctrlPr>
                            </m:d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𝑧</m:t>
                                  </m:r>
                                </m:e>
                              </m:acc>
                              <m:r>
                                <a:rPr lang="en-US" altLang="zh-CN" sz="2400" i="1" dirty="0">
                                  <a:latin typeface="Cambria Math" panose="02040503050406030204" pitchFamily="18" charset="0"/>
                                </a:rPr>
                                <m:t>,</m:t>
                              </m:r>
                              <m:acc>
                                <m:accPr>
                                  <m:chr m:val="⃗"/>
                                  <m:ctrlPr>
                                    <a:rPr lang="en-US" altLang="zh-CN" sz="2400" i="1" dirty="0">
                                      <a:latin typeface="Cambria Math" panose="02040503050406030204" pitchFamily="18" charset="0"/>
                                    </a:rPr>
                                  </m:ctrlPr>
                                </m:accPr>
                                <m:e>
                                  <m:r>
                                    <a:rPr lang="en-US" altLang="zh-CN" sz="2400" i="1" dirty="0">
                                      <a:latin typeface="Cambria Math" panose="02040503050406030204" pitchFamily="18" charset="0"/>
                                    </a:rPr>
                                    <m:t>𝑟</m:t>
                                  </m:r>
                                </m:e>
                              </m:acc>
                            </m:e>
                          </m:d>
                        </m:e>
                      </m:d>
                      <m:r>
                        <a:rPr lang="en-US" altLang="zh-CN" sz="2400" b="0" i="1" smtClean="0">
                          <a:solidFill>
                            <a:srgbClr val="C00000"/>
                          </a:solidFill>
                          <a:latin typeface="Cambria Math" panose="02040503050406030204" pitchFamily="18" charset="0"/>
                        </a:rPr>
                        <m:t>≈?</m:t>
                      </m:r>
                      <m:d>
                        <m:dPr>
                          <m:ctrlPr>
                            <a:rPr lang="en-US" altLang="zh-CN" sz="2400" i="1">
                              <a:latin typeface="Cambria Math" panose="02040503050406030204" pitchFamily="18" charset="0"/>
                            </a:rPr>
                          </m:ctrlPr>
                        </m:d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𝑎</m:t>
                              </m:r>
                            </m:e>
                          </m:acc>
                          <m:r>
                            <a:rPr lang="en-US" altLang="zh-CN" sz="2400" i="1">
                              <a:latin typeface="Cambria Math" panose="02040503050406030204" pitchFamily="18" charset="0"/>
                            </a:rPr>
                            <m:t>, </m:t>
                          </m:r>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𝑢</m:t>
                              </m:r>
                            </m:e>
                          </m:acc>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𝑧</m:t>
                              </m:r>
                            </m:e>
                          </m:acc>
                          <m:r>
                            <a:rPr lang="en-US" altLang="zh-CN" sz="2400" i="1">
                              <a:latin typeface="Cambria Math" panose="02040503050406030204" pitchFamily="18" charset="0"/>
                            </a:rPr>
                            <m:t>, </m:t>
                          </m:r>
                          <m:d>
                            <m:dPr>
                              <m:begChr m:val="⟨"/>
                              <m:endChr m:val="⟩"/>
                              <m:ctrlPr>
                                <a:rPr lang="en-US" altLang="zh-CN" sz="2400" i="1">
                                  <a:latin typeface="Cambria Math" panose="02040503050406030204" pitchFamily="18" charset="0"/>
                                </a:rPr>
                              </m:ctrlPr>
                            </m:dPr>
                            <m:e>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𝑧</m:t>
                                  </m:r>
                                </m:e>
                              </m:acc>
                              <m:r>
                                <a:rPr lang="en-US" altLang="zh-CN" sz="2400" i="1" dirty="0">
                                  <a:latin typeface="Cambria Math" panose="02040503050406030204" pitchFamily="18" charset="0"/>
                                </a:rPr>
                                <m:t>,</m:t>
                              </m:r>
                              <m:acc>
                                <m:accPr>
                                  <m:chr m:val="⃗"/>
                                  <m:ctrlPr>
                                    <a:rPr lang="en-US" altLang="zh-CN" sz="2400" i="1" dirty="0">
                                      <a:latin typeface="Cambria Math" panose="02040503050406030204" pitchFamily="18" charset="0"/>
                                    </a:rPr>
                                  </m:ctrlPr>
                                </m:accPr>
                                <m:e>
                                  <m:r>
                                    <a:rPr lang="en-US" altLang="zh-CN" sz="2400" i="1" dirty="0">
                                      <a:latin typeface="Cambria Math" panose="02040503050406030204" pitchFamily="18" charset="0"/>
                                    </a:rPr>
                                    <m:t>𝑟</m:t>
                                  </m:r>
                                </m:e>
                              </m:acc>
                            </m:e>
                          </m:d>
                        </m:e>
                      </m:d>
                    </m:oMath>
                  </m:oMathPara>
                </a14:m>
                <a:endParaRPr lang="en-US" altLang="zh-CN" sz="2400" dirty="0"/>
              </a:p>
              <a:p>
                <a:pPr marL="800100" lvl="1" indent="-342900">
                  <a:lnSpc>
                    <a:spcPct val="150000"/>
                  </a:lnSpc>
                  <a:buFont typeface="Arial" panose="020B0604020202020204" pitchFamily="34" charset="0"/>
                  <a:buChar char="•"/>
                </a:pPr>
                <a:r>
                  <a:rPr lang="en-US" altLang="zh-CN" sz="2400" dirty="0"/>
                  <a:t>For plain LWE case, it’s true [AP12]</a:t>
                </a:r>
              </a:p>
              <a:p>
                <a:pPr marL="800100" lvl="1" indent="-342900">
                  <a:lnSpc>
                    <a:spcPct val="150000"/>
                  </a:lnSpc>
                  <a:buFont typeface="Arial" panose="020B0604020202020204" pitchFamily="34" charset="0"/>
                  <a:buChar char="•"/>
                </a:pPr>
                <a:r>
                  <a:rPr lang="en-US" altLang="zh-CN" sz="2400" dirty="0"/>
                  <a:t>For ring case, </a:t>
                </a:r>
                <a:r>
                  <a:rPr lang="en-US" altLang="zh-CN" sz="2400" b="1" dirty="0">
                    <a:solidFill>
                      <a:srgbClr val="0070C0"/>
                    </a:solidFill>
                  </a:rPr>
                  <a:t>previous results have limitations</a:t>
                </a:r>
              </a:p>
              <a:p>
                <a:pPr marL="1257300" lvl="2" indent="-342900">
                  <a:lnSpc>
                    <a:spcPct val="150000"/>
                  </a:lnSpc>
                  <a:buFont typeface="Arial" panose="020B0604020202020204" pitchFamily="34" charset="0"/>
                  <a:buChar char="•"/>
                </a:pPr>
                <a:r>
                  <a:rPr lang="en-US" altLang="zh-CN" sz="2200" dirty="0"/>
                  <a:t>Apply [AP12] ‘s reduction to the ring case occurs </a:t>
                </a:r>
                <a:r>
                  <a:rPr lang="en-US" altLang="zh-CN" sz="2200" dirty="0">
                    <a:solidFill>
                      <a:srgbClr val="0070C0"/>
                    </a:solidFill>
                  </a:rPr>
                  <a:t>exponential large </a:t>
                </a:r>
                <a:r>
                  <a:rPr lang="en-US" altLang="zh-CN" sz="2200" dirty="0"/>
                  <a:t>reduction loss, or </a:t>
                </a:r>
                <a:r>
                  <a:rPr lang="en-US" altLang="zh-CN" sz="2200" dirty="0">
                    <a:solidFill>
                      <a:srgbClr val="0070C0"/>
                    </a:solidFill>
                  </a:rPr>
                  <a:t>dimension mismatch</a:t>
                </a:r>
              </a:p>
              <a:p>
                <a:pPr marL="1257300" lvl="2" indent="-342900">
                  <a:lnSpc>
                    <a:spcPct val="150000"/>
                  </a:lnSpc>
                  <a:buFont typeface="Arial" panose="020B0604020202020204" pitchFamily="34" charset="0"/>
                  <a:buChar char="•"/>
                </a:pPr>
                <a:r>
                  <a:rPr lang="en-US" altLang="zh-CN" sz="2200" dirty="0"/>
                  <a:t>Apply the “lossy model” in [LW20] results </a:t>
                </a:r>
                <a:r>
                  <a:rPr lang="en-US" altLang="zh-CN" sz="2200" dirty="0">
                    <a:solidFill>
                      <a:srgbClr val="0070C0"/>
                    </a:solidFill>
                  </a:rPr>
                  <a:t>large module rank</a:t>
                </a:r>
                <a:r>
                  <a:rPr lang="en-US" altLang="zh-CN" sz="2200" dirty="0"/>
                  <a:t>, not sufficient to analyze the </a:t>
                </a:r>
                <a:r>
                  <a:rPr lang="en-US" altLang="zh-CN" sz="2200" dirty="0">
                    <a:solidFill>
                      <a:srgbClr val="0070C0"/>
                    </a:solidFill>
                  </a:rPr>
                  <a:t>small module rank </a:t>
                </a:r>
                <a:r>
                  <a:rPr lang="en-US" altLang="zh-CN" sz="2200" dirty="0"/>
                  <a:t>required in [LNS21]</a:t>
                </a:r>
              </a:p>
              <a:p>
                <a:pPr marL="1257300" lvl="2" indent="-342900">
                  <a:lnSpc>
                    <a:spcPct val="150000"/>
                  </a:lnSpc>
                  <a:buFont typeface="Arial" panose="020B0604020202020204" pitchFamily="34" charset="0"/>
                  <a:buChar char="•"/>
                </a:pPr>
                <a:r>
                  <a:rPr lang="en-US" altLang="zh-CN" sz="2200" dirty="0"/>
                  <a:t>[BGRW22,DKLL+23,KLSS23] et.al also insufficient to analyze  [LNS21]</a:t>
                </a:r>
              </a:p>
              <a:p>
                <a:pPr lvl="2">
                  <a:lnSpc>
                    <a:spcPct val="150000"/>
                  </a:lnSpc>
                </a:pPr>
                <a:endParaRPr lang="en-US" altLang="zh-CN" sz="2200" dirty="0"/>
              </a:p>
            </p:txBody>
          </p:sp>
        </mc:Choice>
        <mc:Fallback>
          <p:sp>
            <p:nvSpPr>
              <p:cNvPr id="15" name="文本框 14">
                <a:extLst>
                  <a:ext uri="{FF2B5EF4-FFF2-40B4-BE49-F238E27FC236}">
                    <a16:creationId xmlns:a16="http://schemas.microsoft.com/office/drawing/2014/main" id="{E8898B9F-4DDD-4E19-AE3F-5687BED4BD7E}"/>
                  </a:ext>
                </a:extLst>
              </p:cNvPr>
              <p:cNvSpPr txBox="1">
                <a:spLocks noRot="1" noChangeAspect="1" noMove="1" noResize="1" noEditPoints="1" noAdjustHandles="1" noChangeArrowheads="1" noChangeShapeType="1" noTextEdit="1"/>
              </p:cNvSpPr>
              <p:nvPr/>
            </p:nvSpPr>
            <p:spPr>
              <a:xfrm>
                <a:off x="547292" y="1478081"/>
                <a:ext cx="11292882" cy="5292539"/>
              </a:xfrm>
              <a:prstGeom prst="rect">
                <a:avLst/>
              </a:prstGeom>
              <a:blipFill>
                <a:blip r:embed="rId3"/>
                <a:stretch>
                  <a:fillRect l="-75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9394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87B81A7-A3E9-4894-9916-9E6DE5401433}"/>
              </a:ext>
            </a:extLst>
          </p:cNvPr>
          <p:cNvSpPr>
            <a:spLocks noGrp="1"/>
          </p:cNvSpPr>
          <p:nvPr>
            <p:ph type="title"/>
          </p:nvPr>
        </p:nvSpPr>
        <p:spPr/>
        <p:txBody>
          <a:bodyPr/>
          <a:lstStyle/>
          <a:p>
            <a:pPr algn="ctr"/>
            <a:r>
              <a:rPr lang="en-US" altLang="zh-CN" sz="3200" dirty="0"/>
              <a:t>Hardness of MLWE with linear leakage</a:t>
            </a:r>
            <a:endParaRPr lang="zh-CN" altLang="en-US" sz="3200" dirty="0"/>
          </a:p>
        </p:txBody>
      </p:sp>
      <p:sp>
        <p:nvSpPr>
          <p:cNvPr id="4" name="文本框 3">
            <a:extLst>
              <a:ext uri="{FF2B5EF4-FFF2-40B4-BE49-F238E27FC236}">
                <a16:creationId xmlns:a16="http://schemas.microsoft.com/office/drawing/2014/main" id="{E7C9E825-7BC7-40D7-A1F1-F69722EA8A04}"/>
              </a:ext>
            </a:extLst>
          </p:cNvPr>
          <p:cNvSpPr txBox="1"/>
          <p:nvPr/>
        </p:nvSpPr>
        <p:spPr>
          <a:xfrm>
            <a:off x="0" y="890790"/>
            <a:ext cx="9755342" cy="584775"/>
          </a:xfrm>
          <a:prstGeom prst="rect">
            <a:avLst/>
          </a:prstGeom>
          <a:noFill/>
        </p:spPr>
        <p:txBody>
          <a:bodyPr wrap="square" rtlCol="0">
            <a:spAutoFit/>
          </a:bodyPr>
          <a:lstStyle/>
          <a:p>
            <a:pPr marL="457200" indent="-457200">
              <a:buFont typeface="Wingdings" panose="05000000000000000000" pitchFamily="2" charset="2"/>
              <a:buChar char="p"/>
            </a:pPr>
            <a:r>
              <a:rPr lang="en-US" altLang="zh-CN" sz="3200" dirty="0"/>
              <a:t>MLWE with linear leakage</a:t>
            </a:r>
            <a:endParaRPr lang="zh-CN" altLang="en-US" sz="3200" dirty="0"/>
          </a:p>
        </p:txBody>
      </p:sp>
      <mc:AlternateContent xmlns:mc="http://schemas.openxmlformats.org/markup-compatibility/2006">
        <mc:Choice xmlns:a14="http://schemas.microsoft.com/office/drawing/2010/main" Requires="a14">
          <p:sp>
            <p:nvSpPr>
              <p:cNvPr id="2" name="文本框 1">
                <a:extLst>
                  <a:ext uri="{FF2B5EF4-FFF2-40B4-BE49-F238E27FC236}">
                    <a16:creationId xmlns:a16="http://schemas.microsoft.com/office/drawing/2014/main" id="{F404E5BC-BB6F-444A-9A94-E9F7B16262F9}"/>
                  </a:ext>
                </a:extLst>
              </p:cNvPr>
              <p:cNvSpPr txBox="1"/>
              <p:nvPr/>
            </p:nvSpPr>
            <p:spPr>
              <a:xfrm>
                <a:off x="0" y="1475565"/>
                <a:ext cx="11465088" cy="5509200"/>
              </a:xfrm>
              <a:prstGeom prst="rect">
                <a:avLst/>
              </a:prstGeom>
              <a:noFill/>
            </p:spPr>
            <p:txBody>
              <a:bodyPr wrap="square" rtlCol="0">
                <a:spAutoFit/>
              </a:bodyPr>
              <a:lstStyle/>
              <a:p>
                <a:pPr lvl="1">
                  <a:lnSpc>
                    <a:spcPts val="4000"/>
                  </a:lnSpc>
                </a:pPr>
                <a:r>
                  <a:rPr lang="en-US" altLang="zh-CN" sz="2800" b="1" dirty="0">
                    <a:solidFill>
                      <a:srgbClr val="0070C0"/>
                    </a:solidFill>
                  </a:rPr>
                  <a:t>Theorem (Informal): </a:t>
                </a:r>
                <a:r>
                  <a:rPr lang="en-US" altLang="zh-CN" sz="2800" dirty="0"/>
                  <a:t>Under the hardness of search MLWE (for appropriate parameters), the decision MLWE under leakage of linear functions (required as [LNS21]) is hard.</a:t>
                </a:r>
              </a:p>
              <a:p>
                <a:pPr marL="1371600" lvl="2" indent="-457200">
                  <a:lnSpc>
                    <a:spcPts val="4000"/>
                  </a:lnSpc>
                  <a:buFont typeface="Arial" panose="020B0604020202020204" pitchFamily="34" charset="0"/>
                  <a:buChar char="•"/>
                </a:pPr>
                <a:r>
                  <a:rPr lang="en-US" altLang="zh-CN" sz="2400" b="1" dirty="0">
                    <a:solidFill>
                      <a:schemeClr val="accent3">
                        <a:lumMod val="75000"/>
                      </a:schemeClr>
                    </a:solidFill>
                  </a:rPr>
                  <a:t>With no restriction on the module rank</a:t>
                </a:r>
                <a:r>
                  <a:rPr lang="en-US" altLang="zh-CN" sz="2400" dirty="0"/>
                  <a:t>, compatible with low rank case (considered in [LNS21]) or even rank 1 (RLWE case)</a:t>
                </a:r>
              </a:p>
              <a:p>
                <a:pPr marL="1371600" lvl="2" indent="-457200">
                  <a:lnSpc>
                    <a:spcPts val="4000"/>
                  </a:lnSpc>
                  <a:buFont typeface="Arial" panose="020B0604020202020204" pitchFamily="34" charset="0"/>
                  <a:buChar char="•"/>
                </a:pPr>
                <a:r>
                  <a:rPr lang="en-US" altLang="zh-CN" sz="2400" b="1" dirty="0">
                    <a:solidFill>
                      <a:schemeClr val="accent3">
                        <a:lumMod val="75000"/>
                      </a:schemeClr>
                    </a:solidFill>
                  </a:rPr>
                  <a:t>Hint (</a:t>
                </a:r>
                <a14:m>
                  <m:oMath xmlns:m="http://schemas.openxmlformats.org/officeDocument/2006/math">
                    <m:acc>
                      <m:accPr>
                        <m:chr m:val="⃗"/>
                        <m:ctrlPr>
                          <a:rPr lang="en-US" altLang="zh-CN" sz="2400" b="1" i="1" smtClean="0">
                            <a:solidFill>
                              <a:schemeClr val="accent3">
                                <a:lumMod val="75000"/>
                              </a:schemeClr>
                            </a:solidFill>
                            <a:latin typeface="Cambria Math" panose="02040503050406030204" pitchFamily="18" charset="0"/>
                          </a:rPr>
                        </m:ctrlPr>
                      </m:accPr>
                      <m:e>
                        <m:r>
                          <a:rPr lang="en-US" altLang="zh-CN" sz="2400" b="1" i="1" smtClean="0">
                            <a:solidFill>
                              <a:schemeClr val="accent3">
                                <a:lumMod val="75000"/>
                              </a:schemeClr>
                            </a:solidFill>
                            <a:latin typeface="Cambria Math" panose="02040503050406030204" pitchFamily="18" charset="0"/>
                          </a:rPr>
                          <m:t>𝒛</m:t>
                        </m:r>
                      </m:e>
                    </m:acc>
                  </m:oMath>
                </a14:m>
                <a:r>
                  <a:rPr lang="en-US" altLang="zh-CN" sz="2400" b="1" dirty="0">
                    <a:solidFill>
                      <a:schemeClr val="accent3">
                        <a:lumMod val="75000"/>
                      </a:schemeClr>
                    </a:solidFill>
                  </a:rPr>
                  <a:t>) can be specified by the adversary</a:t>
                </a:r>
                <a:r>
                  <a:rPr lang="en-US" altLang="zh-CN" sz="2400" dirty="0"/>
                  <a:t>, less restricted than prior Extended MLWE assumptions </a:t>
                </a:r>
              </a:p>
              <a:p>
                <a:pPr marL="1371600" lvl="2" indent="-457200">
                  <a:lnSpc>
                    <a:spcPts val="4000"/>
                  </a:lnSpc>
                  <a:buFont typeface="Arial" panose="020B0604020202020204" pitchFamily="34" charset="0"/>
                  <a:buChar char="•"/>
                </a:pPr>
                <a:r>
                  <a:rPr lang="en-US" altLang="zh-CN" sz="2400" b="1" dirty="0">
                    <a:solidFill>
                      <a:schemeClr val="accent1">
                        <a:lumMod val="40000"/>
                        <a:lumOff val="60000"/>
                      </a:schemeClr>
                    </a:solidFill>
                  </a:rPr>
                  <a:t>Number of leakage terms is bounded</a:t>
                </a:r>
                <a:r>
                  <a:rPr lang="en-US" altLang="zh-CN" sz="2400" dirty="0"/>
                  <a:t>, sufficient for applications (one-time commitment)</a:t>
                </a:r>
              </a:p>
              <a:p>
                <a:pPr lvl="1"/>
                <a:endParaRPr lang="en-US" altLang="zh-CN" sz="2400" dirty="0"/>
              </a:p>
              <a:p>
                <a:pPr lvl="1"/>
                <a:endParaRPr lang="zh-CN" altLang="en-US" sz="2800" dirty="0"/>
              </a:p>
            </p:txBody>
          </p:sp>
        </mc:Choice>
        <mc:Fallback>
          <p:sp>
            <p:nvSpPr>
              <p:cNvPr id="2" name="文本框 1">
                <a:extLst>
                  <a:ext uri="{FF2B5EF4-FFF2-40B4-BE49-F238E27FC236}">
                    <a16:creationId xmlns:a16="http://schemas.microsoft.com/office/drawing/2014/main" id="{F404E5BC-BB6F-444A-9A94-E9F7B16262F9}"/>
                  </a:ext>
                </a:extLst>
              </p:cNvPr>
              <p:cNvSpPr txBox="1">
                <a:spLocks noRot="1" noChangeAspect="1" noMove="1" noResize="1" noEditPoints="1" noAdjustHandles="1" noChangeArrowheads="1" noChangeShapeType="1" noTextEdit="1"/>
              </p:cNvSpPr>
              <p:nvPr/>
            </p:nvSpPr>
            <p:spPr>
              <a:xfrm>
                <a:off x="0" y="1475565"/>
                <a:ext cx="11465088" cy="5509200"/>
              </a:xfrm>
              <a:prstGeom prst="rect">
                <a:avLst/>
              </a:prstGeom>
              <a:blipFill>
                <a:blip r:embed="rId3"/>
                <a:stretch>
                  <a:fillRect t="-442" r="-159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9367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87B81A7-A3E9-4894-9916-9E6DE5401433}"/>
              </a:ext>
            </a:extLst>
          </p:cNvPr>
          <p:cNvSpPr>
            <a:spLocks noGrp="1"/>
          </p:cNvSpPr>
          <p:nvPr>
            <p:ph type="title"/>
          </p:nvPr>
        </p:nvSpPr>
        <p:spPr/>
        <p:txBody>
          <a:bodyPr/>
          <a:lstStyle/>
          <a:p>
            <a:pPr algn="ctr"/>
            <a:r>
              <a:rPr lang="en-US" altLang="zh-CN" sz="3200" dirty="0"/>
              <a:t>Hardness of MLWE with linear leakage</a:t>
            </a:r>
            <a:endParaRPr lang="zh-CN" altLang="en-US" sz="3200" dirty="0"/>
          </a:p>
        </p:txBody>
      </p:sp>
      <p:sp>
        <p:nvSpPr>
          <p:cNvPr id="4" name="文本框 3">
            <a:extLst>
              <a:ext uri="{FF2B5EF4-FFF2-40B4-BE49-F238E27FC236}">
                <a16:creationId xmlns:a16="http://schemas.microsoft.com/office/drawing/2014/main" id="{E7C9E825-7BC7-40D7-A1F1-F69722EA8A04}"/>
              </a:ext>
            </a:extLst>
          </p:cNvPr>
          <p:cNvSpPr txBox="1"/>
          <p:nvPr/>
        </p:nvSpPr>
        <p:spPr>
          <a:xfrm>
            <a:off x="0" y="890790"/>
            <a:ext cx="9755342" cy="584775"/>
          </a:xfrm>
          <a:prstGeom prst="rect">
            <a:avLst/>
          </a:prstGeom>
          <a:noFill/>
        </p:spPr>
        <p:txBody>
          <a:bodyPr wrap="square" rtlCol="0">
            <a:spAutoFit/>
          </a:bodyPr>
          <a:lstStyle/>
          <a:p>
            <a:pPr marL="457200" indent="-457200">
              <a:buFont typeface="Wingdings" panose="05000000000000000000" pitchFamily="2" charset="2"/>
              <a:buChar char="p"/>
            </a:pPr>
            <a:r>
              <a:rPr lang="en-US" altLang="zh-CN" sz="3200" dirty="0"/>
              <a:t>MLWE with linear leakage</a:t>
            </a:r>
            <a:endParaRPr lang="zh-CN" altLang="en-US" sz="3200" dirty="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F404E5BC-BB6F-444A-9A94-E9F7B16262F9}"/>
                  </a:ext>
                </a:extLst>
              </p:cNvPr>
              <p:cNvSpPr txBox="1"/>
              <p:nvPr/>
            </p:nvSpPr>
            <p:spPr>
              <a:xfrm>
                <a:off x="0" y="1473633"/>
                <a:ext cx="11696700" cy="5093702"/>
              </a:xfrm>
              <a:prstGeom prst="rect">
                <a:avLst/>
              </a:prstGeom>
              <a:noFill/>
            </p:spPr>
            <p:txBody>
              <a:bodyPr wrap="square" rtlCol="0">
                <a:spAutoFit/>
              </a:bodyPr>
              <a:lstStyle/>
              <a:p>
                <a:pPr marL="914400" lvl="1" indent="-457200">
                  <a:lnSpc>
                    <a:spcPts val="4000"/>
                  </a:lnSpc>
                  <a:buFont typeface="Wingdings" panose="05000000000000000000" pitchFamily="2" charset="2"/>
                  <a:buChar char="§"/>
                </a:pPr>
                <a:r>
                  <a:rPr lang="en-US" altLang="zh-CN" sz="2800" dirty="0"/>
                  <a:t>Target: Show </a:t>
                </a:r>
                <a:r>
                  <a:rPr lang="en-US" altLang="zh-CN" sz="2800" dirty="0">
                    <a:solidFill>
                      <a:srgbClr val="0070C0"/>
                    </a:solidFill>
                  </a:rPr>
                  <a:t>Search</a:t>
                </a:r>
                <a:r>
                  <a:rPr lang="en-US" altLang="zh-CN" sz="2800" dirty="0"/>
                  <a:t>-MLWE </a:t>
                </a:r>
                <a14:m>
                  <m:oMath xmlns:m="http://schemas.openxmlformats.org/officeDocument/2006/math">
                    <m:r>
                      <a:rPr lang="en-US" altLang="zh-CN" sz="2800" i="1" smtClean="0">
                        <a:latin typeface="Cambria Math" panose="02040503050406030204" pitchFamily="18" charset="0"/>
                        <a:ea typeface="Cambria Math" panose="02040503050406030204" pitchFamily="18" charset="0"/>
                      </a:rPr>
                      <m:t>≤</m:t>
                    </m:r>
                  </m:oMath>
                </a14:m>
                <a:r>
                  <a:rPr lang="en-US" altLang="zh-CN" sz="2800" dirty="0"/>
                  <a:t> </a:t>
                </a:r>
                <a:r>
                  <a:rPr lang="en-US" altLang="zh-CN" sz="2800" dirty="0">
                    <a:solidFill>
                      <a:srgbClr val="7030A0"/>
                    </a:solidFill>
                  </a:rPr>
                  <a:t>decision</a:t>
                </a:r>
                <a:r>
                  <a:rPr lang="en-US" altLang="zh-CN" sz="2800" dirty="0"/>
                  <a:t>-MLWELS (MLWE with linear leakage)</a:t>
                </a:r>
              </a:p>
              <a:p>
                <a:pPr marL="1257300" lvl="2" indent="-342900">
                  <a:lnSpc>
                    <a:spcPts val="4000"/>
                  </a:lnSpc>
                  <a:buFont typeface="Arial" panose="020B0604020202020204" pitchFamily="34" charset="0"/>
                  <a:buChar char="•"/>
                </a:pPr>
                <a:r>
                  <a:rPr lang="en-US" altLang="zh-CN" sz="2800" dirty="0"/>
                  <a:t>Given MLWE samples and </a:t>
                </a:r>
                <a:r>
                  <a:rPr lang="en-US" altLang="zh-CN" sz="2800" dirty="0">
                    <a:solidFill>
                      <a:srgbClr val="7030A0"/>
                    </a:solidFill>
                  </a:rPr>
                  <a:t>decision</a:t>
                </a:r>
                <a:r>
                  <a:rPr lang="en-US" altLang="zh-CN" sz="2800" dirty="0"/>
                  <a:t>-MLWLS oracle </a:t>
                </a:r>
                <a14:m>
                  <m:oMath xmlns:m="http://schemas.openxmlformats.org/officeDocument/2006/math">
                    <m:r>
                      <a:rPr lang="en-US" altLang="zh-CN" sz="2800" b="0" i="1" smtClean="0">
                        <a:latin typeface="Cambria Math" panose="02040503050406030204" pitchFamily="18" charset="0"/>
                      </a:rPr>
                      <m:t>𝒟</m:t>
                    </m:r>
                  </m:oMath>
                </a14:m>
                <a:r>
                  <a:rPr lang="en-US" altLang="zh-CN" sz="2800" b="0" dirty="0"/>
                  <a:t>, output </a:t>
                </a:r>
                <a14:m>
                  <m:oMath xmlns:m="http://schemas.openxmlformats.org/officeDocument/2006/math">
                    <m:acc>
                      <m:accPr>
                        <m:chr m:val="⃗"/>
                        <m:ctrlPr>
                          <a:rPr lang="en-US" altLang="zh-CN" sz="2800" b="0" i="1" smtClean="0">
                            <a:latin typeface="Cambria Math" panose="02040503050406030204" pitchFamily="18" charset="0"/>
                            <a:ea typeface="Cambria Math" panose="02040503050406030204" pitchFamily="18" charset="0"/>
                          </a:rPr>
                        </m:ctrlPr>
                      </m:accPr>
                      <m:e>
                        <m:r>
                          <a:rPr lang="en-US" altLang="zh-CN" sz="2800" b="0" i="1" smtClean="0">
                            <a:latin typeface="Cambria Math" panose="02040503050406030204" pitchFamily="18" charset="0"/>
                            <a:ea typeface="Cambria Math" panose="02040503050406030204" pitchFamily="18" charset="0"/>
                          </a:rPr>
                          <m:t>𝑠</m:t>
                        </m:r>
                      </m:e>
                    </m:acc>
                  </m:oMath>
                </a14:m>
                <a:endParaRPr lang="en-US" altLang="zh-CN" sz="2800" b="0" dirty="0"/>
              </a:p>
              <a:p>
                <a:pPr lvl="4">
                  <a:lnSpc>
                    <a:spcPts val="4000"/>
                  </a:lnSpc>
                </a:pPr>
                <a:r>
                  <a:rPr lang="en-US" altLang="zh-CN" sz="2800" dirty="0"/>
                  <a:t>Oracle </a:t>
                </a:r>
                <a14:m>
                  <m:oMath xmlns:m="http://schemas.openxmlformats.org/officeDocument/2006/math">
                    <m:r>
                      <a:rPr lang="en-US" altLang="zh-CN" sz="2800" b="0" i="1" smtClean="0">
                        <a:latin typeface="Cambria Math" panose="02040503050406030204" pitchFamily="18" charset="0"/>
                      </a:rPr>
                      <m:t>𝒟</m:t>
                    </m:r>
                  </m:oMath>
                </a14:m>
                <a:r>
                  <a:rPr lang="en-US" altLang="zh-CN" sz="2800" b="0" dirty="0"/>
                  <a:t>: distinguish </a:t>
                </a:r>
              </a:p>
              <a:p>
                <a:pPr lvl="4">
                  <a:lnSpc>
                    <a:spcPts val="4000"/>
                  </a:lnSpc>
                </a:pPr>
                <a:endParaRPr lang="en-US" altLang="zh-CN" sz="2400" b="0" dirty="0"/>
              </a:p>
              <a:p>
                <a:pPr marL="1257300" lvl="2" indent="-342900">
                  <a:lnSpc>
                    <a:spcPts val="4000"/>
                  </a:lnSpc>
                  <a:buFont typeface="Arial" panose="020B0604020202020204" pitchFamily="34" charset="0"/>
                  <a:buChar char="•"/>
                </a:pPr>
                <a:r>
                  <a:rPr lang="en-US" altLang="zh-CN" sz="2400" dirty="0"/>
                  <a:t>Leakage function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𝐿</m:t>
                        </m:r>
                      </m:e>
                      <m:sub>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𝑧</m:t>
                            </m:r>
                          </m:e>
                        </m:acc>
                      </m:sub>
                    </m:sSub>
                    <m:d>
                      <m:dPr>
                        <m:ctrlPr>
                          <a:rPr lang="en-US" altLang="zh-CN" sz="2400" b="0" i="1" smtClean="0">
                            <a:latin typeface="Cambria Math" panose="02040503050406030204" pitchFamily="18" charset="0"/>
                          </a:rPr>
                        </m:ctrlPr>
                      </m:dPr>
                      <m:e>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𝑠</m:t>
                            </m:r>
                          </m:e>
                        </m:acc>
                      </m:e>
                    </m:d>
                    <m:r>
                      <a:rPr lang="en-US" altLang="zh-CN" sz="2400" b="0" i="1" smtClean="0">
                        <a:latin typeface="Cambria Math" panose="02040503050406030204" pitchFamily="18" charset="0"/>
                      </a:rPr>
                      <m:t>=</m:t>
                    </m:r>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𝜙</m:t>
                        </m:r>
                        <m:d>
                          <m:dPr>
                            <m:ctrlPr>
                              <a:rPr lang="en-US" altLang="zh-CN" sz="2400" b="0" i="1" smtClean="0">
                                <a:latin typeface="Cambria Math" panose="02040503050406030204" pitchFamily="18" charset="0"/>
                              </a:rPr>
                            </m:ctrlPr>
                          </m:dPr>
                          <m:e>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𝑧</m:t>
                                </m:r>
                              </m:e>
                            </m:acc>
                          </m:e>
                        </m:d>
                        <m:r>
                          <a:rPr lang="en-US" altLang="zh-CN" sz="2400" b="0" i="1" smtClean="0">
                            <a:latin typeface="Cambria Math" panose="02040503050406030204" pitchFamily="18" charset="0"/>
                          </a:rPr>
                          <m:t>,</m:t>
                        </m:r>
                        <m:r>
                          <a:rPr lang="en-US" altLang="zh-CN" sz="2400" i="1">
                            <a:latin typeface="Cambria Math" panose="02040503050406030204" pitchFamily="18" charset="0"/>
                          </a:rPr>
                          <m:t>𝜙</m:t>
                        </m:r>
                        <m:d>
                          <m:dPr>
                            <m:ctrlPr>
                              <a:rPr lang="en-US" altLang="zh-CN" sz="2400" i="1">
                                <a:latin typeface="Cambria Math" panose="02040503050406030204" pitchFamily="18" charset="0"/>
                              </a:rPr>
                            </m:ctrlPr>
                          </m:dPr>
                          <m:e>
                            <m:acc>
                              <m:accPr>
                                <m:chr m:val="⃗"/>
                                <m:ctrlPr>
                                  <a:rPr lang="en-US" altLang="zh-CN" sz="2400" i="1">
                                    <a:latin typeface="Cambria Math" panose="02040503050406030204" pitchFamily="18" charset="0"/>
                                  </a:rPr>
                                </m:ctrlPr>
                              </m:accPr>
                              <m:e>
                                <m:r>
                                  <a:rPr lang="en-US" altLang="zh-CN" sz="2400" b="0" i="1" smtClean="0">
                                    <a:latin typeface="Cambria Math" panose="02040503050406030204" pitchFamily="18" charset="0"/>
                                  </a:rPr>
                                  <m:t>𝑠</m:t>
                                </m:r>
                              </m:e>
                            </m:acc>
                          </m:e>
                        </m:d>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ℤ</m:t>
                        </m:r>
                      </m:e>
                      <m:sub>
                        <m:r>
                          <a:rPr lang="en-US" altLang="zh-CN" sz="2400" b="0" i="1" smtClean="0">
                            <a:latin typeface="Cambria Math" panose="02040503050406030204" pitchFamily="18" charset="0"/>
                            <a:ea typeface="Cambria Math" panose="02040503050406030204" pitchFamily="18" charset="0"/>
                          </a:rPr>
                          <m:t>𝑞</m:t>
                        </m:r>
                      </m:sub>
                    </m:sSub>
                  </m:oMath>
                </a14:m>
                <a:endParaRPr lang="en-US" altLang="zh-CN" sz="2400" b="0" dirty="0"/>
              </a:p>
              <a:p>
                <a:pPr lvl="3">
                  <a:lnSpc>
                    <a:spcPts val="5000"/>
                  </a:lnSpc>
                </a:pPr>
                <a:r>
                  <a:rPr lang="en-US" altLang="zh-CN" sz="2400" b="0" dirty="0"/>
                  <a:t>For a ring </a:t>
                </a:r>
                <a:r>
                  <a:rPr lang="en-US" altLang="zh-CN" sz="2400" b="0" dirty="0" err="1"/>
                  <a:t>elmement</a:t>
                </a:r>
                <a:r>
                  <a:rPr lang="en-US" altLang="zh-CN" sz="2400" b="0" dirty="0"/>
                  <a:t> </a:t>
                </a:r>
                <a14:m>
                  <m:oMath xmlns:m="http://schemas.openxmlformats.org/officeDocument/2006/math">
                    <m:r>
                      <a:rPr lang="en-US" altLang="zh-CN" sz="2400" b="0" i="1" smtClean="0">
                        <a:latin typeface="Cambria Math" panose="02040503050406030204" pitchFamily="18" charset="0"/>
                      </a:rPr>
                      <m:t>𝑎</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𝑎</m:t>
                        </m:r>
                      </m:e>
                      <m:sub>
                        <m:r>
                          <a:rPr lang="en-US" altLang="zh-CN" sz="2400" b="0" i="1" smtClean="0">
                            <a:latin typeface="Cambria Math" panose="02040503050406030204" pitchFamily="18" charset="0"/>
                            <a:ea typeface="Cambria Math" panose="02040503050406030204" pitchFamily="18" charset="0"/>
                          </a:rPr>
                          <m:t>𝑑</m:t>
                        </m:r>
                        <m:r>
                          <a:rPr lang="en-US" altLang="zh-CN" sz="2400" b="0" i="1" smtClean="0">
                            <a:latin typeface="Cambria Math" panose="02040503050406030204" pitchFamily="18" charset="0"/>
                            <a:ea typeface="Cambria Math" panose="02040503050406030204" pitchFamily="18" charset="0"/>
                          </a:rPr>
                          <m:t>−1</m:t>
                        </m:r>
                      </m:sub>
                    </m:sSub>
                    <m:sSup>
                      <m:sSupPr>
                        <m:ctrlPr>
                          <a:rPr lang="en-US" altLang="zh-CN" sz="2400" b="0" i="1" smtClean="0">
                            <a:latin typeface="Cambria Math" panose="02040503050406030204" pitchFamily="18" charset="0"/>
                            <a:ea typeface="Cambria Math" panose="02040503050406030204" pitchFamily="18" charset="0"/>
                          </a:rPr>
                        </m:ctrlPr>
                      </m:sSupPr>
                      <m:e>
                        <m:r>
                          <a:rPr lang="en-US" altLang="zh-CN" sz="2400" b="0" i="1" smtClean="0">
                            <a:latin typeface="Cambria Math" panose="02040503050406030204" pitchFamily="18" charset="0"/>
                            <a:ea typeface="Cambria Math" panose="02040503050406030204" pitchFamily="18" charset="0"/>
                          </a:rPr>
                          <m:t>𝑋</m:t>
                        </m:r>
                      </m:e>
                      <m:sup>
                        <m:r>
                          <a:rPr lang="en-US" altLang="zh-CN" sz="2400" b="0" i="1" smtClean="0">
                            <a:latin typeface="Cambria Math" panose="02040503050406030204" pitchFamily="18" charset="0"/>
                            <a:ea typeface="Cambria Math" panose="02040503050406030204" pitchFamily="18" charset="0"/>
                          </a:rPr>
                          <m:t>𝑑</m:t>
                        </m:r>
                        <m:r>
                          <a:rPr lang="en-US" altLang="zh-CN" sz="2400" b="0" i="1" smtClean="0">
                            <a:latin typeface="Cambria Math" panose="02040503050406030204" pitchFamily="18" charset="0"/>
                            <a:ea typeface="Cambria Math" panose="02040503050406030204" pitchFamily="18" charset="0"/>
                          </a:rPr>
                          <m:t>−1</m:t>
                        </m:r>
                      </m:sup>
                    </m:sSup>
                    <m:r>
                      <a:rPr lang="en-US" altLang="zh-CN" sz="2400" b="0" i="1" smtClean="0">
                        <a:latin typeface="Cambria Math" panose="02040503050406030204" pitchFamily="18" charset="0"/>
                      </a:rPr>
                      <m:t>∈</m:t>
                    </m:r>
                    <m:r>
                      <a:rPr lang="en-US" altLang="zh-CN" sz="2400" i="1" dirty="0">
                        <a:latin typeface="Cambria Math" panose="02040503050406030204" pitchFamily="18" charset="0"/>
                        <a:ea typeface="Cambria Math" panose="02040503050406030204" pitchFamily="18" charset="0"/>
                      </a:rPr>
                      <m:t>ℛ</m:t>
                    </m:r>
                  </m:oMath>
                </a14:m>
                <a:r>
                  <a:rPr lang="en-US" altLang="zh-CN" sz="2400" dirty="0"/>
                  <a:t>, we define </a:t>
                </a:r>
              </a:p>
              <a:p>
                <a:pPr lvl="3">
                  <a:lnSpc>
                    <a:spcPts val="5000"/>
                  </a:lnSpc>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rPr>
                        <m:t>𝜙</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𝑎</m:t>
                      </m:r>
                      <m:r>
                        <a:rPr lang="en-US" altLang="zh-CN" sz="2400" b="0" i="1" smtClean="0">
                          <a:latin typeface="Cambria Math" panose="02040503050406030204" pitchFamily="18" charset="0"/>
                          <a:ea typeface="Cambria Math" panose="02040503050406030204" pitchFamily="18" charset="0"/>
                        </a:rPr>
                        <m:t>→</m:t>
                      </m:r>
                      <m:d>
                        <m:dPr>
                          <m:ctrlPr>
                            <a:rPr lang="en-US" altLang="zh-CN" sz="2400" i="1">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𝑎</m:t>
                              </m:r>
                            </m:e>
                            <m:sub>
                              <m:r>
                                <a:rPr lang="en-US" altLang="zh-CN" sz="2400" b="0" i="1" smtClean="0">
                                  <a:latin typeface="Cambria Math" panose="02040503050406030204" pitchFamily="18" charset="0"/>
                                  <a:ea typeface="Cambria Math" panose="02040503050406030204" pitchFamily="18" charset="0"/>
                                </a:rPr>
                                <m:t>𝑑</m:t>
                              </m:r>
                              <m:r>
                                <a:rPr lang="en-US" altLang="zh-CN" sz="2400" b="0" i="1" smtClean="0">
                                  <a:latin typeface="Cambria Math" panose="02040503050406030204" pitchFamily="18" charset="0"/>
                                  <a:ea typeface="Cambria Math" panose="02040503050406030204" pitchFamily="18" charset="0"/>
                                </a:rPr>
                                <m:t>−1</m:t>
                              </m:r>
                            </m:sub>
                          </m:sSub>
                        </m:e>
                      </m:d>
                    </m:oMath>
                  </m:oMathPara>
                </a14:m>
                <a:endParaRPr lang="en-US" altLang="zh-CN" sz="2400" b="0" i="1" dirty="0">
                  <a:latin typeface="Cambria Math" panose="02040503050406030204" pitchFamily="18" charset="0"/>
                </a:endParaRPr>
              </a:p>
              <a:p>
                <a:pPr lvl="3">
                  <a:lnSpc>
                    <a:spcPts val="5000"/>
                  </a:lnSpc>
                </a:pPr>
                <a14:m>
                  <m:oMathPara xmlns:m="http://schemas.openxmlformats.org/officeDocument/2006/math">
                    <m:oMathParaPr>
                      <m:jc m:val="center"/>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𝐿</m:t>
                          </m:r>
                        </m:e>
                        <m:sub>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𝑧</m:t>
                              </m:r>
                            </m:e>
                          </m:acc>
                        </m:sub>
                      </m:sSub>
                      <m:d>
                        <m:dPr>
                          <m:ctrlPr>
                            <a:rPr lang="en-US" altLang="zh-CN" sz="2400" b="0" i="1" smtClean="0">
                              <a:latin typeface="Cambria Math" panose="02040503050406030204" pitchFamily="18" charset="0"/>
                            </a:rPr>
                          </m:ctrlPr>
                        </m:dPr>
                        <m:e>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𝑠</m:t>
                              </m:r>
                            </m:e>
                          </m:acc>
                        </m:e>
                      </m:d>
                      <m:r>
                        <a:rPr lang="en-US" altLang="zh-CN" sz="2400" b="0" i="1" smtClean="0">
                          <a:latin typeface="Cambria Math" panose="02040503050406030204" pitchFamily="18" charset="0"/>
                        </a:rPr>
                        <m:t>=</m:t>
                      </m:r>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𝜙</m:t>
                          </m:r>
                          <m:d>
                            <m:dPr>
                              <m:ctrlPr>
                                <a:rPr lang="en-US" altLang="zh-CN" sz="2400" b="0" i="1" smtClean="0">
                                  <a:latin typeface="Cambria Math" panose="02040503050406030204" pitchFamily="18" charset="0"/>
                                </a:rPr>
                              </m:ctrlPr>
                            </m:dPr>
                            <m:e>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𝑧</m:t>
                                  </m:r>
                                </m:e>
                              </m:acc>
                            </m:e>
                          </m:d>
                          <m:r>
                            <a:rPr lang="en-US" altLang="zh-CN" sz="2400" b="0" i="1" smtClean="0">
                              <a:latin typeface="Cambria Math" panose="02040503050406030204" pitchFamily="18" charset="0"/>
                            </a:rPr>
                            <m:t>,</m:t>
                          </m:r>
                          <m:r>
                            <a:rPr lang="en-US" altLang="zh-CN" sz="2400" i="1">
                              <a:latin typeface="Cambria Math" panose="02040503050406030204" pitchFamily="18" charset="0"/>
                            </a:rPr>
                            <m:t>𝜙</m:t>
                          </m:r>
                          <m:d>
                            <m:dPr>
                              <m:ctrlPr>
                                <a:rPr lang="en-US" altLang="zh-CN" sz="2400" i="1">
                                  <a:latin typeface="Cambria Math" panose="02040503050406030204" pitchFamily="18" charset="0"/>
                                </a:rPr>
                              </m:ctrlPr>
                            </m:dPr>
                            <m:e>
                              <m:acc>
                                <m:accPr>
                                  <m:chr m:val="⃗"/>
                                  <m:ctrlPr>
                                    <a:rPr lang="en-US" altLang="zh-CN" sz="2400" i="1">
                                      <a:latin typeface="Cambria Math" panose="02040503050406030204" pitchFamily="18" charset="0"/>
                                    </a:rPr>
                                  </m:ctrlPr>
                                </m:accPr>
                                <m:e>
                                  <m:r>
                                    <a:rPr lang="en-US" altLang="zh-CN" sz="2400" b="0" i="1" smtClean="0">
                                      <a:latin typeface="Cambria Math" panose="02040503050406030204" pitchFamily="18" charset="0"/>
                                    </a:rPr>
                                    <m:t>𝑠</m:t>
                                  </m:r>
                                </m:e>
                              </m:acc>
                            </m:e>
                          </m:d>
                        </m:e>
                      </m:d>
                      <m:r>
                        <a:rPr lang="en-US" altLang="zh-CN" sz="2400" b="0" i="1" smtClean="0">
                          <a:latin typeface="Cambria Math" panose="02040503050406030204" pitchFamily="18" charset="0"/>
                        </a:rPr>
                        <m:t>=</m:t>
                      </m:r>
                      <m:nary>
                        <m:naryPr>
                          <m:chr m:val="∑"/>
                          <m:limLoc m:val="subSup"/>
                          <m:supHide m:val="on"/>
                          <m:ctrlPr>
                            <a:rPr lang="en-US" altLang="zh-CN" sz="2400" b="0" i="1" smtClean="0">
                              <a:latin typeface="Cambria Math" panose="02040503050406030204" pitchFamily="18" charset="0"/>
                            </a:rPr>
                          </m:ctrlPr>
                        </m:naryPr>
                        <m:sub>
                          <m:r>
                            <m:rPr>
                              <m:brk m:alnAt="9"/>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𝑗</m:t>
                          </m:r>
                        </m:sub>
                        <m:sup/>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𝑧</m:t>
                              </m:r>
                            </m:e>
                            <m:sub>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𝑠</m:t>
                              </m:r>
                            </m:e>
                            <m:sub>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𝑗</m:t>
                              </m:r>
                            </m:sub>
                          </m:sSub>
                        </m:e>
                      </m:nary>
                    </m:oMath>
                  </m:oMathPara>
                </a14:m>
                <a:endParaRPr lang="zh-CN" altLang="en-US" sz="2400" dirty="0"/>
              </a:p>
            </p:txBody>
          </p:sp>
        </mc:Choice>
        <mc:Fallback xmlns="">
          <p:sp>
            <p:nvSpPr>
              <p:cNvPr id="2" name="文本框 1">
                <a:extLst>
                  <a:ext uri="{FF2B5EF4-FFF2-40B4-BE49-F238E27FC236}">
                    <a16:creationId xmlns:a16="http://schemas.microsoft.com/office/drawing/2014/main" id="{F404E5BC-BB6F-444A-9A94-E9F7B16262F9}"/>
                  </a:ext>
                </a:extLst>
              </p:cNvPr>
              <p:cNvSpPr txBox="1">
                <a:spLocks noRot="1" noChangeAspect="1" noMove="1" noResize="1" noEditPoints="1" noAdjustHandles="1" noChangeArrowheads="1" noChangeShapeType="1" noTextEdit="1"/>
              </p:cNvSpPr>
              <p:nvPr/>
            </p:nvSpPr>
            <p:spPr>
              <a:xfrm>
                <a:off x="0" y="1473633"/>
                <a:ext cx="11696700" cy="5093702"/>
              </a:xfrm>
              <a:prstGeom prst="rect">
                <a:avLst/>
              </a:prstGeom>
              <a:blipFill>
                <a:blip r:embed="rId3"/>
                <a:stretch>
                  <a:fillRect t="-599"/>
                </a:stretch>
              </a:blipFill>
            </p:spPr>
            <p:txBody>
              <a:bodyPr/>
              <a:lstStyle/>
              <a:p>
                <a:r>
                  <a:rPr lang="zh-CN" altLang="en-US">
                    <a:noFill/>
                  </a:rPr>
                  <a:t> </a:t>
                </a:r>
              </a:p>
            </p:txBody>
          </p:sp>
        </mc:Fallback>
      </mc:AlternateContent>
      <p:grpSp>
        <p:nvGrpSpPr>
          <p:cNvPr id="3" name="组合 2">
            <a:extLst>
              <a:ext uri="{FF2B5EF4-FFF2-40B4-BE49-F238E27FC236}">
                <a16:creationId xmlns:a16="http://schemas.microsoft.com/office/drawing/2014/main" id="{59D2AC77-B8AD-462F-9D09-3B6E30C86C12}"/>
              </a:ext>
            </a:extLst>
          </p:cNvPr>
          <p:cNvGrpSpPr/>
          <p:nvPr/>
        </p:nvGrpSpPr>
        <p:grpSpPr>
          <a:xfrm>
            <a:off x="2408867" y="3485658"/>
            <a:ext cx="6487383" cy="586892"/>
            <a:chOff x="2356615" y="2974629"/>
            <a:chExt cx="6487383" cy="586892"/>
          </a:xfrm>
        </p:grpSpPr>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50D85003-F901-4F81-9975-F6A05E03BB4B}"/>
                    </a:ext>
                  </a:extLst>
                </p:cNvPr>
                <p:cNvSpPr/>
                <p:nvPr/>
              </p:nvSpPr>
              <p:spPr>
                <a:xfrm>
                  <a:off x="2356615" y="2974629"/>
                  <a:ext cx="4248471" cy="586892"/>
                </a:xfrm>
                <a:prstGeom prst="rect">
                  <a:avLst/>
                </a:prstGeom>
              </p:spPr>
              <p:txBody>
                <a:bodyPr wrap="none">
                  <a:spAutoFit/>
                </a:bodyPr>
                <a:lstStyle/>
                <a:p>
                  <a:pPr algn="ctr"/>
                  <a14:m>
                    <m:oMath xmlns:m="http://schemas.openxmlformats.org/officeDocument/2006/math">
                      <m:r>
                        <a:rPr lang="en-US" altLang="zh-CN" sz="2800" dirty="0" smtClean="0">
                          <a:latin typeface="Cambria Math" panose="02040503050406030204" pitchFamily="18" charset="0"/>
                        </a:rPr>
                        <m:t>(</m:t>
                      </m:r>
                      <m:r>
                        <a:rPr lang="en-US" altLang="zh-CN" sz="2800" i="1" dirty="0">
                          <a:latin typeface="Cambria Math" panose="02040503050406030204" pitchFamily="18" charset="0"/>
                        </a:rPr>
                        <m:t>𝐴</m:t>
                      </m:r>
                      <m:r>
                        <a:rPr lang="en-US" altLang="zh-CN" sz="2800" i="1" dirty="0">
                          <a:latin typeface="Cambria Math" panose="02040503050406030204" pitchFamily="18" charset="0"/>
                        </a:rPr>
                        <m:t>,</m:t>
                      </m:r>
                      <m:acc>
                        <m:accPr>
                          <m:chr m:val="⃗"/>
                          <m:ctrlPr>
                            <a:rPr lang="en-US" altLang="zh-CN" sz="2800" i="1" dirty="0">
                              <a:latin typeface="Cambria Math" panose="02040503050406030204" pitchFamily="18" charset="0"/>
                            </a:rPr>
                          </m:ctrlPr>
                        </m:accPr>
                        <m:e>
                          <m:r>
                            <a:rPr lang="en-US" altLang="zh-CN" sz="2800" i="1" dirty="0">
                              <a:latin typeface="Cambria Math" panose="02040503050406030204" pitchFamily="18" charset="0"/>
                            </a:rPr>
                            <m:t>𝑏</m:t>
                          </m:r>
                        </m:e>
                      </m:acc>
                      <m:r>
                        <a:rPr lang="en-US" altLang="zh-CN" sz="2800" i="1" dirty="0">
                          <a:latin typeface="Cambria Math" panose="02040503050406030204" pitchFamily="18" charset="0"/>
                        </a:rPr>
                        <m:t>=</m:t>
                      </m:r>
                      <m:r>
                        <a:rPr lang="en-US" altLang="zh-CN" sz="2800" i="1" dirty="0">
                          <a:latin typeface="Cambria Math" panose="02040503050406030204" pitchFamily="18" charset="0"/>
                        </a:rPr>
                        <m:t>𝐴</m:t>
                      </m:r>
                      <m:r>
                        <a:rPr lang="en-US" altLang="zh-CN" sz="2800" i="1" dirty="0">
                          <a:latin typeface="Cambria Math" panose="02040503050406030204" pitchFamily="18" charset="0"/>
                        </a:rPr>
                        <m:t>⋅</m:t>
                      </m:r>
                      <m:acc>
                        <m:accPr>
                          <m:chr m:val="⃗"/>
                          <m:ctrlPr>
                            <a:rPr lang="en-US" altLang="zh-CN" sz="2800" i="1" dirty="0">
                              <a:latin typeface="Cambria Math" panose="02040503050406030204" pitchFamily="18" charset="0"/>
                            </a:rPr>
                          </m:ctrlPr>
                        </m:accPr>
                        <m:e>
                          <m:r>
                            <a:rPr lang="en-US" altLang="zh-CN" sz="2800" i="1" dirty="0">
                              <a:latin typeface="Cambria Math" panose="02040503050406030204" pitchFamily="18" charset="0"/>
                            </a:rPr>
                            <m:t>𝑠</m:t>
                          </m:r>
                        </m:e>
                      </m:acc>
                      <m:r>
                        <a:rPr lang="en-US" altLang="zh-CN" sz="2800" i="1" dirty="0">
                          <a:latin typeface="Cambria Math" panose="02040503050406030204" pitchFamily="18" charset="0"/>
                        </a:rPr>
                        <m:t>,</m:t>
                      </m:r>
                      <m:acc>
                        <m:accPr>
                          <m:chr m:val="⃗"/>
                          <m:ctrlPr>
                            <a:rPr lang="en-US" altLang="zh-CN" sz="2800" i="1" dirty="0">
                              <a:latin typeface="Cambria Math" panose="02040503050406030204" pitchFamily="18" charset="0"/>
                            </a:rPr>
                          </m:ctrlPr>
                        </m:accPr>
                        <m:e>
                          <m:r>
                            <a:rPr lang="en-US" altLang="zh-CN" sz="2800" b="0" i="1" dirty="0" smtClean="0">
                              <a:latin typeface="Cambria Math" panose="02040503050406030204" pitchFamily="18" charset="0"/>
                            </a:rPr>
                            <m:t>𝑧</m:t>
                          </m:r>
                        </m:e>
                      </m:acc>
                      <m:r>
                        <a:rPr lang="en-US" altLang="zh-CN" sz="2800" i="1" dirty="0" smtClean="0">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𝐿</m:t>
                          </m:r>
                        </m:e>
                        <m:sub>
                          <m:acc>
                            <m:accPr>
                              <m:chr m:val="⃗"/>
                              <m:ctrlPr>
                                <a:rPr lang="en-US" altLang="zh-CN" sz="2800" i="1">
                                  <a:latin typeface="Cambria Math" panose="02040503050406030204" pitchFamily="18" charset="0"/>
                                </a:rPr>
                              </m:ctrlPr>
                            </m:accPr>
                            <m:e>
                              <m:r>
                                <a:rPr lang="en-US" altLang="zh-CN" sz="2800" b="0" i="1" smtClean="0">
                                  <a:latin typeface="Cambria Math" panose="02040503050406030204" pitchFamily="18" charset="0"/>
                                </a:rPr>
                                <m:t>𝑧</m:t>
                              </m:r>
                            </m:e>
                          </m:acc>
                        </m:sub>
                      </m:sSub>
                      <m:d>
                        <m:dPr>
                          <m:ctrlPr>
                            <a:rPr lang="en-US" altLang="zh-CN" sz="2800" i="1">
                              <a:latin typeface="Cambria Math" panose="02040503050406030204" pitchFamily="18" charset="0"/>
                            </a:rPr>
                          </m:ctrlPr>
                        </m:dPr>
                        <m:e>
                          <m:acc>
                            <m:accPr>
                              <m:chr m:val="⃗"/>
                              <m:ctrlPr>
                                <a:rPr lang="en-US" altLang="zh-CN" sz="2800" i="1">
                                  <a:latin typeface="Cambria Math" panose="02040503050406030204" pitchFamily="18" charset="0"/>
                                </a:rPr>
                              </m:ctrlPr>
                            </m:accPr>
                            <m:e>
                              <m:r>
                                <a:rPr lang="en-US" altLang="zh-CN" sz="2800" i="1">
                                  <a:latin typeface="Cambria Math" panose="02040503050406030204" pitchFamily="18" charset="0"/>
                                </a:rPr>
                                <m:t>𝑠</m:t>
                              </m:r>
                            </m:e>
                          </m:acc>
                        </m:e>
                      </m:d>
                      <m:r>
                        <a:rPr lang="en-US" altLang="zh-CN" sz="2800" i="1" dirty="0">
                          <a:latin typeface="Cambria Math" panose="02040503050406030204" pitchFamily="18" charset="0"/>
                        </a:rPr>
                        <m:t>)</m:t>
                      </m:r>
                    </m:oMath>
                  </a14:m>
                  <a:r>
                    <a:rPr lang="zh-CN" altLang="en-US" sz="2800" i="1" dirty="0"/>
                    <a:t> </a:t>
                  </a:r>
                  <a:r>
                    <a:rPr lang="en-US" altLang="zh-CN" sz="2800" dirty="0"/>
                    <a:t>and</a:t>
                  </a:r>
                  <a:r>
                    <a:rPr lang="en-US" altLang="zh-CN" sz="2800" i="1" dirty="0"/>
                    <a:t> </a:t>
                  </a:r>
                  <a:endParaRPr lang="zh-CN" altLang="en-US" sz="2800" i="1" dirty="0"/>
                </a:p>
              </p:txBody>
            </p:sp>
          </mc:Choice>
          <mc:Fallback xmlns="">
            <p:sp>
              <p:nvSpPr>
                <p:cNvPr id="5" name="矩形 4">
                  <a:extLst>
                    <a:ext uri="{FF2B5EF4-FFF2-40B4-BE49-F238E27FC236}">
                      <a16:creationId xmlns:a16="http://schemas.microsoft.com/office/drawing/2014/main" id="{50D85003-F901-4F81-9975-F6A05E03BB4B}"/>
                    </a:ext>
                  </a:extLst>
                </p:cNvPr>
                <p:cNvSpPr>
                  <a:spLocks noRot="1" noChangeAspect="1" noMove="1" noResize="1" noEditPoints="1" noAdjustHandles="1" noChangeArrowheads="1" noChangeShapeType="1" noTextEdit="1"/>
                </p:cNvSpPr>
                <p:nvPr/>
              </p:nvSpPr>
              <p:spPr>
                <a:xfrm>
                  <a:off x="2356615" y="2974629"/>
                  <a:ext cx="4248471" cy="586892"/>
                </a:xfrm>
                <a:prstGeom prst="rect">
                  <a:avLst/>
                </a:prstGeom>
                <a:blipFill>
                  <a:blip r:embed="rId4"/>
                  <a:stretch>
                    <a:fillRect t="-1042" b="-281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2273D73E-C1E9-49E2-9BEA-7A562D8E80C4}"/>
                    </a:ext>
                  </a:extLst>
                </p:cNvPr>
                <p:cNvSpPr/>
                <p:nvPr/>
              </p:nvSpPr>
              <p:spPr>
                <a:xfrm>
                  <a:off x="6413397" y="3006465"/>
                  <a:ext cx="2430601" cy="52322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altLang="zh-CN" sz="2800" dirty="0" smtClean="0">
                            <a:latin typeface="Cambria Math" panose="02040503050406030204" pitchFamily="18" charset="0"/>
                          </a:rPr>
                          <m:t>(</m:t>
                        </m:r>
                        <m:r>
                          <a:rPr lang="en-US" altLang="zh-CN" sz="2800" i="1" dirty="0">
                            <a:latin typeface="Cambria Math" panose="02040503050406030204" pitchFamily="18" charset="0"/>
                          </a:rPr>
                          <m:t>𝐴</m:t>
                        </m:r>
                        <m:r>
                          <a:rPr lang="en-US" altLang="zh-CN" sz="2800" i="1" dirty="0">
                            <a:latin typeface="Cambria Math" panose="02040503050406030204" pitchFamily="18" charset="0"/>
                          </a:rPr>
                          <m:t>,</m:t>
                        </m:r>
                        <m:acc>
                          <m:accPr>
                            <m:chr m:val="⃗"/>
                            <m:ctrlPr>
                              <a:rPr lang="en-US" altLang="zh-CN" sz="2800" i="1" dirty="0">
                                <a:latin typeface="Cambria Math" panose="02040503050406030204" pitchFamily="18" charset="0"/>
                              </a:rPr>
                            </m:ctrlPr>
                          </m:accPr>
                          <m:e>
                            <m:r>
                              <a:rPr lang="en-US" altLang="zh-CN" sz="2800" b="0" i="1" dirty="0" smtClean="0">
                                <a:latin typeface="Cambria Math" panose="02040503050406030204" pitchFamily="18" charset="0"/>
                              </a:rPr>
                              <m:t>𝑢</m:t>
                            </m:r>
                          </m:e>
                        </m:acc>
                        <m:r>
                          <a:rPr lang="en-US" altLang="zh-CN" sz="2800" i="1" dirty="0">
                            <a:latin typeface="Cambria Math" panose="02040503050406030204" pitchFamily="18" charset="0"/>
                          </a:rPr>
                          <m:t>,</m:t>
                        </m:r>
                        <m:acc>
                          <m:accPr>
                            <m:chr m:val="⃗"/>
                            <m:ctrlPr>
                              <a:rPr lang="en-US" altLang="zh-CN" sz="2800" i="1" dirty="0">
                                <a:latin typeface="Cambria Math" panose="02040503050406030204" pitchFamily="18" charset="0"/>
                              </a:rPr>
                            </m:ctrlPr>
                          </m:accPr>
                          <m:e>
                            <m:r>
                              <a:rPr lang="en-US" altLang="zh-CN" sz="2800" b="0" i="1" dirty="0" smtClean="0">
                                <a:latin typeface="Cambria Math" panose="02040503050406030204" pitchFamily="18" charset="0"/>
                              </a:rPr>
                              <m:t>𝑧</m:t>
                            </m:r>
                          </m:e>
                        </m:acc>
                        <m:r>
                          <a:rPr lang="en-US" altLang="zh-CN" sz="2800" i="1" dirty="0">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𝐿</m:t>
                            </m:r>
                          </m:e>
                          <m:sub>
                            <m:acc>
                              <m:accPr>
                                <m:chr m:val="⃗"/>
                                <m:ctrlPr>
                                  <a:rPr lang="en-US" altLang="zh-CN" sz="2800" i="1">
                                    <a:latin typeface="Cambria Math" panose="02040503050406030204" pitchFamily="18" charset="0"/>
                                  </a:rPr>
                                </m:ctrlPr>
                              </m:accPr>
                              <m:e>
                                <m:r>
                                  <a:rPr lang="en-US" altLang="zh-CN" sz="2800" b="0" i="1" smtClean="0">
                                    <a:latin typeface="Cambria Math" panose="02040503050406030204" pitchFamily="18" charset="0"/>
                                  </a:rPr>
                                  <m:t>𝑧</m:t>
                                </m:r>
                              </m:e>
                            </m:acc>
                          </m:sub>
                        </m:sSub>
                        <m:d>
                          <m:dPr>
                            <m:ctrlPr>
                              <a:rPr lang="en-US" altLang="zh-CN" sz="2800" i="1">
                                <a:latin typeface="Cambria Math" panose="02040503050406030204" pitchFamily="18" charset="0"/>
                              </a:rPr>
                            </m:ctrlPr>
                          </m:dPr>
                          <m:e>
                            <m:acc>
                              <m:accPr>
                                <m:chr m:val="⃗"/>
                                <m:ctrlPr>
                                  <a:rPr lang="en-US" altLang="zh-CN" sz="2800" i="1">
                                    <a:latin typeface="Cambria Math" panose="02040503050406030204" pitchFamily="18" charset="0"/>
                                  </a:rPr>
                                </m:ctrlPr>
                              </m:accPr>
                              <m:e>
                                <m:r>
                                  <a:rPr lang="en-US" altLang="zh-CN" sz="2800" i="1">
                                    <a:latin typeface="Cambria Math" panose="02040503050406030204" pitchFamily="18" charset="0"/>
                                  </a:rPr>
                                  <m:t>𝑠</m:t>
                                </m:r>
                              </m:e>
                            </m:acc>
                          </m:e>
                        </m:d>
                        <m:r>
                          <a:rPr lang="en-US" altLang="zh-CN" sz="2800" i="1" dirty="0">
                            <a:latin typeface="Cambria Math" panose="02040503050406030204" pitchFamily="18" charset="0"/>
                          </a:rPr>
                          <m:t>)</m:t>
                        </m:r>
                      </m:oMath>
                    </m:oMathPara>
                  </a14:m>
                  <a:endParaRPr lang="zh-CN" altLang="en-US" sz="2800" i="1" dirty="0"/>
                </a:p>
              </p:txBody>
            </p:sp>
          </mc:Choice>
          <mc:Fallback xmlns="">
            <p:sp>
              <p:nvSpPr>
                <p:cNvPr id="7" name="矩形 6">
                  <a:extLst>
                    <a:ext uri="{FF2B5EF4-FFF2-40B4-BE49-F238E27FC236}">
                      <a16:creationId xmlns:a16="http://schemas.microsoft.com/office/drawing/2014/main" id="{2273D73E-C1E9-49E2-9BEA-7A562D8E80C4}"/>
                    </a:ext>
                  </a:extLst>
                </p:cNvPr>
                <p:cNvSpPr>
                  <a:spLocks noRot="1" noChangeAspect="1" noMove="1" noResize="1" noEditPoints="1" noAdjustHandles="1" noChangeArrowheads="1" noChangeShapeType="1" noTextEdit="1"/>
                </p:cNvSpPr>
                <p:nvPr/>
              </p:nvSpPr>
              <p:spPr>
                <a:xfrm>
                  <a:off x="6413397" y="3006465"/>
                  <a:ext cx="2430601" cy="523220"/>
                </a:xfrm>
                <a:prstGeom prst="rect">
                  <a:avLst/>
                </a:prstGeom>
                <a:blipFill>
                  <a:blip r:embed="rId5"/>
                  <a:stretch>
                    <a:fillRect/>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171549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87B81A7-A3E9-4894-9916-9E6DE5401433}"/>
              </a:ext>
            </a:extLst>
          </p:cNvPr>
          <p:cNvSpPr>
            <a:spLocks noGrp="1"/>
          </p:cNvSpPr>
          <p:nvPr>
            <p:ph type="title"/>
          </p:nvPr>
        </p:nvSpPr>
        <p:spPr/>
        <p:txBody>
          <a:bodyPr/>
          <a:lstStyle/>
          <a:p>
            <a:pPr algn="ctr"/>
            <a:r>
              <a:rPr lang="en-US" altLang="zh-CN" sz="3200" dirty="0"/>
              <a:t>Lattice-based ZKP</a:t>
            </a:r>
            <a:endParaRPr lang="zh-CN" altLang="en-US" sz="3200" dirty="0"/>
          </a:p>
        </p:txBody>
      </p:sp>
      <p:sp>
        <p:nvSpPr>
          <p:cNvPr id="4" name="文本框 3">
            <a:extLst>
              <a:ext uri="{FF2B5EF4-FFF2-40B4-BE49-F238E27FC236}">
                <a16:creationId xmlns:a16="http://schemas.microsoft.com/office/drawing/2014/main" id="{E7C9E825-7BC7-40D7-A1F1-F69722EA8A04}"/>
              </a:ext>
            </a:extLst>
          </p:cNvPr>
          <p:cNvSpPr txBox="1"/>
          <p:nvPr/>
        </p:nvSpPr>
        <p:spPr>
          <a:xfrm>
            <a:off x="-6350" y="937816"/>
            <a:ext cx="7560782" cy="584775"/>
          </a:xfrm>
          <a:prstGeom prst="rect">
            <a:avLst/>
          </a:prstGeom>
          <a:noFill/>
        </p:spPr>
        <p:txBody>
          <a:bodyPr wrap="square" rtlCol="0">
            <a:spAutoFit/>
          </a:bodyPr>
          <a:lstStyle/>
          <a:p>
            <a:pPr marL="457200" indent="-457200">
              <a:buFont typeface="Wingdings" panose="05000000000000000000" pitchFamily="2" charset="2"/>
              <a:buChar char="p"/>
            </a:pPr>
            <a:r>
              <a:rPr lang="en-US" altLang="zh-CN" sz="3200" dirty="0"/>
              <a:t>Commit and prove paradigm </a:t>
            </a:r>
            <a:endParaRPr lang="zh-CN" altLang="en-US" sz="3200" dirty="0"/>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1A42203A-A2BA-49EA-B75E-1BF76B1E6C79}"/>
                  </a:ext>
                </a:extLst>
              </p:cNvPr>
              <p:cNvSpPr txBox="1"/>
              <p:nvPr/>
            </p:nvSpPr>
            <p:spPr>
              <a:xfrm>
                <a:off x="-6350" y="1708724"/>
                <a:ext cx="12192000" cy="4269502"/>
              </a:xfrm>
              <a:prstGeom prst="rect">
                <a:avLst/>
              </a:prstGeom>
              <a:noFill/>
            </p:spPr>
            <p:txBody>
              <a:bodyPr wrap="square" rtlCol="0">
                <a:spAutoFit/>
              </a:bodyPr>
              <a:lstStyle/>
              <a:p>
                <a:pPr marL="914400" lvl="1" indent="-457200">
                  <a:buFont typeface="Arial" panose="020B0604020202020204" pitchFamily="34" charset="0"/>
                  <a:buChar char="•"/>
                </a:pPr>
                <a:r>
                  <a:rPr lang="en-US" altLang="zh-CN" sz="2400" dirty="0">
                    <a:solidFill>
                      <a:srgbClr val="0070C0"/>
                    </a:solidFill>
                  </a:rPr>
                  <a:t>KeyGen</a:t>
                </a:r>
                <a14:m>
                  <m:oMath xmlns:m="http://schemas.openxmlformats.org/officeDocument/2006/math">
                    <m:r>
                      <a:rPr lang="en-US" altLang="zh-CN" sz="2400" b="0" i="1" smtClean="0">
                        <a:solidFill>
                          <a:srgbClr val="0070C0"/>
                        </a:solidFill>
                        <a:latin typeface="Cambria Math" panose="02040503050406030204" pitchFamily="18" charset="0"/>
                      </a:rPr>
                      <m:t>(</m:t>
                    </m:r>
                    <m:sSup>
                      <m:sSupPr>
                        <m:ctrlPr>
                          <a:rPr lang="en-US" altLang="zh-CN" sz="2400" b="0" i="1" smtClean="0">
                            <a:solidFill>
                              <a:srgbClr val="0070C0"/>
                            </a:solidFill>
                            <a:latin typeface="Cambria Math" panose="02040503050406030204" pitchFamily="18" charset="0"/>
                          </a:rPr>
                        </m:ctrlPr>
                      </m:sSupPr>
                      <m:e>
                        <m:r>
                          <a:rPr lang="en-US" altLang="zh-CN" sz="2400" b="0" i="1" smtClean="0">
                            <a:solidFill>
                              <a:srgbClr val="0070C0"/>
                            </a:solidFill>
                            <a:latin typeface="Cambria Math" panose="02040503050406030204" pitchFamily="18" charset="0"/>
                          </a:rPr>
                          <m:t>1</m:t>
                        </m:r>
                      </m:e>
                      <m:sup>
                        <m:r>
                          <a:rPr lang="en-US" altLang="zh-CN" sz="2400" b="0" i="1" smtClean="0">
                            <a:solidFill>
                              <a:srgbClr val="0070C0"/>
                            </a:solidFill>
                            <a:latin typeface="Cambria Math" panose="02040503050406030204" pitchFamily="18" charset="0"/>
                          </a:rPr>
                          <m:t>𝜆</m:t>
                        </m:r>
                      </m:sup>
                    </m:sSup>
                    <m:r>
                      <a:rPr lang="en-US" altLang="zh-CN" sz="2400" b="0" i="1" smtClean="0">
                        <a:solidFill>
                          <a:srgbClr val="0070C0"/>
                        </a:solidFill>
                        <a:latin typeface="Cambria Math" panose="02040503050406030204" pitchFamily="18" charset="0"/>
                      </a:rPr>
                      <m:t>)</m:t>
                    </m:r>
                  </m:oMath>
                </a14:m>
                <a:r>
                  <a:rPr lang="en-US" altLang="zh-CN" sz="2400" dirty="0">
                    <a:solidFill>
                      <a:srgbClr val="0070C0"/>
                    </a:solidFill>
                  </a:rPr>
                  <a:t>: </a:t>
                </a:r>
                <a:r>
                  <a:rPr lang="en-US" altLang="zh-CN" sz="2400" dirty="0"/>
                  <a:t>inputs security parameter </a:t>
                </a:r>
                <a14:m>
                  <m:oMath xmlns:m="http://schemas.openxmlformats.org/officeDocument/2006/math">
                    <m:r>
                      <a:rPr lang="en-US" altLang="zh-CN" sz="2400" b="0" i="1" smtClean="0">
                        <a:latin typeface="Cambria Math" panose="02040503050406030204" pitchFamily="18" charset="0"/>
                      </a:rPr>
                      <m:t>𝜆</m:t>
                    </m:r>
                  </m:oMath>
                </a14:m>
                <a:r>
                  <a:rPr lang="en-US" altLang="zh-CN" sz="2400" dirty="0"/>
                  <a:t>, outputs the public parameters </a:t>
                </a:r>
                <a14:m>
                  <m:oMath xmlns:m="http://schemas.openxmlformats.org/officeDocument/2006/math">
                    <m:r>
                      <a:rPr lang="en-US" altLang="zh-CN" sz="2400" b="0" i="1" smtClean="0">
                        <a:latin typeface="Cambria Math" panose="02040503050406030204" pitchFamily="18" charset="0"/>
                      </a:rPr>
                      <m:t>𝑃𝑃</m:t>
                    </m:r>
                    <m:r>
                      <a:rPr lang="en-US" altLang="zh-CN" sz="2400" b="0" i="1" smtClean="0">
                        <a:latin typeface="Cambria Math" panose="02040503050406030204" pitchFamily="18" charset="0"/>
                      </a:rPr>
                      <m:t>∈</m:t>
                    </m:r>
                    <m:r>
                      <m:rPr>
                        <m:lit/>
                      </m:rPr>
                      <a:rPr lang="en-US" altLang="zh-CN" sz="2400" b="0" i="1" smtClean="0">
                        <a:latin typeface="Cambria Math" panose="02040503050406030204" pitchFamily="18" charset="0"/>
                      </a:rPr>
                      <m:t>{</m:t>
                    </m:r>
                    <m:r>
                      <a:rPr lang="en-US" altLang="zh-CN" sz="2400" b="0" i="1" smtClean="0">
                        <a:latin typeface="Cambria Math" panose="02040503050406030204" pitchFamily="18" charset="0"/>
                      </a:rPr>
                      <m:t>0,1</m:t>
                    </m:r>
                    <m:sSup>
                      <m:sSupPr>
                        <m:ctrlPr>
                          <a:rPr lang="en-US" altLang="zh-CN" sz="2400" b="0" i="1" smtClean="0">
                            <a:latin typeface="Cambria Math" panose="02040503050406030204" pitchFamily="18" charset="0"/>
                          </a:rPr>
                        </m:ctrlPr>
                      </m:sSupPr>
                      <m:e>
                        <m:r>
                          <m:rPr>
                            <m:lit/>
                          </m:rPr>
                          <a:rPr lang="en-US" altLang="zh-CN" sz="2400" b="0" i="1" smtClean="0">
                            <a:latin typeface="Cambria Math" panose="02040503050406030204" pitchFamily="18" charset="0"/>
                          </a:rPr>
                          <m:t>}</m:t>
                        </m:r>
                      </m:e>
                      <m:sup>
                        <m:r>
                          <a:rPr lang="en-US" altLang="zh-CN" sz="2400" b="0" i="1" smtClean="0">
                            <a:latin typeface="Cambria Math" panose="02040503050406030204" pitchFamily="18" charset="0"/>
                          </a:rPr>
                          <m:t>𝑝𝑜𝑙𝑦</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𝜆</m:t>
                        </m:r>
                        <m:r>
                          <a:rPr lang="en-US" altLang="zh-CN" sz="2400" b="0" i="1" smtClean="0">
                            <a:latin typeface="Cambria Math" panose="02040503050406030204" pitchFamily="18" charset="0"/>
                          </a:rPr>
                          <m:t>)</m:t>
                        </m:r>
                      </m:sup>
                    </m:sSup>
                  </m:oMath>
                </a14:m>
                <a:r>
                  <a:rPr lang="en-US" altLang="zh-CN" sz="2400" dirty="0"/>
                  <a:t>, containing description of message space </a:t>
                </a:r>
                <a14:m>
                  <m:oMath xmlns:m="http://schemas.openxmlformats.org/officeDocument/2006/math">
                    <m:r>
                      <a:rPr lang="en-US" altLang="zh-CN" sz="2400" b="0" i="1" smtClean="0">
                        <a:latin typeface="Cambria Math" panose="02040503050406030204" pitchFamily="18" charset="0"/>
                      </a:rPr>
                      <m:t>ℳ</m:t>
                    </m:r>
                  </m:oMath>
                </a14:m>
                <a:endParaRPr lang="en-US" altLang="zh-CN" sz="2400" dirty="0"/>
              </a:p>
              <a:p>
                <a:pPr marL="914400" lvl="1" indent="-457200">
                  <a:buFont typeface="Arial" panose="020B0604020202020204" pitchFamily="34" charset="0"/>
                  <a:buChar char="•"/>
                </a:pPr>
                <a:endParaRPr lang="en-US" altLang="zh-CN" sz="2400" dirty="0"/>
              </a:p>
              <a:p>
                <a:pPr marL="914400" lvl="1" indent="-457200">
                  <a:buFont typeface="Arial" panose="020B0604020202020204" pitchFamily="34" charset="0"/>
                  <a:buChar char="•"/>
                </a:pPr>
                <a:r>
                  <a:rPr lang="en-US" altLang="zh-CN" sz="2400" dirty="0">
                    <a:solidFill>
                      <a:srgbClr val="0070C0"/>
                    </a:solidFill>
                  </a:rPr>
                  <a:t>Commit</a:t>
                </a:r>
                <a14:m>
                  <m:oMath xmlns:m="http://schemas.openxmlformats.org/officeDocument/2006/math">
                    <m:r>
                      <a:rPr lang="en-US" altLang="zh-CN" sz="2400" b="0" i="1" smtClean="0">
                        <a:solidFill>
                          <a:srgbClr val="0070C0"/>
                        </a:solidFill>
                        <a:latin typeface="Cambria Math" panose="02040503050406030204" pitchFamily="18" charset="0"/>
                      </a:rPr>
                      <m:t>(</m:t>
                    </m:r>
                    <m:r>
                      <a:rPr lang="en-US" altLang="zh-CN" sz="2400" b="0" i="1" smtClean="0">
                        <a:solidFill>
                          <a:srgbClr val="0070C0"/>
                        </a:solidFill>
                        <a:latin typeface="Cambria Math" panose="02040503050406030204" pitchFamily="18" charset="0"/>
                      </a:rPr>
                      <m:t>𝑃𝑃</m:t>
                    </m:r>
                    <m:r>
                      <a:rPr lang="en-US" altLang="zh-CN" sz="2400" b="0" i="1" smtClean="0">
                        <a:solidFill>
                          <a:srgbClr val="0070C0"/>
                        </a:solidFill>
                        <a:latin typeface="Cambria Math" panose="02040503050406030204" pitchFamily="18" charset="0"/>
                      </a:rPr>
                      <m:t>,</m:t>
                    </m:r>
                    <m:r>
                      <a:rPr lang="en-US" altLang="zh-CN" sz="2400" b="0" i="1" smtClean="0">
                        <a:solidFill>
                          <a:srgbClr val="0070C0"/>
                        </a:solidFill>
                        <a:latin typeface="Cambria Math" panose="02040503050406030204" pitchFamily="18" charset="0"/>
                      </a:rPr>
                      <m:t>𝑥</m:t>
                    </m:r>
                    <m:r>
                      <a:rPr lang="en-US" altLang="zh-CN" sz="2400" b="0" i="1" smtClean="0">
                        <a:solidFill>
                          <a:srgbClr val="0070C0"/>
                        </a:solidFill>
                        <a:latin typeface="Cambria Math" panose="02040503050406030204" pitchFamily="18" charset="0"/>
                      </a:rPr>
                      <m:t>∈</m:t>
                    </m:r>
                    <m:r>
                      <a:rPr lang="en-US" altLang="zh-CN" sz="2400" b="0" i="1" smtClean="0">
                        <a:solidFill>
                          <a:srgbClr val="0070C0"/>
                        </a:solidFill>
                        <a:latin typeface="Cambria Math" panose="02040503050406030204" pitchFamily="18" charset="0"/>
                      </a:rPr>
                      <m:t>ℳ</m:t>
                    </m:r>
                    <m:r>
                      <a:rPr lang="en-US" altLang="zh-CN" sz="2400" b="0" i="1" smtClean="0">
                        <a:solidFill>
                          <a:srgbClr val="0070C0"/>
                        </a:solidFill>
                        <a:latin typeface="Cambria Math" panose="02040503050406030204" pitchFamily="18" charset="0"/>
                      </a:rPr>
                      <m:t>)</m:t>
                    </m:r>
                  </m:oMath>
                </a14:m>
                <a:r>
                  <a:rPr lang="en-US" altLang="zh-CN" sz="2400" dirty="0">
                    <a:solidFill>
                      <a:srgbClr val="0070C0"/>
                    </a:solidFill>
                  </a:rPr>
                  <a:t>: </a:t>
                </a:r>
                <a:r>
                  <a:rPr lang="en-US" altLang="zh-CN" sz="2400" dirty="0"/>
                  <a:t>inputs </a:t>
                </a:r>
                <a14:m>
                  <m:oMath xmlns:m="http://schemas.openxmlformats.org/officeDocument/2006/math">
                    <m:r>
                      <a:rPr lang="en-US" altLang="zh-CN" sz="2400" b="0" i="1" smtClean="0">
                        <a:latin typeface="Cambria Math" panose="02040503050406030204" pitchFamily="18" charset="0"/>
                      </a:rPr>
                      <m:t>𝑃𝑃</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ℳ</m:t>
                    </m:r>
                  </m:oMath>
                </a14:m>
                <a:r>
                  <a:rPr lang="en-US" altLang="zh-CN" sz="2400" dirty="0"/>
                  <a:t>, outputs values </a:t>
                </a:r>
                <a14:m>
                  <m:oMath xmlns:m="http://schemas.openxmlformats.org/officeDocument/2006/math">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𝑟</m:t>
                    </m:r>
                    <m:r>
                      <a:rPr lang="en-US" altLang="zh-CN" sz="2400" b="0" i="1" smtClean="0">
                        <a:latin typeface="Cambria Math" panose="02040503050406030204" pitchFamily="18" charset="0"/>
                      </a:rPr>
                      <m:t>∈</m:t>
                    </m:r>
                    <m:r>
                      <m:rPr>
                        <m:lit/>
                      </m:rPr>
                      <a:rPr lang="en-US" altLang="zh-CN" sz="2400" b="0" i="1" smtClean="0">
                        <a:latin typeface="Cambria Math" panose="02040503050406030204" pitchFamily="18" charset="0"/>
                      </a:rPr>
                      <m:t>{</m:t>
                    </m:r>
                    <m:r>
                      <a:rPr lang="en-US" altLang="zh-CN" sz="2400" b="0" i="1" smtClean="0">
                        <a:latin typeface="Cambria Math" panose="02040503050406030204" pitchFamily="18" charset="0"/>
                      </a:rPr>
                      <m:t>0,1</m:t>
                    </m:r>
                    <m:sSup>
                      <m:sSupPr>
                        <m:ctrlPr>
                          <a:rPr lang="en-US" altLang="zh-CN" sz="2400" b="0" i="1" smtClean="0">
                            <a:latin typeface="Cambria Math" panose="02040503050406030204" pitchFamily="18" charset="0"/>
                          </a:rPr>
                        </m:ctrlPr>
                      </m:sSupPr>
                      <m:e>
                        <m:r>
                          <m:rPr>
                            <m:lit/>
                          </m:rPr>
                          <a:rPr lang="en-US" altLang="zh-CN" sz="2400" b="0" i="1" smtClean="0">
                            <a:latin typeface="Cambria Math" panose="02040503050406030204" pitchFamily="18" charset="0"/>
                          </a:rPr>
                          <m:t>}</m:t>
                        </m:r>
                      </m:e>
                      <m:sup>
                        <m:r>
                          <a:rPr lang="en-US" altLang="zh-CN" sz="2400" b="0" i="1" smtClean="0">
                            <a:latin typeface="Cambria Math" panose="02040503050406030204" pitchFamily="18" charset="0"/>
                          </a:rPr>
                          <m:t>𝑝𝑜𝑙𝑦</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𝜆</m:t>
                        </m:r>
                        <m:r>
                          <a:rPr lang="en-US" altLang="zh-CN" sz="2400" b="0" i="1" smtClean="0">
                            <a:latin typeface="Cambria Math" panose="02040503050406030204" pitchFamily="18" charset="0"/>
                          </a:rPr>
                          <m:t>)</m:t>
                        </m:r>
                      </m:sup>
                    </m:sSup>
                  </m:oMath>
                </a14:m>
                <a:endParaRPr lang="en-US" altLang="zh-CN" sz="2400" dirty="0"/>
              </a:p>
              <a:p>
                <a:pPr lvl="1"/>
                <a:endParaRPr lang="en-US" altLang="zh-CN" sz="2400" dirty="0"/>
              </a:p>
              <a:p>
                <a:pPr marL="914400" lvl="1" indent="-457200">
                  <a:buFont typeface="Arial" panose="020B0604020202020204" pitchFamily="34" charset="0"/>
                  <a:buChar char="•"/>
                </a:pPr>
                <a:r>
                  <a:rPr lang="en-US" altLang="zh-CN" sz="2400" dirty="0">
                    <a:solidFill>
                      <a:srgbClr val="0070C0"/>
                    </a:solidFill>
                  </a:rPr>
                  <a:t>Prove</a:t>
                </a:r>
                <a14:m>
                  <m:oMath xmlns:m="http://schemas.openxmlformats.org/officeDocument/2006/math">
                    <m:r>
                      <a:rPr lang="en-US" altLang="zh-CN" sz="2400" b="0" i="1" smtClean="0">
                        <a:solidFill>
                          <a:srgbClr val="0070C0"/>
                        </a:solidFill>
                        <a:latin typeface="Cambria Math" panose="02040503050406030204" pitchFamily="18" charset="0"/>
                      </a:rPr>
                      <m:t>(</m:t>
                    </m:r>
                    <m:r>
                      <a:rPr lang="en-US" altLang="zh-CN" sz="2400" b="0" i="1" smtClean="0">
                        <a:solidFill>
                          <a:srgbClr val="0070C0"/>
                        </a:solidFill>
                        <a:latin typeface="Cambria Math" panose="02040503050406030204" pitchFamily="18" charset="0"/>
                      </a:rPr>
                      <m:t>𝑃𝑃</m:t>
                    </m:r>
                    <m:r>
                      <a:rPr lang="en-US" altLang="zh-CN" sz="2400" b="0" i="1" smtClean="0">
                        <a:solidFill>
                          <a:srgbClr val="0070C0"/>
                        </a:solidFill>
                        <a:latin typeface="Cambria Math" panose="02040503050406030204" pitchFamily="18" charset="0"/>
                      </a:rPr>
                      <m:t>,</m:t>
                    </m:r>
                    <m:r>
                      <a:rPr lang="en-US" altLang="zh-CN" sz="2400" b="0" i="1" smtClean="0">
                        <a:solidFill>
                          <a:srgbClr val="0070C0"/>
                        </a:solidFill>
                        <a:latin typeface="Cambria Math" panose="02040503050406030204" pitchFamily="18" charset="0"/>
                      </a:rPr>
                      <m:t>𝑠𝑡</m:t>
                    </m:r>
                    <m:r>
                      <a:rPr lang="en-US" altLang="zh-CN" sz="2400" b="0" i="1" smtClean="0">
                        <a:solidFill>
                          <a:srgbClr val="0070C0"/>
                        </a:solidFill>
                        <a:latin typeface="Cambria Math" panose="02040503050406030204" pitchFamily="18" charset="0"/>
                      </a:rPr>
                      <m:t>,</m:t>
                    </m:r>
                    <m:d>
                      <m:dPr>
                        <m:ctrlPr>
                          <a:rPr lang="en-US" altLang="zh-CN" sz="2400" b="0" i="1" smtClean="0">
                            <a:solidFill>
                              <a:srgbClr val="0070C0"/>
                            </a:solidFill>
                            <a:latin typeface="Cambria Math" panose="02040503050406030204" pitchFamily="18" charset="0"/>
                          </a:rPr>
                        </m:ctrlPr>
                      </m:dPr>
                      <m:e>
                        <m:sSub>
                          <m:sSubPr>
                            <m:ctrlPr>
                              <a:rPr lang="en-US" altLang="zh-CN" sz="2400" b="0" i="1" smtClean="0">
                                <a:solidFill>
                                  <a:srgbClr val="0070C0"/>
                                </a:solidFill>
                                <a:latin typeface="Cambria Math" panose="02040503050406030204" pitchFamily="18" charset="0"/>
                              </a:rPr>
                            </m:ctrlPr>
                          </m:sSubPr>
                          <m:e>
                            <m:r>
                              <a:rPr lang="en-US" altLang="zh-CN" sz="2400" b="0" i="1" smtClean="0">
                                <a:solidFill>
                                  <a:srgbClr val="0070C0"/>
                                </a:solidFill>
                                <a:latin typeface="Cambria Math" panose="02040503050406030204" pitchFamily="18" charset="0"/>
                              </a:rPr>
                              <m:t>𝑥</m:t>
                            </m:r>
                          </m:e>
                          <m:sub>
                            <m:r>
                              <a:rPr lang="en-US" altLang="zh-CN" sz="2400" b="0" i="1" smtClean="0">
                                <a:solidFill>
                                  <a:srgbClr val="0070C0"/>
                                </a:solidFill>
                                <a:latin typeface="Cambria Math" panose="02040503050406030204" pitchFamily="18" charset="0"/>
                              </a:rPr>
                              <m:t>1</m:t>
                            </m:r>
                          </m:sub>
                        </m:sSub>
                        <m:r>
                          <a:rPr lang="en-US" altLang="zh-CN" sz="2400" b="0" i="1" smtClean="0">
                            <a:solidFill>
                              <a:srgbClr val="0070C0"/>
                            </a:solidFill>
                            <a:latin typeface="Cambria Math" panose="02040503050406030204" pitchFamily="18" charset="0"/>
                          </a:rPr>
                          <m:t>,</m:t>
                        </m:r>
                        <m:sSub>
                          <m:sSubPr>
                            <m:ctrlPr>
                              <a:rPr lang="en-US" altLang="zh-CN" sz="2400" b="0" i="1" smtClean="0">
                                <a:solidFill>
                                  <a:srgbClr val="0070C0"/>
                                </a:solidFill>
                                <a:latin typeface="Cambria Math" panose="02040503050406030204" pitchFamily="18" charset="0"/>
                              </a:rPr>
                            </m:ctrlPr>
                          </m:sSubPr>
                          <m:e>
                            <m:r>
                              <a:rPr lang="en-US" altLang="zh-CN" sz="2400" b="0" i="1" smtClean="0">
                                <a:solidFill>
                                  <a:srgbClr val="0070C0"/>
                                </a:solidFill>
                                <a:latin typeface="Cambria Math" panose="02040503050406030204" pitchFamily="18" charset="0"/>
                              </a:rPr>
                              <m:t>𝑟</m:t>
                            </m:r>
                          </m:e>
                          <m:sub>
                            <m:r>
                              <a:rPr lang="en-US" altLang="zh-CN" sz="2400" b="0" i="1" smtClean="0">
                                <a:solidFill>
                                  <a:srgbClr val="0070C0"/>
                                </a:solidFill>
                                <a:latin typeface="Cambria Math" panose="02040503050406030204" pitchFamily="18" charset="0"/>
                              </a:rPr>
                              <m:t>1</m:t>
                            </m:r>
                          </m:sub>
                        </m:sSub>
                      </m:e>
                    </m:d>
                    <m:r>
                      <a:rPr lang="en-US" altLang="zh-CN" sz="2400" b="0" i="1" smtClean="0">
                        <a:solidFill>
                          <a:srgbClr val="0070C0"/>
                        </a:solidFill>
                        <a:latin typeface="Cambria Math" panose="02040503050406030204" pitchFamily="18" charset="0"/>
                      </a:rPr>
                      <m:t>,⋯,(</m:t>
                    </m:r>
                    <m:sSub>
                      <m:sSubPr>
                        <m:ctrlPr>
                          <a:rPr lang="en-US" altLang="zh-CN" sz="2400" b="0" i="1" smtClean="0">
                            <a:solidFill>
                              <a:srgbClr val="0070C0"/>
                            </a:solidFill>
                            <a:latin typeface="Cambria Math" panose="02040503050406030204" pitchFamily="18" charset="0"/>
                          </a:rPr>
                        </m:ctrlPr>
                      </m:sSubPr>
                      <m:e>
                        <m:r>
                          <a:rPr lang="en-US" altLang="zh-CN" sz="2400" b="0" i="1" smtClean="0">
                            <a:solidFill>
                              <a:srgbClr val="0070C0"/>
                            </a:solidFill>
                            <a:latin typeface="Cambria Math" panose="02040503050406030204" pitchFamily="18" charset="0"/>
                          </a:rPr>
                          <m:t>𝑥</m:t>
                        </m:r>
                      </m:e>
                      <m:sub>
                        <m:r>
                          <a:rPr lang="en-US" altLang="zh-CN" sz="2400" b="0" i="1" smtClean="0">
                            <a:solidFill>
                              <a:srgbClr val="0070C0"/>
                            </a:solidFill>
                            <a:latin typeface="Cambria Math" panose="02040503050406030204" pitchFamily="18" charset="0"/>
                          </a:rPr>
                          <m:t>𝑛</m:t>
                        </m:r>
                      </m:sub>
                    </m:sSub>
                    <m:r>
                      <a:rPr lang="en-US" altLang="zh-CN" sz="2400" b="0" i="1" smtClean="0">
                        <a:solidFill>
                          <a:srgbClr val="0070C0"/>
                        </a:solidFill>
                        <a:latin typeface="Cambria Math" panose="02040503050406030204" pitchFamily="18" charset="0"/>
                      </a:rPr>
                      <m:t>,</m:t>
                    </m:r>
                    <m:sSub>
                      <m:sSubPr>
                        <m:ctrlPr>
                          <a:rPr lang="en-US" altLang="zh-CN" sz="2400" b="0" i="1" smtClean="0">
                            <a:solidFill>
                              <a:srgbClr val="0070C0"/>
                            </a:solidFill>
                            <a:latin typeface="Cambria Math" panose="02040503050406030204" pitchFamily="18" charset="0"/>
                          </a:rPr>
                        </m:ctrlPr>
                      </m:sSubPr>
                      <m:e>
                        <m:r>
                          <a:rPr lang="en-US" altLang="zh-CN" sz="2400" b="0" i="1" smtClean="0">
                            <a:solidFill>
                              <a:srgbClr val="0070C0"/>
                            </a:solidFill>
                            <a:latin typeface="Cambria Math" panose="02040503050406030204" pitchFamily="18" charset="0"/>
                          </a:rPr>
                          <m:t>𝑟</m:t>
                        </m:r>
                      </m:e>
                      <m:sub>
                        <m:r>
                          <a:rPr lang="en-US" altLang="zh-CN" sz="2400" b="0" i="1" smtClean="0">
                            <a:solidFill>
                              <a:srgbClr val="0070C0"/>
                            </a:solidFill>
                            <a:latin typeface="Cambria Math" panose="02040503050406030204" pitchFamily="18" charset="0"/>
                          </a:rPr>
                          <m:t>𝑛</m:t>
                        </m:r>
                      </m:sub>
                    </m:sSub>
                    <m:r>
                      <a:rPr lang="en-US" altLang="zh-CN" sz="2400" b="0" i="1" smtClean="0">
                        <a:solidFill>
                          <a:srgbClr val="0070C0"/>
                        </a:solidFill>
                        <a:latin typeface="Cambria Math" panose="02040503050406030204" pitchFamily="18" charset="0"/>
                      </a:rPr>
                      <m:t>))</m:t>
                    </m:r>
                  </m:oMath>
                </a14:m>
                <a:r>
                  <a:rPr lang="en-US" altLang="zh-CN" sz="2400" dirty="0">
                    <a:solidFill>
                      <a:srgbClr val="0070C0"/>
                    </a:solidFill>
                  </a:rPr>
                  <a:t>: </a:t>
                </a:r>
                <a:r>
                  <a:rPr lang="en-US" altLang="zh-CN" sz="2400" dirty="0"/>
                  <a:t>inputs </a:t>
                </a:r>
                <a14:m>
                  <m:oMath xmlns:m="http://schemas.openxmlformats.org/officeDocument/2006/math">
                    <m:r>
                      <a:rPr lang="en-US" altLang="zh-CN" sz="2400" i="1">
                        <a:latin typeface="Cambria Math" panose="02040503050406030204" pitchFamily="18" charset="0"/>
                      </a:rPr>
                      <m:t>𝑃𝑃</m:t>
                    </m:r>
                  </m:oMath>
                </a14:m>
                <a:r>
                  <a:rPr lang="en-US" altLang="zh-CN" sz="2400" dirty="0"/>
                  <a:t>, statement </a:t>
                </a:r>
                <a14:m>
                  <m:oMath xmlns:m="http://schemas.openxmlformats.org/officeDocument/2006/math">
                    <m:r>
                      <a:rPr lang="en-US" altLang="zh-CN" sz="2400" b="0" i="1" smtClean="0">
                        <a:latin typeface="Cambria Math" panose="02040503050406030204" pitchFamily="18" charset="0"/>
                      </a:rPr>
                      <m:t>𝑠𝑡</m:t>
                    </m:r>
                  </m:oMath>
                </a14:m>
                <a:r>
                  <a:rPr lang="en-US" altLang="zh-CN" sz="2400" dirty="0"/>
                  <a:t> and commitment message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oMath>
                </a14:m>
                <a:r>
                  <a:rPr lang="en-US" altLang="zh-CN" sz="2400" i="1" dirty="0"/>
                  <a:t> </a:t>
                </a:r>
                <a:r>
                  <a:rPr lang="en-US" altLang="zh-CN" sz="2400" dirty="0"/>
                  <a:t>and randomness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𝑛</m:t>
                        </m:r>
                      </m:sub>
                    </m:sSub>
                  </m:oMath>
                </a14:m>
                <a:r>
                  <a:rPr lang="en-US" altLang="zh-CN" sz="2400" i="1" dirty="0"/>
                  <a:t> </a:t>
                </a:r>
                <a:r>
                  <a:rPr lang="en-US" altLang="zh-CN" sz="2400" dirty="0"/>
                  <a:t>and </a:t>
                </a:r>
                <a14:m>
                  <m:oMath xmlns:m="http://schemas.openxmlformats.org/officeDocument/2006/math">
                    <m:d>
                      <m:dPr>
                        <m:ctrlPr>
                          <a:rPr lang="en-US" altLang="zh-CN" sz="2400" i="1" smtClean="0">
                            <a:solidFill>
                              <a:schemeClr val="tx1"/>
                            </a:solidFill>
                            <a:latin typeface="Cambria Math" panose="02040503050406030204" pitchFamily="18" charset="0"/>
                          </a:rPr>
                        </m:ctrlPr>
                      </m:dPr>
                      <m:e>
                        <m:r>
                          <a:rPr lang="en-US" altLang="zh-CN" sz="2400" i="1">
                            <a:solidFill>
                              <a:schemeClr val="tx1"/>
                            </a:solidFill>
                            <a:latin typeface="Cambria Math" panose="02040503050406030204" pitchFamily="18" charset="0"/>
                          </a:rPr>
                          <m:t>𝑃𝑃</m:t>
                        </m:r>
                        <m:r>
                          <a:rPr lang="en-US" altLang="zh-CN" sz="2400" i="1">
                            <a:solidFill>
                              <a:schemeClr val="tx1"/>
                            </a:solidFill>
                            <a:latin typeface="Cambria Math" panose="02040503050406030204" pitchFamily="18" charset="0"/>
                          </a:rPr>
                          <m:t>,</m:t>
                        </m:r>
                        <m:r>
                          <a:rPr lang="en-US" altLang="zh-CN" sz="2400" i="1">
                            <a:solidFill>
                              <a:schemeClr val="tx1"/>
                            </a:solidFill>
                            <a:latin typeface="Cambria Math" panose="02040503050406030204" pitchFamily="18" charset="0"/>
                          </a:rPr>
                          <m:t>𝑠𝑡</m:t>
                        </m:r>
                        <m:r>
                          <a:rPr lang="en-US" altLang="zh-CN" sz="2400" i="1">
                            <a:solidFill>
                              <a:schemeClr val="tx1"/>
                            </a:solidFill>
                            <a:latin typeface="Cambria Math" panose="02040503050406030204" pitchFamily="18" charset="0"/>
                          </a:rPr>
                          <m:t>,</m:t>
                        </m:r>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1</m:t>
                            </m:r>
                          </m:sub>
                        </m:sSub>
                        <m:r>
                          <a:rPr lang="en-US" altLang="zh-CN" sz="2400" i="1">
                            <a:solidFill>
                              <a:schemeClr val="tx1"/>
                            </a:solidFill>
                            <a:latin typeface="Cambria Math" panose="02040503050406030204" pitchFamily="18" charset="0"/>
                          </a:rPr>
                          <m:t>,⋯,</m:t>
                        </m:r>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𝑛</m:t>
                            </m:r>
                          </m:sub>
                        </m:sSub>
                      </m:e>
                    </m:d>
                    <m:r>
                      <a:rPr lang="en-US" altLang="zh-CN" sz="2400" b="0" i="1" smtClean="0">
                        <a:solidFill>
                          <a:schemeClr val="tx1"/>
                        </a:solidFill>
                        <a:latin typeface="Cambria Math" panose="02040503050406030204" pitchFamily="18" charset="0"/>
                      </a:rPr>
                      <m:t>∈</m:t>
                    </m:r>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𝑅</m:t>
                        </m:r>
                      </m:e>
                      <m:sub>
                        <m:r>
                          <a:rPr lang="en-US" altLang="zh-CN" sz="2400" b="0" i="1" smtClean="0">
                            <a:solidFill>
                              <a:schemeClr val="tx1"/>
                            </a:solidFill>
                            <a:latin typeface="Cambria Math" panose="02040503050406030204" pitchFamily="18" charset="0"/>
                          </a:rPr>
                          <m:t>𝐿</m:t>
                        </m:r>
                      </m:sub>
                    </m:sSub>
                  </m:oMath>
                </a14:m>
                <a:r>
                  <a:rPr lang="en-US" altLang="zh-CN" sz="2400" dirty="0">
                    <a:solidFill>
                      <a:srgbClr val="0070C0"/>
                    </a:solidFill>
                  </a:rPr>
                  <a:t> </a:t>
                </a:r>
                <a:r>
                  <a:rPr lang="en-US" altLang="zh-CN" sz="2400" dirty="0"/>
                  <a:t> returns a proof </a:t>
                </a:r>
                <a14:m>
                  <m:oMath xmlns:m="http://schemas.openxmlformats.org/officeDocument/2006/math">
                    <m:r>
                      <a:rPr lang="en-US" altLang="zh-CN" sz="2400" b="0" i="1" smtClean="0">
                        <a:latin typeface="Cambria Math" panose="02040503050406030204" pitchFamily="18" charset="0"/>
                      </a:rPr>
                      <m:t>𝜋</m:t>
                    </m:r>
                  </m:oMath>
                </a14:m>
                <a:endParaRPr lang="en-US" altLang="zh-CN" sz="2400" dirty="0"/>
              </a:p>
              <a:p>
                <a:pPr marL="914400" lvl="1" indent="-457200">
                  <a:buFont typeface="Arial" panose="020B0604020202020204" pitchFamily="34" charset="0"/>
                  <a:buChar char="•"/>
                </a:pPr>
                <a:endParaRPr lang="en-US" altLang="zh-CN" sz="2400" dirty="0"/>
              </a:p>
              <a:p>
                <a:pPr marL="914400" lvl="1" indent="-457200">
                  <a:buFont typeface="Arial" panose="020B0604020202020204" pitchFamily="34" charset="0"/>
                  <a:buChar char="•"/>
                </a:pPr>
                <a:r>
                  <a:rPr lang="en-US" altLang="zh-CN" sz="2400" b="0" dirty="0">
                    <a:solidFill>
                      <a:srgbClr val="0070C0"/>
                    </a:solidFill>
                  </a:rPr>
                  <a:t>Verify</a:t>
                </a:r>
                <a14:m>
                  <m:oMath xmlns:m="http://schemas.openxmlformats.org/officeDocument/2006/math">
                    <m:r>
                      <a:rPr lang="en-US" altLang="zh-CN" sz="2400" b="0" i="1" smtClean="0">
                        <a:solidFill>
                          <a:srgbClr val="0070C0"/>
                        </a:solidFill>
                        <a:latin typeface="Cambria Math" panose="02040503050406030204" pitchFamily="18" charset="0"/>
                      </a:rPr>
                      <m:t>(</m:t>
                    </m:r>
                    <m:r>
                      <a:rPr lang="en-US" altLang="zh-CN" sz="2400" b="0" i="1" smtClean="0">
                        <a:solidFill>
                          <a:srgbClr val="0070C0"/>
                        </a:solidFill>
                        <a:latin typeface="Cambria Math" panose="02040503050406030204" pitchFamily="18" charset="0"/>
                      </a:rPr>
                      <m:t>𝑃𝑃</m:t>
                    </m:r>
                    <m:r>
                      <a:rPr lang="en-US" altLang="zh-CN" sz="2400" b="0" i="1" smtClean="0">
                        <a:solidFill>
                          <a:srgbClr val="0070C0"/>
                        </a:solidFill>
                        <a:latin typeface="Cambria Math" panose="02040503050406030204" pitchFamily="18" charset="0"/>
                      </a:rPr>
                      <m:t>,</m:t>
                    </m:r>
                    <m:r>
                      <a:rPr lang="en-US" altLang="zh-CN" sz="2400" b="0" i="1" smtClean="0">
                        <a:solidFill>
                          <a:srgbClr val="0070C0"/>
                        </a:solidFill>
                        <a:latin typeface="Cambria Math" panose="02040503050406030204" pitchFamily="18" charset="0"/>
                      </a:rPr>
                      <m:t>𝑠𝑡</m:t>
                    </m:r>
                    <m:r>
                      <a:rPr lang="en-US" altLang="zh-CN" sz="2400" b="0" i="1" smtClean="0">
                        <a:solidFill>
                          <a:srgbClr val="0070C0"/>
                        </a:solidFill>
                        <a:latin typeface="Cambria Math" panose="02040503050406030204" pitchFamily="18" charset="0"/>
                      </a:rPr>
                      <m:t>,</m:t>
                    </m:r>
                    <m:sSub>
                      <m:sSubPr>
                        <m:ctrlPr>
                          <a:rPr lang="en-US" altLang="zh-CN" sz="2400" b="0" i="1" smtClean="0">
                            <a:solidFill>
                              <a:srgbClr val="0070C0"/>
                            </a:solidFill>
                            <a:latin typeface="Cambria Math" panose="02040503050406030204" pitchFamily="18" charset="0"/>
                          </a:rPr>
                        </m:ctrlPr>
                      </m:sSubPr>
                      <m:e>
                        <m:r>
                          <a:rPr lang="en-US" altLang="zh-CN" sz="2400" b="0" i="1" smtClean="0">
                            <a:solidFill>
                              <a:srgbClr val="0070C0"/>
                            </a:solidFill>
                            <a:latin typeface="Cambria Math" panose="02040503050406030204" pitchFamily="18" charset="0"/>
                          </a:rPr>
                          <m:t>𝑐</m:t>
                        </m:r>
                      </m:e>
                      <m:sub>
                        <m:r>
                          <a:rPr lang="en-US" altLang="zh-CN" sz="2400" b="0" i="1" smtClean="0">
                            <a:solidFill>
                              <a:srgbClr val="0070C0"/>
                            </a:solidFill>
                            <a:latin typeface="Cambria Math" panose="02040503050406030204" pitchFamily="18" charset="0"/>
                          </a:rPr>
                          <m:t>1</m:t>
                        </m:r>
                      </m:sub>
                    </m:sSub>
                    <m:r>
                      <a:rPr lang="en-US" altLang="zh-CN" sz="2400" b="0" i="1" smtClean="0">
                        <a:solidFill>
                          <a:srgbClr val="0070C0"/>
                        </a:solidFill>
                        <a:latin typeface="Cambria Math" panose="02040503050406030204" pitchFamily="18" charset="0"/>
                      </a:rPr>
                      <m:t>,⋯,</m:t>
                    </m:r>
                    <m:sSub>
                      <m:sSubPr>
                        <m:ctrlPr>
                          <a:rPr lang="en-US" altLang="zh-CN" sz="2400" b="0" i="1" smtClean="0">
                            <a:solidFill>
                              <a:srgbClr val="0070C0"/>
                            </a:solidFill>
                            <a:latin typeface="Cambria Math" panose="02040503050406030204" pitchFamily="18" charset="0"/>
                          </a:rPr>
                        </m:ctrlPr>
                      </m:sSubPr>
                      <m:e>
                        <m:r>
                          <a:rPr lang="en-US" altLang="zh-CN" sz="2400" b="0" i="1" smtClean="0">
                            <a:solidFill>
                              <a:srgbClr val="0070C0"/>
                            </a:solidFill>
                            <a:latin typeface="Cambria Math" panose="02040503050406030204" pitchFamily="18" charset="0"/>
                          </a:rPr>
                          <m:t>𝑐</m:t>
                        </m:r>
                      </m:e>
                      <m:sub>
                        <m:r>
                          <a:rPr lang="en-US" altLang="zh-CN" sz="2400" b="0" i="1" smtClean="0">
                            <a:solidFill>
                              <a:srgbClr val="0070C0"/>
                            </a:solidFill>
                            <a:latin typeface="Cambria Math" panose="02040503050406030204" pitchFamily="18" charset="0"/>
                          </a:rPr>
                          <m:t>𝑛</m:t>
                        </m:r>
                      </m:sub>
                    </m:sSub>
                    <m:r>
                      <a:rPr lang="en-US" altLang="zh-CN" sz="2400" b="0" i="1" smtClean="0">
                        <a:solidFill>
                          <a:srgbClr val="0070C0"/>
                        </a:solidFill>
                        <a:latin typeface="Cambria Math" panose="02040503050406030204" pitchFamily="18" charset="0"/>
                      </a:rPr>
                      <m:t>)</m:t>
                    </m:r>
                  </m:oMath>
                </a14:m>
                <a:r>
                  <a:rPr lang="en-US" altLang="zh-CN" sz="2400" dirty="0">
                    <a:solidFill>
                      <a:srgbClr val="0070C0"/>
                    </a:solidFill>
                  </a:rPr>
                  <a:t>:</a:t>
                </a:r>
                <a:r>
                  <a:rPr lang="en-US" altLang="zh-CN" sz="2400" dirty="0"/>
                  <a:t> input </a:t>
                </a:r>
                <a14:m>
                  <m:oMath xmlns:m="http://schemas.openxmlformats.org/officeDocument/2006/math">
                    <m:r>
                      <a:rPr lang="en-US" altLang="zh-CN" sz="2400" i="1">
                        <a:latin typeface="Cambria Math" panose="02040503050406030204" pitchFamily="18" charset="0"/>
                      </a:rPr>
                      <m:t>𝑃𝑃</m:t>
                    </m:r>
                  </m:oMath>
                </a14:m>
                <a:r>
                  <a:rPr lang="en-US" altLang="zh-CN" sz="2400" dirty="0"/>
                  <a:t>, statement </a:t>
                </a:r>
                <a14:m>
                  <m:oMath xmlns:m="http://schemas.openxmlformats.org/officeDocument/2006/math">
                    <m:r>
                      <a:rPr lang="en-US" altLang="zh-CN" sz="2400" i="1">
                        <a:latin typeface="Cambria Math" panose="02040503050406030204" pitchFamily="18" charset="0"/>
                      </a:rPr>
                      <m:t>𝑠𝑡</m:t>
                    </m:r>
                  </m:oMath>
                </a14:m>
                <a:r>
                  <a:rPr lang="en-US" altLang="zh-CN" sz="2400" dirty="0"/>
                  <a:t> , a proof </a:t>
                </a:r>
                <a14:m>
                  <m:oMath xmlns:m="http://schemas.openxmlformats.org/officeDocument/2006/math">
                    <m:r>
                      <a:rPr lang="en-US" altLang="zh-CN" sz="2400" b="0" i="1" smtClean="0">
                        <a:latin typeface="Cambria Math" panose="02040503050406030204" pitchFamily="18" charset="0"/>
                      </a:rPr>
                      <m:t>𝜋</m:t>
                    </m:r>
                  </m:oMath>
                </a14:m>
                <a:r>
                  <a:rPr lang="en-US" altLang="zh-CN" sz="2400" i="1" dirty="0"/>
                  <a:t> </a:t>
                </a:r>
                <a:r>
                  <a:rPr lang="en-US" altLang="zh-CN" sz="2400" dirty="0"/>
                  <a:t>and commitments </a:t>
                </a:r>
                <a14:m>
                  <m:oMath xmlns:m="http://schemas.openxmlformats.org/officeDocument/2006/math">
                    <m:sSub>
                      <m:sSubPr>
                        <m:ctrlPr>
                          <a:rPr lang="en-US" altLang="zh-CN" sz="2400" i="1" smtClean="0">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𝑐</m:t>
                        </m:r>
                      </m:e>
                      <m:sub>
                        <m:r>
                          <a:rPr lang="en-US" altLang="zh-CN" sz="2400" i="1">
                            <a:solidFill>
                              <a:schemeClr val="tx1"/>
                            </a:solidFill>
                            <a:latin typeface="Cambria Math" panose="02040503050406030204" pitchFamily="18" charset="0"/>
                          </a:rPr>
                          <m:t>1</m:t>
                        </m:r>
                      </m:sub>
                    </m:sSub>
                    <m:r>
                      <a:rPr lang="en-US" altLang="zh-CN" sz="2400" i="1">
                        <a:solidFill>
                          <a:schemeClr val="tx1"/>
                        </a:solidFill>
                        <a:latin typeface="Cambria Math" panose="02040503050406030204" pitchFamily="18" charset="0"/>
                      </a:rPr>
                      <m:t>,⋯,</m:t>
                    </m:r>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𝑐</m:t>
                        </m:r>
                      </m:e>
                      <m:sub>
                        <m:r>
                          <a:rPr lang="en-US" altLang="zh-CN" sz="2400" i="1">
                            <a:solidFill>
                              <a:schemeClr val="tx1"/>
                            </a:solidFill>
                            <a:latin typeface="Cambria Math" panose="02040503050406030204" pitchFamily="18" charset="0"/>
                          </a:rPr>
                          <m:t>𝑛</m:t>
                        </m:r>
                      </m:sub>
                    </m:sSub>
                  </m:oMath>
                </a14:m>
                <a:r>
                  <a:rPr lang="en-US" altLang="zh-CN" sz="2400" dirty="0"/>
                  <a:t>, outputs 1 (accept) or 0 (reject). </a:t>
                </a:r>
                <a:br>
                  <a:rPr lang="en-US" altLang="zh-CN" sz="2800" dirty="0"/>
                </a:br>
                <a:endParaRPr lang="en-US" altLang="zh-CN" sz="2800" dirty="0"/>
              </a:p>
            </p:txBody>
          </p:sp>
        </mc:Choice>
        <mc:Fallback xmlns="">
          <p:sp>
            <p:nvSpPr>
              <p:cNvPr id="39" name="文本框 38">
                <a:extLst>
                  <a:ext uri="{FF2B5EF4-FFF2-40B4-BE49-F238E27FC236}">
                    <a16:creationId xmlns:a16="http://schemas.microsoft.com/office/drawing/2014/main" id="{1A42203A-A2BA-49EA-B75E-1BF76B1E6C79}"/>
                  </a:ext>
                </a:extLst>
              </p:cNvPr>
              <p:cNvSpPr txBox="1">
                <a:spLocks noRot="1" noChangeAspect="1" noMove="1" noResize="1" noEditPoints="1" noAdjustHandles="1" noChangeArrowheads="1" noChangeShapeType="1" noTextEdit="1"/>
              </p:cNvSpPr>
              <p:nvPr/>
            </p:nvSpPr>
            <p:spPr>
              <a:xfrm>
                <a:off x="-6350" y="1708724"/>
                <a:ext cx="12192000" cy="4269502"/>
              </a:xfrm>
              <a:prstGeom prst="rect">
                <a:avLst/>
              </a:prstGeom>
              <a:blipFill>
                <a:blip r:embed="rId3"/>
                <a:stretch>
                  <a:fillRect t="-71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38926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87B81A7-A3E9-4894-9916-9E6DE5401433}"/>
              </a:ext>
            </a:extLst>
          </p:cNvPr>
          <p:cNvSpPr>
            <a:spLocks noGrp="1"/>
          </p:cNvSpPr>
          <p:nvPr>
            <p:ph type="title"/>
          </p:nvPr>
        </p:nvSpPr>
        <p:spPr/>
        <p:txBody>
          <a:bodyPr/>
          <a:lstStyle/>
          <a:p>
            <a:pPr algn="ctr"/>
            <a:r>
              <a:rPr lang="en-US" altLang="zh-CN" sz="3200" dirty="0"/>
              <a:t>Hardness of MLWE with linear leakage</a:t>
            </a:r>
            <a:endParaRPr lang="zh-CN" altLang="en-US" sz="3200" dirty="0"/>
          </a:p>
        </p:txBody>
      </p:sp>
      <p:sp>
        <p:nvSpPr>
          <p:cNvPr id="4" name="文本框 3">
            <a:extLst>
              <a:ext uri="{FF2B5EF4-FFF2-40B4-BE49-F238E27FC236}">
                <a16:creationId xmlns:a16="http://schemas.microsoft.com/office/drawing/2014/main" id="{E7C9E825-7BC7-40D7-A1F1-F69722EA8A04}"/>
              </a:ext>
            </a:extLst>
          </p:cNvPr>
          <p:cNvSpPr txBox="1"/>
          <p:nvPr/>
        </p:nvSpPr>
        <p:spPr>
          <a:xfrm>
            <a:off x="0" y="890790"/>
            <a:ext cx="9755342" cy="584775"/>
          </a:xfrm>
          <a:prstGeom prst="rect">
            <a:avLst/>
          </a:prstGeom>
          <a:noFill/>
        </p:spPr>
        <p:txBody>
          <a:bodyPr wrap="square" rtlCol="0">
            <a:spAutoFit/>
          </a:bodyPr>
          <a:lstStyle/>
          <a:p>
            <a:pPr marL="457200" indent="-457200">
              <a:buFont typeface="Wingdings" panose="05000000000000000000" pitchFamily="2" charset="2"/>
              <a:buChar char="p"/>
            </a:pPr>
            <a:r>
              <a:rPr lang="en-US" altLang="zh-CN" sz="3200" dirty="0"/>
              <a:t>MLWE with linear leakage</a:t>
            </a:r>
            <a:endParaRPr lang="zh-CN" altLang="en-US" sz="3200" dirty="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F404E5BC-BB6F-444A-9A94-E9F7B16262F9}"/>
                  </a:ext>
                </a:extLst>
              </p:cNvPr>
              <p:cNvSpPr txBox="1"/>
              <p:nvPr/>
            </p:nvSpPr>
            <p:spPr>
              <a:xfrm>
                <a:off x="0" y="1473633"/>
                <a:ext cx="11696700" cy="547073"/>
              </a:xfrm>
              <a:prstGeom prst="rect">
                <a:avLst/>
              </a:prstGeom>
              <a:noFill/>
            </p:spPr>
            <p:txBody>
              <a:bodyPr wrap="square" rtlCol="0">
                <a:spAutoFit/>
              </a:bodyPr>
              <a:lstStyle/>
              <a:p>
                <a:pPr marL="914400" lvl="1" indent="-457200">
                  <a:lnSpc>
                    <a:spcPts val="4000"/>
                  </a:lnSpc>
                  <a:buFont typeface="Wingdings" panose="05000000000000000000" pitchFamily="2" charset="2"/>
                  <a:buChar char="§"/>
                </a:pPr>
                <a:r>
                  <a:rPr lang="en-US" altLang="zh-CN" sz="2400" dirty="0"/>
                  <a:t>Target: Show </a:t>
                </a:r>
                <a:r>
                  <a:rPr lang="en-US" altLang="zh-CN" sz="2400" dirty="0">
                    <a:solidFill>
                      <a:srgbClr val="0070C0"/>
                    </a:solidFill>
                  </a:rPr>
                  <a:t>Search</a:t>
                </a:r>
                <a:r>
                  <a:rPr lang="en-US" altLang="zh-CN" sz="2400" dirty="0"/>
                  <a:t>-MLWE </a:t>
                </a:r>
                <a14:m>
                  <m:oMath xmlns:m="http://schemas.openxmlformats.org/officeDocument/2006/math">
                    <m:r>
                      <a:rPr lang="en-US" altLang="zh-CN" sz="2400" i="1" smtClean="0">
                        <a:latin typeface="Cambria Math" panose="02040503050406030204" pitchFamily="18" charset="0"/>
                        <a:ea typeface="Cambria Math" panose="02040503050406030204" pitchFamily="18" charset="0"/>
                      </a:rPr>
                      <m:t>≤</m:t>
                    </m:r>
                  </m:oMath>
                </a14:m>
                <a:r>
                  <a:rPr lang="en-US" altLang="zh-CN" sz="2400" dirty="0"/>
                  <a:t> </a:t>
                </a:r>
                <a:r>
                  <a:rPr lang="en-US" altLang="zh-CN" sz="2400" dirty="0">
                    <a:solidFill>
                      <a:srgbClr val="7030A0"/>
                    </a:solidFill>
                  </a:rPr>
                  <a:t>decision</a:t>
                </a:r>
                <a:r>
                  <a:rPr lang="en-US" altLang="zh-CN" sz="2400" dirty="0"/>
                  <a:t>-MLWELS (MLWE with linear leakage)</a:t>
                </a:r>
              </a:p>
            </p:txBody>
          </p:sp>
        </mc:Choice>
        <mc:Fallback xmlns="">
          <p:sp>
            <p:nvSpPr>
              <p:cNvPr id="2" name="文本框 1">
                <a:extLst>
                  <a:ext uri="{FF2B5EF4-FFF2-40B4-BE49-F238E27FC236}">
                    <a16:creationId xmlns:a16="http://schemas.microsoft.com/office/drawing/2014/main" id="{F404E5BC-BB6F-444A-9A94-E9F7B16262F9}"/>
                  </a:ext>
                </a:extLst>
              </p:cNvPr>
              <p:cNvSpPr txBox="1">
                <a:spLocks noRot="1" noChangeAspect="1" noMove="1" noResize="1" noEditPoints="1" noAdjustHandles="1" noChangeArrowheads="1" noChangeShapeType="1" noTextEdit="1"/>
              </p:cNvSpPr>
              <p:nvPr/>
            </p:nvSpPr>
            <p:spPr>
              <a:xfrm>
                <a:off x="0" y="1473633"/>
                <a:ext cx="11696700" cy="547073"/>
              </a:xfrm>
              <a:prstGeom prst="rect">
                <a:avLst/>
              </a:prstGeom>
              <a:blipFill>
                <a:blip r:embed="rId3"/>
                <a:stretch>
                  <a:fillRect r="-52" b="-26966"/>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9E297B18-6651-48CE-A72D-15BCEB504835}"/>
              </a:ext>
            </a:extLst>
          </p:cNvPr>
          <p:cNvPicPr>
            <a:picLocks noChangeAspect="1"/>
          </p:cNvPicPr>
          <p:nvPr/>
        </p:nvPicPr>
        <p:blipFill rotWithShape="1">
          <a:blip r:embed="rId4"/>
          <a:srcRect l="4639" t="20523" r="2144" b="5360"/>
          <a:stretch/>
        </p:blipFill>
        <p:spPr>
          <a:xfrm>
            <a:off x="1124583" y="2197514"/>
            <a:ext cx="5840506" cy="4218557"/>
          </a:xfrm>
          <a:prstGeom prst="rect">
            <a:avLst/>
          </a:prstGeom>
        </p:spPr>
      </p:pic>
      <p:grpSp>
        <p:nvGrpSpPr>
          <p:cNvPr id="14" name="组合 13">
            <a:extLst>
              <a:ext uri="{FF2B5EF4-FFF2-40B4-BE49-F238E27FC236}">
                <a16:creationId xmlns:a16="http://schemas.microsoft.com/office/drawing/2014/main" id="{212A968C-C3BB-45F8-8F07-4BC6A67B6D55}"/>
              </a:ext>
            </a:extLst>
          </p:cNvPr>
          <p:cNvGrpSpPr/>
          <p:nvPr/>
        </p:nvGrpSpPr>
        <p:grpSpPr>
          <a:xfrm>
            <a:off x="7625866" y="2461162"/>
            <a:ext cx="3878777" cy="1668869"/>
            <a:chOff x="7646766" y="2915749"/>
            <a:chExt cx="3878777" cy="1668869"/>
          </a:xfrm>
        </p:grpSpPr>
        <p:pic>
          <p:nvPicPr>
            <p:cNvPr id="9" name="图片 8">
              <a:extLst>
                <a:ext uri="{FF2B5EF4-FFF2-40B4-BE49-F238E27FC236}">
                  <a16:creationId xmlns:a16="http://schemas.microsoft.com/office/drawing/2014/main" id="{41EE9513-FEE3-4ECD-8613-0D81F7469929}"/>
                </a:ext>
              </a:extLst>
            </p:cNvPr>
            <p:cNvPicPr>
              <a:picLocks noChangeAspect="1"/>
            </p:cNvPicPr>
            <p:nvPr/>
          </p:nvPicPr>
          <p:blipFill rotWithShape="1">
            <a:blip r:embed="rId5">
              <a:extLst>
                <a:ext uri="{28A0092B-C50C-407E-A947-70E740481C1C}">
                  <a14:useLocalDpi xmlns:a14="http://schemas.microsoft.com/office/drawing/2010/main" val="0"/>
                </a:ext>
              </a:extLst>
            </a:blip>
            <a:srcRect t="13348"/>
            <a:stretch/>
          </p:blipFill>
          <p:spPr>
            <a:xfrm>
              <a:off x="7888940" y="2915749"/>
              <a:ext cx="3286125" cy="429185"/>
            </a:xfrm>
            <a:prstGeom prst="rect">
              <a:avLst/>
            </a:prstGeom>
          </p:spPr>
        </p:pic>
        <p:pic>
          <p:nvPicPr>
            <p:cNvPr id="10" name="图片 9">
              <a:extLst>
                <a:ext uri="{FF2B5EF4-FFF2-40B4-BE49-F238E27FC236}">
                  <a16:creationId xmlns:a16="http://schemas.microsoft.com/office/drawing/2014/main" id="{B196B741-F1BA-4480-BAB4-E78F13D437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3355" y="3422350"/>
              <a:ext cx="2330825" cy="505203"/>
            </a:xfrm>
            <a:prstGeom prst="rect">
              <a:avLst/>
            </a:prstGeom>
          </p:spPr>
        </p:pic>
        <p:grpSp>
          <p:nvGrpSpPr>
            <p:cNvPr id="13" name="组合 12">
              <a:extLst>
                <a:ext uri="{FF2B5EF4-FFF2-40B4-BE49-F238E27FC236}">
                  <a16:creationId xmlns:a16="http://schemas.microsoft.com/office/drawing/2014/main" id="{233825A3-0B10-4833-B5BD-EC9C49810FAA}"/>
                </a:ext>
              </a:extLst>
            </p:cNvPr>
            <p:cNvGrpSpPr/>
            <p:nvPr/>
          </p:nvGrpSpPr>
          <p:grpSpPr>
            <a:xfrm>
              <a:off x="7646766" y="4117893"/>
              <a:ext cx="3878777" cy="466725"/>
              <a:chOff x="7636316" y="4999180"/>
              <a:chExt cx="3878777" cy="466725"/>
            </a:xfrm>
          </p:grpSpPr>
          <p:pic>
            <p:nvPicPr>
              <p:cNvPr id="11" name="图片 10">
                <a:extLst>
                  <a:ext uri="{FF2B5EF4-FFF2-40B4-BE49-F238E27FC236}">
                    <a16:creationId xmlns:a16="http://schemas.microsoft.com/office/drawing/2014/main" id="{2B4F011C-A9DB-4EFB-A8C0-6136948C31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6316" y="4999180"/>
                <a:ext cx="1514475" cy="466725"/>
              </a:xfrm>
              <a:prstGeom prst="rect">
                <a:avLst/>
              </a:prstGeom>
            </p:spPr>
          </p:pic>
          <p:pic>
            <p:nvPicPr>
              <p:cNvPr id="12" name="图片 11">
                <a:extLst>
                  <a:ext uri="{FF2B5EF4-FFF2-40B4-BE49-F238E27FC236}">
                    <a16:creationId xmlns:a16="http://schemas.microsoft.com/office/drawing/2014/main" id="{F8F3A986-3C3F-45BC-9CD8-2BBD438520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19568" y="4999180"/>
                <a:ext cx="2295525" cy="438150"/>
              </a:xfrm>
              <a:prstGeom prst="rect">
                <a:avLst/>
              </a:prstGeom>
            </p:spPr>
          </p:pic>
        </p:grpSp>
      </p:gr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781051E2-CFBF-42E1-A748-370E36881A70}"/>
                  </a:ext>
                </a:extLst>
              </p:cNvPr>
              <p:cNvSpPr txBox="1"/>
              <p:nvPr/>
            </p:nvSpPr>
            <p:spPr>
              <a:xfrm>
                <a:off x="7304724" y="4532947"/>
                <a:ext cx="4803674" cy="1629164"/>
              </a:xfrm>
              <a:prstGeom prst="rect">
                <a:avLst/>
              </a:prstGeom>
              <a:noFill/>
            </p:spPr>
            <p:txBody>
              <a:bodyPr wrap="square" rtlCol="0">
                <a:spAutoFit/>
              </a:bodyPr>
              <a:lstStyle/>
              <a:p>
                <a:r>
                  <a:rPr lang="en-US" altLang="zh-CN" sz="2000" dirty="0"/>
                  <a:t>S-MLWELE: given sample </a:t>
                </a:r>
              </a:p>
              <a:p>
                <a:pPr/>
                <a14:m>
                  <m:oMathPara xmlns:m="http://schemas.openxmlformats.org/officeDocument/2006/math">
                    <m:oMathParaPr>
                      <m:jc m:val="centerGroup"/>
                    </m:oMathParaPr>
                    <m:oMath xmlns:m="http://schemas.openxmlformats.org/officeDocument/2006/math">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𝐴</m:t>
                          </m:r>
                          <m:r>
                            <a:rPr lang="en-US" altLang="zh-CN" sz="2000" b="0" i="1" smtClean="0">
                              <a:latin typeface="Cambria Math" panose="02040503050406030204" pitchFamily="18" charset="0"/>
                            </a:rPr>
                            <m:t>,</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𝑏</m:t>
                              </m:r>
                            </m:e>
                          </m:acc>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𝐴</m:t>
                          </m:r>
                          <m:r>
                            <a:rPr lang="en-US" altLang="zh-CN" sz="2000" b="0" i="1" smtClean="0">
                              <a:latin typeface="Cambria Math" panose="02040503050406030204" pitchFamily="18" charset="0"/>
                            </a:rPr>
                            <m:t>⋅</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𝑠</m:t>
                              </m:r>
                            </m:e>
                          </m:acc>
                          <m:r>
                            <a:rPr lang="en-US" altLang="zh-CN" sz="2000" b="0" i="1" smtClean="0">
                              <a:latin typeface="Cambria Math" panose="02040503050406030204" pitchFamily="18" charset="0"/>
                            </a:rPr>
                            <m:t>,</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𝑧</m:t>
                              </m:r>
                            </m:e>
                          </m:acc>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𝐿</m:t>
                              </m:r>
                            </m:e>
                            <m:sub>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𝑧</m:t>
                                  </m:r>
                                </m:e>
                              </m:acc>
                            </m:sub>
                          </m:sSub>
                          <m:d>
                            <m:dPr>
                              <m:ctrlPr>
                                <a:rPr lang="en-US" altLang="zh-CN" sz="2000" b="0" i="1" smtClean="0">
                                  <a:latin typeface="Cambria Math" panose="02040503050406030204" pitchFamily="18" charset="0"/>
                                </a:rPr>
                              </m:ctrlPr>
                            </m:d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𝑒</m:t>
                                  </m:r>
                                </m:e>
                              </m:acc>
                            </m:e>
                          </m:d>
                        </m:e>
                      </m:d>
                      <m:r>
                        <a:rPr lang="en-US" altLang="zh-CN" sz="2000" b="0" i="1" smtClean="0">
                          <a:latin typeface="Cambria Math" panose="02040503050406030204" pitchFamily="18" charset="0"/>
                        </a:rPr>
                        <m:t>,</m:t>
                      </m:r>
                      <m:r>
                        <m:rPr>
                          <m:sty m:val="p"/>
                        </m:rPr>
                        <a:rPr lang="en-US" altLang="zh-CN" sz="2000" b="0" i="0" smtClean="0">
                          <a:latin typeface="Cambria Math" panose="02040503050406030204" pitchFamily="18" charset="0"/>
                        </a:rPr>
                        <m:t>find</m:t>
                      </m:r>
                      <m:r>
                        <a:rPr lang="en-US" altLang="zh-CN" sz="2000" b="0" i="0" smtClean="0">
                          <a:latin typeface="Cambria Math" panose="02040503050406030204" pitchFamily="18" charset="0"/>
                        </a:rPr>
                        <m:t> </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𝑠</m:t>
                          </m:r>
                        </m:e>
                      </m:acc>
                    </m:oMath>
                  </m:oMathPara>
                </a14:m>
                <a:endParaRPr lang="en-US" altLang="zh-CN" sz="2000" b="0" dirty="0"/>
              </a:p>
              <a:p>
                <a:r>
                  <a:rPr lang="en-US" altLang="zh-CN" sz="2000" dirty="0"/>
                  <a:t>D-MLWELE: distinguish </a:t>
                </a:r>
              </a:p>
              <a:p>
                <a14:m>
                  <m:oMath xmlns:m="http://schemas.openxmlformats.org/officeDocument/2006/math">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𝐴</m:t>
                        </m:r>
                        <m:r>
                          <a:rPr lang="en-US" altLang="zh-CN" sz="2000" b="0" i="1" smtClean="0">
                            <a:latin typeface="Cambria Math" panose="02040503050406030204" pitchFamily="18" charset="0"/>
                          </a:rPr>
                          <m:t>,</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𝑏</m:t>
                            </m:r>
                          </m:e>
                        </m:acc>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𝐴</m:t>
                        </m:r>
                        <m:r>
                          <a:rPr lang="en-US" altLang="zh-CN" sz="2000" b="0" i="1" smtClean="0">
                            <a:latin typeface="Cambria Math" panose="02040503050406030204" pitchFamily="18" charset="0"/>
                          </a:rPr>
                          <m:t>⋅</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𝑠</m:t>
                            </m:r>
                          </m:e>
                        </m:acc>
                        <m:r>
                          <a:rPr lang="en-US" altLang="zh-CN" sz="2000" b="0" i="1" smtClean="0">
                            <a:latin typeface="Cambria Math" panose="02040503050406030204" pitchFamily="18" charset="0"/>
                          </a:rPr>
                          <m:t>,</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𝑧</m:t>
                            </m:r>
                          </m:e>
                        </m:acc>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𝐿</m:t>
                            </m:r>
                          </m:e>
                          <m:sub>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𝑧</m:t>
                                </m:r>
                              </m:e>
                            </m:acc>
                          </m:sub>
                        </m:sSub>
                        <m:d>
                          <m:dPr>
                            <m:ctrlPr>
                              <a:rPr lang="en-US" altLang="zh-CN" sz="2000" b="0" i="1" smtClean="0">
                                <a:latin typeface="Cambria Math" panose="02040503050406030204" pitchFamily="18" charset="0"/>
                              </a:rPr>
                            </m:ctrlPr>
                          </m:d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𝑒</m:t>
                                </m:r>
                              </m:e>
                            </m:acc>
                          </m:e>
                        </m:d>
                      </m:e>
                    </m:d>
                  </m:oMath>
                </a14:m>
                <a:r>
                  <a:rPr lang="zh-CN" altLang="en-US" sz="2000" dirty="0"/>
                  <a:t> </a:t>
                </a:r>
                <a:r>
                  <a:rPr lang="en-US" altLang="zh-CN" sz="2000" dirty="0"/>
                  <a:t>and </a:t>
                </a:r>
                <a14:m>
                  <m:oMath xmlns:m="http://schemas.openxmlformats.org/officeDocument/2006/math">
                    <m:d>
                      <m:dPr>
                        <m:ctrlPr>
                          <a:rPr lang="en-US" altLang="zh-CN" sz="2000" i="1">
                            <a:latin typeface="Cambria Math" panose="02040503050406030204" pitchFamily="18" charset="0"/>
                          </a:rPr>
                        </m:ctrlPr>
                      </m:dPr>
                      <m:e>
                        <m:r>
                          <a:rPr lang="en-US" altLang="zh-CN" sz="2000" i="1">
                            <a:latin typeface="Cambria Math" panose="02040503050406030204" pitchFamily="18" charset="0"/>
                          </a:rPr>
                          <m:t>𝐴</m:t>
                        </m:r>
                        <m:r>
                          <a:rPr lang="en-US" altLang="zh-CN" sz="2000" i="1">
                            <a:latin typeface="Cambria Math" panose="02040503050406030204" pitchFamily="18" charset="0"/>
                          </a:rPr>
                          <m:t>,</m:t>
                        </m:r>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𝑢</m:t>
                            </m:r>
                          </m:e>
                        </m:acc>
                        <m:r>
                          <a:rPr lang="en-US" altLang="zh-CN" sz="2000" i="1">
                            <a:latin typeface="Cambria Math" panose="02040503050406030204" pitchFamily="18" charset="0"/>
                          </a:rPr>
                          <m:t>,</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𝑧</m:t>
                            </m:r>
                          </m:e>
                        </m:acc>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𝐿</m:t>
                            </m:r>
                          </m:e>
                          <m:sub>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𝑧</m:t>
                                </m:r>
                              </m:e>
                            </m:acc>
                          </m:sub>
                        </m:sSub>
                        <m:d>
                          <m:dPr>
                            <m:ctrlPr>
                              <a:rPr lang="en-US" altLang="zh-CN" sz="2000" i="1">
                                <a:latin typeface="Cambria Math" panose="02040503050406030204" pitchFamily="18" charset="0"/>
                              </a:rPr>
                            </m:ctrlPr>
                          </m:dPr>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𝑒</m:t>
                                </m:r>
                              </m:e>
                            </m:acc>
                          </m:e>
                        </m:d>
                      </m:e>
                    </m:d>
                  </m:oMath>
                </a14:m>
                <a:endParaRPr lang="zh-CN" altLang="en-US" sz="2000" dirty="0"/>
              </a:p>
            </p:txBody>
          </p:sp>
        </mc:Choice>
        <mc:Fallback xmlns="">
          <p:sp>
            <p:nvSpPr>
              <p:cNvPr id="15" name="文本框 14">
                <a:extLst>
                  <a:ext uri="{FF2B5EF4-FFF2-40B4-BE49-F238E27FC236}">
                    <a16:creationId xmlns:a16="http://schemas.microsoft.com/office/drawing/2014/main" id="{781051E2-CFBF-42E1-A748-370E36881A70}"/>
                  </a:ext>
                </a:extLst>
              </p:cNvPr>
              <p:cNvSpPr txBox="1">
                <a:spLocks noRot="1" noChangeAspect="1" noMove="1" noResize="1" noEditPoints="1" noAdjustHandles="1" noChangeArrowheads="1" noChangeShapeType="1" noTextEdit="1"/>
              </p:cNvSpPr>
              <p:nvPr/>
            </p:nvSpPr>
            <p:spPr>
              <a:xfrm>
                <a:off x="7304724" y="4532947"/>
                <a:ext cx="4803674" cy="1629164"/>
              </a:xfrm>
              <a:prstGeom prst="rect">
                <a:avLst/>
              </a:prstGeom>
              <a:blipFill>
                <a:blip r:embed="rId9"/>
                <a:stretch>
                  <a:fillRect l="-1269" t="-1873" b="-11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5453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87B81A7-A3E9-4894-9916-9E6DE5401433}"/>
              </a:ext>
            </a:extLst>
          </p:cNvPr>
          <p:cNvSpPr>
            <a:spLocks noGrp="1"/>
          </p:cNvSpPr>
          <p:nvPr>
            <p:ph type="title"/>
          </p:nvPr>
        </p:nvSpPr>
        <p:spPr/>
        <p:txBody>
          <a:bodyPr/>
          <a:lstStyle/>
          <a:p>
            <a:pPr algn="ctr"/>
            <a:r>
              <a:rPr lang="en-US" altLang="zh-CN" sz="3200" dirty="0"/>
              <a:t>Hardness of MLWE with linear leakage</a:t>
            </a:r>
            <a:endParaRPr lang="zh-CN" altLang="en-US" sz="3200" dirty="0"/>
          </a:p>
        </p:txBody>
      </p:sp>
      <p:sp>
        <p:nvSpPr>
          <p:cNvPr id="4" name="文本框 3">
            <a:extLst>
              <a:ext uri="{FF2B5EF4-FFF2-40B4-BE49-F238E27FC236}">
                <a16:creationId xmlns:a16="http://schemas.microsoft.com/office/drawing/2014/main" id="{E7C9E825-7BC7-40D7-A1F1-F69722EA8A04}"/>
              </a:ext>
            </a:extLst>
          </p:cNvPr>
          <p:cNvSpPr txBox="1"/>
          <p:nvPr/>
        </p:nvSpPr>
        <p:spPr>
          <a:xfrm>
            <a:off x="0" y="890790"/>
            <a:ext cx="9755342" cy="584775"/>
          </a:xfrm>
          <a:prstGeom prst="rect">
            <a:avLst/>
          </a:prstGeom>
          <a:noFill/>
        </p:spPr>
        <p:txBody>
          <a:bodyPr wrap="square" rtlCol="0">
            <a:spAutoFit/>
          </a:bodyPr>
          <a:lstStyle/>
          <a:p>
            <a:pPr marL="457200" indent="-457200">
              <a:buFont typeface="Wingdings" panose="05000000000000000000" pitchFamily="2" charset="2"/>
              <a:buChar char="p"/>
            </a:pPr>
            <a:r>
              <a:rPr lang="en-US" altLang="zh-CN" sz="3200" dirty="0"/>
              <a:t>MLWE with linear leakage</a:t>
            </a:r>
            <a:endParaRPr lang="zh-CN" altLang="en-US" sz="3200" dirty="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F404E5BC-BB6F-444A-9A94-E9F7B16262F9}"/>
                  </a:ext>
                </a:extLst>
              </p:cNvPr>
              <p:cNvSpPr txBox="1"/>
              <p:nvPr/>
            </p:nvSpPr>
            <p:spPr>
              <a:xfrm>
                <a:off x="0" y="1473633"/>
                <a:ext cx="11696700" cy="547073"/>
              </a:xfrm>
              <a:prstGeom prst="rect">
                <a:avLst/>
              </a:prstGeom>
              <a:noFill/>
            </p:spPr>
            <p:txBody>
              <a:bodyPr wrap="square" rtlCol="0">
                <a:spAutoFit/>
              </a:bodyPr>
              <a:lstStyle/>
              <a:p>
                <a:pPr marL="914400" lvl="1" indent="-457200">
                  <a:lnSpc>
                    <a:spcPts val="4000"/>
                  </a:lnSpc>
                  <a:buFont typeface="Wingdings" panose="05000000000000000000" pitchFamily="2" charset="2"/>
                  <a:buChar char="§"/>
                </a:pPr>
                <a:r>
                  <a:rPr lang="en-US" altLang="zh-CN" sz="2400" dirty="0"/>
                  <a:t>Target: Show </a:t>
                </a:r>
                <a:r>
                  <a:rPr lang="en-US" altLang="zh-CN" sz="2400" dirty="0">
                    <a:solidFill>
                      <a:srgbClr val="0070C0"/>
                    </a:solidFill>
                  </a:rPr>
                  <a:t>Search</a:t>
                </a:r>
                <a:r>
                  <a:rPr lang="en-US" altLang="zh-CN" sz="2400" dirty="0"/>
                  <a:t>-MLWE </a:t>
                </a:r>
                <a14:m>
                  <m:oMath xmlns:m="http://schemas.openxmlformats.org/officeDocument/2006/math">
                    <m:r>
                      <a:rPr lang="en-US" altLang="zh-CN" sz="2400" i="1" smtClean="0">
                        <a:latin typeface="Cambria Math" panose="02040503050406030204" pitchFamily="18" charset="0"/>
                        <a:ea typeface="Cambria Math" panose="02040503050406030204" pitchFamily="18" charset="0"/>
                      </a:rPr>
                      <m:t>≤</m:t>
                    </m:r>
                  </m:oMath>
                </a14:m>
                <a:r>
                  <a:rPr lang="en-US" altLang="zh-CN" sz="2400" dirty="0"/>
                  <a:t> </a:t>
                </a:r>
                <a:r>
                  <a:rPr lang="en-US" altLang="zh-CN" sz="2400" dirty="0">
                    <a:solidFill>
                      <a:srgbClr val="7030A0"/>
                    </a:solidFill>
                  </a:rPr>
                  <a:t>decision</a:t>
                </a:r>
                <a:r>
                  <a:rPr lang="en-US" altLang="zh-CN" sz="2400" dirty="0"/>
                  <a:t>-MLWELS (MLWE with linear leakage)</a:t>
                </a:r>
              </a:p>
            </p:txBody>
          </p:sp>
        </mc:Choice>
        <mc:Fallback xmlns="">
          <p:sp>
            <p:nvSpPr>
              <p:cNvPr id="2" name="文本框 1">
                <a:extLst>
                  <a:ext uri="{FF2B5EF4-FFF2-40B4-BE49-F238E27FC236}">
                    <a16:creationId xmlns:a16="http://schemas.microsoft.com/office/drawing/2014/main" id="{F404E5BC-BB6F-444A-9A94-E9F7B16262F9}"/>
                  </a:ext>
                </a:extLst>
              </p:cNvPr>
              <p:cNvSpPr txBox="1">
                <a:spLocks noRot="1" noChangeAspect="1" noMove="1" noResize="1" noEditPoints="1" noAdjustHandles="1" noChangeArrowheads="1" noChangeShapeType="1" noTextEdit="1"/>
              </p:cNvSpPr>
              <p:nvPr/>
            </p:nvSpPr>
            <p:spPr>
              <a:xfrm>
                <a:off x="0" y="1473633"/>
                <a:ext cx="11696700" cy="547073"/>
              </a:xfrm>
              <a:prstGeom prst="rect">
                <a:avLst/>
              </a:prstGeom>
              <a:blipFill>
                <a:blip r:embed="rId3"/>
                <a:stretch>
                  <a:fillRect r="-52" b="-26966"/>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9E297B18-6651-48CE-A72D-15BCEB504835}"/>
              </a:ext>
            </a:extLst>
          </p:cNvPr>
          <p:cNvPicPr>
            <a:picLocks noChangeAspect="1"/>
          </p:cNvPicPr>
          <p:nvPr/>
        </p:nvPicPr>
        <p:blipFill rotWithShape="1">
          <a:blip r:embed="rId4"/>
          <a:srcRect l="4639" t="20523" r="2144" b="5360"/>
          <a:stretch/>
        </p:blipFill>
        <p:spPr>
          <a:xfrm>
            <a:off x="1124583" y="2197514"/>
            <a:ext cx="5840506" cy="4218557"/>
          </a:xfrm>
          <a:prstGeom prst="rect">
            <a:avLst/>
          </a:prstGeom>
        </p:spPr>
      </p:pic>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12448EA7-1C75-4C70-B911-977AC96E438F}"/>
                  </a:ext>
                </a:extLst>
              </p:cNvPr>
              <p:cNvSpPr txBox="1"/>
              <p:nvPr/>
            </p:nvSpPr>
            <p:spPr>
              <a:xfrm>
                <a:off x="7205471" y="2873829"/>
                <a:ext cx="4195790" cy="2246769"/>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t>Step (1): random guess of leakage, with reduction loss </a:t>
                </a:r>
                <a14:m>
                  <m:oMath xmlns:m="http://schemas.openxmlformats.org/officeDocument/2006/math">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𝑞</m:t>
                    </m:r>
                  </m:oMath>
                </a14:m>
                <a:endParaRPr lang="en-US" altLang="zh-CN" sz="2000" dirty="0"/>
              </a:p>
              <a:p>
                <a:pPr marL="342900" indent="-342900">
                  <a:buFont typeface="Arial" panose="020B0604020202020204" pitchFamily="34" charset="0"/>
                  <a:buChar char="•"/>
                </a:pPr>
                <a:r>
                  <a:rPr lang="en-US" altLang="zh-CN" sz="2000" dirty="0"/>
                  <a:t>Step (2) – (5): similar to [LPR10, LS15], additionally simulate the leakage </a:t>
                </a:r>
              </a:p>
              <a:p>
                <a:pPr marL="342900" indent="-342900">
                  <a:buFont typeface="Arial" panose="020B0604020202020204" pitchFamily="34" charset="0"/>
                  <a:buChar char="•"/>
                </a:pPr>
                <a:r>
                  <a:rPr lang="en-US" altLang="zh-CN" sz="2000" dirty="0"/>
                  <a:t>Step (6): transform MLWELE sample to MLWELS sample </a:t>
                </a:r>
                <a:endParaRPr lang="zh-CN" altLang="en-US" sz="2000" dirty="0"/>
              </a:p>
            </p:txBody>
          </p:sp>
        </mc:Choice>
        <mc:Fallback>
          <p:sp>
            <p:nvSpPr>
              <p:cNvPr id="3" name="文本框 2">
                <a:extLst>
                  <a:ext uri="{FF2B5EF4-FFF2-40B4-BE49-F238E27FC236}">
                    <a16:creationId xmlns:a16="http://schemas.microsoft.com/office/drawing/2014/main" id="{12448EA7-1C75-4C70-B911-977AC96E438F}"/>
                  </a:ext>
                </a:extLst>
              </p:cNvPr>
              <p:cNvSpPr txBox="1">
                <a:spLocks noRot="1" noChangeAspect="1" noMove="1" noResize="1" noEditPoints="1" noAdjustHandles="1" noChangeArrowheads="1" noChangeShapeType="1" noTextEdit="1"/>
              </p:cNvSpPr>
              <p:nvPr/>
            </p:nvSpPr>
            <p:spPr>
              <a:xfrm>
                <a:off x="7205471" y="2873829"/>
                <a:ext cx="4195790" cy="2246769"/>
              </a:xfrm>
              <a:prstGeom prst="rect">
                <a:avLst/>
              </a:prstGeom>
              <a:blipFill>
                <a:blip r:embed="rId5"/>
                <a:stretch>
                  <a:fillRect l="-1308" t="-1084" r="-2326" b="-406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1705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87B81A7-A3E9-4894-9916-9E6DE5401433}"/>
              </a:ext>
            </a:extLst>
          </p:cNvPr>
          <p:cNvSpPr>
            <a:spLocks noGrp="1"/>
          </p:cNvSpPr>
          <p:nvPr>
            <p:ph type="title"/>
          </p:nvPr>
        </p:nvSpPr>
        <p:spPr/>
        <p:txBody>
          <a:bodyPr/>
          <a:lstStyle/>
          <a:p>
            <a:pPr algn="ctr"/>
            <a:r>
              <a:rPr lang="en-US" altLang="zh-CN" sz="3200" dirty="0">
                <a:effectLst/>
              </a:rPr>
              <a:t>Summary and Questions</a:t>
            </a:r>
            <a:endParaRPr lang="zh-CN" altLang="en-US" sz="3200" dirty="0"/>
          </a:p>
        </p:txBody>
      </p:sp>
      <p:sp>
        <p:nvSpPr>
          <p:cNvPr id="4" name="文本框 3">
            <a:extLst>
              <a:ext uri="{FF2B5EF4-FFF2-40B4-BE49-F238E27FC236}">
                <a16:creationId xmlns:a16="http://schemas.microsoft.com/office/drawing/2014/main" id="{E7C9E825-7BC7-40D7-A1F1-F69722EA8A04}"/>
              </a:ext>
            </a:extLst>
          </p:cNvPr>
          <p:cNvSpPr txBox="1"/>
          <p:nvPr/>
        </p:nvSpPr>
        <p:spPr>
          <a:xfrm>
            <a:off x="0" y="4622917"/>
            <a:ext cx="9755342" cy="584775"/>
          </a:xfrm>
          <a:prstGeom prst="rect">
            <a:avLst/>
          </a:prstGeom>
          <a:noFill/>
        </p:spPr>
        <p:txBody>
          <a:bodyPr wrap="square" rtlCol="0">
            <a:spAutoFit/>
          </a:bodyPr>
          <a:lstStyle/>
          <a:p>
            <a:pPr marL="457200" indent="-457200">
              <a:buFont typeface="Wingdings" panose="05000000000000000000" pitchFamily="2" charset="2"/>
              <a:buChar char="p"/>
            </a:pPr>
            <a:r>
              <a:rPr lang="en-US" altLang="zh-CN" sz="3200" dirty="0"/>
              <a:t>Questions </a:t>
            </a:r>
          </a:p>
        </p:txBody>
      </p:sp>
      <p:sp>
        <p:nvSpPr>
          <p:cNvPr id="2" name="文本框 1">
            <a:extLst>
              <a:ext uri="{FF2B5EF4-FFF2-40B4-BE49-F238E27FC236}">
                <a16:creationId xmlns:a16="http://schemas.microsoft.com/office/drawing/2014/main" id="{F404E5BC-BB6F-444A-9A94-E9F7B16262F9}"/>
              </a:ext>
            </a:extLst>
          </p:cNvPr>
          <p:cNvSpPr txBox="1"/>
          <p:nvPr/>
        </p:nvSpPr>
        <p:spPr>
          <a:xfrm>
            <a:off x="0" y="1473633"/>
            <a:ext cx="11696700" cy="3111878"/>
          </a:xfrm>
          <a:prstGeom prst="rect">
            <a:avLst/>
          </a:prstGeom>
          <a:noFill/>
        </p:spPr>
        <p:txBody>
          <a:bodyPr wrap="square" rtlCol="0">
            <a:spAutoFit/>
          </a:bodyPr>
          <a:lstStyle/>
          <a:p>
            <a:pPr marL="914400" lvl="1" indent="-457200">
              <a:lnSpc>
                <a:spcPts val="4000"/>
              </a:lnSpc>
              <a:buFont typeface="Arial" panose="020B0604020202020204" pitchFamily="34" charset="0"/>
              <a:buChar char="•"/>
            </a:pPr>
            <a:r>
              <a:rPr lang="en-US" altLang="zh-CN" sz="2400" dirty="0"/>
              <a:t>There exists a reduction from S-MLWE to D-MLWELS.</a:t>
            </a:r>
          </a:p>
          <a:p>
            <a:pPr lvl="2">
              <a:lnSpc>
                <a:spcPts val="4000"/>
              </a:lnSpc>
            </a:pPr>
            <a:r>
              <a:rPr lang="en-US" altLang="zh-CN" sz="2400" dirty="0"/>
              <a:t>Providing a hardness lower bound of D-MLWELS</a:t>
            </a:r>
          </a:p>
          <a:p>
            <a:pPr lvl="2">
              <a:lnSpc>
                <a:spcPts val="4000"/>
              </a:lnSpc>
            </a:pPr>
            <a:r>
              <a:rPr lang="en-US" altLang="zh-CN" sz="2400" dirty="0"/>
              <a:t>Building hardness from hardness of worst-case (ideal) lattice problem (SIVP)</a:t>
            </a:r>
          </a:p>
          <a:p>
            <a:pPr marL="914400" lvl="1" indent="-457200">
              <a:lnSpc>
                <a:spcPts val="4000"/>
              </a:lnSpc>
              <a:buFont typeface="Arial" panose="020B0604020202020204" pitchFamily="34" charset="0"/>
              <a:buChar char="•"/>
            </a:pPr>
            <a:r>
              <a:rPr lang="en-US" altLang="zh-CN" sz="2400" dirty="0"/>
              <a:t>Show a generalized subset rejection sampling algorithm</a:t>
            </a:r>
          </a:p>
          <a:p>
            <a:pPr lvl="2">
              <a:lnSpc>
                <a:spcPts val="4000"/>
              </a:lnSpc>
            </a:pPr>
            <a:r>
              <a:rPr lang="en-US" altLang="zh-CN" sz="2400" dirty="0"/>
              <a:t>Achieve better efficiency than previous algorithms </a:t>
            </a:r>
          </a:p>
          <a:p>
            <a:pPr lvl="2">
              <a:lnSpc>
                <a:spcPts val="4000"/>
              </a:lnSpc>
            </a:pPr>
            <a:r>
              <a:rPr lang="en-US" altLang="zh-CN" sz="2400" dirty="0"/>
              <a:t>Improve the efficiency of one-time commitment based ZKP over lattice</a:t>
            </a:r>
          </a:p>
        </p:txBody>
      </p:sp>
      <p:sp>
        <p:nvSpPr>
          <p:cNvPr id="7" name="文本框 6">
            <a:extLst>
              <a:ext uri="{FF2B5EF4-FFF2-40B4-BE49-F238E27FC236}">
                <a16:creationId xmlns:a16="http://schemas.microsoft.com/office/drawing/2014/main" id="{BEB74A97-4D3B-41DA-881E-C769A04B7108}"/>
              </a:ext>
            </a:extLst>
          </p:cNvPr>
          <p:cNvSpPr txBox="1"/>
          <p:nvPr/>
        </p:nvSpPr>
        <p:spPr>
          <a:xfrm>
            <a:off x="152400" y="1043190"/>
            <a:ext cx="9755342" cy="584775"/>
          </a:xfrm>
          <a:prstGeom prst="rect">
            <a:avLst/>
          </a:prstGeom>
          <a:noFill/>
        </p:spPr>
        <p:txBody>
          <a:bodyPr wrap="square" rtlCol="0">
            <a:spAutoFit/>
          </a:bodyPr>
          <a:lstStyle/>
          <a:p>
            <a:pPr marL="457200" indent="-457200">
              <a:buFont typeface="Wingdings" panose="05000000000000000000" pitchFamily="2" charset="2"/>
              <a:buChar char="p"/>
            </a:pPr>
            <a:r>
              <a:rPr lang="en-US" altLang="zh-CN" sz="3200" dirty="0"/>
              <a:t>Summary</a:t>
            </a:r>
            <a:endParaRPr lang="zh-CN" altLang="en-US" sz="3200" dirty="0"/>
          </a:p>
        </p:txBody>
      </p:sp>
      <p:sp>
        <p:nvSpPr>
          <p:cNvPr id="9" name="文本框 8">
            <a:extLst>
              <a:ext uri="{FF2B5EF4-FFF2-40B4-BE49-F238E27FC236}">
                <a16:creationId xmlns:a16="http://schemas.microsoft.com/office/drawing/2014/main" id="{EF471A38-466B-4B92-914C-3F9C36108250}"/>
              </a:ext>
            </a:extLst>
          </p:cNvPr>
          <p:cNvSpPr txBox="1"/>
          <p:nvPr/>
        </p:nvSpPr>
        <p:spPr>
          <a:xfrm>
            <a:off x="0" y="5207692"/>
            <a:ext cx="12117106" cy="1060034"/>
          </a:xfrm>
          <a:prstGeom prst="rect">
            <a:avLst/>
          </a:prstGeom>
          <a:noFill/>
        </p:spPr>
        <p:txBody>
          <a:bodyPr wrap="square" rtlCol="0">
            <a:spAutoFit/>
          </a:bodyPr>
          <a:lstStyle/>
          <a:p>
            <a:pPr marL="914400" lvl="1" indent="-457200">
              <a:lnSpc>
                <a:spcPts val="4000"/>
              </a:lnSpc>
              <a:buFont typeface="Arial" panose="020B0604020202020204" pitchFamily="34" charset="0"/>
              <a:buChar char="•"/>
            </a:pPr>
            <a:r>
              <a:rPr lang="en-US" altLang="zh-CN" sz="2400" dirty="0"/>
              <a:t>Hardness of MLWE with leakage beyond linear function? (compact parameters)</a:t>
            </a:r>
          </a:p>
          <a:p>
            <a:pPr marL="914400" lvl="1" indent="-457200">
              <a:lnSpc>
                <a:spcPts val="4000"/>
              </a:lnSpc>
              <a:buFont typeface="Arial" panose="020B0604020202020204" pitchFamily="34" charset="0"/>
              <a:buChar char="•"/>
            </a:pPr>
            <a:r>
              <a:rPr lang="en-US" altLang="zh-CN" sz="2400" dirty="0"/>
              <a:t>MLWELS with other applications?</a:t>
            </a:r>
          </a:p>
        </p:txBody>
      </p:sp>
    </p:spTree>
    <p:extLst>
      <p:ext uri="{BB962C8B-B14F-4D97-AF65-F5344CB8AC3E}">
        <p14:creationId xmlns:p14="http://schemas.microsoft.com/office/powerpoint/2010/main" val="313630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87B81A7-A3E9-4894-9916-9E6DE5401433}"/>
              </a:ext>
            </a:extLst>
          </p:cNvPr>
          <p:cNvSpPr>
            <a:spLocks noGrp="1"/>
          </p:cNvSpPr>
          <p:nvPr>
            <p:ph type="title"/>
          </p:nvPr>
        </p:nvSpPr>
        <p:spPr/>
        <p:txBody>
          <a:bodyPr/>
          <a:lstStyle/>
          <a:p>
            <a:pPr algn="ctr"/>
            <a:r>
              <a:rPr lang="en-US" altLang="zh-CN" sz="3200" b="1" i="0" dirty="0">
                <a:solidFill>
                  <a:srgbClr val="000000"/>
                </a:solidFill>
                <a:effectLst/>
                <a:latin typeface="CMBX12"/>
              </a:rPr>
              <a:t>References</a:t>
            </a:r>
            <a:r>
              <a:rPr lang="en-US" altLang="zh-CN" sz="3200" dirty="0"/>
              <a:t> </a:t>
            </a:r>
            <a:endParaRPr lang="zh-CN" altLang="en-US" sz="3200" dirty="0"/>
          </a:p>
        </p:txBody>
      </p:sp>
      <p:sp>
        <p:nvSpPr>
          <p:cNvPr id="3" name="文本框 2">
            <a:extLst>
              <a:ext uri="{FF2B5EF4-FFF2-40B4-BE49-F238E27FC236}">
                <a16:creationId xmlns:a16="http://schemas.microsoft.com/office/drawing/2014/main" id="{CAD83DC7-52D7-4B24-98E2-934FF4E7E0B7}"/>
              </a:ext>
            </a:extLst>
          </p:cNvPr>
          <p:cNvSpPr txBox="1"/>
          <p:nvPr/>
        </p:nvSpPr>
        <p:spPr>
          <a:xfrm>
            <a:off x="0" y="1071154"/>
            <a:ext cx="12192000" cy="5300105"/>
          </a:xfrm>
          <a:prstGeom prst="rect">
            <a:avLst/>
          </a:prstGeom>
          <a:noFill/>
        </p:spPr>
        <p:txBody>
          <a:bodyPr wrap="square" rtlCol="0">
            <a:spAutoFit/>
          </a:bodyPr>
          <a:lstStyle/>
          <a:p>
            <a:pPr>
              <a:lnSpc>
                <a:spcPts val="2400"/>
              </a:lnSpc>
            </a:pPr>
            <a:r>
              <a:rPr lang="en-US" altLang="zh-CN" sz="1600" dirty="0">
                <a:solidFill>
                  <a:srgbClr val="000000"/>
                </a:solidFill>
                <a:latin typeface="CMR9"/>
              </a:rPr>
              <a:t>[BDLOP18] </a:t>
            </a:r>
            <a:r>
              <a:rPr lang="en-US" altLang="zh-CN" sz="1600" b="0" i="0" dirty="0">
                <a:solidFill>
                  <a:srgbClr val="000000"/>
                </a:solidFill>
                <a:effectLst/>
                <a:latin typeface="CMR9"/>
              </a:rPr>
              <a:t>C. Baum, I. </a:t>
            </a:r>
            <a:r>
              <a:rPr lang="en-US" altLang="zh-CN" sz="1600" b="0" i="0" dirty="0" err="1">
                <a:solidFill>
                  <a:srgbClr val="000000"/>
                </a:solidFill>
                <a:effectLst/>
                <a:latin typeface="CMR9"/>
              </a:rPr>
              <a:t>Damg˚ard</a:t>
            </a:r>
            <a:r>
              <a:rPr lang="en-US" altLang="zh-CN" sz="1600" b="0" i="0" dirty="0">
                <a:solidFill>
                  <a:srgbClr val="000000"/>
                </a:solidFill>
                <a:effectLst/>
                <a:latin typeface="CMR9"/>
              </a:rPr>
              <a:t>, V. </a:t>
            </a:r>
            <a:r>
              <a:rPr lang="en-US" altLang="zh-CN" sz="1600" b="0" i="0" dirty="0" err="1">
                <a:solidFill>
                  <a:srgbClr val="000000"/>
                </a:solidFill>
                <a:effectLst/>
                <a:latin typeface="CMR9"/>
              </a:rPr>
              <a:t>Lyubashevsky</a:t>
            </a:r>
            <a:r>
              <a:rPr lang="en-US" altLang="zh-CN" sz="1600" b="0" i="0" dirty="0">
                <a:solidFill>
                  <a:srgbClr val="000000"/>
                </a:solidFill>
                <a:effectLst/>
                <a:latin typeface="CMR9"/>
              </a:rPr>
              <a:t>, S. </a:t>
            </a:r>
            <a:r>
              <a:rPr lang="en-US" altLang="zh-CN" sz="1600" b="0" i="0" dirty="0" err="1">
                <a:solidFill>
                  <a:srgbClr val="000000"/>
                </a:solidFill>
                <a:effectLst/>
                <a:latin typeface="CMR9"/>
              </a:rPr>
              <a:t>Oechsner</a:t>
            </a:r>
            <a:r>
              <a:rPr lang="en-US" altLang="zh-CN" sz="1600" b="0" i="0" dirty="0">
                <a:solidFill>
                  <a:srgbClr val="000000"/>
                </a:solidFill>
                <a:effectLst/>
                <a:latin typeface="CMR9"/>
              </a:rPr>
              <a:t>, and C. </a:t>
            </a:r>
            <a:r>
              <a:rPr lang="en-US" altLang="zh-CN" sz="1600" b="0" i="0" dirty="0" err="1">
                <a:solidFill>
                  <a:srgbClr val="000000"/>
                </a:solidFill>
                <a:effectLst/>
                <a:latin typeface="CMR9"/>
              </a:rPr>
              <a:t>Peikert</a:t>
            </a:r>
            <a:r>
              <a:rPr lang="en-US" altLang="zh-CN" sz="1600" b="0" i="0" dirty="0">
                <a:solidFill>
                  <a:srgbClr val="000000"/>
                </a:solidFill>
                <a:effectLst/>
                <a:latin typeface="CMR9"/>
              </a:rPr>
              <a:t>. More efficient commitments from structured lattice assumptions.  </a:t>
            </a:r>
          </a:p>
          <a:p>
            <a:pPr>
              <a:lnSpc>
                <a:spcPts val="2400"/>
              </a:lnSpc>
            </a:pPr>
            <a:r>
              <a:rPr lang="en-US" altLang="zh-CN" sz="1600" dirty="0">
                <a:solidFill>
                  <a:srgbClr val="000000"/>
                </a:solidFill>
                <a:latin typeface="CMR9"/>
              </a:rPr>
              <a:t>      </a:t>
            </a:r>
            <a:r>
              <a:rPr lang="en-US" altLang="zh-CN" sz="1600" b="0" i="0" dirty="0">
                <a:solidFill>
                  <a:srgbClr val="000000"/>
                </a:solidFill>
                <a:effectLst/>
                <a:latin typeface="CMR9"/>
              </a:rPr>
              <a:t>In D. Catalano and R. De </a:t>
            </a:r>
            <a:r>
              <a:rPr lang="en-US" altLang="zh-CN" sz="1600" b="0" i="0" dirty="0" err="1">
                <a:solidFill>
                  <a:srgbClr val="000000"/>
                </a:solidFill>
                <a:effectLst/>
                <a:latin typeface="CMR9"/>
              </a:rPr>
              <a:t>Prisco</a:t>
            </a:r>
            <a:r>
              <a:rPr lang="en-US" altLang="zh-CN" sz="1600" b="0" i="0" dirty="0">
                <a:solidFill>
                  <a:srgbClr val="000000"/>
                </a:solidFill>
                <a:effectLst/>
                <a:latin typeface="CMR9"/>
              </a:rPr>
              <a:t>, editors, </a:t>
            </a:r>
            <a:r>
              <a:rPr lang="en-US" altLang="zh-CN" sz="1600" b="0" i="1" dirty="0">
                <a:solidFill>
                  <a:srgbClr val="000000"/>
                </a:solidFill>
                <a:effectLst/>
                <a:latin typeface="CMTI9"/>
              </a:rPr>
              <a:t>SCN 18</a:t>
            </a:r>
            <a:r>
              <a:rPr lang="en-US" altLang="zh-CN" sz="1600" b="0" i="0" dirty="0">
                <a:solidFill>
                  <a:srgbClr val="000000"/>
                </a:solidFill>
                <a:effectLst/>
                <a:latin typeface="CMR9"/>
              </a:rPr>
              <a:t>, volume 11035 of </a:t>
            </a:r>
            <a:r>
              <a:rPr lang="en-US" altLang="zh-CN" sz="1600" b="0" i="1" dirty="0">
                <a:solidFill>
                  <a:srgbClr val="000000"/>
                </a:solidFill>
                <a:effectLst/>
                <a:latin typeface="CMTI9"/>
              </a:rPr>
              <a:t>LNCS</a:t>
            </a:r>
            <a:r>
              <a:rPr lang="en-US" altLang="zh-CN" sz="1600" b="0" i="0" dirty="0">
                <a:solidFill>
                  <a:srgbClr val="000000"/>
                </a:solidFill>
                <a:effectLst/>
                <a:latin typeface="CMR9"/>
              </a:rPr>
              <a:t>, pages 368{385. Springer, Heidelberg, Sept. 2018.</a:t>
            </a:r>
            <a:endParaRPr lang="en-US" altLang="zh-CN" sz="1600" dirty="0">
              <a:solidFill>
                <a:srgbClr val="000000"/>
              </a:solidFill>
              <a:latin typeface="CMR9"/>
            </a:endParaRPr>
          </a:p>
          <a:p>
            <a:pPr>
              <a:lnSpc>
                <a:spcPts val="2400"/>
              </a:lnSpc>
            </a:pPr>
            <a:r>
              <a:rPr lang="en-US" altLang="zh-CN" sz="1600" b="0" i="0" dirty="0">
                <a:solidFill>
                  <a:srgbClr val="000000"/>
                </a:solidFill>
                <a:effectLst/>
                <a:latin typeface="CMR9"/>
              </a:rPr>
              <a:t>[LNS21] V. </a:t>
            </a:r>
            <a:r>
              <a:rPr lang="en-US" altLang="zh-CN" sz="1600" b="0" i="0" dirty="0" err="1">
                <a:solidFill>
                  <a:srgbClr val="000000"/>
                </a:solidFill>
                <a:effectLst/>
                <a:latin typeface="CMR9"/>
              </a:rPr>
              <a:t>Lyubashevsky</a:t>
            </a:r>
            <a:r>
              <a:rPr lang="en-US" altLang="zh-CN" sz="1600" b="0" i="0" dirty="0">
                <a:solidFill>
                  <a:srgbClr val="000000"/>
                </a:solidFill>
                <a:effectLst/>
                <a:latin typeface="CMR9"/>
              </a:rPr>
              <a:t>, N. K. Nguyen, and G. Seiler. Shorter lattice-based </a:t>
            </a:r>
            <a:r>
              <a:rPr lang="en-US" altLang="zh-CN" sz="1600" b="0" i="0" dirty="0" err="1">
                <a:solidFill>
                  <a:srgbClr val="000000"/>
                </a:solidFill>
                <a:effectLst/>
                <a:latin typeface="CMR9"/>
              </a:rPr>
              <a:t>zeroknowledge</a:t>
            </a:r>
            <a:r>
              <a:rPr lang="en-US" altLang="zh-CN" sz="1600" b="0" i="0" dirty="0">
                <a:solidFill>
                  <a:srgbClr val="000000"/>
                </a:solidFill>
                <a:effectLst/>
                <a:latin typeface="CMR9"/>
              </a:rPr>
              <a:t> proofs via one-time commitments. In J. </a:t>
            </a:r>
            <a:r>
              <a:rPr lang="en-US" altLang="zh-CN" sz="1600" b="0" i="0" dirty="0" err="1">
                <a:solidFill>
                  <a:srgbClr val="000000"/>
                </a:solidFill>
                <a:effectLst/>
                <a:latin typeface="CMR9"/>
              </a:rPr>
              <a:t>Garay</a:t>
            </a:r>
            <a:r>
              <a:rPr lang="en-US" altLang="zh-CN" sz="1600" b="0" i="0" dirty="0">
                <a:solidFill>
                  <a:srgbClr val="000000"/>
                </a:solidFill>
                <a:effectLst/>
                <a:latin typeface="CMR9"/>
              </a:rPr>
              <a:t>, editor,</a:t>
            </a:r>
          </a:p>
          <a:p>
            <a:pPr>
              <a:lnSpc>
                <a:spcPts val="2400"/>
              </a:lnSpc>
            </a:pPr>
            <a:r>
              <a:rPr lang="en-US" altLang="zh-CN" sz="1600" dirty="0">
                <a:solidFill>
                  <a:srgbClr val="000000"/>
                </a:solidFill>
                <a:latin typeface="CMR9"/>
              </a:rPr>
              <a:t>      </a:t>
            </a:r>
            <a:r>
              <a:rPr lang="en-US" altLang="zh-CN" sz="1600" b="0" i="1" dirty="0">
                <a:solidFill>
                  <a:srgbClr val="000000"/>
                </a:solidFill>
                <a:effectLst/>
                <a:latin typeface="CMTI9"/>
              </a:rPr>
              <a:t>PKC 2021, Part I</a:t>
            </a:r>
            <a:r>
              <a:rPr lang="en-US" altLang="zh-CN" sz="1600" b="0" i="0" dirty="0">
                <a:solidFill>
                  <a:srgbClr val="000000"/>
                </a:solidFill>
                <a:effectLst/>
                <a:latin typeface="CMR9"/>
              </a:rPr>
              <a:t>, volume 12710 of </a:t>
            </a:r>
            <a:r>
              <a:rPr lang="en-US" altLang="zh-CN" sz="1600" b="0" i="1" dirty="0">
                <a:solidFill>
                  <a:srgbClr val="000000"/>
                </a:solidFill>
                <a:effectLst/>
                <a:latin typeface="CMTI9"/>
              </a:rPr>
              <a:t>LNCS</a:t>
            </a:r>
            <a:r>
              <a:rPr lang="en-US" altLang="zh-CN" sz="1600" b="0" i="0" dirty="0">
                <a:solidFill>
                  <a:srgbClr val="000000"/>
                </a:solidFill>
                <a:effectLst/>
                <a:latin typeface="CMR9"/>
              </a:rPr>
              <a:t>, pages 215{241. Springer, Heidelberg, May 2021.</a:t>
            </a:r>
            <a:endParaRPr lang="en-US" altLang="zh-CN" sz="1600" dirty="0">
              <a:solidFill>
                <a:srgbClr val="000000"/>
              </a:solidFill>
              <a:latin typeface="CMR9"/>
            </a:endParaRPr>
          </a:p>
          <a:p>
            <a:pPr>
              <a:lnSpc>
                <a:spcPts val="2400"/>
              </a:lnSpc>
            </a:pPr>
            <a:r>
              <a:rPr lang="en-US" altLang="zh-CN" sz="1600" dirty="0">
                <a:solidFill>
                  <a:srgbClr val="000000"/>
                </a:solidFill>
                <a:latin typeface="CMR9"/>
              </a:rPr>
              <a:t>[Lyu12] </a:t>
            </a:r>
            <a:r>
              <a:rPr lang="en-US" altLang="zh-CN" sz="1600" b="0" i="0" dirty="0">
                <a:solidFill>
                  <a:srgbClr val="000000"/>
                </a:solidFill>
                <a:effectLst/>
                <a:latin typeface="CMR9"/>
              </a:rPr>
              <a:t>V. </a:t>
            </a:r>
            <a:r>
              <a:rPr lang="en-US" altLang="zh-CN" sz="1600" b="0" i="0" dirty="0" err="1">
                <a:solidFill>
                  <a:srgbClr val="000000"/>
                </a:solidFill>
                <a:effectLst/>
                <a:latin typeface="CMR9"/>
              </a:rPr>
              <a:t>Lyubashevsky</a:t>
            </a:r>
            <a:r>
              <a:rPr lang="en-US" altLang="zh-CN" sz="1600" b="0" i="0" dirty="0">
                <a:solidFill>
                  <a:srgbClr val="000000"/>
                </a:solidFill>
                <a:effectLst/>
                <a:latin typeface="CMR9"/>
              </a:rPr>
              <a:t>. Lattice signatures without trapdoors. In D. </a:t>
            </a:r>
            <a:r>
              <a:rPr lang="en-US" altLang="zh-CN" sz="1600" b="0" i="0" dirty="0" err="1">
                <a:solidFill>
                  <a:srgbClr val="000000"/>
                </a:solidFill>
                <a:effectLst/>
                <a:latin typeface="CMR9"/>
              </a:rPr>
              <a:t>Pointcheval</a:t>
            </a:r>
            <a:r>
              <a:rPr lang="en-US" altLang="zh-CN" sz="1600" b="0" i="0" dirty="0">
                <a:solidFill>
                  <a:srgbClr val="000000"/>
                </a:solidFill>
                <a:effectLst/>
                <a:latin typeface="CMR9"/>
              </a:rPr>
              <a:t> and T. Johansson, editors, </a:t>
            </a:r>
            <a:r>
              <a:rPr lang="en-US" altLang="zh-CN" sz="1600" b="0" i="1" dirty="0">
                <a:solidFill>
                  <a:srgbClr val="000000"/>
                </a:solidFill>
                <a:effectLst/>
                <a:latin typeface="CMTI9"/>
              </a:rPr>
              <a:t>EUROCRYPT 2012</a:t>
            </a:r>
            <a:r>
              <a:rPr lang="en-US" altLang="zh-CN" sz="1600" b="0" i="0" dirty="0">
                <a:solidFill>
                  <a:srgbClr val="000000"/>
                </a:solidFill>
                <a:effectLst/>
                <a:latin typeface="CMR9"/>
              </a:rPr>
              <a:t>, volume 7237 of </a:t>
            </a:r>
            <a:r>
              <a:rPr lang="en-US" altLang="zh-CN" sz="1600" b="0" i="1" dirty="0">
                <a:solidFill>
                  <a:srgbClr val="000000"/>
                </a:solidFill>
                <a:effectLst/>
                <a:latin typeface="CMTI9"/>
              </a:rPr>
              <a:t>LNCS</a:t>
            </a:r>
            <a:r>
              <a:rPr lang="en-US" altLang="zh-CN" sz="1600" b="0" i="0" dirty="0">
                <a:solidFill>
                  <a:srgbClr val="000000"/>
                </a:solidFill>
                <a:effectLst/>
                <a:latin typeface="CMR9"/>
              </a:rPr>
              <a:t>,</a:t>
            </a:r>
          </a:p>
          <a:p>
            <a:pPr>
              <a:lnSpc>
                <a:spcPts val="2400"/>
              </a:lnSpc>
            </a:pPr>
            <a:r>
              <a:rPr lang="en-US" altLang="zh-CN" sz="1600" dirty="0">
                <a:solidFill>
                  <a:srgbClr val="000000"/>
                </a:solidFill>
                <a:latin typeface="CMR9"/>
              </a:rPr>
              <a:t>     </a:t>
            </a:r>
            <a:r>
              <a:rPr lang="en-US" altLang="zh-CN" sz="1600" b="0" i="0" dirty="0">
                <a:solidFill>
                  <a:srgbClr val="000000"/>
                </a:solidFill>
                <a:effectLst/>
                <a:latin typeface="CMR9"/>
              </a:rPr>
              <a:t> pages 738-755.Springer, Heidelberg, Apr. 2012.</a:t>
            </a:r>
            <a:r>
              <a:rPr lang="en-US" altLang="zh-CN" sz="1600" dirty="0"/>
              <a:t> </a:t>
            </a:r>
            <a:endParaRPr lang="en-US" altLang="zh-CN" sz="1600" dirty="0">
              <a:solidFill>
                <a:srgbClr val="000000"/>
              </a:solidFill>
              <a:latin typeface="CMR9"/>
            </a:endParaRPr>
          </a:p>
          <a:p>
            <a:pPr>
              <a:lnSpc>
                <a:spcPts val="2400"/>
              </a:lnSpc>
            </a:pPr>
            <a:r>
              <a:rPr lang="en-US" altLang="zh-CN" sz="1600" b="0" i="0" dirty="0">
                <a:solidFill>
                  <a:srgbClr val="000000"/>
                </a:solidFill>
                <a:effectLst/>
                <a:latin typeface="CMR9"/>
              </a:rPr>
              <a:t>[AP12] J. </a:t>
            </a:r>
            <a:r>
              <a:rPr lang="en-US" altLang="zh-CN" sz="1600" b="0" i="0" dirty="0" err="1">
                <a:solidFill>
                  <a:srgbClr val="000000"/>
                </a:solidFill>
                <a:effectLst/>
                <a:latin typeface="CMR9"/>
              </a:rPr>
              <a:t>Alperin</a:t>
            </a:r>
            <a:r>
              <a:rPr lang="en-US" altLang="zh-CN" sz="1600" b="0" i="0" dirty="0">
                <a:solidFill>
                  <a:srgbClr val="000000"/>
                </a:solidFill>
                <a:effectLst/>
                <a:latin typeface="CMR9"/>
              </a:rPr>
              <a:t>-Sheriff and C. </a:t>
            </a:r>
            <a:r>
              <a:rPr lang="en-US" altLang="zh-CN" sz="1600" b="0" i="0" dirty="0" err="1">
                <a:solidFill>
                  <a:srgbClr val="000000"/>
                </a:solidFill>
                <a:effectLst/>
                <a:latin typeface="CMR9"/>
              </a:rPr>
              <a:t>Peikert</a:t>
            </a:r>
            <a:r>
              <a:rPr lang="en-US" altLang="zh-CN" sz="1600" b="0" i="0" dirty="0">
                <a:solidFill>
                  <a:srgbClr val="000000"/>
                </a:solidFill>
                <a:effectLst/>
                <a:latin typeface="CMR9"/>
              </a:rPr>
              <a:t>. Circular and KDM security for identity-based encryption. In M. </a:t>
            </a:r>
            <a:r>
              <a:rPr lang="en-US" altLang="zh-CN" sz="1600" b="0" i="0" dirty="0" err="1">
                <a:solidFill>
                  <a:srgbClr val="000000"/>
                </a:solidFill>
                <a:effectLst/>
                <a:latin typeface="CMR9"/>
              </a:rPr>
              <a:t>Fischlin</a:t>
            </a:r>
            <a:r>
              <a:rPr lang="en-US" altLang="zh-CN" sz="1600" b="0" i="0" dirty="0">
                <a:solidFill>
                  <a:srgbClr val="000000"/>
                </a:solidFill>
                <a:effectLst/>
                <a:latin typeface="CMR9"/>
              </a:rPr>
              <a:t>, J. Buchmann, and M. </a:t>
            </a:r>
            <a:r>
              <a:rPr lang="en-US" altLang="zh-CN" sz="1600" b="0" i="0" dirty="0" err="1">
                <a:solidFill>
                  <a:srgbClr val="000000"/>
                </a:solidFill>
                <a:effectLst/>
                <a:latin typeface="CMR9"/>
              </a:rPr>
              <a:t>Manulis</a:t>
            </a:r>
            <a:r>
              <a:rPr lang="en-US" altLang="zh-CN" sz="1600" b="0" i="0" dirty="0">
                <a:solidFill>
                  <a:srgbClr val="000000"/>
                </a:solidFill>
                <a:effectLst/>
                <a:latin typeface="CMR9"/>
              </a:rPr>
              <a:t>,</a:t>
            </a:r>
          </a:p>
          <a:p>
            <a:pPr>
              <a:lnSpc>
                <a:spcPts val="2400"/>
              </a:lnSpc>
            </a:pPr>
            <a:r>
              <a:rPr lang="en-US" altLang="zh-CN" sz="1600" dirty="0">
                <a:solidFill>
                  <a:srgbClr val="000000"/>
                </a:solidFill>
                <a:latin typeface="CMR9"/>
              </a:rPr>
              <a:t>     </a:t>
            </a:r>
            <a:r>
              <a:rPr lang="en-US" altLang="zh-CN" sz="1600" b="0" i="0" dirty="0">
                <a:solidFill>
                  <a:srgbClr val="000000"/>
                </a:solidFill>
                <a:effectLst/>
                <a:latin typeface="CMR9"/>
              </a:rPr>
              <a:t> editors, </a:t>
            </a:r>
            <a:r>
              <a:rPr lang="en-US" altLang="zh-CN" sz="1600" b="0" i="1" dirty="0">
                <a:solidFill>
                  <a:srgbClr val="000000"/>
                </a:solidFill>
                <a:effectLst/>
                <a:latin typeface="CMTI9"/>
              </a:rPr>
              <a:t>PKC 2012</a:t>
            </a:r>
            <a:r>
              <a:rPr lang="en-US" altLang="zh-CN" sz="1600" b="0" i="0" dirty="0">
                <a:solidFill>
                  <a:srgbClr val="000000"/>
                </a:solidFill>
                <a:effectLst/>
                <a:latin typeface="CMR9"/>
              </a:rPr>
              <a:t>, volume 7293 of </a:t>
            </a:r>
            <a:r>
              <a:rPr lang="en-US" altLang="zh-CN" sz="1600" b="0" i="1" dirty="0">
                <a:solidFill>
                  <a:srgbClr val="000000"/>
                </a:solidFill>
                <a:effectLst/>
                <a:latin typeface="CMTI9"/>
              </a:rPr>
              <a:t>LNCS</a:t>
            </a:r>
            <a:r>
              <a:rPr lang="en-US" altLang="zh-CN" sz="1600" b="0" i="0" dirty="0">
                <a:solidFill>
                  <a:srgbClr val="000000"/>
                </a:solidFill>
                <a:effectLst/>
                <a:latin typeface="CMR9"/>
              </a:rPr>
              <a:t>, pages 334{352. Springer, Heidelberg, May 2012.</a:t>
            </a:r>
            <a:endParaRPr lang="en-US" altLang="zh-CN" sz="1600" dirty="0">
              <a:solidFill>
                <a:srgbClr val="000000"/>
              </a:solidFill>
              <a:latin typeface="CMR9"/>
            </a:endParaRPr>
          </a:p>
          <a:p>
            <a:pPr>
              <a:lnSpc>
                <a:spcPts val="2400"/>
              </a:lnSpc>
            </a:pPr>
            <a:r>
              <a:rPr lang="en-US" altLang="zh-CN" sz="1600" b="0" i="0" dirty="0">
                <a:solidFill>
                  <a:srgbClr val="000000"/>
                </a:solidFill>
                <a:effectLst/>
                <a:latin typeface="CMR9"/>
              </a:rPr>
              <a:t>[LW20] F.-H. Liu and Z. Wang. Rounding in the rings. In </a:t>
            </a:r>
            <a:r>
              <a:rPr lang="en-US" altLang="zh-CN" sz="1600" b="0" i="0" dirty="0" err="1">
                <a:solidFill>
                  <a:srgbClr val="000000"/>
                </a:solidFill>
                <a:effectLst/>
                <a:latin typeface="CMR9"/>
              </a:rPr>
              <a:t>Micciancio</a:t>
            </a:r>
            <a:r>
              <a:rPr lang="en-US" altLang="zh-CN" sz="1600" b="0" i="0" dirty="0">
                <a:solidFill>
                  <a:srgbClr val="000000"/>
                </a:solidFill>
                <a:effectLst/>
                <a:latin typeface="CMR9"/>
              </a:rPr>
              <a:t> and </a:t>
            </a:r>
            <a:r>
              <a:rPr lang="en-US" altLang="zh-CN" sz="1600" b="0" i="0" dirty="0" err="1">
                <a:solidFill>
                  <a:srgbClr val="000000"/>
                </a:solidFill>
                <a:effectLst/>
                <a:latin typeface="CMR9"/>
              </a:rPr>
              <a:t>Ristenpart</a:t>
            </a:r>
            <a:r>
              <a:rPr lang="en-US" altLang="zh-CN" sz="1600" b="0" i="0" dirty="0">
                <a:solidFill>
                  <a:srgbClr val="000000"/>
                </a:solidFill>
                <a:effectLst/>
                <a:latin typeface="CMR9"/>
              </a:rPr>
              <a:t> [40], pages 296-326.</a:t>
            </a:r>
            <a:r>
              <a:rPr lang="en-US" altLang="zh-CN" sz="1600" dirty="0"/>
              <a:t> </a:t>
            </a:r>
            <a:endParaRPr lang="en-US" altLang="zh-CN" sz="1600" dirty="0">
              <a:solidFill>
                <a:srgbClr val="000000"/>
              </a:solidFill>
              <a:latin typeface="CMR9"/>
            </a:endParaRPr>
          </a:p>
          <a:p>
            <a:pPr>
              <a:lnSpc>
                <a:spcPts val="2400"/>
              </a:lnSpc>
            </a:pPr>
            <a:r>
              <a:rPr lang="en-US" altLang="zh-CN" sz="1600" b="0" i="0" dirty="0">
                <a:solidFill>
                  <a:srgbClr val="000000"/>
                </a:solidFill>
                <a:effectLst/>
                <a:latin typeface="CMR9"/>
              </a:rPr>
              <a:t>[BJRW23] K. </a:t>
            </a:r>
            <a:r>
              <a:rPr lang="en-US" altLang="zh-CN" sz="1600" b="0" i="0" dirty="0" err="1">
                <a:solidFill>
                  <a:srgbClr val="000000"/>
                </a:solidFill>
                <a:effectLst/>
                <a:latin typeface="CMR9"/>
              </a:rPr>
              <a:t>Boudgoust</a:t>
            </a:r>
            <a:r>
              <a:rPr lang="en-US" altLang="zh-CN" sz="1600" b="0" i="0" dirty="0">
                <a:solidFill>
                  <a:srgbClr val="000000"/>
                </a:solidFill>
                <a:effectLst/>
                <a:latin typeface="CMR9"/>
              </a:rPr>
              <a:t>, C. </a:t>
            </a:r>
            <a:r>
              <a:rPr lang="en-US" altLang="zh-CN" sz="1600" b="0" i="0" dirty="0" err="1">
                <a:solidFill>
                  <a:srgbClr val="000000"/>
                </a:solidFill>
                <a:effectLst/>
                <a:latin typeface="CMR9"/>
              </a:rPr>
              <a:t>Jeudy</a:t>
            </a:r>
            <a:r>
              <a:rPr lang="en-US" altLang="zh-CN" sz="1600" b="0" i="0" dirty="0">
                <a:solidFill>
                  <a:srgbClr val="000000"/>
                </a:solidFill>
                <a:effectLst/>
                <a:latin typeface="CMR9"/>
              </a:rPr>
              <a:t>, A. Roux-Langlois, and W. Wen. On the hardness of module learning with errors with short distributions.</a:t>
            </a:r>
          </a:p>
          <a:p>
            <a:pPr>
              <a:lnSpc>
                <a:spcPts val="2400"/>
              </a:lnSpc>
            </a:pPr>
            <a:r>
              <a:rPr lang="en-US" altLang="zh-CN" sz="1600" dirty="0">
                <a:solidFill>
                  <a:srgbClr val="000000"/>
                </a:solidFill>
                <a:latin typeface="CMR9"/>
              </a:rPr>
              <a:t>     </a:t>
            </a:r>
            <a:r>
              <a:rPr lang="en-US" altLang="zh-CN" sz="1600" b="0" i="0" dirty="0">
                <a:solidFill>
                  <a:srgbClr val="000000"/>
                </a:solidFill>
                <a:effectLst/>
                <a:latin typeface="CMR9"/>
              </a:rPr>
              <a:t> Cryptology </a:t>
            </a:r>
            <a:r>
              <a:rPr lang="en-US" altLang="zh-CN" sz="1600" b="0" i="0" dirty="0" err="1">
                <a:solidFill>
                  <a:srgbClr val="000000"/>
                </a:solidFill>
                <a:effectLst/>
                <a:latin typeface="CMR9"/>
              </a:rPr>
              <a:t>ePrint</a:t>
            </a:r>
            <a:r>
              <a:rPr lang="en-US" altLang="zh-CN" sz="1600" b="0" i="0" dirty="0">
                <a:solidFill>
                  <a:srgbClr val="000000"/>
                </a:solidFill>
                <a:effectLst/>
                <a:latin typeface="CMR9"/>
              </a:rPr>
              <a:t> Archive, Paper 2022/472, 2022. </a:t>
            </a:r>
            <a:r>
              <a:rPr lang="en-US" altLang="zh-CN" sz="1600" b="0" i="0" dirty="0">
                <a:solidFill>
                  <a:srgbClr val="000000"/>
                </a:solidFill>
                <a:effectLst/>
                <a:latin typeface="CMTT9"/>
              </a:rPr>
              <a:t>https://eprint.iacr.org/2022/472.</a:t>
            </a:r>
            <a:r>
              <a:rPr lang="en-US" altLang="zh-CN" sz="1600" dirty="0"/>
              <a:t> </a:t>
            </a:r>
          </a:p>
          <a:p>
            <a:pPr>
              <a:lnSpc>
                <a:spcPts val="2400"/>
              </a:lnSpc>
            </a:pPr>
            <a:r>
              <a:rPr lang="en-US" altLang="zh-CN" sz="1600" b="0" i="0" dirty="0">
                <a:solidFill>
                  <a:srgbClr val="000000"/>
                </a:solidFill>
                <a:effectLst/>
                <a:latin typeface="CMR9"/>
              </a:rPr>
              <a:t>[DKLL+23] N. </a:t>
            </a:r>
            <a:r>
              <a:rPr lang="en-US" altLang="zh-CN" sz="1600" b="0" i="0" dirty="0" err="1">
                <a:solidFill>
                  <a:srgbClr val="000000"/>
                </a:solidFill>
                <a:effectLst/>
                <a:latin typeface="CMR9"/>
              </a:rPr>
              <a:t>D¨ottling</a:t>
            </a:r>
            <a:r>
              <a:rPr lang="en-US" altLang="zh-CN" sz="1600" b="0" i="0" dirty="0">
                <a:solidFill>
                  <a:srgbClr val="000000"/>
                </a:solidFill>
                <a:effectLst/>
                <a:latin typeface="CMR9"/>
              </a:rPr>
              <a:t>, D. </a:t>
            </a:r>
            <a:r>
              <a:rPr lang="en-US" altLang="zh-CN" sz="1600" b="0" i="0" dirty="0" err="1">
                <a:solidFill>
                  <a:srgbClr val="000000"/>
                </a:solidFill>
                <a:effectLst/>
                <a:latin typeface="CMR9"/>
              </a:rPr>
              <a:t>Kolonelos</a:t>
            </a:r>
            <a:r>
              <a:rPr lang="en-US" altLang="zh-CN" sz="1600" b="0" i="0" dirty="0">
                <a:solidFill>
                  <a:srgbClr val="000000"/>
                </a:solidFill>
                <a:effectLst/>
                <a:latin typeface="CMR9"/>
              </a:rPr>
              <a:t>, R. W. F. Lai, C. Lin, G. Malavolta, and A. Rahimi. Efficient laconic cryptography from learning with errors.</a:t>
            </a:r>
          </a:p>
          <a:p>
            <a:pPr>
              <a:lnSpc>
                <a:spcPts val="2400"/>
              </a:lnSpc>
            </a:pPr>
            <a:r>
              <a:rPr lang="en-US" altLang="zh-CN" sz="1600" dirty="0">
                <a:solidFill>
                  <a:srgbClr val="000000"/>
                </a:solidFill>
                <a:latin typeface="CMR9"/>
              </a:rPr>
              <a:t>     </a:t>
            </a:r>
            <a:r>
              <a:rPr lang="en-US" altLang="zh-CN" sz="1600" b="0" i="0" dirty="0">
                <a:solidFill>
                  <a:srgbClr val="000000"/>
                </a:solidFill>
                <a:effectLst/>
                <a:latin typeface="CMR9"/>
              </a:rPr>
              <a:t> Cryptology </a:t>
            </a:r>
            <a:r>
              <a:rPr lang="en-US" altLang="zh-CN" sz="1600" b="0" i="0" dirty="0" err="1">
                <a:solidFill>
                  <a:srgbClr val="000000"/>
                </a:solidFill>
                <a:effectLst/>
                <a:latin typeface="CMR9"/>
              </a:rPr>
              <a:t>ePrint</a:t>
            </a:r>
            <a:r>
              <a:rPr lang="en-US" altLang="zh-CN" sz="1600" b="0" i="0" dirty="0">
                <a:solidFill>
                  <a:srgbClr val="000000"/>
                </a:solidFill>
                <a:effectLst/>
                <a:latin typeface="CMR9"/>
              </a:rPr>
              <a:t> Archive, Paper 2023/404, 2023. </a:t>
            </a:r>
            <a:r>
              <a:rPr lang="en-US" altLang="zh-CN" sz="1600" b="0" i="0" dirty="0">
                <a:solidFill>
                  <a:srgbClr val="000000"/>
                </a:solidFill>
                <a:effectLst/>
                <a:latin typeface="CMTT9"/>
              </a:rPr>
              <a:t>https://eprint.iacr.org/2023/404</a:t>
            </a:r>
            <a:r>
              <a:rPr lang="en-US" altLang="zh-CN" sz="1600" b="0" i="0" dirty="0">
                <a:solidFill>
                  <a:srgbClr val="000000"/>
                </a:solidFill>
                <a:effectLst/>
                <a:latin typeface="CMR9"/>
              </a:rPr>
              <a:t>.</a:t>
            </a:r>
            <a:r>
              <a:rPr lang="en-US" altLang="zh-CN" sz="1600" dirty="0"/>
              <a:t> </a:t>
            </a:r>
          </a:p>
          <a:p>
            <a:pPr>
              <a:lnSpc>
                <a:spcPts val="2400"/>
              </a:lnSpc>
            </a:pPr>
            <a:r>
              <a:rPr lang="en-US" altLang="zh-CN" sz="1600" dirty="0"/>
              <a:t>[KLLS23] </a:t>
            </a:r>
            <a:r>
              <a:rPr lang="en-US" altLang="zh-CN" sz="1600" b="0" i="0" dirty="0">
                <a:solidFill>
                  <a:srgbClr val="000000"/>
                </a:solidFill>
                <a:effectLst/>
                <a:latin typeface="CMR9"/>
              </a:rPr>
              <a:t>D. Kim, D. Lee, J. </a:t>
            </a:r>
            <a:r>
              <a:rPr lang="en-US" altLang="zh-CN" sz="1600" b="0" i="0" dirty="0" err="1">
                <a:solidFill>
                  <a:srgbClr val="000000"/>
                </a:solidFill>
                <a:effectLst/>
                <a:latin typeface="CMR9"/>
              </a:rPr>
              <a:t>Seo</a:t>
            </a:r>
            <a:r>
              <a:rPr lang="en-US" altLang="zh-CN" sz="1600" b="0" i="0" dirty="0">
                <a:solidFill>
                  <a:srgbClr val="000000"/>
                </a:solidFill>
                <a:effectLst/>
                <a:latin typeface="CMR9"/>
              </a:rPr>
              <a:t>, and Y. Song. Toward practical lattice-based proof of knowledge from hint-</a:t>
            </a:r>
            <a:r>
              <a:rPr lang="en-US" altLang="zh-CN" sz="1600" b="0" i="0" dirty="0" err="1">
                <a:solidFill>
                  <a:srgbClr val="000000"/>
                </a:solidFill>
                <a:effectLst/>
                <a:latin typeface="CMR9"/>
              </a:rPr>
              <a:t>mlwe</a:t>
            </a:r>
            <a:r>
              <a:rPr lang="en-US" altLang="zh-CN" sz="1600" b="0" i="0" dirty="0">
                <a:solidFill>
                  <a:srgbClr val="000000"/>
                </a:solidFill>
                <a:effectLst/>
                <a:latin typeface="CMR9"/>
              </a:rPr>
              <a:t>. Cryptology </a:t>
            </a:r>
            <a:r>
              <a:rPr lang="en-US" altLang="zh-CN" sz="1600" b="0" i="0" dirty="0" err="1">
                <a:solidFill>
                  <a:srgbClr val="000000"/>
                </a:solidFill>
                <a:effectLst/>
                <a:latin typeface="CMR9"/>
              </a:rPr>
              <a:t>ePrint</a:t>
            </a:r>
            <a:r>
              <a:rPr lang="en-US" altLang="zh-CN" sz="1600" b="0" i="0" dirty="0">
                <a:solidFill>
                  <a:srgbClr val="000000"/>
                </a:solidFill>
                <a:effectLst/>
                <a:latin typeface="CMR9"/>
              </a:rPr>
              <a:t> Archive, Paper</a:t>
            </a:r>
          </a:p>
          <a:p>
            <a:pPr>
              <a:lnSpc>
                <a:spcPts val="2400"/>
              </a:lnSpc>
            </a:pPr>
            <a:r>
              <a:rPr lang="en-US" altLang="zh-CN" sz="1600" dirty="0">
                <a:solidFill>
                  <a:srgbClr val="000000"/>
                </a:solidFill>
                <a:latin typeface="CMR9"/>
              </a:rPr>
              <a:t>     </a:t>
            </a:r>
            <a:r>
              <a:rPr lang="en-US" altLang="zh-CN" sz="1600" b="0" i="0" dirty="0">
                <a:solidFill>
                  <a:srgbClr val="000000"/>
                </a:solidFill>
                <a:effectLst/>
                <a:latin typeface="CMR9"/>
              </a:rPr>
              <a:t> 2023/623, 2023. </a:t>
            </a:r>
            <a:r>
              <a:rPr lang="en-US" altLang="zh-CN" sz="1600" b="0" i="0" dirty="0">
                <a:solidFill>
                  <a:srgbClr val="000000"/>
                </a:solidFill>
                <a:effectLst/>
                <a:latin typeface="CMTT9"/>
              </a:rPr>
              <a:t>https://eprint.iacr.org/2023/623</a:t>
            </a:r>
            <a:r>
              <a:rPr lang="en-US" altLang="zh-CN" sz="1600" b="0" i="0" dirty="0">
                <a:solidFill>
                  <a:srgbClr val="000000"/>
                </a:solidFill>
                <a:effectLst/>
                <a:latin typeface="CMR9"/>
              </a:rPr>
              <a:t>.</a:t>
            </a:r>
            <a:r>
              <a:rPr lang="en-US" altLang="zh-CN" sz="1600" dirty="0"/>
              <a:t> </a:t>
            </a:r>
          </a:p>
          <a:p>
            <a:pPr>
              <a:lnSpc>
                <a:spcPts val="2400"/>
              </a:lnSpc>
            </a:pPr>
            <a:r>
              <a:rPr lang="en-US" altLang="zh-CN" sz="1600" dirty="0"/>
              <a:t>[LPR10] </a:t>
            </a:r>
            <a:r>
              <a:rPr lang="en-US" altLang="zh-CN" sz="1600" b="0" i="0" dirty="0">
                <a:solidFill>
                  <a:srgbClr val="000000"/>
                </a:solidFill>
                <a:effectLst/>
                <a:latin typeface="CMR9"/>
              </a:rPr>
              <a:t>V. </a:t>
            </a:r>
            <a:r>
              <a:rPr lang="en-US" altLang="zh-CN" sz="1600" b="0" i="0" dirty="0" err="1">
                <a:solidFill>
                  <a:srgbClr val="000000"/>
                </a:solidFill>
                <a:effectLst/>
                <a:latin typeface="CMR9"/>
              </a:rPr>
              <a:t>Lyubashevsky</a:t>
            </a:r>
            <a:r>
              <a:rPr lang="en-US" altLang="zh-CN" sz="1600" b="0" i="0" dirty="0">
                <a:solidFill>
                  <a:srgbClr val="000000"/>
                </a:solidFill>
                <a:effectLst/>
                <a:latin typeface="CMR9"/>
              </a:rPr>
              <a:t>, C. </a:t>
            </a:r>
            <a:r>
              <a:rPr lang="en-US" altLang="zh-CN" sz="1600" b="0" i="0" dirty="0" err="1">
                <a:solidFill>
                  <a:srgbClr val="000000"/>
                </a:solidFill>
                <a:effectLst/>
                <a:latin typeface="CMR9"/>
              </a:rPr>
              <a:t>Peikert</a:t>
            </a:r>
            <a:r>
              <a:rPr lang="en-US" altLang="zh-CN" sz="1600" b="0" i="0" dirty="0">
                <a:solidFill>
                  <a:srgbClr val="000000"/>
                </a:solidFill>
                <a:effectLst/>
                <a:latin typeface="CMR9"/>
              </a:rPr>
              <a:t>, and O. Regev. On ideal lattices and learning with errors over rings. In Gilbert [26], pages 1-23.</a:t>
            </a:r>
            <a:r>
              <a:rPr lang="en-US" altLang="zh-CN" sz="1600" dirty="0"/>
              <a:t> </a:t>
            </a:r>
          </a:p>
          <a:p>
            <a:pPr>
              <a:lnSpc>
                <a:spcPts val="2400"/>
              </a:lnSpc>
            </a:pPr>
            <a:r>
              <a:rPr lang="en-US" altLang="zh-CN" sz="1600" dirty="0">
                <a:solidFill>
                  <a:srgbClr val="000000"/>
                </a:solidFill>
                <a:latin typeface="CMR9"/>
              </a:rPr>
              <a:t>[</a:t>
            </a:r>
            <a:r>
              <a:rPr lang="en-US" altLang="zh-CN" sz="1600" dirty="0">
                <a:solidFill>
                  <a:srgbClr val="000000"/>
                </a:solidFill>
              </a:rPr>
              <a:t>LS15]</a:t>
            </a:r>
            <a:r>
              <a:rPr lang="en-US" altLang="zh-CN" sz="1600" b="0" i="0" dirty="0">
                <a:solidFill>
                  <a:srgbClr val="000000"/>
                </a:solidFill>
                <a:effectLst/>
                <a:latin typeface="CMR9"/>
              </a:rPr>
              <a:t> A. Langlois and D. </a:t>
            </a:r>
            <a:r>
              <a:rPr lang="en-US" altLang="zh-CN" sz="1600" b="0" i="0" dirty="0" err="1">
                <a:solidFill>
                  <a:srgbClr val="000000"/>
                </a:solidFill>
                <a:effectLst/>
                <a:latin typeface="CMR9"/>
              </a:rPr>
              <a:t>Stehle</a:t>
            </a:r>
            <a:r>
              <a:rPr lang="en-US" altLang="zh-CN" sz="1600" b="0" i="0" dirty="0">
                <a:solidFill>
                  <a:srgbClr val="000000"/>
                </a:solidFill>
                <a:effectLst/>
                <a:latin typeface="CMR9"/>
              </a:rPr>
              <a:t>. Worst-case to average-case reductions for module lattices. Designs, Codes and Cryptography, 2015.</a:t>
            </a:r>
            <a:r>
              <a:rPr lang="en-US" altLang="zh-CN" sz="1600" dirty="0"/>
              <a:t> </a:t>
            </a:r>
            <a:endParaRPr lang="zh-CN" altLang="en-US" sz="1600" dirty="0"/>
          </a:p>
        </p:txBody>
      </p:sp>
    </p:spTree>
    <p:extLst>
      <p:ext uri="{BB962C8B-B14F-4D97-AF65-F5344CB8AC3E}">
        <p14:creationId xmlns:p14="http://schemas.microsoft.com/office/powerpoint/2010/main" val="241029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F70B4FA-35E3-415B-90FA-C0CA2B86EB78}"/>
              </a:ext>
            </a:extLst>
          </p:cNvPr>
          <p:cNvSpPr>
            <a:spLocks noGrp="1"/>
          </p:cNvSpPr>
          <p:nvPr>
            <p:ph type="sldNum" sz="quarter" idx="12"/>
          </p:nvPr>
        </p:nvSpPr>
        <p:spPr/>
        <p:txBody>
          <a:bodyPr/>
          <a:lstStyle/>
          <a:p>
            <a:fld id="{3ACD1EC8-6F57-41A7-99F1-FEDB2874BA2B}" type="slidenum">
              <a:rPr lang="zh-CN" altLang="en-US" smtClean="0"/>
              <a:t>24</a:t>
            </a:fld>
            <a:endParaRPr lang="zh-CN" altLang="en-US"/>
          </a:p>
        </p:txBody>
      </p:sp>
      <p:sp>
        <p:nvSpPr>
          <p:cNvPr id="5" name="矩形 4">
            <a:extLst>
              <a:ext uri="{FF2B5EF4-FFF2-40B4-BE49-F238E27FC236}">
                <a16:creationId xmlns:a16="http://schemas.microsoft.com/office/drawing/2014/main" id="{F7B610CA-FDB4-457B-B527-17A801A42324}"/>
              </a:ext>
            </a:extLst>
          </p:cNvPr>
          <p:cNvSpPr/>
          <p:nvPr/>
        </p:nvSpPr>
        <p:spPr>
          <a:xfrm>
            <a:off x="0" y="6296878"/>
            <a:ext cx="12191999" cy="5611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0DBB277A-ED7F-4899-A6EA-DD51B55EFB5A}"/>
              </a:ext>
            </a:extLst>
          </p:cNvPr>
          <p:cNvSpPr/>
          <p:nvPr/>
        </p:nvSpPr>
        <p:spPr>
          <a:xfrm>
            <a:off x="0" y="941947"/>
            <a:ext cx="12192002" cy="1777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latin typeface="微软雅黑" panose="020B0503020204020204" pitchFamily="34" charset="-122"/>
              <a:ea typeface="微软雅黑" panose="020B0503020204020204" pitchFamily="34" charset="-122"/>
            </a:endParaRPr>
          </a:p>
        </p:txBody>
      </p:sp>
      <p:grpSp>
        <p:nvGrpSpPr>
          <p:cNvPr id="7" name="Group 4">
            <a:extLst>
              <a:ext uri="{FF2B5EF4-FFF2-40B4-BE49-F238E27FC236}">
                <a16:creationId xmlns:a16="http://schemas.microsoft.com/office/drawing/2014/main" id="{416C1578-DEDA-4FED-967C-818EC6F9FDF6}"/>
              </a:ext>
            </a:extLst>
          </p:cNvPr>
          <p:cNvGrpSpPr>
            <a:grpSpLocks noChangeAspect="1"/>
          </p:cNvGrpSpPr>
          <p:nvPr/>
        </p:nvGrpSpPr>
        <p:grpSpPr bwMode="auto">
          <a:xfrm>
            <a:off x="4672799" y="414700"/>
            <a:ext cx="2846403" cy="450233"/>
            <a:chOff x="768" y="1292"/>
            <a:chExt cx="5241" cy="829"/>
          </a:xfrm>
          <a:solidFill>
            <a:schemeClr val="accent1"/>
          </a:solidFill>
        </p:grpSpPr>
        <p:sp>
          <p:nvSpPr>
            <p:cNvPr id="8" name="Freeform 5">
              <a:extLst>
                <a:ext uri="{FF2B5EF4-FFF2-40B4-BE49-F238E27FC236}">
                  <a16:creationId xmlns:a16="http://schemas.microsoft.com/office/drawing/2014/main" id="{527B56B6-79AD-43F1-A396-3A1446F9D762}"/>
                </a:ext>
              </a:extLst>
            </p:cNvPr>
            <p:cNvSpPr>
              <a:spLocks/>
            </p:cNvSpPr>
            <p:nvPr/>
          </p:nvSpPr>
          <p:spPr bwMode="auto">
            <a:xfrm>
              <a:off x="4267" y="1292"/>
              <a:ext cx="1742" cy="829"/>
            </a:xfrm>
            <a:custGeom>
              <a:avLst/>
              <a:gdLst>
                <a:gd name="T0" fmla="*/ 1742 w 1742"/>
                <a:gd name="T1" fmla="*/ 829 h 829"/>
                <a:gd name="T2" fmla="*/ 851 w 1742"/>
                <a:gd name="T3" fmla="*/ 829 h 829"/>
                <a:gd name="T4" fmla="*/ 851 w 1742"/>
                <a:gd name="T5" fmla="*/ 9 h 829"/>
                <a:gd name="T6" fmla="*/ 751 w 1742"/>
                <a:gd name="T7" fmla="*/ 9 h 829"/>
                <a:gd name="T8" fmla="*/ 751 w 1742"/>
                <a:gd name="T9" fmla="*/ 24 h 829"/>
                <a:gd name="T10" fmla="*/ 724 w 1742"/>
                <a:gd name="T11" fmla="*/ 24 h 829"/>
                <a:gd name="T12" fmla="*/ 724 w 1742"/>
                <a:gd name="T13" fmla="*/ 9 h 829"/>
                <a:gd name="T14" fmla="*/ 258 w 1742"/>
                <a:gd name="T15" fmla="*/ 9 h 829"/>
                <a:gd name="T16" fmla="*/ 258 w 1742"/>
                <a:gd name="T17" fmla="*/ 24 h 829"/>
                <a:gd name="T18" fmla="*/ 231 w 1742"/>
                <a:gd name="T19" fmla="*/ 24 h 829"/>
                <a:gd name="T20" fmla="*/ 231 w 1742"/>
                <a:gd name="T21" fmla="*/ 9 h 829"/>
                <a:gd name="T22" fmla="*/ 132 w 1742"/>
                <a:gd name="T23" fmla="*/ 9 h 829"/>
                <a:gd name="T24" fmla="*/ 132 w 1742"/>
                <a:gd name="T25" fmla="*/ 829 h 829"/>
                <a:gd name="T26" fmla="*/ 0 w 1742"/>
                <a:gd name="T27" fmla="*/ 829 h 829"/>
                <a:gd name="T28" fmla="*/ 0 w 1742"/>
                <a:gd name="T29" fmla="*/ 820 h 829"/>
                <a:gd name="T30" fmla="*/ 123 w 1742"/>
                <a:gd name="T31" fmla="*/ 820 h 829"/>
                <a:gd name="T32" fmla="*/ 123 w 1742"/>
                <a:gd name="T33" fmla="*/ 0 h 829"/>
                <a:gd name="T34" fmla="*/ 239 w 1742"/>
                <a:gd name="T35" fmla="*/ 0 h 829"/>
                <a:gd name="T36" fmla="*/ 239 w 1742"/>
                <a:gd name="T37" fmla="*/ 14 h 829"/>
                <a:gd name="T38" fmla="*/ 250 w 1742"/>
                <a:gd name="T39" fmla="*/ 14 h 829"/>
                <a:gd name="T40" fmla="*/ 250 w 1742"/>
                <a:gd name="T41" fmla="*/ 0 h 829"/>
                <a:gd name="T42" fmla="*/ 732 w 1742"/>
                <a:gd name="T43" fmla="*/ 0 h 829"/>
                <a:gd name="T44" fmla="*/ 732 w 1742"/>
                <a:gd name="T45" fmla="*/ 14 h 829"/>
                <a:gd name="T46" fmla="*/ 743 w 1742"/>
                <a:gd name="T47" fmla="*/ 14 h 829"/>
                <a:gd name="T48" fmla="*/ 743 w 1742"/>
                <a:gd name="T49" fmla="*/ 0 h 829"/>
                <a:gd name="T50" fmla="*/ 861 w 1742"/>
                <a:gd name="T51" fmla="*/ 0 h 829"/>
                <a:gd name="T52" fmla="*/ 861 w 1742"/>
                <a:gd name="T53" fmla="*/ 820 h 829"/>
                <a:gd name="T54" fmla="*/ 1742 w 1742"/>
                <a:gd name="T55" fmla="*/ 820 h 829"/>
                <a:gd name="T56" fmla="*/ 1742 w 1742"/>
                <a:gd name="T57" fmla="*/ 82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42" h="829">
                  <a:moveTo>
                    <a:pt x="1742" y="829"/>
                  </a:moveTo>
                  <a:lnTo>
                    <a:pt x="851" y="829"/>
                  </a:lnTo>
                  <a:lnTo>
                    <a:pt x="851" y="9"/>
                  </a:lnTo>
                  <a:lnTo>
                    <a:pt x="751" y="9"/>
                  </a:lnTo>
                  <a:lnTo>
                    <a:pt x="751" y="24"/>
                  </a:lnTo>
                  <a:lnTo>
                    <a:pt x="724" y="24"/>
                  </a:lnTo>
                  <a:lnTo>
                    <a:pt x="724" y="9"/>
                  </a:lnTo>
                  <a:lnTo>
                    <a:pt x="258" y="9"/>
                  </a:lnTo>
                  <a:lnTo>
                    <a:pt x="258" y="24"/>
                  </a:lnTo>
                  <a:lnTo>
                    <a:pt x="231" y="24"/>
                  </a:lnTo>
                  <a:lnTo>
                    <a:pt x="231" y="9"/>
                  </a:lnTo>
                  <a:lnTo>
                    <a:pt x="132" y="9"/>
                  </a:lnTo>
                  <a:lnTo>
                    <a:pt x="132" y="829"/>
                  </a:lnTo>
                  <a:lnTo>
                    <a:pt x="0" y="829"/>
                  </a:lnTo>
                  <a:lnTo>
                    <a:pt x="0" y="820"/>
                  </a:lnTo>
                  <a:lnTo>
                    <a:pt x="123" y="820"/>
                  </a:lnTo>
                  <a:lnTo>
                    <a:pt x="123" y="0"/>
                  </a:lnTo>
                  <a:lnTo>
                    <a:pt x="239" y="0"/>
                  </a:lnTo>
                  <a:lnTo>
                    <a:pt x="239" y="14"/>
                  </a:lnTo>
                  <a:lnTo>
                    <a:pt x="250" y="14"/>
                  </a:lnTo>
                  <a:lnTo>
                    <a:pt x="250" y="0"/>
                  </a:lnTo>
                  <a:lnTo>
                    <a:pt x="732" y="0"/>
                  </a:lnTo>
                  <a:lnTo>
                    <a:pt x="732" y="14"/>
                  </a:lnTo>
                  <a:lnTo>
                    <a:pt x="743" y="14"/>
                  </a:lnTo>
                  <a:lnTo>
                    <a:pt x="743" y="0"/>
                  </a:lnTo>
                  <a:lnTo>
                    <a:pt x="861" y="0"/>
                  </a:lnTo>
                  <a:lnTo>
                    <a:pt x="861" y="820"/>
                  </a:lnTo>
                  <a:lnTo>
                    <a:pt x="1742" y="820"/>
                  </a:lnTo>
                  <a:lnTo>
                    <a:pt x="1742" y="82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CC838669-B806-4EF7-ACB0-8F29D5BBAC88}"/>
                </a:ext>
              </a:extLst>
            </p:cNvPr>
            <p:cNvSpPr>
              <a:spLocks/>
            </p:cNvSpPr>
            <p:nvPr/>
          </p:nvSpPr>
          <p:spPr bwMode="auto">
            <a:xfrm>
              <a:off x="4517" y="1471"/>
              <a:ext cx="482" cy="646"/>
            </a:xfrm>
            <a:custGeom>
              <a:avLst/>
              <a:gdLst>
                <a:gd name="T0" fmla="*/ 482 w 482"/>
                <a:gd name="T1" fmla="*/ 646 h 646"/>
                <a:gd name="T2" fmla="*/ 474 w 482"/>
                <a:gd name="T3" fmla="*/ 646 h 646"/>
                <a:gd name="T4" fmla="*/ 474 w 482"/>
                <a:gd name="T5" fmla="*/ 112 h 646"/>
                <a:gd name="T6" fmla="*/ 433 w 482"/>
                <a:gd name="T7" fmla="*/ 112 h 646"/>
                <a:gd name="T8" fmla="*/ 433 w 482"/>
                <a:gd name="T9" fmla="*/ 79 h 646"/>
                <a:gd name="T10" fmla="*/ 364 w 482"/>
                <a:gd name="T11" fmla="*/ 38 h 646"/>
                <a:gd name="T12" fmla="*/ 320 w 482"/>
                <a:gd name="T13" fmla="*/ 38 h 646"/>
                <a:gd name="T14" fmla="*/ 320 w 482"/>
                <a:gd name="T15" fmla="*/ 9 h 646"/>
                <a:gd name="T16" fmla="*/ 164 w 482"/>
                <a:gd name="T17" fmla="*/ 9 h 646"/>
                <a:gd name="T18" fmla="*/ 164 w 482"/>
                <a:gd name="T19" fmla="*/ 38 h 646"/>
                <a:gd name="T20" fmla="*/ 120 w 482"/>
                <a:gd name="T21" fmla="*/ 38 h 646"/>
                <a:gd name="T22" fmla="*/ 49 w 482"/>
                <a:gd name="T23" fmla="*/ 79 h 646"/>
                <a:gd name="T24" fmla="*/ 49 w 482"/>
                <a:gd name="T25" fmla="*/ 112 h 646"/>
                <a:gd name="T26" fmla="*/ 8 w 482"/>
                <a:gd name="T27" fmla="*/ 112 h 646"/>
                <a:gd name="T28" fmla="*/ 8 w 482"/>
                <a:gd name="T29" fmla="*/ 646 h 646"/>
                <a:gd name="T30" fmla="*/ 0 w 482"/>
                <a:gd name="T31" fmla="*/ 646 h 646"/>
                <a:gd name="T32" fmla="*/ 0 w 482"/>
                <a:gd name="T33" fmla="*/ 102 h 646"/>
                <a:gd name="T34" fmla="*/ 41 w 482"/>
                <a:gd name="T35" fmla="*/ 102 h 646"/>
                <a:gd name="T36" fmla="*/ 41 w 482"/>
                <a:gd name="T37" fmla="*/ 74 h 646"/>
                <a:gd name="T38" fmla="*/ 116 w 482"/>
                <a:gd name="T39" fmla="*/ 29 h 646"/>
                <a:gd name="T40" fmla="*/ 154 w 482"/>
                <a:gd name="T41" fmla="*/ 29 h 646"/>
                <a:gd name="T42" fmla="*/ 154 w 482"/>
                <a:gd name="T43" fmla="*/ 0 h 646"/>
                <a:gd name="T44" fmla="*/ 328 w 482"/>
                <a:gd name="T45" fmla="*/ 0 h 646"/>
                <a:gd name="T46" fmla="*/ 328 w 482"/>
                <a:gd name="T47" fmla="*/ 29 h 646"/>
                <a:gd name="T48" fmla="*/ 366 w 482"/>
                <a:gd name="T49" fmla="*/ 29 h 646"/>
                <a:gd name="T50" fmla="*/ 441 w 482"/>
                <a:gd name="T51" fmla="*/ 74 h 646"/>
                <a:gd name="T52" fmla="*/ 441 w 482"/>
                <a:gd name="T53" fmla="*/ 102 h 646"/>
                <a:gd name="T54" fmla="*/ 482 w 482"/>
                <a:gd name="T55" fmla="*/ 102 h 646"/>
                <a:gd name="T56" fmla="*/ 482 w 482"/>
                <a:gd name="T57"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2" h="646">
                  <a:moveTo>
                    <a:pt x="482" y="646"/>
                  </a:moveTo>
                  <a:lnTo>
                    <a:pt x="474" y="646"/>
                  </a:lnTo>
                  <a:lnTo>
                    <a:pt x="474" y="112"/>
                  </a:lnTo>
                  <a:lnTo>
                    <a:pt x="433" y="112"/>
                  </a:lnTo>
                  <a:lnTo>
                    <a:pt x="433" y="79"/>
                  </a:lnTo>
                  <a:lnTo>
                    <a:pt x="364" y="38"/>
                  </a:lnTo>
                  <a:lnTo>
                    <a:pt x="320" y="38"/>
                  </a:lnTo>
                  <a:lnTo>
                    <a:pt x="320" y="9"/>
                  </a:lnTo>
                  <a:lnTo>
                    <a:pt x="164" y="9"/>
                  </a:lnTo>
                  <a:lnTo>
                    <a:pt x="164" y="38"/>
                  </a:lnTo>
                  <a:lnTo>
                    <a:pt x="120" y="38"/>
                  </a:lnTo>
                  <a:lnTo>
                    <a:pt x="49" y="79"/>
                  </a:lnTo>
                  <a:lnTo>
                    <a:pt x="49" y="112"/>
                  </a:lnTo>
                  <a:lnTo>
                    <a:pt x="8" y="112"/>
                  </a:lnTo>
                  <a:lnTo>
                    <a:pt x="8" y="646"/>
                  </a:lnTo>
                  <a:lnTo>
                    <a:pt x="0" y="646"/>
                  </a:lnTo>
                  <a:lnTo>
                    <a:pt x="0" y="102"/>
                  </a:lnTo>
                  <a:lnTo>
                    <a:pt x="41" y="102"/>
                  </a:lnTo>
                  <a:lnTo>
                    <a:pt x="41" y="74"/>
                  </a:lnTo>
                  <a:lnTo>
                    <a:pt x="116" y="29"/>
                  </a:lnTo>
                  <a:lnTo>
                    <a:pt x="154" y="29"/>
                  </a:lnTo>
                  <a:lnTo>
                    <a:pt x="154" y="0"/>
                  </a:lnTo>
                  <a:lnTo>
                    <a:pt x="328" y="0"/>
                  </a:lnTo>
                  <a:lnTo>
                    <a:pt x="328" y="29"/>
                  </a:lnTo>
                  <a:lnTo>
                    <a:pt x="366" y="29"/>
                  </a:lnTo>
                  <a:lnTo>
                    <a:pt x="441" y="74"/>
                  </a:lnTo>
                  <a:lnTo>
                    <a:pt x="441" y="102"/>
                  </a:lnTo>
                  <a:lnTo>
                    <a:pt x="482" y="102"/>
                  </a:lnTo>
                  <a:lnTo>
                    <a:pt x="482" y="646"/>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F30B54C3-C193-4029-AD1D-B67545AB7F99}"/>
                </a:ext>
              </a:extLst>
            </p:cNvPr>
            <p:cNvSpPr>
              <a:spLocks noEditPoints="1"/>
            </p:cNvSpPr>
            <p:nvPr/>
          </p:nvSpPr>
          <p:spPr bwMode="auto">
            <a:xfrm>
              <a:off x="768" y="1614"/>
              <a:ext cx="2016" cy="507"/>
            </a:xfrm>
            <a:custGeom>
              <a:avLst/>
              <a:gdLst>
                <a:gd name="T0" fmla="*/ 1125 w 1178"/>
                <a:gd name="T1" fmla="*/ 294 h 294"/>
                <a:gd name="T2" fmla="*/ 1072 w 1178"/>
                <a:gd name="T3" fmla="*/ 231 h 294"/>
                <a:gd name="T4" fmla="*/ 959 w 1178"/>
                <a:gd name="T5" fmla="*/ 111 h 294"/>
                <a:gd name="T6" fmla="*/ 710 w 1178"/>
                <a:gd name="T7" fmla="*/ 53 h 294"/>
                <a:gd name="T8" fmla="*/ 647 w 1178"/>
                <a:gd name="T9" fmla="*/ 53 h 294"/>
                <a:gd name="T10" fmla="*/ 397 w 1178"/>
                <a:gd name="T11" fmla="*/ 111 h 294"/>
                <a:gd name="T12" fmla="*/ 284 w 1178"/>
                <a:gd name="T13" fmla="*/ 231 h 294"/>
                <a:gd name="T14" fmla="*/ 232 w 1178"/>
                <a:gd name="T15" fmla="*/ 294 h 294"/>
                <a:gd name="T16" fmla="*/ 0 w 1178"/>
                <a:gd name="T17" fmla="*/ 289 h 294"/>
                <a:gd name="T18" fmla="*/ 280 w 1178"/>
                <a:gd name="T19" fmla="*/ 227 h 294"/>
                <a:gd name="T20" fmla="*/ 394 w 1178"/>
                <a:gd name="T21" fmla="*/ 107 h 294"/>
                <a:gd name="T22" fmla="*/ 652 w 1178"/>
                <a:gd name="T23" fmla="*/ 51 h 294"/>
                <a:gd name="T24" fmla="*/ 705 w 1178"/>
                <a:gd name="T25" fmla="*/ 51 h 294"/>
                <a:gd name="T26" fmla="*/ 963 w 1178"/>
                <a:gd name="T27" fmla="*/ 107 h 294"/>
                <a:gd name="T28" fmla="*/ 1076 w 1178"/>
                <a:gd name="T29" fmla="*/ 227 h 294"/>
                <a:gd name="T30" fmla="*/ 1178 w 1178"/>
                <a:gd name="T31" fmla="*/ 289 h 294"/>
                <a:gd name="T32" fmla="*/ 1079 w 1178"/>
                <a:gd name="T33" fmla="*/ 294 h 294"/>
                <a:gd name="T34" fmla="*/ 1077 w 1178"/>
                <a:gd name="T35" fmla="*/ 293 h 294"/>
                <a:gd name="T36" fmla="*/ 1014 w 1178"/>
                <a:gd name="T37" fmla="*/ 214 h 294"/>
                <a:gd name="T38" fmla="*/ 838 w 1178"/>
                <a:gd name="T39" fmla="*/ 54 h 294"/>
                <a:gd name="T40" fmla="*/ 715 w 1178"/>
                <a:gd name="T41" fmla="*/ 94 h 294"/>
                <a:gd name="T42" fmla="*/ 690 w 1178"/>
                <a:gd name="T43" fmla="*/ 292 h 294"/>
                <a:gd name="T44" fmla="*/ 685 w 1178"/>
                <a:gd name="T45" fmla="*/ 283 h 294"/>
                <a:gd name="T46" fmla="*/ 760 w 1178"/>
                <a:gd name="T47" fmla="*/ 34 h 294"/>
                <a:gd name="T48" fmla="*/ 1000 w 1178"/>
                <a:gd name="T49" fmla="*/ 190 h 294"/>
                <a:gd name="T50" fmla="*/ 1057 w 1178"/>
                <a:gd name="T51" fmla="*/ 257 h 294"/>
                <a:gd name="T52" fmla="*/ 1081 w 1178"/>
                <a:gd name="T53" fmla="*/ 294 h 294"/>
                <a:gd name="T54" fmla="*/ 277 w 1178"/>
                <a:gd name="T55" fmla="*/ 294 h 294"/>
                <a:gd name="T56" fmla="*/ 300 w 1178"/>
                <a:gd name="T57" fmla="*/ 257 h 294"/>
                <a:gd name="T58" fmla="*/ 356 w 1178"/>
                <a:gd name="T59" fmla="*/ 190 h 294"/>
                <a:gd name="T60" fmla="*/ 597 w 1178"/>
                <a:gd name="T61" fmla="*/ 34 h 294"/>
                <a:gd name="T62" fmla="*/ 672 w 1178"/>
                <a:gd name="T63" fmla="*/ 283 h 294"/>
                <a:gd name="T64" fmla="*/ 666 w 1178"/>
                <a:gd name="T65" fmla="*/ 292 h 294"/>
                <a:gd name="T66" fmla="*/ 641 w 1178"/>
                <a:gd name="T67" fmla="*/ 94 h 294"/>
                <a:gd name="T68" fmla="*/ 519 w 1178"/>
                <a:gd name="T69" fmla="*/ 54 h 294"/>
                <a:gd name="T70" fmla="*/ 342 w 1178"/>
                <a:gd name="T71" fmla="*/ 214 h 294"/>
                <a:gd name="T72" fmla="*/ 280 w 1178"/>
                <a:gd name="T73" fmla="*/ 293 h 294"/>
                <a:gd name="T74" fmla="*/ 277 w 1178"/>
                <a:gd name="T75" fmla="*/ 29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8" h="294">
                  <a:moveTo>
                    <a:pt x="1178" y="294"/>
                  </a:moveTo>
                  <a:cubicBezTo>
                    <a:pt x="1125" y="294"/>
                    <a:pt x="1125" y="294"/>
                    <a:pt x="1125" y="294"/>
                  </a:cubicBezTo>
                  <a:cubicBezTo>
                    <a:pt x="1124" y="293"/>
                    <a:pt x="1124" y="293"/>
                    <a:pt x="1124" y="293"/>
                  </a:cubicBezTo>
                  <a:cubicBezTo>
                    <a:pt x="1124" y="293"/>
                    <a:pt x="1082" y="242"/>
                    <a:pt x="1072" y="231"/>
                  </a:cubicBezTo>
                  <a:cubicBezTo>
                    <a:pt x="1068" y="226"/>
                    <a:pt x="1068" y="226"/>
                    <a:pt x="1068" y="226"/>
                  </a:cubicBezTo>
                  <a:cubicBezTo>
                    <a:pt x="1034" y="186"/>
                    <a:pt x="1000" y="145"/>
                    <a:pt x="959" y="111"/>
                  </a:cubicBezTo>
                  <a:cubicBezTo>
                    <a:pt x="918" y="76"/>
                    <a:pt x="877" y="43"/>
                    <a:pt x="833" y="28"/>
                  </a:cubicBezTo>
                  <a:cubicBezTo>
                    <a:pt x="769" y="6"/>
                    <a:pt x="728" y="14"/>
                    <a:pt x="710" y="53"/>
                  </a:cubicBezTo>
                  <a:cubicBezTo>
                    <a:pt x="705" y="63"/>
                    <a:pt x="683" y="64"/>
                    <a:pt x="678" y="64"/>
                  </a:cubicBezTo>
                  <a:cubicBezTo>
                    <a:pt x="674" y="64"/>
                    <a:pt x="652" y="63"/>
                    <a:pt x="647" y="53"/>
                  </a:cubicBezTo>
                  <a:cubicBezTo>
                    <a:pt x="629" y="14"/>
                    <a:pt x="587" y="6"/>
                    <a:pt x="524" y="28"/>
                  </a:cubicBezTo>
                  <a:cubicBezTo>
                    <a:pt x="479" y="43"/>
                    <a:pt x="439" y="76"/>
                    <a:pt x="397" y="111"/>
                  </a:cubicBezTo>
                  <a:cubicBezTo>
                    <a:pt x="357" y="145"/>
                    <a:pt x="322" y="186"/>
                    <a:pt x="289" y="226"/>
                  </a:cubicBezTo>
                  <a:cubicBezTo>
                    <a:pt x="284" y="231"/>
                    <a:pt x="284" y="231"/>
                    <a:pt x="284" y="231"/>
                  </a:cubicBezTo>
                  <a:cubicBezTo>
                    <a:pt x="275" y="242"/>
                    <a:pt x="233" y="293"/>
                    <a:pt x="232" y="293"/>
                  </a:cubicBezTo>
                  <a:cubicBezTo>
                    <a:pt x="232" y="294"/>
                    <a:pt x="232" y="294"/>
                    <a:pt x="232" y="294"/>
                  </a:cubicBezTo>
                  <a:cubicBezTo>
                    <a:pt x="0" y="294"/>
                    <a:pt x="0" y="294"/>
                    <a:pt x="0" y="294"/>
                  </a:cubicBezTo>
                  <a:cubicBezTo>
                    <a:pt x="0" y="289"/>
                    <a:pt x="0" y="289"/>
                    <a:pt x="0" y="289"/>
                  </a:cubicBezTo>
                  <a:cubicBezTo>
                    <a:pt x="229" y="289"/>
                    <a:pt x="229" y="289"/>
                    <a:pt x="229" y="289"/>
                  </a:cubicBezTo>
                  <a:cubicBezTo>
                    <a:pt x="235" y="282"/>
                    <a:pt x="271" y="238"/>
                    <a:pt x="280" y="227"/>
                  </a:cubicBezTo>
                  <a:cubicBezTo>
                    <a:pt x="285" y="222"/>
                    <a:pt x="285" y="222"/>
                    <a:pt x="285" y="222"/>
                  </a:cubicBezTo>
                  <a:cubicBezTo>
                    <a:pt x="318" y="183"/>
                    <a:pt x="353" y="141"/>
                    <a:pt x="394" y="107"/>
                  </a:cubicBezTo>
                  <a:cubicBezTo>
                    <a:pt x="436" y="72"/>
                    <a:pt x="477" y="39"/>
                    <a:pt x="522" y="23"/>
                  </a:cubicBezTo>
                  <a:cubicBezTo>
                    <a:pt x="589" y="0"/>
                    <a:pt x="632" y="9"/>
                    <a:pt x="652" y="51"/>
                  </a:cubicBezTo>
                  <a:cubicBezTo>
                    <a:pt x="654" y="56"/>
                    <a:pt x="667" y="58"/>
                    <a:pt x="678" y="58"/>
                  </a:cubicBezTo>
                  <a:cubicBezTo>
                    <a:pt x="690" y="58"/>
                    <a:pt x="703" y="56"/>
                    <a:pt x="705" y="51"/>
                  </a:cubicBezTo>
                  <a:cubicBezTo>
                    <a:pt x="724" y="9"/>
                    <a:pt x="768" y="0"/>
                    <a:pt x="834" y="23"/>
                  </a:cubicBezTo>
                  <a:cubicBezTo>
                    <a:pt x="880" y="39"/>
                    <a:pt x="921" y="72"/>
                    <a:pt x="963" y="107"/>
                  </a:cubicBezTo>
                  <a:cubicBezTo>
                    <a:pt x="1003" y="141"/>
                    <a:pt x="1038" y="183"/>
                    <a:pt x="1072" y="222"/>
                  </a:cubicBezTo>
                  <a:cubicBezTo>
                    <a:pt x="1076" y="227"/>
                    <a:pt x="1076" y="227"/>
                    <a:pt x="1076" y="227"/>
                  </a:cubicBezTo>
                  <a:cubicBezTo>
                    <a:pt x="1085" y="238"/>
                    <a:pt x="1122" y="282"/>
                    <a:pt x="1128" y="289"/>
                  </a:cubicBezTo>
                  <a:cubicBezTo>
                    <a:pt x="1178" y="289"/>
                    <a:pt x="1178" y="289"/>
                    <a:pt x="1178" y="289"/>
                  </a:cubicBezTo>
                  <a:lnTo>
                    <a:pt x="1178" y="294"/>
                  </a:lnTo>
                  <a:close/>
                  <a:moveTo>
                    <a:pt x="1079" y="294"/>
                  </a:moveTo>
                  <a:cubicBezTo>
                    <a:pt x="1079" y="292"/>
                    <a:pt x="1079" y="292"/>
                    <a:pt x="1079" y="292"/>
                  </a:cubicBezTo>
                  <a:cubicBezTo>
                    <a:pt x="1077" y="293"/>
                    <a:pt x="1077" y="293"/>
                    <a:pt x="1077" y="293"/>
                  </a:cubicBezTo>
                  <a:cubicBezTo>
                    <a:pt x="1076" y="290"/>
                    <a:pt x="1055" y="263"/>
                    <a:pt x="1053" y="260"/>
                  </a:cubicBezTo>
                  <a:cubicBezTo>
                    <a:pt x="1039" y="243"/>
                    <a:pt x="1026" y="228"/>
                    <a:pt x="1014" y="214"/>
                  </a:cubicBezTo>
                  <a:cubicBezTo>
                    <a:pt x="1008" y="208"/>
                    <a:pt x="1002" y="201"/>
                    <a:pt x="996" y="194"/>
                  </a:cubicBezTo>
                  <a:cubicBezTo>
                    <a:pt x="950" y="140"/>
                    <a:pt x="902" y="84"/>
                    <a:pt x="838" y="54"/>
                  </a:cubicBezTo>
                  <a:cubicBezTo>
                    <a:pt x="814" y="44"/>
                    <a:pt x="786" y="33"/>
                    <a:pt x="761" y="40"/>
                  </a:cubicBezTo>
                  <a:cubicBezTo>
                    <a:pt x="736" y="46"/>
                    <a:pt x="723" y="73"/>
                    <a:pt x="715" y="94"/>
                  </a:cubicBezTo>
                  <a:cubicBezTo>
                    <a:pt x="695" y="156"/>
                    <a:pt x="693" y="218"/>
                    <a:pt x="690" y="283"/>
                  </a:cubicBezTo>
                  <a:cubicBezTo>
                    <a:pt x="690" y="292"/>
                    <a:pt x="690" y="292"/>
                    <a:pt x="690" y="292"/>
                  </a:cubicBezTo>
                  <a:cubicBezTo>
                    <a:pt x="685" y="291"/>
                    <a:pt x="685" y="291"/>
                    <a:pt x="685" y="291"/>
                  </a:cubicBezTo>
                  <a:cubicBezTo>
                    <a:pt x="685" y="283"/>
                    <a:pt x="685" y="283"/>
                    <a:pt x="685" y="283"/>
                  </a:cubicBezTo>
                  <a:cubicBezTo>
                    <a:pt x="687" y="217"/>
                    <a:pt x="689" y="155"/>
                    <a:pt x="710" y="92"/>
                  </a:cubicBezTo>
                  <a:cubicBezTo>
                    <a:pt x="718" y="70"/>
                    <a:pt x="733" y="42"/>
                    <a:pt x="760" y="34"/>
                  </a:cubicBezTo>
                  <a:cubicBezTo>
                    <a:pt x="787" y="28"/>
                    <a:pt x="815" y="38"/>
                    <a:pt x="840" y="50"/>
                  </a:cubicBezTo>
                  <a:cubicBezTo>
                    <a:pt x="905" y="80"/>
                    <a:pt x="954" y="136"/>
                    <a:pt x="1000" y="190"/>
                  </a:cubicBezTo>
                  <a:cubicBezTo>
                    <a:pt x="1006" y="197"/>
                    <a:pt x="1012" y="204"/>
                    <a:pt x="1018" y="211"/>
                  </a:cubicBezTo>
                  <a:cubicBezTo>
                    <a:pt x="1030" y="225"/>
                    <a:pt x="1043" y="240"/>
                    <a:pt x="1057" y="257"/>
                  </a:cubicBezTo>
                  <a:cubicBezTo>
                    <a:pt x="1069" y="272"/>
                    <a:pt x="1083" y="290"/>
                    <a:pt x="1082" y="293"/>
                  </a:cubicBezTo>
                  <a:cubicBezTo>
                    <a:pt x="1081" y="294"/>
                    <a:pt x="1081" y="294"/>
                    <a:pt x="1081" y="294"/>
                  </a:cubicBezTo>
                  <a:lnTo>
                    <a:pt x="1079" y="294"/>
                  </a:lnTo>
                  <a:close/>
                  <a:moveTo>
                    <a:pt x="277" y="294"/>
                  </a:moveTo>
                  <a:cubicBezTo>
                    <a:pt x="275" y="293"/>
                    <a:pt x="275" y="293"/>
                    <a:pt x="275" y="293"/>
                  </a:cubicBezTo>
                  <a:cubicBezTo>
                    <a:pt x="274" y="290"/>
                    <a:pt x="292" y="267"/>
                    <a:pt x="300" y="257"/>
                  </a:cubicBezTo>
                  <a:cubicBezTo>
                    <a:pt x="314" y="240"/>
                    <a:pt x="326" y="225"/>
                    <a:pt x="338" y="211"/>
                  </a:cubicBezTo>
                  <a:cubicBezTo>
                    <a:pt x="344" y="204"/>
                    <a:pt x="350" y="197"/>
                    <a:pt x="356" y="190"/>
                  </a:cubicBezTo>
                  <a:cubicBezTo>
                    <a:pt x="403" y="136"/>
                    <a:pt x="451" y="80"/>
                    <a:pt x="517" y="50"/>
                  </a:cubicBezTo>
                  <a:cubicBezTo>
                    <a:pt x="541" y="38"/>
                    <a:pt x="570" y="28"/>
                    <a:pt x="597" y="34"/>
                  </a:cubicBezTo>
                  <a:cubicBezTo>
                    <a:pt x="624" y="42"/>
                    <a:pt x="639" y="70"/>
                    <a:pt x="646" y="92"/>
                  </a:cubicBezTo>
                  <a:cubicBezTo>
                    <a:pt x="667" y="155"/>
                    <a:pt x="669" y="217"/>
                    <a:pt x="672" y="283"/>
                  </a:cubicBezTo>
                  <a:cubicBezTo>
                    <a:pt x="672" y="291"/>
                    <a:pt x="672" y="291"/>
                    <a:pt x="672" y="291"/>
                  </a:cubicBezTo>
                  <a:cubicBezTo>
                    <a:pt x="666" y="292"/>
                    <a:pt x="666" y="292"/>
                    <a:pt x="666" y="292"/>
                  </a:cubicBezTo>
                  <a:cubicBezTo>
                    <a:pt x="666" y="283"/>
                    <a:pt x="666" y="283"/>
                    <a:pt x="666" y="283"/>
                  </a:cubicBezTo>
                  <a:cubicBezTo>
                    <a:pt x="664" y="218"/>
                    <a:pt x="662" y="156"/>
                    <a:pt x="641" y="94"/>
                  </a:cubicBezTo>
                  <a:cubicBezTo>
                    <a:pt x="634" y="73"/>
                    <a:pt x="620" y="46"/>
                    <a:pt x="595" y="40"/>
                  </a:cubicBezTo>
                  <a:cubicBezTo>
                    <a:pt x="570" y="33"/>
                    <a:pt x="543" y="44"/>
                    <a:pt x="519" y="54"/>
                  </a:cubicBezTo>
                  <a:cubicBezTo>
                    <a:pt x="455" y="84"/>
                    <a:pt x="407" y="140"/>
                    <a:pt x="360" y="194"/>
                  </a:cubicBezTo>
                  <a:cubicBezTo>
                    <a:pt x="354" y="201"/>
                    <a:pt x="348" y="208"/>
                    <a:pt x="342" y="214"/>
                  </a:cubicBezTo>
                  <a:cubicBezTo>
                    <a:pt x="330" y="228"/>
                    <a:pt x="318" y="243"/>
                    <a:pt x="304" y="260"/>
                  </a:cubicBezTo>
                  <a:cubicBezTo>
                    <a:pt x="302" y="263"/>
                    <a:pt x="281" y="290"/>
                    <a:pt x="280" y="293"/>
                  </a:cubicBezTo>
                  <a:cubicBezTo>
                    <a:pt x="278" y="291"/>
                    <a:pt x="278" y="291"/>
                    <a:pt x="278" y="291"/>
                  </a:cubicBezTo>
                  <a:cubicBezTo>
                    <a:pt x="277" y="292"/>
                    <a:pt x="277" y="292"/>
                    <a:pt x="277" y="292"/>
                  </a:cubicBezTo>
                  <a:lnTo>
                    <a:pt x="277" y="294"/>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8">
              <a:extLst>
                <a:ext uri="{FF2B5EF4-FFF2-40B4-BE49-F238E27FC236}">
                  <a16:creationId xmlns:a16="http://schemas.microsoft.com/office/drawing/2014/main" id="{4874BB83-6C22-4FD2-831A-AFE35AFE687B}"/>
                </a:ext>
              </a:extLst>
            </p:cNvPr>
            <p:cNvSpPr>
              <a:spLocks/>
            </p:cNvSpPr>
            <p:nvPr/>
          </p:nvSpPr>
          <p:spPr bwMode="auto">
            <a:xfrm>
              <a:off x="2784" y="1893"/>
              <a:ext cx="1027" cy="228"/>
            </a:xfrm>
            <a:custGeom>
              <a:avLst/>
              <a:gdLst>
                <a:gd name="T0" fmla="*/ 1027 w 1027"/>
                <a:gd name="T1" fmla="*/ 228 h 228"/>
                <a:gd name="T2" fmla="*/ 879 w 1027"/>
                <a:gd name="T3" fmla="*/ 228 h 228"/>
                <a:gd name="T4" fmla="*/ 879 w 1027"/>
                <a:gd name="T5" fmla="*/ 11 h 228"/>
                <a:gd name="T6" fmla="*/ 67 w 1027"/>
                <a:gd name="T7" fmla="*/ 11 h 228"/>
                <a:gd name="T8" fmla="*/ 67 w 1027"/>
                <a:gd name="T9" fmla="*/ 228 h 228"/>
                <a:gd name="T10" fmla="*/ 0 w 1027"/>
                <a:gd name="T11" fmla="*/ 228 h 228"/>
                <a:gd name="T12" fmla="*/ 0 w 1027"/>
                <a:gd name="T13" fmla="*/ 219 h 228"/>
                <a:gd name="T14" fmla="*/ 57 w 1027"/>
                <a:gd name="T15" fmla="*/ 219 h 228"/>
                <a:gd name="T16" fmla="*/ 57 w 1027"/>
                <a:gd name="T17" fmla="*/ 0 h 228"/>
                <a:gd name="T18" fmla="*/ 887 w 1027"/>
                <a:gd name="T19" fmla="*/ 0 h 228"/>
                <a:gd name="T20" fmla="*/ 887 w 1027"/>
                <a:gd name="T21" fmla="*/ 219 h 228"/>
                <a:gd name="T22" fmla="*/ 1027 w 1027"/>
                <a:gd name="T23" fmla="*/ 219 h 228"/>
                <a:gd name="T24" fmla="*/ 1027 w 1027"/>
                <a:gd name="T2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7" h="228">
                  <a:moveTo>
                    <a:pt x="1027" y="228"/>
                  </a:moveTo>
                  <a:lnTo>
                    <a:pt x="879" y="228"/>
                  </a:lnTo>
                  <a:lnTo>
                    <a:pt x="879" y="11"/>
                  </a:lnTo>
                  <a:lnTo>
                    <a:pt x="67" y="11"/>
                  </a:lnTo>
                  <a:lnTo>
                    <a:pt x="67" y="228"/>
                  </a:lnTo>
                  <a:lnTo>
                    <a:pt x="0" y="228"/>
                  </a:lnTo>
                  <a:lnTo>
                    <a:pt x="0" y="219"/>
                  </a:lnTo>
                  <a:lnTo>
                    <a:pt x="57" y="219"/>
                  </a:lnTo>
                  <a:lnTo>
                    <a:pt x="57" y="0"/>
                  </a:lnTo>
                  <a:lnTo>
                    <a:pt x="887" y="0"/>
                  </a:lnTo>
                  <a:lnTo>
                    <a:pt x="887" y="219"/>
                  </a:lnTo>
                  <a:lnTo>
                    <a:pt x="1027" y="219"/>
                  </a:lnTo>
                  <a:lnTo>
                    <a:pt x="1027" y="228"/>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9">
              <a:extLst>
                <a:ext uri="{FF2B5EF4-FFF2-40B4-BE49-F238E27FC236}">
                  <a16:creationId xmlns:a16="http://schemas.microsoft.com/office/drawing/2014/main" id="{336BEE4D-B8B8-48C9-B495-6C764338F9BE}"/>
                </a:ext>
              </a:extLst>
            </p:cNvPr>
            <p:cNvSpPr>
              <a:spLocks/>
            </p:cNvSpPr>
            <p:nvPr/>
          </p:nvSpPr>
          <p:spPr bwMode="auto">
            <a:xfrm>
              <a:off x="3159" y="1948"/>
              <a:ext cx="183" cy="169"/>
            </a:xfrm>
            <a:custGeom>
              <a:avLst/>
              <a:gdLst>
                <a:gd name="T0" fmla="*/ 5 w 107"/>
                <a:gd name="T1" fmla="*/ 98 h 98"/>
                <a:gd name="T2" fmla="*/ 0 w 107"/>
                <a:gd name="T3" fmla="*/ 98 h 98"/>
                <a:gd name="T4" fmla="*/ 0 w 107"/>
                <a:gd name="T5" fmla="*/ 13 h 98"/>
                <a:gd name="T6" fmla="*/ 6 w 107"/>
                <a:gd name="T7" fmla="*/ 7 h 98"/>
                <a:gd name="T8" fmla="*/ 11 w 107"/>
                <a:gd name="T9" fmla="*/ 6 h 98"/>
                <a:gd name="T10" fmla="*/ 19 w 107"/>
                <a:gd name="T11" fmla="*/ 4 h 98"/>
                <a:gd name="T12" fmla="*/ 28 w 107"/>
                <a:gd name="T13" fmla="*/ 0 h 98"/>
                <a:gd name="T14" fmla="*/ 29 w 107"/>
                <a:gd name="T15" fmla="*/ 0 h 98"/>
                <a:gd name="T16" fmla="*/ 59 w 107"/>
                <a:gd name="T17" fmla="*/ 0 h 98"/>
                <a:gd name="T18" fmla="*/ 78 w 107"/>
                <a:gd name="T19" fmla="*/ 0 h 98"/>
                <a:gd name="T20" fmla="*/ 86 w 107"/>
                <a:gd name="T21" fmla="*/ 4 h 98"/>
                <a:gd name="T22" fmla="*/ 91 w 107"/>
                <a:gd name="T23" fmla="*/ 5 h 98"/>
                <a:gd name="T24" fmla="*/ 94 w 107"/>
                <a:gd name="T25" fmla="*/ 5 h 98"/>
                <a:gd name="T26" fmla="*/ 94 w 107"/>
                <a:gd name="T27" fmla="*/ 6 h 98"/>
                <a:gd name="T28" fmla="*/ 107 w 107"/>
                <a:gd name="T29" fmla="*/ 20 h 98"/>
                <a:gd name="T30" fmla="*/ 107 w 107"/>
                <a:gd name="T31" fmla="*/ 74 h 98"/>
                <a:gd name="T32" fmla="*/ 107 w 107"/>
                <a:gd name="T33" fmla="*/ 97 h 98"/>
                <a:gd name="T34" fmla="*/ 102 w 107"/>
                <a:gd name="T35" fmla="*/ 97 h 98"/>
                <a:gd name="T36" fmla="*/ 101 w 107"/>
                <a:gd name="T37" fmla="*/ 74 h 98"/>
                <a:gd name="T38" fmla="*/ 101 w 107"/>
                <a:gd name="T39" fmla="*/ 20 h 98"/>
                <a:gd name="T40" fmla="*/ 94 w 107"/>
                <a:gd name="T41" fmla="*/ 11 h 98"/>
                <a:gd name="T42" fmla="*/ 93 w 107"/>
                <a:gd name="T43" fmla="*/ 11 h 98"/>
                <a:gd name="T44" fmla="*/ 91 w 107"/>
                <a:gd name="T45" fmla="*/ 11 h 98"/>
                <a:gd name="T46" fmla="*/ 82 w 107"/>
                <a:gd name="T47" fmla="*/ 7 h 98"/>
                <a:gd name="T48" fmla="*/ 78 w 107"/>
                <a:gd name="T49" fmla="*/ 6 h 98"/>
                <a:gd name="T50" fmla="*/ 59 w 107"/>
                <a:gd name="T51" fmla="*/ 6 h 98"/>
                <a:gd name="T52" fmla="*/ 29 w 107"/>
                <a:gd name="T53" fmla="*/ 6 h 98"/>
                <a:gd name="T54" fmla="*/ 27 w 107"/>
                <a:gd name="T55" fmla="*/ 6 h 98"/>
                <a:gd name="T56" fmla="*/ 24 w 107"/>
                <a:gd name="T57" fmla="*/ 7 h 98"/>
                <a:gd name="T58" fmla="*/ 20 w 107"/>
                <a:gd name="T59" fmla="*/ 10 h 98"/>
                <a:gd name="T60" fmla="*/ 13 w 107"/>
                <a:gd name="T61" fmla="*/ 11 h 98"/>
                <a:gd name="T62" fmla="*/ 6 w 107"/>
                <a:gd name="T63" fmla="*/ 12 h 98"/>
                <a:gd name="T64" fmla="*/ 5 w 107"/>
                <a:gd name="T65" fmla="*/ 12 h 98"/>
                <a:gd name="T66" fmla="*/ 5 w 107"/>
                <a:gd name="T67" fmla="*/ 13 h 98"/>
                <a:gd name="T68" fmla="*/ 5 w 107"/>
                <a:gd name="T6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8">
                  <a:moveTo>
                    <a:pt x="5" y="98"/>
                  </a:moveTo>
                  <a:cubicBezTo>
                    <a:pt x="0" y="98"/>
                    <a:pt x="0" y="98"/>
                    <a:pt x="0" y="98"/>
                  </a:cubicBezTo>
                  <a:cubicBezTo>
                    <a:pt x="0" y="65"/>
                    <a:pt x="0" y="46"/>
                    <a:pt x="0" y="13"/>
                  </a:cubicBezTo>
                  <a:cubicBezTo>
                    <a:pt x="0" y="11"/>
                    <a:pt x="1" y="7"/>
                    <a:pt x="6" y="7"/>
                  </a:cubicBezTo>
                  <a:cubicBezTo>
                    <a:pt x="8" y="6"/>
                    <a:pt x="10" y="6"/>
                    <a:pt x="11" y="6"/>
                  </a:cubicBezTo>
                  <a:cubicBezTo>
                    <a:pt x="14" y="5"/>
                    <a:pt x="16" y="4"/>
                    <a:pt x="19" y="4"/>
                  </a:cubicBezTo>
                  <a:cubicBezTo>
                    <a:pt x="21" y="0"/>
                    <a:pt x="25" y="0"/>
                    <a:pt x="28" y="0"/>
                  </a:cubicBezTo>
                  <a:cubicBezTo>
                    <a:pt x="28" y="0"/>
                    <a:pt x="29" y="0"/>
                    <a:pt x="29" y="0"/>
                  </a:cubicBezTo>
                  <a:cubicBezTo>
                    <a:pt x="39" y="0"/>
                    <a:pt x="49" y="0"/>
                    <a:pt x="59" y="0"/>
                  </a:cubicBezTo>
                  <a:cubicBezTo>
                    <a:pt x="78" y="0"/>
                    <a:pt x="78" y="0"/>
                    <a:pt x="78" y="0"/>
                  </a:cubicBezTo>
                  <a:cubicBezTo>
                    <a:pt x="81" y="0"/>
                    <a:pt x="84" y="1"/>
                    <a:pt x="86" y="4"/>
                  </a:cubicBezTo>
                  <a:cubicBezTo>
                    <a:pt x="87" y="5"/>
                    <a:pt x="89" y="5"/>
                    <a:pt x="91" y="5"/>
                  </a:cubicBezTo>
                  <a:cubicBezTo>
                    <a:pt x="92" y="5"/>
                    <a:pt x="93" y="5"/>
                    <a:pt x="94" y="5"/>
                  </a:cubicBezTo>
                  <a:cubicBezTo>
                    <a:pt x="94" y="6"/>
                    <a:pt x="94" y="6"/>
                    <a:pt x="94" y="6"/>
                  </a:cubicBezTo>
                  <a:cubicBezTo>
                    <a:pt x="106" y="7"/>
                    <a:pt x="107" y="8"/>
                    <a:pt x="107" y="20"/>
                  </a:cubicBezTo>
                  <a:cubicBezTo>
                    <a:pt x="107" y="74"/>
                    <a:pt x="107" y="74"/>
                    <a:pt x="107" y="74"/>
                  </a:cubicBezTo>
                  <a:cubicBezTo>
                    <a:pt x="107" y="81"/>
                    <a:pt x="107" y="86"/>
                    <a:pt x="107" y="97"/>
                  </a:cubicBezTo>
                  <a:cubicBezTo>
                    <a:pt x="102" y="97"/>
                    <a:pt x="102" y="97"/>
                    <a:pt x="102" y="97"/>
                  </a:cubicBezTo>
                  <a:cubicBezTo>
                    <a:pt x="101" y="86"/>
                    <a:pt x="101" y="81"/>
                    <a:pt x="101" y="74"/>
                  </a:cubicBezTo>
                  <a:cubicBezTo>
                    <a:pt x="101" y="20"/>
                    <a:pt x="101" y="20"/>
                    <a:pt x="101" y="20"/>
                  </a:cubicBezTo>
                  <a:cubicBezTo>
                    <a:pt x="101" y="12"/>
                    <a:pt x="101" y="12"/>
                    <a:pt x="94" y="11"/>
                  </a:cubicBezTo>
                  <a:cubicBezTo>
                    <a:pt x="93" y="11"/>
                    <a:pt x="93" y="11"/>
                    <a:pt x="93" y="11"/>
                  </a:cubicBezTo>
                  <a:cubicBezTo>
                    <a:pt x="92" y="11"/>
                    <a:pt x="92" y="11"/>
                    <a:pt x="91" y="11"/>
                  </a:cubicBezTo>
                  <a:cubicBezTo>
                    <a:pt x="88" y="10"/>
                    <a:pt x="84" y="10"/>
                    <a:pt x="82" y="7"/>
                  </a:cubicBezTo>
                  <a:cubicBezTo>
                    <a:pt x="81" y="6"/>
                    <a:pt x="80" y="6"/>
                    <a:pt x="78" y="6"/>
                  </a:cubicBezTo>
                  <a:cubicBezTo>
                    <a:pt x="59" y="6"/>
                    <a:pt x="59" y="6"/>
                    <a:pt x="59" y="6"/>
                  </a:cubicBezTo>
                  <a:cubicBezTo>
                    <a:pt x="49" y="6"/>
                    <a:pt x="39" y="6"/>
                    <a:pt x="29" y="6"/>
                  </a:cubicBezTo>
                  <a:cubicBezTo>
                    <a:pt x="28" y="6"/>
                    <a:pt x="28" y="6"/>
                    <a:pt x="27" y="6"/>
                  </a:cubicBezTo>
                  <a:cubicBezTo>
                    <a:pt x="24" y="5"/>
                    <a:pt x="24" y="5"/>
                    <a:pt x="24" y="7"/>
                  </a:cubicBezTo>
                  <a:cubicBezTo>
                    <a:pt x="24" y="8"/>
                    <a:pt x="23" y="10"/>
                    <a:pt x="20" y="10"/>
                  </a:cubicBezTo>
                  <a:cubicBezTo>
                    <a:pt x="17" y="10"/>
                    <a:pt x="15" y="10"/>
                    <a:pt x="13" y="11"/>
                  </a:cubicBezTo>
                  <a:cubicBezTo>
                    <a:pt x="11" y="11"/>
                    <a:pt x="9" y="12"/>
                    <a:pt x="6" y="12"/>
                  </a:cubicBezTo>
                  <a:cubicBezTo>
                    <a:pt x="6" y="12"/>
                    <a:pt x="5" y="12"/>
                    <a:pt x="5" y="12"/>
                  </a:cubicBezTo>
                  <a:cubicBezTo>
                    <a:pt x="5" y="12"/>
                    <a:pt x="5" y="12"/>
                    <a:pt x="5" y="13"/>
                  </a:cubicBezTo>
                  <a:cubicBezTo>
                    <a:pt x="5" y="46"/>
                    <a:pt x="5" y="65"/>
                    <a:pt x="5" y="98"/>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0">
              <a:extLst>
                <a:ext uri="{FF2B5EF4-FFF2-40B4-BE49-F238E27FC236}">
                  <a16:creationId xmlns:a16="http://schemas.microsoft.com/office/drawing/2014/main" id="{561C762E-782C-4711-9D0F-73CDA0079AA5}"/>
                </a:ext>
              </a:extLst>
            </p:cNvPr>
            <p:cNvSpPr>
              <a:spLocks noEditPoints="1"/>
            </p:cNvSpPr>
            <p:nvPr/>
          </p:nvSpPr>
          <p:spPr bwMode="auto">
            <a:xfrm>
              <a:off x="2647" y="1656"/>
              <a:ext cx="1226" cy="229"/>
            </a:xfrm>
            <a:custGeom>
              <a:avLst/>
              <a:gdLst>
                <a:gd name="T0" fmla="*/ 67 w 716"/>
                <a:gd name="T1" fmla="*/ 112 h 133"/>
                <a:gd name="T2" fmla="*/ 49 w 716"/>
                <a:gd name="T3" fmla="*/ 101 h 133"/>
                <a:gd name="T4" fmla="*/ 30 w 716"/>
                <a:gd name="T5" fmla="*/ 86 h 133"/>
                <a:gd name="T6" fmla="*/ 11 w 716"/>
                <a:gd name="T7" fmla="*/ 53 h 133"/>
                <a:gd name="T8" fmla="*/ 25 w 716"/>
                <a:gd name="T9" fmla="*/ 52 h 133"/>
                <a:gd name="T10" fmla="*/ 36 w 716"/>
                <a:gd name="T11" fmla="*/ 52 h 133"/>
                <a:gd name="T12" fmla="*/ 45 w 716"/>
                <a:gd name="T13" fmla="*/ 52 h 133"/>
                <a:gd name="T14" fmla="*/ 55 w 716"/>
                <a:gd name="T15" fmla="*/ 54 h 133"/>
                <a:gd name="T16" fmla="*/ 72 w 716"/>
                <a:gd name="T17" fmla="*/ 60 h 133"/>
                <a:gd name="T18" fmla="*/ 73 w 716"/>
                <a:gd name="T19" fmla="*/ 56 h 133"/>
                <a:gd name="T20" fmla="*/ 93 w 716"/>
                <a:gd name="T21" fmla="*/ 56 h 133"/>
                <a:gd name="T22" fmla="*/ 127 w 716"/>
                <a:gd name="T23" fmla="*/ 62 h 133"/>
                <a:gd name="T24" fmla="*/ 150 w 716"/>
                <a:gd name="T25" fmla="*/ 62 h 133"/>
                <a:gd name="T26" fmla="*/ 173 w 716"/>
                <a:gd name="T27" fmla="*/ 48 h 133"/>
                <a:gd name="T28" fmla="*/ 178 w 716"/>
                <a:gd name="T29" fmla="*/ 19 h 133"/>
                <a:gd name="T30" fmla="*/ 190 w 716"/>
                <a:gd name="T31" fmla="*/ 11 h 133"/>
                <a:gd name="T32" fmla="*/ 207 w 716"/>
                <a:gd name="T33" fmla="*/ 2 h 133"/>
                <a:gd name="T34" fmla="*/ 211 w 716"/>
                <a:gd name="T35" fmla="*/ 23 h 133"/>
                <a:gd name="T36" fmla="*/ 496 w 716"/>
                <a:gd name="T37" fmla="*/ 27 h 133"/>
                <a:gd name="T38" fmla="*/ 516 w 716"/>
                <a:gd name="T39" fmla="*/ 8 h 133"/>
                <a:gd name="T40" fmla="*/ 530 w 716"/>
                <a:gd name="T41" fmla="*/ 10 h 133"/>
                <a:gd name="T42" fmla="*/ 536 w 716"/>
                <a:gd name="T43" fmla="*/ 28 h 133"/>
                <a:gd name="T44" fmla="*/ 561 w 716"/>
                <a:gd name="T45" fmla="*/ 62 h 133"/>
                <a:gd name="T46" fmla="*/ 612 w 716"/>
                <a:gd name="T47" fmla="*/ 56 h 133"/>
                <a:gd name="T48" fmla="*/ 622 w 716"/>
                <a:gd name="T49" fmla="*/ 64 h 133"/>
                <a:gd name="T50" fmla="*/ 635 w 716"/>
                <a:gd name="T51" fmla="*/ 59 h 133"/>
                <a:gd name="T52" fmla="*/ 649 w 716"/>
                <a:gd name="T53" fmla="*/ 63 h 133"/>
                <a:gd name="T54" fmla="*/ 662 w 716"/>
                <a:gd name="T55" fmla="*/ 61 h 133"/>
                <a:gd name="T56" fmla="*/ 678 w 716"/>
                <a:gd name="T57" fmla="*/ 56 h 133"/>
                <a:gd name="T58" fmla="*/ 691 w 716"/>
                <a:gd name="T59" fmla="*/ 54 h 133"/>
                <a:gd name="T60" fmla="*/ 702 w 716"/>
                <a:gd name="T61" fmla="*/ 52 h 133"/>
                <a:gd name="T62" fmla="*/ 714 w 716"/>
                <a:gd name="T63" fmla="*/ 60 h 133"/>
                <a:gd name="T64" fmla="*/ 684 w 716"/>
                <a:gd name="T65" fmla="*/ 90 h 133"/>
                <a:gd name="T66" fmla="*/ 653 w 716"/>
                <a:gd name="T67" fmla="*/ 108 h 133"/>
                <a:gd name="T68" fmla="*/ 601 w 716"/>
                <a:gd name="T69" fmla="*/ 133 h 133"/>
                <a:gd name="T70" fmla="*/ 599 w 716"/>
                <a:gd name="T71" fmla="*/ 128 h 133"/>
                <a:gd name="T72" fmla="*/ 652 w 716"/>
                <a:gd name="T73" fmla="*/ 103 h 133"/>
                <a:gd name="T74" fmla="*/ 691 w 716"/>
                <a:gd name="T75" fmla="*/ 78 h 133"/>
                <a:gd name="T76" fmla="*/ 701 w 716"/>
                <a:gd name="T77" fmla="*/ 58 h 133"/>
                <a:gd name="T78" fmla="*/ 683 w 716"/>
                <a:gd name="T79" fmla="*/ 57 h 133"/>
                <a:gd name="T80" fmla="*/ 657 w 716"/>
                <a:gd name="T81" fmla="*/ 64 h 133"/>
                <a:gd name="T82" fmla="*/ 637 w 716"/>
                <a:gd name="T83" fmla="*/ 70 h 133"/>
                <a:gd name="T84" fmla="*/ 616 w 716"/>
                <a:gd name="T85" fmla="*/ 63 h 133"/>
                <a:gd name="T86" fmla="*/ 606 w 716"/>
                <a:gd name="T87" fmla="*/ 66 h 133"/>
                <a:gd name="T88" fmla="*/ 562 w 716"/>
                <a:gd name="T89" fmla="*/ 67 h 133"/>
                <a:gd name="T90" fmla="*/ 530 w 716"/>
                <a:gd name="T91" fmla="*/ 26 h 133"/>
                <a:gd name="T92" fmla="*/ 518 w 716"/>
                <a:gd name="T93" fmla="*/ 15 h 133"/>
                <a:gd name="T94" fmla="*/ 508 w 716"/>
                <a:gd name="T95" fmla="*/ 21 h 133"/>
                <a:gd name="T96" fmla="*/ 220 w 716"/>
                <a:gd name="T97" fmla="*/ 32 h 133"/>
                <a:gd name="T98" fmla="*/ 206 w 716"/>
                <a:gd name="T99" fmla="*/ 15 h 133"/>
                <a:gd name="T100" fmla="*/ 193 w 716"/>
                <a:gd name="T101" fmla="*/ 16 h 133"/>
                <a:gd name="T102" fmla="*/ 182 w 716"/>
                <a:gd name="T103" fmla="*/ 30 h 133"/>
                <a:gd name="T104" fmla="*/ 152 w 716"/>
                <a:gd name="T105" fmla="*/ 67 h 133"/>
                <a:gd name="T106" fmla="*/ 108 w 716"/>
                <a:gd name="T107" fmla="*/ 66 h 133"/>
                <a:gd name="T108" fmla="*/ 96 w 716"/>
                <a:gd name="T109" fmla="*/ 60 h 133"/>
                <a:gd name="T110" fmla="*/ 80 w 716"/>
                <a:gd name="T111" fmla="*/ 68 h 133"/>
                <a:gd name="T112" fmla="*/ 56 w 716"/>
                <a:gd name="T113" fmla="*/ 64 h 133"/>
                <a:gd name="T114" fmla="*/ 33 w 716"/>
                <a:gd name="T115" fmla="*/ 57 h 133"/>
                <a:gd name="T116" fmla="*/ 19 w 716"/>
                <a:gd name="T117" fmla="*/ 54 h 133"/>
                <a:gd name="T118" fmla="*/ 6 w 716"/>
                <a:gd name="T119" fmla="*/ 67 h 133"/>
                <a:gd name="T120" fmla="*/ 37 w 716"/>
                <a:gd name="T121" fmla="*/ 86 h 133"/>
                <a:gd name="T122" fmla="*/ 56 w 716"/>
                <a:gd name="T123" fmla="*/ 9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6" h="133">
                  <a:moveTo>
                    <a:pt x="113" y="133"/>
                  </a:moveTo>
                  <a:cubicBezTo>
                    <a:pt x="112" y="133"/>
                    <a:pt x="112" y="133"/>
                    <a:pt x="112" y="133"/>
                  </a:cubicBezTo>
                  <a:cubicBezTo>
                    <a:pt x="103" y="130"/>
                    <a:pt x="94" y="126"/>
                    <a:pt x="85" y="122"/>
                  </a:cubicBezTo>
                  <a:cubicBezTo>
                    <a:pt x="83" y="121"/>
                    <a:pt x="81" y="120"/>
                    <a:pt x="80" y="119"/>
                  </a:cubicBezTo>
                  <a:cubicBezTo>
                    <a:pt x="76" y="117"/>
                    <a:pt x="73" y="115"/>
                    <a:pt x="69" y="114"/>
                  </a:cubicBezTo>
                  <a:cubicBezTo>
                    <a:pt x="67" y="114"/>
                    <a:pt x="67" y="114"/>
                    <a:pt x="67" y="114"/>
                  </a:cubicBezTo>
                  <a:cubicBezTo>
                    <a:pt x="67" y="112"/>
                    <a:pt x="67" y="112"/>
                    <a:pt x="67" y="112"/>
                  </a:cubicBezTo>
                  <a:cubicBezTo>
                    <a:pt x="67" y="112"/>
                    <a:pt x="67" y="112"/>
                    <a:pt x="65" y="111"/>
                  </a:cubicBezTo>
                  <a:cubicBezTo>
                    <a:pt x="64" y="111"/>
                    <a:pt x="62" y="110"/>
                    <a:pt x="60" y="108"/>
                  </a:cubicBezTo>
                  <a:cubicBezTo>
                    <a:pt x="60" y="108"/>
                    <a:pt x="60" y="108"/>
                    <a:pt x="60" y="108"/>
                  </a:cubicBezTo>
                  <a:cubicBezTo>
                    <a:pt x="57" y="108"/>
                    <a:pt x="55" y="107"/>
                    <a:pt x="55" y="104"/>
                  </a:cubicBezTo>
                  <a:cubicBezTo>
                    <a:pt x="54" y="104"/>
                    <a:pt x="54" y="104"/>
                    <a:pt x="54" y="104"/>
                  </a:cubicBezTo>
                  <a:cubicBezTo>
                    <a:pt x="52" y="103"/>
                    <a:pt x="52" y="103"/>
                    <a:pt x="52" y="103"/>
                  </a:cubicBezTo>
                  <a:cubicBezTo>
                    <a:pt x="52" y="102"/>
                    <a:pt x="51" y="102"/>
                    <a:pt x="49" y="101"/>
                  </a:cubicBezTo>
                  <a:cubicBezTo>
                    <a:pt x="47" y="100"/>
                    <a:pt x="44" y="99"/>
                    <a:pt x="43" y="96"/>
                  </a:cubicBezTo>
                  <a:cubicBezTo>
                    <a:pt x="43" y="96"/>
                    <a:pt x="42" y="96"/>
                    <a:pt x="42" y="96"/>
                  </a:cubicBezTo>
                  <a:cubicBezTo>
                    <a:pt x="39" y="96"/>
                    <a:pt x="38" y="93"/>
                    <a:pt x="37" y="92"/>
                  </a:cubicBezTo>
                  <a:cubicBezTo>
                    <a:pt x="37" y="92"/>
                    <a:pt x="37" y="91"/>
                    <a:pt x="37" y="91"/>
                  </a:cubicBezTo>
                  <a:cubicBezTo>
                    <a:pt x="37" y="91"/>
                    <a:pt x="37" y="91"/>
                    <a:pt x="37" y="91"/>
                  </a:cubicBezTo>
                  <a:cubicBezTo>
                    <a:pt x="35" y="91"/>
                    <a:pt x="33" y="91"/>
                    <a:pt x="31" y="89"/>
                  </a:cubicBezTo>
                  <a:cubicBezTo>
                    <a:pt x="31" y="88"/>
                    <a:pt x="30" y="87"/>
                    <a:pt x="30" y="86"/>
                  </a:cubicBezTo>
                  <a:cubicBezTo>
                    <a:pt x="25" y="84"/>
                    <a:pt x="21" y="82"/>
                    <a:pt x="16" y="80"/>
                  </a:cubicBezTo>
                  <a:cubicBezTo>
                    <a:pt x="13" y="78"/>
                    <a:pt x="10" y="76"/>
                    <a:pt x="7" y="75"/>
                  </a:cubicBezTo>
                  <a:cubicBezTo>
                    <a:pt x="4" y="74"/>
                    <a:pt x="2" y="71"/>
                    <a:pt x="1" y="68"/>
                  </a:cubicBezTo>
                  <a:cubicBezTo>
                    <a:pt x="0" y="67"/>
                    <a:pt x="0" y="65"/>
                    <a:pt x="1" y="63"/>
                  </a:cubicBezTo>
                  <a:cubicBezTo>
                    <a:pt x="2" y="62"/>
                    <a:pt x="3" y="61"/>
                    <a:pt x="6" y="62"/>
                  </a:cubicBezTo>
                  <a:cubicBezTo>
                    <a:pt x="5" y="59"/>
                    <a:pt x="7" y="57"/>
                    <a:pt x="8" y="56"/>
                  </a:cubicBezTo>
                  <a:cubicBezTo>
                    <a:pt x="9" y="55"/>
                    <a:pt x="10" y="54"/>
                    <a:pt x="11" y="53"/>
                  </a:cubicBezTo>
                  <a:cubicBezTo>
                    <a:pt x="13" y="52"/>
                    <a:pt x="14" y="52"/>
                    <a:pt x="13" y="51"/>
                  </a:cubicBezTo>
                  <a:cubicBezTo>
                    <a:pt x="13" y="47"/>
                    <a:pt x="13" y="47"/>
                    <a:pt x="13" y="47"/>
                  </a:cubicBezTo>
                  <a:cubicBezTo>
                    <a:pt x="16" y="48"/>
                    <a:pt x="16" y="48"/>
                    <a:pt x="16" y="48"/>
                  </a:cubicBezTo>
                  <a:cubicBezTo>
                    <a:pt x="16" y="48"/>
                    <a:pt x="16" y="47"/>
                    <a:pt x="17" y="47"/>
                  </a:cubicBezTo>
                  <a:cubicBezTo>
                    <a:pt x="18" y="47"/>
                    <a:pt x="21" y="47"/>
                    <a:pt x="22" y="49"/>
                  </a:cubicBezTo>
                  <a:cubicBezTo>
                    <a:pt x="22" y="49"/>
                    <a:pt x="22" y="49"/>
                    <a:pt x="22" y="49"/>
                  </a:cubicBezTo>
                  <a:cubicBezTo>
                    <a:pt x="23" y="49"/>
                    <a:pt x="25" y="50"/>
                    <a:pt x="25" y="52"/>
                  </a:cubicBezTo>
                  <a:cubicBezTo>
                    <a:pt x="26" y="53"/>
                    <a:pt x="25" y="53"/>
                    <a:pt x="25" y="54"/>
                  </a:cubicBezTo>
                  <a:cubicBezTo>
                    <a:pt x="26" y="54"/>
                    <a:pt x="26" y="54"/>
                    <a:pt x="27" y="54"/>
                  </a:cubicBezTo>
                  <a:cubicBezTo>
                    <a:pt x="27" y="54"/>
                    <a:pt x="28" y="54"/>
                    <a:pt x="28" y="54"/>
                  </a:cubicBezTo>
                  <a:cubicBezTo>
                    <a:pt x="28" y="54"/>
                    <a:pt x="28" y="53"/>
                    <a:pt x="28" y="52"/>
                  </a:cubicBezTo>
                  <a:cubicBezTo>
                    <a:pt x="28" y="50"/>
                    <a:pt x="29" y="49"/>
                    <a:pt x="30" y="49"/>
                  </a:cubicBezTo>
                  <a:cubicBezTo>
                    <a:pt x="32" y="48"/>
                    <a:pt x="34" y="48"/>
                    <a:pt x="35" y="50"/>
                  </a:cubicBezTo>
                  <a:cubicBezTo>
                    <a:pt x="36" y="52"/>
                    <a:pt x="36" y="52"/>
                    <a:pt x="36" y="52"/>
                  </a:cubicBezTo>
                  <a:cubicBezTo>
                    <a:pt x="37" y="53"/>
                    <a:pt x="38" y="55"/>
                    <a:pt x="39" y="57"/>
                  </a:cubicBezTo>
                  <a:cubicBezTo>
                    <a:pt x="39" y="58"/>
                    <a:pt x="39" y="58"/>
                    <a:pt x="39" y="58"/>
                  </a:cubicBezTo>
                  <a:cubicBezTo>
                    <a:pt x="40" y="58"/>
                    <a:pt x="41" y="58"/>
                    <a:pt x="41" y="58"/>
                  </a:cubicBezTo>
                  <a:cubicBezTo>
                    <a:pt x="41" y="58"/>
                    <a:pt x="41" y="57"/>
                    <a:pt x="41" y="56"/>
                  </a:cubicBezTo>
                  <a:cubicBezTo>
                    <a:pt x="41" y="55"/>
                    <a:pt x="41" y="54"/>
                    <a:pt x="42" y="53"/>
                  </a:cubicBezTo>
                  <a:cubicBezTo>
                    <a:pt x="42" y="52"/>
                    <a:pt x="43" y="52"/>
                    <a:pt x="45" y="52"/>
                  </a:cubicBezTo>
                  <a:cubicBezTo>
                    <a:pt x="45" y="52"/>
                    <a:pt x="45" y="52"/>
                    <a:pt x="45" y="52"/>
                  </a:cubicBezTo>
                  <a:cubicBezTo>
                    <a:pt x="47" y="52"/>
                    <a:pt x="49" y="53"/>
                    <a:pt x="49" y="55"/>
                  </a:cubicBezTo>
                  <a:cubicBezTo>
                    <a:pt x="50" y="57"/>
                    <a:pt x="50" y="58"/>
                    <a:pt x="51" y="60"/>
                  </a:cubicBezTo>
                  <a:cubicBezTo>
                    <a:pt x="51" y="60"/>
                    <a:pt x="51" y="60"/>
                    <a:pt x="51" y="60"/>
                  </a:cubicBezTo>
                  <a:cubicBezTo>
                    <a:pt x="51" y="60"/>
                    <a:pt x="51" y="59"/>
                    <a:pt x="52" y="59"/>
                  </a:cubicBezTo>
                  <a:cubicBezTo>
                    <a:pt x="52" y="58"/>
                    <a:pt x="52" y="57"/>
                    <a:pt x="52" y="56"/>
                  </a:cubicBezTo>
                  <a:cubicBezTo>
                    <a:pt x="53" y="55"/>
                    <a:pt x="53" y="55"/>
                    <a:pt x="55" y="54"/>
                  </a:cubicBezTo>
                  <a:cubicBezTo>
                    <a:pt x="55" y="54"/>
                    <a:pt x="55" y="54"/>
                    <a:pt x="55" y="54"/>
                  </a:cubicBezTo>
                  <a:cubicBezTo>
                    <a:pt x="58" y="54"/>
                    <a:pt x="59" y="56"/>
                    <a:pt x="59" y="57"/>
                  </a:cubicBezTo>
                  <a:cubicBezTo>
                    <a:pt x="61" y="58"/>
                    <a:pt x="61" y="60"/>
                    <a:pt x="62" y="61"/>
                  </a:cubicBezTo>
                  <a:cubicBezTo>
                    <a:pt x="63" y="63"/>
                    <a:pt x="63" y="63"/>
                    <a:pt x="64" y="63"/>
                  </a:cubicBezTo>
                  <a:cubicBezTo>
                    <a:pt x="64" y="63"/>
                    <a:pt x="64" y="63"/>
                    <a:pt x="64" y="63"/>
                  </a:cubicBezTo>
                  <a:cubicBezTo>
                    <a:pt x="63" y="59"/>
                    <a:pt x="66" y="57"/>
                    <a:pt x="67" y="57"/>
                  </a:cubicBezTo>
                  <a:cubicBezTo>
                    <a:pt x="67" y="57"/>
                    <a:pt x="68" y="57"/>
                    <a:pt x="68" y="57"/>
                  </a:cubicBezTo>
                  <a:cubicBezTo>
                    <a:pt x="69" y="57"/>
                    <a:pt x="71" y="57"/>
                    <a:pt x="72" y="60"/>
                  </a:cubicBezTo>
                  <a:cubicBezTo>
                    <a:pt x="72" y="60"/>
                    <a:pt x="72" y="60"/>
                    <a:pt x="72" y="60"/>
                  </a:cubicBezTo>
                  <a:cubicBezTo>
                    <a:pt x="72" y="60"/>
                    <a:pt x="72" y="61"/>
                    <a:pt x="73" y="61"/>
                  </a:cubicBezTo>
                  <a:cubicBezTo>
                    <a:pt x="74" y="63"/>
                    <a:pt x="75" y="64"/>
                    <a:pt x="76" y="64"/>
                  </a:cubicBezTo>
                  <a:cubicBezTo>
                    <a:pt x="76" y="64"/>
                    <a:pt x="76" y="64"/>
                    <a:pt x="76" y="64"/>
                  </a:cubicBezTo>
                  <a:cubicBezTo>
                    <a:pt x="76" y="64"/>
                    <a:pt x="76" y="64"/>
                    <a:pt x="76" y="64"/>
                  </a:cubicBezTo>
                  <a:cubicBezTo>
                    <a:pt x="76" y="64"/>
                    <a:pt x="76" y="63"/>
                    <a:pt x="75" y="62"/>
                  </a:cubicBezTo>
                  <a:cubicBezTo>
                    <a:pt x="73" y="56"/>
                    <a:pt x="73" y="56"/>
                    <a:pt x="73" y="56"/>
                  </a:cubicBezTo>
                  <a:cubicBezTo>
                    <a:pt x="79" y="58"/>
                    <a:pt x="79" y="58"/>
                    <a:pt x="79" y="58"/>
                  </a:cubicBezTo>
                  <a:cubicBezTo>
                    <a:pt x="82" y="59"/>
                    <a:pt x="83" y="61"/>
                    <a:pt x="85" y="63"/>
                  </a:cubicBezTo>
                  <a:cubicBezTo>
                    <a:pt x="85" y="63"/>
                    <a:pt x="86" y="64"/>
                    <a:pt x="86" y="64"/>
                  </a:cubicBezTo>
                  <a:cubicBezTo>
                    <a:pt x="87" y="65"/>
                    <a:pt x="90" y="66"/>
                    <a:pt x="92" y="66"/>
                  </a:cubicBezTo>
                  <a:cubicBezTo>
                    <a:pt x="92" y="66"/>
                    <a:pt x="92" y="65"/>
                    <a:pt x="91" y="65"/>
                  </a:cubicBezTo>
                  <a:cubicBezTo>
                    <a:pt x="91" y="64"/>
                    <a:pt x="91" y="63"/>
                    <a:pt x="91" y="61"/>
                  </a:cubicBezTo>
                  <a:cubicBezTo>
                    <a:pt x="90" y="59"/>
                    <a:pt x="91" y="57"/>
                    <a:pt x="93" y="56"/>
                  </a:cubicBezTo>
                  <a:cubicBezTo>
                    <a:pt x="94" y="55"/>
                    <a:pt x="94" y="55"/>
                    <a:pt x="94" y="55"/>
                  </a:cubicBezTo>
                  <a:cubicBezTo>
                    <a:pt x="95" y="54"/>
                    <a:pt x="96" y="54"/>
                    <a:pt x="97" y="54"/>
                  </a:cubicBezTo>
                  <a:cubicBezTo>
                    <a:pt x="99" y="54"/>
                    <a:pt x="100" y="55"/>
                    <a:pt x="101" y="57"/>
                  </a:cubicBezTo>
                  <a:cubicBezTo>
                    <a:pt x="101" y="57"/>
                    <a:pt x="101" y="57"/>
                    <a:pt x="101" y="57"/>
                  </a:cubicBezTo>
                  <a:cubicBezTo>
                    <a:pt x="104" y="55"/>
                    <a:pt x="107" y="55"/>
                    <a:pt x="108" y="57"/>
                  </a:cubicBezTo>
                  <a:cubicBezTo>
                    <a:pt x="109" y="58"/>
                    <a:pt x="109" y="59"/>
                    <a:pt x="109" y="61"/>
                  </a:cubicBezTo>
                  <a:cubicBezTo>
                    <a:pt x="115" y="61"/>
                    <a:pt x="121" y="62"/>
                    <a:pt x="127" y="62"/>
                  </a:cubicBezTo>
                  <a:cubicBezTo>
                    <a:pt x="136" y="63"/>
                    <a:pt x="136" y="63"/>
                    <a:pt x="136" y="63"/>
                  </a:cubicBezTo>
                  <a:cubicBezTo>
                    <a:pt x="138" y="63"/>
                    <a:pt x="138" y="62"/>
                    <a:pt x="138" y="62"/>
                  </a:cubicBezTo>
                  <a:cubicBezTo>
                    <a:pt x="139" y="60"/>
                    <a:pt x="141" y="59"/>
                    <a:pt x="141" y="59"/>
                  </a:cubicBezTo>
                  <a:cubicBezTo>
                    <a:pt x="142" y="59"/>
                    <a:pt x="143" y="60"/>
                    <a:pt x="143" y="60"/>
                  </a:cubicBezTo>
                  <a:cubicBezTo>
                    <a:pt x="144" y="59"/>
                    <a:pt x="145" y="58"/>
                    <a:pt x="146" y="58"/>
                  </a:cubicBezTo>
                  <a:cubicBezTo>
                    <a:pt x="148" y="58"/>
                    <a:pt x="150" y="61"/>
                    <a:pt x="151" y="62"/>
                  </a:cubicBezTo>
                  <a:cubicBezTo>
                    <a:pt x="151" y="62"/>
                    <a:pt x="150" y="62"/>
                    <a:pt x="150" y="62"/>
                  </a:cubicBezTo>
                  <a:cubicBezTo>
                    <a:pt x="151" y="65"/>
                    <a:pt x="151" y="65"/>
                    <a:pt x="151" y="65"/>
                  </a:cubicBezTo>
                  <a:cubicBezTo>
                    <a:pt x="151" y="62"/>
                    <a:pt x="151" y="62"/>
                    <a:pt x="151" y="62"/>
                  </a:cubicBezTo>
                  <a:cubicBezTo>
                    <a:pt x="152" y="65"/>
                    <a:pt x="152" y="65"/>
                    <a:pt x="152" y="65"/>
                  </a:cubicBezTo>
                  <a:cubicBezTo>
                    <a:pt x="152" y="62"/>
                    <a:pt x="152" y="62"/>
                    <a:pt x="152" y="62"/>
                  </a:cubicBezTo>
                  <a:cubicBezTo>
                    <a:pt x="152" y="62"/>
                    <a:pt x="152" y="62"/>
                    <a:pt x="152" y="62"/>
                  </a:cubicBezTo>
                  <a:cubicBezTo>
                    <a:pt x="157" y="62"/>
                    <a:pt x="160" y="61"/>
                    <a:pt x="163" y="58"/>
                  </a:cubicBezTo>
                  <a:cubicBezTo>
                    <a:pt x="167" y="54"/>
                    <a:pt x="170" y="51"/>
                    <a:pt x="173" y="48"/>
                  </a:cubicBezTo>
                  <a:cubicBezTo>
                    <a:pt x="173" y="47"/>
                    <a:pt x="173" y="47"/>
                    <a:pt x="173" y="47"/>
                  </a:cubicBezTo>
                  <a:cubicBezTo>
                    <a:pt x="174" y="46"/>
                    <a:pt x="174" y="46"/>
                    <a:pt x="174" y="46"/>
                  </a:cubicBezTo>
                  <a:cubicBezTo>
                    <a:pt x="175" y="44"/>
                    <a:pt x="175" y="42"/>
                    <a:pt x="176" y="40"/>
                  </a:cubicBezTo>
                  <a:cubicBezTo>
                    <a:pt x="177" y="37"/>
                    <a:pt x="178" y="34"/>
                    <a:pt x="177" y="31"/>
                  </a:cubicBezTo>
                  <a:cubicBezTo>
                    <a:pt x="177" y="31"/>
                    <a:pt x="177" y="30"/>
                    <a:pt x="177" y="29"/>
                  </a:cubicBezTo>
                  <a:cubicBezTo>
                    <a:pt x="176" y="27"/>
                    <a:pt x="175" y="24"/>
                    <a:pt x="178" y="20"/>
                  </a:cubicBezTo>
                  <a:cubicBezTo>
                    <a:pt x="178" y="20"/>
                    <a:pt x="178" y="19"/>
                    <a:pt x="178" y="19"/>
                  </a:cubicBezTo>
                  <a:cubicBezTo>
                    <a:pt x="178" y="17"/>
                    <a:pt x="178" y="15"/>
                    <a:pt x="181" y="13"/>
                  </a:cubicBezTo>
                  <a:cubicBezTo>
                    <a:pt x="181" y="13"/>
                    <a:pt x="181" y="13"/>
                    <a:pt x="181" y="12"/>
                  </a:cubicBezTo>
                  <a:cubicBezTo>
                    <a:pt x="181" y="12"/>
                    <a:pt x="181" y="11"/>
                    <a:pt x="181" y="11"/>
                  </a:cubicBezTo>
                  <a:cubicBezTo>
                    <a:pt x="181" y="7"/>
                    <a:pt x="183" y="6"/>
                    <a:pt x="185" y="6"/>
                  </a:cubicBezTo>
                  <a:cubicBezTo>
                    <a:pt x="185" y="6"/>
                    <a:pt x="185" y="6"/>
                    <a:pt x="185" y="6"/>
                  </a:cubicBezTo>
                  <a:cubicBezTo>
                    <a:pt x="186" y="6"/>
                    <a:pt x="188" y="6"/>
                    <a:pt x="188" y="7"/>
                  </a:cubicBezTo>
                  <a:cubicBezTo>
                    <a:pt x="190" y="8"/>
                    <a:pt x="190" y="10"/>
                    <a:pt x="190" y="11"/>
                  </a:cubicBezTo>
                  <a:cubicBezTo>
                    <a:pt x="189" y="11"/>
                    <a:pt x="189" y="11"/>
                    <a:pt x="189" y="12"/>
                  </a:cubicBezTo>
                  <a:cubicBezTo>
                    <a:pt x="190" y="12"/>
                    <a:pt x="190" y="12"/>
                    <a:pt x="190" y="12"/>
                  </a:cubicBezTo>
                  <a:cubicBezTo>
                    <a:pt x="190" y="12"/>
                    <a:pt x="190" y="12"/>
                    <a:pt x="190" y="12"/>
                  </a:cubicBezTo>
                  <a:cubicBezTo>
                    <a:pt x="190" y="12"/>
                    <a:pt x="191" y="11"/>
                    <a:pt x="192" y="11"/>
                  </a:cubicBezTo>
                  <a:cubicBezTo>
                    <a:pt x="194" y="10"/>
                    <a:pt x="195" y="8"/>
                    <a:pt x="196" y="5"/>
                  </a:cubicBezTo>
                  <a:cubicBezTo>
                    <a:pt x="197" y="2"/>
                    <a:pt x="199" y="1"/>
                    <a:pt x="202" y="1"/>
                  </a:cubicBezTo>
                  <a:cubicBezTo>
                    <a:pt x="204" y="1"/>
                    <a:pt x="206" y="1"/>
                    <a:pt x="207" y="2"/>
                  </a:cubicBezTo>
                  <a:cubicBezTo>
                    <a:pt x="211" y="4"/>
                    <a:pt x="213" y="11"/>
                    <a:pt x="211" y="16"/>
                  </a:cubicBezTo>
                  <a:cubicBezTo>
                    <a:pt x="211" y="17"/>
                    <a:pt x="211" y="17"/>
                    <a:pt x="211" y="18"/>
                  </a:cubicBezTo>
                  <a:cubicBezTo>
                    <a:pt x="210" y="19"/>
                    <a:pt x="210" y="20"/>
                    <a:pt x="210" y="20"/>
                  </a:cubicBezTo>
                  <a:cubicBezTo>
                    <a:pt x="209" y="21"/>
                    <a:pt x="209" y="22"/>
                    <a:pt x="209" y="22"/>
                  </a:cubicBezTo>
                  <a:cubicBezTo>
                    <a:pt x="209" y="22"/>
                    <a:pt x="209" y="23"/>
                    <a:pt x="209" y="23"/>
                  </a:cubicBezTo>
                  <a:cubicBezTo>
                    <a:pt x="209" y="23"/>
                    <a:pt x="209" y="23"/>
                    <a:pt x="209" y="23"/>
                  </a:cubicBezTo>
                  <a:cubicBezTo>
                    <a:pt x="211" y="23"/>
                    <a:pt x="211" y="23"/>
                    <a:pt x="211" y="23"/>
                  </a:cubicBezTo>
                  <a:cubicBezTo>
                    <a:pt x="211" y="25"/>
                    <a:pt x="211" y="25"/>
                    <a:pt x="211" y="25"/>
                  </a:cubicBezTo>
                  <a:cubicBezTo>
                    <a:pt x="212" y="28"/>
                    <a:pt x="213" y="28"/>
                    <a:pt x="214" y="28"/>
                  </a:cubicBezTo>
                  <a:cubicBezTo>
                    <a:pt x="215" y="28"/>
                    <a:pt x="216" y="28"/>
                    <a:pt x="217" y="27"/>
                  </a:cubicBezTo>
                  <a:cubicBezTo>
                    <a:pt x="218" y="27"/>
                    <a:pt x="219" y="27"/>
                    <a:pt x="220" y="27"/>
                  </a:cubicBezTo>
                  <a:cubicBezTo>
                    <a:pt x="275" y="27"/>
                    <a:pt x="329" y="27"/>
                    <a:pt x="384" y="27"/>
                  </a:cubicBezTo>
                  <a:cubicBezTo>
                    <a:pt x="420" y="27"/>
                    <a:pt x="456" y="27"/>
                    <a:pt x="492" y="27"/>
                  </a:cubicBezTo>
                  <a:cubicBezTo>
                    <a:pt x="493" y="27"/>
                    <a:pt x="495" y="27"/>
                    <a:pt x="496" y="27"/>
                  </a:cubicBezTo>
                  <a:cubicBezTo>
                    <a:pt x="497" y="27"/>
                    <a:pt x="498" y="27"/>
                    <a:pt x="499" y="27"/>
                  </a:cubicBezTo>
                  <a:cubicBezTo>
                    <a:pt x="499" y="27"/>
                    <a:pt x="499" y="27"/>
                    <a:pt x="499" y="27"/>
                  </a:cubicBezTo>
                  <a:cubicBezTo>
                    <a:pt x="499" y="24"/>
                    <a:pt x="501" y="23"/>
                    <a:pt x="503" y="22"/>
                  </a:cubicBezTo>
                  <a:cubicBezTo>
                    <a:pt x="502" y="20"/>
                    <a:pt x="501" y="18"/>
                    <a:pt x="500" y="16"/>
                  </a:cubicBezTo>
                  <a:cubicBezTo>
                    <a:pt x="498" y="11"/>
                    <a:pt x="499" y="6"/>
                    <a:pt x="503" y="3"/>
                  </a:cubicBezTo>
                  <a:cubicBezTo>
                    <a:pt x="506" y="0"/>
                    <a:pt x="508" y="0"/>
                    <a:pt x="511" y="1"/>
                  </a:cubicBezTo>
                  <a:cubicBezTo>
                    <a:pt x="515" y="2"/>
                    <a:pt x="517" y="5"/>
                    <a:pt x="516" y="8"/>
                  </a:cubicBezTo>
                  <a:cubicBezTo>
                    <a:pt x="516" y="8"/>
                    <a:pt x="516" y="9"/>
                    <a:pt x="516" y="9"/>
                  </a:cubicBezTo>
                  <a:cubicBezTo>
                    <a:pt x="517" y="9"/>
                    <a:pt x="517" y="9"/>
                    <a:pt x="517" y="9"/>
                  </a:cubicBezTo>
                  <a:cubicBezTo>
                    <a:pt x="519" y="9"/>
                    <a:pt x="520" y="10"/>
                    <a:pt x="521" y="11"/>
                  </a:cubicBezTo>
                  <a:cubicBezTo>
                    <a:pt x="521" y="10"/>
                    <a:pt x="521" y="10"/>
                    <a:pt x="521" y="9"/>
                  </a:cubicBezTo>
                  <a:cubicBezTo>
                    <a:pt x="521" y="7"/>
                    <a:pt x="523" y="5"/>
                    <a:pt x="526" y="5"/>
                  </a:cubicBezTo>
                  <a:cubicBezTo>
                    <a:pt x="528" y="5"/>
                    <a:pt x="529" y="6"/>
                    <a:pt x="529" y="6"/>
                  </a:cubicBezTo>
                  <a:cubicBezTo>
                    <a:pt x="531" y="8"/>
                    <a:pt x="530" y="9"/>
                    <a:pt x="530" y="10"/>
                  </a:cubicBezTo>
                  <a:cubicBezTo>
                    <a:pt x="530" y="11"/>
                    <a:pt x="530" y="11"/>
                    <a:pt x="530" y="12"/>
                  </a:cubicBezTo>
                  <a:cubicBezTo>
                    <a:pt x="530" y="12"/>
                    <a:pt x="530" y="13"/>
                    <a:pt x="530" y="13"/>
                  </a:cubicBezTo>
                  <a:cubicBezTo>
                    <a:pt x="531" y="13"/>
                    <a:pt x="534" y="13"/>
                    <a:pt x="534" y="17"/>
                  </a:cubicBezTo>
                  <a:cubicBezTo>
                    <a:pt x="534" y="18"/>
                    <a:pt x="534" y="19"/>
                    <a:pt x="534" y="20"/>
                  </a:cubicBezTo>
                  <a:cubicBezTo>
                    <a:pt x="534" y="22"/>
                    <a:pt x="534" y="22"/>
                    <a:pt x="535" y="23"/>
                  </a:cubicBezTo>
                  <a:cubicBezTo>
                    <a:pt x="536" y="23"/>
                    <a:pt x="536" y="24"/>
                    <a:pt x="536" y="25"/>
                  </a:cubicBezTo>
                  <a:cubicBezTo>
                    <a:pt x="536" y="26"/>
                    <a:pt x="536" y="27"/>
                    <a:pt x="536" y="28"/>
                  </a:cubicBezTo>
                  <a:cubicBezTo>
                    <a:pt x="534" y="30"/>
                    <a:pt x="534" y="32"/>
                    <a:pt x="535" y="36"/>
                  </a:cubicBezTo>
                  <a:cubicBezTo>
                    <a:pt x="535" y="37"/>
                    <a:pt x="535" y="38"/>
                    <a:pt x="536" y="39"/>
                  </a:cubicBezTo>
                  <a:cubicBezTo>
                    <a:pt x="537" y="49"/>
                    <a:pt x="544" y="54"/>
                    <a:pt x="551" y="60"/>
                  </a:cubicBezTo>
                  <a:cubicBezTo>
                    <a:pt x="552" y="61"/>
                    <a:pt x="552" y="61"/>
                    <a:pt x="552" y="61"/>
                  </a:cubicBezTo>
                  <a:cubicBezTo>
                    <a:pt x="553" y="62"/>
                    <a:pt x="554" y="62"/>
                    <a:pt x="556" y="62"/>
                  </a:cubicBezTo>
                  <a:cubicBezTo>
                    <a:pt x="557" y="62"/>
                    <a:pt x="558" y="62"/>
                    <a:pt x="559" y="62"/>
                  </a:cubicBezTo>
                  <a:cubicBezTo>
                    <a:pt x="559" y="62"/>
                    <a:pt x="560" y="62"/>
                    <a:pt x="561" y="62"/>
                  </a:cubicBezTo>
                  <a:cubicBezTo>
                    <a:pt x="561" y="62"/>
                    <a:pt x="561" y="61"/>
                    <a:pt x="561" y="61"/>
                  </a:cubicBezTo>
                  <a:cubicBezTo>
                    <a:pt x="562" y="60"/>
                    <a:pt x="563" y="57"/>
                    <a:pt x="569" y="59"/>
                  </a:cubicBezTo>
                  <a:cubicBezTo>
                    <a:pt x="569" y="60"/>
                    <a:pt x="570" y="60"/>
                    <a:pt x="571" y="60"/>
                  </a:cubicBezTo>
                  <a:cubicBezTo>
                    <a:pt x="572" y="61"/>
                    <a:pt x="574" y="62"/>
                    <a:pt x="575" y="62"/>
                  </a:cubicBezTo>
                  <a:cubicBezTo>
                    <a:pt x="584" y="62"/>
                    <a:pt x="595" y="61"/>
                    <a:pt x="605" y="60"/>
                  </a:cubicBezTo>
                  <a:cubicBezTo>
                    <a:pt x="605" y="58"/>
                    <a:pt x="605" y="57"/>
                    <a:pt x="606" y="56"/>
                  </a:cubicBezTo>
                  <a:cubicBezTo>
                    <a:pt x="607" y="55"/>
                    <a:pt x="609" y="54"/>
                    <a:pt x="612" y="56"/>
                  </a:cubicBezTo>
                  <a:cubicBezTo>
                    <a:pt x="613" y="56"/>
                    <a:pt x="613" y="56"/>
                    <a:pt x="613" y="56"/>
                  </a:cubicBezTo>
                  <a:cubicBezTo>
                    <a:pt x="614" y="56"/>
                    <a:pt x="614" y="56"/>
                    <a:pt x="614" y="56"/>
                  </a:cubicBezTo>
                  <a:cubicBezTo>
                    <a:pt x="615" y="54"/>
                    <a:pt x="617" y="54"/>
                    <a:pt x="618" y="54"/>
                  </a:cubicBezTo>
                  <a:cubicBezTo>
                    <a:pt x="619" y="54"/>
                    <a:pt x="620" y="55"/>
                    <a:pt x="620" y="55"/>
                  </a:cubicBezTo>
                  <a:cubicBezTo>
                    <a:pt x="622" y="56"/>
                    <a:pt x="623" y="57"/>
                    <a:pt x="623" y="58"/>
                  </a:cubicBezTo>
                  <a:cubicBezTo>
                    <a:pt x="624" y="59"/>
                    <a:pt x="623" y="61"/>
                    <a:pt x="623" y="61"/>
                  </a:cubicBezTo>
                  <a:cubicBezTo>
                    <a:pt x="622" y="62"/>
                    <a:pt x="622" y="63"/>
                    <a:pt x="622" y="64"/>
                  </a:cubicBezTo>
                  <a:cubicBezTo>
                    <a:pt x="621" y="64"/>
                    <a:pt x="621" y="64"/>
                    <a:pt x="621" y="64"/>
                  </a:cubicBezTo>
                  <a:cubicBezTo>
                    <a:pt x="621" y="65"/>
                    <a:pt x="621" y="65"/>
                    <a:pt x="621" y="65"/>
                  </a:cubicBezTo>
                  <a:cubicBezTo>
                    <a:pt x="621" y="65"/>
                    <a:pt x="622" y="66"/>
                    <a:pt x="623" y="66"/>
                  </a:cubicBezTo>
                  <a:cubicBezTo>
                    <a:pt x="626" y="66"/>
                    <a:pt x="628" y="64"/>
                    <a:pt x="630" y="61"/>
                  </a:cubicBezTo>
                  <a:cubicBezTo>
                    <a:pt x="631" y="61"/>
                    <a:pt x="631" y="60"/>
                    <a:pt x="632" y="59"/>
                  </a:cubicBezTo>
                  <a:cubicBezTo>
                    <a:pt x="633" y="58"/>
                    <a:pt x="633" y="58"/>
                    <a:pt x="633" y="58"/>
                  </a:cubicBezTo>
                  <a:cubicBezTo>
                    <a:pt x="635" y="59"/>
                    <a:pt x="635" y="59"/>
                    <a:pt x="635" y="59"/>
                  </a:cubicBezTo>
                  <a:cubicBezTo>
                    <a:pt x="636" y="59"/>
                    <a:pt x="638" y="61"/>
                    <a:pt x="637" y="64"/>
                  </a:cubicBezTo>
                  <a:cubicBezTo>
                    <a:pt x="638" y="64"/>
                    <a:pt x="639" y="64"/>
                    <a:pt x="639" y="64"/>
                  </a:cubicBezTo>
                  <a:cubicBezTo>
                    <a:pt x="640" y="62"/>
                    <a:pt x="641" y="61"/>
                    <a:pt x="642" y="61"/>
                  </a:cubicBezTo>
                  <a:cubicBezTo>
                    <a:pt x="642" y="60"/>
                    <a:pt x="643" y="60"/>
                    <a:pt x="643" y="59"/>
                  </a:cubicBezTo>
                  <a:cubicBezTo>
                    <a:pt x="643" y="57"/>
                    <a:pt x="646" y="56"/>
                    <a:pt x="648" y="57"/>
                  </a:cubicBezTo>
                  <a:cubicBezTo>
                    <a:pt x="649" y="57"/>
                    <a:pt x="650" y="59"/>
                    <a:pt x="650" y="61"/>
                  </a:cubicBezTo>
                  <a:cubicBezTo>
                    <a:pt x="650" y="62"/>
                    <a:pt x="650" y="62"/>
                    <a:pt x="649" y="63"/>
                  </a:cubicBezTo>
                  <a:cubicBezTo>
                    <a:pt x="651" y="63"/>
                    <a:pt x="651" y="63"/>
                    <a:pt x="652" y="62"/>
                  </a:cubicBezTo>
                  <a:cubicBezTo>
                    <a:pt x="652" y="60"/>
                    <a:pt x="653" y="59"/>
                    <a:pt x="654" y="58"/>
                  </a:cubicBezTo>
                  <a:cubicBezTo>
                    <a:pt x="654" y="58"/>
                    <a:pt x="655" y="58"/>
                    <a:pt x="655" y="57"/>
                  </a:cubicBezTo>
                  <a:cubicBezTo>
                    <a:pt x="656" y="56"/>
                    <a:pt x="656" y="54"/>
                    <a:pt x="659" y="54"/>
                  </a:cubicBezTo>
                  <a:cubicBezTo>
                    <a:pt x="659" y="54"/>
                    <a:pt x="660" y="55"/>
                    <a:pt x="660" y="55"/>
                  </a:cubicBezTo>
                  <a:cubicBezTo>
                    <a:pt x="661" y="55"/>
                    <a:pt x="663" y="56"/>
                    <a:pt x="662" y="59"/>
                  </a:cubicBezTo>
                  <a:cubicBezTo>
                    <a:pt x="663" y="59"/>
                    <a:pt x="663" y="60"/>
                    <a:pt x="662" y="61"/>
                  </a:cubicBezTo>
                  <a:cubicBezTo>
                    <a:pt x="663" y="61"/>
                    <a:pt x="664" y="60"/>
                    <a:pt x="665" y="60"/>
                  </a:cubicBezTo>
                  <a:cubicBezTo>
                    <a:pt x="666" y="59"/>
                    <a:pt x="667" y="57"/>
                    <a:pt x="668" y="56"/>
                  </a:cubicBezTo>
                  <a:cubicBezTo>
                    <a:pt x="668" y="52"/>
                    <a:pt x="670" y="52"/>
                    <a:pt x="671" y="52"/>
                  </a:cubicBezTo>
                  <a:cubicBezTo>
                    <a:pt x="672" y="52"/>
                    <a:pt x="672" y="52"/>
                    <a:pt x="672" y="52"/>
                  </a:cubicBezTo>
                  <a:cubicBezTo>
                    <a:pt x="673" y="52"/>
                    <a:pt x="675" y="53"/>
                    <a:pt x="675" y="56"/>
                  </a:cubicBezTo>
                  <a:cubicBezTo>
                    <a:pt x="675" y="57"/>
                    <a:pt x="675" y="57"/>
                    <a:pt x="675" y="58"/>
                  </a:cubicBezTo>
                  <a:cubicBezTo>
                    <a:pt x="677" y="58"/>
                    <a:pt x="678" y="58"/>
                    <a:pt x="678" y="56"/>
                  </a:cubicBezTo>
                  <a:cubicBezTo>
                    <a:pt x="678" y="54"/>
                    <a:pt x="679" y="53"/>
                    <a:pt x="681" y="51"/>
                  </a:cubicBezTo>
                  <a:cubicBezTo>
                    <a:pt x="681" y="50"/>
                    <a:pt x="682" y="50"/>
                    <a:pt x="682" y="49"/>
                  </a:cubicBezTo>
                  <a:cubicBezTo>
                    <a:pt x="685" y="45"/>
                    <a:pt x="685" y="45"/>
                    <a:pt x="685" y="45"/>
                  </a:cubicBezTo>
                  <a:cubicBezTo>
                    <a:pt x="687" y="50"/>
                    <a:pt x="687" y="50"/>
                    <a:pt x="687" y="50"/>
                  </a:cubicBezTo>
                  <a:cubicBezTo>
                    <a:pt x="687" y="50"/>
                    <a:pt x="688" y="51"/>
                    <a:pt x="688" y="51"/>
                  </a:cubicBezTo>
                  <a:cubicBezTo>
                    <a:pt x="688" y="53"/>
                    <a:pt x="689" y="54"/>
                    <a:pt x="689" y="54"/>
                  </a:cubicBezTo>
                  <a:cubicBezTo>
                    <a:pt x="689" y="54"/>
                    <a:pt x="690" y="54"/>
                    <a:pt x="691" y="54"/>
                  </a:cubicBezTo>
                  <a:cubicBezTo>
                    <a:pt x="690" y="53"/>
                    <a:pt x="690" y="52"/>
                    <a:pt x="691" y="51"/>
                  </a:cubicBezTo>
                  <a:cubicBezTo>
                    <a:pt x="692" y="49"/>
                    <a:pt x="694" y="49"/>
                    <a:pt x="695" y="48"/>
                  </a:cubicBezTo>
                  <a:cubicBezTo>
                    <a:pt x="695" y="48"/>
                    <a:pt x="695" y="48"/>
                    <a:pt x="695" y="48"/>
                  </a:cubicBezTo>
                  <a:cubicBezTo>
                    <a:pt x="696" y="48"/>
                    <a:pt x="697" y="47"/>
                    <a:pt x="698" y="47"/>
                  </a:cubicBezTo>
                  <a:cubicBezTo>
                    <a:pt x="699" y="47"/>
                    <a:pt x="699" y="47"/>
                    <a:pt x="699" y="47"/>
                  </a:cubicBezTo>
                  <a:cubicBezTo>
                    <a:pt x="701" y="48"/>
                    <a:pt x="701" y="48"/>
                    <a:pt x="701" y="48"/>
                  </a:cubicBezTo>
                  <a:cubicBezTo>
                    <a:pt x="702" y="49"/>
                    <a:pt x="702" y="50"/>
                    <a:pt x="702" y="52"/>
                  </a:cubicBezTo>
                  <a:cubicBezTo>
                    <a:pt x="702" y="52"/>
                    <a:pt x="702" y="52"/>
                    <a:pt x="703" y="53"/>
                  </a:cubicBezTo>
                  <a:cubicBezTo>
                    <a:pt x="704" y="54"/>
                    <a:pt x="705" y="55"/>
                    <a:pt x="706" y="57"/>
                  </a:cubicBezTo>
                  <a:cubicBezTo>
                    <a:pt x="706" y="57"/>
                    <a:pt x="707" y="57"/>
                    <a:pt x="707" y="58"/>
                  </a:cubicBezTo>
                  <a:cubicBezTo>
                    <a:pt x="707" y="59"/>
                    <a:pt x="708" y="59"/>
                    <a:pt x="708" y="60"/>
                  </a:cubicBezTo>
                  <a:cubicBezTo>
                    <a:pt x="708" y="62"/>
                    <a:pt x="709" y="62"/>
                    <a:pt x="709" y="62"/>
                  </a:cubicBezTo>
                  <a:cubicBezTo>
                    <a:pt x="709" y="62"/>
                    <a:pt x="710" y="62"/>
                    <a:pt x="711" y="62"/>
                  </a:cubicBezTo>
                  <a:cubicBezTo>
                    <a:pt x="714" y="60"/>
                    <a:pt x="714" y="60"/>
                    <a:pt x="714" y="60"/>
                  </a:cubicBezTo>
                  <a:cubicBezTo>
                    <a:pt x="715" y="63"/>
                    <a:pt x="715" y="63"/>
                    <a:pt x="715" y="63"/>
                  </a:cubicBezTo>
                  <a:cubicBezTo>
                    <a:pt x="716" y="69"/>
                    <a:pt x="714" y="72"/>
                    <a:pt x="709" y="75"/>
                  </a:cubicBezTo>
                  <a:cubicBezTo>
                    <a:pt x="707" y="76"/>
                    <a:pt x="705" y="77"/>
                    <a:pt x="704" y="77"/>
                  </a:cubicBezTo>
                  <a:cubicBezTo>
                    <a:pt x="701" y="78"/>
                    <a:pt x="699" y="79"/>
                    <a:pt x="697" y="81"/>
                  </a:cubicBezTo>
                  <a:cubicBezTo>
                    <a:pt x="695" y="82"/>
                    <a:pt x="694" y="82"/>
                    <a:pt x="693" y="83"/>
                  </a:cubicBezTo>
                  <a:cubicBezTo>
                    <a:pt x="689" y="84"/>
                    <a:pt x="686" y="86"/>
                    <a:pt x="684" y="89"/>
                  </a:cubicBezTo>
                  <a:cubicBezTo>
                    <a:pt x="684" y="90"/>
                    <a:pt x="684" y="90"/>
                    <a:pt x="684" y="90"/>
                  </a:cubicBezTo>
                  <a:cubicBezTo>
                    <a:pt x="682" y="90"/>
                    <a:pt x="682" y="90"/>
                    <a:pt x="682" y="90"/>
                  </a:cubicBezTo>
                  <a:cubicBezTo>
                    <a:pt x="680" y="90"/>
                    <a:pt x="679" y="91"/>
                    <a:pt x="678" y="93"/>
                  </a:cubicBezTo>
                  <a:cubicBezTo>
                    <a:pt x="676" y="94"/>
                    <a:pt x="675" y="95"/>
                    <a:pt x="673" y="96"/>
                  </a:cubicBezTo>
                  <a:cubicBezTo>
                    <a:pt x="671" y="97"/>
                    <a:pt x="670" y="98"/>
                    <a:pt x="668" y="99"/>
                  </a:cubicBezTo>
                  <a:cubicBezTo>
                    <a:pt x="666" y="101"/>
                    <a:pt x="665" y="101"/>
                    <a:pt x="663" y="102"/>
                  </a:cubicBezTo>
                  <a:cubicBezTo>
                    <a:pt x="662" y="103"/>
                    <a:pt x="661" y="104"/>
                    <a:pt x="660" y="104"/>
                  </a:cubicBezTo>
                  <a:cubicBezTo>
                    <a:pt x="659" y="106"/>
                    <a:pt x="656" y="108"/>
                    <a:pt x="653" y="108"/>
                  </a:cubicBezTo>
                  <a:cubicBezTo>
                    <a:pt x="651" y="109"/>
                    <a:pt x="648" y="110"/>
                    <a:pt x="647" y="112"/>
                  </a:cubicBezTo>
                  <a:cubicBezTo>
                    <a:pt x="645" y="114"/>
                    <a:pt x="641" y="116"/>
                    <a:pt x="639" y="117"/>
                  </a:cubicBezTo>
                  <a:cubicBezTo>
                    <a:pt x="637" y="117"/>
                    <a:pt x="636" y="118"/>
                    <a:pt x="635" y="119"/>
                  </a:cubicBezTo>
                  <a:cubicBezTo>
                    <a:pt x="634" y="119"/>
                    <a:pt x="632" y="120"/>
                    <a:pt x="631" y="120"/>
                  </a:cubicBezTo>
                  <a:cubicBezTo>
                    <a:pt x="628" y="122"/>
                    <a:pt x="625" y="123"/>
                    <a:pt x="622" y="125"/>
                  </a:cubicBezTo>
                  <a:cubicBezTo>
                    <a:pt x="616" y="127"/>
                    <a:pt x="610" y="130"/>
                    <a:pt x="604" y="132"/>
                  </a:cubicBezTo>
                  <a:cubicBezTo>
                    <a:pt x="603" y="132"/>
                    <a:pt x="602" y="133"/>
                    <a:pt x="601" y="133"/>
                  </a:cubicBezTo>
                  <a:cubicBezTo>
                    <a:pt x="601" y="133"/>
                    <a:pt x="601" y="133"/>
                    <a:pt x="601" y="133"/>
                  </a:cubicBezTo>
                  <a:lnTo>
                    <a:pt x="113" y="133"/>
                  </a:lnTo>
                  <a:close/>
                  <a:moveTo>
                    <a:pt x="71" y="110"/>
                  </a:moveTo>
                  <a:cubicBezTo>
                    <a:pt x="75" y="111"/>
                    <a:pt x="79" y="112"/>
                    <a:pt x="82" y="114"/>
                  </a:cubicBezTo>
                  <a:cubicBezTo>
                    <a:pt x="84" y="115"/>
                    <a:pt x="85" y="116"/>
                    <a:pt x="87" y="117"/>
                  </a:cubicBezTo>
                  <a:cubicBezTo>
                    <a:pt x="96" y="121"/>
                    <a:pt x="105" y="125"/>
                    <a:pt x="113" y="128"/>
                  </a:cubicBezTo>
                  <a:cubicBezTo>
                    <a:pt x="599" y="128"/>
                    <a:pt x="599" y="128"/>
                    <a:pt x="599" y="128"/>
                  </a:cubicBezTo>
                  <a:cubicBezTo>
                    <a:pt x="600" y="128"/>
                    <a:pt x="601" y="127"/>
                    <a:pt x="602" y="127"/>
                  </a:cubicBezTo>
                  <a:cubicBezTo>
                    <a:pt x="608" y="125"/>
                    <a:pt x="614" y="123"/>
                    <a:pt x="620" y="120"/>
                  </a:cubicBezTo>
                  <a:cubicBezTo>
                    <a:pt x="623" y="118"/>
                    <a:pt x="626" y="117"/>
                    <a:pt x="629" y="116"/>
                  </a:cubicBezTo>
                  <a:cubicBezTo>
                    <a:pt x="630" y="115"/>
                    <a:pt x="631" y="114"/>
                    <a:pt x="632" y="114"/>
                  </a:cubicBezTo>
                  <a:cubicBezTo>
                    <a:pt x="634" y="113"/>
                    <a:pt x="635" y="112"/>
                    <a:pt x="637" y="112"/>
                  </a:cubicBezTo>
                  <a:cubicBezTo>
                    <a:pt x="638" y="111"/>
                    <a:pt x="641" y="110"/>
                    <a:pt x="643" y="108"/>
                  </a:cubicBezTo>
                  <a:cubicBezTo>
                    <a:pt x="645" y="106"/>
                    <a:pt x="649" y="104"/>
                    <a:pt x="652" y="103"/>
                  </a:cubicBezTo>
                  <a:cubicBezTo>
                    <a:pt x="654" y="103"/>
                    <a:pt x="655" y="102"/>
                    <a:pt x="657" y="100"/>
                  </a:cubicBezTo>
                  <a:cubicBezTo>
                    <a:pt x="658" y="99"/>
                    <a:pt x="659" y="98"/>
                    <a:pt x="661" y="98"/>
                  </a:cubicBezTo>
                  <a:cubicBezTo>
                    <a:pt x="662" y="97"/>
                    <a:pt x="663" y="96"/>
                    <a:pt x="665" y="95"/>
                  </a:cubicBezTo>
                  <a:cubicBezTo>
                    <a:pt x="667" y="94"/>
                    <a:pt x="669" y="92"/>
                    <a:pt x="671" y="91"/>
                  </a:cubicBezTo>
                  <a:cubicBezTo>
                    <a:pt x="672" y="91"/>
                    <a:pt x="673" y="90"/>
                    <a:pt x="674" y="89"/>
                  </a:cubicBezTo>
                  <a:cubicBezTo>
                    <a:pt x="676" y="87"/>
                    <a:pt x="677" y="86"/>
                    <a:pt x="680" y="85"/>
                  </a:cubicBezTo>
                  <a:cubicBezTo>
                    <a:pt x="683" y="81"/>
                    <a:pt x="687" y="79"/>
                    <a:pt x="691" y="78"/>
                  </a:cubicBezTo>
                  <a:cubicBezTo>
                    <a:pt x="692" y="77"/>
                    <a:pt x="693" y="77"/>
                    <a:pt x="694" y="76"/>
                  </a:cubicBezTo>
                  <a:cubicBezTo>
                    <a:pt x="697" y="75"/>
                    <a:pt x="699" y="74"/>
                    <a:pt x="701" y="73"/>
                  </a:cubicBezTo>
                  <a:cubicBezTo>
                    <a:pt x="703" y="72"/>
                    <a:pt x="705" y="71"/>
                    <a:pt x="706" y="70"/>
                  </a:cubicBezTo>
                  <a:cubicBezTo>
                    <a:pt x="708" y="70"/>
                    <a:pt x="709" y="69"/>
                    <a:pt x="709" y="68"/>
                  </a:cubicBezTo>
                  <a:cubicBezTo>
                    <a:pt x="707" y="68"/>
                    <a:pt x="704" y="67"/>
                    <a:pt x="703" y="62"/>
                  </a:cubicBezTo>
                  <a:cubicBezTo>
                    <a:pt x="703" y="62"/>
                    <a:pt x="702" y="61"/>
                    <a:pt x="702" y="60"/>
                  </a:cubicBezTo>
                  <a:cubicBezTo>
                    <a:pt x="702" y="60"/>
                    <a:pt x="701" y="59"/>
                    <a:pt x="701" y="58"/>
                  </a:cubicBezTo>
                  <a:cubicBezTo>
                    <a:pt x="701" y="58"/>
                    <a:pt x="700" y="57"/>
                    <a:pt x="700" y="57"/>
                  </a:cubicBezTo>
                  <a:cubicBezTo>
                    <a:pt x="699" y="56"/>
                    <a:pt x="698" y="55"/>
                    <a:pt x="697" y="54"/>
                  </a:cubicBezTo>
                  <a:cubicBezTo>
                    <a:pt x="697" y="55"/>
                    <a:pt x="697" y="55"/>
                    <a:pt x="697" y="55"/>
                  </a:cubicBezTo>
                  <a:cubicBezTo>
                    <a:pt x="697" y="57"/>
                    <a:pt x="695" y="57"/>
                    <a:pt x="695" y="58"/>
                  </a:cubicBezTo>
                  <a:cubicBezTo>
                    <a:pt x="693" y="59"/>
                    <a:pt x="691" y="60"/>
                    <a:pt x="689" y="60"/>
                  </a:cubicBezTo>
                  <a:cubicBezTo>
                    <a:pt x="687" y="60"/>
                    <a:pt x="685" y="59"/>
                    <a:pt x="684" y="56"/>
                  </a:cubicBezTo>
                  <a:cubicBezTo>
                    <a:pt x="683" y="56"/>
                    <a:pt x="683" y="57"/>
                    <a:pt x="683" y="57"/>
                  </a:cubicBezTo>
                  <a:cubicBezTo>
                    <a:pt x="682" y="63"/>
                    <a:pt x="677" y="63"/>
                    <a:pt x="675" y="63"/>
                  </a:cubicBezTo>
                  <a:cubicBezTo>
                    <a:pt x="674" y="63"/>
                    <a:pt x="674" y="63"/>
                    <a:pt x="674" y="63"/>
                  </a:cubicBezTo>
                  <a:cubicBezTo>
                    <a:pt x="672" y="63"/>
                    <a:pt x="671" y="63"/>
                    <a:pt x="671" y="62"/>
                  </a:cubicBezTo>
                  <a:cubicBezTo>
                    <a:pt x="671" y="62"/>
                    <a:pt x="670" y="62"/>
                    <a:pt x="670" y="62"/>
                  </a:cubicBezTo>
                  <a:cubicBezTo>
                    <a:pt x="670" y="62"/>
                    <a:pt x="670" y="63"/>
                    <a:pt x="669" y="63"/>
                  </a:cubicBezTo>
                  <a:cubicBezTo>
                    <a:pt x="667" y="66"/>
                    <a:pt x="663" y="67"/>
                    <a:pt x="660" y="66"/>
                  </a:cubicBezTo>
                  <a:cubicBezTo>
                    <a:pt x="658" y="66"/>
                    <a:pt x="657" y="65"/>
                    <a:pt x="657" y="64"/>
                  </a:cubicBezTo>
                  <a:cubicBezTo>
                    <a:pt x="657" y="64"/>
                    <a:pt x="657" y="64"/>
                    <a:pt x="657" y="64"/>
                  </a:cubicBezTo>
                  <a:cubicBezTo>
                    <a:pt x="656" y="67"/>
                    <a:pt x="653" y="68"/>
                    <a:pt x="650" y="68"/>
                  </a:cubicBezTo>
                  <a:cubicBezTo>
                    <a:pt x="649" y="68"/>
                    <a:pt x="648" y="68"/>
                    <a:pt x="647" y="68"/>
                  </a:cubicBezTo>
                  <a:cubicBezTo>
                    <a:pt x="645" y="68"/>
                    <a:pt x="645" y="67"/>
                    <a:pt x="644" y="66"/>
                  </a:cubicBezTo>
                  <a:cubicBezTo>
                    <a:pt x="644" y="66"/>
                    <a:pt x="644" y="66"/>
                    <a:pt x="644" y="66"/>
                  </a:cubicBezTo>
                  <a:cubicBezTo>
                    <a:pt x="644" y="66"/>
                    <a:pt x="644" y="66"/>
                    <a:pt x="644" y="66"/>
                  </a:cubicBezTo>
                  <a:cubicBezTo>
                    <a:pt x="643" y="69"/>
                    <a:pt x="639" y="70"/>
                    <a:pt x="637" y="70"/>
                  </a:cubicBezTo>
                  <a:cubicBezTo>
                    <a:pt x="637" y="70"/>
                    <a:pt x="636" y="70"/>
                    <a:pt x="636" y="70"/>
                  </a:cubicBezTo>
                  <a:cubicBezTo>
                    <a:pt x="636" y="70"/>
                    <a:pt x="636" y="70"/>
                    <a:pt x="636" y="70"/>
                  </a:cubicBezTo>
                  <a:cubicBezTo>
                    <a:pt x="634" y="70"/>
                    <a:pt x="633" y="69"/>
                    <a:pt x="633" y="69"/>
                  </a:cubicBezTo>
                  <a:cubicBezTo>
                    <a:pt x="632" y="68"/>
                    <a:pt x="632" y="68"/>
                    <a:pt x="632" y="67"/>
                  </a:cubicBezTo>
                  <a:cubicBezTo>
                    <a:pt x="630" y="69"/>
                    <a:pt x="627" y="71"/>
                    <a:pt x="622" y="71"/>
                  </a:cubicBezTo>
                  <a:cubicBezTo>
                    <a:pt x="620" y="71"/>
                    <a:pt x="618" y="70"/>
                    <a:pt x="616" y="69"/>
                  </a:cubicBezTo>
                  <a:cubicBezTo>
                    <a:pt x="615" y="67"/>
                    <a:pt x="615" y="65"/>
                    <a:pt x="616" y="63"/>
                  </a:cubicBezTo>
                  <a:cubicBezTo>
                    <a:pt x="616" y="62"/>
                    <a:pt x="617" y="61"/>
                    <a:pt x="617" y="61"/>
                  </a:cubicBezTo>
                  <a:cubicBezTo>
                    <a:pt x="617" y="60"/>
                    <a:pt x="617" y="60"/>
                    <a:pt x="618" y="60"/>
                  </a:cubicBezTo>
                  <a:cubicBezTo>
                    <a:pt x="618" y="60"/>
                    <a:pt x="618" y="60"/>
                    <a:pt x="618" y="60"/>
                  </a:cubicBezTo>
                  <a:cubicBezTo>
                    <a:pt x="616" y="61"/>
                    <a:pt x="615" y="61"/>
                    <a:pt x="613" y="61"/>
                  </a:cubicBezTo>
                  <a:cubicBezTo>
                    <a:pt x="612" y="61"/>
                    <a:pt x="611" y="61"/>
                    <a:pt x="610" y="61"/>
                  </a:cubicBezTo>
                  <a:cubicBezTo>
                    <a:pt x="610" y="62"/>
                    <a:pt x="610" y="63"/>
                    <a:pt x="609" y="64"/>
                  </a:cubicBezTo>
                  <a:cubicBezTo>
                    <a:pt x="608" y="65"/>
                    <a:pt x="607" y="65"/>
                    <a:pt x="606" y="66"/>
                  </a:cubicBezTo>
                  <a:cubicBezTo>
                    <a:pt x="595" y="67"/>
                    <a:pt x="585" y="67"/>
                    <a:pt x="576" y="67"/>
                  </a:cubicBezTo>
                  <a:cubicBezTo>
                    <a:pt x="576" y="67"/>
                    <a:pt x="576" y="67"/>
                    <a:pt x="576" y="67"/>
                  </a:cubicBezTo>
                  <a:cubicBezTo>
                    <a:pt x="572" y="67"/>
                    <a:pt x="570" y="66"/>
                    <a:pt x="568" y="65"/>
                  </a:cubicBezTo>
                  <a:cubicBezTo>
                    <a:pt x="568" y="65"/>
                    <a:pt x="567" y="64"/>
                    <a:pt x="567" y="64"/>
                  </a:cubicBezTo>
                  <a:cubicBezTo>
                    <a:pt x="566" y="64"/>
                    <a:pt x="566" y="64"/>
                    <a:pt x="566" y="64"/>
                  </a:cubicBezTo>
                  <a:cubicBezTo>
                    <a:pt x="566" y="64"/>
                    <a:pt x="566" y="64"/>
                    <a:pt x="565" y="64"/>
                  </a:cubicBezTo>
                  <a:cubicBezTo>
                    <a:pt x="565" y="65"/>
                    <a:pt x="564" y="67"/>
                    <a:pt x="562" y="67"/>
                  </a:cubicBezTo>
                  <a:cubicBezTo>
                    <a:pt x="561" y="67"/>
                    <a:pt x="560" y="67"/>
                    <a:pt x="559" y="67"/>
                  </a:cubicBezTo>
                  <a:cubicBezTo>
                    <a:pt x="558" y="67"/>
                    <a:pt x="557" y="67"/>
                    <a:pt x="556" y="67"/>
                  </a:cubicBezTo>
                  <a:cubicBezTo>
                    <a:pt x="554" y="67"/>
                    <a:pt x="551" y="67"/>
                    <a:pt x="549" y="65"/>
                  </a:cubicBezTo>
                  <a:cubicBezTo>
                    <a:pt x="547" y="64"/>
                    <a:pt x="547" y="64"/>
                    <a:pt x="547" y="64"/>
                  </a:cubicBezTo>
                  <a:cubicBezTo>
                    <a:pt x="540" y="58"/>
                    <a:pt x="532" y="52"/>
                    <a:pt x="530" y="40"/>
                  </a:cubicBezTo>
                  <a:cubicBezTo>
                    <a:pt x="530" y="39"/>
                    <a:pt x="530" y="38"/>
                    <a:pt x="530" y="37"/>
                  </a:cubicBezTo>
                  <a:cubicBezTo>
                    <a:pt x="529" y="34"/>
                    <a:pt x="528" y="30"/>
                    <a:pt x="530" y="26"/>
                  </a:cubicBezTo>
                  <a:cubicBezTo>
                    <a:pt x="529" y="24"/>
                    <a:pt x="529" y="22"/>
                    <a:pt x="529" y="20"/>
                  </a:cubicBezTo>
                  <a:cubicBezTo>
                    <a:pt x="529" y="19"/>
                    <a:pt x="529" y="19"/>
                    <a:pt x="529" y="18"/>
                  </a:cubicBezTo>
                  <a:cubicBezTo>
                    <a:pt x="529" y="18"/>
                    <a:pt x="529" y="18"/>
                    <a:pt x="529" y="18"/>
                  </a:cubicBezTo>
                  <a:cubicBezTo>
                    <a:pt x="528" y="18"/>
                    <a:pt x="527" y="17"/>
                    <a:pt x="526" y="16"/>
                  </a:cubicBezTo>
                  <a:cubicBezTo>
                    <a:pt x="526" y="17"/>
                    <a:pt x="525" y="17"/>
                    <a:pt x="525" y="17"/>
                  </a:cubicBezTo>
                  <a:cubicBezTo>
                    <a:pt x="522" y="19"/>
                    <a:pt x="520" y="17"/>
                    <a:pt x="519" y="17"/>
                  </a:cubicBezTo>
                  <a:cubicBezTo>
                    <a:pt x="518" y="16"/>
                    <a:pt x="518" y="15"/>
                    <a:pt x="518" y="15"/>
                  </a:cubicBezTo>
                  <a:cubicBezTo>
                    <a:pt x="517" y="14"/>
                    <a:pt x="517" y="14"/>
                    <a:pt x="517" y="14"/>
                  </a:cubicBezTo>
                  <a:cubicBezTo>
                    <a:pt x="516" y="14"/>
                    <a:pt x="514" y="14"/>
                    <a:pt x="512" y="12"/>
                  </a:cubicBezTo>
                  <a:cubicBezTo>
                    <a:pt x="511" y="11"/>
                    <a:pt x="511" y="9"/>
                    <a:pt x="511" y="8"/>
                  </a:cubicBezTo>
                  <a:cubicBezTo>
                    <a:pt x="511" y="7"/>
                    <a:pt x="511" y="7"/>
                    <a:pt x="509" y="6"/>
                  </a:cubicBezTo>
                  <a:cubicBezTo>
                    <a:pt x="509" y="6"/>
                    <a:pt x="508" y="5"/>
                    <a:pt x="507" y="7"/>
                  </a:cubicBezTo>
                  <a:cubicBezTo>
                    <a:pt x="505" y="9"/>
                    <a:pt x="504" y="11"/>
                    <a:pt x="505" y="14"/>
                  </a:cubicBezTo>
                  <a:cubicBezTo>
                    <a:pt x="506" y="16"/>
                    <a:pt x="507" y="19"/>
                    <a:pt x="508" y="21"/>
                  </a:cubicBezTo>
                  <a:cubicBezTo>
                    <a:pt x="508" y="22"/>
                    <a:pt x="509" y="24"/>
                    <a:pt x="507" y="26"/>
                  </a:cubicBezTo>
                  <a:cubicBezTo>
                    <a:pt x="507" y="26"/>
                    <a:pt x="506" y="27"/>
                    <a:pt x="504" y="27"/>
                  </a:cubicBezTo>
                  <a:cubicBezTo>
                    <a:pt x="504" y="30"/>
                    <a:pt x="503" y="32"/>
                    <a:pt x="499" y="32"/>
                  </a:cubicBezTo>
                  <a:cubicBezTo>
                    <a:pt x="498" y="32"/>
                    <a:pt x="497" y="32"/>
                    <a:pt x="496" y="32"/>
                  </a:cubicBezTo>
                  <a:cubicBezTo>
                    <a:pt x="495" y="32"/>
                    <a:pt x="494" y="33"/>
                    <a:pt x="492" y="33"/>
                  </a:cubicBezTo>
                  <a:cubicBezTo>
                    <a:pt x="456" y="32"/>
                    <a:pt x="420" y="32"/>
                    <a:pt x="384" y="32"/>
                  </a:cubicBezTo>
                  <a:cubicBezTo>
                    <a:pt x="329" y="33"/>
                    <a:pt x="275" y="33"/>
                    <a:pt x="220" y="32"/>
                  </a:cubicBezTo>
                  <a:cubicBezTo>
                    <a:pt x="220" y="32"/>
                    <a:pt x="219" y="33"/>
                    <a:pt x="218" y="33"/>
                  </a:cubicBezTo>
                  <a:cubicBezTo>
                    <a:pt x="217" y="33"/>
                    <a:pt x="215" y="33"/>
                    <a:pt x="214" y="33"/>
                  </a:cubicBezTo>
                  <a:cubicBezTo>
                    <a:pt x="210" y="33"/>
                    <a:pt x="208" y="31"/>
                    <a:pt x="207" y="28"/>
                  </a:cubicBezTo>
                  <a:cubicBezTo>
                    <a:pt x="205" y="27"/>
                    <a:pt x="205" y="27"/>
                    <a:pt x="204" y="26"/>
                  </a:cubicBezTo>
                  <a:cubicBezTo>
                    <a:pt x="203" y="24"/>
                    <a:pt x="204" y="22"/>
                    <a:pt x="204" y="21"/>
                  </a:cubicBezTo>
                  <a:cubicBezTo>
                    <a:pt x="204" y="20"/>
                    <a:pt x="204" y="20"/>
                    <a:pt x="204" y="20"/>
                  </a:cubicBezTo>
                  <a:cubicBezTo>
                    <a:pt x="205" y="18"/>
                    <a:pt x="205" y="17"/>
                    <a:pt x="206" y="15"/>
                  </a:cubicBezTo>
                  <a:cubicBezTo>
                    <a:pt x="206" y="15"/>
                    <a:pt x="206" y="14"/>
                    <a:pt x="206" y="14"/>
                  </a:cubicBezTo>
                  <a:cubicBezTo>
                    <a:pt x="207" y="12"/>
                    <a:pt x="206" y="8"/>
                    <a:pt x="204" y="7"/>
                  </a:cubicBezTo>
                  <a:cubicBezTo>
                    <a:pt x="203" y="6"/>
                    <a:pt x="202" y="6"/>
                    <a:pt x="202" y="6"/>
                  </a:cubicBezTo>
                  <a:cubicBezTo>
                    <a:pt x="201" y="6"/>
                    <a:pt x="201" y="6"/>
                    <a:pt x="201" y="6"/>
                  </a:cubicBezTo>
                  <a:cubicBezTo>
                    <a:pt x="200" y="11"/>
                    <a:pt x="198" y="14"/>
                    <a:pt x="194" y="15"/>
                  </a:cubicBezTo>
                  <a:cubicBezTo>
                    <a:pt x="194" y="15"/>
                    <a:pt x="194" y="16"/>
                    <a:pt x="194" y="16"/>
                  </a:cubicBezTo>
                  <a:cubicBezTo>
                    <a:pt x="193" y="16"/>
                    <a:pt x="193" y="16"/>
                    <a:pt x="193" y="16"/>
                  </a:cubicBezTo>
                  <a:cubicBezTo>
                    <a:pt x="192" y="17"/>
                    <a:pt x="190" y="19"/>
                    <a:pt x="187" y="18"/>
                  </a:cubicBezTo>
                  <a:cubicBezTo>
                    <a:pt x="186" y="18"/>
                    <a:pt x="186" y="17"/>
                    <a:pt x="185" y="17"/>
                  </a:cubicBezTo>
                  <a:cubicBezTo>
                    <a:pt x="185" y="17"/>
                    <a:pt x="184" y="17"/>
                    <a:pt x="184" y="17"/>
                  </a:cubicBezTo>
                  <a:cubicBezTo>
                    <a:pt x="183" y="18"/>
                    <a:pt x="183" y="18"/>
                    <a:pt x="183" y="20"/>
                  </a:cubicBezTo>
                  <a:cubicBezTo>
                    <a:pt x="183" y="21"/>
                    <a:pt x="183" y="22"/>
                    <a:pt x="182" y="23"/>
                  </a:cubicBezTo>
                  <a:cubicBezTo>
                    <a:pt x="181" y="25"/>
                    <a:pt x="181" y="26"/>
                    <a:pt x="182" y="28"/>
                  </a:cubicBezTo>
                  <a:cubicBezTo>
                    <a:pt x="182" y="29"/>
                    <a:pt x="182" y="30"/>
                    <a:pt x="182" y="30"/>
                  </a:cubicBezTo>
                  <a:cubicBezTo>
                    <a:pt x="183" y="35"/>
                    <a:pt x="182" y="38"/>
                    <a:pt x="181" y="42"/>
                  </a:cubicBezTo>
                  <a:cubicBezTo>
                    <a:pt x="180" y="43"/>
                    <a:pt x="180" y="45"/>
                    <a:pt x="180" y="47"/>
                  </a:cubicBezTo>
                  <a:cubicBezTo>
                    <a:pt x="179" y="48"/>
                    <a:pt x="178" y="49"/>
                    <a:pt x="178" y="50"/>
                  </a:cubicBezTo>
                  <a:cubicBezTo>
                    <a:pt x="177" y="51"/>
                    <a:pt x="177" y="51"/>
                    <a:pt x="177" y="51"/>
                  </a:cubicBezTo>
                  <a:cubicBezTo>
                    <a:pt x="174" y="54"/>
                    <a:pt x="171" y="58"/>
                    <a:pt x="167" y="62"/>
                  </a:cubicBezTo>
                  <a:cubicBezTo>
                    <a:pt x="163" y="65"/>
                    <a:pt x="158" y="67"/>
                    <a:pt x="152" y="67"/>
                  </a:cubicBezTo>
                  <a:cubicBezTo>
                    <a:pt x="152" y="67"/>
                    <a:pt x="152" y="67"/>
                    <a:pt x="152" y="67"/>
                  </a:cubicBezTo>
                  <a:cubicBezTo>
                    <a:pt x="151" y="65"/>
                    <a:pt x="151" y="65"/>
                    <a:pt x="151" y="65"/>
                  </a:cubicBezTo>
                  <a:cubicBezTo>
                    <a:pt x="151" y="67"/>
                    <a:pt x="151" y="67"/>
                    <a:pt x="151" y="67"/>
                  </a:cubicBezTo>
                  <a:cubicBezTo>
                    <a:pt x="150" y="67"/>
                    <a:pt x="147" y="67"/>
                    <a:pt x="146" y="65"/>
                  </a:cubicBezTo>
                  <a:cubicBezTo>
                    <a:pt x="144" y="66"/>
                    <a:pt x="143" y="66"/>
                    <a:pt x="142" y="65"/>
                  </a:cubicBezTo>
                  <a:cubicBezTo>
                    <a:pt x="141" y="67"/>
                    <a:pt x="140" y="68"/>
                    <a:pt x="137" y="68"/>
                  </a:cubicBezTo>
                  <a:cubicBezTo>
                    <a:pt x="127" y="67"/>
                    <a:pt x="127" y="67"/>
                    <a:pt x="127" y="67"/>
                  </a:cubicBezTo>
                  <a:cubicBezTo>
                    <a:pt x="121" y="67"/>
                    <a:pt x="115" y="67"/>
                    <a:pt x="108" y="66"/>
                  </a:cubicBezTo>
                  <a:cubicBezTo>
                    <a:pt x="108" y="66"/>
                    <a:pt x="106" y="66"/>
                    <a:pt x="105" y="65"/>
                  </a:cubicBezTo>
                  <a:cubicBezTo>
                    <a:pt x="104" y="64"/>
                    <a:pt x="104" y="62"/>
                    <a:pt x="104" y="61"/>
                  </a:cubicBezTo>
                  <a:cubicBezTo>
                    <a:pt x="104" y="61"/>
                    <a:pt x="104" y="61"/>
                    <a:pt x="104" y="61"/>
                  </a:cubicBezTo>
                  <a:cubicBezTo>
                    <a:pt x="104" y="61"/>
                    <a:pt x="104" y="61"/>
                    <a:pt x="104" y="61"/>
                  </a:cubicBezTo>
                  <a:cubicBezTo>
                    <a:pt x="103" y="62"/>
                    <a:pt x="101" y="62"/>
                    <a:pt x="100" y="62"/>
                  </a:cubicBezTo>
                  <a:cubicBezTo>
                    <a:pt x="98" y="62"/>
                    <a:pt x="97" y="61"/>
                    <a:pt x="96" y="60"/>
                  </a:cubicBezTo>
                  <a:cubicBezTo>
                    <a:pt x="96" y="60"/>
                    <a:pt x="96" y="60"/>
                    <a:pt x="96" y="60"/>
                  </a:cubicBezTo>
                  <a:cubicBezTo>
                    <a:pt x="96" y="61"/>
                    <a:pt x="96" y="62"/>
                    <a:pt x="97" y="63"/>
                  </a:cubicBezTo>
                  <a:cubicBezTo>
                    <a:pt x="97" y="64"/>
                    <a:pt x="97" y="65"/>
                    <a:pt x="97" y="66"/>
                  </a:cubicBezTo>
                  <a:cubicBezTo>
                    <a:pt x="98" y="68"/>
                    <a:pt x="97" y="70"/>
                    <a:pt x="96" y="71"/>
                  </a:cubicBezTo>
                  <a:cubicBezTo>
                    <a:pt x="95" y="71"/>
                    <a:pt x="94" y="71"/>
                    <a:pt x="93" y="71"/>
                  </a:cubicBezTo>
                  <a:cubicBezTo>
                    <a:pt x="90" y="71"/>
                    <a:pt x="84" y="70"/>
                    <a:pt x="82" y="68"/>
                  </a:cubicBezTo>
                  <a:cubicBezTo>
                    <a:pt x="82" y="68"/>
                    <a:pt x="81" y="67"/>
                    <a:pt x="81" y="67"/>
                  </a:cubicBezTo>
                  <a:cubicBezTo>
                    <a:pt x="81" y="67"/>
                    <a:pt x="81" y="68"/>
                    <a:pt x="80" y="68"/>
                  </a:cubicBezTo>
                  <a:cubicBezTo>
                    <a:pt x="79" y="70"/>
                    <a:pt x="77" y="70"/>
                    <a:pt x="74" y="69"/>
                  </a:cubicBezTo>
                  <a:cubicBezTo>
                    <a:pt x="72" y="69"/>
                    <a:pt x="71" y="67"/>
                    <a:pt x="70" y="66"/>
                  </a:cubicBezTo>
                  <a:cubicBezTo>
                    <a:pt x="69" y="66"/>
                    <a:pt x="69" y="66"/>
                    <a:pt x="69" y="66"/>
                  </a:cubicBezTo>
                  <a:cubicBezTo>
                    <a:pt x="68" y="68"/>
                    <a:pt x="66" y="68"/>
                    <a:pt x="64" y="68"/>
                  </a:cubicBezTo>
                  <a:cubicBezTo>
                    <a:pt x="60" y="68"/>
                    <a:pt x="58" y="65"/>
                    <a:pt x="57" y="63"/>
                  </a:cubicBezTo>
                  <a:cubicBezTo>
                    <a:pt x="57" y="63"/>
                    <a:pt x="57" y="63"/>
                    <a:pt x="57" y="63"/>
                  </a:cubicBezTo>
                  <a:cubicBezTo>
                    <a:pt x="57" y="63"/>
                    <a:pt x="57" y="64"/>
                    <a:pt x="56" y="64"/>
                  </a:cubicBezTo>
                  <a:cubicBezTo>
                    <a:pt x="56" y="65"/>
                    <a:pt x="55" y="66"/>
                    <a:pt x="53" y="66"/>
                  </a:cubicBezTo>
                  <a:cubicBezTo>
                    <a:pt x="52" y="66"/>
                    <a:pt x="52" y="66"/>
                    <a:pt x="52" y="66"/>
                  </a:cubicBezTo>
                  <a:cubicBezTo>
                    <a:pt x="49" y="66"/>
                    <a:pt x="47" y="65"/>
                    <a:pt x="46" y="62"/>
                  </a:cubicBezTo>
                  <a:cubicBezTo>
                    <a:pt x="46" y="61"/>
                    <a:pt x="46" y="61"/>
                    <a:pt x="45" y="61"/>
                  </a:cubicBezTo>
                  <a:cubicBezTo>
                    <a:pt x="44" y="63"/>
                    <a:pt x="42" y="64"/>
                    <a:pt x="37" y="62"/>
                  </a:cubicBezTo>
                  <a:cubicBezTo>
                    <a:pt x="35" y="61"/>
                    <a:pt x="35" y="60"/>
                    <a:pt x="34" y="59"/>
                  </a:cubicBezTo>
                  <a:cubicBezTo>
                    <a:pt x="34" y="58"/>
                    <a:pt x="34" y="58"/>
                    <a:pt x="33" y="57"/>
                  </a:cubicBezTo>
                  <a:cubicBezTo>
                    <a:pt x="33" y="58"/>
                    <a:pt x="33" y="58"/>
                    <a:pt x="32" y="59"/>
                  </a:cubicBezTo>
                  <a:cubicBezTo>
                    <a:pt x="32" y="59"/>
                    <a:pt x="31" y="60"/>
                    <a:pt x="30" y="60"/>
                  </a:cubicBezTo>
                  <a:cubicBezTo>
                    <a:pt x="28" y="60"/>
                    <a:pt x="27" y="60"/>
                    <a:pt x="25" y="59"/>
                  </a:cubicBezTo>
                  <a:cubicBezTo>
                    <a:pt x="24" y="59"/>
                    <a:pt x="24" y="59"/>
                    <a:pt x="24" y="59"/>
                  </a:cubicBezTo>
                  <a:cubicBezTo>
                    <a:pt x="23" y="58"/>
                    <a:pt x="22" y="58"/>
                    <a:pt x="22" y="58"/>
                  </a:cubicBezTo>
                  <a:cubicBezTo>
                    <a:pt x="21" y="58"/>
                    <a:pt x="19" y="57"/>
                    <a:pt x="19" y="55"/>
                  </a:cubicBezTo>
                  <a:cubicBezTo>
                    <a:pt x="19" y="54"/>
                    <a:pt x="19" y="54"/>
                    <a:pt x="19" y="54"/>
                  </a:cubicBezTo>
                  <a:cubicBezTo>
                    <a:pt x="19" y="53"/>
                    <a:pt x="19" y="53"/>
                    <a:pt x="19" y="53"/>
                  </a:cubicBezTo>
                  <a:cubicBezTo>
                    <a:pt x="19" y="53"/>
                    <a:pt x="19" y="53"/>
                    <a:pt x="18" y="53"/>
                  </a:cubicBezTo>
                  <a:cubicBezTo>
                    <a:pt x="18" y="56"/>
                    <a:pt x="15" y="57"/>
                    <a:pt x="14" y="58"/>
                  </a:cubicBezTo>
                  <a:cubicBezTo>
                    <a:pt x="13" y="58"/>
                    <a:pt x="12" y="59"/>
                    <a:pt x="12" y="59"/>
                  </a:cubicBezTo>
                  <a:cubicBezTo>
                    <a:pt x="11" y="60"/>
                    <a:pt x="11" y="60"/>
                    <a:pt x="11" y="60"/>
                  </a:cubicBezTo>
                  <a:cubicBezTo>
                    <a:pt x="12" y="62"/>
                    <a:pt x="12" y="64"/>
                    <a:pt x="11" y="65"/>
                  </a:cubicBezTo>
                  <a:cubicBezTo>
                    <a:pt x="11" y="66"/>
                    <a:pt x="9" y="67"/>
                    <a:pt x="6" y="67"/>
                  </a:cubicBezTo>
                  <a:cubicBezTo>
                    <a:pt x="7" y="69"/>
                    <a:pt x="8" y="69"/>
                    <a:pt x="9" y="70"/>
                  </a:cubicBezTo>
                  <a:cubicBezTo>
                    <a:pt x="12" y="71"/>
                    <a:pt x="16" y="73"/>
                    <a:pt x="19" y="75"/>
                  </a:cubicBezTo>
                  <a:cubicBezTo>
                    <a:pt x="23" y="77"/>
                    <a:pt x="27" y="79"/>
                    <a:pt x="32" y="81"/>
                  </a:cubicBezTo>
                  <a:cubicBezTo>
                    <a:pt x="35" y="82"/>
                    <a:pt x="35" y="84"/>
                    <a:pt x="35" y="85"/>
                  </a:cubicBezTo>
                  <a:cubicBezTo>
                    <a:pt x="35" y="85"/>
                    <a:pt x="35" y="86"/>
                    <a:pt x="35" y="86"/>
                  </a:cubicBezTo>
                  <a:cubicBezTo>
                    <a:pt x="35" y="86"/>
                    <a:pt x="36" y="86"/>
                    <a:pt x="37" y="86"/>
                  </a:cubicBezTo>
                  <a:cubicBezTo>
                    <a:pt x="37" y="86"/>
                    <a:pt x="37" y="86"/>
                    <a:pt x="37" y="86"/>
                  </a:cubicBezTo>
                  <a:cubicBezTo>
                    <a:pt x="41" y="86"/>
                    <a:pt x="42" y="89"/>
                    <a:pt x="42" y="90"/>
                  </a:cubicBezTo>
                  <a:cubicBezTo>
                    <a:pt x="42" y="90"/>
                    <a:pt x="42" y="90"/>
                    <a:pt x="42" y="90"/>
                  </a:cubicBezTo>
                  <a:cubicBezTo>
                    <a:pt x="43" y="90"/>
                    <a:pt x="43" y="90"/>
                    <a:pt x="43" y="90"/>
                  </a:cubicBezTo>
                  <a:cubicBezTo>
                    <a:pt x="43" y="90"/>
                    <a:pt x="44" y="90"/>
                    <a:pt x="44" y="90"/>
                  </a:cubicBezTo>
                  <a:cubicBezTo>
                    <a:pt x="45" y="91"/>
                    <a:pt x="47" y="91"/>
                    <a:pt x="47" y="93"/>
                  </a:cubicBezTo>
                  <a:cubicBezTo>
                    <a:pt x="48" y="95"/>
                    <a:pt x="49" y="95"/>
                    <a:pt x="51" y="96"/>
                  </a:cubicBezTo>
                  <a:cubicBezTo>
                    <a:pt x="53" y="97"/>
                    <a:pt x="55" y="97"/>
                    <a:pt x="56" y="99"/>
                  </a:cubicBezTo>
                  <a:cubicBezTo>
                    <a:pt x="59" y="100"/>
                    <a:pt x="60" y="102"/>
                    <a:pt x="60" y="103"/>
                  </a:cubicBezTo>
                  <a:cubicBezTo>
                    <a:pt x="60" y="103"/>
                    <a:pt x="61" y="103"/>
                    <a:pt x="61" y="103"/>
                  </a:cubicBezTo>
                  <a:cubicBezTo>
                    <a:pt x="64" y="103"/>
                    <a:pt x="65" y="104"/>
                    <a:pt x="65" y="106"/>
                  </a:cubicBezTo>
                  <a:cubicBezTo>
                    <a:pt x="65" y="106"/>
                    <a:pt x="65" y="106"/>
                    <a:pt x="67" y="106"/>
                  </a:cubicBezTo>
                  <a:cubicBezTo>
                    <a:pt x="68" y="107"/>
                    <a:pt x="70" y="108"/>
                    <a:pt x="71" y="110"/>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dirty="0"/>
            </a:p>
          </p:txBody>
        </p:sp>
        <p:sp>
          <p:nvSpPr>
            <p:cNvPr id="14" name="Freeform 11">
              <a:extLst>
                <a:ext uri="{FF2B5EF4-FFF2-40B4-BE49-F238E27FC236}">
                  <a16:creationId xmlns:a16="http://schemas.microsoft.com/office/drawing/2014/main" id="{C4C9A33B-0326-48D2-9266-AC5E2C671A0B}"/>
                </a:ext>
              </a:extLst>
            </p:cNvPr>
            <p:cNvSpPr>
              <a:spLocks/>
            </p:cNvSpPr>
            <p:nvPr/>
          </p:nvSpPr>
          <p:spPr bwMode="auto">
            <a:xfrm>
              <a:off x="3757" y="1938"/>
              <a:ext cx="130" cy="183"/>
            </a:xfrm>
            <a:custGeom>
              <a:avLst/>
              <a:gdLst>
                <a:gd name="T0" fmla="*/ 62 w 76"/>
                <a:gd name="T1" fmla="*/ 8 h 106"/>
                <a:gd name="T2" fmla="*/ 73 w 76"/>
                <a:gd name="T3" fmla="*/ 32 h 106"/>
                <a:gd name="T4" fmla="*/ 70 w 76"/>
                <a:gd name="T5" fmla="*/ 32 h 106"/>
                <a:gd name="T6" fmla="*/ 60 w 76"/>
                <a:gd name="T7" fmla="*/ 11 h 106"/>
                <a:gd name="T8" fmla="*/ 37 w 76"/>
                <a:gd name="T9" fmla="*/ 3 h 106"/>
                <a:gd name="T10" fmla="*/ 14 w 76"/>
                <a:gd name="T11" fmla="*/ 9 h 106"/>
                <a:gd name="T12" fmla="*/ 5 w 76"/>
                <a:gd name="T13" fmla="*/ 25 h 106"/>
                <a:gd name="T14" fmla="*/ 17 w 76"/>
                <a:gd name="T15" fmla="*/ 41 h 106"/>
                <a:gd name="T16" fmla="*/ 38 w 76"/>
                <a:gd name="T17" fmla="*/ 48 h 106"/>
                <a:gd name="T18" fmla="*/ 64 w 76"/>
                <a:gd name="T19" fmla="*/ 57 h 106"/>
                <a:gd name="T20" fmla="*/ 76 w 76"/>
                <a:gd name="T21" fmla="*/ 78 h 106"/>
                <a:gd name="T22" fmla="*/ 65 w 76"/>
                <a:gd name="T23" fmla="*/ 99 h 106"/>
                <a:gd name="T24" fmla="*/ 38 w 76"/>
                <a:gd name="T25" fmla="*/ 106 h 106"/>
                <a:gd name="T26" fmla="*/ 12 w 76"/>
                <a:gd name="T27" fmla="*/ 97 h 106"/>
                <a:gd name="T28" fmla="*/ 0 w 76"/>
                <a:gd name="T29" fmla="*/ 70 h 106"/>
                <a:gd name="T30" fmla="*/ 3 w 76"/>
                <a:gd name="T31" fmla="*/ 70 h 106"/>
                <a:gd name="T32" fmla="*/ 14 w 76"/>
                <a:gd name="T33" fmla="*/ 94 h 106"/>
                <a:gd name="T34" fmla="*/ 38 w 76"/>
                <a:gd name="T35" fmla="*/ 102 h 106"/>
                <a:gd name="T36" fmla="*/ 63 w 76"/>
                <a:gd name="T37" fmla="*/ 96 h 106"/>
                <a:gd name="T38" fmla="*/ 72 w 76"/>
                <a:gd name="T39" fmla="*/ 78 h 106"/>
                <a:gd name="T40" fmla="*/ 61 w 76"/>
                <a:gd name="T41" fmla="*/ 60 h 106"/>
                <a:gd name="T42" fmla="*/ 37 w 76"/>
                <a:gd name="T43" fmla="*/ 51 h 106"/>
                <a:gd name="T44" fmla="*/ 14 w 76"/>
                <a:gd name="T45" fmla="*/ 44 h 106"/>
                <a:gd name="T46" fmla="*/ 2 w 76"/>
                <a:gd name="T47" fmla="*/ 25 h 106"/>
                <a:gd name="T48" fmla="*/ 13 w 76"/>
                <a:gd name="T49" fmla="*/ 6 h 106"/>
                <a:gd name="T50" fmla="*/ 37 w 76"/>
                <a:gd name="T51" fmla="*/ 0 h 106"/>
                <a:gd name="T52" fmla="*/ 62 w 76"/>
                <a:gd name="T53" fmla="*/ 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106">
                  <a:moveTo>
                    <a:pt x="62" y="8"/>
                  </a:moveTo>
                  <a:cubicBezTo>
                    <a:pt x="69" y="14"/>
                    <a:pt x="72" y="22"/>
                    <a:pt x="73" y="32"/>
                  </a:cubicBezTo>
                  <a:cubicBezTo>
                    <a:pt x="70" y="32"/>
                    <a:pt x="70" y="32"/>
                    <a:pt x="70" y="32"/>
                  </a:cubicBezTo>
                  <a:cubicBezTo>
                    <a:pt x="69" y="23"/>
                    <a:pt x="66" y="16"/>
                    <a:pt x="60" y="11"/>
                  </a:cubicBezTo>
                  <a:cubicBezTo>
                    <a:pt x="55" y="6"/>
                    <a:pt x="47" y="3"/>
                    <a:pt x="37" y="3"/>
                  </a:cubicBezTo>
                  <a:cubicBezTo>
                    <a:pt x="27" y="3"/>
                    <a:pt x="20" y="5"/>
                    <a:pt x="14" y="9"/>
                  </a:cubicBezTo>
                  <a:cubicBezTo>
                    <a:pt x="8" y="12"/>
                    <a:pt x="5" y="18"/>
                    <a:pt x="5" y="25"/>
                  </a:cubicBezTo>
                  <a:cubicBezTo>
                    <a:pt x="5" y="32"/>
                    <a:pt x="9" y="37"/>
                    <a:pt x="17" y="41"/>
                  </a:cubicBezTo>
                  <a:cubicBezTo>
                    <a:pt x="20" y="43"/>
                    <a:pt x="27" y="45"/>
                    <a:pt x="38" y="48"/>
                  </a:cubicBezTo>
                  <a:cubicBezTo>
                    <a:pt x="50" y="51"/>
                    <a:pt x="59" y="54"/>
                    <a:pt x="64" y="57"/>
                  </a:cubicBezTo>
                  <a:cubicBezTo>
                    <a:pt x="72" y="62"/>
                    <a:pt x="76" y="69"/>
                    <a:pt x="76" y="78"/>
                  </a:cubicBezTo>
                  <a:cubicBezTo>
                    <a:pt x="76" y="87"/>
                    <a:pt x="72" y="94"/>
                    <a:pt x="65" y="99"/>
                  </a:cubicBezTo>
                  <a:cubicBezTo>
                    <a:pt x="58" y="103"/>
                    <a:pt x="49" y="106"/>
                    <a:pt x="38" y="106"/>
                  </a:cubicBezTo>
                  <a:cubicBezTo>
                    <a:pt x="27" y="106"/>
                    <a:pt x="18" y="103"/>
                    <a:pt x="12" y="97"/>
                  </a:cubicBezTo>
                  <a:cubicBezTo>
                    <a:pt x="5" y="91"/>
                    <a:pt x="1" y="82"/>
                    <a:pt x="0" y="70"/>
                  </a:cubicBezTo>
                  <a:cubicBezTo>
                    <a:pt x="3" y="70"/>
                    <a:pt x="3" y="70"/>
                    <a:pt x="3" y="70"/>
                  </a:cubicBezTo>
                  <a:cubicBezTo>
                    <a:pt x="4" y="81"/>
                    <a:pt x="8" y="89"/>
                    <a:pt x="14" y="94"/>
                  </a:cubicBezTo>
                  <a:cubicBezTo>
                    <a:pt x="20" y="100"/>
                    <a:pt x="28" y="102"/>
                    <a:pt x="38" y="102"/>
                  </a:cubicBezTo>
                  <a:cubicBezTo>
                    <a:pt x="48" y="102"/>
                    <a:pt x="56" y="100"/>
                    <a:pt x="63" y="96"/>
                  </a:cubicBezTo>
                  <a:cubicBezTo>
                    <a:pt x="69" y="91"/>
                    <a:pt x="72" y="86"/>
                    <a:pt x="72" y="78"/>
                  </a:cubicBezTo>
                  <a:cubicBezTo>
                    <a:pt x="72" y="70"/>
                    <a:pt x="69" y="64"/>
                    <a:pt x="61" y="60"/>
                  </a:cubicBezTo>
                  <a:cubicBezTo>
                    <a:pt x="57" y="57"/>
                    <a:pt x="49" y="54"/>
                    <a:pt x="37" y="51"/>
                  </a:cubicBezTo>
                  <a:cubicBezTo>
                    <a:pt x="25" y="48"/>
                    <a:pt x="18" y="46"/>
                    <a:pt x="14" y="44"/>
                  </a:cubicBezTo>
                  <a:cubicBezTo>
                    <a:pt x="6" y="39"/>
                    <a:pt x="2" y="33"/>
                    <a:pt x="2" y="25"/>
                  </a:cubicBezTo>
                  <a:cubicBezTo>
                    <a:pt x="2" y="17"/>
                    <a:pt x="6" y="10"/>
                    <a:pt x="13" y="6"/>
                  </a:cubicBezTo>
                  <a:cubicBezTo>
                    <a:pt x="19" y="2"/>
                    <a:pt x="27" y="0"/>
                    <a:pt x="37" y="0"/>
                  </a:cubicBezTo>
                  <a:cubicBezTo>
                    <a:pt x="48" y="0"/>
                    <a:pt x="56" y="3"/>
                    <a:pt x="62" y="8"/>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2">
              <a:extLst>
                <a:ext uri="{FF2B5EF4-FFF2-40B4-BE49-F238E27FC236}">
                  <a16:creationId xmlns:a16="http://schemas.microsoft.com/office/drawing/2014/main" id="{3C6745CA-FF41-4DC4-A5DB-6EADA1CC7BB3}"/>
                </a:ext>
              </a:extLst>
            </p:cNvPr>
            <p:cNvSpPr>
              <a:spLocks/>
            </p:cNvSpPr>
            <p:nvPr/>
          </p:nvSpPr>
          <p:spPr bwMode="auto">
            <a:xfrm>
              <a:off x="3899" y="1942"/>
              <a:ext cx="96" cy="179"/>
            </a:xfrm>
            <a:custGeom>
              <a:avLst/>
              <a:gdLst>
                <a:gd name="T0" fmla="*/ 53 w 56"/>
                <a:gd name="T1" fmla="*/ 0 h 104"/>
                <a:gd name="T2" fmla="*/ 56 w 56"/>
                <a:gd name="T3" fmla="*/ 0 h 104"/>
                <a:gd name="T4" fmla="*/ 56 w 56"/>
                <a:gd name="T5" fmla="*/ 70 h 104"/>
                <a:gd name="T6" fmla="*/ 50 w 56"/>
                <a:gd name="T7" fmla="*/ 94 h 104"/>
                <a:gd name="T8" fmla="*/ 27 w 56"/>
                <a:gd name="T9" fmla="*/ 104 h 104"/>
                <a:gd name="T10" fmla="*/ 8 w 56"/>
                <a:gd name="T11" fmla="*/ 97 h 104"/>
                <a:gd name="T12" fmla="*/ 0 w 56"/>
                <a:gd name="T13" fmla="*/ 75 h 104"/>
                <a:gd name="T14" fmla="*/ 0 w 56"/>
                <a:gd name="T15" fmla="*/ 70 h 104"/>
                <a:gd name="T16" fmla="*/ 3 w 56"/>
                <a:gd name="T17" fmla="*/ 70 h 104"/>
                <a:gd name="T18" fmla="*/ 3 w 56"/>
                <a:gd name="T19" fmla="*/ 75 h 104"/>
                <a:gd name="T20" fmla="*/ 27 w 56"/>
                <a:gd name="T21" fmla="*/ 100 h 104"/>
                <a:gd name="T22" fmla="*/ 47 w 56"/>
                <a:gd name="T23" fmla="*/ 92 h 104"/>
                <a:gd name="T24" fmla="*/ 53 w 56"/>
                <a:gd name="T25" fmla="*/ 70 h 104"/>
                <a:gd name="T26" fmla="*/ 53 w 5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4">
                  <a:moveTo>
                    <a:pt x="53" y="0"/>
                  </a:moveTo>
                  <a:cubicBezTo>
                    <a:pt x="56" y="0"/>
                    <a:pt x="56" y="0"/>
                    <a:pt x="56" y="0"/>
                  </a:cubicBezTo>
                  <a:cubicBezTo>
                    <a:pt x="56" y="70"/>
                    <a:pt x="56" y="70"/>
                    <a:pt x="56" y="70"/>
                  </a:cubicBezTo>
                  <a:cubicBezTo>
                    <a:pt x="56" y="80"/>
                    <a:pt x="54" y="88"/>
                    <a:pt x="50" y="94"/>
                  </a:cubicBezTo>
                  <a:cubicBezTo>
                    <a:pt x="45" y="100"/>
                    <a:pt x="37" y="104"/>
                    <a:pt x="27" y="104"/>
                  </a:cubicBezTo>
                  <a:cubicBezTo>
                    <a:pt x="19" y="104"/>
                    <a:pt x="12" y="101"/>
                    <a:pt x="8" y="97"/>
                  </a:cubicBezTo>
                  <a:cubicBezTo>
                    <a:pt x="2" y="92"/>
                    <a:pt x="0" y="84"/>
                    <a:pt x="0" y="75"/>
                  </a:cubicBezTo>
                  <a:cubicBezTo>
                    <a:pt x="0" y="70"/>
                    <a:pt x="0" y="70"/>
                    <a:pt x="0" y="70"/>
                  </a:cubicBezTo>
                  <a:cubicBezTo>
                    <a:pt x="3" y="70"/>
                    <a:pt x="3" y="70"/>
                    <a:pt x="3" y="70"/>
                  </a:cubicBezTo>
                  <a:cubicBezTo>
                    <a:pt x="3" y="75"/>
                    <a:pt x="3" y="75"/>
                    <a:pt x="3" y="75"/>
                  </a:cubicBezTo>
                  <a:cubicBezTo>
                    <a:pt x="3" y="92"/>
                    <a:pt x="11" y="100"/>
                    <a:pt x="27" y="100"/>
                  </a:cubicBezTo>
                  <a:cubicBezTo>
                    <a:pt x="36" y="100"/>
                    <a:pt x="43" y="97"/>
                    <a:pt x="47" y="92"/>
                  </a:cubicBezTo>
                  <a:cubicBezTo>
                    <a:pt x="51" y="87"/>
                    <a:pt x="53" y="80"/>
                    <a:pt x="53" y="70"/>
                  </a:cubicBezTo>
                  <a:lnTo>
                    <a:pt x="53"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13">
              <a:extLst>
                <a:ext uri="{FF2B5EF4-FFF2-40B4-BE49-F238E27FC236}">
                  <a16:creationId xmlns:a16="http://schemas.microsoft.com/office/drawing/2014/main" id="{C9131FCF-4C18-4434-9466-680264E5B966}"/>
                </a:ext>
              </a:extLst>
            </p:cNvPr>
            <p:cNvSpPr>
              <a:spLocks/>
            </p:cNvSpPr>
            <p:nvPr/>
          </p:nvSpPr>
          <p:spPr bwMode="auto">
            <a:xfrm>
              <a:off x="4019" y="1942"/>
              <a:ext cx="142" cy="175"/>
            </a:xfrm>
            <a:custGeom>
              <a:avLst/>
              <a:gdLst>
                <a:gd name="T0" fmla="*/ 0 w 142"/>
                <a:gd name="T1" fmla="*/ 0 h 175"/>
                <a:gd name="T2" fmla="*/ 142 w 142"/>
                <a:gd name="T3" fmla="*/ 0 h 175"/>
                <a:gd name="T4" fmla="*/ 142 w 142"/>
                <a:gd name="T5" fmla="*/ 5 h 175"/>
                <a:gd name="T6" fmla="*/ 73 w 142"/>
                <a:gd name="T7" fmla="*/ 5 h 175"/>
                <a:gd name="T8" fmla="*/ 73 w 142"/>
                <a:gd name="T9" fmla="*/ 175 h 175"/>
                <a:gd name="T10" fmla="*/ 68 w 142"/>
                <a:gd name="T11" fmla="*/ 175 h 175"/>
                <a:gd name="T12" fmla="*/ 68 w 142"/>
                <a:gd name="T13" fmla="*/ 5 h 175"/>
                <a:gd name="T14" fmla="*/ 0 w 142"/>
                <a:gd name="T15" fmla="*/ 5 h 175"/>
                <a:gd name="T16" fmla="*/ 0 w 142"/>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75">
                  <a:moveTo>
                    <a:pt x="0" y="0"/>
                  </a:moveTo>
                  <a:lnTo>
                    <a:pt x="142" y="0"/>
                  </a:lnTo>
                  <a:lnTo>
                    <a:pt x="142" y="5"/>
                  </a:lnTo>
                  <a:lnTo>
                    <a:pt x="73" y="5"/>
                  </a:lnTo>
                  <a:lnTo>
                    <a:pt x="73" y="175"/>
                  </a:lnTo>
                  <a:lnTo>
                    <a:pt x="68" y="175"/>
                  </a:lnTo>
                  <a:lnTo>
                    <a:pt x="68" y="5"/>
                  </a:lnTo>
                  <a:lnTo>
                    <a:pt x="0" y="5"/>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14">
              <a:extLst>
                <a:ext uri="{FF2B5EF4-FFF2-40B4-BE49-F238E27FC236}">
                  <a16:creationId xmlns:a16="http://schemas.microsoft.com/office/drawing/2014/main" id="{E05C0749-6E25-461B-92EB-134E92DB01E6}"/>
                </a:ext>
              </a:extLst>
            </p:cNvPr>
            <p:cNvSpPr>
              <a:spLocks/>
            </p:cNvSpPr>
            <p:nvPr/>
          </p:nvSpPr>
          <p:spPr bwMode="auto">
            <a:xfrm>
              <a:off x="4183" y="1942"/>
              <a:ext cx="130" cy="179"/>
            </a:xfrm>
            <a:custGeom>
              <a:avLst/>
              <a:gdLst>
                <a:gd name="T0" fmla="*/ 0 w 76"/>
                <a:gd name="T1" fmla="*/ 0 h 104"/>
                <a:gd name="T2" fmla="*/ 4 w 76"/>
                <a:gd name="T3" fmla="*/ 0 h 104"/>
                <a:gd name="T4" fmla="*/ 4 w 76"/>
                <a:gd name="T5" fmla="*/ 62 h 104"/>
                <a:gd name="T6" fmla="*/ 12 w 76"/>
                <a:gd name="T7" fmla="*/ 90 h 104"/>
                <a:gd name="T8" fmla="*/ 38 w 76"/>
                <a:gd name="T9" fmla="*/ 100 h 104"/>
                <a:gd name="T10" fmla="*/ 65 w 76"/>
                <a:gd name="T11" fmla="*/ 90 h 104"/>
                <a:gd name="T12" fmla="*/ 73 w 76"/>
                <a:gd name="T13" fmla="*/ 62 h 104"/>
                <a:gd name="T14" fmla="*/ 73 w 76"/>
                <a:gd name="T15" fmla="*/ 0 h 104"/>
                <a:gd name="T16" fmla="*/ 76 w 76"/>
                <a:gd name="T17" fmla="*/ 0 h 104"/>
                <a:gd name="T18" fmla="*/ 76 w 76"/>
                <a:gd name="T19" fmla="*/ 62 h 104"/>
                <a:gd name="T20" fmla="*/ 68 w 76"/>
                <a:gd name="T21" fmla="*/ 92 h 104"/>
                <a:gd name="T22" fmla="*/ 38 w 76"/>
                <a:gd name="T23" fmla="*/ 104 h 104"/>
                <a:gd name="T24" fmla="*/ 9 w 76"/>
                <a:gd name="T25" fmla="*/ 92 h 104"/>
                <a:gd name="T26" fmla="*/ 0 w 76"/>
                <a:gd name="T27" fmla="*/ 62 h 104"/>
                <a:gd name="T28" fmla="*/ 0 w 76"/>
                <a:gd name="T2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04">
                  <a:moveTo>
                    <a:pt x="0" y="0"/>
                  </a:moveTo>
                  <a:cubicBezTo>
                    <a:pt x="4" y="0"/>
                    <a:pt x="4" y="0"/>
                    <a:pt x="4" y="0"/>
                  </a:cubicBezTo>
                  <a:cubicBezTo>
                    <a:pt x="4" y="62"/>
                    <a:pt x="4" y="62"/>
                    <a:pt x="4" y="62"/>
                  </a:cubicBezTo>
                  <a:cubicBezTo>
                    <a:pt x="4" y="74"/>
                    <a:pt x="6" y="83"/>
                    <a:pt x="12" y="90"/>
                  </a:cubicBezTo>
                  <a:cubicBezTo>
                    <a:pt x="17" y="97"/>
                    <a:pt x="26" y="100"/>
                    <a:pt x="38" y="100"/>
                  </a:cubicBezTo>
                  <a:cubicBezTo>
                    <a:pt x="50" y="100"/>
                    <a:pt x="59" y="97"/>
                    <a:pt x="65" y="90"/>
                  </a:cubicBezTo>
                  <a:cubicBezTo>
                    <a:pt x="70" y="83"/>
                    <a:pt x="73" y="74"/>
                    <a:pt x="73" y="62"/>
                  </a:cubicBezTo>
                  <a:cubicBezTo>
                    <a:pt x="73" y="0"/>
                    <a:pt x="73" y="0"/>
                    <a:pt x="73" y="0"/>
                  </a:cubicBezTo>
                  <a:cubicBezTo>
                    <a:pt x="76" y="0"/>
                    <a:pt x="76" y="0"/>
                    <a:pt x="76" y="0"/>
                  </a:cubicBezTo>
                  <a:cubicBezTo>
                    <a:pt x="76" y="62"/>
                    <a:pt x="76" y="62"/>
                    <a:pt x="76" y="62"/>
                  </a:cubicBezTo>
                  <a:cubicBezTo>
                    <a:pt x="76" y="75"/>
                    <a:pt x="73" y="85"/>
                    <a:pt x="68" y="92"/>
                  </a:cubicBezTo>
                  <a:cubicBezTo>
                    <a:pt x="61" y="100"/>
                    <a:pt x="52" y="104"/>
                    <a:pt x="38" y="104"/>
                  </a:cubicBezTo>
                  <a:cubicBezTo>
                    <a:pt x="25" y="104"/>
                    <a:pt x="15" y="100"/>
                    <a:pt x="9" y="92"/>
                  </a:cubicBezTo>
                  <a:cubicBezTo>
                    <a:pt x="3" y="85"/>
                    <a:pt x="0" y="75"/>
                    <a:pt x="0" y="62"/>
                  </a:cubicBez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cxnSp>
        <p:nvCxnSpPr>
          <p:cNvPr id="18" name="直接连接符 17">
            <a:extLst>
              <a:ext uri="{FF2B5EF4-FFF2-40B4-BE49-F238E27FC236}">
                <a16:creationId xmlns:a16="http://schemas.microsoft.com/office/drawing/2014/main" id="{5B63BE99-1716-4DB6-8B13-A0623935A7A3}"/>
              </a:ext>
            </a:extLst>
          </p:cNvPr>
          <p:cNvCxnSpPr>
            <a:cxnSpLocks/>
            <a:stCxn id="10" idx="36"/>
          </p:cNvCxnSpPr>
          <p:nvPr/>
        </p:nvCxnSpPr>
        <p:spPr>
          <a:xfrm flipH="1">
            <a:off x="0" y="863996"/>
            <a:ext cx="4933046"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9" name="图片 18" descr="文本&#10;&#10;中度可信度描述已自动生成">
            <a:extLst>
              <a:ext uri="{FF2B5EF4-FFF2-40B4-BE49-F238E27FC236}">
                <a16:creationId xmlns:a16="http://schemas.microsoft.com/office/drawing/2014/main" id="{A7C5059A-B524-4081-A945-E6534A5CF2E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0" y="6296878"/>
            <a:ext cx="1706880" cy="561122"/>
          </a:xfrm>
          <a:prstGeom prst="rect">
            <a:avLst/>
          </a:prstGeom>
        </p:spPr>
      </p:pic>
      <p:sp>
        <p:nvSpPr>
          <p:cNvPr id="20" name="标题 1">
            <a:extLst>
              <a:ext uri="{FF2B5EF4-FFF2-40B4-BE49-F238E27FC236}">
                <a16:creationId xmlns:a16="http://schemas.microsoft.com/office/drawing/2014/main" id="{D0C6FB99-6993-4097-B8FE-C1E3FCA93915}"/>
              </a:ext>
            </a:extLst>
          </p:cNvPr>
          <p:cNvSpPr txBox="1">
            <a:spLocks/>
          </p:cNvSpPr>
          <p:nvPr/>
        </p:nvSpPr>
        <p:spPr>
          <a:xfrm>
            <a:off x="495300" y="1098485"/>
            <a:ext cx="11201400" cy="14905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altLang="zh-CN" sz="6000" dirty="0">
                <a:solidFill>
                  <a:schemeClr val="bg1"/>
                </a:solidFill>
              </a:rPr>
              <a:t>Thanks for your attention</a:t>
            </a:r>
            <a:r>
              <a:rPr lang="zh-CN" altLang="en-US" sz="6000" dirty="0">
                <a:solidFill>
                  <a:schemeClr val="bg1"/>
                </a:solidFill>
              </a:rPr>
              <a:t>！</a:t>
            </a:r>
          </a:p>
        </p:txBody>
      </p:sp>
      <p:sp>
        <p:nvSpPr>
          <p:cNvPr id="22" name="副标题 2">
            <a:extLst>
              <a:ext uri="{FF2B5EF4-FFF2-40B4-BE49-F238E27FC236}">
                <a16:creationId xmlns:a16="http://schemas.microsoft.com/office/drawing/2014/main" id="{C73AD142-46E3-47E9-8410-64586A4D397A}"/>
              </a:ext>
            </a:extLst>
          </p:cNvPr>
          <p:cNvSpPr txBox="1">
            <a:spLocks/>
          </p:cNvSpPr>
          <p:nvPr/>
        </p:nvSpPr>
        <p:spPr>
          <a:xfrm>
            <a:off x="488950" y="4570825"/>
            <a:ext cx="11214100" cy="6804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3600" dirty="0"/>
              <a:t>  </a:t>
            </a:r>
            <a:endParaRPr lang="zh-CN" altLang="en-US" sz="3600" dirty="0"/>
          </a:p>
        </p:txBody>
      </p:sp>
      <p:cxnSp>
        <p:nvCxnSpPr>
          <p:cNvPr id="23" name="直接连接符 22">
            <a:extLst>
              <a:ext uri="{FF2B5EF4-FFF2-40B4-BE49-F238E27FC236}">
                <a16:creationId xmlns:a16="http://schemas.microsoft.com/office/drawing/2014/main" id="{B45B9672-81E5-47E7-AD6C-E15E41B7A57A}"/>
              </a:ext>
            </a:extLst>
          </p:cNvPr>
          <p:cNvCxnSpPr>
            <a:cxnSpLocks/>
            <a:endCxn id="8" idx="27"/>
          </p:cNvCxnSpPr>
          <p:nvPr/>
        </p:nvCxnSpPr>
        <p:spPr>
          <a:xfrm flipH="1">
            <a:off x="7519202" y="860045"/>
            <a:ext cx="467279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715F232F-14A9-4F81-69BC-2942EE4E919E}"/>
              </a:ext>
            </a:extLst>
          </p:cNvPr>
          <p:cNvSpPr txBox="1"/>
          <p:nvPr/>
        </p:nvSpPr>
        <p:spPr>
          <a:xfrm>
            <a:off x="2486025" y="3429000"/>
            <a:ext cx="6889122" cy="1384995"/>
          </a:xfrm>
          <a:prstGeom prst="rect">
            <a:avLst/>
          </a:prstGeom>
          <a:noFill/>
        </p:spPr>
        <p:txBody>
          <a:bodyPr wrap="square" rtlCol="0">
            <a:spAutoFit/>
          </a:bodyPr>
          <a:lstStyle/>
          <a:p>
            <a:pPr algn="ctr"/>
            <a:r>
              <a:rPr lang="en-US" altLang="zh-CN" sz="2800" dirty="0"/>
              <a:t>If you have any questions, please contact:</a:t>
            </a:r>
          </a:p>
          <a:p>
            <a:pPr algn="ctr"/>
            <a:endParaRPr lang="en-US" altLang="zh-CN" sz="2800" dirty="0"/>
          </a:p>
          <a:p>
            <a:pPr algn="ctr"/>
            <a:r>
              <a:rPr lang="en-US" altLang="zh-CN" sz="2800" dirty="0" err="1"/>
              <a:t>Zhedong</a:t>
            </a:r>
            <a:r>
              <a:rPr lang="en-US" altLang="zh-CN" sz="2800"/>
              <a:t> </a:t>
            </a:r>
            <a:r>
              <a:rPr lang="en-US" altLang="zh-CN" sz="2800" dirty="0"/>
              <a:t>Wang </a:t>
            </a:r>
            <a:r>
              <a:rPr lang="en-US" altLang="zh-CN" sz="2800"/>
              <a:t>(wzdstill@</a:t>
            </a:r>
            <a:r>
              <a:rPr lang="en-US" altLang="zh-CN" sz="2800" dirty="0"/>
              <a:t>sjtu.edu.cn)</a:t>
            </a:r>
            <a:endParaRPr lang="zh-CN" altLang="en-US" sz="2800" dirty="0"/>
          </a:p>
        </p:txBody>
      </p:sp>
    </p:spTree>
    <p:extLst>
      <p:ext uri="{BB962C8B-B14F-4D97-AF65-F5344CB8AC3E}">
        <p14:creationId xmlns:p14="http://schemas.microsoft.com/office/powerpoint/2010/main" val="1823715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87B81A7-A3E9-4894-9916-9E6DE5401433}"/>
              </a:ext>
            </a:extLst>
          </p:cNvPr>
          <p:cNvSpPr>
            <a:spLocks noGrp="1"/>
          </p:cNvSpPr>
          <p:nvPr>
            <p:ph type="title"/>
          </p:nvPr>
        </p:nvSpPr>
        <p:spPr/>
        <p:txBody>
          <a:bodyPr/>
          <a:lstStyle/>
          <a:p>
            <a:pPr algn="ctr"/>
            <a:r>
              <a:rPr lang="en-US" altLang="zh-CN" sz="3200" dirty="0"/>
              <a:t>Lattice-based ZKP</a:t>
            </a:r>
            <a:endParaRPr lang="zh-CN" altLang="en-US" sz="3200" dirty="0"/>
          </a:p>
        </p:txBody>
      </p:sp>
      <p:sp>
        <p:nvSpPr>
          <p:cNvPr id="4" name="文本框 3">
            <a:extLst>
              <a:ext uri="{FF2B5EF4-FFF2-40B4-BE49-F238E27FC236}">
                <a16:creationId xmlns:a16="http://schemas.microsoft.com/office/drawing/2014/main" id="{E7C9E825-7BC7-40D7-A1F1-F69722EA8A04}"/>
              </a:ext>
            </a:extLst>
          </p:cNvPr>
          <p:cNvSpPr txBox="1"/>
          <p:nvPr/>
        </p:nvSpPr>
        <p:spPr>
          <a:xfrm>
            <a:off x="0" y="890790"/>
            <a:ext cx="7560782" cy="584775"/>
          </a:xfrm>
          <a:prstGeom prst="rect">
            <a:avLst/>
          </a:prstGeom>
          <a:noFill/>
        </p:spPr>
        <p:txBody>
          <a:bodyPr wrap="square" rtlCol="0">
            <a:spAutoFit/>
          </a:bodyPr>
          <a:lstStyle/>
          <a:p>
            <a:pPr marL="457200" indent="-457200">
              <a:buFont typeface="Wingdings" panose="05000000000000000000" pitchFamily="2" charset="2"/>
              <a:buChar char="p"/>
            </a:pPr>
            <a:r>
              <a:rPr lang="en-US" altLang="zh-CN" sz="3200" dirty="0"/>
              <a:t>Commit and prove paradigm </a:t>
            </a:r>
            <a:endParaRPr lang="zh-CN" altLang="en-US" sz="3200" dirty="0"/>
          </a:p>
        </p:txBody>
      </p:sp>
      <p:pic>
        <p:nvPicPr>
          <p:cNvPr id="7" name="图片 6">
            <a:extLst>
              <a:ext uri="{FF2B5EF4-FFF2-40B4-BE49-F238E27FC236}">
                <a16:creationId xmlns:a16="http://schemas.microsoft.com/office/drawing/2014/main" id="{6E0CE89B-FAEC-4F8A-BB14-6770ADAD1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150" y="1522591"/>
            <a:ext cx="10342298" cy="2057673"/>
          </a:xfrm>
          <a:prstGeom prst="rect">
            <a:avLst/>
          </a:prstGeom>
        </p:spPr>
      </p:pic>
      <p:pic>
        <p:nvPicPr>
          <p:cNvPr id="8" name="图片 7">
            <a:extLst>
              <a:ext uri="{FF2B5EF4-FFF2-40B4-BE49-F238E27FC236}">
                <a16:creationId xmlns:a16="http://schemas.microsoft.com/office/drawing/2014/main" id="{5A3FDA52-E216-491E-945C-E5282A9A0A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150" y="3647118"/>
            <a:ext cx="10342297" cy="2858588"/>
          </a:xfrm>
          <a:prstGeom prst="rect">
            <a:avLst/>
          </a:prstGeom>
        </p:spPr>
      </p:pic>
    </p:spTree>
    <p:extLst>
      <p:ext uri="{BB962C8B-B14F-4D97-AF65-F5344CB8AC3E}">
        <p14:creationId xmlns:p14="http://schemas.microsoft.com/office/powerpoint/2010/main" val="35874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87B81A7-A3E9-4894-9916-9E6DE5401433}"/>
              </a:ext>
            </a:extLst>
          </p:cNvPr>
          <p:cNvSpPr>
            <a:spLocks noGrp="1"/>
          </p:cNvSpPr>
          <p:nvPr>
            <p:ph type="title"/>
          </p:nvPr>
        </p:nvSpPr>
        <p:spPr/>
        <p:txBody>
          <a:bodyPr/>
          <a:lstStyle/>
          <a:p>
            <a:pPr algn="ctr"/>
            <a:r>
              <a:rPr lang="en-US" altLang="zh-CN" sz="3200" dirty="0"/>
              <a:t>Lattice-based ZKP</a:t>
            </a:r>
            <a:endParaRPr lang="zh-CN" altLang="en-US" sz="3200" dirty="0"/>
          </a:p>
        </p:txBody>
      </p:sp>
      <p:sp>
        <p:nvSpPr>
          <p:cNvPr id="4" name="文本框 3">
            <a:extLst>
              <a:ext uri="{FF2B5EF4-FFF2-40B4-BE49-F238E27FC236}">
                <a16:creationId xmlns:a16="http://schemas.microsoft.com/office/drawing/2014/main" id="{E7C9E825-7BC7-40D7-A1F1-F69722EA8A04}"/>
              </a:ext>
            </a:extLst>
          </p:cNvPr>
          <p:cNvSpPr txBox="1"/>
          <p:nvPr/>
        </p:nvSpPr>
        <p:spPr>
          <a:xfrm>
            <a:off x="0" y="890790"/>
            <a:ext cx="7560782" cy="584775"/>
          </a:xfrm>
          <a:prstGeom prst="rect">
            <a:avLst/>
          </a:prstGeom>
          <a:noFill/>
        </p:spPr>
        <p:txBody>
          <a:bodyPr wrap="square" rtlCol="0">
            <a:spAutoFit/>
          </a:bodyPr>
          <a:lstStyle/>
          <a:p>
            <a:pPr marL="457200" indent="-457200">
              <a:buFont typeface="Wingdings" panose="05000000000000000000" pitchFamily="2" charset="2"/>
              <a:buChar char="p"/>
            </a:pPr>
            <a:r>
              <a:rPr lang="en-US" altLang="zh-CN" sz="3200" dirty="0"/>
              <a:t>BDLOP Commitment Scheme</a:t>
            </a:r>
            <a:endParaRPr lang="zh-CN" altLang="en-US" sz="3200" dirty="0"/>
          </a:p>
        </p:txBody>
      </p:sp>
      <p:pic>
        <p:nvPicPr>
          <p:cNvPr id="9" name="图片 8">
            <a:extLst>
              <a:ext uri="{FF2B5EF4-FFF2-40B4-BE49-F238E27FC236}">
                <a16:creationId xmlns:a16="http://schemas.microsoft.com/office/drawing/2014/main" id="{DFE01740-40D4-4B03-9666-34CA4F6343A6}"/>
              </a:ext>
            </a:extLst>
          </p:cNvPr>
          <p:cNvPicPr>
            <a:picLocks noChangeAspect="1"/>
          </p:cNvPicPr>
          <p:nvPr/>
        </p:nvPicPr>
        <p:blipFill rotWithShape="1">
          <a:blip r:embed="rId3">
            <a:extLst>
              <a:ext uri="{28A0092B-C50C-407E-A947-70E740481C1C}">
                <a14:useLocalDpi xmlns:a14="http://schemas.microsoft.com/office/drawing/2010/main" val="0"/>
              </a:ext>
            </a:extLst>
          </a:blip>
          <a:srcRect b="60119"/>
          <a:stretch/>
        </p:blipFill>
        <p:spPr>
          <a:xfrm>
            <a:off x="482599" y="1672047"/>
            <a:ext cx="11214100" cy="1828799"/>
          </a:xfrm>
          <a:prstGeom prst="rect">
            <a:avLst/>
          </a:prstGeom>
        </p:spPr>
      </p:pic>
      <p:pic>
        <p:nvPicPr>
          <p:cNvPr id="3" name="图片 2">
            <a:extLst>
              <a:ext uri="{FF2B5EF4-FFF2-40B4-BE49-F238E27FC236}">
                <a16:creationId xmlns:a16="http://schemas.microsoft.com/office/drawing/2014/main" id="{C03144C1-29F7-4C0A-AD0F-F1BFBB40A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295" y="3429000"/>
            <a:ext cx="10667856" cy="2753650"/>
          </a:xfrm>
          <a:prstGeom prst="rect">
            <a:avLst/>
          </a:prstGeom>
        </p:spPr>
      </p:pic>
    </p:spTree>
    <p:extLst>
      <p:ext uri="{BB962C8B-B14F-4D97-AF65-F5344CB8AC3E}">
        <p14:creationId xmlns:p14="http://schemas.microsoft.com/office/powerpoint/2010/main" val="231409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87B81A7-A3E9-4894-9916-9E6DE5401433}"/>
              </a:ext>
            </a:extLst>
          </p:cNvPr>
          <p:cNvSpPr>
            <a:spLocks noGrp="1"/>
          </p:cNvSpPr>
          <p:nvPr>
            <p:ph type="title"/>
          </p:nvPr>
        </p:nvSpPr>
        <p:spPr/>
        <p:txBody>
          <a:bodyPr/>
          <a:lstStyle/>
          <a:p>
            <a:pPr algn="ctr"/>
            <a:r>
              <a:rPr lang="en-US" altLang="zh-CN" sz="3200" dirty="0"/>
              <a:t>Lattice-based ZKP</a:t>
            </a:r>
            <a:endParaRPr lang="zh-CN" altLang="en-US" sz="3200" dirty="0"/>
          </a:p>
        </p:txBody>
      </p:sp>
      <p:sp>
        <p:nvSpPr>
          <p:cNvPr id="4" name="文本框 3">
            <a:extLst>
              <a:ext uri="{FF2B5EF4-FFF2-40B4-BE49-F238E27FC236}">
                <a16:creationId xmlns:a16="http://schemas.microsoft.com/office/drawing/2014/main" id="{E7C9E825-7BC7-40D7-A1F1-F69722EA8A04}"/>
              </a:ext>
            </a:extLst>
          </p:cNvPr>
          <p:cNvSpPr txBox="1"/>
          <p:nvPr/>
        </p:nvSpPr>
        <p:spPr>
          <a:xfrm>
            <a:off x="0" y="890790"/>
            <a:ext cx="7560782" cy="584775"/>
          </a:xfrm>
          <a:prstGeom prst="rect">
            <a:avLst/>
          </a:prstGeom>
          <a:noFill/>
        </p:spPr>
        <p:txBody>
          <a:bodyPr wrap="square" rtlCol="0">
            <a:spAutoFit/>
          </a:bodyPr>
          <a:lstStyle/>
          <a:p>
            <a:pPr marL="457200" indent="-457200">
              <a:buFont typeface="Wingdings" panose="05000000000000000000" pitchFamily="2" charset="2"/>
              <a:buChar char="p"/>
            </a:pPr>
            <a:r>
              <a:rPr lang="en-US" altLang="zh-CN" sz="3200" dirty="0"/>
              <a:t>BDLOP Commitment Scheme</a:t>
            </a:r>
            <a:endParaRPr lang="zh-CN" altLang="en-US" sz="3200" dirty="0"/>
          </a:p>
        </p:txBody>
      </p:sp>
      <p:pic>
        <p:nvPicPr>
          <p:cNvPr id="5" name="图片 4">
            <a:extLst>
              <a:ext uri="{FF2B5EF4-FFF2-40B4-BE49-F238E27FC236}">
                <a16:creationId xmlns:a16="http://schemas.microsoft.com/office/drawing/2014/main" id="{97EDE7AA-7321-4B88-8F88-A03219E09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69" y="1750424"/>
            <a:ext cx="10512988" cy="3129860"/>
          </a:xfrm>
          <a:prstGeom prst="rect">
            <a:avLst/>
          </a:prstGeom>
        </p:spPr>
      </p:pic>
    </p:spTree>
    <p:extLst>
      <p:ext uri="{BB962C8B-B14F-4D97-AF65-F5344CB8AC3E}">
        <p14:creationId xmlns:p14="http://schemas.microsoft.com/office/powerpoint/2010/main" val="684566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87B81A7-A3E9-4894-9916-9E6DE5401433}"/>
              </a:ext>
            </a:extLst>
          </p:cNvPr>
          <p:cNvSpPr>
            <a:spLocks noGrp="1"/>
          </p:cNvSpPr>
          <p:nvPr>
            <p:ph type="title"/>
          </p:nvPr>
        </p:nvSpPr>
        <p:spPr/>
        <p:txBody>
          <a:bodyPr/>
          <a:lstStyle/>
          <a:p>
            <a:pPr algn="ctr"/>
            <a:r>
              <a:rPr lang="en-US" altLang="zh-CN" sz="3200" dirty="0"/>
              <a:t>Lattice-based ZKP</a:t>
            </a:r>
            <a:endParaRPr lang="zh-CN" altLang="en-US" sz="3200" dirty="0"/>
          </a:p>
        </p:txBody>
      </p:sp>
      <p:sp>
        <p:nvSpPr>
          <p:cNvPr id="4" name="文本框 3">
            <a:extLst>
              <a:ext uri="{FF2B5EF4-FFF2-40B4-BE49-F238E27FC236}">
                <a16:creationId xmlns:a16="http://schemas.microsoft.com/office/drawing/2014/main" id="{E7C9E825-7BC7-40D7-A1F1-F69722EA8A04}"/>
              </a:ext>
            </a:extLst>
          </p:cNvPr>
          <p:cNvSpPr txBox="1"/>
          <p:nvPr/>
        </p:nvSpPr>
        <p:spPr>
          <a:xfrm>
            <a:off x="0" y="890790"/>
            <a:ext cx="7560782" cy="584775"/>
          </a:xfrm>
          <a:prstGeom prst="rect">
            <a:avLst/>
          </a:prstGeom>
          <a:noFill/>
        </p:spPr>
        <p:txBody>
          <a:bodyPr wrap="square" rtlCol="0">
            <a:spAutoFit/>
          </a:bodyPr>
          <a:lstStyle/>
          <a:p>
            <a:pPr marL="457200" indent="-457200">
              <a:buFont typeface="Wingdings" panose="05000000000000000000" pitchFamily="2" charset="2"/>
              <a:buChar char="p"/>
            </a:pPr>
            <a:r>
              <a:rPr lang="en-US" altLang="zh-CN" sz="3200" dirty="0"/>
              <a:t>BDLOP Commitment Scheme</a:t>
            </a:r>
            <a:endParaRPr lang="zh-CN" altLang="en-US" sz="3200" dirty="0"/>
          </a:p>
        </p:txBody>
      </p:sp>
      <p:pic>
        <p:nvPicPr>
          <p:cNvPr id="7" name="图片 6">
            <a:extLst>
              <a:ext uri="{FF2B5EF4-FFF2-40B4-BE49-F238E27FC236}">
                <a16:creationId xmlns:a16="http://schemas.microsoft.com/office/drawing/2014/main" id="{00258DC2-E1EE-4A54-8B97-055B61583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523" y="1789755"/>
            <a:ext cx="9553645" cy="3829078"/>
          </a:xfrm>
          <a:prstGeom prst="rect">
            <a:avLst/>
          </a:prstGeom>
        </p:spPr>
      </p:pic>
    </p:spTree>
    <p:extLst>
      <p:ext uri="{BB962C8B-B14F-4D97-AF65-F5344CB8AC3E}">
        <p14:creationId xmlns:p14="http://schemas.microsoft.com/office/powerpoint/2010/main" val="3157229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87B81A7-A3E9-4894-9916-9E6DE5401433}"/>
              </a:ext>
            </a:extLst>
          </p:cNvPr>
          <p:cNvSpPr>
            <a:spLocks noGrp="1"/>
          </p:cNvSpPr>
          <p:nvPr>
            <p:ph type="title"/>
          </p:nvPr>
        </p:nvSpPr>
        <p:spPr/>
        <p:txBody>
          <a:bodyPr/>
          <a:lstStyle/>
          <a:p>
            <a:pPr algn="ctr"/>
            <a:r>
              <a:rPr lang="en-US" altLang="zh-CN" sz="3200" dirty="0"/>
              <a:t>Lattice-based ZKP</a:t>
            </a:r>
            <a:endParaRPr lang="zh-CN" altLang="en-US" sz="3200" dirty="0"/>
          </a:p>
        </p:txBody>
      </p:sp>
      <p:sp>
        <p:nvSpPr>
          <p:cNvPr id="4" name="文本框 3">
            <a:extLst>
              <a:ext uri="{FF2B5EF4-FFF2-40B4-BE49-F238E27FC236}">
                <a16:creationId xmlns:a16="http://schemas.microsoft.com/office/drawing/2014/main" id="{E7C9E825-7BC7-40D7-A1F1-F69722EA8A04}"/>
              </a:ext>
            </a:extLst>
          </p:cNvPr>
          <p:cNvSpPr txBox="1"/>
          <p:nvPr/>
        </p:nvSpPr>
        <p:spPr>
          <a:xfrm>
            <a:off x="0" y="890790"/>
            <a:ext cx="7560782" cy="584775"/>
          </a:xfrm>
          <a:prstGeom prst="rect">
            <a:avLst/>
          </a:prstGeom>
          <a:noFill/>
        </p:spPr>
        <p:txBody>
          <a:bodyPr wrap="square" rtlCol="0">
            <a:spAutoFit/>
          </a:bodyPr>
          <a:lstStyle/>
          <a:p>
            <a:pPr marL="457200" indent="-457200">
              <a:buFont typeface="Wingdings" panose="05000000000000000000" pitchFamily="2" charset="2"/>
              <a:buChar char="p"/>
            </a:pPr>
            <a:r>
              <a:rPr lang="en-US" altLang="zh-CN" sz="3200" dirty="0"/>
              <a:t>BDLOP Commitment Scheme</a:t>
            </a:r>
            <a:endParaRPr lang="zh-CN" altLang="en-US" sz="3200" dirty="0"/>
          </a:p>
        </p:txBody>
      </p:sp>
      <p:pic>
        <p:nvPicPr>
          <p:cNvPr id="5" name="图片 4">
            <a:extLst>
              <a:ext uri="{FF2B5EF4-FFF2-40B4-BE49-F238E27FC236}">
                <a16:creationId xmlns:a16="http://schemas.microsoft.com/office/drawing/2014/main" id="{BB6BB667-D0E4-4DA6-ADF8-A3982EE7E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182" y="1853655"/>
            <a:ext cx="9558935" cy="3854139"/>
          </a:xfrm>
          <a:prstGeom prst="rect">
            <a:avLst/>
          </a:prstGeom>
        </p:spPr>
      </p:pic>
    </p:spTree>
    <p:extLst>
      <p:ext uri="{BB962C8B-B14F-4D97-AF65-F5344CB8AC3E}">
        <p14:creationId xmlns:p14="http://schemas.microsoft.com/office/powerpoint/2010/main" val="3246123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87B81A7-A3E9-4894-9916-9E6DE5401433}"/>
              </a:ext>
            </a:extLst>
          </p:cNvPr>
          <p:cNvSpPr>
            <a:spLocks noGrp="1"/>
          </p:cNvSpPr>
          <p:nvPr>
            <p:ph type="title"/>
          </p:nvPr>
        </p:nvSpPr>
        <p:spPr/>
        <p:txBody>
          <a:bodyPr/>
          <a:lstStyle/>
          <a:p>
            <a:pPr algn="ctr"/>
            <a:r>
              <a:rPr lang="en-US" altLang="zh-CN" sz="3200" dirty="0"/>
              <a:t>Lattice-based ZKP</a:t>
            </a:r>
            <a:endParaRPr lang="zh-CN" altLang="en-US" sz="3200" dirty="0"/>
          </a:p>
        </p:txBody>
      </p:sp>
      <p:sp>
        <p:nvSpPr>
          <p:cNvPr id="4" name="文本框 3">
            <a:extLst>
              <a:ext uri="{FF2B5EF4-FFF2-40B4-BE49-F238E27FC236}">
                <a16:creationId xmlns:a16="http://schemas.microsoft.com/office/drawing/2014/main" id="{E7C9E825-7BC7-40D7-A1F1-F69722EA8A04}"/>
              </a:ext>
            </a:extLst>
          </p:cNvPr>
          <p:cNvSpPr txBox="1"/>
          <p:nvPr/>
        </p:nvSpPr>
        <p:spPr>
          <a:xfrm>
            <a:off x="0" y="890790"/>
            <a:ext cx="7560782" cy="584775"/>
          </a:xfrm>
          <a:prstGeom prst="rect">
            <a:avLst/>
          </a:prstGeom>
          <a:noFill/>
        </p:spPr>
        <p:txBody>
          <a:bodyPr wrap="square" rtlCol="0">
            <a:spAutoFit/>
          </a:bodyPr>
          <a:lstStyle/>
          <a:p>
            <a:pPr marL="457200" indent="-457200">
              <a:buFont typeface="Wingdings" panose="05000000000000000000" pitchFamily="2" charset="2"/>
              <a:buChar char="p"/>
            </a:pPr>
            <a:r>
              <a:rPr lang="en-US" altLang="zh-CN" sz="3200" dirty="0"/>
              <a:t>ZKP of Valid Opening </a:t>
            </a:r>
            <a:endParaRPr lang="zh-CN" altLang="en-US" sz="3200" dirty="0"/>
          </a:p>
        </p:txBody>
      </p:sp>
      <p:grpSp>
        <p:nvGrpSpPr>
          <p:cNvPr id="8" name="Group 17">
            <a:extLst>
              <a:ext uri="{FF2B5EF4-FFF2-40B4-BE49-F238E27FC236}">
                <a16:creationId xmlns:a16="http://schemas.microsoft.com/office/drawing/2014/main" id="{5D5AD830-CCAA-407A-9D08-06870FB25988}"/>
              </a:ext>
            </a:extLst>
          </p:cNvPr>
          <p:cNvGrpSpPr/>
          <p:nvPr/>
        </p:nvGrpSpPr>
        <p:grpSpPr>
          <a:xfrm>
            <a:off x="1385574" y="1531309"/>
            <a:ext cx="8498541" cy="461665"/>
            <a:chOff x="1196787" y="1748117"/>
            <a:chExt cx="8498541" cy="461665"/>
          </a:xfrm>
        </p:grpSpPr>
        <mc:AlternateContent xmlns:mc="http://schemas.openxmlformats.org/markup-compatibility/2006" xmlns:a14="http://schemas.microsoft.com/office/drawing/2010/main">
          <mc:Choice Requires="a14">
            <p:sp>
              <p:nvSpPr>
                <p:cNvPr id="9" name="TextBox 2">
                  <a:extLst>
                    <a:ext uri="{FF2B5EF4-FFF2-40B4-BE49-F238E27FC236}">
                      <a16:creationId xmlns:a16="http://schemas.microsoft.com/office/drawing/2014/main" id="{728BA99B-0780-43CE-B221-74F602A62B0C}"/>
                    </a:ext>
                  </a:extLst>
                </p:cNvPr>
                <p:cNvSpPr txBox="1"/>
                <p:nvPr/>
              </p:nvSpPr>
              <p:spPr>
                <a:xfrm>
                  <a:off x="1196787" y="1748117"/>
                  <a:ext cx="2030506" cy="461665"/>
                </a:xfrm>
                <a:prstGeom prst="rect">
                  <a:avLst/>
                </a:prstGeom>
                <a:noFill/>
              </p:spPr>
              <p:txBody>
                <a:bodyPr wrap="square" rtlCol="0">
                  <a:spAutoFit/>
                </a:bodyPr>
                <a:lstStyle/>
                <a:p>
                  <a:r>
                    <a:rPr lang="en-US" sz="2400" u="sng" dirty="0"/>
                    <a:t>Prover</a:t>
                  </a:r>
                  <a:r>
                    <a:rPr lang="en-US" sz="2400" dirty="0"/>
                    <a:t>: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 </m:t>
                      </m:r>
                      <m:acc>
                        <m:accPr>
                          <m:chr m:val="⃗"/>
                          <m:ctrlPr>
                            <a:rPr lang="en-US" sz="2400" b="0" i="1" smtClean="0">
                              <a:solidFill>
                                <a:srgbClr val="FF0000"/>
                              </a:solidFill>
                              <a:latin typeface="Cambria Math" panose="02040503050406030204" pitchFamily="18" charset="0"/>
                            </a:rPr>
                          </m:ctrlPr>
                        </m:accPr>
                        <m:e>
                          <m:r>
                            <a:rPr lang="en-US" sz="2400" b="0" i="1" smtClean="0">
                              <a:solidFill>
                                <a:srgbClr val="FF0000"/>
                              </a:solidFill>
                              <a:latin typeface="Cambria Math" panose="02040503050406030204" pitchFamily="18" charset="0"/>
                            </a:rPr>
                            <m:t>𝑟</m:t>
                          </m:r>
                        </m:e>
                      </m:acc>
                      <m:r>
                        <a:rPr lang="en-US" sz="2400" b="0" i="1" smtClean="0">
                          <a:latin typeface="Cambria Math" panose="02040503050406030204" pitchFamily="18" charset="0"/>
                        </a:rPr>
                        <m:t>)</m:t>
                      </m:r>
                    </m:oMath>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1196787" y="1748117"/>
                  <a:ext cx="2030506" cy="461665"/>
                </a:xfrm>
                <a:prstGeom prst="rect">
                  <a:avLst/>
                </a:prstGeom>
                <a:blipFill>
                  <a:blip r:embed="rId3"/>
                  <a:stretch>
                    <a:fillRect l="-4505" t="-20000" r="-5405"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3">
                  <a:extLst>
                    <a:ext uri="{FF2B5EF4-FFF2-40B4-BE49-F238E27FC236}">
                      <a16:creationId xmlns:a16="http://schemas.microsoft.com/office/drawing/2014/main" id="{482779D2-9D2A-4241-92B6-5C25BEA8F0E1}"/>
                    </a:ext>
                  </a:extLst>
                </p:cNvPr>
                <p:cNvSpPr txBox="1"/>
                <p:nvPr/>
              </p:nvSpPr>
              <p:spPr>
                <a:xfrm>
                  <a:off x="7664822" y="1748117"/>
                  <a:ext cx="2030506" cy="461665"/>
                </a:xfrm>
                <a:prstGeom prst="rect">
                  <a:avLst/>
                </a:prstGeom>
                <a:noFill/>
              </p:spPr>
              <p:txBody>
                <a:bodyPr wrap="square" rtlCol="0">
                  <a:spAutoFit/>
                </a:bodyPr>
                <a:lstStyle/>
                <a:p>
                  <a:r>
                    <a:rPr lang="en-US" sz="2400" u="sng" dirty="0"/>
                    <a:t>Verifier</a:t>
                  </a:r>
                  <a:r>
                    <a:rPr lang="en-US" sz="2400" dirty="0"/>
                    <a:t>: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 </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𝑐</m:t>
                          </m:r>
                        </m:e>
                      </m:acc>
                      <m:r>
                        <a:rPr lang="en-US" sz="2400" b="0" i="1" smtClean="0">
                          <a:latin typeface="Cambria Math" panose="02040503050406030204" pitchFamily="18" charset="0"/>
                        </a:rPr>
                        <m:t>)</m:t>
                      </m:r>
                    </m:oMath>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7664822" y="1748117"/>
                  <a:ext cx="2030506" cy="461665"/>
                </a:xfrm>
                <a:prstGeom prst="rect">
                  <a:avLst/>
                </a:prstGeom>
                <a:blipFill>
                  <a:blip r:embed="rId4"/>
                  <a:stretch>
                    <a:fillRect l="-4505" t="-20000" r="-10811" b="-30667"/>
                  </a:stretch>
                </a:blipFill>
              </p:spPr>
              <p:txBody>
                <a:bodyPr/>
                <a:lstStyle/>
                <a:p>
                  <a:r>
                    <a:rPr lang="en-US">
                      <a:noFill/>
                    </a:rPr>
                    <a:t> </a:t>
                  </a:r>
                </a:p>
              </p:txBody>
            </p:sp>
          </mc:Fallback>
        </mc:AlternateContent>
      </p:grpSp>
      <p:grpSp>
        <p:nvGrpSpPr>
          <p:cNvPr id="11" name="Group 18">
            <a:extLst>
              <a:ext uri="{FF2B5EF4-FFF2-40B4-BE49-F238E27FC236}">
                <a16:creationId xmlns:a16="http://schemas.microsoft.com/office/drawing/2014/main" id="{202C0722-0F7B-4181-BBE8-426BBB0C8C5F}"/>
              </a:ext>
            </a:extLst>
          </p:cNvPr>
          <p:cNvGrpSpPr/>
          <p:nvPr/>
        </p:nvGrpSpPr>
        <p:grpSpPr>
          <a:xfrm>
            <a:off x="1041967" y="1992974"/>
            <a:ext cx="10245127" cy="3302553"/>
            <a:chOff x="929379" y="2406133"/>
            <a:chExt cx="10245127" cy="3302553"/>
          </a:xfrm>
        </p:grpSpPr>
        <p:cxnSp>
          <p:nvCxnSpPr>
            <p:cNvPr id="12" name="Straight Arrow Connector 5">
              <a:extLst>
                <a:ext uri="{FF2B5EF4-FFF2-40B4-BE49-F238E27FC236}">
                  <a16:creationId xmlns:a16="http://schemas.microsoft.com/office/drawing/2014/main" id="{F8F72D84-CD2E-42AF-B0CF-C9E7CAEA6561}"/>
                </a:ext>
              </a:extLst>
            </p:cNvPr>
            <p:cNvCxnSpPr/>
            <p:nvPr/>
          </p:nvCxnSpPr>
          <p:spPr>
            <a:xfrm flipV="1">
              <a:off x="3469341" y="2895600"/>
              <a:ext cx="4105834" cy="89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7">
              <a:extLst>
                <a:ext uri="{FF2B5EF4-FFF2-40B4-BE49-F238E27FC236}">
                  <a16:creationId xmlns:a16="http://schemas.microsoft.com/office/drawing/2014/main" id="{93C66028-5D92-403C-8293-B2C25D7E973A}"/>
                </a:ext>
              </a:extLst>
            </p:cNvPr>
            <p:cNvCxnSpPr/>
            <p:nvPr/>
          </p:nvCxnSpPr>
          <p:spPr>
            <a:xfrm flipH="1">
              <a:off x="3500718" y="3738282"/>
              <a:ext cx="4029635" cy="448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9">
              <a:extLst>
                <a:ext uri="{FF2B5EF4-FFF2-40B4-BE49-F238E27FC236}">
                  <a16:creationId xmlns:a16="http://schemas.microsoft.com/office/drawing/2014/main" id="{1A217206-702C-4D80-9469-78284DA790F2}"/>
                </a:ext>
              </a:extLst>
            </p:cNvPr>
            <p:cNvCxnSpPr/>
            <p:nvPr/>
          </p:nvCxnSpPr>
          <p:spPr>
            <a:xfrm flipV="1">
              <a:off x="3469341" y="4693023"/>
              <a:ext cx="4105834" cy="89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0">
                  <a:extLst>
                    <a:ext uri="{FF2B5EF4-FFF2-40B4-BE49-F238E27FC236}">
                      <a16:creationId xmlns:a16="http://schemas.microsoft.com/office/drawing/2014/main" id="{6DE60AD3-E9FE-41B1-AC9B-0FDB0EBE3C96}"/>
                    </a:ext>
                  </a:extLst>
                </p:cNvPr>
                <p:cNvSpPr txBox="1"/>
                <p:nvPr/>
              </p:nvSpPr>
              <p:spPr>
                <a:xfrm>
                  <a:off x="1407458" y="2406133"/>
                  <a:ext cx="1497106" cy="7134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𝑦</m:t>
                            </m:r>
                          </m:e>
                        </m:acc>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𝐷</m:t>
                            </m:r>
                          </m:e>
                          <m:sub>
                            <m:r>
                              <a:rPr lang="en-US" sz="2000" b="0" i="1" smtClean="0">
                                <a:latin typeface="Cambria Math" panose="02040503050406030204" pitchFamily="18" charset="0"/>
                              </a:rPr>
                              <m:t>𝜎</m:t>
                            </m:r>
                          </m:sub>
                          <m:sup>
                            <m:r>
                              <a:rPr lang="en-US" sz="2000" b="0" i="1" smtClean="0">
                                <a:latin typeface="Cambria Math" panose="02040503050406030204" pitchFamily="18" charset="0"/>
                              </a:rPr>
                              <m:t>𝑘</m:t>
                            </m:r>
                          </m:sup>
                        </m:sSubSup>
                      </m:oMath>
                    </m:oMathPara>
                  </a14:m>
                  <a:endParaRPr lang="en-US" sz="2000" dirty="0"/>
                </a:p>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𝑤</m:t>
                            </m:r>
                          </m:e>
                        </m:acc>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𝑦</m:t>
                            </m:r>
                          </m:e>
                        </m:acc>
                      </m:oMath>
                    </m:oMathPara>
                  </a14:m>
                  <a:endParaRPr lang="en-US" sz="2000" dirty="0"/>
                </a:p>
              </p:txBody>
            </p:sp>
          </mc:Choice>
          <mc:Fallback xmlns="">
            <p:sp>
              <p:nvSpPr>
                <p:cNvPr id="15" name="TextBox 10">
                  <a:extLst>
                    <a:ext uri="{FF2B5EF4-FFF2-40B4-BE49-F238E27FC236}">
                      <a16:creationId xmlns:a16="http://schemas.microsoft.com/office/drawing/2014/main" id="{6DE60AD3-E9FE-41B1-AC9B-0FDB0EBE3C96}"/>
                    </a:ext>
                  </a:extLst>
                </p:cNvPr>
                <p:cNvSpPr txBox="1">
                  <a:spLocks noRot="1" noChangeAspect="1" noMove="1" noResize="1" noEditPoints="1" noAdjustHandles="1" noChangeArrowheads="1" noChangeShapeType="1" noTextEdit="1"/>
                </p:cNvSpPr>
                <p:nvPr/>
              </p:nvSpPr>
              <p:spPr>
                <a:xfrm>
                  <a:off x="1407458" y="2406133"/>
                  <a:ext cx="1497106" cy="713400"/>
                </a:xfrm>
                <a:prstGeom prst="rect">
                  <a:avLst/>
                </a:prstGeom>
                <a:blipFill>
                  <a:blip r:embed="rId5"/>
                  <a:stretch>
                    <a:fillRect t="-8547" r="-15041" b="-427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TextBox 11">
                  <a:extLst>
                    <a:ext uri="{FF2B5EF4-FFF2-40B4-BE49-F238E27FC236}">
                      <a16:creationId xmlns:a16="http://schemas.microsoft.com/office/drawing/2014/main" id="{13557F9C-E16A-4053-8E47-AEB26EE5D12D}"/>
                    </a:ext>
                  </a:extLst>
                </p:cNvPr>
                <p:cNvSpPr txBox="1"/>
                <p:nvPr/>
              </p:nvSpPr>
              <p:spPr>
                <a:xfrm>
                  <a:off x="5038163" y="4248399"/>
                  <a:ext cx="96818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𝑧</m:t>
                            </m:r>
                          </m:e>
                        </m:acc>
                      </m:oMath>
                    </m:oMathPara>
                  </a14:m>
                  <a:endParaRPr lang="en-US" sz="2000" dirty="0"/>
                </a:p>
              </p:txBody>
            </p:sp>
          </mc:Choice>
          <mc:Fallback xmlns="">
            <p:sp>
              <p:nvSpPr>
                <p:cNvPr id="16" name="TextBox 11">
                  <a:extLst>
                    <a:ext uri="{FF2B5EF4-FFF2-40B4-BE49-F238E27FC236}">
                      <a16:creationId xmlns:a16="http://schemas.microsoft.com/office/drawing/2014/main" id="{13557F9C-E16A-4053-8E47-AEB26EE5D12D}"/>
                    </a:ext>
                  </a:extLst>
                </p:cNvPr>
                <p:cNvSpPr txBox="1">
                  <a:spLocks noRot="1" noChangeAspect="1" noMove="1" noResize="1" noEditPoints="1" noAdjustHandles="1" noChangeArrowheads="1" noChangeShapeType="1" noTextEdit="1"/>
                </p:cNvSpPr>
                <p:nvPr/>
              </p:nvSpPr>
              <p:spPr>
                <a:xfrm>
                  <a:off x="5038163" y="4248399"/>
                  <a:ext cx="968188" cy="400110"/>
                </a:xfrm>
                <a:prstGeom prst="rect">
                  <a:avLst/>
                </a:prstGeom>
                <a:blipFill>
                  <a:blip r:embed="rId6"/>
                  <a:stretch>
                    <a:fillRect t="-151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Box 12">
                  <a:extLst>
                    <a:ext uri="{FF2B5EF4-FFF2-40B4-BE49-F238E27FC236}">
                      <a16:creationId xmlns:a16="http://schemas.microsoft.com/office/drawing/2014/main" id="{38D0F3F4-0A50-495D-A54F-BAAC9B856E51}"/>
                    </a:ext>
                  </a:extLst>
                </p:cNvPr>
                <p:cNvSpPr txBox="1"/>
                <p:nvPr/>
              </p:nvSpPr>
              <p:spPr>
                <a:xfrm>
                  <a:off x="8130988" y="3487271"/>
                  <a:ext cx="1205753" cy="5329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𝑑</m:t>
                        </m:r>
                        <m:groupChr>
                          <m:groupChrPr>
                            <m:chr m:val="←"/>
                            <m:vertJc m:val="bot"/>
                            <m:ctrlPr>
                              <a:rPr lang="en-US" sz="2000" b="0" i="1" smtClean="0">
                                <a:latin typeface="Cambria Math" panose="02040503050406030204" pitchFamily="18" charset="0"/>
                              </a:rPr>
                            </m:ctrlPr>
                          </m:groupChrPr>
                          <m:e>
                            <m:r>
                              <m:rPr>
                                <m:brk m:alnAt="2"/>
                              </m:rPr>
                              <a:rPr lang="en-US" sz="2000" b="0" i="1" smtClean="0">
                                <a:latin typeface="Cambria Math" panose="02040503050406030204" pitchFamily="18" charset="0"/>
                              </a:rPr>
                              <m:t>$</m:t>
                            </m:r>
                          </m:e>
                        </m:groupChr>
                        <m:r>
                          <a:rPr lang="en-US" sz="2000" b="0" i="1" smtClean="0">
                            <a:latin typeface="Cambria Math" panose="02040503050406030204" pitchFamily="18" charset="0"/>
                          </a:rPr>
                          <m:t>𝒞</m:t>
                        </m:r>
                      </m:oMath>
                    </m:oMathPara>
                  </a14:m>
                  <a:endParaRPr lang="en-US" sz="2000" dirty="0"/>
                </a:p>
              </p:txBody>
            </p:sp>
          </mc:Choice>
          <mc:Fallback xmlns="">
            <p:sp>
              <p:nvSpPr>
                <p:cNvPr id="17" name="TextBox 12">
                  <a:extLst>
                    <a:ext uri="{FF2B5EF4-FFF2-40B4-BE49-F238E27FC236}">
                      <a16:creationId xmlns:a16="http://schemas.microsoft.com/office/drawing/2014/main" id="{38D0F3F4-0A50-495D-A54F-BAAC9B856E51}"/>
                    </a:ext>
                  </a:extLst>
                </p:cNvPr>
                <p:cNvSpPr txBox="1">
                  <a:spLocks noRot="1" noChangeAspect="1" noMove="1" noResize="1" noEditPoints="1" noAdjustHandles="1" noChangeArrowheads="1" noChangeShapeType="1" noTextEdit="1"/>
                </p:cNvSpPr>
                <p:nvPr/>
              </p:nvSpPr>
              <p:spPr>
                <a:xfrm>
                  <a:off x="8130988" y="3487271"/>
                  <a:ext cx="1205753" cy="532903"/>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13">
                  <a:extLst>
                    <a:ext uri="{FF2B5EF4-FFF2-40B4-BE49-F238E27FC236}">
                      <a16:creationId xmlns:a16="http://schemas.microsoft.com/office/drawing/2014/main" id="{9ADE0FA9-89B2-4811-A7D5-0B1D4C8B47DE}"/>
                    </a:ext>
                  </a:extLst>
                </p:cNvPr>
                <p:cNvSpPr txBox="1"/>
                <p:nvPr/>
              </p:nvSpPr>
              <p:spPr>
                <a:xfrm>
                  <a:off x="4919381" y="3287216"/>
                  <a:ext cx="120575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𝑑</m:t>
                        </m:r>
                      </m:oMath>
                    </m:oMathPara>
                  </a14:m>
                  <a:endParaRPr lang="en-US" sz="2000" dirty="0"/>
                </a:p>
              </p:txBody>
            </p:sp>
          </mc:Choice>
          <mc:Fallback xmlns="">
            <p:sp>
              <p:nvSpPr>
                <p:cNvPr id="18" name="TextBox 13">
                  <a:extLst>
                    <a:ext uri="{FF2B5EF4-FFF2-40B4-BE49-F238E27FC236}">
                      <a16:creationId xmlns:a16="http://schemas.microsoft.com/office/drawing/2014/main" id="{9ADE0FA9-89B2-4811-A7D5-0B1D4C8B47DE}"/>
                    </a:ext>
                  </a:extLst>
                </p:cNvPr>
                <p:cNvSpPr txBox="1">
                  <a:spLocks noRot="1" noChangeAspect="1" noMove="1" noResize="1" noEditPoints="1" noAdjustHandles="1" noChangeArrowheads="1" noChangeShapeType="1" noTextEdit="1"/>
                </p:cNvSpPr>
                <p:nvPr/>
              </p:nvSpPr>
              <p:spPr>
                <a:xfrm>
                  <a:off x="4919381" y="3287216"/>
                  <a:ext cx="1205753" cy="400110"/>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TextBox 14">
                  <a:extLst>
                    <a:ext uri="{FF2B5EF4-FFF2-40B4-BE49-F238E27FC236}">
                      <a16:creationId xmlns:a16="http://schemas.microsoft.com/office/drawing/2014/main" id="{E115D1A4-C691-43EF-80B6-5AC81361765A}"/>
                    </a:ext>
                  </a:extLst>
                </p:cNvPr>
                <p:cNvSpPr txBox="1"/>
                <p:nvPr/>
              </p:nvSpPr>
              <p:spPr>
                <a:xfrm>
                  <a:off x="929379" y="4350542"/>
                  <a:ext cx="259080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𝑧</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𝑦</m:t>
                            </m:r>
                          </m:e>
                        </m:acc>
                        <m:r>
                          <a:rPr lang="en-US" sz="2000" b="0" i="1" smtClean="0">
                            <a:latin typeface="Cambria Math" panose="02040503050406030204" pitchFamily="18" charset="0"/>
                          </a:rPr>
                          <m:t>+</m:t>
                        </m:r>
                        <m:r>
                          <a:rPr lang="en-US" sz="2000" b="0" i="1" smtClean="0">
                            <a:latin typeface="Cambria Math" panose="02040503050406030204" pitchFamily="18" charset="0"/>
                          </a:rPr>
                          <m:t>𝑑</m:t>
                        </m:r>
                        <m:r>
                          <a:rPr lang="en-US" sz="2000" b="0" i="1" smtClean="0">
                            <a:latin typeface="Cambria Math" panose="02040503050406030204" pitchFamily="18" charset="0"/>
                          </a:rPr>
                          <m:t>⋅</m:t>
                        </m:r>
                        <m:acc>
                          <m:accPr>
                            <m:chr m:val="⃗"/>
                            <m:ctrlPr>
                              <a:rPr lang="en-US" sz="2000" b="0" i="1" smtClean="0">
                                <a:solidFill>
                                  <a:srgbClr val="FF0000"/>
                                </a:solidFill>
                                <a:latin typeface="Cambria Math" panose="02040503050406030204" pitchFamily="18" charset="0"/>
                              </a:rPr>
                            </m:ctrlPr>
                          </m:accPr>
                          <m:e>
                            <m:r>
                              <a:rPr lang="en-US" sz="2000" b="0" i="1" smtClean="0">
                                <a:solidFill>
                                  <a:srgbClr val="FF0000"/>
                                </a:solidFill>
                                <a:latin typeface="Cambria Math" panose="02040503050406030204" pitchFamily="18" charset="0"/>
                              </a:rPr>
                              <m:t>𝑟</m:t>
                            </m:r>
                          </m:e>
                        </m:acc>
                      </m:oMath>
                    </m:oMathPara>
                  </a14:m>
                  <a:endParaRPr lang="en-US" sz="2000" dirty="0"/>
                </a:p>
                <a:p>
                  <a:r>
                    <a:rPr lang="en-US" sz="2000" dirty="0"/>
                    <a:t>Rejection sampling</a:t>
                  </a:r>
                </a:p>
              </p:txBody>
            </p:sp>
          </mc:Choice>
          <mc:Fallback xmlns="">
            <p:sp>
              <p:nvSpPr>
                <p:cNvPr id="19" name="TextBox 14">
                  <a:extLst>
                    <a:ext uri="{FF2B5EF4-FFF2-40B4-BE49-F238E27FC236}">
                      <a16:creationId xmlns:a16="http://schemas.microsoft.com/office/drawing/2014/main" id="{E115D1A4-C691-43EF-80B6-5AC81361765A}"/>
                    </a:ext>
                  </a:extLst>
                </p:cNvPr>
                <p:cNvSpPr txBox="1">
                  <a:spLocks noRot="1" noChangeAspect="1" noMove="1" noResize="1" noEditPoints="1" noAdjustHandles="1" noChangeArrowheads="1" noChangeShapeType="1" noTextEdit="1"/>
                </p:cNvSpPr>
                <p:nvPr/>
              </p:nvSpPr>
              <p:spPr>
                <a:xfrm>
                  <a:off x="929379" y="4350542"/>
                  <a:ext cx="2590802" cy="707886"/>
                </a:xfrm>
                <a:prstGeom prst="rect">
                  <a:avLst/>
                </a:prstGeom>
                <a:blipFill>
                  <a:blip r:embed="rId9"/>
                  <a:stretch>
                    <a:fillRect l="-2588" t="-8621" b="-155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Box 15">
                  <a:extLst>
                    <a:ext uri="{FF2B5EF4-FFF2-40B4-BE49-F238E27FC236}">
                      <a16:creationId xmlns:a16="http://schemas.microsoft.com/office/drawing/2014/main" id="{A51C71B4-96EE-45AE-81EF-8EA19B4302B5}"/>
                    </a:ext>
                  </a:extLst>
                </p:cNvPr>
                <p:cNvSpPr txBox="1"/>
                <p:nvPr/>
              </p:nvSpPr>
              <p:spPr>
                <a:xfrm>
                  <a:off x="5038163" y="2470012"/>
                  <a:ext cx="96818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𝑤</m:t>
                            </m:r>
                          </m:e>
                        </m:acc>
                      </m:oMath>
                    </m:oMathPara>
                  </a14:m>
                  <a:endParaRPr lang="en-US" sz="2000" dirty="0"/>
                </a:p>
              </p:txBody>
            </p:sp>
          </mc:Choice>
          <mc:Fallback xmlns="">
            <p:sp>
              <p:nvSpPr>
                <p:cNvPr id="20" name="TextBox 15">
                  <a:extLst>
                    <a:ext uri="{FF2B5EF4-FFF2-40B4-BE49-F238E27FC236}">
                      <a16:creationId xmlns:a16="http://schemas.microsoft.com/office/drawing/2014/main" id="{A51C71B4-96EE-45AE-81EF-8EA19B4302B5}"/>
                    </a:ext>
                  </a:extLst>
                </p:cNvPr>
                <p:cNvSpPr txBox="1">
                  <a:spLocks noRot="1" noChangeAspect="1" noMove="1" noResize="1" noEditPoints="1" noAdjustHandles="1" noChangeArrowheads="1" noChangeShapeType="1" noTextEdit="1"/>
                </p:cNvSpPr>
                <p:nvPr/>
              </p:nvSpPr>
              <p:spPr>
                <a:xfrm>
                  <a:off x="5038163" y="2470012"/>
                  <a:ext cx="968188" cy="400110"/>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TextBox 16">
                  <a:extLst>
                    <a:ext uri="{FF2B5EF4-FFF2-40B4-BE49-F238E27FC236}">
                      <a16:creationId xmlns:a16="http://schemas.microsoft.com/office/drawing/2014/main" id="{91EDA773-E0C4-4751-B79F-B64F3F2B5A7A}"/>
                    </a:ext>
                  </a:extLst>
                </p:cNvPr>
                <p:cNvSpPr txBox="1"/>
                <p:nvPr/>
              </p:nvSpPr>
              <p:spPr>
                <a:xfrm>
                  <a:off x="7884456" y="4693023"/>
                  <a:ext cx="3290050" cy="1015663"/>
                </a:xfrm>
                <a:prstGeom prst="rect">
                  <a:avLst/>
                </a:prstGeom>
                <a:noFill/>
              </p:spPr>
              <p:txBody>
                <a:bodyPr wrap="square" rtlCol="0">
                  <a:spAutoFit/>
                </a:bodyPr>
                <a:lstStyle/>
                <a:p>
                  <a:r>
                    <a:rPr lang="en-US" sz="2000" dirty="0"/>
                    <a:t>Check if :</a:t>
                  </a:r>
                </a:p>
                <a:p>
                  <a:pPr marL="457200" indent="-457200">
                    <a:buFont typeface="+mj-lt"/>
                    <a:buAutoNum type="arabicPeriod"/>
                  </a:pPr>
                  <a14:m>
                    <m:oMath xmlns:m="http://schemas.openxmlformats.org/officeDocument/2006/math">
                      <m:sSub>
                        <m:sSubPr>
                          <m:ctrlPr>
                            <a:rPr lang="en-US" sz="2000" b="0" i="1" smtClean="0">
                              <a:latin typeface="Cambria Math" panose="02040503050406030204" pitchFamily="18" charset="0"/>
                            </a:rPr>
                          </m:ctrlPr>
                        </m:sSubPr>
                        <m:e>
                          <m:d>
                            <m:dPr>
                              <m:begChr m:val="‖"/>
                              <m:endChr m:val="‖"/>
                              <m:ctrlPr>
                                <a:rPr lang="en-US" sz="200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𝑖</m:t>
                                  </m:r>
                                </m:sub>
                              </m:sSub>
                            </m:e>
                          </m:d>
                        </m:e>
                        <m:sub>
                          <m:r>
                            <a:rPr lang="en-US" sz="2000" b="0" i="1" smtClean="0">
                              <a:latin typeface="Cambria Math" panose="02040503050406030204" pitchFamily="18" charset="0"/>
                            </a:rPr>
                            <m:t>2</m:t>
                          </m:r>
                        </m:sub>
                      </m:sSub>
                    </m:oMath>
                  </a14:m>
                  <a:r>
                    <a:rPr lang="en-US" sz="2000" dirty="0"/>
                    <a:t> are “small”, </a:t>
                  </a:r>
                  <a14:m>
                    <m:oMath xmlns:m="http://schemas.openxmlformats.org/officeDocument/2006/math">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oMath>
                  </a14:m>
                  <a:endParaRPr lang="en-US" sz="2000" dirty="0"/>
                </a:p>
                <a:p>
                  <a:pPr marL="457200" indent="-457200">
                    <a:buFont typeface="+mj-lt"/>
                    <a:buAutoNum type="arabicPeriod"/>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𝑧</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𝑤</m:t>
                          </m:r>
                        </m:e>
                      </m:acc>
                      <m:r>
                        <a:rPr lang="en-US" sz="2000" b="0" i="1" smtClean="0">
                          <a:latin typeface="Cambria Math" panose="02040503050406030204" pitchFamily="18" charset="0"/>
                        </a:rPr>
                        <m:t>+</m:t>
                      </m:r>
                      <m:r>
                        <a:rPr lang="en-US" sz="2000" b="0" i="1" smtClean="0">
                          <a:latin typeface="Cambria Math" panose="02040503050406030204" pitchFamily="18" charset="0"/>
                        </a:rPr>
                        <m:t>𝑑</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𝑐</m:t>
                              </m:r>
                            </m:e>
                          </m:acc>
                        </m:e>
                        <m:sub>
                          <m:r>
                            <a:rPr lang="en-US" sz="2000" b="0" i="1" smtClean="0">
                              <a:latin typeface="Cambria Math" panose="02040503050406030204" pitchFamily="18" charset="0"/>
                            </a:rPr>
                            <m:t>1</m:t>
                          </m:r>
                        </m:sub>
                      </m:sSub>
                    </m:oMath>
                  </a14:m>
                  <a:endParaRPr lang="en-US" sz="2000" dirty="0"/>
                </a:p>
              </p:txBody>
            </p:sp>
          </mc:Choice>
          <mc:Fallback xmlns="">
            <p:sp>
              <p:nvSpPr>
                <p:cNvPr id="21" name="TextBox 16">
                  <a:extLst>
                    <a:ext uri="{FF2B5EF4-FFF2-40B4-BE49-F238E27FC236}">
                      <a16:creationId xmlns:a16="http://schemas.microsoft.com/office/drawing/2014/main" id="{91EDA773-E0C4-4751-B79F-B64F3F2B5A7A}"/>
                    </a:ext>
                  </a:extLst>
                </p:cNvPr>
                <p:cNvSpPr txBox="1">
                  <a:spLocks noRot="1" noChangeAspect="1" noMove="1" noResize="1" noEditPoints="1" noAdjustHandles="1" noChangeArrowheads="1" noChangeShapeType="1" noTextEdit="1"/>
                </p:cNvSpPr>
                <p:nvPr/>
              </p:nvSpPr>
              <p:spPr>
                <a:xfrm>
                  <a:off x="7884456" y="4693023"/>
                  <a:ext cx="3290050" cy="1015663"/>
                </a:xfrm>
                <a:prstGeom prst="rect">
                  <a:avLst/>
                </a:prstGeom>
                <a:blipFill>
                  <a:blip r:embed="rId11"/>
                  <a:stretch>
                    <a:fillRect l="-2037" t="-2395" b="-39521"/>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2" name="TextBox 6">
                <a:extLst>
                  <a:ext uri="{FF2B5EF4-FFF2-40B4-BE49-F238E27FC236}">
                    <a16:creationId xmlns:a16="http://schemas.microsoft.com/office/drawing/2014/main" id="{F28A2407-40A9-43FC-90E9-412102025970}"/>
                  </a:ext>
                </a:extLst>
              </p:cNvPr>
              <p:cNvSpPr txBox="1"/>
              <p:nvPr/>
            </p:nvSpPr>
            <p:spPr>
              <a:xfrm>
                <a:off x="7560782" y="5615622"/>
                <a:ext cx="4385398" cy="923330"/>
              </a:xfrm>
              <a:prstGeom prst="rect">
                <a:avLst/>
              </a:prstGeom>
              <a:noFill/>
            </p:spPr>
            <p:txBody>
              <a:bodyPr wrap="square" rtlCol="0">
                <a:spAutoFit/>
              </a:bodyPr>
              <a:lstStyle/>
              <a:p>
                <a:r>
                  <a:rPr lang="en-US" dirty="0">
                    <a:solidFill>
                      <a:srgbClr val="0070C0"/>
                    </a:solidFill>
                    <a:ea typeface="Cambria" panose="02040503050406030204" pitchFamily="18" charset="0"/>
                  </a:rPr>
                  <a:t>Completeness:</a:t>
                </a:r>
              </a:p>
              <a:p>
                <a14:m>
                  <m:oMath xmlns:m="http://schemas.openxmlformats.org/officeDocument/2006/math">
                    <m:acc>
                      <m:accPr>
                        <m:chr m:val="⃗"/>
                        <m:ctrlPr>
                          <a:rPr lang="en-US"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𝑦</m:t>
                        </m:r>
                      </m:e>
                    </m:acc>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𝑑</m:t>
                    </m:r>
                  </m:oMath>
                </a14:m>
                <a:r>
                  <a:rPr lang="en-US" dirty="0">
                    <a:solidFill>
                      <a:schemeClr val="tx1"/>
                    </a:solidFill>
                  </a:rPr>
                  <a:t> and </a:t>
                </a:r>
                <a14:m>
                  <m:oMath xmlns:m="http://schemas.openxmlformats.org/officeDocument/2006/math">
                    <m:acc>
                      <m:accPr>
                        <m:chr m:val="⃗"/>
                        <m:ctrlPr>
                          <a:rPr lang="en-US" i="1" smtClean="0">
                            <a:solidFill>
                              <a:srgbClr val="FF0000"/>
                            </a:solidFill>
                            <a:latin typeface="Cambria Math" panose="02040503050406030204" pitchFamily="18" charset="0"/>
                          </a:rPr>
                        </m:ctrlPr>
                      </m:accPr>
                      <m:e>
                        <m:r>
                          <a:rPr lang="en-US" b="0" i="1" smtClean="0">
                            <a:solidFill>
                              <a:srgbClr val="FF0000"/>
                            </a:solidFill>
                            <a:latin typeface="Cambria Math" panose="02040503050406030204" pitchFamily="18" charset="0"/>
                          </a:rPr>
                          <m:t>𝑟</m:t>
                        </m:r>
                      </m:e>
                    </m:acc>
                  </m:oMath>
                </a14:m>
                <a:r>
                  <a:rPr lang="en-US" dirty="0">
                    <a:solidFill>
                      <a:srgbClr val="FF0000"/>
                    </a:solidFill>
                  </a:rPr>
                  <a:t> </a:t>
                </a:r>
                <a:r>
                  <a:rPr lang="en-US" dirty="0">
                    <a:solidFill>
                      <a:schemeClr val="tx1"/>
                    </a:solidFill>
                  </a:rPr>
                  <a:t>are all “small”</a:t>
                </a:r>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14:m>
                  <m:oMath xmlns:m="http://schemas.openxmlformats.org/officeDocument/2006/math">
                    <m:sSub>
                      <m:sSubPr>
                        <m:ctrlPr>
                          <a:rPr lang="en-US" i="1">
                            <a:solidFill>
                              <a:schemeClr val="tx1"/>
                            </a:solidFill>
                            <a:latin typeface="Cambria Math" panose="02040503050406030204" pitchFamily="18" charset="0"/>
                          </a:rPr>
                        </m:ctrlPr>
                      </m:sSubPr>
                      <m:e>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𝑧</m:t>
                                </m:r>
                              </m:e>
                              <m:sub>
                                <m:r>
                                  <a:rPr lang="en-US" b="0" i="1">
                                    <a:solidFill>
                                      <a:schemeClr val="tx1"/>
                                    </a:solidFill>
                                    <a:latin typeface="Cambria Math" panose="02040503050406030204" pitchFamily="18" charset="0"/>
                                  </a:rPr>
                                  <m:t>𝑖</m:t>
                                </m:r>
                              </m:sub>
                            </m:sSub>
                          </m:e>
                        </m:d>
                      </m:e>
                      <m:sub>
                        <m:r>
                          <a:rPr lang="en-US" b="0" i="1">
                            <a:solidFill>
                              <a:schemeClr val="tx1"/>
                            </a:solidFill>
                            <a:latin typeface="Cambria Math" panose="02040503050406030204" pitchFamily="18" charset="0"/>
                          </a:rPr>
                          <m:t>2</m:t>
                        </m:r>
                      </m:sub>
                    </m:sSub>
                  </m:oMath>
                </a14:m>
                <a:r>
                  <a:rPr lang="en-US" dirty="0">
                    <a:solidFill>
                      <a:schemeClr val="tx1"/>
                    </a:solidFill>
                  </a:rPr>
                  <a:t> small</a:t>
                </a:r>
              </a:p>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𝐴</m:t>
                          </m:r>
                        </m:e>
                        <m:sub>
                          <m:r>
                            <a:rPr lang="en-US" b="0" i="1">
                              <a:solidFill>
                                <a:schemeClr val="tx1"/>
                              </a:solidFill>
                              <a:latin typeface="Cambria Math" panose="02040503050406030204" pitchFamily="18" charset="0"/>
                            </a:rPr>
                            <m:t>1</m:t>
                          </m:r>
                        </m:sub>
                      </m:sSub>
                      <m:r>
                        <a:rPr lang="en-US" b="0" i="1">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b="0" i="1">
                              <a:solidFill>
                                <a:schemeClr val="tx1"/>
                              </a:solidFill>
                              <a:latin typeface="Cambria Math" panose="02040503050406030204" pitchFamily="18" charset="0"/>
                            </a:rPr>
                            <m:t>𝑧</m:t>
                          </m:r>
                        </m:e>
                      </m:acc>
                      <m:r>
                        <a:rPr lang="en-US" b="0"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𝐴</m:t>
                          </m:r>
                        </m:e>
                        <m:sub>
                          <m:r>
                            <a:rPr lang="en-US" b="0" i="1">
                              <a:solidFill>
                                <a:schemeClr val="tx1"/>
                              </a:solidFill>
                              <a:latin typeface="Cambria Math" panose="02040503050406030204" pitchFamily="18" charset="0"/>
                            </a:rPr>
                            <m:t>1</m:t>
                          </m:r>
                        </m:sub>
                      </m:sSub>
                      <m:r>
                        <a:rPr lang="en-US" b="0" i="1">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b="0" i="1">
                              <a:solidFill>
                                <a:schemeClr val="tx1"/>
                              </a:solidFill>
                              <a:latin typeface="Cambria Math" panose="02040503050406030204" pitchFamily="18" charset="0"/>
                            </a:rPr>
                            <m:t>𝑦</m:t>
                          </m:r>
                        </m:e>
                      </m:acc>
                      <m:r>
                        <a:rPr lang="en-US" b="0" i="1">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𝑑</m:t>
                      </m:r>
                      <m:r>
                        <a:rPr lang="en-US" b="0"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𝐴</m:t>
                          </m:r>
                        </m:e>
                        <m:sub>
                          <m:r>
                            <a:rPr lang="en-US" b="0" i="1">
                              <a:solidFill>
                                <a:schemeClr val="tx1"/>
                              </a:solidFill>
                              <a:latin typeface="Cambria Math" panose="02040503050406030204" pitchFamily="18" charset="0"/>
                            </a:rPr>
                            <m:t>1</m:t>
                          </m:r>
                        </m:sub>
                      </m:sSub>
                      <m:r>
                        <a:rPr lang="en-US" b="0" i="1">
                          <a:solidFill>
                            <a:schemeClr val="tx1"/>
                          </a:solidFill>
                          <a:latin typeface="Cambria Math" panose="02040503050406030204" pitchFamily="18" charset="0"/>
                        </a:rPr>
                        <m:t>⋅</m:t>
                      </m:r>
                      <m:acc>
                        <m:accPr>
                          <m:chr m:val="⃗"/>
                          <m:ctrlPr>
                            <a:rPr lang="en-US" i="1">
                              <a:solidFill>
                                <a:srgbClr val="FF0000"/>
                              </a:solidFill>
                              <a:latin typeface="Cambria Math" panose="02040503050406030204" pitchFamily="18" charset="0"/>
                            </a:rPr>
                          </m:ctrlPr>
                        </m:accPr>
                        <m:e>
                          <m:r>
                            <a:rPr lang="en-US" b="0" i="1">
                              <a:solidFill>
                                <a:srgbClr val="FF0000"/>
                              </a:solidFill>
                              <a:latin typeface="Cambria Math" panose="02040503050406030204" pitchFamily="18" charset="0"/>
                            </a:rPr>
                            <m:t>𝑟</m:t>
                          </m:r>
                        </m:e>
                      </m:acc>
                      <m:r>
                        <a:rPr lang="en-US" b="0" i="1" smtClean="0">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b="0" i="1">
                              <a:solidFill>
                                <a:schemeClr val="tx1"/>
                              </a:solidFill>
                              <a:latin typeface="Cambria Math" panose="02040503050406030204" pitchFamily="18" charset="0"/>
                            </a:rPr>
                            <m:t>𝑤</m:t>
                          </m:r>
                        </m:e>
                      </m:acc>
                      <m:r>
                        <a:rPr lang="en-US" b="0" i="1">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𝑑</m:t>
                      </m:r>
                      <m:r>
                        <a:rPr lang="en-US" b="0"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US" b="0" i="1">
                                  <a:solidFill>
                                    <a:schemeClr val="tx1"/>
                                  </a:solidFill>
                                  <a:latin typeface="Cambria Math" panose="02040503050406030204" pitchFamily="18" charset="0"/>
                                </a:rPr>
                                <m:t>𝑐</m:t>
                              </m:r>
                            </m:e>
                          </m:acc>
                        </m:e>
                        <m:sub>
                          <m:r>
                            <a:rPr lang="en-US" b="0" i="1">
                              <a:solidFill>
                                <a:schemeClr val="tx1"/>
                              </a:solidFill>
                              <a:latin typeface="Cambria Math" panose="02040503050406030204" pitchFamily="18" charset="0"/>
                            </a:rPr>
                            <m:t>1</m:t>
                          </m:r>
                        </m:sub>
                      </m:sSub>
                    </m:oMath>
                  </m:oMathPara>
                </a14:m>
                <a:endParaRPr lang="en-US" dirty="0">
                  <a:solidFill>
                    <a:srgbClr val="0070C0"/>
                  </a:solidFill>
                </a:endParaRPr>
              </a:p>
            </p:txBody>
          </p:sp>
        </mc:Choice>
        <mc:Fallback xmlns="">
          <p:sp>
            <p:nvSpPr>
              <p:cNvPr id="22" name="TextBox 6">
                <a:extLst>
                  <a:ext uri="{FF2B5EF4-FFF2-40B4-BE49-F238E27FC236}">
                    <a16:creationId xmlns:a16="http://schemas.microsoft.com/office/drawing/2014/main" id="{F28A2407-40A9-43FC-90E9-412102025970}"/>
                  </a:ext>
                </a:extLst>
              </p:cNvPr>
              <p:cNvSpPr txBox="1">
                <a:spLocks noRot="1" noChangeAspect="1" noMove="1" noResize="1" noEditPoints="1" noAdjustHandles="1" noChangeArrowheads="1" noChangeShapeType="1" noTextEdit="1"/>
              </p:cNvSpPr>
              <p:nvPr/>
            </p:nvSpPr>
            <p:spPr>
              <a:xfrm>
                <a:off x="7560782" y="5615622"/>
                <a:ext cx="4385398" cy="923330"/>
              </a:xfrm>
              <a:prstGeom prst="rect">
                <a:avLst/>
              </a:prstGeom>
              <a:blipFill>
                <a:blip r:embed="rId12"/>
                <a:stretch>
                  <a:fillRect l="-1111" t="-3289" b="-2632"/>
                </a:stretch>
              </a:blipFill>
            </p:spPr>
            <p:txBody>
              <a:bodyPr/>
              <a:lstStyle/>
              <a:p>
                <a:r>
                  <a:rPr lang="zh-CN" altLang="en-US">
                    <a:noFill/>
                  </a:rPr>
                  <a:t> </a:t>
                </a:r>
              </a:p>
            </p:txBody>
          </p:sp>
        </mc:Fallback>
      </mc:AlternateContent>
      <p:grpSp>
        <p:nvGrpSpPr>
          <p:cNvPr id="2" name="组合 1">
            <a:extLst>
              <a:ext uri="{FF2B5EF4-FFF2-40B4-BE49-F238E27FC236}">
                <a16:creationId xmlns:a16="http://schemas.microsoft.com/office/drawing/2014/main" id="{4DA5F8D0-6F60-4BD4-B089-AE6661E1CCF4}"/>
              </a:ext>
            </a:extLst>
          </p:cNvPr>
          <p:cNvGrpSpPr/>
          <p:nvPr/>
        </p:nvGrpSpPr>
        <p:grpSpPr>
          <a:xfrm>
            <a:off x="792028" y="4262960"/>
            <a:ext cx="3765260" cy="1675272"/>
            <a:chOff x="792028" y="4262960"/>
            <a:chExt cx="3765260" cy="1675272"/>
          </a:xfrm>
        </p:grpSpPr>
        <mc:AlternateContent xmlns:mc="http://schemas.openxmlformats.org/markup-compatibility/2006" xmlns:a14="http://schemas.microsoft.com/office/drawing/2010/main">
          <mc:Choice Requires="a14">
            <p:sp>
              <p:nvSpPr>
                <p:cNvPr id="23" name="TextBox 8">
                  <a:extLst>
                    <a:ext uri="{FF2B5EF4-FFF2-40B4-BE49-F238E27FC236}">
                      <a16:creationId xmlns:a16="http://schemas.microsoft.com/office/drawing/2014/main" id="{640D5F50-2E02-414E-9EFB-F134874E7B1C}"/>
                    </a:ext>
                  </a:extLst>
                </p:cNvPr>
                <p:cNvSpPr txBox="1"/>
                <p:nvPr/>
              </p:nvSpPr>
              <p:spPr>
                <a:xfrm>
                  <a:off x="792028" y="5014902"/>
                  <a:ext cx="3765260" cy="923330"/>
                </a:xfrm>
                <a:prstGeom prst="rect">
                  <a:avLst/>
                </a:prstGeom>
                <a:noFill/>
              </p:spPr>
              <p:txBody>
                <a:bodyPr wrap="square" rtlCol="0">
                  <a:spAutoFit/>
                </a:bodyPr>
                <a:lstStyle/>
                <a:p>
                  <a:r>
                    <a:rPr lang="en-US" dirty="0">
                      <a:solidFill>
                        <a:srgbClr val="7030A0"/>
                      </a:solidFill>
                    </a:rPr>
                    <a:t>Zero-Knowledge:</a:t>
                  </a:r>
                </a:p>
                <a:p>
                  <a:r>
                    <a:rPr lang="en-US" dirty="0"/>
                    <a:t>Remove the dependency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𝑧</m:t>
                          </m:r>
                        </m:e>
                      </m:acc>
                    </m:oMath>
                  </a14:m>
                  <a:r>
                    <a:rPr lang="en-US" dirty="0"/>
                    <a:t> on </a:t>
                  </a:r>
                  <a14:m>
                    <m:oMath xmlns:m="http://schemas.openxmlformats.org/officeDocument/2006/math">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𝑟</m:t>
                          </m:r>
                        </m:e>
                      </m:acc>
                    </m:oMath>
                  </a14:m>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𝑧</m:t>
                          </m:r>
                        </m:e>
                      </m:acc>
                    </m:oMath>
                  </a14:m>
                  <a:r>
                    <a:rPr lang="en-US" dirty="0"/>
                    <a:t> does not reveal information of </a:t>
                  </a:r>
                  <a14:m>
                    <m:oMath xmlns:m="http://schemas.openxmlformats.org/officeDocument/2006/math">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𝑟</m:t>
                          </m:r>
                        </m:e>
                      </m:acc>
                    </m:oMath>
                  </a14:m>
                  <a:endParaRPr lang="en-US" dirty="0"/>
                </a:p>
              </p:txBody>
            </p:sp>
          </mc:Choice>
          <mc:Fallback xmlns="">
            <p:sp>
              <p:nvSpPr>
                <p:cNvPr id="23" name="TextBox 8">
                  <a:extLst>
                    <a:ext uri="{FF2B5EF4-FFF2-40B4-BE49-F238E27FC236}">
                      <a16:creationId xmlns:a16="http://schemas.microsoft.com/office/drawing/2014/main" id="{640D5F50-2E02-414E-9EFB-F134874E7B1C}"/>
                    </a:ext>
                  </a:extLst>
                </p:cNvPr>
                <p:cNvSpPr txBox="1">
                  <a:spLocks noRot="1" noChangeAspect="1" noMove="1" noResize="1" noEditPoints="1" noAdjustHandles="1" noChangeArrowheads="1" noChangeShapeType="1" noTextEdit="1"/>
                </p:cNvSpPr>
                <p:nvPr/>
              </p:nvSpPr>
              <p:spPr>
                <a:xfrm>
                  <a:off x="792028" y="5014902"/>
                  <a:ext cx="3765260" cy="923330"/>
                </a:xfrm>
                <a:prstGeom prst="rect">
                  <a:avLst/>
                </a:prstGeom>
                <a:blipFill>
                  <a:blip r:embed="rId13"/>
                  <a:stretch>
                    <a:fillRect l="-1456" t="-3974" r="-4531" b="-9934"/>
                  </a:stretch>
                </a:blipFill>
              </p:spPr>
              <p:txBody>
                <a:bodyPr/>
                <a:lstStyle/>
                <a:p>
                  <a:r>
                    <a:rPr lang="zh-CN" altLang="en-US">
                      <a:noFill/>
                    </a:rPr>
                    <a:t> </a:t>
                  </a:r>
                </a:p>
              </p:txBody>
            </p:sp>
          </mc:Fallback>
        </mc:AlternateContent>
        <p:sp>
          <p:nvSpPr>
            <p:cNvPr id="24" name="Oval 19">
              <a:extLst>
                <a:ext uri="{FF2B5EF4-FFF2-40B4-BE49-F238E27FC236}">
                  <a16:creationId xmlns:a16="http://schemas.microsoft.com/office/drawing/2014/main" id="{B6C2B889-44C7-466D-AB08-EB6FDE3AF105}"/>
                </a:ext>
              </a:extLst>
            </p:cNvPr>
            <p:cNvSpPr/>
            <p:nvPr/>
          </p:nvSpPr>
          <p:spPr>
            <a:xfrm>
              <a:off x="872511" y="4262960"/>
              <a:ext cx="2543569" cy="429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0">
              <a:extLst>
                <a:ext uri="{FF2B5EF4-FFF2-40B4-BE49-F238E27FC236}">
                  <a16:creationId xmlns:a16="http://schemas.microsoft.com/office/drawing/2014/main" id="{4D06536D-521A-411A-9F61-0A5EDCF65253}"/>
                </a:ext>
              </a:extLst>
            </p:cNvPr>
            <p:cNvSpPr/>
            <p:nvPr/>
          </p:nvSpPr>
          <p:spPr>
            <a:xfrm>
              <a:off x="2128560" y="4726933"/>
              <a:ext cx="120315" cy="332025"/>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441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87B81A7-A3E9-4894-9916-9E6DE5401433}"/>
              </a:ext>
            </a:extLst>
          </p:cNvPr>
          <p:cNvSpPr>
            <a:spLocks noGrp="1"/>
          </p:cNvSpPr>
          <p:nvPr>
            <p:ph type="title"/>
          </p:nvPr>
        </p:nvSpPr>
        <p:spPr/>
        <p:txBody>
          <a:bodyPr/>
          <a:lstStyle/>
          <a:p>
            <a:pPr algn="ctr"/>
            <a:r>
              <a:rPr lang="en-US" altLang="zh-CN" sz="3200" dirty="0"/>
              <a:t>Rejection Sampling</a:t>
            </a:r>
            <a:endParaRPr lang="zh-CN" altLang="en-US" sz="3200" dirty="0"/>
          </a:p>
        </p:txBody>
      </p:sp>
      <p:sp>
        <p:nvSpPr>
          <p:cNvPr id="4" name="文本框 3">
            <a:extLst>
              <a:ext uri="{FF2B5EF4-FFF2-40B4-BE49-F238E27FC236}">
                <a16:creationId xmlns:a16="http://schemas.microsoft.com/office/drawing/2014/main" id="{E7C9E825-7BC7-40D7-A1F1-F69722EA8A04}"/>
              </a:ext>
            </a:extLst>
          </p:cNvPr>
          <p:cNvSpPr txBox="1"/>
          <p:nvPr/>
        </p:nvSpPr>
        <p:spPr>
          <a:xfrm>
            <a:off x="0" y="890790"/>
            <a:ext cx="7560782" cy="584775"/>
          </a:xfrm>
          <a:prstGeom prst="rect">
            <a:avLst/>
          </a:prstGeom>
          <a:noFill/>
        </p:spPr>
        <p:txBody>
          <a:bodyPr wrap="square" rtlCol="0">
            <a:spAutoFit/>
          </a:bodyPr>
          <a:lstStyle/>
          <a:p>
            <a:pPr marL="457200" indent="-457200">
              <a:buFont typeface="Wingdings" panose="05000000000000000000" pitchFamily="2" charset="2"/>
              <a:buChar char="p"/>
            </a:pPr>
            <a:r>
              <a:rPr lang="en-US" altLang="zh-CN" sz="3200" dirty="0"/>
              <a:t>Rejection Sampling [Lyu12]</a:t>
            </a:r>
            <a:endParaRPr lang="zh-CN" altLang="en-US" sz="3200"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A212BCE5-EFCB-4F7A-8E04-C2FA604015C0}"/>
                  </a:ext>
                </a:extLst>
              </p:cNvPr>
              <p:cNvSpPr txBox="1"/>
              <p:nvPr/>
            </p:nvSpPr>
            <p:spPr>
              <a:xfrm>
                <a:off x="0" y="1703397"/>
                <a:ext cx="12192000" cy="3985771"/>
              </a:xfrm>
              <a:prstGeom prst="rect">
                <a:avLst/>
              </a:prstGeom>
              <a:noFill/>
            </p:spPr>
            <p:txBody>
              <a:bodyPr wrap="square" rtlCol="0">
                <a:spAutoFit/>
              </a:bodyPr>
              <a:lstStyle/>
              <a:p>
                <a:pPr lvl="1">
                  <a:lnSpc>
                    <a:spcPct val="150000"/>
                  </a:lnSpc>
                </a:pPr>
                <a:r>
                  <a:rPr lang="en-US" altLang="zh-CN" sz="2600" dirty="0"/>
                  <a:t>Have access to distribution </a:t>
                </a:r>
                <a14:m>
                  <m:oMath xmlns:m="http://schemas.openxmlformats.org/officeDocument/2006/math">
                    <m:r>
                      <a:rPr lang="en-US" altLang="zh-CN" sz="2600" b="0" i="1" smtClean="0">
                        <a:latin typeface="Cambria Math" panose="02040503050406030204" pitchFamily="18" charset="0"/>
                      </a:rPr>
                      <m:t>𝑔</m:t>
                    </m:r>
                    <m:r>
                      <a:rPr lang="en-US" altLang="zh-CN" sz="2600" b="0" i="1" smtClean="0">
                        <a:latin typeface="Cambria Math" panose="02040503050406030204" pitchFamily="18" charset="0"/>
                      </a:rPr>
                      <m:t>(</m:t>
                    </m:r>
                    <m:r>
                      <a:rPr lang="en-US" altLang="zh-CN" sz="2600" b="0" i="1" smtClean="0">
                        <a:latin typeface="Cambria Math" panose="02040503050406030204" pitchFamily="18" charset="0"/>
                      </a:rPr>
                      <m:t>𝑥</m:t>
                    </m:r>
                    <m:r>
                      <a:rPr lang="en-US" altLang="zh-CN" sz="2600" b="0" i="1" smtClean="0">
                        <a:latin typeface="Cambria Math" panose="02040503050406030204" pitchFamily="18" charset="0"/>
                      </a:rPr>
                      <m:t>)</m:t>
                    </m:r>
                  </m:oMath>
                </a14:m>
                <a:r>
                  <a:rPr lang="en-US" altLang="zh-CN" sz="2600" dirty="0"/>
                  <a:t> (</a:t>
                </a:r>
                <a14:m>
                  <m:oMath xmlns:m="http://schemas.openxmlformats.org/officeDocument/2006/math">
                    <m:acc>
                      <m:accPr>
                        <m:chr m:val="⃗"/>
                        <m:ctrlPr>
                          <a:rPr lang="en-US" altLang="zh-CN" sz="2600" i="1">
                            <a:latin typeface="Cambria Math" panose="02040503050406030204" pitchFamily="18" charset="0"/>
                          </a:rPr>
                        </m:ctrlPr>
                      </m:accPr>
                      <m:e>
                        <m:r>
                          <a:rPr lang="en-US" altLang="zh-CN" sz="2600" i="1">
                            <a:latin typeface="Cambria Math" panose="02040503050406030204" pitchFamily="18" charset="0"/>
                          </a:rPr>
                          <m:t>𝑦</m:t>
                        </m:r>
                      </m:e>
                    </m:acc>
                    <m:r>
                      <a:rPr lang="en-US" altLang="zh-CN" sz="2600" i="1">
                        <a:latin typeface="Cambria Math" panose="02040503050406030204" pitchFamily="18" charset="0"/>
                      </a:rPr>
                      <m:t>+</m:t>
                    </m:r>
                    <m:r>
                      <a:rPr lang="en-US" altLang="zh-CN" sz="2600" i="1">
                        <a:latin typeface="Cambria Math" panose="02040503050406030204" pitchFamily="18" charset="0"/>
                      </a:rPr>
                      <m:t>𝑑</m:t>
                    </m:r>
                    <m:r>
                      <a:rPr lang="en-US" altLang="zh-CN" sz="2600" i="1">
                        <a:latin typeface="Cambria Math" panose="02040503050406030204" pitchFamily="18" charset="0"/>
                      </a:rPr>
                      <m:t>⋅</m:t>
                    </m:r>
                    <m:acc>
                      <m:accPr>
                        <m:chr m:val="⃗"/>
                        <m:ctrlPr>
                          <a:rPr lang="en-US" altLang="zh-CN" sz="2600" i="1">
                            <a:solidFill>
                              <a:srgbClr val="FF0000"/>
                            </a:solidFill>
                            <a:latin typeface="Cambria Math" panose="02040503050406030204" pitchFamily="18" charset="0"/>
                          </a:rPr>
                        </m:ctrlPr>
                      </m:accPr>
                      <m:e>
                        <m:r>
                          <a:rPr lang="en-US" altLang="zh-CN" sz="2600" i="1">
                            <a:solidFill>
                              <a:srgbClr val="FF0000"/>
                            </a:solidFill>
                            <a:latin typeface="Cambria Math" panose="02040503050406030204" pitchFamily="18" charset="0"/>
                          </a:rPr>
                          <m:t>𝑟</m:t>
                        </m:r>
                      </m:e>
                    </m:acc>
                  </m:oMath>
                </a14:m>
                <a:r>
                  <a:rPr lang="en-US" altLang="zh-CN" sz="2600" dirty="0"/>
                  <a:t>), but would like to sample from </a:t>
                </a:r>
                <a14:m>
                  <m:oMath xmlns:m="http://schemas.openxmlformats.org/officeDocument/2006/math">
                    <m:r>
                      <a:rPr lang="en-US" altLang="zh-CN" sz="2600" b="0" i="1" smtClean="0">
                        <a:latin typeface="Cambria Math" panose="02040503050406030204" pitchFamily="18" charset="0"/>
                      </a:rPr>
                      <m:t>𝑓</m:t>
                    </m:r>
                    <m:r>
                      <a:rPr lang="en-US" altLang="zh-CN" sz="2600" b="0" i="1" smtClean="0">
                        <a:latin typeface="Cambria Math" panose="02040503050406030204" pitchFamily="18" charset="0"/>
                      </a:rPr>
                      <m:t>(</m:t>
                    </m:r>
                    <m:r>
                      <a:rPr lang="en-US" altLang="zh-CN" sz="2600" b="0" i="1" smtClean="0">
                        <a:latin typeface="Cambria Math" panose="02040503050406030204" pitchFamily="18" charset="0"/>
                      </a:rPr>
                      <m:t>𝑥</m:t>
                    </m:r>
                    <m:r>
                      <a:rPr lang="en-US" altLang="zh-CN" sz="2600" b="0" i="1" smtClean="0">
                        <a:latin typeface="Cambria Math" panose="02040503050406030204" pitchFamily="18" charset="0"/>
                      </a:rPr>
                      <m:t>)</m:t>
                    </m:r>
                  </m:oMath>
                </a14:m>
                <a:r>
                  <a:rPr lang="en-US" altLang="zh-CN" sz="2600" dirty="0"/>
                  <a:t> (</a:t>
                </a:r>
                <a14:m>
                  <m:oMath xmlns:m="http://schemas.openxmlformats.org/officeDocument/2006/math">
                    <m:sSubSup>
                      <m:sSubSupPr>
                        <m:ctrlPr>
                          <a:rPr lang="en-US" altLang="zh-CN" sz="2600" i="1">
                            <a:latin typeface="Cambria Math" panose="02040503050406030204" pitchFamily="18" charset="0"/>
                          </a:rPr>
                        </m:ctrlPr>
                      </m:sSubSupPr>
                      <m:e>
                        <m:r>
                          <a:rPr lang="en-US" altLang="zh-CN" sz="2600" i="1">
                            <a:latin typeface="Cambria Math" panose="02040503050406030204" pitchFamily="18" charset="0"/>
                          </a:rPr>
                          <m:t>𝐷</m:t>
                        </m:r>
                      </m:e>
                      <m:sub>
                        <m:r>
                          <a:rPr lang="en-US" altLang="zh-CN" sz="2600" i="1">
                            <a:latin typeface="Cambria Math" panose="02040503050406030204" pitchFamily="18" charset="0"/>
                          </a:rPr>
                          <m:t>𝜎</m:t>
                        </m:r>
                      </m:sub>
                      <m:sup>
                        <m:r>
                          <a:rPr lang="en-US" altLang="zh-CN" sz="2600" i="1">
                            <a:latin typeface="Cambria Math" panose="02040503050406030204" pitchFamily="18" charset="0"/>
                          </a:rPr>
                          <m:t>𝑘</m:t>
                        </m:r>
                      </m:sup>
                    </m:sSubSup>
                  </m:oMath>
                </a14:m>
                <a:r>
                  <a:rPr lang="en-US" altLang="zh-CN" sz="2600" dirty="0"/>
                  <a:t>)</a:t>
                </a:r>
              </a:p>
              <a:p>
                <a:pPr lvl="1">
                  <a:lnSpc>
                    <a:spcPct val="150000"/>
                  </a:lnSpc>
                </a:pPr>
                <a:r>
                  <a:rPr lang="en-US" altLang="zh-CN" sz="2600" dirty="0"/>
                  <a:t>Define </a:t>
                </a:r>
                <a14:m>
                  <m:oMath xmlns:m="http://schemas.openxmlformats.org/officeDocument/2006/math">
                    <m:r>
                      <a:rPr lang="en-US" altLang="zh-CN" sz="2600" b="0" i="1" smtClean="0">
                        <a:latin typeface="Cambria Math" panose="02040503050406030204" pitchFamily="18" charset="0"/>
                      </a:rPr>
                      <m:t>𝑀</m:t>
                    </m:r>
                    <m:r>
                      <a:rPr lang="en-US" altLang="zh-CN" sz="2600" b="0" i="1" smtClean="0">
                        <a:latin typeface="Cambria Math" panose="02040503050406030204" pitchFamily="18" charset="0"/>
                      </a:rPr>
                      <m:t>=</m:t>
                    </m:r>
                    <m:r>
                      <m:rPr>
                        <m:sty m:val="p"/>
                      </m:rPr>
                      <a:rPr lang="en-US" altLang="zh-CN" sz="2600" b="0" i="0" smtClean="0">
                        <a:latin typeface="Cambria Math" panose="02040503050406030204" pitchFamily="18" charset="0"/>
                      </a:rPr>
                      <m:t>max</m:t>
                    </m:r>
                    <m:r>
                      <a:rPr lang="en-US" altLang="zh-CN" sz="2600" b="0" i="1" smtClean="0">
                        <a:latin typeface="Cambria Math" panose="02040503050406030204" pitchFamily="18" charset="0"/>
                      </a:rPr>
                      <m:t>⁡(</m:t>
                    </m:r>
                    <m:f>
                      <m:fPr>
                        <m:ctrlPr>
                          <a:rPr lang="en-US" altLang="zh-CN" sz="2600" b="0" i="1" smtClean="0">
                            <a:latin typeface="Cambria Math" panose="02040503050406030204" pitchFamily="18" charset="0"/>
                          </a:rPr>
                        </m:ctrlPr>
                      </m:fPr>
                      <m:num>
                        <m:r>
                          <a:rPr lang="en-US" altLang="zh-CN" sz="2600" b="0" i="1" smtClean="0">
                            <a:latin typeface="Cambria Math" panose="02040503050406030204" pitchFamily="18" charset="0"/>
                          </a:rPr>
                          <m:t>𝑓</m:t>
                        </m:r>
                        <m:r>
                          <a:rPr lang="en-US" altLang="zh-CN" sz="2600" b="0" i="1" smtClean="0">
                            <a:latin typeface="Cambria Math" panose="02040503050406030204" pitchFamily="18" charset="0"/>
                          </a:rPr>
                          <m:t>(</m:t>
                        </m:r>
                        <m:r>
                          <a:rPr lang="en-US" altLang="zh-CN" sz="2600" b="0" i="1" smtClean="0">
                            <a:latin typeface="Cambria Math" panose="02040503050406030204" pitchFamily="18" charset="0"/>
                          </a:rPr>
                          <m:t>𝑥</m:t>
                        </m:r>
                        <m:r>
                          <a:rPr lang="en-US" altLang="zh-CN" sz="2600" b="0" i="1" smtClean="0">
                            <a:latin typeface="Cambria Math" panose="02040503050406030204" pitchFamily="18" charset="0"/>
                          </a:rPr>
                          <m:t>)</m:t>
                        </m:r>
                      </m:num>
                      <m:den>
                        <m:r>
                          <a:rPr lang="en-US" altLang="zh-CN" sz="2600" b="0" i="1" smtClean="0">
                            <a:latin typeface="Cambria Math" panose="02040503050406030204" pitchFamily="18" charset="0"/>
                          </a:rPr>
                          <m:t>𝑔</m:t>
                        </m:r>
                        <m:r>
                          <a:rPr lang="en-US" altLang="zh-CN" sz="2600" b="0" i="1" smtClean="0">
                            <a:latin typeface="Cambria Math" panose="02040503050406030204" pitchFamily="18" charset="0"/>
                          </a:rPr>
                          <m:t>(</m:t>
                        </m:r>
                        <m:r>
                          <a:rPr lang="en-US" altLang="zh-CN" sz="2600" b="0" i="1" smtClean="0">
                            <a:latin typeface="Cambria Math" panose="02040503050406030204" pitchFamily="18" charset="0"/>
                          </a:rPr>
                          <m:t>𝑥</m:t>
                        </m:r>
                        <m:r>
                          <a:rPr lang="en-US" altLang="zh-CN" sz="2600" b="0" i="1" smtClean="0">
                            <a:latin typeface="Cambria Math" panose="02040503050406030204" pitchFamily="18" charset="0"/>
                          </a:rPr>
                          <m:t>)</m:t>
                        </m:r>
                      </m:den>
                    </m:f>
                    <m:r>
                      <a:rPr lang="en-US" altLang="zh-CN" sz="2600" b="0" i="1" smtClean="0">
                        <a:latin typeface="Cambria Math" panose="02040503050406030204" pitchFamily="18" charset="0"/>
                      </a:rPr>
                      <m:t>)</m:t>
                    </m:r>
                  </m:oMath>
                </a14:m>
                <a:r>
                  <a:rPr lang="en-US" altLang="zh-CN" sz="2600" dirty="0"/>
                  <a:t> over all </a:t>
                </a:r>
                <a14:m>
                  <m:oMath xmlns:m="http://schemas.openxmlformats.org/officeDocument/2006/math">
                    <m:r>
                      <a:rPr lang="en-US" altLang="zh-CN" sz="2600" b="0" i="1" smtClean="0">
                        <a:latin typeface="Cambria Math" panose="02040503050406030204" pitchFamily="18" charset="0"/>
                      </a:rPr>
                      <m:t>𝑥</m:t>
                    </m:r>
                  </m:oMath>
                </a14:m>
                <a:r>
                  <a:rPr lang="en-US" altLang="zh-CN" sz="2600" dirty="0"/>
                  <a:t> in the domain of </a:t>
                </a:r>
                <a14:m>
                  <m:oMath xmlns:m="http://schemas.openxmlformats.org/officeDocument/2006/math">
                    <m:r>
                      <a:rPr lang="en-US" altLang="zh-CN" sz="2600" b="0" i="1" smtClean="0">
                        <a:latin typeface="Cambria Math" panose="02040503050406030204" pitchFamily="18" charset="0"/>
                      </a:rPr>
                      <m:t>𝑔</m:t>
                    </m:r>
                  </m:oMath>
                </a14:m>
                <a:endParaRPr lang="en-US" altLang="zh-CN" sz="2600" dirty="0"/>
              </a:p>
              <a:p>
                <a:pPr lvl="1">
                  <a:lnSpc>
                    <a:spcPct val="150000"/>
                  </a:lnSpc>
                </a:pPr>
                <a:r>
                  <a:rPr lang="en-US" altLang="zh-CN" sz="2600" dirty="0"/>
                  <a:t>Then the solution is : 1. sample x from distribution </a:t>
                </a:r>
                <a14:m>
                  <m:oMath xmlns:m="http://schemas.openxmlformats.org/officeDocument/2006/math">
                    <m:r>
                      <a:rPr lang="en-US" altLang="zh-CN" sz="2600" b="0" i="1" smtClean="0">
                        <a:latin typeface="Cambria Math" panose="02040503050406030204" pitchFamily="18" charset="0"/>
                      </a:rPr>
                      <m:t>𝑔</m:t>
                    </m:r>
                  </m:oMath>
                </a14:m>
                <a:endParaRPr lang="en-US" altLang="zh-CN" sz="2600" dirty="0"/>
              </a:p>
              <a:p>
                <a:pPr lvl="1">
                  <a:lnSpc>
                    <a:spcPct val="150000"/>
                  </a:lnSpc>
                </a:pPr>
                <a:r>
                  <a:rPr lang="en-US" altLang="zh-CN" sz="2600" dirty="0"/>
                  <a:t>                           2. output it with probability </a:t>
                </a:r>
                <a14:m>
                  <m:oMath xmlns:m="http://schemas.openxmlformats.org/officeDocument/2006/math">
                    <m:r>
                      <a:rPr lang="en-US" altLang="zh-CN" sz="2600" b="0" i="1" smtClean="0">
                        <a:latin typeface="Cambria Math" panose="02040503050406030204" pitchFamily="18" charset="0"/>
                      </a:rPr>
                      <m:t>𝑓</m:t>
                    </m:r>
                    <m:r>
                      <a:rPr lang="en-US" altLang="zh-CN" sz="2600" b="0" i="1" smtClean="0">
                        <a:latin typeface="Cambria Math" panose="02040503050406030204" pitchFamily="18" charset="0"/>
                      </a:rPr>
                      <m:t>(</m:t>
                    </m:r>
                    <m:r>
                      <a:rPr lang="en-US" altLang="zh-CN" sz="2600" b="0" i="1" smtClean="0">
                        <a:latin typeface="Cambria Math" panose="02040503050406030204" pitchFamily="18" charset="0"/>
                      </a:rPr>
                      <m:t>𝑥</m:t>
                    </m:r>
                    <m:r>
                      <a:rPr lang="en-US" altLang="zh-CN" sz="2600" b="0" i="1" smtClean="0">
                        <a:latin typeface="Cambria Math" panose="02040503050406030204" pitchFamily="18" charset="0"/>
                      </a:rPr>
                      <m:t>) </m:t>
                    </m:r>
                  </m:oMath>
                </a14:m>
                <a:r>
                  <a:rPr lang="en-US" altLang="zh-CN" sz="2600" dirty="0"/>
                  <a:t>/</a:t>
                </a:r>
                <a14:m>
                  <m:oMath xmlns:m="http://schemas.openxmlformats.org/officeDocument/2006/math">
                    <m:r>
                      <a:rPr lang="en-US" altLang="zh-CN" sz="2600" b="0" i="1" smtClean="0">
                        <a:latin typeface="Cambria Math" panose="02040503050406030204" pitchFamily="18" charset="0"/>
                      </a:rPr>
                      <m:t>𝑀</m:t>
                    </m:r>
                    <m:r>
                      <a:rPr lang="en-US" altLang="zh-CN" sz="2600" i="1">
                        <a:latin typeface="Cambria Math" panose="02040503050406030204" pitchFamily="18" charset="0"/>
                      </a:rPr>
                      <m:t>𝑔</m:t>
                    </m:r>
                    <m:r>
                      <a:rPr lang="en-US" altLang="zh-CN" sz="2600" i="1">
                        <a:latin typeface="Cambria Math" panose="02040503050406030204" pitchFamily="18" charset="0"/>
                      </a:rPr>
                      <m:t>(</m:t>
                    </m:r>
                    <m:r>
                      <a:rPr lang="en-US" altLang="zh-CN" sz="2600" i="1">
                        <a:latin typeface="Cambria Math" panose="02040503050406030204" pitchFamily="18" charset="0"/>
                      </a:rPr>
                      <m:t>𝑥</m:t>
                    </m:r>
                    <m:r>
                      <a:rPr lang="en-US" altLang="zh-CN" sz="2600" i="1">
                        <a:latin typeface="Cambria Math" panose="02040503050406030204" pitchFamily="18" charset="0"/>
                      </a:rPr>
                      <m:t>)</m:t>
                    </m:r>
                  </m:oMath>
                </a14:m>
                <a:r>
                  <a:rPr lang="en-US" altLang="zh-CN" sz="2600" dirty="0"/>
                  <a:t>, and repeat otherwise</a:t>
                </a:r>
              </a:p>
              <a:p>
                <a:pPr lvl="1">
                  <a:lnSpc>
                    <a:spcPct val="150000"/>
                  </a:lnSpc>
                </a:pPr>
                <a:r>
                  <a:rPr lang="en-US" altLang="zh-CN" sz="2600" dirty="0"/>
                  <a:t>Easy to see that at each try, </a:t>
                </a:r>
                <a:r>
                  <a:rPr lang="en-US" altLang="zh-CN" sz="2600" dirty="0" err="1">
                    <a:solidFill>
                      <a:srgbClr val="FF0000"/>
                    </a:solidFill>
                  </a:rPr>
                  <a:t>Pr</a:t>
                </a:r>
                <a:r>
                  <a:rPr lang="en-US" altLang="zh-CN" sz="2600" dirty="0">
                    <a:solidFill>
                      <a:srgbClr val="FF0000"/>
                    </a:solidFill>
                  </a:rPr>
                  <a:t>[x]=g(x).f(x)/Mg(x)=f(x)/M</a:t>
                </a:r>
                <a:r>
                  <a:rPr lang="en-US" altLang="zh-CN" sz="2600" dirty="0"/>
                  <a:t>.</a:t>
                </a:r>
              </a:p>
            </p:txBody>
          </p:sp>
        </mc:Choice>
        <mc:Fallback xmlns="">
          <p:sp>
            <p:nvSpPr>
              <p:cNvPr id="3" name="文本框 2">
                <a:extLst>
                  <a:ext uri="{FF2B5EF4-FFF2-40B4-BE49-F238E27FC236}">
                    <a16:creationId xmlns:a16="http://schemas.microsoft.com/office/drawing/2014/main" id="{A212BCE5-EFCB-4F7A-8E04-C2FA604015C0}"/>
                  </a:ext>
                </a:extLst>
              </p:cNvPr>
              <p:cNvSpPr txBox="1">
                <a:spLocks noRot="1" noChangeAspect="1" noMove="1" noResize="1" noEditPoints="1" noAdjustHandles="1" noChangeArrowheads="1" noChangeShapeType="1" noTextEdit="1"/>
              </p:cNvSpPr>
              <p:nvPr/>
            </p:nvSpPr>
            <p:spPr>
              <a:xfrm>
                <a:off x="0" y="1703397"/>
                <a:ext cx="12192000" cy="3985771"/>
              </a:xfrm>
              <a:prstGeom prst="rect">
                <a:avLst/>
              </a:prstGeom>
              <a:blipFill>
                <a:blip r:embed="rId3"/>
                <a:stretch>
                  <a:fillRect b="-290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5895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177e98ad-1ab0-4991-b7e8-761cc9e9e2e8&quot;,&quot;Name&quot;:&quot;极简9&quot;,&quot;Kind&quot;:&quot;Custom&quot;,&quot;OldGuidesSetting&quot;:{&quot;HeaderHeight&quot;:11.0,&quot;FooterHeight&quot;:4.0,&quot;SideMargin&quot;:4.0,&quot;TopMargin&quot;:0.0,&quot;BottomMargin&quot;:0.0,&quot;IntervalMargin&quot;:0.0}}"/>
</p:tagLst>
</file>

<file path=ppt/theme/theme1.xml><?xml version="1.0" encoding="utf-8"?>
<a:theme xmlns:a="http://schemas.openxmlformats.org/drawingml/2006/main" name="Office 主题​​">
  <a:themeElements>
    <a:clrScheme name="SJTUB">
      <a:dk1>
        <a:srgbClr val="000000"/>
      </a:dk1>
      <a:lt1>
        <a:srgbClr val="FFFFFF"/>
      </a:lt1>
      <a:dk2>
        <a:srgbClr val="BD9F68"/>
      </a:dk2>
      <a:lt2>
        <a:srgbClr val="B5B5B6"/>
      </a:lt2>
      <a:accent1>
        <a:srgbClr val="004098"/>
      </a:accent1>
      <a:accent2>
        <a:srgbClr val="0086D1"/>
      </a:accent2>
      <a:accent3>
        <a:srgbClr val="F08300"/>
      </a:accent3>
      <a:accent4>
        <a:srgbClr val="FDD000"/>
      </a:accent4>
      <a:accent5>
        <a:srgbClr val="338D27"/>
      </a:accent5>
      <a:accent6>
        <a:srgbClr val="00514E"/>
      </a:accent6>
      <a:hlink>
        <a:srgbClr val="B5B5B6"/>
      </a:hlink>
      <a:folHlink>
        <a:srgbClr val="BD9F68"/>
      </a:folHlink>
    </a:clrScheme>
    <a:fontScheme name="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102638</TotalTime>
  <Words>3774</Words>
  <Application>Microsoft Office PowerPoint</Application>
  <PresentationFormat>宽屏</PresentationFormat>
  <Paragraphs>216</Paragraphs>
  <Slides>24</Slides>
  <Notes>24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CMBX12</vt:lpstr>
      <vt:lpstr>CMR9</vt:lpstr>
      <vt:lpstr>CMTI9</vt:lpstr>
      <vt:lpstr>CMTT9</vt:lpstr>
      <vt:lpstr>等线</vt:lpstr>
      <vt:lpstr>微软雅黑</vt:lpstr>
      <vt:lpstr>Arial</vt:lpstr>
      <vt:lpstr>Cambria Math</vt:lpstr>
      <vt:lpstr>Wingdings</vt:lpstr>
      <vt:lpstr>Office 主题​​</vt:lpstr>
      <vt:lpstr> Ring/Module Learning with Errors under Linear Leakage — Hardness and Applications  </vt:lpstr>
      <vt:lpstr>Lattice-based ZKP</vt:lpstr>
      <vt:lpstr>Lattice-based ZKP</vt:lpstr>
      <vt:lpstr>Lattice-based ZKP</vt:lpstr>
      <vt:lpstr>Lattice-based ZKP</vt:lpstr>
      <vt:lpstr>Lattice-based ZKP</vt:lpstr>
      <vt:lpstr>Lattice-based ZKP</vt:lpstr>
      <vt:lpstr>Lattice-based ZKP</vt:lpstr>
      <vt:lpstr>Rejection Sampling</vt:lpstr>
      <vt:lpstr>Rejection Sampling</vt:lpstr>
      <vt:lpstr>Subset Rejection Sampling</vt:lpstr>
      <vt:lpstr>Subset Rejection Sampling</vt:lpstr>
      <vt:lpstr>Generalized Subset Rejection Sampling</vt:lpstr>
      <vt:lpstr>Generalized Subset Rejection Sampling</vt:lpstr>
      <vt:lpstr>Generalized Subset Rejection Sampling</vt:lpstr>
      <vt:lpstr>Generalized Subset Rejection Sampling</vt:lpstr>
      <vt:lpstr>Generalized Subset Rejection Sampling</vt:lpstr>
      <vt:lpstr>Hardness of MLWE with linear leakage</vt:lpstr>
      <vt:lpstr>Hardness of MLWE with linear leakage</vt:lpstr>
      <vt:lpstr>Hardness of MLWE with linear leakage</vt:lpstr>
      <vt:lpstr>Hardness of MLWE with linear leakage</vt:lpstr>
      <vt:lpstr>Summary and Questions</vt:lpstr>
      <vt:lpstr>References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SHEN Xiaodan</dc:creator>
  <cp:lastModifiedBy>wzdstill</cp:lastModifiedBy>
  <cp:revision>1713</cp:revision>
  <dcterms:created xsi:type="dcterms:W3CDTF">2021-12-04T09:40:10Z</dcterms:created>
  <dcterms:modified xsi:type="dcterms:W3CDTF">2024-04-15T07:52:28Z</dcterms:modified>
  <cp:contentStatus/>
</cp:coreProperties>
</file>