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2.xml" ContentType="application/vnd.openxmlformats-officedocument.presentationml.tags+xml"/>
  <Override PartName="/ppt/notesSlides/notesSlide28.xml" ContentType="application/vnd.openxmlformats-officedocument.presentationml.notesSlide+xml"/>
  <Override PartName="/ppt/tags/tag3.xml" ContentType="application/vnd.openxmlformats-officedocument.presentationml.tags+xml"/>
  <Override PartName="/ppt/notesSlides/notesSlide29.xml" ContentType="application/vnd.openxmlformats-officedocument.presentationml.notesSlide+xml"/>
  <Override PartName="/ppt/tags/tag5.xml" ContentType="application/vnd.openxmlformats-officedocument.presentationml.tags+xml"/>
  <Override PartName="/ppt/notesSlides/notesSlide30.xml" ContentType="application/vnd.openxmlformats-officedocument.presentationml.notesSlide+xml"/>
  <Override PartName="/ppt/tags/tag7.xml" ContentType="application/vnd.openxmlformats-officedocument.presentationml.tags+xml"/>
  <Override PartName="/ppt/notesSlides/notesSlide31.xml" ContentType="application/vnd.openxmlformats-officedocument.presentationml.notesSlide+xml"/>
  <Override PartName="/ppt/tags/tag9.xml" ContentType="application/vnd.openxmlformats-officedocument.presentationml.tags+xml"/>
  <Override PartName="/ppt/notesSlides/notesSlide32.xml" ContentType="application/vnd.openxmlformats-officedocument.presentationml.notesSlide+xml"/>
  <Override PartName="/ppt/tags/tag11.xml" ContentType="application/vnd.openxmlformats-officedocument.presentationml.tags+xml"/>
  <Override PartName="/ppt/notesSlides/notesSlide33.xml" ContentType="application/vnd.openxmlformats-officedocument.presentationml.notesSlide+xml"/>
  <Override PartName="/ppt/tags/tag13.xml" ContentType="application/vnd.openxmlformats-officedocument.presentationml.tags+xml"/>
  <Override PartName="/ppt/notesSlides/notesSlide34.xml" ContentType="application/vnd.openxmlformats-officedocument.presentationml.notesSlide+xml"/>
  <Override PartName="/ppt/tags/tag15.xml" ContentType="application/vnd.openxmlformats-officedocument.presentationml.tags+xml"/>
  <Override PartName="/ppt/notesSlides/notesSlide35.xml" ContentType="application/vnd.openxmlformats-officedocument.presentationml.notesSlide+xml"/>
  <Override PartName="/ppt/tags/tag17.xml" ContentType="application/vnd.openxmlformats-officedocument.presentationml.tags+xml"/>
  <Override PartName="/ppt/notesSlides/notesSlide36.xml" ContentType="application/vnd.openxmlformats-officedocument.presentationml.notesSlide+xml"/>
  <Override PartName="/ppt/tags/tag19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21.xml" ContentType="application/vnd.openxmlformats-officedocument.presentationml.tags+xml"/>
  <Override PartName="/ppt/tags/tag4.xml" ContentType="application/vnd.openxmlformats-officedocument.presentationml.tags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tags/tag10.xml" ContentType="application/vnd.openxmlformats-officedocument.presentationml.tags+xml"/>
  <Override PartName="/ppt/tags/tag12.xml" ContentType="application/vnd.openxmlformats-officedocument.presentationml.tags+xml"/>
  <Override PartName="/ppt/tags/tag14.xml" ContentType="application/vnd.openxmlformats-officedocument.presentationml.tag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  <p:sldMasterId id="2147483660" r:id="rId2"/>
  </p:sldMasterIdLst>
  <p:notesMasterIdLst>
    <p:notesMasterId r:id="rId41"/>
  </p:notesMasterIdLst>
  <p:sldIdLst>
    <p:sldId id="256" r:id="rId3"/>
    <p:sldId id="542" r:id="rId4"/>
    <p:sldId id="449" r:id="rId5"/>
    <p:sldId id="545" r:id="rId6"/>
    <p:sldId id="548" r:id="rId7"/>
    <p:sldId id="312" r:id="rId8"/>
    <p:sldId id="403" r:id="rId9"/>
    <p:sldId id="324" r:id="rId10"/>
    <p:sldId id="582" r:id="rId11"/>
    <p:sldId id="583" r:id="rId12"/>
    <p:sldId id="614" r:id="rId13"/>
    <p:sldId id="551" r:id="rId14"/>
    <p:sldId id="691" r:id="rId15"/>
    <p:sldId id="483" r:id="rId16"/>
    <p:sldId id="692" r:id="rId17"/>
    <p:sldId id="693" r:id="rId18"/>
    <p:sldId id="712" r:id="rId19"/>
    <p:sldId id="588" r:id="rId20"/>
    <p:sldId id="589" r:id="rId21"/>
    <p:sldId id="590" r:id="rId22"/>
    <p:sldId id="502" r:id="rId23"/>
    <p:sldId id="486" r:id="rId24"/>
    <p:sldId id="553" r:id="rId25"/>
    <p:sldId id="554" r:id="rId26"/>
    <p:sldId id="550" r:id="rId27"/>
    <p:sldId id="713" r:id="rId28"/>
    <p:sldId id="518" r:id="rId29"/>
    <p:sldId id="714" r:id="rId30"/>
    <p:sldId id="643" r:id="rId31"/>
    <p:sldId id="663" r:id="rId32"/>
    <p:sldId id="715" r:id="rId33"/>
    <p:sldId id="716" r:id="rId34"/>
    <p:sldId id="664" r:id="rId35"/>
    <p:sldId id="717" r:id="rId36"/>
    <p:sldId id="665" r:id="rId37"/>
    <p:sldId id="666" r:id="rId38"/>
    <p:sldId id="667" r:id="rId39"/>
    <p:sldId id="615" r:id="rId40"/>
  </p:sldIdLst>
  <p:sldSz cx="12192000" cy="6858000"/>
  <p:notesSz cx="6858000" cy="9144000"/>
  <p:embeddedFontLst>
    <p:embeddedFont>
      <p:font typeface="等线" panose="02010600030101010101" pitchFamily="2" charset="-122"/>
      <p:regular r:id="rId42"/>
      <p:bold r:id="rId43"/>
    </p:embeddedFont>
    <p:embeddedFont>
      <p:font typeface="等线 Light" panose="02010600030101010101" pitchFamily="2" charset="-122"/>
      <p:regular r:id="rId44"/>
    </p:embeddedFont>
    <p:embeddedFont>
      <p:font typeface="微软雅黑" panose="020B0503020204020204" pitchFamily="34" charset="-122"/>
      <p:regular r:id="rId45"/>
      <p:bold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Cambria Math" panose="02040503050406030204" pitchFamily="18" charset="0"/>
      <p:regular r:id="rId51"/>
    </p:embeddedFont>
    <p:embeddedFont>
      <p:font typeface="Microsoft YaHei UI" panose="020B0503020204020204" pitchFamily="34" charset="-122"/>
      <p:regular r:id="rId52"/>
      <p:bold r:id="rId53"/>
    </p:embeddedFont>
  </p:embeddedFontLst>
  <p:custDataLst>
    <p:tags r:id="rId5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961318"/>
    <a:srgbClr val="808080"/>
    <a:srgbClr val="961217"/>
    <a:srgbClr val="93C46E"/>
    <a:srgbClr val="A4D98D"/>
    <a:srgbClr val="FBDFDF"/>
    <a:srgbClr val="FFBFBC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55"/>
    <p:restoredTop sz="73632"/>
  </p:normalViewPr>
  <p:slideViewPr>
    <p:cSldViewPr snapToGrid="0">
      <p:cViewPr varScale="1">
        <p:scale>
          <a:sx n="94" d="100"/>
          <a:sy n="94" d="100"/>
        </p:scale>
        <p:origin x="1216" y="192"/>
      </p:cViewPr>
      <p:guideLst/>
    </p:cSldViewPr>
  </p:slideViewPr>
  <p:notesTextViewPr>
    <p:cViewPr>
      <p:scale>
        <a:sx n="140" d="100"/>
        <a:sy n="140" d="100"/>
      </p:scale>
      <p:origin x="0" y="-146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font" Target="fonts/font10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5.fntdata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8.fntdata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3.fntdata"/><Relationship Id="rId52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34879C-0608-3A4F-AABF-081F46C0FE2E}" type="datetimeFigureOut">
              <a:rPr lang="en-US" smtClean="0"/>
              <a:t>4/14/24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02D81-2749-004E-837F-E3344F46D8B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Thanks for the introduction.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Good </a:t>
            </a:r>
            <a:r>
              <a:rPr lang="zh-CN" altLang="en-US" dirty="0"/>
              <a:t>afternoon</a:t>
            </a:r>
            <a:r>
              <a:rPr lang="en-US" altLang="zh-CN" sz="12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. I am the</a:t>
            </a:r>
            <a:r>
              <a:rPr lang="zh-CN" altLang="en-US" sz="12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proxy</a:t>
            </a:r>
            <a:r>
              <a:rPr lang="zh-CN" altLang="en-US" sz="12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speaker</a:t>
            </a:r>
            <a:r>
              <a:rPr lang="zh-CN" altLang="en-US" sz="12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Shuai Han.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I will make the presentation on behalf of the authors,</a:t>
            </a:r>
            <a:r>
              <a:rPr lang="zh-CN" altLang="en-US" sz="12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kern="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Yiming</a:t>
            </a:r>
            <a:r>
              <a:rPr lang="zh-CN" altLang="en-US" sz="12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Li</a:t>
            </a:r>
            <a:r>
              <a:rPr lang="zh-CN" altLang="en-US" sz="12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and</a:t>
            </a:r>
            <a:r>
              <a:rPr lang="zh-CN" altLang="en-US" sz="12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kern="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Shengli</a:t>
            </a:r>
            <a:r>
              <a:rPr lang="zh-CN" altLang="en-US" sz="12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Liu,</a:t>
            </a:r>
            <a:r>
              <a:rPr lang="zh-CN" altLang="en-US" sz="12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endParaRPr lang="en-US" altLang="zh-CN" sz="1200" kern="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who regret not being able to attend the conference in person.</a:t>
            </a:r>
            <a:endParaRPr lang="zh-CN" altLang="zh-CN" sz="12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  <a:p>
            <a:endParaRPr lang="en-US" altLang="zh-CN" dirty="0"/>
          </a:p>
          <a:p>
            <a:r>
              <a:rPr lang="en-US" altLang="zh-CN" sz="12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The</a:t>
            </a:r>
            <a:r>
              <a:rPr lang="zh-CN" altLang="en-US" sz="12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title</a:t>
            </a:r>
            <a:r>
              <a:rPr lang="zh-CN" altLang="en-US" sz="12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is</a:t>
            </a:r>
            <a:r>
              <a:rPr lang="zh-CN" altLang="en-US" sz="12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"</a:t>
            </a:r>
            <a:r>
              <a:rPr lang="zh-CN" altLang="en-US" dirty="0"/>
              <a:t>Tagged Chameleon Hash from Lattices and Application to Redactable Blockchain</a:t>
            </a:r>
            <a:r>
              <a:rPr lang="en-US" altLang="zh-CN" sz="12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".</a:t>
            </a: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It</a:t>
            </a:r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is</a:t>
            </a:r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natural</a:t>
            </a:r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to</a:t>
            </a:r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ask</a:t>
            </a:r>
            <a:r>
              <a:rPr lang="zh-CN" altLang="en-US" dirty="0">
                <a:sym typeface="+mn-ea"/>
              </a:rPr>
              <a:t>: can we design a post-quantum chameleon hash serving for redactable blockchain in the standard model, especially without relying on NIZK proof ?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In this work, we answer the question in the affirmative by designing a chameleon hash from lattices in the standard model.</a:t>
            </a: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We provide a new approach to the afore-mentioned question. Let’s show its high-level idea</a:t>
            </a:r>
            <a:r>
              <a:rPr lang="en-US" altLang="zh-CN" dirty="0"/>
              <a:t>s</a:t>
            </a:r>
            <a:r>
              <a:rPr lang="zh-CN" altLang="en-US" dirty="0"/>
              <a:t>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We find that, redactable blockchains </a:t>
            </a:r>
            <a:r>
              <a:rPr lang="en-US" altLang="zh-CN" dirty="0"/>
              <a:t>actually</a:t>
            </a:r>
            <a:r>
              <a:rPr lang="zh-CN" altLang="en-US" dirty="0"/>
              <a:t> </a:t>
            </a:r>
            <a:r>
              <a:rPr lang="en-US" altLang="zh-CN" dirty="0"/>
              <a:t>satisfy</a:t>
            </a:r>
            <a:r>
              <a:rPr lang="zh-CN" altLang="en-US" dirty="0"/>
              <a:t> some nice properties</a:t>
            </a:r>
            <a:r>
              <a:rPr lang="en-US" altLang="zh-CN" dirty="0"/>
              <a:t>.</a:t>
            </a:r>
          </a:p>
          <a:p>
            <a:r>
              <a:rPr lang="en-US" altLang="zh-CN" dirty="0"/>
              <a:t>When</a:t>
            </a:r>
            <a:r>
              <a:rPr lang="zh-CN" altLang="en-US" dirty="0"/>
              <a:t> taking </a:t>
            </a:r>
            <a:r>
              <a:rPr lang="en-US" altLang="zh-CN" dirty="0"/>
              <a:t>them</a:t>
            </a:r>
            <a:r>
              <a:rPr lang="zh-CN" altLang="en-US" dirty="0"/>
              <a:t> into considerations</a:t>
            </a:r>
            <a:r>
              <a:rPr lang="en-US" altLang="zh-CN" dirty="0"/>
              <a:t>,</a:t>
            </a:r>
            <a:r>
              <a:rPr lang="zh-CN" altLang="en-US" dirty="0"/>
              <a:t> the security requirements for chameleon hash can be weakened. </a:t>
            </a:r>
            <a:endParaRPr lang="en-US" altLang="zh-CN" dirty="0"/>
          </a:p>
          <a:p>
            <a:r>
              <a:rPr lang="zh-CN" altLang="en-US" dirty="0"/>
              <a:t>And this makes possible simpler constructions of chameleon hash. </a:t>
            </a:r>
          </a:p>
          <a:p>
            <a:endParaRPr lang="zh-CN" altLang="en-US" dirty="0"/>
          </a:p>
          <a:p>
            <a:r>
              <a:rPr lang="en-US" altLang="zh-CN" dirty="0"/>
              <a:t>======</a:t>
            </a:r>
          </a:p>
          <a:p>
            <a:endParaRPr lang="en-US" altLang="zh-CN" dirty="0"/>
          </a:p>
          <a:p>
            <a:r>
              <a:rPr lang="en-US" altLang="zh-CN" dirty="0"/>
              <a:t>Firstly,</a:t>
            </a:r>
            <a:r>
              <a:rPr lang="zh-CN" altLang="en-US" dirty="0"/>
              <a:t> we have three observations </a:t>
            </a:r>
            <a:r>
              <a:rPr lang="en-US" altLang="zh-CN" dirty="0"/>
              <a:t>about</a:t>
            </a:r>
            <a:r>
              <a:rPr lang="zh-CN" altLang="en-US" dirty="0"/>
              <a:t> </a:t>
            </a:r>
            <a:r>
              <a:rPr lang="en-US" altLang="zh-CN" dirty="0"/>
              <a:t>C</a:t>
            </a:r>
            <a:r>
              <a:rPr lang="zh-CN" altLang="en-US" dirty="0"/>
              <a:t>hameleon </a:t>
            </a:r>
            <a:r>
              <a:rPr lang="en-US" altLang="zh-CN" dirty="0"/>
              <a:t>H</a:t>
            </a:r>
            <a:r>
              <a:rPr lang="zh-CN" altLang="en-US" dirty="0"/>
              <a:t>ash-based redactable blockchai</a:t>
            </a:r>
            <a:r>
              <a:rPr lang="en-US" altLang="zh-CN" dirty="0"/>
              <a:t>n</a:t>
            </a:r>
            <a:r>
              <a:rPr lang="zh-CN" altLang="en-US" dirty="0"/>
              <a:t>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Our first observation</a:t>
            </a:r>
            <a:r>
              <a:rPr lang="en-US" altLang="zh-CN" dirty="0"/>
              <a:t> </a:t>
            </a:r>
            <a:r>
              <a:rPr lang="zh-CN" altLang="en-US" dirty="0"/>
              <a:t>is that, each block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fact</a:t>
            </a:r>
            <a:r>
              <a:rPr lang="zh-CN" altLang="en-US" dirty="0"/>
              <a:t> indexed by a unique identifier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like</a:t>
            </a:r>
            <a:r>
              <a:rPr lang="zh-CN" altLang="en-US" dirty="0"/>
              <a:t> the timestamp</a:t>
            </a:r>
            <a:r>
              <a:rPr lang="en-US" altLang="zh-CN" dirty="0"/>
              <a:t> or the</a:t>
            </a:r>
            <a:r>
              <a:rPr lang="zh-CN" altLang="en-US" dirty="0"/>
              <a:t> hash value of its previous block</a:t>
            </a:r>
            <a:r>
              <a:rPr lang="en-US" altLang="zh-CN" dirty="0"/>
              <a:t>.</a:t>
            </a:r>
            <a:endParaRPr lang="zh-CN" altLang="en-US" dirty="0"/>
          </a:p>
          <a:p>
            <a:endParaRPr lang="zh-CN" altLang="en-US" dirty="0"/>
          </a:p>
          <a:p>
            <a:r>
              <a:rPr lang="en-US" altLang="zh-CN" dirty="0"/>
              <a:t>Consequently,</a:t>
            </a:r>
            <a:r>
              <a:rPr lang="zh-CN" altLang="en-US" dirty="0"/>
              <a:t> we </a:t>
            </a:r>
            <a:r>
              <a:rPr lang="en-US" altLang="zh-CN" dirty="0"/>
              <a:t>add</a:t>
            </a:r>
            <a:r>
              <a:rPr lang="zh-CN" altLang="en-US" dirty="0"/>
              <a:t> the unique identifier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tag</a:t>
            </a:r>
            <a:r>
              <a:rPr lang="zh-CN" altLang="en-US" dirty="0"/>
              <a:t> \tau</a:t>
            </a:r>
            <a:r>
              <a:rPr lang="en-US" altLang="zh-CN" dirty="0"/>
              <a:t>,</a:t>
            </a:r>
            <a:r>
              <a:rPr lang="zh-CN" altLang="en-US" dirty="0"/>
              <a:t> in the </a:t>
            </a:r>
            <a:r>
              <a:rPr lang="en-US" altLang="zh-CN" dirty="0"/>
              <a:t>description </a:t>
            </a:r>
            <a:r>
              <a:rPr lang="zh-CN" altLang="en-US" dirty="0"/>
              <a:t>of blocks, </a:t>
            </a:r>
            <a:endParaRPr lang="en-US" altLang="zh-CN" dirty="0"/>
          </a:p>
          <a:p>
            <a:r>
              <a:rPr lang="zh-CN" altLang="en-US" dirty="0"/>
              <a:t>and additionally take \tau as input for </a:t>
            </a:r>
            <a:r>
              <a:rPr lang="en-US" altLang="zh-CN" dirty="0"/>
              <a:t>the</a:t>
            </a:r>
            <a:r>
              <a:rPr lang="zh-CN" altLang="en-US" dirty="0"/>
              <a:t> evaluations and adaptations </a:t>
            </a:r>
            <a:r>
              <a:rPr lang="en-US" altLang="zh-CN" dirty="0"/>
              <a:t>of</a:t>
            </a:r>
            <a:r>
              <a:rPr lang="zh-CN" altLang="en-US" dirty="0"/>
              <a:t> chameleon hash. 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This gives us a new variant of chameleon hash, </a:t>
            </a:r>
            <a:r>
              <a:rPr lang="en-US" altLang="zh-CN" dirty="0"/>
              <a:t>called</a:t>
            </a:r>
            <a:r>
              <a:rPr lang="zh-CN" altLang="en-US" dirty="0"/>
              <a:t>  tagged chameleon hash.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We define full-CR for t</a:t>
            </a:r>
            <a:r>
              <a:rPr lang="en-US" altLang="zh-CN" dirty="0" err="1"/>
              <a:t>agged</a:t>
            </a:r>
            <a:r>
              <a:rPr lang="zh-CN" altLang="en-US" dirty="0"/>
              <a:t> chameleon hash. </a:t>
            </a:r>
          </a:p>
          <a:p>
            <a:endParaRPr lang="zh-CN" altLang="en-US" dirty="0"/>
          </a:p>
          <a:p>
            <a:r>
              <a:rPr lang="zh-CN" altLang="en-US" dirty="0"/>
              <a:t>In the security experiment, the adversary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make</a:t>
            </a:r>
            <a:r>
              <a:rPr lang="zh-CN" altLang="en-US" dirty="0"/>
              <a:t> multiple adaptation queries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ask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challenger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adapt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hash</a:t>
            </a:r>
            <a:r>
              <a:rPr lang="zh-CN" altLang="en-US" dirty="0"/>
              <a:t> </a:t>
            </a:r>
            <a:r>
              <a:rPr lang="en-US" altLang="zh-CN" dirty="0"/>
              <a:t>value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m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hash</a:t>
            </a:r>
            <a:r>
              <a:rPr lang="zh-CN" altLang="en-US" dirty="0"/>
              <a:t> </a:t>
            </a:r>
            <a:r>
              <a:rPr lang="en-US" altLang="zh-CN" dirty="0"/>
              <a:t>value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m'</a:t>
            </a:r>
            <a:r>
              <a:rPr lang="zh-CN" altLang="en-US" dirty="0"/>
              <a:t> </a:t>
            </a:r>
            <a:r>
              <a:rPr lang="en-US" altLang="zh-CN" dirty="0" err="1"/>
              <a:t>w.r.t.</a:t>
            </a:r>
            <a:r>
              <a:rPr lang="zh-CN" altLang="en-US" dirty="0"/>
              <a:t> </a:t>
            </a:r>
            <a:r>
              <a:rPr lang="en-US" altLang="zh-CN" dirty="0"/>
              <a:t>tag</a:t>
            </a:r>
            <a:r>
              <a:rPr lang="zh-CN" altLang="en-US" dirty="0"/>
              <a:t> </a:t>
            </a:r>
            <a:r>
              <a:rPr lang="en-US" altLang="zh-CN" dirty="0"/>
              <a:t>\tau,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get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corresponding</a:t>
            </a:r>
            <a:r>
              <a:rPr lang="zh-CN" altLang="en-US" dirty="0"/>
              <a:t> </a:t>
            </a:r>
            <a:r>
              <a:rPr lang="en-US" altLang="zh-CN" dirty="0"/>
              <a:t>r'.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zh-CN" altLang="en-US" dirty="0"/>
              <a:t>We use a set Q to record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tag-hash-message</a:t>
            </a:r>
            <a:r>
              <a:rPr lang="zh-CN" altLang="en-US" dirty="0"/>
              <a:t> tuples. </a:t>
            </a:r>
          </a:p>
          <a:p>
            <a:endParaRPr lang="en-US" altLang="zh-CN" dirty="0"/>
          </a:p>
          <a:p>
            <a:r>
              <a:rPr lang="en-US" altLang="zh-CN" dirty="0"/>
              <a:t>Finally,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adversary</a:t>
            </a:r>
            <a:r>
              <a:rPr lang="zh-CN" altLang="en-US" dirty="0"/>
              <a:t> </a:t>
            </a:r>
            <a:r>
              <a:rPr lang="en-US" altLang="zh-CN" dirty="0"/>
              <a:t>outputs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collision,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wins</a:t>
            </a:r>
            <a:r>
              <a:rPr lang="zh-CN" altLang="en-US" dirty="0"/>
              <a:t> </a:t>
            </a:r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m</a:t>
            </a:r>
            <a:r>
              <a:rPr lang="zh-CN" altLang="en-US" dirty="0"/>
              <a:t>*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different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m'</a:t>
            </a:r>
            <a:r>
              <a:rPr lang="zh-CN" altLang="en-US" dirty="0"/>
              <a:t>*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their</a:t>
            </a:r>
            <a:r>
              <a:rPr lang="zh-CN" altLang="en-US" dirty="0"/>
              <a:t> </a:t>
            </a:r>
            <a:r>
              <a:rPr lang="en-US" altLang="zh-CN" dirty="0"/>
              <a:t>hash</a:t>
            </a:r>
            <a:r>
              <a:rPr lang="zh-CN" altLang="en-US" dirty="0"/>
              <a:t> </a:t>
            </a:r>
            <a:r>
              <a:rPr lang="en-US" altLang="zh-CN" dirty="0"/>
              <a:t>values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both</a:t>
            </a:r>
            <a:r>
              <a:rPr lang="zh-CN" altLang="en-US" dirty="0"/>
              <a:t> </a:t>
            </a:r>
            <a:r>
              <a:rPr lang="en-US" altLang="zh-CN" dirty="0"/>
              <a:t>h</a:t>
            </a:r>
            <a:r>
              <a:rPr lang="zh-CN" altLang="en-US" dirty="0"/>
              <a:t>* </a:t>
            </a:r>
            <a:r>
              <a:rPr lang="en-US" altLang="zh-CN" dirty="0" err="1"/>
              <a:t>w.r.t.</a:t>
            </a:r>
            <a:r>
              <a:rPr lang="zh-CN" altLang="en-US" dirty="0"/>
              <a:t> </a:t>
            </a:r>
            <a:r>
              <a:rPr lang="en-US" altLang="zh-CN" dirty="0"/>
              <a:t>tag</a:t>
            </a:r>
            <a:r>
              <a:rPr lang="zh-CN" altLang="en-US" dirty="0"/>
              <a:t> </a:t>
            </a:r>
            <a:r>
              <a:rPr lang="en-US" altLang="zh-CN" dirty="0"/>
              <a:t>\tau</a:t>
            </a:r>
            <a:r>
              <a:rPr lang="zh-CN" altLang="en-US" dirty="0"/>
              <a:t>*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And</a:t>
            </a:r>
            <a:r>
              <a:rPr lang="zh-CN" altLang="en-US" dirty="0"/>
              <a:t> (\tau*, h*, m*) </a:t>
            </a:r>
            <a:r>
              <a:rPr lang="en-US" altLang="zh-CN" dirty="0"/>
              <a:t>is</a:t>
            </a:r>
            <a:r>
              <a:rPr lang="zh-CN" altLang="en-US" dirty="0"/>
              <a:t> not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set</a:t>
            </a:r>
            <a:r>
              <a:rPr lang="zh-CN" altLang="en-US" dirty="0"/>
              <a:t> Q</a:t>
            </a:r>
            <a:r>
              <a:rPr lang="en-US" altLang="zh-CN" dirty="0"/>
              <a:t>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Namely</a:t>
            </a:r>
            <a:r>
              <a:rPr lang="zh-CN" altLang="en-US" dirty="0"/>
              <a:t>, this tuple is fresh and never appear</a:t>
            </a:r>
            <a:r>
              <a:rPr lang="en-US" altLang="zh-CN" dirty="0"/>
              <a:t>s</a:t>
            </a:r>
            <a:r>
              <a:rPr lang="zh-CN" altLang="en-US" dirty="0"/>
              <a:t> in the adaptation query phase.</a:t>
            </a:r>
          </a:p>
          <a:p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Such</a:t>
            </a:r>
            <a:r>
              <a:rPr lang="zh-CN" altLang="en-US" dirty="0">
                <a:sym typeface="+mn-ea"/>
              </a:rPr>
              <a:t> t</a:t>
            </a:r>
            <a:r>
              <a:rPr lang="en-US" altLang="zh-CN" dirty="0" err="1">
                <a:sym typeface="+mn-ea"/>
              </a:rPr>
              <a:t>agged</a:t>
            </a:r>
            <a:r>
              <a:rPr lang="zh-CN" altLang="en-US" dirty="0">
                <a:sym typeface="+mn-ea"/>
              </a:rPr>
              <a:t> </a:t>
            </a:r>
            <a:r>
              <a:rPr lang="zh-CN" altLang="en-US" dirty="0"/>
              <a:t>chameleon hash</a:t>
            </a:r>
            <a:r>
              <a:rPr lang="zh-CN" altLang="en-US" dirty="0">
                <a:sym typeface="+mn-ea"/>
              </a:rPr>
              <a:t> with full-CR serves </a:t>
            </a:r>
            <a:r>
              <a:rPr lang="en-US" altLang="zh-CN" dirty="0">
                <a:sym typeface="+mn-ea"/>
              </a:rPr>
              <a:t>well</a:t>
            </a:r>
            <a:r>
              <a:rPr lang="zh-CN" altLang="en-US" dirty="0">
                <a:sym typeface="+mn-ea"/>
              </a:rPr>
              <a:t> for redactable blockchain</a:t>
            </a:r>
            <a:r>
              <a:rPr lang="en-US" altLang="zh-CN" dirty="0">
                <a:sym typeface="+mn-ea"/>
              </a:rPr>
              <a:t>.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Our second observation is that, each block in the chain has a chameleon hash value and a tag \tau. </a:t>
            </a:r>
            <a:endParaRPr lang="en-US" altLang="zh-CN" dirty="0">
              <a:sym typeface="+mn-ea"/>
            </a:endParaRPr>
          </a:p>
          <a:p>
            <a:r>
              <a:rPr lang="en-US" altLang="zh-CN" dirty="0">
                <a:sym typeface="+mn-ea"/>
              </a:rPr>
              <a:t>And</a:t>
            </a:r>
            <a:r>
              <a:rPr lang="zh-CN" altLang="en-US" dirty="0">
                <a:sym typeface="+mn-ea"/>
              </a:rPr>
              <a:t> Adaptations towards that block keep h and \tau unchanged. </a:t>
            </a:r>
            <a:endParaRPr lang="en-US" altLang="zh-CN" dirty="0">
              <a:sym typeface="+mn-ea"/>
            </a:endParaRPr>
          </a:p>
          <a:p>
            <a:endParaRPr lang="en-US" altLang="zh-CN" dirty="0">
              <a:sym typeface="+mn-ea"/>
            </a:endParaRPr>
          </a:p>
          <a:p>
            <a:r>
              <a:rPr lang="en-US" altLang="zh-CN" dirty="0">
                <a:sym typeface="+mn-ea"/>
              </a:rPr>
              <a:t>Consequently</a:t>
            </a:r>
            <a:r>
              <a:rPr lang="zh-CN" altLang="en-US" dirty="0">
                <a:sym typeface="+mn-ea"/>
              </a:rPr>
              <a:t>, each tag is uniquely bound with one block, and hence uniquely bound with the block’s chameleon hash value.</a:t>
            </a:r>
            <a:endParaRPr lang="zh-CN" altLang="en-US" dirty="0"/>
          </a:p>
          <a:p>
            <a:br>
              <a:rPr lang="zh-CN" altLang="en-US" dirty="0"/>
            </a:br>
            <a:r>
              <a:rPr lang="zh-CN" altLang="en-US" dirty="0"/>
              <a:t>Let’s show how to change the full-CR security based on </a:t>
            </a:r>
            <a:r>
              <a:rPr lang="en-US" altLang="zh-CN" dirty="0"/>
              <a:t>this</a:t>
            </a:r>
            <a:r>
              <a:rPr lang="zh-CN" altLang="en-US" dirty="0"/>
              <a:t> observation.</a:t>
            </a:r>
          </a:p>
          <a:p>
            <a:endParaRPr lang="zh-CN" altLang="en-US" dirty="0"/>
          </a:p>
          <a:p>
            <a:r>
              <a:rPr lang="zh-CN" altLang="en-US" dirty="0"/>
              <a:t>This is the winning condition of full-CR.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Firstly, we </a:t>
            </a:r>
            <a:r>
              <a:rPr lang="en-US" altLang="zh-CN" dirty="0"/>
              <a:t>split</a:t>
            </a:r>
            <a:r>
              <a:rPr lang="zh-CN" altLang="en-US" dirty="0"/>
              <a:t> the </a:t>
            </a:r>
            <a:r>
              <a:rPr lang="en-US" altLang="zh-CN" dirty="0"/>
              <a:t>condition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“(\tau*,h*,m*)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Q” into two cases </a:t>
            </a:r>
            <a:r>
              <a:rPr lang="en-US" altLang="zh-CN" dirty="0"/>
              <a:t>according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whether “(\tau*, m</a:t>
            </a:r>
            <a:r>
              <a:rPr lang="en-US" altLang="zh-CN" dirty="0"/>
              <a:t>'</a:t>
            </a:r>
            <a:r>
              <a:rPr lang="zh-CN" altLang="en-US" dirty="0"/>
              <a:t>*)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Q”. </a:t>
            </a:r>
            <a:endParaRPr lang="en-US" altLang="zh-CN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Then we change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conditions</a:t>
            </a:r>
            <a:r>
              <a:rPr lang="zh-CN" altLang="en-US" dirty="0"/>
              <a:t> </a:t>
            </a:r>
            <a:r>
              <a:rPr lang="en-US" altLang="zh-CN" dirty="0"/>
              <a:t>further</a:t>
            </a:r>
            <a:r>
              <a:rPr lang="zh-CN" altLang="en-US" dirty="0"/>
              <a:t> </a:t>
            </a:r>
            <a:r>
              <a:rPr lang="en-US" altLang="zh-CN" dirty="0"/>
              <a:t>based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the </a:t>
            </a:r>
            <a:r>
              <a:rPr lang="en-US" altLang="zh-CN" dirty="0"/>
              <a:t>second</a:t>
            </a:r>
            <a:r>
              <a:rPr lang="zh-CN" altLang="en-US" dirty="0"/>
              <a:t> observation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since</a:t>
            </a:r>
            <a:r>
              <a:rPr lang="zh-CN" altLang="en-US" dirty="0"/>
              <a:t> </a:t>
            </a:r>
            <a:r>
              <a:rPr lang="en-US" altLang="zh-CN" dirty="0"/>
              <a:t>\tau</a:t>
            </a:r>
            <a:r>
              <a:rPr lang="zh-CN" altLang="en-US" dirty="0"/>
              <a:t>*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uniquely</a:t>
            </a:r>
            <a:r>
              <a:rPr lang="zh-CN" altLang="en-US" dirty="0"/>
              <a:t> </a:t>
            </a:r>
            <a:r>
              <a:rPr lang="en-US" altLang="zh-CN" dirty="0"/>
              <a:t>bound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h</a:t>
            </a:r>
            <a:r>
              <a:rPr lang="zh-CN" altLang="en-US" dirty="0"/>
              <a:t>*</a:t>
            </a:r>
            <a:r>
              <a:rPr lang="en-US" altLang="zh-CN" dirty="0"/>
              <a:t>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Note that, we can make this transformation only when the </a:t>
            </a:r>
            <a:r>
              <a:rPr lang="en-US" altLang="zh-CN" dirty="0"/>
              <a:t>second</a:t>
            </a:r>
            <a:r>
              <a:rPr lang="zh-CN" altLang="en-US" dirty="0"/>
              <a:t> observation holds.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 dirty="0"/>
              <a:t>Let’s come to the</a:t>
            </a:r>
            <a:r>
              <a:rPr lang="zh-CN" altLang="en-US" dirty="0"/>
              <a:t> introduction</a:t>
            </a:r>
            <a:r>
              <a:rPr lang="en-US" altLang="zh-CN" dirty="0"/>
              <a:t> first</a:t>
            </a:r>
            <a:r>
              <a:rPr lang="zh-CN" altLang="en-US" dirty="0"/>
              <a:t>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Besides, we add a restriction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adversary's</a:t>
            </a:r>
            <a:r>
              <a:rPr lang="zh-CN" altLang="en-US" dirty="0"/>
              <a:t> </a:t>
            </a:r>
            <a:r>
              <a:rPr lang="en-US" altLang="zh-CN" dirty="0"/>
              <a:t>adaptation queries.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Namely,</a:t>
            </a:r>
            <a:r>
              <a:rPr lang="zh-CN" altLang="en-US" dirty="0"/>
              <a:t> there </a:t>
            </a:r>
            <a:r>
              <a:rPr lang="en-US" altLang="zh-CN" dirty="0"/>
              <a:t>should</a:t>
            </a:r>
            <a:r>
              <a:rPr lang="zh-CN" altLang="en-US" dirty="0"/>
              <a:t> not exist (\tau,</a:t>
            </a:r>
            <a:r>
              <a:rPr lang="en-US" altLang="zh-CN" dirty="0"/>
              <a:t>h_1</a:t>
            </a:r>
            <a:r>
              <a:rPr lang="zh-CN" altLang="en-US" dirty="0"/>
              <a:t>) and (\tau,h</a:t>
            </a:r>
            <a:r>
              <a:rPr lang="en-US" altLang="zh-CN" dirty="0"/>
              <a:t>_2</a:t>
            </a:r>
            <a:r>
              <a:rPr lang="zh-CN" altLang="en-US" dirty="0"/>
              <a:t>) in Q with </a:t>
            </a:r>
            <a:r>
              <a:rPr lang="en-US" altLang="zh-CN" dirty="0"/>
              <a:t>distinct</a:t>
            </a:r>
            <a:r>
              <a:rPr lang="zh-CN" altLang="en-US" dirty="0"/>
              <a:t> </a:t>
            </a:r>
            <a:r>
              <a:rPr lang="en-US" altLang="zh-CN" dirty="0"/>
              <a:t>h_1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h_2</a:t>
            </a:r>
            <a:r>
              <a:rPr lang="zh-CN" altLang="en-US" dirty="0"/>
              <a:t>. </a:t>
            </a:r>
          </a:p>
          <a:p>
            <a:endParaRPr lang="en-US" altLang="zh-CN" dirty="0"/>
          </a:p>
          <a:p>
            <a:r>
              <a:rPr lang="zh-CN" altLang="en-US" dirty="0"/>
              <a:t>We can </a:t>
            </a:r>
            <a:r>
              <a:rPr lang="en-US" altLang="zh-CN" dirty="0"/>
              <a:t>add</a:t>
            </a:r>
            <a:r>
              <a:rPr lang="zh-CN" altLang="en-US" dirty="0"/>
              <a:t> this </a:t>
            </a:r>
            <a:r>
              <a:rPr lang="en-US" altLang="zh-CN" dirty="0"/>
              <a:t>restriction</a:t>
            </a:r>
            <a:r>
              <a:rPr lang="zh-CN" altLang="en-US" dirty="0"/>
              <a:t> due to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second</a:t>
            </a:r>
            <a:r>
              <a:rPr lang="zh-CN" altLang="en-US" dirty="0"/>
              <a:t> observation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since</a:t>
            </a:r>
            <a:r>
              <a:rPr lang="zh-CN" altLang="en-US" dirty="0"/>
              <a:t> </a:t>
            </a:r>
            <a:r>
              <a:rPr lang="en-US" altLang="zh-CN" dirty="0"/>
              <a:t>\tau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uniquely</a:t>
            </a:r>
            <a:r>
              <a:rPr lang="zh-CN" altLang="en-US" dirty="0"/>
              <a:t> </a:t>
            </a:r>
            <a:r>
              <a:rPr lang="en-US" altLang="zh-CN" dirty="0"/>
              <a:t>bound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hash</a:t>
            </a:r>
            <a:r>
              <a:rPr lang="zh-CN" altLang="en-US" dirty="0"/>
              <a:t> </a:t>
            </a:r>
            <a:r>
              <a:rPr lang="en-US" altLang="zh-CN" dirty="0"/>
              <a:t>value</a:t>
            </a:r>
            <a:r>
              <a:rPr lang="zh-CN" altLang="en-US" dirty="0"/>
              <a:t> </a:t>
            </a:r>
            <a:r>
              <a:rPr lang="en-US" altLang="zh-CN" dirty="0"/>
              <a:t>h</a:t>
            </a:r>
            <a:r>
              <a:rPr lang="zh-CN" altLang="en-US" dirty="0"/>
              <a:t>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/>
              <a:t>Our third observation is that, all adaptations towards a specific block are </a:t>
            </a:r>
            <a:r>
              <a:rPr lang="en-US" altLang="zh-CN" dirty="0"/>
              <a:t>typically</a:t>
            </a:r>
            <a:r>
              <a:rPr lang="zh-CN" altLang="en-US" dirty="0"/>
              <a:t> </a:t>
            </a:r>
            <a:r>
              <a:rPr dirty="0"/>
              <a:t>made with </a:t>
            </a:r>
            <a:r>
              <a:rPr lang="en-US" altLang="zh-CN" dirty="0"/>
              <a:t>different</a:t>
            </a:r>
            <a:r>
              <a:rPr dirty="0"/>
              <a:t> messages, and this can be </a:t>
            </a:r>
            <a:r>
              <a:rPr lang="en-US" altLang="zh-CN" dirty="0"/>
              <a:t>ensured</a:t>
            </a:r>
            <a:r>
              <a:rPr dirty="0"/>
              <a:t> by appending a counter to the message.</a:t>
            </a:r>
          </a:p>
          <a:p>
            <a:endParaRPr dirty="0"/>
          </a:p>
          <a:p>
            <a:r>
              <a:rPr lang="en-US" altLang="zh-CN" dirty="0"/>
              <a:t>Consequently</a:t>
            </a:r>
            <a:r>
              <a:rPr dirty="0"/>
              <a:t>, we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dirty="0"/>
              <a:t>assume that all messages </a:t>
            </a:r>
            <a:r>
              <a:rPr lang="en-US" altLang="zh-CN" dirty="0"/>
              <a:t>m'</a:t>
            </a:r>
            <a:r>
              <a:rPr dirty="0"/>
              <a:t> </a:t>
            </a:r>
            <a:r>
              <a:rPr lang="en-US" altLang="zh-CN" dirty="0" err="1"/>
              <a:t>w.r.t.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same</a:t>
            </a:r>
            <a:r>
              <a:rPr lang="zh-CN" altLang="en-US" dirty="0"/>
              <a:t> </a:t>
            </a:r>
            <a:r>
              <a:rPr dirty="0"/>
              <a:t>tag </a:t>
            </a:r>
            <a:r>
              <a:rPr lang="en-GB" altLang="zh-CN" dirty="0"/>
              <a:t>in adaptation queries </a:t>
            </a:r>
            <a:r>
              <a:rPr dirty="0"/>
              <a:t>are </a:t>
            </a:r>
            <a:r>
              <a:rPr lang="en-US" altLang="zh-CN" dirty="0"/>
              <a:t>different</a:t>
            </a:r>
            <a:r>
              <a:rPr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02D81-2749-004E-837F-E3344F46D8B3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 dirty="0"/>
              <a:t>Based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the three observations, we finally arrive at a new security notion for t</a:t>
            </a:r>
            <a:r>
              <a:rPr lang="en-US" altLang="zh-CN" dirty="0" err="1"/>
              <a:t>agged</a:t>
            </a:r>
            <a:r>
              <a:rPr lang="zh-CN" altLang="en-US" dirty="0"/>
              <a:t> </a:t>
            </a:r>
            <a:r>
              <a:rPr lang="en-US" altLang="zh-CN" dirty="0"/>
              <a:t>chameleon</a:t>
            </a:r>
            <a:r>
              <a:rPr lang="zh-CN" altLang="en-US" dirty="0"/>
              <a:t> </a:t>
            </a:r>
            <a:r>
              <a:rPr lang="en-US" altLang="zh-CN" dirty="0"/>
              <a:t>hash</a:t>
            </a:r>
            <a:r>
              <a:rPr lang="zh-CN" altLang="en-US" dirty="0"/>
              <a:t>, </a:t>
            </a:r>
            <a:r>
              <a:rPr lang="en-US" altLang="zh-CN" dirty="0"/>
              <a:t>called</a:t>
            </a:r>
            <a:r>
              <a:rPr lang="zh-CN" altLang="en-US" dirty="0"/>
              <a:t> restricted collision resistan</a:t>
            </a:r>
            <a:r>
              <a:rPr lang="en-US" altLang="zh-CN" dirty="0" err="1"/>
              <a:t>ce</a:t>
            </a:r>
            <a:r>
              <a:rPr lang="zh-CN" altLang="en-US" dirty="0"/>
              <a:t>, or restricted-CR for short.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that, the restricted-CR is strictly weaker than full-CR, since it </a:t>
            </a:r>
            <a:r>
              <a:rPr lang="en-US" altLang="zh-CN" dirty="0"/>
              <a:t>makes</a:t>
            </a:r>
            <a:r>
              <a:rPr lang="en-US" dirty="0"/>
              <a:t> </a:t>
            </a:r>
            <a:r>
              <a:rPr lang="en-US" altLang="zh-CN" dirty="0"/>
              <a:t>more</a:t>
            </a:r>
            <a:r>
              <a:rPr lang="en-US" dirty="0"/>
              <a:t> restrictions on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dirty="0"/>
              <a:t>adversar</a:t>
            </a:r>
            <a:r>
              <a:rPr lang="en-US" altLang="zh-CN" dirty="0"/>
              <a:t>y</a:t>
            </a:r>
            <a:r>
              <a:rPr lang="en-US" dirty="0"/>
              <a:t>. </a:t>
            </a:r>
          </a:p>
          <a:p>
            <a:r>
              <a:rPr lang="en-US" altLang="zh-CN" dirty="0"/>
              <a:t>Consequently</a:t>
            </a:r>
            <a:r>
              <a:rPr lang="en-US" dirty="0"/>
              <a:t>, a t</a:t>
            </a:r>
            <a:r>
              <a:rPr lang="en-US" altLang="zh-CN" dirty="0"/>
              <a:t>agged</a:t>
            </a:r>
            <a:r>
              <a:rPr lang="zh-CN" altLang="en-US" dirty="0"/>
              <a:t> </a:t>
            </a:r>
            <a:r>
              <a:rPr lang="en-US" altLang="zh-CN" dirty="0"/>
              <a:t>chameleon</a:t>
            </a:r>
            <a:r>
              <a:rPr lang="zh-CN" altLang="en-US" dirty="0"/>
              <a:t> </a:t>
            </a:r>
            <a:r>
              <a:rPr lang="en-US" altLang="zh-CN" dirty="0"/>
              <a:t>hash</a:t>
            </a:r>
            <a:r>
              <a:rPr lang="en-US" dirty="0"/>
              <a:t> with restricted-CR should be easier to construct.</a:t>
            </a:r>
          </a:p>
          <a:p>
            <a:endParaRPr lang="en-US" dirty="0"/>
          </a:p>
          <a:p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other</a:t>
            </a:r>
            <a:r>
              <a:rPr lang="zh-CN" altLang="en-US" dirty="0"/>
              <a:t> </a:t>
            </a:r>
            <a:r>
              <a:rPr lang="en-US" altLang="zh-CN" dirty="0"/>
              <a:t>hand,</a:t>
            </a:r>
            <a:r>
              <a:rPr 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application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dirty="0"/>
              <a:t>redactable blockchain, the three observations</a:t>
            </a:r>
            <a:r>
              <a:rPr lang="zh-CN" altLang="en-US" dirty="0"/>
              <a:t> </a:t>
            </a:r>
            <a:r>
              <a:rPr lang="en-US" altLang="zh-CN" dirty="0"/>
              <a:t>hold</a:t>
            </a:r>
            <a:r>
              <a:rPr lang="en-US" dirty="0"/>
              <a:t>,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dirty="0"/>
              <a:t>we can prove that, restricted-CR provides the same security guarantee as full-CR. </a:t>
            </a:r>
          </a:p>
          <a:p>
            <a:r>
              <a:rPr lang="en-US" dirty="0"/>
              <a:t>In this case, t</a:t>
            </a:r>
            <a:r>
              <a:rPr lang="en-US" altLang="zh-CN" dirty="0"/>
              <a:t>agged</a:t>
            </a:r>
            <a:r>
              <a:rPr lang="zh-CN" altLang="en-US" dirty="0"/>
              <a:t> </a:t>
            </a:r>
            <a:r>
              <a:rPr lang="en-US" altLang="zh-CN" dirty="0"/>
              <a:t>chameleon</a:t>
            </a:r>
            <a:r>
              <a:rPr lang="zh-CN" altLang="en-US" dirty="0"/>
              <a:t> </a:t>
            </a:r>
            <a:r>
              <a:rPr lang="en-US" altLang="zh-CN" dirty="0"/>
              <a:t>hash</a:t>
            </a:r>
            <a:r>
              <a:rPr lang="en-US" dirty="0"/>
              <a:t> with restricted-CR also serves for secure redactable blockchains.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02D81-2749-004E-837F-E3344F46D8B3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ym typeface="+mn-ea"/>
              </a:rPr>
              <a:t>Now, the question </a:t>
            </a:r>
            <a:r>
              <a:rPr lang="en-US" altLang="zh-CN" dirty="0">
                <a:sym typeface="+mn-ea"/>
              </a:rPr>
              <a:t>we</a:t>
            </a:r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considered</a:t>
            </a:r>
            <a:r>
              <a:rPr lang="en-US" dirty="0">
                <a:sym typeface="+mn-ea"/>
              </a:rPr>
              <a:t> can be change</a:t>
            </a:r>
            <a:r>
              <a:rPr lang="en-US" altLang="zh-CN" dirty="0">
                <a:sym typeface="+mn-ea"/>
              </a:rPr>
              <a:t>d</a:t>
            </a:r>
            <a:r>
              <a:rPr lang="en-US" dirty="0">
                <a:sym typeface="+mn-ea"/>
              </a:rPr>
              <a:t> to </a:t>
            </a:r>
            <a:endParaRPr lang="en-US" dirty="0"/>
          </a:p>
          <a:p>
            <a:r>
              <a:rPr lang="en-US" dirty="0">
                <a:sym typeface="+mn-ea"/>
              </a:rPr>
              <a:t>“Can we design a post-quantum t</a:t>
            </a:r>
            <a:r>
              <a:rPr lang="en-US" altLang="zh-CN" dirty="0">
                <a:sym typeface="+mn-ea"/>
              </a:rPr>
              <a:t>agged</a:t>
            </a:r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chameleon</a:t>
            </a:r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hash</a:t>
            </a:r>
            <a:r>
              <a:rPr lang="en-US" dirty="0">
                <a:sym typeface="+mn-ea"/>
              </a:rPr>
              <a:t> with restricted-CR in the standard model</a:t>
            </a:r>
            <a:r>
              <a:rPr lang="en-US" altLang="zh-CN" dirty="0">
                <a:sym typeface="+mn-ea"/>
              </a:rPr>
              <a:t>?</a:t>
            </a:r>
            <a:r>
              <a:rPr lang="en-US" dirty="0">
                <a:sym typeface="+mn-ea"/>
              </a:rPr>
              <a:t>”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02D81-2749-004E-837F-E3344F46D8B3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now</a:t>
            </a:r>
            <a:r>
              <a:rPr lang="zh-CN" altLang="en-US" dirty="0"/>
              <a:t> </a:t>
            </a:r>
            <a:r>
              <a:rPr lang="en-US" altLang="zh-CN" dirty="0"/>
              <a:t>present</a:t>
            </a:r>
            <a:r>
              <a:rPr lang="zh-CN" altLang="en-US" dirty="0"/>
              <a:t> </a:t>
            </a:r>
            <a:r>
              <a:rPr lang="en-US" altLang="zh-CN" dirty="0"/>
              <a:t>our</a:t>
            </a:r>
            <a:r>
              <a:rPr lang="zh-CN" altLang="en-US" dirty="0"/>
              <a:t> t</a:t>
            </a:r>
            <a:r>
              <a:rPr lang="en-US" altLang="zh-CN" dirty="0" err="1"/>
              <a:t>agged</a:t>
            </a:r>
            <a:r>
              <a:rPr lang="zh-CN" altLang="en-US" dirty="0"/>
              <a:t> </a:t>
            </a:r>
            <a:r>
              <a:rPr lang="en-US" altLang="zh-CN" dirty="0" err="1"/>
              <a:t>chamelen</a:t>
            </a:r>
            <a:r>
              <a:rPr lang="zh-CN" altLang="en-US" dirty="0"/>
              <a:t> </a:t>
            </a:r>
            <a:r>
              <a:rPr lang="en-US" altLang="zh-CN" dirty="0"/>
              <a:t>hash</a:t>
            </a:r>
            <a:r>
              <a:rPr lang="zh-CN" altLang="en-US" dirty="0"/>
              <a:t> </a:t>
            </a:r>
            <a:r>
              <a:rPr lang="en-US" altLang="zh-CN" dirty="0"/>
              <a:t>construction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lattices</a:t>
            </a:r>
            <a:r>
              <a:rPr lang="zh-CN" altLang="en-US" dirty="0"/>
              <a:t>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Our</a:t>
            </a:r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tagged</a:t>
            </a:r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chameleon</a:t>
            </a:r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hash</a:t>
            </a:r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is</a:t>
            </a:r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constructed</a:t>
            </a:r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as</a:t>
            </a:r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follows.</a:t>
            </a:r>
          </a:p>
          <a:p>
            <a:endParaRPr lang="en-US" altLang="zh-CN" dirty="0">
              <a:sym typeface="+mn-ea"/>
            </a:endParaRPr>
          </a:p>
          <a:p>
            <a:r>
              <a:rPr lang="en-US" altLang="zh-CN" dirty="0">
                <a:sym typeface="+mn-ea"/>
              </a:rPr>
              <a:t>Its</a:t>
            </a:r>
            <a:r>
              <a:rPr lang="zh-CN" altLang="en-US" dirty="0">
                <a:sym typeface="+mn-ea"/>
              </a:rPr>
              <a:t> public parameter consists of </a:t>
            </a:r>
            <a:r>
              <a:rPr lang="en-US" altLang="zh-CN" dirty="0">
                <a:sym typeface="+mn-ea"/>
              </a:rPr>
              <a:t>random</a:t>
            </a:r>
            <a:r>
              <a:rPr lang="zh-CN" altLang="en-US" dirty="0">
                <a:sym typeface="+mn-ea"/>
              </a:rPr>
              <a:t> matri</a:t>
            </a:r>
            <a:r>
              <a:rPr lang="en-US" altLang="zh-CN" dirty="0" err="1">
                <a:sym typeface="+mn-ea"/>
              </a:rPr>
              <a:t>ces</a:t>
            </a:r>
            <a:r>
              <a:rPr lang="zh-CN" altLang="en-US" dirty="0">
                <a:sym typeface="+mn-ea"/>
              </a:rPr>
              <a:t> A</a:t>
            </a:r>
            <a:r>
              <a:rPr lang="en-US" altLang="zh-CN" dirty="0">
                <a:sym typeface="+mn-ea"/>
              </a:rPr>
              <a:t>,</a:t>
            </a:r>
            <a:r>
              <a:rPr lang="zh-CN" altLang="en-US" dirty="0">
                <a:sym typeface="+mn-ea"/>
              </a:rPr>
              <a:t> A</a:t>
            </a:r>
            <a:r>
              <a:rPr lang="en-US" altLang="zh-CN" dirty="0">
                <a:sym typeface="+mn-ea"/>
              </a:rPr>
              <a:t>_1</a:t>
            </a:r>
            <a:r>
              <a:rPr lang="zh-CN" altLang="en-US" dirty="0">
                <a:sym typeface="+mn-ea"/>
              </a:rPr>
              <a:t> to A</a:t>
            </a:r>
            <a:r>
              <a:rPr lang="en-US" altLang="zh-CN" dirty="0">
                <a:sym typeface="+mn-ea"/>
              </a:rPr>
              <a:t>_</a:t>
            </a:r>
            <a:r>
              <a:rPr lang="zh-CN" altLang="en-US" dirty="0">
                <a:sym typeface="+mn-ea"/>
              </a:rPr>
              <a:t>k. </a:t>
            </a:r>
          </a:p>
          <a:p>
            <a:endParaRPr lang="zh-CN" altLang="en-US" dirty="0">
              <a:sym typeface="+mn-ea"/>
            </a:endParaRPr>
          </a:p>
          <a:p>
            <a:r>
              <a:rPr lang="zh-CN" altLang="en-US" dirty="0">
                <a:sym typeface="+mn-ea"/>
              </a:rPr>
              <a:t>The trapdoor consists of a lattice trapdoor T</a:t>
            </a:r>
            <a:r>
              <a:rPr lang="en-US" altLang="zh-CN" dirty="0">
                <a:sym typeface="+mn-ea"/>
              </a:rPr>
              <a:t>_</a:t>
            </a:r>
            <a:r>
              <a:rPr lang="zh-CN" altLang="en-US" dirty="0">
                <a:sym typeface="+mn-ea"/>
              </a:rPr>
              <a:t>A for A</a:t>
            </a:r>
            <a:r>
              <a:rPr lang="en-US" altLang="zh-CN" dirty="0">
                <a:sym typeface="+mn-ea"/>
              </a:rPr>
              <a:t>,</a:t>
            </a:r>
            <a:r>
              <a:rPr lang="zh-CN" altLang="en-US" dirty="0">
                <a:sym typeface="+mn-ea"/>
              </a:rPr>
              <a:t> and a PRF key </a:t>
            </a:r>
            <a:r>
              <a:rPr lang="en-US" altLang="zh-CN" dirty="0">
                <a:sym typeface="+mn-ea"/>
              </a:rPr>
              <a:t>k</a:t>
            </a:r>
            <a:r>
              <a:rPr lang="zh-CN" altLang="en-US" dirty="0">
                <a:sym typeface="+mn-ea"/>
              </a:rPr>
              <a:t>, which is used only for security proof.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To hash a message m</a:t>
            </a:r>
            <a:r>
              <a:rPr lang="en-US" altLang="zh-CN" dirty="0"/>
              <a:t>.</a:t>
            </a:r>
            <a:r>
              <a:rPr lang="zh-CN" altLang="en-US" dirty="0"/>
              <a:t> </a:t>
            </a:r>
          </a:p>
          <a:p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f</a:t>
            </a:r>
            <a:r>
              <a:rPr lang="zh-CN" altLang="en-US" dirty="0"/>
              <a:t>irst</a:t>
            </a:r>
            <a:r>
              <a:rPr lang="en-US" altLang="zh-CN" dirty="0"/>
              <a:t> </a:t>
            </a:r>
            <a:r>
              <a:rPr lang="zh-CN" altLang="en-US" dirty="0"/>
              <a:t>sample</a:t>
            </a:r>
            <a:r>
              <a:rPr lang="en-US" altLang="zh-CN" dirty="0"/>
              <a:t>s</a:t>
            </a:r>
            <a:r>
              <a:rPr lang="zh-CN" altLang="en-US" dirty="0"/>
              <a:t> a string y. </a:t>
            </a:r>
          </a:p>
          <a:p>
            <a:r>
              <a:rPr lang="zh-CN" altLang="en-US" dirty="0"/>
              <a:t>Then </a:t>
            </a:r>
            <a:r>
              <a:rPr lang="en-US" altLang="zh-CN" dirty="0"/>
              <a:t>it</a:t>
            </a:r>
            <a:r>
              <a:rPr lang="zh-CN" altLang="en-US" dirty="0"/>
              <a:t> define</a:t>
            </a:r>
            <a:r>
              <a:rPr lang="en-US" altLang="zh-CN" dirty="0"/>
              <a:t>s</a:t>
            </a:r>
            <a:r>
              <a:rPr lang="zh-CN" altLang="en-US" dirty="0"/>
              <a:t> a circuit C</a:t>
            </a:r>
            <a:r>
              <a:rPr lang="en-US" altLang="zh-CN" dirty="0"/>
              <a:t>, which equals</a:t>
            </a:r>
            <a:r>
              <a:rPr lang="zh-CN" altLang="en-US" dirty="0"/>
              <a:t> </a:t>
            </a:r>
            <a:r>
              <a:rPr lang="en-US" altLang="zh-CN" dirty="0"/>
              <a:t>one</a:t>
            </a:r>
            <a:r>
              <a:rPr lang="zh-CN" altLang="en-US" dirty="0"/>
              <a:t> if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only</a:t>
            </a:r>
            <a:r>
              <a:rPr lang="zh-CN" altLang="en-US" dirty="0"/>
              <a:t> </a:t>
            </a:r>
            <a:r>
              <a:rPr lang="en-US" altLang="zh-CN" dirty="0"/>
              <a:t>if</a:t>
            </a:r>
            <a:r>
              <a:rPr lang="zh-CN" altLang="en-US" dirty="0"/>
              <a:t> the PRF value on (\tau,m) equals </a:t>
            </a:r>
            <a:r>
              <a:rPr lang="en-US" altLang="zh-CN" dirty="0"/>
              <a:t>y</a:t>
            </a:r>
            <a:r>
              <a:rPr lang="zh-CN" altLang="en-US" dirty="0"/>
              <a:t>.</a:t>
            </a:r>
          </a:p>
          <a:p>
            <a:r>
              <a:rPr lang="en-US" dirty="0"/>
              <a:t>Next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dirty="0"/>
              <a:t>c</a:t>
            </a:r>
            <a:r>
              <a:rPr lang="zh-CN" altLang="en-US" dirty="0"/>
              <a:t>ompute</a:t>
            </a:r>
            <a:r>
              <a:rPr lang="en-US" altLang="zh-CN" dirty="0"/>
              <a:t>s</a:t>
            </a:r>
            <a:r>
              <a:rPr lang="zh-CN" altLang="en-US" dirty="0"/>
              <a:t> matrix A</a:t>
            </a:r>
            <a:r>
              <a:rPr lang="en-US" altLang="zh-CN" dirty="0"/>
              <a:t>_</a:t>
            </a:r>
            <a:r>
              <a:rPr lang="zh-CN" altLang="en-US" dirty="0"/>
              <a:t>prf by homomorphic evaluations on circuit C. </a:t>
            </a:r>
          </a:p>
          <a:p>
            <a:endParaRPr lang="zh-CN" altLang="en-US" dirty="0"/>
          </a:p>
          <a:p>
            <a:r>
              <a:rPr lang="zh-CN" altLang="en-US" dirty="0"/>
              <a:t>The hash value h is computed as </a:t>
            </a:r>
            <a:r>
              <a:rPr lang="en-US" altLang="zh-CN" dirty="0"/>
              <a:t>the</a:t>
            </a:r>
            <a:r>
              <a:rPr lang="zh-CN" altLang="en-US" dirty="0"/>
              <a:t> concatenat</a:t>
            </a:r>
            <a:r>
              <a:rPr lang="en-US" altLang="zh-CN" dirty="0"/>
              <a:t>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[</a:t>
            </a:r>
            <a:r>
              <a:rPr lang="zh-CN" altLang="en-US" dirty="0"/>
              <a:t>A </a:t>
            </a:r>
            <a:r>
              <a:rPr lang="en-US" altLang="zh-CN" dirty="0"/>
              <a:t>and</a:t>
            </a:r>
            <a:r>
              <a:rPr lang="zh-CN" altLang="en-US" dirty="0"/>
              <a:t> A</a:t>
            </a:r>
            <a:r>
              <a:rPr lang="en-US" altLang="zh-CN" dirty="0"/>
              <a:t>_</a:t>
            </a:r>
            <a:r>
              <a:rPr lang="zh-CN" altLang="en-US" dirty="0"/>
              <a:t>prf</a:t>
            </a:r>
            <a:r>
              <a:rPr lang="en-US" altLang="zh-CN" dirty="0"/>
              <a:t>],</a:t>
            </a:r>
            <a:r>
              <a:rPr lang="zh-CN" altLang="en-US" dirty="0"/>
              <a:t> times a short vector e. </a:t>
            </a:r>
          </a:p>
          <a:p>
            <a:r>
              <a:rPr lang="zh-CN" altLang="en-US" dirty="0"/>
              <a:t>The randomness r </a:t>
            </a:r>
            <a:r>
              <a:rPr lang="en-US" altLang="zh-CN" dirty="0"/>
              <a:t>includes</a:t>
            </a:r>
            <a:r>
              <a:rPr lang="zh-CN" altLang="en-US" dirty="0"/>
              <a:t> y </a:t>
            </a:r>
            <a:r>
              <a:rPr lang="en-US" altLang="zh-CN" dirty="0"/>
              <a:t>and</a:t>
            </a:r>
            <a:r>
              <a:rPr lang="zh-CN" altLang="en-US" dirty="0"/>
              <a:t> e. </a:t>
            </a:r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To </a:t>
            </a:r>
            <a:r>
              <a:rPr lang="en-US" altLang="zh-CN" dirty="0"/>
              <a:t>adapt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hash</a:t>
            </a:r>
            <a:r>
              <a:rPr lang="zh-CN" altLang="en-US" dirty="0"/>
              <a:t> </a:t>
            </a:r>
            <a:r>
              <a:rPr lang="en-US" altLang="zh-CN" dirty="0"/>
              <a:t>value</a:t>
            </a:r>
            <a:r>
              <a:rPr lang="zh-CN" altLang="en-US" dirty="0"/>
              <a:t> </a:t>
            </a:r>
            <a:r>
              <a:rPr lang="en-US" altLang="zh-CN" dirty="0"/>
              <a:t>h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m'</a:t>
            </a:r>
            <a:r>
              <a:rPr lang="zh-CN" altLang="en-US" dirty="0"/>
              <a:t> </a:t>
            </a:r>
            <a:r>
              <a:rPr lang="en-US" altLang="zh-CN" dirty="0" err="1"/>
              <a:t>w.r.t</a:t>
            </a:r>
            <a:r>
              <a:rPr lang="zh-CN" altLang="en-US" dirty="0"/>
              <a:t> </a:t>
            </a:r>
            <a:r>
              <a:rPr lang="en-US" altLang="zh-CN" dirty="0"/>
              <a:t>tag</a:t>
            </a:r>
            <a:r>
              <a:rPr lang="zh-CN" altLang="en-US" dirty="0"/>
              <a:t> </a:t>
            </a:r>
            <a:r>
              <a:rPr lang="en-US" altLang="zh-CN" dirty="0"/>
              <a:t>\tau,</a:t>
            </a:r>
            <a:r>
              <a:rPr lang="zh-CN" altLang="en-US" dirty="0"/>
              <a:t> </a:t>
            </a:r>
          </a:p>
          <a:p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f</a:t>
            </a:r>
            <a:r>
              <a:rPr lang="zh-CN" altLang="en-US" dirty="0"/>
              <a:t>irst sample</a:t>
            </a:r>
            <a:r>
              <a:rPr lang="en-US" altLang="zh-CN" dirty="0"/>
              <a:t>s</a:t>
            </a:r>
            <a:r>
              <a:rPr lang="zh-CN" altLang="en-US" dirty="0"/>
              <a:t> a </a:t>
            </a:r>
            <a:r>
              <a:rPr lang="en-US" altLang="zh-CN" dirty="0"/>
              <a:t>string</a:t>
            </a:r>
            <a:r>
              <a:rPr lang="zh-CN" altLang="en-US" dirty="0"/>
              <a:t> y</a:t>
            </a:r>
            <a:r>
              <a:rPr lang="en-US" altLang="zh-CN" dirty="0"/>
              <a:t>'</a:t>
            </a:r>
            <a:r>
              <a:rPr lang="zh-CN" altLang="en-US" dirty="0"/>
              <a:t>.</a:t>
            </a:r>
          </a:p>
          <a:p>
            <a:r>
              <a:rPr lang="en-US" altLang="zh-CN" dirty="0"/>
              <a:t>Then it</a:t>
            </a:r>
            <a:r>
              <a:rPr lang="zh-CN" altLang="en-US" dirty="0"/>
              <a:t> </a:t>
            </a:r>
            <a:r>
              <a:rPr lang="en-US" altLang="zh-CN" dirty="0"/>
              <a:t>d</a:t>
            </a:r>
            <a:r>
              <a:rPr lang="zh-CN" altLang="en-US" dirty="0"/>
              <a:t>efine</a:t>
            </a:r>
            <a:r>
              <a:rPr lang="en-US" altLang="zh-CN" dirty="0"/>
              <a:t>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circuit C </a:t>
            </a:r>
            <a:r>
              <a:rPr lang="en-US" altLang="zh-CN" dirty="0"/>
              <a:t>using</a:t>
            </a:r>
            <a:r>
              <a:rPr lang="zh-CN" altLang="en-US" dirty="0"/>
              <a:t> </a:t>
            </a:r>
            <a:r>
              <a:rPr lang="en-US" altLang="zh-CN" dirty="0"/>
              <a:t>\tau, m'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y',</a:t>
            </a:r>
            <a:r>
              <a:rPr lang="zh-CN" altLang="en-US" dirty="0"/>
              <a:t> and compute</a:t>
            </a:r>
            <a:r>
              <a:rPr lang="en-US" altLang="zh-CN" dirty="0"/>
              <a:t>s</a:t>
            </a:r>
            <a:r>
              <a:rPr lang="zh-CN" altLang="en-US" dirty="0"/>
              <a:t> A</a:t>
            </a:r>
            <a:r>
              <a:rPr lang="en-US" altLang="zh-CN" dirty="0"/>
              <a:t>_</a:t>
            </a:r>
            <a:r>
              <a:rPr lang="zh-CN" altLang="en-US" dirty="0"/>
              <a:t>prf</a:t>
            </a:r>
            <a:r>
              <a:rPr lang="en-US" altLang="zh-CN" dirty="0"/>
              <a:t>'</a:t>
            </a:r>
            <a:r>
              <a:rPr lang="zh-CN" altLang="en-US" dirty="0"/>
              <a:t> by homomorphic evaluations.</a:t>
            </a:r>
            <a:endParaRPr lang="en-US" altLang="zh-CN" dirty="0"/>
          </a:p>
          <a:p>
            <a:r>
              <a:rPr lang="zh-CN" altLang="en-US" dirty="0"/>
              <a:t> </a:t>
            </a:r>
          </a:p>
          <a:p>
            <a:r>
              <a:rPr lang="zh-CN" altLang="en-US" dirty="0"/>
              <a:t>Our goal is to find a short vector e</a:t>
            </a:r>
            <a:r>
              <a:rPr lang="en-US" altLang="zh-CN" dirty="0"/>
              <a:t>'</a:t>
            </a:r>
            <a:r>
              <a:rPr lang="zh-CN" altLang="en-US" dirty="0"/>
              <a:t>, such that </a:t>
            </a:r>
            <a:r>
              <a:rPr lang="en-US" altLang="zh-CN" dirty="0"/>
              <a:t>the</a:t>
            </a:r>
            <a:r>
              <a:rPr lang="zh-CN" altLang="en-US" dirty="0"/>
              <a:t> concatenat</a:t>
            </a:r>
            <a:r>
              <a:rPr lang="en-US" altLang="zh-CN" dirty="0"/>
              <a:t>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[A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A</a:t>
            </a:r>
            <a:r>
              <a:rPr lang="en-US" altLang="zh-CN" dirty="0"/>
              <a:t>_</a:t>
            </a:r>
            <a:r>
              <a:rPr lang="zh-CN" altLang="en-US" dirty="0"/>
              <a:t>prf</a:t>
            </a:r>
            <a:r>
              <a:rPr lang="en-US" altLang="zh-CN" dirty="0"/>
              <a:t>'</a:t>
            </a:r>
            <a:r>
              <a:rPr lang="zh-CN" altLang="en-US" dirty="0"/>
              <a:t>]</a:t>
            </a:r>
            <a:r>
              <a:rPr lang="en-US" altLang="zh-CN" dirty="0"/>
              <a:t> </a:t>
            </a:r>
            <a:r>
              <a:rPr lang="zh-CN" altLang="en-US" dirty="0"/>
              <a:t>times e</a:t>
            </a:r>
            <a:r>
              <a:rPr lang="en-US" altLang="zh-CN" dirty="0"/>
              <a:t>'</a:t>
            </a:r>
            <a:r>
              <a:rPr lang="zh-CN" altLang="en-US" dirty="0"/>
              <a:t> equals the given hash value h. </a:t>
            </a:r>
          </a:p>
          <a:p>
            <a:r>
              <a:rPr lang="zh-CN" altLang="en-US" dirty="0"/>
              <a:t>This can be done by preimage sampling with the lattice trapdoor T</a:t>
            </a:r>
            <a:r>
              <a:rPr lang="en-US" altLang="zh-CN" dirty="0"/>
              <a:t>_</a:t>
            </a:r>
            <a:r>
              <a:rPr lang="zh-CN" altLang="en-US" dirty="0"/>
              <a:t>A.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prove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restricted-CR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tagged</a:t>
            </a:r>
            <a:r>
              <a:rPr lang="zh-CN" altLang="en-US" dirty="0"/>
              <a:t> </a:t>
            </a:r>
            <a:r>
              <a:rPr lang="en-US" altLang="zh-CN" dirty="0"/>
              <a:t>chameleon</a:t>
            </a:r>
            <a:r>
              <a:rPr lang="zh-CN" altLang="en-US" dirty="0"/>
              <a:t> </a:t>
            </a:r>
            <a:r>
              <a:rPr lang="en-US" altLang="zh-CN" dirty="0"/>
              <a:t>hash</a:t>
            </a:r>
            <a:r>
              <a:rPr lang="zh-CN" altLang="en-US" dirty="0"/>
              <a:t> </a:t>
            </a:r>
            <a:r>
              <a:rPr lang="en-US" altLang="zh-CN" dirty="0"/>
              <a:t>based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SIS</a:t>
            </a:r>
            <a:r>
              <a:rPr lang="zh-CN" altLang="en-US" dirty="0"/>
              <a:t> </a:t>
            </a:r>
            <a:r>
              <a:rPr lang="en-US" altLang="zh-CN" dirty="0"/>
              <a:t>assumption.</a:t>
            </a:r>
          </a:p>
          <a:p>
            <a:r>
              <a:rPr lang="en-US" altLang="zh-CN" dirty="0"/>
              <a:t>Here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give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high-level</a:t>
            </a:r>
            <a:r>
              <a:rPr lang="zh-CN" altLang="en-US" dirty="0"/>
              <a:t> </a:t>
            </a:r>
            <a:r>
              <a:rPr lang="en-US" altLang="zh-CN" dirty="0"/>
              <a:t>overview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security proof. </a:t>
            </a:r>
          </a:p>
          <a:p>
            <a:endParaRPr lang="zh-CN" altLang="en-US" dirty="0"/>
          </a:p>
          <a:p>
            <a:r>
              <a:rPr lang="en-US" altLang="zh-CN" dirty="0"/>
              <a:t>Recall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the adversary </a:t>
            </a:r>
            <a:r>
              <a:rPr lang="en-US" altLang="zh-CN" dirty="0"/>
              <a:t>can</a:t>
            </a:r>
            <a:r>
              <a:rPr lang="zh-CN" altLang="en-US" dirty="0"/>
              <a:t> make multiple adaptation queries and receive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corresponding</a:t>
            </a:r>
            <a:r>
              <a:rPr lang="zh-CN" altLang="en-US" dirty="0"/>
              <a:t> r</a:t>
            </a:r>
            <a:r>
              <a:rPr lang="en-US" altLang="zh-CN" dirty="0"/>
              <a:t>'</a:t>
            </a:r>
            <a:r>
              <a:rPr lang="zh-CN" altLang="en-US" dirty="0"/>
              <a:t>. </a:t>
            </a:r>
          </a:p>
          <a:p>
            <a:endParaRPr lang="zh-CN" altLang="en-US" dirty="0"/>
          </a:p>
          <a:p>
            <a:r>
              <a:rPr lang="en-US" altLang="zh-CN" dirty="0"/>
              <a:t>And</a:t>
            </a:r>
            <a:r>
              <a:rPr lang="zh-CN" altLang="en-US" dirty="0"/>
              <a:t> the adversary </a:t>
            </a:r>
            <a:r>
              <a:rPr lang="en-US" altLang="zh-CN" dirty="0"/>
              <a:t>aims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provide</a:t>
            </a:r>
            <a:r>
              <a:rPr lang="zh-CN" altLang="en-US" dirty="0"/>
              <a:t> a valid collision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satisfy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winning</a:t>
            </a:r>
            <a:r>
              <a:rPr lang="zh-CN" altLang="en-US" dirty="0"/>
              <a:t> </a:t>
            </a:r>
            <a:r>
              <a:rPr lang="en-US" altLang="zh-CN" dirty="0"/>
              <a:t>conditions.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kern="100" dirty="0">
                <a:effectLst/>
                <a:latin typeface="Calibri" panose="020F050202020403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Blockchains are originally designed to satisfy the immutability, that is, messages stored in blocks cannot be tampered. </a:t>
            </a:r>
          </a:p>
          <a:p>
            <a:r>
              <a:rPr lang="en-US" sz="1800" kern="100" dirty="0">
                <a:effectLst/>
                <a:latin typeface="Calibri" panose="020F050202020403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However, 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this</a:t>
            </a:r>
            <a:r>
              <a:rPr lang="zh-CN" altLang="en-US" sz="1800" kern="100" dirty="0">
                <a:effectLst/>
                <a:latin typeface="Calibri" panose="020F050202020403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Calibri" panose="020F050202020403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might not be friendly for healthy developments of blockchains. </a:t>
            </a:r>
          </a:p>
          <a:p>
            <a:endParaRPr lang="en-US" sz="1800" kern="100" dirty="0">
              <a:effectLst/>
              <a:latin typeface="Calibri" panose="020F0502020204030204" pitchFamily="34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1800" kern="100" dirty="0">
                <a:effectLst/>
                <a:latin typeface="Calibri" panose="020F050202020403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For example, once some illegal or malicious messages are stored in 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blockchain</a:t>
            </a:r>
            <a:r>
              <a:rPr lang="en-US" sz="1800" kern="100" dirty="0">
                <a:effectLst/>
                <a:latin typeface="Calibri" panose="020F050202020403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, then 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we</a:t>
            </a:r>
            <a:r>
              <a:rPr lang="en-US" sz="1800" kern="100" dirty="0">
                <a:effectLst/>
                <a:latin typeface="Calibri" panose="020F050202020403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 cannot remove them. </a:t>
            </a:r>
          </a:p>
          <a:p>
            <a:r>
              <a:rPr lang="en-US" sz="1800" kern="100" dirty="0">
                <a:effectLst/>
                <a:latin typeface="Calibri" panose="020F050202020403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Besides, once 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some</a:t>
            </a:r>
            <a:r>
              <a:rPr lang="en-US" sz="1800" kern="100" dirty="0">
                <a:effectLst/>
                <a:latin typeface="Calibri" panose="020F050202020403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 personal information is uploaded to the chain, it is hard to erase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02D81-2749-004E-837F-E3344F46D8B3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During</a:t>
            </a:r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the</a:t>
            </a:r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reduction,</a:t>
            </a:r>
            <a:r>
              <a:rPr lang="zh-CN" altLang="en-US" dirty="0">
                <a:sym typeface="+mn-ea"/>
              </a:rPr>
              <a:t> </a:t>
            </a:r>
            <a:endParaRPr lang="en-US" altLang="zh-CN" dirty="0">
              <a:sym typeface="+mn-ea"/>
            </a:endParaRPr>
          </a:p>
          <a:p>
            <a:r>
              <a:rPr lang="en-US" altLang="zh-CN" dirty="0">
                <a:sym typeface="+mn-ea"/>
              </a:rPr>
              <a:t>We</a:t>
            </a:r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will</a:t>
            </a:r>
            <a:r>
              <a:rPr lang="zh-CN" altLang="en-US" dirty="0">
                <a:sym typeface="+mn-ea"/>
              </a:rPr>
              <a:t> embed a</a:t>
            </a:r>
            <a:r>
              <a:rPr lang="en-US" altLang="zh-CN" dirty="0">
                <a:sym typeface="+mn-ea"/>
              </a:rPr>
              <a:t>n</a:t>
            </a:r>
            <a:r>
              <a:rPr lang="zh-CN" altLang="en-US" dirty="0">
                <a:sym typeface="+mn-ea"/>
              </a:rPr>
              <a:t> instance </a:t>
            </a:r>
            <a:r>
              <a:rPr lang="en-US" altLang="zh-CN" dirty="0">
                <a:sym typeface="+mn-ea"/>
              </a:rPr>
              <a:t>of</a:t>
            </a:r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the</a:t>
            </a:r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SIS</a:t>
            </a:r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assumption</a:t>
            </a:r>
            <a:r>
              <a:rPr lang="zh-CN" altLang="en-US" dirty="0">
                <a:sym typeface="+mn-ea"/>
              </a:rPr>
              <a:t> into the matrix A, but there are two problems to be solved.</a:t>
            </a: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 dirty="0"/>
              <a:t>Since</a:t>
            </a:r>
            <a:r>
              <a:rPr lang="zh-CN" altLang="en-US" dirty="0"/>
              <a:t> A is </a:t>
            </a:r>
            <a:r>
              <a:rPr lang="en-US" altLang="zh-CN" dirty="0"/>
              <a:t>embedded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a</a:t>
            </a:r>
            <a:r>
              <a:rPr lang="en-US" altLang="zh-CN" dirty="0"/>
              <a:t>n</a:t>
            </a:r>
            <a:r>
              <a:rPr lang="zh-CN" altLang="en-US" dirty="0"/>
              <a:t> SIS instance, the trapdoor of A is unknown.</a:t>
            </a:r>
            <a:endParaRPr lang="en-US" altLang="zh-CN" dirty="0"/>
          </a:p>
          <a:p>
            <a:endParaRPr lang="zh-CN" altLang="en-US" dirty="0"/>
          </a:p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problem</a:t>
            </a:r>
            <a:r>
              <a:rPr lang="zh-CN" altLang="en-US" dirty="0"/>
              <a:t> </a:t>
            </a:r>
            <a:r>
              <a:rPr lang="en-US" altLang="zh-CN" dirty="0"/>
              <a:t>is,</a:t>
            </a:r>
          </a:p>
          <a:p>
            <a:r>
              <a:rPr lang="zh-CN" altLang="en-US" dirty="0"/>
              <a:t>how to </a:t>
            </a:r>
            <a:r>
              <a:rPr lang="en-US" altLang="zh-CN" dirty="0"/>
              <a:t>compute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short</a:t>
            </a:r>
            <a:r>
              <a:rPr lang="zh-CN" altLang="en-US" dirty="0"/>
              <a:t> </a:t>
            </a:r>
            <a:r>
              <a:rPr lang="en-US" altLang="zh-CN" dirty="0"/>
              <a:t>vector</a:t>
            </a:r>
            <a:r>
              <a:rPr lang="zh-CN" altLang="en-US" dirty="0"/>
              <a:t> </a:t>
            </a:r>
            <a:r>
              <a:rPr lang="en-US" altLang="zh-CN" dirty="0"/>
              <a:t>e'</a:t>
            </a:r>
            <a:r>
              <a:rPr lang="zh-CN" altLang="en-US" dirty="0"/>
              <a:t> without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trapdoor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A?</a:t>
            </a:r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</a:t>
            </a:r>
            <a:r>
              <a:rPr lang="zh-CN" altLang="en-US" dirty="0"/>
              <a:t>econd </a:t>
            </a:r>
            <a:r>
              <a:rPr lang="en-US" altLang="zh-CN" dirty="0"/>
              <a:t>problem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, </a:t>
            </a:r>
            <a:endParaRPr lang="en-US" altLang="zh-CN" dirty="0"/>
          </a:p>
          <a:p>
            <a:r>
              <a:rPr lang="zh-CN" altLang="en-US" dirty="0"/>
              <a:t>how to derive a valid solution to SIS when the adversary </a:t>
            </a:r>
            <a:r>
              <a:rPr lang="en-US" altLang="zh-CN" dirty="0"/>
              <a:t>wins</a:t>
            </a:r>
            <a:r>
              <a:rPr lang="zh-CN" altLang="en-US" dirty="0"/>
              <a:t>?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To solve these two problems, we resort to </a:t>
            </a:r>
            <a:r>
              <a:rPr lang="en-US" altLang="zh-CN" dirty="0"/>
              <a:t>a</a:t>
            </a:r>
            <a:r>
              <a:rPr lang="zh-CN" altLang="en-US" dirty="0"/>
              <a:t> partitioning strategy implemented by homomorphic evaluations and </a:t>
            </a:r>
            <a:r>
              <a:rPr lang="en-US" altLang="zh-CN" dirty="0"/>
              <a:t>PRF</a:t>
            </a:r>
            <a:r>
              <a:rPr lang="zh-CN" altLang="en-US" dirty="0"/>
              <a:t>.</a:t>
            </a:r>
          </a:p>
          <a:p>
            <a:endParaRPr lang="zh-CN" altLang="en-US" dirty="0"/>
          </a:p>
          <a:p>
            <a:r>
              <a:rPr lang="zh-CN" altLang="en-US" dirty="0"/>
              <a:t>We </a:t>
            </a:r>
            <a:r>
              <a:rPr lang="en-US" altLang="zh-CN" dirty="0"/>
              <a:t>will</a:t>
            </a:r>
            <a:r>
              <a:rPr lang="zh-CN" altLang="en-US" dirty="0"/>
              <a:t> embed the PRF key </a:t>
            </a:r>
            <a:r>
              <a:rPr lang="en-US" altLang="zh-CN" dirty="0"/>
              <a:t>k</a:t>
            </a:r>
            <a:r>
              <a:rPr lang="zh-CN" altLang="en-US" dirty="0"/>
              <a:t> in </a:t>
            </a:r>
            <a:r>
              <a:rPr lang="en-US" altLang="zh-CN" dirty="0"/>
              <a:t>matrix</a:t>
            </a:r>
            <a:r>
              <a:rPr lang="zh-CN" altLang="en-US" dirty="0"/>
              <a:t> A</a:t>
            </a:r>
            <a:r>
              <a:rPr lang="en-US" altLang="zh-CN" dirty="0"/>
              <a:t>_</a:t>
            </a:r>
            <a:r>
              <a:rPr lang="zh-CN" altLang="en-US" dirty="0"/>
              <a:t>i, by computing A</a:t>
            </a:r>
            <a:r>
              <a:rPr lang="en-US" altLang="zh-CN" dirty="0"/>
              <a:t>_</a:t>
            </a:r>
            <a:r>
              <a:rPr lang="zh-CN" altLang="en-US" dirty="0"/>
              <a:t>i as A R</a:t>
            </a:r>
            <a:r>
              <a:rPr lang="en-US" altLang="zh-CN" dirty="0"/>
              <a:t>_</a:t>
            </a:r>
            <a:r>
              <a:rPr lang="zh-CN" altLang="en-US" dirty="0"/>
              <a:t>i </a:t>
            </a:r>
            <a:r>
              <a:rPr lang="en-US" altLang="zh-CN" dirty="0"/>
              <a:t>+</a:t>
            </a:r>
            <a:r>
              <a:rPr lang="zh-CN" altLang="en-US" dirty="0"/>
              <a:t> k</a:t>
            </a:r>
            <a:r>
              <a:rPr lang="en-US" altLang="zh-CN" dirty="0"/>
              <a:t>_</a:t>
            </a:r>
            <a:r>
              <a:rPr lang="zh-CN" altLang="en-US" dirty="0"/>
              <a:t>i G</a:t>
            </a:r>
            <a:r>
              <a:rPr lang="en-US" altLang="zh-CN" dirty="0"/>
              <a:t>,</a:t>
            </a:r>
          </a:p>
          <a:p>
            <a:endParaRPr lang="en-US" altLang="zh-CN" dirty="0"/>
          </a:p>
          <a:p>
            <a:r>
              <a:rPr lang="zh-CN" altLang="en-US" dirty="0"/>
              <a:t>Here R</a:t>
            </a:r>
            <a:r>
              <a:rPr lang="en-US" altLang="zh-CN" dirty="0"/>
              <a:t>_</a:t>
            </a:r>
            <a:r>
              <a:rPr lang="zh-CN" altLang="en-US" dirty="0"/>
              <a:t>i </a:t>
            </a:r>
            <a:r>
              <a:rPr lang="en-US" altLang="zh-CN" dirty="0"/>
              <a:t>is</a:t>
            </a:r>
            <a:r>
              <a:rPr lang="zh-CN" altLang="en-US" dirty="0"/>
              <a:t> randomly chosen short matri</a:t>
            </a:r>
            <a:r>
              <a:rPr lang="en-US" altLang="zh-CN" dirty="0"/>
              <a:t>x</a:t>
            </a:r>
            <a:r>
              <a:rPr lang="zh-CN" altLang="en-US" dirty="0"/>
              <a:t> and G is the gadget matrix. </a:t>
            </a:r>
          </a:p>
          <a:p>
            <a:endParaRPr lang="en-US" altLang="zh-CN" dirty="0"/>
          </a:p>
          <a:p>
            <a:r>
              <a:rPr lang="zh-CN" altLang="en-US" dirty="0"/>
              <a:t>Besides, for each adaptation query, we compute </a:t>
            </a:r>
            <a:r>
              <a:rPr lang="en-US" altLang="zh-CN" dirty="0"/>
              <a:t>y'</a:t>
            </a:r>
            <a:r>
              <a:rPr lang="zh-CN" altLang="en-US" dirty="0"/>
              <a:t> as the PRF </a:t>
            </a:r>
            <a:r>
              <a:rPr lang="en-US" altLang="zh-CN" dirty="0"/>
              <a:t>value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(\tau, </a:t>
            </a:r>
            <a:r>
              <a:rPr lang="en-US" altLang="zh-CN" dirty="0"/>
              <a:t>m'</a:t>
            </a:r>
            <a:r>
              <a:rPr lang="zh-CN" altLang="en-US" dirty="0"/>
              <a:t>).</a:t>
            </a:r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dirty="0"/>
              <a:t>Then for adaptation query, the circuit C evaluates to </a:t>
            </a:r>
            <a:r>
              <a:rPr lang="en-US" dirty="0"/>
              <a:t>one</a:t>
            </a:r>
            <a:r>
              <a:rPr dirty="0"/>
              <a:t>.</a:t>
            </a:r>
            <a:endParaRPr lang="en-US" dirty="0"/>
          </a:p>
          <a:p>
            <a:r>
              <a:rPr dirty="0"/>
              <a:t> </a:t>
            </a:r>
          </a:p>
          <a:p>
            <a:r>
              <a:rPr lang="en-US" altLang="zh-CN" dirty="0"/>
              <a:t>=======</a:t>
            </a:r>
          </a:p>
          <a:p>
            <a:endParaRPr lang="en-US" dirty="0"/>
          </a:p>
          <a:p>
            <a:r>
              <a:rPr dirty="0"/>
              <a:t>In this case,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dirty="0"/>
              <a:t>homomorphic evaluation on C gives us a gadget trapdoor.</a:t>
            </a:r>
            <a:endParaRPr lang="en-US" dirty="0"/>
          </a:p>
          <a:p>
            <a:endParaRPr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=======</a:t>
            </a:r>
          </a:p>
          <a:p>
            <a:endParaRPr lang="en-US" dirty="0"/>
          </a:p>
          <a:p>
            <a:r>
              <a:rPr dirty="0"/>
              <a:t>And we can use it to </a:t>
            </a:r>
            <a:r>
              <a:rPr lang="en-US" altLang="zh-CN" dirty="0"/>
              <a:t>compute</a:t>
            </a:r>
            <a:r>
              <a:rPr dirty="0"/>
              <a:t> e</a:t>
            </a:r>
            <a:r>
              <a:rPr lang="en-US" altLang="zh-CN" dirty="0"/>
              <a:t>'</a:t>
            </a:r>
            <a:r>
              <a:rPr dirty="0"/>
              <a:t> without T</a:t>
            </a:r>
            <a:r>
              <a:rPr lang="en-US" altLang="zh-CN" dirty="0"/>
              <a:t>_</a:t>
            </a:r>
            <a:r>
              <a:rPr dirty="0"/>
              <a:t>A.</a:t>
            </a:r>
            <a:endParaRPr lang="en-US" dirty="0"/>
          </a:p>
          <a:p>
            <a:r>
              <a:rPr dirty="0"/>
              <a:t> </a:t>
            </a:r>
          </a:p>
          <a:p>
            <a:r>
              <a:rPr dirty="0"/>
              <a:t>This solves the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dirty="0"/>
              <a:t>proble</a:t>
            </a:r>
            <a:r>
              <a:rPr lang="en-US" altLang="zh-CN" dirty="0"/>
              <a:t>m</a:t>
            </a:r>
            <a:r>
              <a:rPr dirty="0"/>
              <a:t>.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As for the second problem,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winning</a:t>
            </a:r>
            <a:r>
              <a:rPr lang="zh-CN" altLang="en-US" dirty="0"/>
              <a:t> </a:t>
            </a:r>
            <a:r>
              <a:rPr lang="en-US" altLang="zh-CN" dirty="0"/>
              <a:t>conditions</a:t>
            </a:r>
            <a:r>
              <a:rPr lang="zh-CN" altLang="en-US" dirty="0"/>
              <a:t> makes sure that, </a:t>
            </a:r>
          </a:p>
          <a:p>
            <a:r>
              <a:rPr lang="zh-CN" altLang="en-US" dirty="0"/>
              <a:t>we can always find collision tuples from the adversary’s challenge or </a:t>
            </a:r>
            <a:r>
              <a:rPr lang="en-US" altLang="zh-CN" dirty="0"/>
              <a:t>the </a:t>
            </a:r>
            <a:r>
              <a:rPr lang="zh-CN" altLang="en-US" dirty="0"/>
              <a:t>set Q, </a:t>
            </a:r>
          </a:p>
          <a:p>
            <a:r>
              <a:rPr lang="zh-CN" altLang="en-US" dirty="0"/>
              <a:t>such that their circuit C evaluate to </a:t>
            </a:r>
            <a:r>
              <a:rPr lang="en-US" altLang="zh-CN" dirty="0"/>
              <a:t>zero</a:t>
            </a:r>
            <a:r>
              <a:rPr lang="zh-CN" altLang="en-US" dirty="0"/>
              <a:t>. </a:t>
            </a:r>
          </a:p>
          <a:p>
            <a:endParaRPr lang="zh-CN" altLang="en-US" dirty="0"/>
          </a:p>
          <a:p>
            <a:r>
              <a:rPr lang="en-US" altLang="zh-CN" dirty="0"/>
              <a:t>=======</a:t>
            </a:r>
          </a:p>
          <a:p>
            <a:endParaRPr lang="en-US" altLang="zh-CN" dirty="0"/>
          </a:p>
          <a:p>
            <a:r>
              <a:rPr lang="en-US" altLang="zh-CN" dirty="0"/>
              <a:t>Consequently</a:t>
            </a:r>
            <a:r>
              <a:rPr lang="zh-CN" altLang="en-US" dirty="0"/>
              <a:t>, we can derive a valid SIS solution from these tuples</a:t>
            </a:r>
            <a:r>
              <a:rPr lang="en-US" altLang="zh-CN" dirty="0"/>
              <a:t>.</a:t>
            </a:r>
          </a:p>
          <a:p>
            <a:r>
              <a:rPr lang="en-US" altLang="zh-CN" dirty="0"/>
              <a:t>And</a:t>
            </a:r>
            <a:r>
              <a:rPr lang="zh-CN" altLang="en-US" dirty="0"/>
              <a:t> solve the </a:t>
            </a:r>
            <a:r>
              <a:rPr lang="en-US" altLang="zh-CN" dirty="0"/>
              <a:t>second</a:t>
            </a:r>
            <a:r>
              <a:rPr lang="zh-CN" altLang="en-US" dirty="0"/>
              <a:t> problem.</a:t>
            </a:r>
          </a:p>
          <a:p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When</a:t>
            </a:r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instantiating</a:t>
            </a:r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PRF</a:t>
            </a:r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with</a:t>
            </a:r>
            <a:r>
              <a:rPr lang="zh-CN" altLang="en-US" dirty="0">
                <a:sym typeface="+mn-ea"/>
              </a:rPr>
              <a:t> LWE-based </a:t>
            </a:r>
            <a:r>
              <a:rPr lang="en-US" altLang="zh-CN" dirty="0">
                <a:sym typeface="+mn-ea"/>
              </a:rPr>
              <a:t>one</a:t>
            </a:r>
            <a:r>
              <a:rPr lang="zh-CN" altLang="en-US" dirty="0">
                <a:sym typeface="+mn-ea"/>
              </a:rPr>
              <a:t>, we </a:t>
            </a:r>
            <a:r>
              <a:rPr lang="en-US" altLang="zh-CN" dirty="0">
                <a:sym typeface="+mn-ea"/>
              </a:rPr>
              <a:t>obtain</a:t>
            </a:r>
            <a:r>
              <a:rPr lang="zh-CN" altLang="en-US" dirty="0">
                <a:sym typeface="+mn-ea"/>
              </a:rPr>
              <a:t> a </a:t>
            </a:r>
            <a:r>
              <a:rPr lang="en-US" altLang="zh-CN" dirty="0">
                <a:sym typeface="+mn-ea"/>
              </a:rPr>
              <a:t>concrete</a:t>
            </a:r>
            <a:r>
              <a:rPr lang="zh-CN" altLang="en-US" dirty="0">
                <a:sym typeface="+mn-ea"/>
              </a:rPr>
              <a:t> t</a:t>
            </a:r>
            <a:r>
              <a:rPr lang="en-US" altLang="zh-CN" dirty="0" err="1">
                <a:sym typeface="+mn-ea"/>
              </a:rPr>
              <a:t>agged</a:t>
            </a:r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chameleon</a:t>
            </a:r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hash</a:t>
            </a:r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from</a:t>
            </a:r>
            <a:r>
              <a:rPr lang="zh-CN" altLang="en-US" dirty="0">
                <a:sym typeface="+mn-ea"/>
              </a:rPr>
              <a:t> SIS and LWE in the standard model</a:t>
            </a:r>
            <a:r>
              <a:rPr lang="en-US" altLang="zh-CN" dirty="0">
                <a:sym typeface="+mn-ea"/>
              </a:rPr>
              <a:t>,</a:t>
            </a:r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solving</a:t>
            </a:r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the</a:t>
            </a:r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question</a:t>
            </a:r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we</a:t>
            </a:r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raised.</a:t>
            </a: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 dirty="0"/>
              <a:t>Finally,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note</a:t>
            </a:r>
            <a:r>
              <a:rPr lang="zh-CN" altLang="en-US" dirty="0"/>
              <a:t> </a:t>
            </a:r>
            <a:r>
              <a:rPr lang="en-US" altLang="zh-CN" dirty="0"/>
              <a:t>that,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b</a:t>
            </a:r>
            <a:r>
              <a:rPr lang="zh-CN" altLang="en-US" dirty="0"/>
              <a:t>y replacing the homomorphic evaluations and PRF with random oracle, </a:t>
            </a:r>
            <a:endParaRPr lang="en-US" altLang="zh-CN" dirty="0"/>
          </a:p>
          <a:p>
            <a:r>
              <a:rPr lang="zh-CN" altLang="en-US" dirty="0"/>
              <a:t>we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also</a:t>
            </a:r>
            <a:r>
              <a:rPr lang="zh-CN" altLang="en-US" dirty="0"/>
              <a:t> obtain a t</a:t>
            </a:r>
            <a:r>
              <a:rPr lang="en-US" altLang="zh-CN" dirty="0" err="1"/>
              <a:t>agged</a:t>
            </a:r>
            <a:r>
              <a:rPr lang="zh-CN" altLang="en-US" dirty="0"/>
              <a:t> </a:t>
            </a:r>
            <a:r>
              <a:rPr lang="en-US" altLang="zh-CN" dirty="0"/>
              <a:t>chameleon</a:t>
            </a:r>
            <a:r>
              <a:rPr lang="zh-CN" altLang="en-US" dirty="0"/>
              <a:t> </a:t>
            </a:r>
            <a:r>
              <a:rPr lang="en-US" altLang="zh-CN" dirty="0"/>
              <a:t>hash</a:t>
            </a:r>
            <a:r>
              <a:rPr lang="zh-CN" altLang="en-US" dirty="0"/>
              <a:t> in the random oracle model. </a:t>
            </a:r>
            <a:endParaRPr lang="en-US" altLang="zh-CN" dirty="0"/>
          </a:p>
          <a:p>
            <a:endParaRPr lang="zh-CN" altLang="en-US" dirty="0"/>
          </a:p>
          <a:p>
            <a:r>
              <a:rPr lang="zh-CN" altLang="en-US" dirty="0"/>
              <a:t>This </a:t>
            </a:r>
            <a:r>
              <a:rPr lang="en-US" altLang="zh-CN" dirty="0"/>
              <a:t>instantiation</a:t>
            </a:r>
            <a:r>
              <a:rPr lang="zh-CN" altLang="en-US" dirty="0"/>
              <a:t> is </a:t>
            </a:r>
            <a:r>
              <a:rPr lang="en-US" altLang="zh-CN" dirty="0"/>
              <a:t>very</a:t>
            </a:r>
            <a:r>
              <a:rPr lang="zh-CN" altLang="en-US" dirty="0"/>
              <a:t> efficient and enjoys tight </a:t>
            </a:r>
            <a:r>
              <a:rPr lang="en-US" altLang="zh-CN" dirty="0"/>
              <a:t>security</a:t>
            </a:r>
            <a:r>
              <a:rPr lang="zh-CN" altLang="en-US" dirty="0"/>
              <a:t> </a:t>
            </a:r>
            <a:r>
              <a:rPr lang="en-US" altLang="zh-CN" dirty="0"/>
              <a:t>based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SIS, which may be of independent interest.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800" dirty="0"/>
              <a:t>This</a:t>
            </a:r>
            <a:r>
              <a:rPr kumimoji="1" lang="zh-CN" altLang="en-US" sz="1800" dirty="0"/>
              <a:t> </a:t>
            </a:r>
            <a:r>
              <a:rPr kumimoji="1" lang="en-US" altLang="zh-CN" sz="1800" dirty="0"/>
              <a:t>is</a:t>
            </a:r>
            <a:r>
              <a:rPr kumimoji="1" lang="zh-CN" altLang="en-US" sz="1800" dirty="0"/>
              <a:t> </a:t>
            </a:r>
            <a:r>
              <a:rPr kumimoji="1" lang="en-US" altLang="zh-CN" sz="1800" dirty="0"/>
              <a:t>the</a:t>
            </a:r>
            <a:r>
              <a:rPr kumimoji="1" lang="zh-CN" altLang="en-US" sz="1800" dirty="0"/>
              <a:t> </a:t>
            </a:r>
            <a:r>
              <a:rPr kumimoji="1" lang="en-US" altLang="zh-CN" sz="1800" dirty="0"/>
              <a:t>end</a:t>
            </a:r>
            <a:r>
              <a:rPr kumimoji="1" lang="zh-CN" altLang="en-US" sz="1800" dirty="0"/>
              <a:t> </a:t>
            </a:r>
            <a:r>
              <a:rPr kumimoji="1" lang="en-US" altLang="zh-CN" sz="1800" dirty="0"/>
              <a:t>of</a:t>
            </a:r>
            <a:r>
              <a:rPr kumimoji="1" lang="zh-CN" altLang="en-US" sz="1800" dirty="0"/>
              <a:t> </a:t>
            </a:r>
            <a:r>
              <a:rPr kumimoji="1" lang="en-US" altLang="zh-CN" sz="1800" dirty="0"/>
              <a:t>this</a:t>
            </a:r>
            <a:r>
              <a:rPr kumimoji="1" lang="zh-CN" altLang="en-US" sz="1800" dirty="0"/>
              <a:t> </a:t>
            </a:r>
            <a:r>
              <a:rPr kumimoji="1" lang="en-US" altLang="zh-CN" sz="1800" dirty="0"/>
              <a:t>talk.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If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</a:t>
            </a:r>
            <a:r>
              <a:rPr kumimoji="1" lang="zh-CN" altLang="en-US" dirty="0"/>
              <a:t> </a:t>
            </a:r>
            <a:r>
              <a:rPr kumimoji="1" lang="en-US" altLang="zh-CN" dirty="0"/>
              <a:t>have</a:t>
            </a:r>
            <a:r>
              <a:rPr kumimoji="1" lang="zh-CN" altLang="en-US" dirty="0"/>
              <a:t> </a:t>
            </a:r>
            <a:r>
              <a:rPr kumimoji="1" lang="en-US" altLang="zh-CN" dirty="0"/>
              <a:t>any</a:t>
            </a:r>
            <a:r>
              <a:rPr kumimoji="1" lang="zh-CN" altLang="en-US" dirty="0"/>
              <a:t> </a:t>
            </a:r>
            <a:r>
              <a:rPr kumimoji="1" lang="en-US" altLang="zh-CN" dirty="0"/>
              <a:t>question,</a:t>
            </a:r>
            <a:r>
              <a:rPr kumimoji="1" lang="zh-CN" altLang="en-US" dirty="0"/>
              <a:t> </a:t>
            </a:r>
            <a:r>
              <a:rPr kumimoji="1" lang="en-US" altLang="zh-CN" dirty="0"/>
              <a:t>please</a:t>
            </a:r>
            <a:r>
              <a:rPr kumimoji="1" lang="zh-CN" altLang="en-US" dirty="0"/>
              <a:t> </a:t>
            </a:r>
            <a:r>
              <a:rPr kumimoji="1" lang="en-US" altLang="zh-CN" dirty="0"/>
              <a:t>feel</a:t>
            </a:r>
            <a:r>
              <a:rPr kumimoji="1" lang="zh-CN" altLang="en-US" dirty="0"/>
              <a:t> </a:t>
            </a:r>
            <a:r>
              <a:rPr kumimoji="1" lang="en-US" altLang="zh-CN" dirty="0"/>
              <a:t>free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contact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authors!</a:t>
            </a:r>
          </a:p>
          <a:p>
            <a:endParaRPr kumimoji="1"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Arial" panose="020B0604020202020204" pitchFamily="34" charset="0"/>
              </a:rPr>
              <a:t>Thanks</a:t>
            </a:r>
            <a:r>
              <a:rPr lang="zh-CN" altLang="en-US" sz="12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Arial" panose="020B0604020202020204" pitchFamily="34" charset="0"/>
              </a:rPr>
              <a:t>for</a:t>
            </a:r>
            <a:r>
              <a:rPr lang="zh-CN" altLang="en-US" sz="12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Arial" panose="020B0604020202020204" pitchFamily="34" charset="0"/>
              </a:rPr>
              <a:t>your</a:t>
            </a:r>
            <a:r>
              <a:rPr lang="zh-CN" altLang="en-US" sz="12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Arial" panose="020B0604020202020204" pitchFamily="34" charset="0"/>
              </a:rPr>
              <a:t>listening!</a:t>
            </a:r>
            <a:endParaRPr lang="zh-CN" altLang="zh-CN" sz="12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  <a:p>
            <a:endParaRPr lang="en-US" altLang="zh-CN" dirty="0"/>
          </a:p>
          <a:p>
            <a:r>
              <a:rPr lang="en-US" altLang="zh-CN" dirty="0"/>
              <a:t>=====</a:t>
            </a:r>
          </a:p>
          <a:p>
            <a:endParaRPr lang="en-US" altLang="zh-CN" dirty="0"/>
          </a:p>
          <a:p>
            <a:pPr algn="just"/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Let me conclude this talk.</a:t>
            </a:r>
          </a:p>
          <a:p>
            <a:pPr algn="just"/>
            <a:endParaRPr lang="zh-CN" altLang="zh-CN" sz="1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We propose the</a:t>
            </a:r>
            <a:r>
              <a:rPr lang="zh-CN" altLang="en-US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concept</a:t>
            </a:r>
            <a:r>
              <a:rPr lang="zh-CN" altLang="en-US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of tagged chameleon hash, and show that a tagged chameleon hash with restricted-CR serves for secure redactable blockchains.</a:t>
            </a:r>
            <a:endParaRPr lang="zh-CN" altLang="zh-CN" sz="1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z="1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We construct a tagged chameleon hash with restricted-CR from SIS and LWE, without resorting to random oracles or NIZK proofs.</a:t>
            </a:r>
            <a:endParaRPr lang="zh-CN" altLang="zh-CN" sz="1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z="1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We also construct a more efficient tagged chameleon hash with restricted-CR tightly reduced to SIS in the random oracle model.</a:t>
            </a:r>
            <a:endParaRPr lang="zh-CN" altLang="zh-CN" sz="1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z="1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That’s it. Thank you for listening.</a:t>
            </a:r>
          </a:p>
          <a:p>
            <a:pPr algn="just"/>
            <a:endParaRPr lang="en-US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kumimoji="1" lang="en-US" altLang="zh-CN" sz="1800" dirty="0"/>
              <a:t>If</a:t>
            </a:r>
            <a:r>
              <a:rPr kumimoji="1" lang="zh-CN" altLang="en-US" sz="1800" dirty="0"/>
              <a:t> </a:t>
            </a:r>
            <a:r>
              <a:rPr kumimoji="1" lang="en-US" altLang="zh-CN" sz="1800" dirty="0"/>
              <a:t>you</a:t>
            </a:r>
            <a:r>
              <a:rPr kumimoji="1" lang="zh-CN" altLang="en-US" sz="1800" dirty="0"/>
              <a:t> </a:t>
            </a:r>
            <a:r>
              <a:rPr kumimoji="1" lang="en-US" altLang="zh-CN" sz="1800" dirty="0"/>
              <a:t>have</a:t>
            </a:r>
            <a:r>
              <a:rPr kumimoji="1" lang="zh-CN" altLang="en-US" sz="1800" dirty="0"/>
              <a:t> </a:t>
            </a:r>
            <a:r>
              <a:rPr kumimoji="1" lang="en-US" altLang="zh-CN" sz="1800" dirty="0"/>
              <a:t>any</a:t>
            </a:r>
            <a:r>
              <a:rPr kumimoji="1" lang="zh-CN" altLang="en-US" sz="1800" dirty="0"/>
              <a:t> </a:t>
            </a:r>
            <a:r>
              <a:rPr kumimoji="1" lang="en-US" altLang="zh-CN" sz="1800" dirty="0"/>
              <a:t>question,</a:t>
            </a:r>
            <a:r>
              <a:rPr kumimoji="1" lang="zh-CN" altLang="en-US" sz="1800" dirty="0"/>
              <a:t> </a:t>
            </a:r>
            <a:r>
              <a:rPr kumimoji="1" lang="en-US" altLang="zh-CN" sz="1800" dirty="0"/>
              <a:t>please</a:t>
            </a:r>
            <a:r>
              <a:rPr kumimoji="1" lang="zh-CN" altLang="en-US" sz="1800" dirty="0"/>
              <a:t> </a:t>
            </a:r>
            <a:r>
              <a:rPr kumimoji="1" lang="en-US" altLang="zh-CN" sz="1800" dirty="0"/>
              <a:t>feel</a:t>
            </a:r>
            <a:r>
              <a:rPr kumimoji="1" lang="zh-CN" altLang="en-US" sz="1800" dirty="0"/>
              <a:t> </a:t>
            </a:r>
            <a:r>
              <a:rPr kumimoji="1" lang="en-US" altLang="zh-CN" sz="1800" dirty="0"/>
              <a:t>free</a:t>
            </a:r>
            <a:r>
              <a:rPr kumimoji="1" lang="zh-CN" altLang="en-US" sz="1800" dirty="0"/>
              <a:t> </a:t>
            </a:r>
            <a:r>
              <a:rPr kumimoji="1" lang="en-US" altLang="zh-CN" sz="1800" dirty="0"/>
              <a:t>to</a:t>
            </a:r>
            <a:r>
              <a:rPr kumimoji="1" lang="zh-CN" altLang="en-US" sz="1800" dirty="0"/>
              <a:t> </a:t>
            </a:r>
            <a:r>
              <a:rPr kumimoji="1" lang="en-US" altLang="zh-CN" sz="1800" dirty="0"/>
              <a:t>contact</a:t>
            </a:r>
            <a:r>
              <a:rPr kumimoji="1" lang="zh-CN" altLang="en-US" sz="1800" dirty="0"/>
              <a:t> </a:t>
            </a:r>
            <a:r>
              <a:rPr kumimoji="1" lang="en-US" altLang="zh-CN" sz="1800" dirty="0"/>
              <a:t>the</a:t>
            </a:r>
            <a:r>
              <a:rPr kumimoji="1" lang="zh-CN" altLang="en-US" sz="1800" dirty="0"/>
              <a:t> </a:t>
            </a:r>
            <a:r>
              <a:rPr kumimoji="1" lang="en-US" altLang="zh-CN" sz="1800" dirty="0"/>
              <a:t>authors!</a:t>
            </a:r>
          </a:p>
          <a:p>
            <a:pPr algn="just"/>
            <a:endParaRPr lang="zh-CN" altLang="zh-CN" sz="1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These concerns draw an increasing interest in redactable blockchains, which allow secure and controlled after-the-fact modifications of the content.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02D81-2749-004E-837F-E3344F46D8B3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According to 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existing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results, blockchain can be 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upgraded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to redactable one, by 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using</a:t>
            </a:r>
            <a:r>
              <a:rPr lang="zh-CN" altLang="en-US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chameleon hash functions</a:t>
            </a:r>
            <a:r>
              <a:rPr lang="zh-CN" altLang="en-US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in</a:t>
            </a:r>
            <a:r>
              <a:rPr lang="zh-CN" altLang="en-US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place</a:t>
            </a:r>
            <a:r>
              <a:rPr lang="zh-CN" altLang="en-US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of</a:t>
            </a:r>
            <a:r>
              <a:rPr lang="zh-CN" altLang="en-US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traditional hash functions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. </a:t>
            </a:r>
          </a:p>
          <a:p>
            <a:endParaRPr lang="en-US" sz="1800" kern="100" dirty="0">
              <a:effectLst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More</a:t>
            </a:r>
            <a:r>
              <a:rPr lang="zh-CN" altLang="en-US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precisely,</a:t>
            </a:r>
            <a:r>
              <a:rPr lang="zh-CN" altLang="en-US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one</a:t>
            </a:r>
            <a:r>
              <a:rPr lang="zh-CN" altLang="en-US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can</a:t>
            </a:r>
            <a:r>
              <a:rPr lang="zh-CN" altLang="en-US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use</a:t>
            </a:r>
            <a:r>
              <a:rPr lang="zh-CN" altLang="en-US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trapdoor</a:t>
            </a:r>
            <a:r>
              <a:rPr lang="zh-CN" altLang="en-US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of</a:t>
            </a:r>
            <a:r>
              <a:rPr lang="zh-CN" altLang="en-US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chameleon hash functions</a:t>
            </a:r>
            <a:r>
              <a:rPr lang="zh-CN" altLang="en-US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to</a:t>
            </a:r>
            <a:r>
              <a:rPr lang="zh-CN" altLang="en-US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find collisions,</a:t>
            </a:r>
            <a:r>
              <a:rPr lang="zh-CN" altLang="en-US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so</a:t>
            </a:r>
            <a:r>
              <a:rPr lang="zh-CN" altLang="en-US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that</a:t>
            </a:r>
            <a:r>
              <a:rPr lang="zh-CN" altLang="en-US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content</a:t>
            </a:r>
            <a:r>
              <a:rPr lang="zh-CN" altLang="en-US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in</a:t>
            </a:r>
            <a:r>
              <a:rPr lang="zh-CN" altLang="en-US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blockchain</a:t>
            </a:r>
            <a:r>
              <a:rPr lang="zh-CN" altLang="en-US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can</a:t>
            </a:r>
            <a:r>
              <a:rPr lang="zh-CN" altLang="en-US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be</a:t>
            </a:r>
            <a:r>
              <a:rPr lang="zh-CN" altLang="en-US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modified without changing its hash values.</a:t>
            </a:r>
            <a:endParaRPr lang="en-US" sz="1800" kern="100" dirty="0">
              <a:effectLst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en-US" sz="1800" kern="100" dirty="0">
              <a:effectLst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02D81-2749-004E-837F-E3344F46D8B3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Generally, a chameleon hash function consists of three algorithms. </a:t>
            </a:r>
          </a:p>
          <a:p>
            <a:r>
              <a:rPr lang="zh-CN" altLang="en-US" dirty="0"/>
              <a:t>The setup algorithm generates a public parameter and a trapdoor. </a:t>
            </a:r>
          </a:p>
          <a:p>
            <a:r>
              <a:rPr lang="zh-CN" altLang="en-US" dirty="0"/>
              <a:t>The hash algorithm </a:t>
            </a:r>
            <a:r>
              <a:rPr lang="en-US" altLang="zh-CN" dirty="0"/>
              <a:t>computes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hash</a:t>
            </a:r>
            <a:r>
              <a:rPr lang="zh-CN" altLang="en-US" dirty="0"/>
              <a:t> </a:t>
            </a:r>
            <a:r>
              <a:rPr lang="en-US" altLang="zh-CN" dirty="0"/>
              <a:t>value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a message m with the help of a randomness r.</a:t>
            </a:r>
            <a:endParaRPr lang="en-US" altLang="zh-CN" dirty="0"/>
          </a:p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adaptation</a:t>
            </a:r>
            <a:r>
              <a:rPr lang="zh-CN" altLang="en-US" dirty="0"/>
              <a:t> </a:t>
            </a:r>
            <a:r>
              <a:rPr lang="en-US" altLang="zh-CN" dirty="0"/>
              <a:t>algorithm</a:t>
            </a:r>
            <a:r>
              <a:rPr lang="zh-CN" altLang="en-US" dirty="0"/>
              <a:t> </a:t>
            </a:r>
            <a:r>
              <a:rPr lang="en-US" altLang="zh-CN" dirty="0"/>
              <a:t>uses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trapdoor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adapt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hash</a:t>
            </a:r>
            <a:r>
              <a:rPr lang="zh-CN" altLang="en-US" dirty="0"/>
              <a:t> </a:t>
            </a:r>
            <a:r>
              <a:rPr lang="en-US" altLang="zh-CN" dirty="0"/>
              <a:t>value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m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hash</a:t>
            </a:r>
            <a:r>
              <a:rPr lang="zh-CN" altLang="en-US" dirty="0"/>
              <a:t> </a:t>
            </a:r>
            <a:r>
              <a:rPr lang="en-US" altLang="zh-CN" dirty="0"/>
              <a:t>value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m',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outputting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corresponding</a:t>
            </a:r>
            <a:r>
              <a:rPr lang="zh-CN" altLang="en-US" dirty="0"/>
              <a:t> </a:t>
            </a:r>
            <a:r>
              <a:rPr lang="en-US" altLang="zh-CN" dirty="0"/>
              <a:t>r'.</a:t>
            </a:r>
          </a:p>
          <a:p>
            <a:endParaRPr lang="en-US" altLang="zh-CN" dirty="0"/>
          </a:p>
          <a:p>
            <a:r>
              <a:rPr lang="en-US" altLang="zh-CN" dirty="0"/>
              <a:t>Roughly</a:t>
            </a:r>
            <a:r>
              <a:rPr lang="zh-CN" altLang="en-US" dirty="0"/>
              <a:t> </a:t>
            </a:r>
            <a:r>
              <a:rPr lang="en-US" altLang="zh-CN" dirty="0"/>
              <a:t>speaking,</a:t>
            </a:r>
            <a:r>
              <a:rPr lang="zh-CN" altLang="en-US" dirty="0"/>
              <a:t> </a:t>
            </a:r>
            <a:r>
              <a:rPr lang="en-US" altLang="zh-CN" dirty="0"/>
              <a:t>w</a:t>
            </a:r>
            <a:r>
              <a:rPr lang="zh-CN" altLang="en-US" dirty="0"/>
              <a:t>ith trapdoor, one can efficiently find collisions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invoking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Adapt</a:t>
            </a:r>
            <a:r>
              <a:rPr lang="zh-CN" altLang="en-US" dirty="0"/>
              <a:t> </a:t>
            </a:r>
            <a:r>
              <a:rPr lang="en-US" altLang="zh-CN" dirty="0"/>
              <a:t>algorithm</a:t>
            </a:r>
            <a:r>
              <a:rPr lang="zh-CN" altLang="en-US" dirty="0"/>
              <a:t>. </a:t>
            </a:r>
          </a:p>
          <a:p>
            <a:r>
              <a:rPr lang="zh-CN" altLang="en-US" dirty="0"/>
              <a:t>But without the trapdoor, it is collision-resistant. </a:t>
            </a:r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There are </a:t>
            </a:r>
            <a:r>
              <a:rPr lang="en-US" altLang="zh-CN" dirty="0"/>
              <a:t>several</a:t>
            </a:r>
            <a:r>
              <a:rPr lang="zh-CN" altLang="en-US" dirty="0"/>
              <a:t> kinds of collision resistance </a:t>
            </a:r>
            <a:r>
              <a:rPr lang="en-US" altLang="zh-CN" dirty="0"/>
              <a:t>defined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chameleon hash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zh-CN" altLang="en-US" dirty="0"/>
              <a:t>and the full collision resistance, or full-CR for short, is the strongest one. 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C</a:t>
            </a:r>
            <a:r>
              <a:rPr lang="zh-CN" altLang="en-US" dirty="0"/>
              <a:t>hameleon hash with full-CR is </a:t>
            </a:r>
            <a:r>
              <a:rPr lang="en-US" altLang="zh-CN" dirty="0"/>
              <a:t>turned</a:t>
            </a:r>
            <a:r>
              <a:rPr lang="zh-CN" altLang="en-US" dirty="0"/>
              <a:t> </a:t>
            </a:r>
            <a:r>
              <a:rPr lang="en-US" altLang="zh-CN" dirty="0"/>
              <a:t>out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more desirable for redactable blockchains.</a:t>
            </a:r>
          </a:p>
          <a:p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Recent</a:t>
            </a:r>
            <a:r>
              <a:rPr lang="en-US" altLang="zh-CN" dirty="0" err="1">
                <a:sym typeface="+mn-ea"/>
              </a:rPr>
              <a:t>ly</a:t>
            </a:r>
            <a:r>
              <a:rPr lang="en-US" altLang="zh-CN" dirty="0">
                <a:sym typeface="+mn-ea"/>
              </a:rPr>
              <a:t>,</a:t>
            </a:r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there</a:t>
            </a:r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are</a:t>
            </a:r>
            <a:r>
              <a:rPr lang="zh-CN" altLang="en-US" dirty="0">
                <a:sym typeface="+mn-ea"/>
              </a:rPr>
              <a:t> several </a:t>
            </a:r>
            <a:r>
              <a:rPr lang="zh-CN" altLang="en-US" dirty="0"/>
              <a:t>chameleon hash </a:t>
            </a:r>
            <a:r>
              <a:rPr lang="en-US" altLang="zh-CN" dirty="0">
                <a:sym typeface="+mn-ea"/>
              </a:rPr>
              <a:t>achieving</a:t>
            </a:r>
            <a:r>
              <a:rPr lang="zh-CN" altLang="en-US" dirty="0">
                <a:sym typeface="+mn-ea"/>
              </a:rPr>
              <a:t> full-CR, </a:t>
            </a:r>
            <a:endParaRPr lang="en-US" altLang="zh-CN" dirty="0">
              <a:sym typeface="+mn-ea"/>
            </a:endParaRPr>
          </a:p>
          <a:p>
            <a:r>
              <a:rPr lang="zh-CN" altLang="en-US" dirty="0">
                <a:sym typeface="+mn-ea"/>
              </a:rPr>
              <a:t>however, they are either based on </a:t>
            </a:r>
            <a:r>
              <a:rPr lang="en-US" altLang="zh-CN" dirty="0">
                <a:sym typeface="+mn-ea"/>
              </a:rPr>
              <a:t>DDH</a:t>
            </a:r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or</a:t>
            </a:r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DLOG</a:t>
            </a:r>
            <a:r>
              <a:rPr lang="zh-CN" altLang="en-US" dirty="0">
                <a:sym typeface="+mn-ea"/>
              </a:rPr>
              <a:t> assumptions</a:t>
            </a:r>
            <a:r>
              <a:rPr lang="en-US" altLang="zh-CN" dirty="0">
                <a:sym typeface="+mn-ea"/>
              </a:rPr>
              <a:t>,</a:t>
            </a:r>
            <a:r>
              <a:rPr lang="zh-CN" altLang="en-US" dirty="0">
                <a:sym typeface="+mn-ea"/>
              </a:rPr>
              <a:t> and </a:t>
            </a:r>
            <a:r>
              <a:rPr lang="en-US" altLang="zh-CN" dirty="0">
                <a:sym typeface="+mn-ea"/>
              </a:rPr>
              <a:t>thus</a:t>
            </a:r>
            <a:r>
              <a:rPr lang="zh-CN" altLang="en-US" dirty="0">
                <a:sym typeface="+mn-ea"/>
              </a:rPr>
              <a:t> not quantum-</a:t>
            </a:r>
            <a:r>
              <a:rPr lang="en-US" altLang="zh-CN" dirty="0">
                <a:sym typeface="+mn-ea"/>
              </a:rPr>
              <a:t>safe</a:t>
            </a:r>
            <a:r>
              <a:rPr lang="zh-CN" altLang="en-US" dirty="0">
                <a:sym typeface="+mn-ea"/>
              </a:rPr>
              <a:t>, </a:t>
            </a:r>
            <a:endParaRPr lang="en-US" altLang="zh-CN" dirty="0">
              <a:sym typeface="+mn-ea"/>
            </a:endParaRPr>
          </a:p>
          <a:p>
            <a:r>
              <a:rPr lang="zh-CN" altLang="en-US" dirty="0">
                <a:sym typeface="+mn-ea"/>
              </a:rPr>
              <a:t>or </a:t>
            </a:r>
            <a:r>
              <a:rPr lang="en-US" altLang="zh-CN" dirty="0">
                <a:sym typeface="+mn-ea"/>
              </a:rPr>
              <a:t>rely</a:t>
            </a:r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on</a:t>
            </a:r>
            <a:r>
              <a:rPr lang="zh-CN" altLang="en-US" dirty="0">
                <a:sym typeface="+mn-ea"/>
              </a:rPr>
              <a:t> the random oracle model. 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Besides, these chameleon hash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use</a:t>
            </a:r>
            <a:r>
              <a:rPr lang="zh-CN" altLang="en-US" dirty="0"/>
              <a:t> heavy tools like extractable NIZK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their</a:t>
            </a:r>
            <a:r>
              <a:rPr lang="zh-CN" altLang="en-US" dirty="0"/>
              <a:t> </a:t>
            </a:r>
            <a:r>
              <a:rPr lang="en-US" altLang="zh-CN" dirty="0"/>
              <a:t>constructions</a:t>
            </a:r>
            <a:r>
              <a:rPr lang="zh-CN" altLang="en-US" dirty="0"/>
              <a:t>.</a:t>
            </a:r>
          </a:p>
          <a:p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B4920-02D2-1D4F-A2FD-8CC54DF89B4C}" type="datetime1">
              <a:rPr lang="en-US" altLang="zh-CN" smtClean="0"/>
              <a:t>4/14/24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EDA9-FE4E-45E7-BD88-ED2AE9648C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A65A-8520-5E4D-BCB8-E4D3AB5DB06F}" type="datetime1">
              <a:rPr lang="en-US" altLang="zh-CN" smtClean="0"/>
              <a:t>4/14/24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EDA9-FE4E-45E7-BD88-ED2AE9648C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90BBB-4ED1-A745-A979-6F985C4A9642}" type="datetime1">
              <a:rPr lang="en-US" altLang="zh-CN" smtClean="0"/>
              <a:t>4/14/24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EDA9-FE4E-45E7-BD88-ED2AE9648C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B4920-02D2-1D4F-A2FD-8CC54DF89B4C}" type="datetime1">
              <a:rPr lang="en-US" altLang="zh-CN" smtClean="0"/>
              <a:t>4/14/24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EDA9-FE4E-45E7-BD88-ED2AE9648C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E0D4-859E-2F45-ABDA-8C587E340C5F}" type="datetime1">
              <a:rPr lang="en-US" altLang="zh-CN" smtClean="0"/>
              <a:t>4/14/24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EDA9-FE4E-45E7-BD88-ED2AE9648C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1A550-1AA0-3C44-99C2-277CDAC80CD3}" type="datetime1">
              <a:rPr lang="en-US" altLang="zh-CN" smtClean="0"/>
              <a:t>4/14/24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EDA9-FE4E-45E7-BD88-ED2AE9648C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7777-0B2F-8A40-8950-CCDB8C429E41}" type="datetime1">
              <a:rPr lang="en-US" altLang="zh-CN" smtClean="0"/>
              <a:t>4/14/24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EDA9-FE4E-45E7-BD88-ED2AE9648C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01B3E-EFDA-B645-B2A7-0073C9B0F4F8}" type="datetime1">
              <a:rPr lang="en-US" altLang="zh-CN" smtClean="0"/>
              <a:t>4/14/24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EDA9-FE4E-45E7-BD88-ED2AE9648C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2BE7-893C-DE4B-946C-D214B10BDE70}" type="datetime1">
              <a:rPr lang="en-US" altLang="zh-CN" smtClean="0"/>
              <a:t>4/14/24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EDA9-FE4E-45E7-BD88-ED2AE9648C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6331-36EB-9B4D-B4A1-2537D202E23D}" type="datetime1">
              <a:rPr lang="en-US" altLang="zh-CN" smtClean="0"/>
              <a:t>4/14/24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EDA9-FE4E-45E7-BD88-ED2AE9648C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03B2-9B83-B34F-8F09-CF781584E159}" type="datetime1">
              <a:rPr lang="en-US" altLang="zh-CN" smtClean="0"/>
              <a:t>4/14/24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EDA9-FE4E-45E7-BD88-ED2AE9648C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E0D4-859E-2F45-ABDA-8C587E340C5F}" type="datetime1">
              <a:rPr lang="en-US" altLang="zh-CN" smtClean="0"/>
              <a:t>4/14/24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EDA9-FE4E-45E7-BD88-ED2AE9648C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67756-D2A0-684B-B0AE-635FA72E9F15}" type="datetime1">
              <a:rPr lang="en-US" altLang="zh-CN" smtClean="0"/>
              <a:t>4/14/24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EDA9-FE4E-45E7-BD88-ED2AE9648C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A65A-8520-5E4D-BCB8-E4D3AB5DB06F}" type="datetime1">
              <a:rPr lang="en-US" altLang="zh-CN" smtClean="0"/>
              <a:t>4/14/24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EDA9-FE4E-45E7-BD88-ED2AE9648C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90BBB-4ED1-A745-A979-6F985C4A9642}" type="datetime1">
              <a:rPr lang="en-US" altLang="zh-CN" smtClean="0"/>
              <a:t>4/14/24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EDA9-FE4E-45E7-BD88-ED2AE9648C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1A550-1AA0-3C44-99C2-277CDAC80CD3}" type="datetime1">
              <a:rPr lang="en-US" altLang="zh-CN" smtClean="0"/>
              <a:t>4/14/24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EDA9-FE4E-45E7-BD88-ED2AE9648C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7777-0B2F-8A40-8950-CCDB8C429E41}" type="datetime1">
              <a:rPr lang="en-US" altLang="zh-CN" smtClean="0"/>
              <a:t>4/14/24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EDA9-FE4E-45E7-BD88-ED2AE9648C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01B3E-EFDA-B645-B2A7-0073C9B0F4F8}" type="datetime1">
              <a:rPr lang="en-US" altLang="zh-CN" smtClean="0"/>
              <a:t>4/14/24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EDA9-FE4E-45E7-BD88-ED2AE9648C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2BE7-893C-DE4B-946C-D214B10BDE70}" type="datetime1">
              <a:rPr lang="en-US" altLang="zh-CN" smtClean="0"/>
              <a:t>4/14/24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EDA9-FE4E-45E7-BD88-ED2AE9648C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6331-36EB-9B4D-B4A1-2537D202E23D}" type="datetime1">
              <a:rPr lang="en-US" altLang="zh-CN" smtClean="0"/>
              <a:t>4/14/24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EDA9-FE4E-45E7-BD88-ED2AE9648C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03B2-9B83-B34F-8F09-CF781584E159}" type="datetime1">
              <a:rPr lang="en-US" altLang="zh-CN" smtClean="0"/>
              <a:t>4/14/24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EDA9-FE4E-45E7-BD88-ED2AE9648C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67756-D2A0-684B-B0AE-635FA72E9F15}" type="datetime1">
              <a:rPr lang="en-US" altLang="zh-CN" smtClean="0"/>
              <a:t>4/14/24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EDA9-FE4E-45E7-BD88-ED2AE9648C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C7393-B09D-ED4D-9878-3EC90D0ACE6E}" type="datetime1">
              <a:rPr lang="en-US" altLang="zh-CN" smtClean="0"/>
              <a:t>4/14/24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CEDA9-FE4E-45E7-BD88-ED2AE9648C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C7393-B09D-ED4D-9878-3EC90D0ACE6E}" type="datetime1">
              <a:rPr lang="en-US" altLang="zh-CN" smtClean="0"/>
              <a:t>4/14/24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CEDA9-FE4E-45E7-BD88-ED2AE9648C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3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19.png"/><Relationship Id="rId18" Type="http://schemas.openxmlformats.org/officeDocument/2006/relationships/image" Target="../media/image53.png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12" Type="http://schemas.openxmlformats.org/officeDocument/2006/relationships/image" Target="../media/image18.png"/><Relationship Id="rId17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17.png"/><Relationship Id="rId5" Type="http://schemas.openxmlformats.org/officeDocument/2006/relationships/image" Target="../media/image46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50.png"/><Relationship Id="rId1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26" Type="http://schemas.openxmlformats.org/officeDocument/2006/relationships/image" Target="../media/image72.png"/><Relationship Id="rId3" Type="http://schemas.openxmlformats.org/officeDocument/2006/relationships/image" Target="../media/image45.png"/><Relationship Id="rId21" Type="http://schemas.openxmlformats.org/officeDocument/2006/relationships/image" Target="../media/image67.png"/><Relationship Id="rId7" Type="http://schemas.openxmlformats.org/officeDocument/2006/relationships/image" Target="../media/image55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5" Type="http://schemas.openxmlformats.org/officeDocument/2006/relationships/image" Target="../media/image71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31.png"/><Relationship Id="rId24" Type="http://schemas.openxmlformats.org/officeDocument/2006/relationships/image" Target="../media/image70.png"/><Relationship Id="rId5" Type="http://schemas.openxmlformats.org/officeDocument/2006/relationships/image" Target="../media/image25.png"/><Relationship Id="rId15" Type="http://schemas.openxmlformats.org/officeDocument/2006/relationships/image" Target="../media/image61.png"/><Relationship Id="rId23" Type="http://schemas.openxmlformats.org/officeDocument/2006/relationships/image" Target="../media/image69.png"/><Relationship Id="rId10" Type="http://schemas.openxmlformats.org/officeDocument/2006/relationships/image" Target="../media/image57.png"/><Relationship Id="rId19" Type="http://schemas.openxmlformats.org/officeDocument/2006/relationships/image" Target="../media/image65.png"/><Relationship Id="rId4" Type="http://schemas.openxmlformats.org/officeDocument/2006/relationships/image" Target="../media/image3.png"/><Relationship Id="rId9" Type="http://schemas.openxmlformats.org/officeDocument/2006/relationships/image" Target="../media/image29.png"/><Relationship Id="rId14" Type="http://schemas.openxmlformats.org/officeDocument/2006/relationships/image" Target="../media/image60.png"/><Relationship Id="rId22" Type="http://schemas.openxmlformats.org/officeDocument/2006/relationships/image" Target="../media/image6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60.png"/><Relationship Id="rId18" Type="http://schemas.openxmlformats.org/officeDocument/2006/relationships/image" Target="../media/image65.png"/><Relationship Id="rId3" Type="http://schemas.openxmlformats.org/officeDocument/2006/relationships/image" Target="../media/image45.png"/><Relationship Id="rId21" Type="http://schemas.openxmlformats.org/officeDocument/2006/relationships/image" Target="../media/image68.png"/><Relationship Id="rId7" Type="http://schemas.openxmlformats.org/officeDocument/2006/relationships/image" Target="../media/image56.pn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5" Type="http://schemas.openxmlformats.org/officeDocument/2006/relationships/image" Target="../media/image72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63.png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58.png"/><Relationship Id="rId24" Type="http://schemas.openxmlformats.org/officeDocument/2006/relationships/image" Target="../media/image71.png"/><Relationship Id="rId5" Type="http://schemas.openxmlformats.org/officeDocument/2006/relationships/image" Target="../media/image25.png"/><Relationship Id="rId15" Type="http://schemas.openxmlformats.org/officeDocument/2006/relationships/image" Target="../media/image62.png"/><Relationship Id="rId23" Type="http://schemas.openxmlformats.org/officeDocument/2006/relationships/image" Target="../media/image70.png"/><Relationship Id="rId10" Type="http://schemas.openxmlformats.org/officeDocument/2006/relationships/image" Target="../media/image31.png"/><Relationship Id="rId19" Type="http://schemas.openxmlformats.org/officeDocument/2006/relationships/image" Target="../media/image66.png"/><Relationship Id="rId4" Type="http://schemas.openxmlformats.org/officeDocument/2006/relationships/image" Target="../media/image3.png"/><Relationship Id="rId9" Type="http://schemas.openxmlformats.org/officeDocument/2006/relationships/image" Target="../media/image57.png"/><Relationship Id="rId14" Type="http://schemas.openxmlformats.org/officeDocument/2006/relationships/image" Target="../media/image61.png"/><Relationship Id="rId22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77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9.png"/><Relationship Id="rId5" Type="http://schemas.openxmlformats.org/officeDocument/2006/relationships/image" Target="../media/image3.png"/><Relationship Id="rId4" Type="http://schemas.openxmlformats.org/officeDocument/2006/relationships/image" Target="../media/image7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3.png"/><Relationship Id="rId7" Type="http://schemas.openxmlformats.org/officeDocument/2006/relationships/image" Target="../media/image84.png"/><Relationship Id="rId12" Type="http://schemas.openxmlformats.org/officeDocument/2006/relationships/image" Target="../media/image7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89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3" Type="http://schemas.openxmlformats.org/officeDocument/2006/relationships/image" Target="../media/image3.png"/><Relationship Id="rId21" Type="http://schemas.openxmlformats.org/officeDocument/2006/relationships/image" Target="../media/image9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68.png"/><Relationship Id="rId20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11" Type="http://schemas.openxmlformats.org/officeDocument/2006/relationships/image" Target="../media/image63.png"/><Relationship Id="rId5" Type="http://schemas.openxmlformats.org/officeDocument/2006/relationships/image" Target="../media/image93.pn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19" Type="http://schemas.openxmlformats.org/officeDocument/2006/relationships/image" Target="../media/image71.png"/><Relationship Id="rId4" Type="http://schemas.openxmlformats.org/officeDocument/2006/relationships/image" Target="../media/image25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Relationship Id="rId22" Type="http://schemas.openxmlformats.org/officeDocument/2006/relationships/image" Target="../media/image9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7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3.png"/><Relationship Id="rId9" Type="http://schemas.openxmlformats.org/officeDocument/2006/relationships/image" Target="../media/image10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12" Type="http://schemas.openxmlformats.org/officeDocument/2006/relationships/image" Target="../media/image1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png"/><Relationship Id="rId11" Type="http://schemas.openxmlformats.org/officeDocument/2006/relationships/image" Target="../media/image110.png"/><Relationship Id="rId5" Type="http://schemas.openxmlformats.org/officeDocument/2006/relationships/image" Target="../media/image105.png"/><Relationship Id="rId10" Type="http://schemas.openxmlformats.org/officeDocument/2006/relationships/image" Target="../media/image109.png"/><Relationship Id="rId4" Type="http://schemas.openxmlformats.org/officeDocument/2006/relationships/image" Target="../media/image104.png"/><Relationship Id="rId9" Type="http://schemas.openxmlformats.org/officeDocument/2006/relationships/image" Target="../media/image10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08.png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106.png"/><Relationship Id="rId12" Type="http://schemas.openxmlformats.org/officeDocument/2006/relationships/image" Target="../media/image11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6.png"/><Relationship Id="rId1" Type="http://schemas.openxmlformats.org/officeDocument/2006/relationships/tags" Target="../tags/tag2.xml"/><Relationship Id="rId6" Type="http://schemas.openxmlformats.org/officeDocument/2006/relationships/image" Target="../media/image112.png"/><Relationship Id="rId11" Type="http://schemas.openxmlformats.org/officeDocument/2006/relationships/tags" Target="../tags/tag21.xml"/><Relationship Id="rId5" Type="http://schemas.openxmlformats.org/officeDocument/2006/relationships/image" Target="../media/image104.png"/><Relationship Id="rId15" Type="http://schemas.openxmlformats.org/officeDocument/2006/relationships/image" Target="../media/image110.png"/><Relationship Id="rId10" Type="http://schemas.openxmlformats.org/officeDocument/2006/relationships/image" Target="../media/image3.png"/><Relationship Id="rId4" Type="http://schemas.openxmlformats.org/officeDocument/2006/relationships/image" Target="../media/image103.png"/><Relationship Id="rId9" Type="http://schemas.openxmlformats.org/officeDocument/2006/relationships/image" Target="../media/image114.png"/><Relationship Id="rId14" Type="http://schemas.openxmlformats.org/officeDocument/2006/relationships/image" Target="../media/image10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02.png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3.png"/><Relationship Id="rId12" Type="http://schemas.openxmlformats.org/officeDocument/2006/relationships/image" Target="../media/image9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99.png"/><Relationship Id="rId11" Type="http://schemas.openxmlformats.org/officeDocument/2006/relationships/image" Target="../media/image31.png"/><Relationship Id="rId5" Type="http://schemas.openxmlformats.org/officeDocument/2006/relationships/image" Target="../media/image101.png"/><Relationship Id="rId15" Type="http://schemas.openxmlformats.org/officeDocument/2006/relationships/image" Target="../media/image120.png"/><Relationship Id="rId10" Type="http://schemas.openxmlformats.org/officeDocument/2006/relationships/image" Target="../media/image119.png"/><Relationship Id="rId4" Type="http://schemas.openxmlformats.org/officeDocument/2006/relationships/image" Target="../media/image100.png"/><Relationship Id="rId9" Type="http://schemas.openxmlformats.org/officeDocument/2006/relationships/image" Target="../media/image118.png"/><Relationship Id="rId14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image" Target="../media/image121.png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118.png"/><Relationship Id="rId12" Type="http://schemas.openxmlformats.org/officeDocument/2006/relationships/tags" Target="../tags/tag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17.png"/><Relationship Id="rId11" Type="http://schemas.openxmlformats.org/officeDocument/2006/relationships/image" Target="../media/image102.png"/><Relationship Id="rId5" Type="http://schemas.openxmlformats.org/officeDocument/2006/relationships/image" Target="../media/image3.png"/><Relationship Id="rId10" Type="http://schemas.openxmlformats.org/officeDocument/2006/relationships/image" Target="../media/image98.png"/><Relationship Id="rId4" Type="http://schemas.openxmlformats.org/officeDocument/2006/relationships/image" Target="../media/image101.png"/><Relationship Id="rId9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98.png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99.png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3.png"/><Relationship Id="rId1" Type="http://schemas.openxmlformats.org/officeDocument/2006/relationships/tags" Target="../tags/tag7.xml"/><Relationship Id="rId6" Type="http://schemas.openxmlformats.org/officeDocument/2006/relationships/image" Target="../media/image101.png"/><Relationship Id="rId11" Type="http://schemas.openxmlformats.org/officeDocument/2006/relationships/image" Target="../media/image119.png"/><Relationship Id="rId5" Type="http://schemas.openxmlformats.org/officeDocument/2006/relationships/image" Target="../media/image100.png"/><Relationship Id="rId15" Type="http://schemas.openxmlformats.org/officeDocument/2006/relationships/tags" Target="../tags/tag8.xml"/><Relationship Id="rId10" Type="http://schemas.openxmlformats.org/officeDocument/2006/relationships/image" Target="../media/image118.png"/><Relationship Id="rId4" Type="http://schemas.openxmlformats.org/officeDocument/2006/relationships/image" Target="../media/image122.png"/><Relationship Id="rId9" Type="http://schemas.openxmlformats.org/officeDocument/2006/relationships/image" Target="../media/image117.png"/><Relationship Id="rId14" Type="http://schemas.openxmlformats.org/officeDocument/2006/relationships/image" Target="../media/image10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02.png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3.png"/><Relationship Id="rId12" Type="http://schemas.openxmlformats.org/officeDocument/2006/relationships/image" Target="../media/image9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99.png"/><Relationship Id="rId11" Type="http://schemas.openxmlformats.org/officeDocument/2006/relationships/image" Target="../media/image31.png"/><Relationship Id="rId5" Type="http://schemas.openxmlformats.org/officeDocument/2006/relationships/image" Target="../media/image101.png"/><Relationship Id="rId15" Type="http://schemas.openxmlformats.org/officeDocument/2006/relationships/image" Target="../media/image124.png"/><Relationship Id="rId10" Type="http://schemas.openxmlformats.org/officeDocument/2006/relationships/image" Target="../media/image119.png"/><Relationship Id="rId4" Type="http://schemas.openxmlformats.org/officeDocument/2006/relationships/image" Target="../media/image100.png"/><Relationship Id="rId9" Type="http://schemas.openxmlformats.org/officeDocument/2006/relationships/image" Target="../media/image118.png"/><Relationship Id="rId14" Type="http://schemas.openxmlformats.org/officeDocument/2006/relationships/tags" Target="../tags/tag10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tags" Target="../tags/tag12.xml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3.png"/><Relationship Id="rId12" Type="http://schemas.openxmlformats.org/officeDocument/2006/relationships/image" Target="../media/image9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99.png"/><Relationship Id="rId11" Type="http://schemas.openxmlformats.org/officeDocument/2006/relationships/image" Target="../media/image31.png"/><Relationship Id="rId5" Type="http://schemas.openxmlformats.org/officeDocument/2006/relationships/image" Target="../media/image101.png"/><Relationship Id="rId15" Type="http://schemas.openxmlformats.org/officeDocument/2006/relationships/image" Target="../media/image127.png"/><Relationship Id="rId10" Type="http://schemas.openxmlformats.org/officeDocument/2006/relationships/image" Target="../media/image119.png"/><Relationship Id="rId4" Type="http://schemas.openxmlformats.org/officeDocument/2006/relationships/image" Target="../media/image100.png"/><Relationship Id="rId9" Type="http://schemas.openxmlformats.org/officeDocument/2006/relationships/image" Target="../media/image125.png"/><Relationship Id="rId14" Type="http://schemas.openxmlformats.org/officeDocument/2006/relationships/image" Target="../media/image12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22.png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3.png"/><Relationship Id="rId12" Type="http://schemas.openxmlformats.org/officeDocument/2006/relationships/image" Target="../media/image98.png"/><Relationship Id="rId17" Type="http://schemas.openxmlformats.org/officeDocument/2006/relationships/image" Target="../media/image131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7.png"/><Relationship Id="rId1" Type="http://schemas.openxmlformats.org/officeDocument/2006/relationships/tags" Target="../tags/tag13.xml"/><Relationship Id="rId6" Type="http://schemas.openxmlformats.org/officeDocument/2006/relationships/image" Target="../media/image99.png"/><Relationship Id="rId11" Type="http://schemas.openxmlformats.org/officeDocument/2006/relationships/image" Target="../media/image31.png"/><Relationship Id="rId5" Type="http://schemas.openxmlformats.org/officeDocument/2006/relationships/image" Target="../media/image101.png"/><Relationship Id="rId15" Type="http://schemas.openxmlformats.org/officeDocument/2006/relationships/image" Target="../media/image130.png"/><Relationship Id="rId10" Type="http://schemas.openxmlformats.org/officeDocument/2006/relationships/image" Target="../media/image129.png"/><Relationship Id="rId4" Type="http://schemas.openxmlformats.org/officeDocument/2006/relationships/image" Target="../media/image100.png"/><Relationship Id="rId9" Type="http://schemas.openxmlformats.org/officeDocument/2006/relationships/image" Target="../media/image128.png"/><Relationship Id="rId14" Type="http://schemas.openxmlformats.org/officeDocument/2006/relationships/tags" Target="../tags/tag1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27.png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3.png"/><Relationship Id="rId12" Type="http://schemas.openxmlformats.org/officeDocument/2006/relationships/image" Target="../media/image126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9.png"/><Relationship Id="rId1" Type="http://schemas.openxmlformats.org/officeDocument/2006/relationships/tags" Target="../tags/tag15.xml"/><Relationship Id="rId6" Type="http://schemas.openxmlformats.org/officeDocument/2006/relationships/image" Target="../media/image99.png"/><Relationship Id="rId11" Type="http://schemas.openxmlformats.org/officeDocument/2006/relationships/tags" Target="../tags/tag16.xml"/><Relationship Id="rId5" Type="http://schemas.openxmlformats.org/officeDocument/2006/relationships/image" Target="../media/image101.png"/><Relationship Id="rId15" Type="http://schemas.openxmlformats.org/officeDocument/2006/relationships/image" Target="../media/image118.png"/><Relationship Id="rId10" Type="http://schemas.openxmlformats.org/officeDocument/2006/relationships/image" Target="../media/image98.png"/><Relationship Id="rId4" Type="http://schemas.openxmlformats.org/officeDocument/2006/relationships/image" Target="../media/image100.png"/><Relationship Id="rId9" Type="http://schemas.openxmlformats.org/officeDocument/2006/relationships/image" Target="../media/image31.png"/><Relationship Id="rId14" Type="http://schemas.openxmlformats.org/officeDocument/2006/relationships/image" Target="../media/image13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01.png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114.png"/><Relationship Id="rId12" Type="http://schemas.openxmlformats.org/officeDocument/2006/relationships/image" Target="../media/image10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107.png"/><Relationship Id="rId11" Type="http://schemas.openxmlformats.org/officeDocument/2006/relationships/image" Target="../media/image98.png"/><Relationship Id="rId5" Type="http://schemas.openxmlformats.org/officeDocument/2006/relationships/image" Target="../media/image97.png"/><Relationship Id="rId10" Type="http://schemas.openxmlformats.org/officeDocument/2006/relationships/image" Target="../media/image134.png"/><Relationship Id="rId4" Type="http://schemas.openxmlformats.org/officeDocument/2006/relationships/image" Target="../media/image133.png"/><Relationship Id="rId9" Type="http://schemas.openxmlformats.org/officeDocument/2006/relationships/tags" Target="../tags/tag18.xml"/><Relationship Id="rId14" Type="http://schemas.openxmlformats.org/officeDocument/2006/relationships/image" Target="../media/image10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01.png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114.png"/><Relationship Id="rId12" Type="http://schemas.openxmlformats.org/officeDocument/2006/relationships/image" Target="../media/image10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107.png"/><Relationship Id="rId11" Type="http://schemas.openxmlformats.org/officeDocument/2006/relationships/image" Target="../media/image98.png"/><Relationship Id="rId5" Type="http://schemas.openxmlformats.org/officeDocument/2006/relationships/image" Target="../media/image97.png"/><Relationship Id="rId10" Type="http://schemas.openxmlformats.org/officeDocument/2006/relationships/image" Target="../media/image136.png"/><Relationship Id="rId4" Type="http://schemas.openxmlformats.org/officeDocument/2006/relationships/image" Target="../media/image135.png"/><Relationship Id="rId9" Type="http://schemas.openxmlformats.org/officeDocument/2006/relationships/tags" Target="../tags/tag2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5" Type="http://schemas.openxmlformats.org/officeDocument/2006/relationships/image" Target="../media/image24.png"/><Relationship Id="rId10" Type="http://schemas.openxmlformats.org/officeDocument/2006/relationships/image" Target="../media/image3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.png"/><Relationship Id="rId5" Type="http://schemas.openxmlformats.org/officeDocument/2006/relationships/image" Target="../media/image27.png"/><Relationship Id="rId15" Type="http://schemas.openxmlformats.org/officeDocument/2006/relationships/image" Target="../media/image36.png"/><Relationship Id="rId10" Type="http://schemas.openxmlformats.org/officeDocument/2006/relationships/image" Target="../media/image32.png"/><Relationship Id="rId19" Type="http://schemas.openxmlformats.org/officeDocument/2006/relationships/image" Target="../media/image40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4" b="43587"/>
          <a:stretch>
            <a:fillRect/>
          </a:stretch>
        </p:blipFill>
        <p:spPr>
          <a:xfrm>
            <a:off x="1" y="3267"/>
            <a:ext cx="12188077" cy="3427200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2689140" y="5051376"/>
            <a:ext cx="6809798" cy="0"/>
          </a:xfrm>
          <a:prstGeom prst="line">
            <a:avLst/>
          </a:prstGeom>
          <a:noFill/>
          <a:ln w="12700" cap="flat" cmpd="sng" algn="ctr">
            <a:gradFill flip="none" rotWithShape="1">
              <a:gsLst>
                <a:gs pos="0">
                  <a:srgbClr val="961318"/>
                </a:gs>
                <a:gs pos="60000">
                  <a:srgbClr val="961318">
                    <a:alpha val="40000"/>
                  </a:srgbClr>
                </a:gs>
                <a:gs pos="92000">
                  <a:srgbClr val="9613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prstDash val="solid"/>
            <a:miter lim="800000"/>
          </a:ln>
          <a:effectLst/>
        </p:spPr>
      </p:cxnSp>
      <p:pic>
        <p:nvPicPr>
          <p:cNvPr id="19" name="图片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34252" y="5471576"/>
            <a:ext cx="1081200" cy="1081200"/>
          </a:xfrm>
          <a:prstGeom prst="ellipse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423642" y="3761066"/>
            <a:ext cx="116307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3600" b="1" dirty="0">
                <a:solidFill>
                  <a:srgbClr val="961318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Tagged Chameleon Hash from Lattices and Application to Redactable Blockchain</a:t>
            </a:r>
            <a:endParaRPr lang="zh-CN" altLang="en-US" sz="3600" b="1" dirty="0">
              <a:solidFill>
                <a:srgbClr val="961318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57748" y="5191414"/>
            <a:ext cx="9562509" cy="961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0" lang="en-US" altLang="zh-CN" sz="2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Yiming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Li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and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Shengli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Liu</a:t>
            </a:r>
          </a:p>
          <a:p>
            <a:pPr algn="ctr">
              <a:lnSpc>
                <a:spcPct val="150000"/>
              </a:lnSpc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Shanghai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Jiao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Tong</a:t>
            </a:r>
            <a:r>
              <a:rPr lang="zh-CN" altLang="en-US" sz="20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University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08930" y="6215380"/>
            <a:ext cx="1874520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zh-CN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April</a:t>
            </a:r>
            <a:r>
              <a:rPr kumimoji="0" lang="zh-CN" altLang="en-US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16</a:t>
            </a:r>
            <a:r>
              <a:rPr kumimoji="0" lang="en-US" altLang="zh-CN" sz="160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th</a:t>
            </a:r>
            <a:r>
              <a:rPr kumimoji="0" lang="en-US" altLang="zh-CN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kumimoji="0" lang="zh-CN" altLang="en-US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2024</a:t>
            </a:r>
            <a:endParaRPr 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"/>
          <p:cNvGrpSpPr/>
          <p:nvPr/>
        </p:nvGrpSpPr>
        <p:grpSpPr>
          <a:xfrm>
            <a:off x="11017" y="99020"/>
            <a:ext cx="6800988" cy="1007309"/>
            <a:chOff x="0" y="218940"/>
            <a:chExt cx="6800988" cy="1007309"/>
          </a:xfrm>
        </p:grpSpPr>
        <p:sp>
          <p:nvSpPr>
            <p:cNvPr id="4" name="矩形 2"/>
            <p:cNvSpPr/>
            <p:nvPr/>
          </p:nvSpPr>
          <p:spPr>
            <a:xfrm>
              <a:off x="0" y="218940"/>
              <a:ext cx="242371" cy="626876"/>
            </a:xfrm>
            <a:prstGeom prst="rect">
              <a:avLst/>
            </a:prstGeom>
            <a:solidFill>
              <a:srgbClr val="961318"/>
            </a:solidFill>
            <a:ln w="25400" cap="flat" cmpd="sng" algn="ctr">
              <a:solidFill>
                <a:srgbClr val="961318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5" name="组合 3"/>
            <p:cNvGrpSpPr/>
            <p:nvPr/>
          </p:nvGrpSpPr>
          <p:grpSpPr>
            <a:xfrm>
              <a:off x="303033" y="273114"/>
              <a:ext cx="6497955" cy="953135"/>
              <a:chOff x="231025" y="323346"/>
              <a:chExt cx="6497955" cy="953135"/>
            </a:xfrm>
          </p:grpSpPr>
          <p:sp>
            <p:nvSpPr>
              <p:cNvPr id="6" name="文本框 4"/>
              <p:cNvSpPr txBox="1"/>
              <p:nvPr/>
            </p:nvSpPr>
            <p:spPr>
              <a:xfrm>
                <a:off x="231025" y="323346"/>
                <a:ext cx="6497955" cy="9531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defRPr/>
                </a:pPr>
                <a:r>
                  <a:rPr lang="en-US" altLang="zh-CN" sz="2800" b="1" dirty="0">
                    <a:solidFill>
                      <a:srgbClr val="961217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Times New Roman" panose="02020603050405020304" pitchFamily="18" charset="0"/>
                    <a:sym typeface="+mn-ea"/>
                  </a:rPr>
                  <a:t>INTRODUCTION &amp; CONTRIBUTION</a:t>
                </a:r>
                <a:endParaRPr lang="en-US" altLang="zh-CN" sz="2800" b="1" dirty="0">
                  <a:solidFill>
                    <a:srgbClr val="961217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Times New Roman" panose="02020603050405020304" pitchFamily="18" charset="0"/>
                </a:endParaRPr>
              </a:p>
              <a:p>
                <a:pPr algn="l">
                  <a:defRPr/>
                </a:pPr>
                <a:endParaRPr lang="zh-CN" altLang="en-US" sz="2800" kern="0" dirty="0">
                  <a:solidFill>
                    <a:prstClr val="black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cxnSp>
            <p:nvCxnSpPr>
              <p:cNvPr id="7" name="直接连接符 5"/>
              <p:cNvCxnSpPr/>
              <p:nvPr/>
            </p:nvCxnSpPr>
            <p:spPr>
              <a:xfrm>
                <a:off x="330756" y="896048"/>
                <a:ext cx="2880320" cy="0"/>
              </a:xfrm>
              <a:prstGeom prst="line">
                <a:avLst/>
              </a:prstGeom>
              <a:noFill/>
              <a:ln w="28575" cap="flat" cmpd="sng" algn="ctr">
                <a:gradFill flip="none" rotWithShape="1">
                  <a:gsLst>
                    <a:gs pos="0">
                      <a:srgbClr val="961318"/>
                    </a:gs>
                    <a:gs pos="81000">
                      <a:srgbClr val="961318">
                        <a:alpha val="20000"/>
                      </a:srgbClr>
                    </a:gs>
                    <a:gs pos="100000">
                      <a:srgbClr val="961318">
                        <a:alpha val="0"/>
                      </a:srgbClr>
                    </a:gs>
                  </a:gsLst>
                  <a:lin ang="0" scaled="1"/>
                  <a:tileRect/>
                </a:gradFill>
                <a:prstDash val="solid"/>
              </a:ln>
              <a:effectLst/>
            </p:spPr>
          </p:cxnSp>
        </p:grpSp>
      </p:grpSp>
      <p:cxnSp>
        <p:nvCxnSpPr>
          <p:cNvPr id="11" name="直接连接符 5"/>
          <p:cNvCxnSpPr/>
          <p:nvPr/>
        </p:nvCxnSpPr>
        <p:spPr>
          <a:xfrm>
            <a:off x="314050" y="5700786"/>
            <a:ext cx="11319762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229461" y="5680275"/>
            <a:ext cx="859531" cy="329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[DSS20]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89299" y="5700786"/>
            <a:ext cx="9913386" cy="1104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DERLER D, SAMELIN K, SLAMANIG D. Bringing Order to Chaos: The Case of Collision-Resistant Chameleon-Hashes.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PKC,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2020.</a:t>
            </a:r>
          </a:p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DERLER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D,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KRENN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S,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SAMELIN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K,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SLAMANIG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D.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Fully Collision-Resistant Chameleon-Hashes from Simpler and Post-Quantum Assumptions.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SCN,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0070" y="1412857"/>
            <a:ext cx="10071498" cy="810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[DSS20]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Generic construction from CH with weak-CR +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IND-CPA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PKE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SSE</a:t>
            </a:r>
            <a:r>
              <a:rPr lang="zh-CN" altLang="en-US" b="1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NIZK</a:t>
            </a: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b="1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zh-CN" altLang="en-US" b="1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b="1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Instantiations based on 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DDH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or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Symmetric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DDH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standard model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90245" y="2191385"/>
            <a:ext cx="11229975" cy="887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[DKSS20]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Generic construction from 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with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Weak-CR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Non-Interactive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Commitment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SSE</a:t>
            </a:r>
            <a:r>
              <a:rPr lang="zh-CN" altLang="en-US" b="1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NIZK</a:t>
            </a: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Instantiations based on 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DLOG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standard model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or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LPN</a:t>
            </a:r>
            <a:r>
              <a:rPr lang="zh-CN" altLang="en-US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</a:t>
            </a:r>
            <a:r>
              <a:rPr lang="zh-CN" altLang="en-US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(Q)ROM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2449" y="6224743"/>
            <a:ext cx="973343" cy="328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[DKSS20]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íṡľiďè"/>
          <p:cNvSpPr/>
          <p:nvPr/>
        </p:nvSpPr>
        <p:spPr bwMode="auto">
          <a:xfrm>
            <a:off x="277149" y="1000736"/>
            <a:ext cx="165383" cy="254995"/>
          </a:xfrm>
          <a:custGeom>
            <a:avLst/>
            <a:gdLst>
              <a:gd name="T0" fmla="*/ 325000 h 606722"/>
              <a:gd name="T1" fmla="*/ 325000 h 606722"/>
              <a:gd name="T2" fmla="*/ 325000 h 606722"/>
              <a:gd name="T3" fmla="*/ 325000 h 606722"/>
              <a:gd name="T4" fmla="*/ 325000 h 606722"/>
              <a:gd name="T5" fmla="*/ 325000 h 606722"/>
              <a:gd name="T6" fmla="*/ 325000 h 606722"/>
              <a:gd name="T7" fmla="*/ 325000 h 606722"/>
              <a:gd name="T8" fmla="*/ 325000 h 606722"/>
              <a:gd name="T9" fmla="*/ 325000 h 606722"/>
              <a:gd name="T10" fmla="*/ 325000 h 606722"/>
              <a:gd name="T11" fmla="*/ 325000 h 606722"/>
              <a:gd name="T12" fmla="*/ 325000 h 606722"/>
              <a:gd name="T13" fmla="*/ 325000 h 606722"/>
              <a:gd name="T14" fmla="*/ 325000 h 606722"/>
              <a:gd name="T15" fmla="*/ 325000 h 606722"/>
              <a:gd name="T16" fmla="*/ 325000 h 606722"/>
              <a:gd name="T17" fmla="*/ 325000 h 606722"/>
              <a:gd name="T18" fmla="*/ 325000 h 606722"/>
              <a:gd name="T19" fmla="*/ 325000 h 606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31" h="3136">
                <a:moveTo>
                  <a:pt x="0" y="3033"/>
                </a:moveTo>
                <a:lnTo>
                  <a:pt x="0" y="104"/>
                </a:lnTo>
                <a:cubicBezTo>
                  <a:pt x="0" y="66"/>
                  <a:pt x="22" y="31"/>
                  <a:pt x="56" y="16"/>
                </a:cubicBezTo>
                <a:cubicBezTo>
                  <a:pt x="90" y="0"/>
                  <a:pt x="131" y="6"/>
                  <a:pt x="159" y="30"/>
                </a:cubicBezTo>
                <a:lnTo>
                  <a:pt x="1997" y="1471"/>
                </a:lnTo>
                <a:cubicBezTo>
                  <a:pt x="2018" y="1489"/>
                  <a:pt x="2030" y="1515"/>
                  <a:pt x="2031" y="1543"/>
                </a:cubicBezTo>
                <a:cubicBezTo>
                  <a:pt x="2031" y="1570"/>
                  <a:pt x="2019" y="1598"/>
                  <a:pt x="1998" y="1616"/>
                </a:cubicBezTo>
                <a:lnTo>
                  <a:pt x="160" y="3105"/>
                </a:lnTo>
                <a:cubicBezTo>
                  <a:pt x="132" y="3130"/>
                  <a:pt x="91" y="3136"/>
                  <a:pt x="57" y="3121"/>
                </a:cubicBezTo>
                <a:cubicBezTo>
                  <a:pt x="22" y="3105"/>
                  <a:pt x="0" y="3071"/>
                  <a:pt x="0" y="3033"/>
                </a:cubicBezTo>
                <a:close/>
              </a:path>
            </a:pathLst>
          </a:custGeom>
          <a:solidFill>
            <a:srgbClr val="961318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srgbClr val="000000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íṡľiďè"/>
          <p:cNvSpPr/>
          <p:nvPr/>
        </p:nvSpPr>
        <p:spPr bwMode="auto">
          <a:xfrm>
            <a:off x="441698" y="1553179"/>
            <a:ext cx="133290" cy="205512"/>
          </a:xfrm>
          <a:custGeom>
            <a:avLst/>
            <a:gdLst>
              <a:gd name="T0" fmla="*/ 325000 h 606722"/>
              <a:gd name="T1" fmla="*/ 325000 h 606722"/>
              <a:gd name="T2" fmla="*/ 325000 h 606722"/>
              <a:gd name="T3" fmla="*/ 325000 h 606722"/>
              <a:gd name="T4" fmla="*/ 325000 h 606722"/>
              <a:gd name="T5" fmla="*/ 325000 h 606722"/>
              <a:gd name="T6" fmla="*/ 325000 h 606722"/>
              <a:gd name="T7" fmla="*/ 325000 h 606722"/>
              <a:gd name="T8" fmla="*/ 325000 h 606722"/>
              <a:gd name="T9" fmla="*/ 325000 h 606722"/>
              <a:gd name="T10" fmla="*/ 325000 h 606722"/>
              <a:gd name="T11" fmla="*/ 325000 h 606722"/>
              <a:gd name="T12" fmla="*/ 325000 h 606722"/>
              <a:gd name="T13" fmla="*/ 325000 h 606722"/>
              <a:gd name="T14" fmla="*/ 325000 h 606722"/>
              <a:gd name="T15" fmla="*/ 325000 h 606722"/>
              <a:gd name="T16" fmla="*/ 325000 h 606722"/>
              <a:gd name="T17" fmla="*/ 325000 h 606722"/>
              <a:gd name="T18" fmla="*/ 325000 h 606722"/>
              <a:gd name="T19" fmla="*/ 325000 h 606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31" h="3136">
                <a:moveTo>
                  <a:pt x="0" y="3033"/>
                </a:moveTo>
                <a:lnTo>
                  <a:pt x="0" y="104"/>
                </a:lnTo>
                <a:cubicBezTo>
                  <a:pt x="0" y="66"/>
                  <a:pt x="22" y="31"/>
                  <a:pt x="56" y="16"/>
                </a:cubicBezTo>
                <a:cubicBezTo>
                  <a:pt x="90" y="0"/>
                  <a:pt x="131" y="6"/>
                  <a:pt x="159" y="30"/>
                </a:cubicBezTo>
                <a:lnTo>
                  <a:pt x="1997" y="1471"/>
                </a:lnTo>
                <a:cubicBezTo>
                  <a:pt x="2018" y="1489"/>
                  <a:pt x="2030" y="1515"/>
                  <a:pt x="2031" y="1543"/>
                </a:cubicBezTo>
                <a:cubicBezTo>
                  <a:pt x="2031" y="1570"/>
                  <a:pt x="2019" y="1598"/>
                  <a:pt x="1998" y="1616"/>
                </a:cubicBezTo>
                <a:lnTo>
                  <a:pt x="160" y="3105"/>
                </a:lnTo>
                <a:cubicBezTo>
                  <a:pt x="132" y="3130"/>
                  <a:pt x="91" y="3136"/>
                  <a:pt x="57" y="3121"/>
                </a:cubicBezTo>
                <a:cubicBezTo>
                  <a:pt x="22" y="3105"/>
                  <a:pt x="0" y="3071"/>
                  <a:pt x="0" y="3033"/>
                </a:cubicBezTo>
                <a:close/>
              </a:path>
            </a:pathLst>
          </a:custGeom>
          <a:noFill/>
          <a:ln w="28575">
            <a:solidFill>
              <a:srgbClr val="961217"/>
            </a:solidFill>
          </a:ln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srgbClr val="000000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íṡľiďè"/>
          <p:cNvSpPr/>
          <p:nvPr/>
        </p:nvSpPr>
        <p:spPr bwMode="auto">
          <a:xfrm>
            <a:off x="442333" y="2360475"/>
            <a:ext cx="133290" cy="205512"/>
          </a:xfrm>
          <a:custGeom>
            <a:avLst/>
            <a:gdLst>
              <a:gd name="T0" fmla="*/ 325000 h 606722"/>
              <a:gd name="T1" fmla="*/ 325000 h 606722"/>
              <a:gd name="T2" fmla="*/ 325000 h 606722"/>
              <a:gd name="T3" fmla="*/ 325000 h 606722"/>
              <a:gd name="T4" fmla="*/ 325000 h 606722"/>
              <a:gd name="T5" fmla="*/ 325000 h 606722"/>
              <a:gd name="T6" fmla="*/ 325000 h 606722"/>
              <a:gd name="T7" fmla="*/ 325000 h 606722"/>
              <a:gd name="T8" fmla="*/ 325000 h 606722"/>
              <a:gd name="T9" fmla="*/ 325000 h 606722"/>
              <a:gd name="T10" fmla="*/ 325000 h 606722"/>
              <a:gd name="T11" fmla="*/ 325000 h 606722"/>
              <a:gd name="T12" fmla="*/ 325000 h 606722"/>
              <a:gd name="T13" fmla="*/ 325000 h 606722"/>
              <a:gd name="T14" fmla="*/ 325000 h 606722"/>
              <a:gd name="T15" fmla="*/ 325000 h 606722"/>
              <a:gd name="T16" fmla="*/ 325000 h 606722"/>
              <a:gd name="T17" fmla="*/ 325000 h 606722"/>
              <a:gd name="T18" fmla="*/ 325000 h 606722"/>
              <a:gd name="T19" fmla="*/ 325000 h 606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31" h="3136">
                <a:moveTo>
                  <a:pt x="0" y="3033"/>
                </a:moveTo>
                <a:lnTo>
                  <a:pt x="0" y="104"/>
                </a:lnTo>
                <a:cubicBezTo>
                  <a:pt x="0" y="66"/>
                  <a:pt x="22" y="31"/>
                  <a:pt x="56" y="16"/>
                </a:cubicBezTo>
                <a:cubicBezTo>
                  <a:pt x="90" y="0"/>
                  <a:pt x="131" y="6"/>
                  <a:pt x="159" y="30"/>
                </a:cubicBezTo>
                <a:lnTo>
                  <a:pt x="1997" y="1471"/>
                </a:lnTo>
                <a:cubicBezTo>
                  <a:pt x="2018" y="1489"/>
                  <a:pt x="2030" y="1515"/>
                  <a:pt x="2031" y="1543"/>
                </a:cubicBezTo>
                <a:cubicBezTo>
                  <a:pt x="2031" y="1570"/>
                  <a:pt x="2019" y="1598"/>
                  <a:pt x="1998" y="1616"/>
                </a:cubicBezTo>
                <a:lnTo>
                  <a:pt x="160" y="3105"/>
                </a:lnTo>
                <a:cubicBezTo>
                  <a:pt x="132" y="3130"/>
                  <a:pt x="91" y="3136"/>
                  <a:pt x="57" y="3121"/>
                </a:cubicBezTo>
                <a:cubicBezTo>
                  <a:pt x="22" y="3105"/>
                  <a:pt x="0" y="3071"/>
                  <a:pt x="0" y="3033"/>
                </a:cubicBezTo>
                <a:close/>
              </a:path>
            </a:pathLst>
          </a:custGeom>
          <a:noFill/>
          <a:ln w="28575">
            <a:solidFill>
              <a:srgbClr val="961217"/>
            </a:solidFill>
          </a:ln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srgbClr val="000000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3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17697" y="157899"/>
            <a:ext cx="760253" cy="760253"/>
          </a:xfrm>
          <a:prstGeom prst="ellipse">
            <a:avLst/>
          </a:prstGeom>
        </p:spPr>
      </p:pic>
      <p:sp>
        <p:nvSpPr>
          <p:cNvPr id="50" name="Rectangle 11"/>
          <p:cNvSpPr/>
          <p:nvPr/>
        </p:nvSpPr>
        <p:spPr>
          <a:xfrm>
            <a:off x="314325" y="1412875"/>
            <a:ext cx="11563985" cy="1751330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矩形: 圆角 30"/>
          <p:cNvSpPr/>
          <p:nvPr/>
        </p:nvSpPr>
        <p:spPr>
          <a:xfrm>
            <a:off x="1289060" y="3757612"/>
            <a:ext cx="9875184" cy="1101687"/>
          </a:xfrm>
          <a:prstGeom prst="roundRect">
            <a:avLst>
              <a:gd name="adj" fmla="val 14150"/>
            </a:avLst>
          </a:prstGeom>
          <a:noFill/>
          <a:ln w="19050">
            <a:solidFill>
              <a:srgbClr val="8C151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9"/>
          <p:cNvSpPr txBox="1"/>
          <p:nvPr/>
        </p:nvSpPr>
        <p:spPr>
          <a:xfrm>
            <a:off x="1765935" y="3900805"/>
            <a:ext cx="9251950" cy="755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Can we design a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b="1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post-quantum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CH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b="1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serving for a redactable blockchain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in the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b="1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standard model</a:t>
            </a:r>
            <a:r>
              <a:rPr lang="zh-CN" altLang="en-US" b="1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(especially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b="1" dirty="0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without relying on a NIZK proof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)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?</a:t>
            </a:r>
            <a:endParaRPr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: 圆角 31"/>
          <p:cNvSpPr/>
          <p:nvPr/>
        </p:nvSpPr>
        <p:spPr>
          <a:xfrm>
            <a:off x="929294" y="3923778"/>
            <a:ext cx="719534" cy="719534"/>
          </a:xfrm>
          <a:prstGeom prst="roundRect">
            <a:avLst/>
          </a:prstGeom>
          <a:solidFill>
            <a:srgbClr val="9612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1027278" y="4012919"/>
            <a:ext cx="478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</a:t>
            </a:r>
            <a:endParaRPr 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19"/>
          <p:cNvSpPr txBox="1"/>
          <p:nvPr/>
        </p:nvSpPr>
        <p:spPr>
          <a:xfrm>
            <a:off x="442595" y="943610"/>
            <a:ext cx="9288145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Chameleon hash functions that serve for secure redactable blockchains</a:t>
            </a:r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EDA9-FE4E-45E7-BD88-ED2AE9648CD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: 圆角 31"/>
          <p:cNvSpPr/>
          <p:nvPr/>
        </p:nvSpPr>
        <p:spPr>
          <a:xfrm>
            <a:off x="934473" y="3922005"/>
            <a:ext cx="719534" cy="719534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: 圆角 30"/>
          <p:cNvSpPr/>
          <p:nvPr/>
        </p:nvSpPr>
        <p:spPr>
          <a:xfrm>
            <a:off x="1294765" y="3757295"/>
            <a:ext cx="9874885" cy="1104265"/>
          </a:xfrm>
          <a:prstGeom prst="roundRect">
            <a:avLst>
              <a:gd name="adj" fmla="val 14150"/>
            </a:avLst>
          </a:prstGeom>
          <a:noFill/>
          <a:ln w="1905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2"/>
          <p:cNvSpPr txBox="1"/>
          <p:nvPr/>
        </p:nvSpPr>
        <p:spPr>
          <a:xfrm>
            <a:off x="1771650" y="3843020"/>
            <a:ext cx="9251950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 design a</a:t>
            </a:r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specialized CH</a:t>
            </a:r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scheme from lattices in the standard model, and it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provides the first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post-quantum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and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NIZK-free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solution for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secure redactable blockchains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standard</a:t>
            </a:r>
            <a:r>
              <a:rPr lang="zh-CN" altLang="en-US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model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33145" y="4013200"/>
            <a:ext cx="508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</a:p>
        </p:txBody>
      </p:sp>
      <p:grpSp>
        <p:nvGrpSpPr>
          <p:cNvPr id="3" name="组合 1"/>
          <p:cNvGrpSpPr/>
          <p:nvPr/>
        </p:nvGrpSpPr>
        <p:grpSpPr>
          <a:xfrm>
            <a:off x="11017" y="99020"/>
            <a:ext cx="6800988" cy="1007309"/>
            <a:chOff x="0" y="218940"/>
            <a:chExt cx="6800988" cy="1007309"/>
          </a:xfrm>
        </p:grpSpPr>
        <p:sp>
          <p:nvSpPr>
            <p:cNvPr id="4" name="矩形 2"/>
            <p:cNvSpPr/>
            <p:nvPr/>
          </p:nvSpPr>
          <p:spPr>
            <a:xfrm>
              <a:off x="0" y="218940"/>
              <a:ext cx="242371" cy="626876"/>
            </a:xfrm>
            <a:prstGeom prst="rect">
              <a:avLst/>
            </a:prstGeom>
            <a:solidFill>
              <a:srgbClr val="961318"/>
            </a:solidFill>
            <a:ln w="25400" cap="flat" cmpd="sng" algn="ctr">
              <a:solidFill>
                <a:srgbClr val="961318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5" name="组合 3"/>
            <p:cNvGrpSpPr/>
            <p:nvPr/>
          </p:nvGrpSpPr>
          <p:grpSpPr>
            <a:xfrm>
              <a:off x="303033" y="273114"/>
              <a:ext cx="6497955" cy="953135"/>
              <a:chOff x="231025" y="323346"/>
              <a:chExt cx="6497955" cy="953135"/>
            </a:xfrm>
          </p:grpSpPr>
          <p:sp>
            <p:nvSpPr>
              <p:cNvPr id="6" name="文本框 4"/>
              <p:cNvSpPr txBox="1"/>
              <p:nvPr/>
            </p:nvSpPr>
            <p:spPr>
              <a:xfrm>
                <a:off x="231025" y="323346"/>
                <a:ext cx="6497955" cy="9531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defRPr/>
                </a:pPr>
                <a:r>
                  <a:rPr lang="en-US" altLang="zh-CN" sz="2800" b="1" dirty="0">
                    <a:solidFill>
                      <a:srgbClr val="961217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Times New Roman" panose="02020603050405020304" pitchFamily="18" charset="0"/>
                    <a:sym typeface="+mn-ea"/>
                  </a:rPr>
                  <a:t>INTRODUCTION &amp; CONTRIBUTION</a:t>
                </a:r>
                <a:endParaRPr lang="en-US" altLang="zh-CN" sz="2800" b="1" dirty="0">
                  <a:solidFill>
                    <a:srgbClr val="961217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Times New Roman" panose="02020603050405020304" pitchFamily="18" charset="0"/>
                </a:endParaRPr>
              </a:p>
              <a:p>
                <a:pPr algn="l">
                  <a:defRPr/>
                </a:pPr>
                <a:endParaRPr lang="zh-CN" altLang="en-US" sz="2800" kern="0" dirty="0">
                  <a:solidFill>
                    <a:prstClr val="black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cxnSp>
            <p:nvCxnSpPr>
              <p:cNvPr id="7" name="直接连接符 5"/>
              <p:cNvCxnSpPr/>
              <p:nvPr/>
            </p:nvCxnSpPr>
            <p:spPr>
              <a:xfrm>
                <a:off x="330756" y="896048"/>
                <a:ext cx="2880320" cy="0"/>
              </a:xfrm>
              <a:prstGeom prst="line">
                <a:avLst/>
              </a:prstGeom>
              <a:noFill/>
              <a:ln w="28575" cap="flat" cmpd="sng" algn="ctr">
                <a:gradFill flip="none" rotWithShape="1">
                  <a:gsLst>
                    <a:gs pos="0">
                      <a:srgbClr val="961318"/>
                    </a:gs>
                    <a:gs pos="81000">
                      <a:srgbClr val="961318">
                        <a:alpha val="20000"/>
                      </a:srgbClr>
                    </a:gs>
                    <a:gs pos="100000">
                      <a:srgbClr val="961318">
                        <a:alpha val="0"/>
                      </a:srgbClr>
                    </a:gs>
                  </a:gsLst>
                  <a:lin ang="0" scaled="1"/>
                  <a:tileRect/>
                </a:gradFill>
                <a:prstDash val="solid"/>
              </a:ln>
              <a:effectLst/>
            </p:spPr>
          </p:cxnSp>
        </p:grpSp>
      </p:grpSp>
      <p:cxnSp>
        <p:nvCxnSpPr>
          <p:cNvPr id="11" name="直接连接符 5"/>
          <p:cNvCxnSpPr/>
          <p:nvPr/>
        </p:nvCxnSpPr>
        <p:spPr>
          <a:xfrm>
            <a:off x="314050" y="5700786"/>
            <a:ext cx="11319762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229461" y="5680275"/>
            <a:ext cx="859531" cy="329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[DSS20]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89299" y="5700786"/>
            <a:ext cx="9913386" cy="1104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DERLER D, SAMELIN K, SLAMANIG D. Bringing Order to Chaos: The Case of Collision-Resistant Chameleon-Hashes.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PKC,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2020.</a:t>
            </a:r>
          </a:p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DERLER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D,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KRENN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S,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SAMELIN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K,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SLAMANIG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D.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Fully Collision-Resistant Chameleon-Hashes from Simpler and Post-Quantum Assumptions.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SCN,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0070" y="1412857"/>
            <a:ext cx="10071498" cy="810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[DSS20]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Generic construction from CH with weak-CR +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IND-CPA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PKE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SSE</a:t>
            </a:r>
            <a:r>
              <a:rPr lang="zh-CN" altLang="en-US" b="1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NIZK</a:t>
            </a: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b="1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zh-CN" altLang="en-US" b="1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b="1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Instantiations based on 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DDH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or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Symmetric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DDH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standard model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90245" y="2191385"/>
            <a:ext cx="11229975" cy="887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[DKSS20]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Generic construction from 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with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Weak-CR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Non-Interactive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Commitment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SSE</a:t>
            </a:r>
            <a:r>
              <a:rPr lang="zh-CN" altLang="en-US" b="1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NIZK</a:t>
            </a: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Instantiations based on 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DLOG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standard model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or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LPN</a:t>
            </a:r>
            <a:r>
              <a:rPr lang="zh-CN" altLang="en-US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</a:t>
            </a:r>
            <a:r>
              <a:rPr lang="zh-CN" altLang="en-US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(Q)ROM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2449" y="6224743"/>
            <a:ext cx="973343" cy="328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[DKSS20]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íṡľiďè"/>
          <p:cNvSpPr/>
          <p:nvPr/>
        </p:nvSpPr>
        <p:spPr bwMode="auto">
          <a:xfrm>
            <a:off x="277149" y="1000736"/>
            <a:ext cx="165383" cy="254995"/>
          </a:xfrm>
          <a:custGeom>
            <a:avLst/>
            <a:gdLst>
              <a:gd name="T0" fmla="*/ 325000 h 606722"/>
              <a:gd name="T1" fmla="*/ 325000 h 606722"/>
              <a:gd name="T2" fmla="*/ 325000 h 606722"/>
              <a:gd name="T3" fmla="*/ 325000 h 606722"/>
              <a:gd name="T4" fmla="*/ 325000 h 606722"/>
              <a:gd name="T5" fmla="*/ 325000 h 606722"/>
              <a:gd name="T6" fmla="*/ 325000 h 606722"/>
              <a:gd name="T7" fmla="*/ 325000 h 606722"/>
              <a:gd name="T8" fmla="*/ 325000 h 606722"/>
              <a:gd name="T9" fmla="*/ 325000 h 606722"/>
              <a:gd name="T10" fmla="*/ 325000 h 606722"/>
              <a:gd name="T11" fmla="*/ 325000 h 606722"/>
              <a:gd name="T12" fmla="*/ 325000 h 606722"/>
              <a:gd name="T13" fmla="*/ 325000 h 606722"/>
              <a:gd name="T14" fmla="*/ 325000 h 606722"/>
              <a:gd name="T15" fmla="*/ 325000 h 606722"/>
              <a:gd name="T16" fmla="*/ 325000 h 606722"/>
              <a:gd name="T17" fmla="*/ 325000 h 606722"/>
              <a:gd name="T18" fmla="*/ 325000 h 606722"/>
              <a:gd name="T19" fmla="*/ 325000 h 606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31" h="3136">
                <a:moveTo>
                  <a:pt x="0" y="3033"/>
                </a:moveTo>
                <a:lnTo>
                  <a:pt x="0" y="104"/>
                </a:lnTo>
                <a:cubicBezTo>
                  <a:pt x="0" y="66"/>
                  <a:pt x="22" y="31"/>
                  <a:pt x="56" y="16"/>
                </a:cubicBezTo>
                <a:cubicBezTo>
                  <a:pt x="90" y="0"/>
                  <a:pt x="131" y="6"/>
                  <a:pt x="159" y="30"/>
                </a:cubicBezTo>
                <a:lnTo>
                  <a:pt x="1997" y="1471"/>
                </a:lnTo>
                <a:cubicBezTo>
                  <a:pt x="2018" y="1489"/>
                  <a:pt x="2030" y="1515"/>
                  <a:pt x="2031" y="1543"/>
                </a:cubicBezTo>
                <a:cubicBezTo>
                  <a:pt x="2031" y="1570"/>
                  <a:pt x="2019" y="1598"/>
                  <a:pt x="1998" y="1616"/>
                </a:cubicBezTo>
                <a:lnTo>
                  <a:pt x="160" y="3105"/>
                </a:lnTo>
                <a:cubicBezTo>
                  <a:pt x="132" y="3130"/>
                  <a:pt x="91" y="3136"/>
                  <a:pt x="57" y="3121"/>
                </a:cubicBezTo>
                <a:cubicBezTo>
                  <a:pt x="22" y="3105"/>
                  <a:pt x="0" y="3071"/>
                  <a:pt x="0" y="3033"/>
                </a:cubicBezTo>
                <a:close/>
              </a:path>
            </a:pathLst>
          </a:custGeom>
          <a:solidFill>
            <a:srgbClr val="961318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srgbClr val="000000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íṡľiďè"/>
          <p:cNvSpPr/>
          <p:nvPr/>
        </p:nvSpPr>
        <p:spPr bwMode="auto">
          <a:xfrm>
            <a:off x="441698" y="1553179"/>
            <a:ext cx="133290" cy="205512"/>
          </a:xfrm>
          <a:custGeom>
            <a:avLst/>
            <a:gdLst>
              <a:gd name="T0" fmla="*/ 325000 h 606722"/>
              <a:gd name="T1" fmla="*/ 325000 h 606722"/>
              <a:gd name="T2" fmla="*/ 325000 h 606722"/>
              <a:gd name="T3" fmla="*/ 325000 h 606722"/>
              <a:gd name="T4" fmla="*/ 325000 h 606722"/>
              <a:gd name="T5" fmla="*/ 325000 h 606722"/>
              <a:gd name="T6" fmla="*/ 325000 h 606722"/>
              <a:gd name="T7" fmla="*/ 325000 h 606722"/>
              <a:gd name="T8" fmla="*/ 325000 h 606722"/>
              <a:gd name="T9" fmla="*/ 325000 h 606722"/>
              <a:gd name="T10" fmla="*/ 325000 h 606722"/>
              <a:gd name="T11" fmla="*/ 325000 h 606722"/>
              <a:gd name="T12" fmla="*/ 325000 h 606722"/>
              <a:gd name="T13" fmla="*/ 325000 h 606722"/>
              <a:gd name="T14" fmla="*/ 325000 h 606722"/>
              <a:gd name="T15" fmla="*/ 325000 h 606722"/>
              <a:gd name="T16" fmla="*/ 325000 h 606722"/>
              <a:gd name="T17" fmla="*/ 325000 h 606722"/>
              <a:gd name="T18" fmla="*/ 325000 h 606722"/>
              <a:gd name="T19" fmla="*/ 325000 h 606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31" h="3136">
                <a:moveTo>
                  <a:pt x="0" y="3033"/>
                </a:moveTo>
                <a:lnTo>
                  <a:pt x="0" y="104"/>
                </a:lnTo>
                <a:cubicBezTo>
                  <a:pt x="0" y="66"/>
                  <a:pt x="22" y="31"/>
                  <a:pt x="56" y="16"/>
                </a:cubicBezTo>
                <a:cubicBezTo>
                  <a:pt x="90" y="0"/>
                  <a:pt x="131" y="6"/>
                  <a:pt x="159" y="30"/>
                </a:cubicBezTo>
                <a:lnTo>
                  <a:pt x="1997" y="1471"/>
                </a:lnTo>
                <a:cubicBezTo>
                  <a:pt x="2018" y="1489"/>
                  <a:pt x="2030" y="1515"/>
                  <a:pt x="2031" y="1543"/>
                </a:cubicBezTo>
                <a:cubicBezTo>
                  <a:pt x="2031" y="1570"/>
                  <a:pt x="2019" y="1598"/>
                  <a:pt x="1998" y="1616"/>
                </a:cubicBezTo>
                <a:lnTo>
                  <a:pt x="160" y="3105"/>
                </a:lnTo>
                <a:cubicBezTo>
                  <a:pt x="132" y="3130"/>
                  <a:pt x="91" y="3136"/>
                  <a:pt x="57" y="3121"/>
                </a:cubicBezTo>
                <a:cubicBezTo>
                  <a:pt x="22" y="3105"/>
                  <a:pt x="0" y="3071"/>
                  <a:pt x="0" y="3033"/>
                </a:cubicBezTo>
                <a:close/>
              </a:path>
            </a:pathLst>
          </a:custGeom>
          <a:noFill/>
          <a:ln w="28575">
            <a:solidFill>
              <a:srgbClr val="961217"/>
            </a:solidFill>
          </a:ln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srgbClr val="000000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íṡľiďè"/>
          <p:cNvSpPr/>
          <p:nvPr/>
        </p:nvSpPr>
        <p:spPr bwMode="auto">
          <a:xfrm>
            <a:off x="442333" y="2360475"/>
            <a:ext cx="133290" cy="205512"/>
          </a:xfrm>
          <a:custGeom>
            <a:avLst/>
            <a:gdLst>
              <a:gd name="T0" fmla="*/ 325000 h 606722"/>
              <a:gd name="T1" fmla="*/ 325000 h 606722"/>
              <a:gd name="T2" fmla="*/ 325000 h 606722"/>
              <a:gd name="T3" fmla="*/ 325000 h 606722"/>
              <a:gd name="T4" fmla="*/ 325000 h 606722"/>
              <a:gd name="T5" fmla="*/ 325000 h 606722"/>
              <a:gd name="T6" fmla="*/ 325000 h 606722"/>
              <a:gd name="T7" fmla="*/ 325000 h 606722"/>
              <a:gd name="T8" fmla="*/ 325000 h 606722"/>
              <a:gd name="T9" fmla="*/ 325000 h 606722"/>
              <a:gd name="T10" fmla="*/ 325000 h 606722"/>
              <a:gd name="T11" fmla="*/ 325000 h 606722"/>
              <a:gd name="T12" fmla="*/ 325000 h 606722"/>
              <a:gd name="T13" fmla="*/ 325000 h 606722"/>
              <a:gd name="T14" fmla="*/ 325000 h 606722"/>
              <a:gd name="T15" fmla="*/ 325000 h 606722"/>
              <a:gd name="T16" fmla="*/ 325000 h 606722"/>
              <a:gd name="T17" fmla="*/ 325000 h 606722"/>
              <a:gd name="T18" fmla="*/ 325000 h 606722"/>
              <a:gd name="T19" fmla="*/ 325000 h 606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31" h="3136">
                <a:moveTo>
                  <a:pt x="0" y="3033"/>
                </a:moveTo>
                <a:lnTo>
                  <a:pt x="0" y="104"/>
                </a:lnTo>
                <a:cubicBezTo>
                  <a:pt x="0" y="66"/>
                  <a:pt x="22" y="31"/>
                  <a:pt x="56" y="16"/>
                </a:cubicBezTo>
                <a:cubicBezTo>
                  <a:pt x="90" y="0"/>
                  <a:pt x="131" y="6"/>
                  <a:pt x="159" y="30"/>
                </a:cubicBezTo>
                <a:lnTo>
                  <a:pt x="1997" y="1471"/>
                </a:lnTo>
                <a:cubicBezTo>
                  <a:pt x="2018" y="1489"/>
                  <a:pt x="2030" y="1515"/>
                  <a:pt x="2031" y="1543"/>
                </a:cubicBezTo>
                <a:cubicBezTo>
                  <a:pt x="2031" y="1570"/>
                  <a:pt x="2019" y="1598"/>
                  <a:pt x="1998" y="1616"/>
                </a:cubicBezTo>
                <a:lnTo>
                  <a:pt x="160" y="3105"/>
                </a:lnTo>
                <a:cubicBezTo>
                  <a:pt x="132" y="3130"/>
                  <a:pt x="91" y="3136"/>
                  <a:pt x="57" y="3121"/>
                </a:cubicBezTo>
                <a:cubicBezTo>
                  <a:pt x="22" y="3105"/>
                  <a:pt x="0" y="3071"/>
                  <a:pt x="0" y="3033"/>
                </a:cubicBezTo>
                <a:close/>
              </a:path>
            </a:pathLst>
          </a:custGeom>
          <a:noFill/>
          <a:ln w="28575">
            <a:solidFill>
              <a:srgbClr val="961217"/>
            </a:solidFill>
          </a:ln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srgbClr val="000000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3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17697" y="157899"/>
            <a:ext cx="760253" cy="760253"/>
          </a:xfrm>
          <a:prstGeom prst="ellipse">
            <a:avLst/>
          </a:prstGeom>
        </p:spPr>
      </p:pic>
      <p:sp>
        <p:nvSpPr>
          <p:cNvPr id="50" name="Rectangle 11"/>
          <p:cNvSpPr/>
          <p:nvPr/>
        </p:nvSpPr>
        <p:spPr>
          <a:xfrm>
            <a:off x="314325" y="1412875"/>
            <a:ext cx="11563985" cy="1751330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TextBox 19"/>
          <p:cNvSpPr txBox="1"/>
          <p:nvPr/>
        </p:nvSpPr>
        <p:spPr>
          <a:xfrm>
            <a:off x="442595" y="943610"/>
            <a:ext cx="9288145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Chameleon hash functions that serve for secure redactable blockchains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EDA9-FE4E-45E7-BD88-ED2AE9648CD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7" r="39199"/>
          <a:stretch>
            <a:fillRect/>
          </a:stretch>
        </p:blipFill>
        <p:spPr>
          <a:xfrm>
            <a:off x="15398" y="0"/>
            <a:ext cx="4237113" cy="687995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" y="0"/>
            <a:ext cx="4252510" cy="6879957"/>
          </a:xfrm>
          <a:prstGeom prst="rect">
            <a:avLst/>
          </a:prstGeom>
          <a:solidFill>
            <a:srgbClr val="961318">
              <a:alpha val="82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6" name="椭圆 8"/>
          <p:cNvSpPr/>
          <p:nvPr/>
        </p:nvSpPr>
        <p:spPr>
          <a:xfrm>
            <a:off x="4551775" y="1635723"/>
            <a:ext cx="524452" cy="523101"/>
          </a:xfrm>
          <a:prstGeom prst="ellipse">
            <a:avLst/>
          </a:prstGeom>
          <a:solidFill>
            <a:srgbClr val="96131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2400" b="1" kern="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400" b="1" kern="0" dirty="0">
              <a:solidFill>
                <a:prstClr val="white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1" name="组合 3"/>
          <p:cNvGrpSpPr/>
          <p:nvPr/>
        </p:nvGrpSpPr>
        <p:grpSpPr>
          <a:xfrm>
            <a:off x="545830" y="2537226"/>
            <a:ext cx="3111770" cy="1229554"/>
            <a:chOff x="1659982" y="2550142"/>
            <a:chExt cx="3111770" cy="1229554"/>
          </a:xfrm>
        </p:grpSpPr>
        <p:sp>
          <p:nvSpPr>
            <p:cNvPr id="12" name="文本框 5"/>
            <p:cNvSpPr txBox="1"/>
            <p:nvPr/>
          </p:nvSpPr>
          <p:spPr>
            <a:xfrm>
              <a:off x="1832299" y="2795585"/>
              <a:ext cx="28316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Times New Roman" panose="02020603050405020304" pitchFamily="18" charset="0"/>
                </a:rPr>
                <a:t>CONTENTS</a:t>
              </a:r>
              <a:endParaRPr kumimoji="0" lang="zh-CN" altLang="en-US" sz="3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3" name="矩形 6"/>
            <p:cNvSpPr/>
            <p:nvPr/>
          </p:nvSpPr>
          <p:spPr>
            <a:xfrm>
              <a:off x="1659982" y="2550142"/>
              <a:ext cx="3111770" cy="1229554"/>
            </a:xfrm>
            <a:prstGeom prst="rect">
              <a:avLst/>
            </a:prstGeom>
            <a:noFill/>
            <a:ln w="1270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4" name="直接连接符 5"/>
          <p:cNvCxnSpPr/>
          <p:nvPr/>
        </p:nvCxnSpPr>
        <p:spPr>
          <a:xfrm>
            <a:off x="833583" y="3497083"/>
            <a:ext cx="2558853" cy="0"/>
          </a:xfrm>
          <a:prstGeom prst="line">
            <a:avLst/>
          </a:prstGeom>
          <a:noFill/>
          <a:ln w="12700" cap="flat" cmpd="sng" algn="ctr">
            <a:gradFill flip="none" rotWithShape="1">
              <a:gsLst>
                <a:gs pos="31000">
                  <a:schemeClr val="accent1">
                    <a:lumMod val="5000"/>
                    <a:lumOff val="95000"/>
                  </a:schemeClr>
                </a:gs>
                <a:gs pos="6000">
                  <a:srgbClr val="FFFFFF">
                    <a:alpha val="29412"/>
                  </a:srgbClr>
                </a:gs>
                <a:gs pos="76000">
                  <a:schemeClr val="bg1"/>
                </a:gs>
                <a:gs pos="100000">
                  <a:srgbClr val="FFFFFF">
                    <a:alpha val="30000"/>
                  </a:srgbClr>
                </a:gs>
              </a:gsLst>
              <a:lin ang="10800000" scaled="1"/>
              <a:tileRect/>
            </a:gradFill>
            <a:prstDash val="solid"/>
            <a:miter lim="800000"/>
          </a:ln>
          <a:effectLst/>
        </p:spPr>
      </p:cxnSp>
      <p:sp>
        <p:nvSpPr>
          <p:cNvPr id="17" name="椭圆 8"/>
          <p:cNvSpPr/>
          <p:nvPr/>
        </p:nvSpPr>
        <p:spPr>
          <a:xfrm>
            <a:off x="4551775" y="2537286"/>
            <a:ext cx="524452" cy="523101"/>
          </a:xfrm>
          <a:prstGeom prst="ellipse">
            <a:avLst/>
          </a:prstGeom>
          <a:solidFill>
            <a:srgbClr val="96121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altLang="zh-CN" sz="2400" b="1" ker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2400" b="1" kern="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9"/>
          <p:cNvSpPr txBox="1"/>
          <p:nvPr/>
        </p:nvSpPr>
        <p:spPr>
          <a:xfrm>
            <a:off x="5248544" y="2537226"/>
            <a:ext cx="4526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961217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TECHNIQUE OVERVIEW</a:t>
            </a:r>
            <a:endParaRPr lang="zh-CN" altLang="en-US" sz="2800" b="1" dirty="0">
              <a:solidFill>
                <a:srgbClr val="961217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椭圆 8"/>
          <p:cNvSpPr/>
          <p:nvPr/>
        </p:nvSpPr>
        <p:spPr>
          <a:xfrm>
            <a:off x="4551775" y="3487002"/>
            <a:ext cx="524452" cy="523101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altLang="zh-CN" sz="2400" b="1" kern="0" dirty="0">
                <a:solidFill>
                  <a:schemeClr val="bg1">
                    <a:lumMod val="6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2400" b="1" kern="0" dirty="0">
              <a:solidFill>
                <a:schemeClr val="bg1">
                  <a:lumMod val="6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文本框 9"/>
          <p:cNvSpPr txBox="1"/>
          <p:nvPr/>
        </p:nvSpPr>
        <p:spPr>
          <a:xfrm>
            <a:off x="5248544" y="3483464"/>
            <a:ext cx="5200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961217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OUR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TCH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FROM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LATTICES</a:t>
            </a:r>
            <a:endParaRPr lang="zh-CN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椭圆 8"/>
          <p:cNvSpPr/>
          <p:nvPr/>
        </p:nvSpPr>
        <p:spPr>
          <a:xfrm>
            <a:off x="4551775" y="1635723"/>
            <a:ext cx="524452" cy="523101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2400" b="1" kern="0" dirty="0">
                <a:solidFill>
                  <a:schemeClr val="bg1">
                    <a:lumMod val="6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400" b="1" kern="0" dirty="0">
              <a:solidFill>
                <a:schemeClr val="bg1">
                  <a:lumMod val="6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文本框 9"/>
          <p:cNvSpPr txBox="1"/>
          <p:nvPr/>
        </p:nvSpPr>
        <p:spPr>
          <a:xfrm>
            <a:off x="5248275" y="1635760"/>
            <a:ext cx="65017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chemeClr val="bg1">
                    <a:lumMod val="6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  <a:sym typeface="+mn-ea"/>
              </a:rPr>
              <a:t>INTRODUCTION &amp; CONTRIBUTION</a:t>
            </a:r>
          </a:p>
        </p:txBody>
      </p:sp>
      <p:pic>
        <p:nvPicPr>
          <p:cNvPr id="27" name="图片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34252" y="5471576"/>
            <a:ext cx="1081200" cy="1081200"/>
          </a:xfrm>
          <a:prstGeom prst="ellipse">
            <a:avLst/>
          </a:prstGeom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"/>
          <p:cNvGrpSpPr/>
          <p:nvPr/>
        </p:nvGrpSpPr>
        <p:grpSpPr>
          <a:xfrm>
            <a:off x="11017" y="99020"/>
            <a:ext cx="3283084" cy="626876"/>
            <a:chOff x="0" y="218940"/>
            <a:chExt cx="3283084" cy="626876"/>
          </a:xfrm>
        </p:grpSpPr>
        <p:sp>
          <p:nvSpPr>
            <p:cNvPr id="4" name="矩形 2"/>
            <p:cNvSpPr/>
            <p:nvPr/>
          </p:nvSpPr>
          <p:spPr>
            <a:xfrm>
              <a:off x="0" y="218940"/>
              <a:ext cx="242371" cy="626876"/>
            </a:xfrm>
            <a:prstGeom prst="rect">
              <a:avLst/>
            </a:prstGeom>
            <a:solidFill>
              <a:srgbClr val="961318"/>
            </a:solidFill>
            <a:ln w="25400" cap="flat" cmpd="sng" algn="ctr">
              <a:solidFill>
                <a:srgbClr val="961318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cxnSp>
          <p:nvCxnSpPr>
            <p:cNvPr id="7" name="直接连接符 5"/>
            <p:cNvCxnSpPr/>
            <p:nvPr/>
          </p:nvCxnSpPr>
          <p:spPr>
            <a:xfrm>
              <a:off x="402764" y="845816"/>
              <a:ext cx="2880320" cy="0"/>
            </a:xfrm>
            <a:prstGeom prst="line">
              <a:avLst/>
            </a:prstGeom>
            <a:noFill/>
            <a:ln w="28575" cap="flat" cmpd="sng" algn="ctr">
              <a:gradFill flip="none" rotWithShape="1">
                <a:gsLst>
                  <a:gs pos="0">
                    <a:srgbClr val="961318"/>
                  </a:gs>
                  <a:gs pos="81000">
                    <a:srgbClr val="961318">
                      <a:alpha val="20000"/>
                    </a:srgbClr>
                  </a:gs>
                  <a:gs pos="100000">
                    <a:srgbClr val="961318">
                      <a:alpha val="0"/>
                    </a:srgbClr>
                  </a:gs>
                </a:gsLst>
                <a:lin ang="0" scaled="1"/>
                <a:tileRect/>
              </a:gradFill>
              <a:prstDash val="solid"/>
            </a:ln>
            <a:effectLst/>
          </p:spPr>
        </p:cxnSp>
      </p:grpSp>
      <p:sp>
        <p:nvSpPr>
          <p:cNvPr id="6" name="文本框 4"/>
          <p:cNvSpPr txBox="1"/>
          <p:nvPr/>
        </p:nvSpPr>
        <p:spPr>
          <a:xfrm>
            <a:off x="314050" y="153194"/>
            <a:ext cx="4441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961217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TECHNIQUE OVERVIEW</a:t>
            </a:r>
            <a:endParaRPr lang="zh-CN" altLang="en-US" sz="2800" b="1" dirty="0">
              <a:solidFill>
                <a:srgbClr val="961217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80560" y="2362835"/>
            <a:ext cx="3267075" cy="1630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kern="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Those nice properties  help to</a:t>
            </a:r>
            <a:r>
              <a:rPr lang="en-US" altLang="zh-CN" sz="2000" b="1" kern="100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weaken the security</a:t>
            </a:r>
            <a:r>
              <a:rPr lang="zh-CN" altLang="en-US" sz="2000" b="1" kern="100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kern="100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requirements</a:t>
            </a:r>
            <a:r>
              <a:rPr lang="zh-CN" altLang="en-US" sz="2000" b="1" kern="100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kern="100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for CHs</a:t>
            </a:r>
            <a:r>
              <a:rPr lang="zh-CN" altLang="en-US" sz="2000" kern="100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from secure</a:t>
            </a:r>
            <a:r>
              <a:rPr lang="zh-CN" altLang="en-US" sz="20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redactable</a:t>
            </a:r>
            <a:r>
              <a:rPr lang="zh-CN" altLang="en-US" sz="20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blockchains</a:t>
            </a:r>
            <a:endParaRPr lang="en-US" sz="2000" dirty="0">
              <a:solidFill>
                <a:srgbClr val="96121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90585" y="2581275"/>
            <a:ext cx="3247390" cy="132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kern="100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Simpler</a:t>
            </a:r>
            <a:r>
              <a:rPr lang="zh-CN" altLang="en-US" sz="2000" b="1" kern="100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kern="100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constructions</a:t>
            </a:r>
            <a:r>
              <a:rPr lang="zh-CN" altLang="en-US" sz="2000" b="1" kern="100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kern="100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of</a:t>
            </a:r>
            <a:r>
              <a:rPr lang="zh-CN" altLang="en-US" sz="2000" b="1" kern="100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kern="100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CHs</a:t>
            </a:r>
            <a:r>
              <a:rPr lang="zh-CN" altLang="en-US" sz="2000" b="1" kern="100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that</a:t>
            </a:r>
            <a:r>
              <a:rPr lang="zh-CN" altLang="en-US" sz="20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serve for secure</a:t>
            </a:r>
            <a:r>
              <a:rPr lang="zh-CN" altLang="en-US" sz="20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redactable</a:t>
            </a:r>
            <a:r>
              <a:rPr lang="zh-CN" altLang="en-US" sz="20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blockchains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Down Arrow 12"/>
          <p:cNvSpPr/>
          <p:nvPr/>
        </p:nvSpPr>
        <p:spPr>
          <a:xfrm rot="16200000">
            <a:off x="3978556" y="2816291"/>
            <a:ext cx="223025" cy="304217"/>
          </a:xfrm>
          <a:prstGeom prst="downArrow">
            <a:avLst/>
          </a:prstGeom>
          <a:solidFill>
            <a:srgbClr val="9612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6245" y="2420620"/>
            <a:ext cx="3232150" cy="132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zh-CN" sz="200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Take</a:t>
            </a:r>
            <a:r>
              <a:rPr lang="zh-CN" altLang="en-US" sz="200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into</a:t>
            </a:r>
            <a:r>
              <a:rPr lang="zh-CN" altLang="en-US" sz="200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considerations</a:t>
            </a:r>
            <a:r>
              <a:rPr lang="zh-CN" altLang="en-US" sz="200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some</a:t>
            </a:r>
            <a:r>
              <a:rPr lang="zh-CN" altLang="en-US" sz="200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nice properties of CH-based (redactable) blockchains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9740" y="2037715"/>
            <a:ext cx="3173095" cy="2405380"/>
          </a:xfrm>
          <a:prstGeom prst="rect">
            <a:avLst/>
          </a:prstGeom>
          <a:noFill/>
          <a:ln w="19050">
            <a:solidFill>
              <a:srgbClr val="96121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6121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09135" y="2037715"/>
            <a:ext cx="3173095" cy="2406015"/>
          </a:xfrm>
          <a:prstGeom prst="rect">
            <a:avLst/>
          </a:prstGeom>
          <a:noFill/>
          <a:ln w="19050">
            <a:solidFill>
              <a:srgbClr val="96121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6121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Down Arrow 19"/>
          <p:cNvSpPr/>
          <p:nvPr/>
        </p:nvSpPr>
        <p:spPr>
          <a:xfrm rot="16200000">
            <a:off x="8026557" y="2816290"/>
            <a:ext cx="223025" cy="304217"/>
          </a:xfrm>
          <a:prstGeom prst="downArrow">
            <a:avLst/>
          </a:prstGeom>
          <a:solidFill>
            <a:srgbClr val="9612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545830" y="2037715"/>
            <a:ext cx="3173095" cy="2406015"/>
          </a:xfrm>
          <a:prstGeom prst="rect">
            <a:avLst/>
          </a:prstGeom>
          <a:noFill/>
          <a:ln w="19050">
            <a:solidFill>
              <a:srgbClr val="96121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6121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7195" y="3731260"/>
            <a:ext cx="3301365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kern="100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“Three Observations”</a:t>
            </a:r>
            <a:r>
              <a:rPr lang="zh-CN" altLang="en-US" sz="2000" b="1" kern="100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588124">
            <a:off x="6650258" y="4068848"/>
            <a:ext cx="1142053" cy="114205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87889">
            <a:off x="10643676" y="3847856"/>
            <a:ext cx="1492594" cy="1492594"/>
          </a:xfrm>
          <a:prstGeom prst="rect">
            <a:avLst/>
          </a:prstGeom>
        </p:spPr>
      </p:pic>
      <p:pic>
        <p:nvPicPr>
          <p:cNvPr id="5" name="图片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17697" y="157899"/>
            <a:ext cx="760253" cy="760253"/>
          </a:xfrm>
          <a:prstGeom prst="ellipse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4118" y="4220444"/>
            <a:ext cx="919966" cy="919966"/>
          </a:xfrm>
          <a:prstGeom prst="rect">
            <a:avLst/>
          </a:prstGeom>
        </p:spPr>
      </p:pic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EDA9-FE4E-45E7-BD88-ED2AE9648CD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"/>
          <p:cNvGrpSpPr/>
          <p:nvPr/>
        </p:nvGrpSpPr>
        <p:grpSpPr>
          <a:xfrm>
            <a:off x="11017" y="99020"/>
            <a:ext cx="3283084" cy="626876"/>
            <a:chOff x="0" y="218940"/>
            <a:chExt cx="3283084" cy="626876"/>
          </a:xfrm>
        </p:grpSpPr>
        <p:sp>
          <p:nvSpPr>
            <p:cNvPr id="4" name="矩形 2"/>
            <p:cNvSpPr/>
            <p:nvPr/>
          </p:nvSpPr>
          <p:spPr>
            <a:xfrm>
              <a:off x="0" y="218940"/>
              <a:ext cx="242371" cy="626876"/>
            </a:xfrm>
            <a:prstGeom prst="rect">
              <a:avLst/>
            </a:prstGeom>
            <a:solidFill>
              <a:srgbClr val="961318"/>
            </a:solidFill>
            <a:ln w="25400" cap="flat" cmpd="sng" algn="ctr">
              <a:solidFill>
                <a:srgbClr val="961318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cxnSp>
          <p:nvCxnSpPr>
            <p:cNvPr id="7" name="直接连接符 5"/>
            <p:cNvCxnSpPr/>
            <p:nvPr/>
          </p:nvCxnSpPr>
          <p:spPr>
            <a:xfrm>
              <a:off x="402764" y="845816"/>
              <a:ext cx="2880320" cy="0"/>
            </a:xfrm>
            <a:prstGeom prst="line">
              <a:avLst/>
            </a:prstGeom>
            <a:noFill/>
            <a:ln w="28575" cap="flat" cmpd="sng" algn="ctr">
              <a:gradFill flip="none" rotWithShape="1">
                <a:gsLst>
                  <a:gs pos="0">
                    <a:srgbClr val="961318"/>
                  </a:gs>
                  <a:gs pos="81000">
                    <a:srgbClr val="961318">
                      <a:alpha val="20000"/>
                    </a:srgbClr>
                  </a:gs>
                  <a:gs pos="100000">
                    <a:srgbClr val="961318">
                      <a:alpha val="0"/>
                    </a:srgbClr>
                  </a:gs>
                </a:gsLst>
                <a:lin ang="0" scaled="1"/>
                <a:tileRect/>
              </a:gradFill>
              <a:prstDash val="solid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42595" y="932815"/>
                <a:ext cx="11435080" cy="6451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en-US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Observation 1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：</a:t>
                </a:r>
                <a:r>
                  <a:rPr lang="en-US" altLang="zh-CN" b="1" dirty="0">
                    <a:solidFill>
                      <a:srgbClr val="96121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Each settled block can be uniquely indexed by a unique identifier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solidFill>
                          <a:srgbClr val="961217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𝝉</m:t>
                    </m:r>
                  </m:oMath>
                </a14:m>
                <a:r>
                  <a:rPr lang="el-GR" altLang="zh-CN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 (</a:t>
                </a: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e.g., timestamp, hash value of its previous block, its position in the chain).</a:t>
                </a: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95" y="932815"/>
                <a:ext cx="11435080" cy="64516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íṡľiďè"/>
          <p:cNvSpPr/>
          <p:nvPr/>
        </p:nvSpPr>
        <p:spPr bwMode="auto">
          <a:xfrm>
            <a:off x="277149" y="1057886"/>
            <a:ext cx="165383" cy="254995"/>
          </a:xfrm>
          <a:custGeom>
            <a:avLst/>
            <a:gdLst>
              <a:gd name="T0" fmla="*/ 325000 h 606722"/>
              <a:gd name="T1" fmla="*/ 325000 h 606722"/>
              <a:gd name="T2" fmla="*/ 325000 h 606722"/>
              <a:gd name="T3" fmla="*/ 325000 h 606722"/>
              <a:gd name="T4" fmla="*/ 325000 h 606722"/>
              <a:gd name="T5" fmla="*/ 325000 h 606722"/>
              <a:gd name="T6" fmla="*/ 325000 h 606722"/>
              <a:gd name="T7" fmla="*/ 325000 h 606722"/>
              <a:gd name="T8" fmla="*/ 325000 h 606722"/>
              <a:gd name="T9" fmla="*/ 325000 h 606722"/>
              <a:gd name="T10" fmla="*/ 325000 h 606722"/>
              <a:gd name="T11" fmla="*/ 325000 h 606722"/>
              <a:gd name="T12" fmla="*/ 325000 h 606722"/>
              <a:gd name="T13" fmla="*/ 325000 h 606722"/>
              <a:gd name="T14" fmla="*/ 325000 h 606722"/>
              <a:gd name="T15" fmla="*/ 325000 h 606722"/>
              <a:gd name="T16" fmla="*/ 325000 h 606722"/>
              <a:gd name="T17" fmla="*/ 325000 h 606722"/>
              <a:gd name="T18" fmla="*/ 325000 h 606722"/>
              <a:gd name="T19" fmla="*/ 325000 h 606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31" h="3136">
                <a:moveTo>
                  <a:pt x="0" y="3033"/>
                </a:moveTo>
                <a:lnTo>
                  <a:pt x="0" y="104"/>
                </a:lnTo>
                <a:cubicBezTo>
                  <a:pt x="0" y="66"/>
                  <a:pt x="22" y="31"/>
                  <a:pt x="56" y="16"/>
                </a:cubicBezTo>
                <a:cubicBezTo>
                  <a:pt x="90" y="0"/>
                  <a:pt x="131" y="6"/>
                  <a:pt x="159" y="30"/>
                </a:cubicBezTo>
                <a:lnTo>
                  <a:pt x="1997" y="1471"/>
                </a:lnTo>
                <a:cubicBezTo>
                  <a:pt x="2018" y="1489"/>
                  <a:pt x="2030" y="1515"/>
                  <a:pt x="2031" y="1543"/>
                </a:cubicBezTo>
                <a:cubicBezTo>
                  <a:pt x="2031" y="1570"/>
                  <a:pt x="2019" y="1598"/>
                  <a:pt x="1998" y="1616"/>
                </a:cubicBezTo>
                <a:lnTo>
                  <a:pt x="160" y="3105"/>
                </a:lnTo>
                <a:cubicBezTo>
                  <a:pt x="132" y="3130"/>
                  <a:pt x="91" y="3136"/>
                  <a:pt x="57" y="3121"/>
                </a:cubicBezTo>
                <a:cubicBezTo>
                  <a:pt x="22" y="3105"/>
                  <a:pt x="0" y="3071"/>
                  <a:pt x="0" y="3033"/>
                </a:cubicBezTo>
                <a:close/>
              </a:path>
            </a:pathLst>
          </a:custGeom>
          <a:solidFill>
            <a:srgbClr val="961318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srgbClr val="000000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íṡľiďè"/>
          <p:cNvSpPr/>
          <p:nvPr/>
        </p:nvSpPr>
        <p:spPr bwMode="auto">
          <a:xfrm>
            <a:off x="529328" y="1823131"/>
            <a:ext cx="133290" cy="205512"/>
          </a:xfrm>
          <a:custGeom>
            <a:avLst/>
            <a:gdLst>
              <a:gd name="T0" fmla="*/ 325000 h 606722"/>
              <a:gd name="T1" fmla="*/ 325000 h 606722"/>
              <a:gd name="T2" fmla="*/ 325000 h 606722"/>
              <a:gd name="T3" fmla="*/ 325000 h 606722"/>
              <a:gd name="T4" fmla="*/ 325000 h 606722"/>
              <a:gd name="T5" fmla="*/ 325000 h 606722"/>
              <a:gd name="T6" fmla="*/ 325000 h 606722"/>
              <a:gd name="T7" fmla="*/ 325000 h 606722"/>
              <a:gd name="T8" fmla="*/ 325000 h 606722"/>
              <a:gd name="T9" fmla="*/ 325000 h 606722"/>
              <a:gd name="T10" fmla="*/ 325000 h 606722"/>
              <a:gd name="T11" fmla="*/ 325000 h 606722"/>
              <a:gd name="T12" fmla="*/ 325000 h 606722"/>
              <a:gd name="T13" fmla="*/ 325000 h 606722"/>
              <a:gd name="T14" fmla="*/ 325000 h 606722"/>
              <a:gd name="T15" fmla="*/ 325000 h 606722"/>
              <a:gd name="T16" fmla="*/ 325000 h 606722"/>
              <a:gd name="T17" fmla="*/ 325000 h 606722"/>
              <a:gd name="T18" fmla="*/ 325000 h 606722"/>
              <a:gd name="T19" fmla="*/ 325000 h 606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31" h="3136">
                <a:moveTo>
                  <a:pt x="0" y="3033"/>
                </a:moveTo>
                <a:lnTo>
                  <a:pt x="0" y="104"/>
                </a:lnTo>
                <a:cubicBezTo>
                  <a:pt x="0" y="66"/>
                  <a:pt x="22" y="31"/>
                  <a:pt x="56" y="16"/>
                </a:cubicBezTo>
                <a:cubicBezTo>
                  <a:pt x="90" y="0"/>
                  <a:pt x="131" y="6"/>
                  <a:pt x="159" y="30"/>
                </a:cubicBezTo>
                <a:lnTo>
                  <a:pt x="1997" y="1471"/>
                </a:lnTo>
                <a:cubicBezTo>
                  <a:pt x="2018" y="1489"/>
                  <a:pt x="2030" y="1515"/>
                  <a:pt x="2031" y="1543"/>
                </a:cubicBezTo>
                <a:cubicBezTo>
                  <a:pt x="2031" y="1570"/>
                  <a:pt x="2019" y="1598"/>
                  <a:pt x="1998" y="1616"/>
                </a:cubicBezTo>
                <a:lnTo>
                  <a:pt x="160" y="3105"/>
                </a:lnTo>
                <a:cubicBezTo>
                  <a:pt x="132" y="3130"/>
                  <a:pt x="91" y="3136"/>
                  <a:pt x="57" y="3121"/>
                </a:cubicBezTo>
                <a:cubicBezTo>
                  <a:pt x="22" y="3105"/>
                  <a:pt x="0" y="3071"/>
                  <a:pt x="0" y="3033"/>
                </a:cubicBezTo>
                <a:close/>
              </a:path>
            </a:pathLst>
          </a:custGeom>
          <a:noFill/>
          <a:ln w="28575">
            <a:solidFill>
              <a:srgbClr val="961217"/>
            </a:solidFill>
          </a:ln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srgbClr val="000000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íṡľiďè"/>
          <p:cNvSpPr/>
          <p:nvPr/>
        </p:nvSpPr>
        <p:spPr bwMode="auto">
          <a:xfrm>
            <a:off x="529552" y="2281883"/>
            <a:ext cx="133290" cy="205512"/>
          </a:xfrm>
          <a:custGeom>
            <a:avLst/>
            <a:gdLst>
              <a:gd name="T0" fmla="*/ 325000 h 606722"/>
              <a:gd name="T1" fmla="*/ 325000 h 606722"/>
              <a:gd name="T2" fmla="*/ 325000 h 606722"/>
              <a:gd name="T3" fmla="*/ 325000 h 606722"/>
              <a:gd name="T4" fmla="*/ 325000 h 606722"/>
              <a:gd name="T5" fmla="*/ 325000 h 606722"/>
              <a:gd name="T6" fmla="*/ 325000 h 606722"/>
              <a:gd name="T7" fmla="*/ 325000 h 606722"/>
              <a:gd name="T8" fmla="*/ 325000 h 606722"/>
              <a:gd name="T9" fmla="*/ 325000 h 606722"/>
              <a:gd name="T10" fmla="*/ 325000 h 606722"/>
              <a:gd name="T11" fmla="*/ 325000 h 606722"/>
              <a:gd name="T12" fmla="*/ 325000 h 606722"/>
              <a:gd name="T13" fmla="*/ 325000 h 606722"/>
              <a:gd name="T14" fmla="*/ 325000 h 606722"/>
              <a:gd name="T15" fmla="*/ 325000 h 606722"/>
              <a:gd name="T16" fmla="*/ 325000 h 606722"/>
              <a:gd name="T17" fmla="*/ 325000 h 606722"/>
              <a:gd name="T18" fmla="*/ 325000 h 606722"/>
              <a:gd name="T19" fmla="*/ 325000 h 606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31" h="3136">
                <a:moveTo>
                  <a:pt x="0" y="3033"/>
                </a:moveTo>
                <a:lnTo>
                  <a:pt x="0" y="104"/>
                </a:lnTo>
                <a:cubicBezTo>
                  <a:pt x="0" y="66"/>
                  <a:pt x="22" y="31"/>
                  <a:pt x="56" y="16"/>
                </a:cubicBezTo>
                <a:cubicBezTo>
                  <a:pt x="90" y="0"/>
                  <a:pt x="131" y="6"/>
                  <a:pt x="159" y="30"/>
                </a:cubicBezTo>
                <a:lnTo>
                  <a:pt x="1997" y="1471"/>
                </a:lnTo>
                <a:cubicBezTo>
                  <a:pt x="2018" y="1489"/>
                  <a:pt x="2030" y="1515"/>
                  <a:pt x="2031" y="1543"/>
                </a:cubicBezTo>
                <a:cubicBezTo>
                  <a:pt x="2031" y="1570"/>
                  <a:pt x="2019" y="1598"/>
                  <a:pt x="1998" y="1616"/>
                </a:cubicBezTo>
                <a:lnTo>
                  <a:pt x="160" y="3105"/>
                </a:lnTo>
                <a:cubicBezTo>
                  <a:pt x="132" y="3130"/>
                  <a:pt x="91" y="3136"/>
                  <a:pt x="57" y="3121"/>
                </a:cubicBezTo>
                <a:cubicBezTo>
                  <a:pt x="22" y="3105"/>
                  <a:pt x="0" y="3071"/>
                  <a:pt x="0" y="3033"/>
                </a:cubicBezTo>
                <a:close/>
              </a:path>
            </a:pathLst>
          </a:custGeom>
          <a:noFill/>
          <a:ln w="28575">
            <a:solidFill>
              <a:srgbClr val="961217"/>
            </a:solidFill>
          </a:ln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srgbClr val="000000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文本框 4"/>
          <p:cNvSpPr txBox="1"/>
          <p:nvPr/>
        </p:nvSpPr>
        <p:spPr>
          <a:xfrm>
            <a:off x="314050" y="153194"/>
            <a:ext cx="4441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961217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TECHNIQUE OVERVIEW</a:t>
            </a:r>
            <a:endParaRPr lang="zh-CN" altLang="en-US" sz="2800" b="1" dirty="0">
              <a:solidFill>
                <a:srgbClr val="961217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17697" y="157899"/>
            <a:ext cx="760253" cy="760253"/>
          </a:xfrm>
          <a:prstGeom prst="ellipse">
            <a:avLst/>
          </a:prstGeom>
        </p:spPr>
      </p:pic>
      <p:sp>
        <p:nvSpPr>
          <p:cNvPr id="50" name="Rectangle 11"/>
          <p:cNvSpPr/>
          <p:nvPr/>
        </p:nvSpPr>
        <p:spPr>
          <a:xfrm>
            <a:off x="349885" y="1635760"/>
            <a:ext cx="11563985" cy="1117600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697865" y="2228215"/>
                <a:ext cx="10550525" cy="36830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 altLang="zh-CN"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YaHei UI" panose="020B0503020204020204" pitchFamily="34" charset="-122"/>
                  </a:rPr>
                  <a:t>Additionally take 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pitchFamily="18" charset="0"/>
                        <a:ea typeface="Microsoft YaHei UI" panose="020B0503020204020204" pitchFamily="34" charset="-122"/>
                        <a:cs typeface="Cambria Math" panose="02040503050406030204" pitchFamily="18" charset="0"/>
                      </a:rPr>
                      <m:t>𝝉</m:t>
                    </m:r>
                  </m:oMath>
                </a14:m>
                <a:r>
                  <a: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YaHei UI" panose="020B0503020204020204" pitchFamily="34" charset="-122"/>
                  </a:rPr>
                  <a:t> as input for chameleon hash evaluations</a:t>
                </a:r>
                <a:r>
                  <a:rPr lang="en-US" altLang="zh-CN"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YaHei UI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𝐇𝐚𝐬𝐡</m:t>
                    </m:r>
                  </m:oMath>
                </a14:m>
                <a:r>
                  <a: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YaHei UI" panose="020B0503020204020204" pitchFamily="34" charset="-122"/>
                  </a:rPr>
                  <a:t> and adaptations</a:t>
                </a:r>
                <a:r>
                  <a:rPr lang="en-US" altLang="zh-CN"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YaHei UI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𝐀𝐝𝐚𝐩𝐭</m:t>
                    </m:r>
                  </m:oMath>
                </a14:m>
                <a:r>
                  <a:rPr lang="en-US"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YaHei UI" panose="020B0503020204020204" pitchFamily="34" charset="-122"/>
                  </a:rPr>
                  <a:t>.</a:t>
                </a: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65" y="2228215"/>
                <a:ext cx="10550525" cy="3683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697865" y="1773555"/>
                <a:ext cx="10640060" cy="36830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YaHei UI" panose="020B0503020204020204" pitchFamily="34" charset="-122"/>
                  </a:rPr>
                  <a:t>Consider the unique identifier 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𝝉</m:t>
                    </m:r>
                  </m:oMath>
                </a14:m>
                <a:r>
                  <a:rPr lang="en-US"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YaHei UI" panose="020B0503020204020204" pitchFamily="34" charset="-122"/>
                  </a:rPr>
                  <a:t> in the description of blocks, i.e., 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pitchFamily="18" charset="0"/>
                        <a:ea typeface="Microsoft YaHei UI" panose="020B0503020204020204" pitchFamily="34" charset="-122"/>
                        <a:cs typeface="Cambria Math" panose="02040503050406030204" pitchFamily="18" charset="0"/>
                      </a:rPr>
                      <m:t>𝑩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=&lt;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𝝉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Microsoft YaHei UI" panose="020B0503020204020204" pitchFamily="34" charset="-122"/>
                        <a:cs typeface="Cambria Math" panose="02040503050406030204" pitchFamily="18" charset="0"/>
                      </a:rPr>
                      <m:t>𝒉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Microsoft YaHei UI" panose="020B0503020204020204" pitchFamily="34" charset="-122"/>
                        <a:cs typeface="Cambria Math" panose="02040503050406030204" pitchFamily="18" charset="0"/>
                      </a:rPr>
                      <m:t>𝒎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Microsoft YaHei UI" panose="020B0503020204020204" pitchFamily="34" charset="-122"/>
                        <a:cs typeface="Cambria Math" panose="02040503050406030204" pitchFamily="18" charset="0"/>
                      </a:rPr>
                      <m:t>𝒓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altLang="zh-CN"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YaHei UI" panose="020B0503020204020204" pitchFamily="34" charset="-122"/>
                  </a:rPr>
                  <a:t> </a:t>
                </a: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65" y="1773555"/>
                <a:ext cx="10640060" cy="3683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/>
          <p:cNvSpPr txBox="1"/>
          <p:nvPr/>
        </p:nvSpPr>
        <p:spPr>
          <a:xfrm>
            <a:off x="3065780" y="3168650"/>
            <a:ext cx="6320155" cy="4603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just" defTabSz="1151890" fontAlgn="base">
              <a:lnSpc>
                <a:spcPct val="120000"/>
              </a:lnSpc>
              <a:spcAft>
                <a:spcPts val="600"/>
              </a:spcAft>
              <a:buSzPct val="80000"/>
              <a:defRPr sz="2000" b="1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dirty="0" err="1">
                <a:solidFill>
                  <a:schemeClr val="tx1"/>
                </a:solidFill>
                <a:highlight>
                  <a:srgbClr val="FFFF00"/>
                </a:highlight>
              </a:rPr>
              <a:t>New Primitive</a:t>
            </a:r>
            <a:r>
              <a:rPr lang="en-US" dirty="0" err="1">
                <a:solidFill>
                  <a:schemeClr val="tx1"/>
                </a:solidFill>
              </a:rPr>
              <a:t> </a:t>
            </a:r>
            <a:r>
              <a:rPr lang="zh-CN" altLang="en-US" dirty="0">
                <a:solidFill>
                  <a:schemeClr val="tx1"/>
                </a:solidFill>
              </a:rPr>
              <a:t>：</a:t>
            </a:r>
            <a:r>
              <a:rPr lang="en-US" altLang="zh-CN" dirty="0">
                <a:solidFill>
                  <a:srgbClr val="961217"/>
                </a:solidFill>
              </a:rPr>
              <a:t>Tagged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Chameleon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Hash (tCH)</a:t>
            </a:r>
          </a:p>
        </p:txBody>
      </p:sp>
      <p:cxnSp>
        <p:nvCxnSpPr>
          <p:cNvPr id="13" name="直线箭头连接符 14"/>
          <p:cNvCxnSpPr/>
          <p:nvPr/>
        </p:nvCxnSpPr>
        <p:spPr>
          <a:xfrm flipH="1">
            <a:off x="3534873" y="3610097"/>
            <a:ext cx="1992630" cy="774065"/>
          </a:xfrm>
          <a:prstGeom prst="straightConnector1">
            <a:avLst/>
          </a:prstGeom>
          <a:ln w="19050">
            <a:solidFill>
              <a:srgbClr val="96121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线箭头连接符 15"/>
          <p:cNvCxnSpPr/>
          <p:nvPr/>
        </p:nvCxnSpPr>
        <p:spPr>
          <a:xfrm>
            <a:off x="5527503" y="3604382"/>
            <a:ext cx="3188970" cy="744220"/>
          </a:xfrm>
          <a:prstGeom prst="straightConnector1">
            <a:avLst/>
          </a:prstGeom>
          <a:ln w="19050">
            <a:solidFill>
              <a:srgbClr val="96121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700405" y="4814570"/>
            <a:ext cx="3688715" cy="90106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7"/>
              <p:cNvSpPr txBox="1"/>
              <p:nvPr/>
            </p:nvSpPr>
            <p:spPr>
              <a:xfrm>
                <a:off x="4110948" y="3857594"/>
                <a:ext cx="2365375" cy="3073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𝑝𝑝</m:t>
                          </m:r>
                          <m:r>
                            <a:rPr lang="en-US" altLang="zh-CN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𝑡𝑑</m:t>
                          </m:r>
                        </m:e>
                      </m:d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altLang="zh-CN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𝐒𝐞𝐭𝐮𝐩</m:t>
                      </m:r>
                      <m:d>
                        <m:dPr>
                          <m:ctrlP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zh-CN" sz="2000" b="0" i="1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948" y="3857594"/>
                <a:ext cx="2365375" cy="307340"/>
              </a:xfrm>
              <a:prstGeom prst="rect">
                <a:avLst/>
              </a:prstGeom>
              <a:blipFill rotWithShape="1">
                <a:blip r:embed="rId7"/>
                <a:stretch>
                  <a:fillRect l="-25" t="-197" r="-2472" b="1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482502" y="4350154"/>
                <a:ext cx="2538730" cy="3073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altLang="zh-CN" sz="2000" b="1" i="0" smtClean="0">
                          <a:latin typeface="Cambria Math" panose="02040503050406030204" pitchFamily="18" charset="0"/>
                        </a:rPr>
                        <m:t>𝐇𝐚𝐬𝐡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𝑝𝑝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000" b="1" i="1">
                          <a:solidFill>
                            <a:srgbClr val="961217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𝝉</m:t>
                      </m:r>
                      <m:r>
                        <a:rPr lang="en-US" altLang="zh-CN" sz="2000" b="0" i="1"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,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0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502" y="4350154"/>
                <a:ext cx="2538730" cy="307340"/>
              </a:xfrm>
              <a:prstGeom prst="rect">
                <a:avLst/>
              </a:prstGeom>
              <a:blipFill rotWithShape="1">
                <a:blip r:embed="rId8"/>
                <a:stretch>
                  <a:fillRect l="-16" t="-131" r="-3285" b="1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614399" y="4350672"/>
                <a:ext cx="3988435" cy="3073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altLang="zh-CN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𝐀𝐝𝐚𝐩𝐭</m:t>
                      </m:r>
                      <m:d>
                        <m:dPr>
                          <m:ctrlP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𝑝𝑝</m:t>
                          </m:r>
                          <m:r>
                            <a:rPr lang="en-US" altLang="zh-CN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𝑡𝑑</m:t>
                          </m:r>
                          <m:r>
                            <a:rPr lang="en-US" altLang="zh-CN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1" i="1">
                              <a:solidFill>
                                <a:srgbClr val="961217"/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𝝉</m:t>
                          </m:r>
                          <m:r>
                            <a:rPr lang="en-US" altLang="zh-CN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CN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CN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altLang="zh-CN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zh-CN" alt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.,</m:t>
                      </m:r>
                    </m:oMath>
                  </m:oMathPara>
                </a14:m>
                <a:endParaRPr lang="en-US" altLang="zh-CN" sz="2000" b="0" i="1" dirty="0">
                  <a:solidFill>
                    <a:schemeClr val="tx1"/>
                  </a:solidFill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399" y="4350672"/>
                <a:ext cx="3988435" cy="307340"/>
              </a:xfrm>
              <a:prstGeom prst="rect">
                <a:avLst/>
              </a:prstGeom>
              <a:blipFill rotWithShape="1">
                <a:blip r:embed="rId9"/>
                <a:stretch>
                  <a:fillRect l="-6" t="-93" r="-1825" b="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组合 28"/>
          <p:cNvGrpSpPr/>
          <p:nvPr/>
        </p:nvGrpSpPr>
        <p:grpSpPr>
          <a:xfrm>
            <a:off x="1080770" y="4883785"/>
            <a:ext cx="2906395" cy="574040"/>
            <a:chOff x="2171" y="4743"/>
            <a:chExt cx="4577" cy="9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13"/>
                <p:cNvSpPr/>
                <p:nvPr/>
              </p:nvSpPr>
              <p:spPr>
                <a:xfrm>
                  <a:off x="4759" y="5163"/>
                  <a:ext cx="830" cy="485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22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9" y="5163"/>
                  <a:ext cx="830" cy="485"/>
                </a:xfrm>
                <a:prstGeom prst="rect">
                  <a:avLst/>
                </a:prstGeom>
                <a:blipFill rotWithShape="1">
                  <a:blip r:embed="rId10"/>
                </a:blip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14"/>
                <p:cNvSpPr/>
                <p:nvPr/>
              </p:nvSpPr>
              <p:spPr>
                <a:xfrm>
                  <a:off x="5918" y="5163"/>
                  <a:ext cx="830" cy="485"/>
                </a:xfrm>
                <a:prstGeom prst="rect">
                  <a:avLst/>
                </a:prstGeom>
                <a:solidFill>
                  <a:srgbClr val="93C46E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23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8" y="5163"/>
                  <a:ext cx="830" cy="485"/>
                </a:xfrm>
                <a:prstGeom prst="rect">
                  <a:avLst/>
                </a:prstGeom>
                <a:blipFill rotWithShape="1">
                  <a:blip r:embed="rId11"/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15"/>
                <p:cNvSpPr/>
                <p:nvPr/>
              </p:nvSpPr>
              <p:spPr>
                <a:xfrm>
                  <a:off x="2171" y="5163"/>
                  <a:ext cx="830" cy="48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24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1" y="5163"/>
                  <a:ext cx="830" cy="485"/>
                </a:xfrm>
                <a:prstGeom prst="rect">
                  <a:avLst/>
                </a:prstGeom>
                <a:blipFill rotWithShape="1">
                  <a:blip r:embed="rId12"/>
                </a:blip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16"/>
            <p:cNvCxnSpPr/>
            <p:nvPr/>
          </p:nvCxnSpPr>
          <p:spPr>
            <a:xfrm flipH="1">
              <a:off x="3350" y="5394"/>
              <a:ext cx="1162" cy="0"/>
            </a:xfrm>
            <a:prstGeom prst="straightConnector1">
              <a:avLst/>
            </a:prstGeom>
            <a:ln w="50800">
              <a:solidFill>
                <a:schemeClr val="accent4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4"/>
                <p:cNvSpPr txBox="1"/>
                <p:nvPr/>
              </p:nvSpPr>
              <p:spPr>
                <a:xfrm>
                  <a:off x="3350" y="4743"/>
                  <a:ext cx="1181" cy="58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𝐇𝐚𝐬𝐡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0" y="4743"/>
                  <a:ext cx="1181" cy="582"/>
                </a:xfrm>
                <a:prstGeom prst="rect">
                  <a:avLst/>
                </a:prstGeom>
                <a:blipFill rotWithShape="1">
                  <a:blip r:embed="rId13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6" name="Rounded Rectangle 45"/>
          <p:cNvSpPr/>
          <p:nvPr/>
        </p:nvSpPr>
        <p:spPr>
          <a:xfrm>
            <a:off x="5356860" y="4814570"/>
            <a:ext cx="5804535" cy="90043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5699125" y="4868545"/>
            <a:ext cx="5060315" cy="574040"/>
            <a:chOff x="9444" y="4719"/>
            <a:chExt cx="7969" cy="9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13"/>
                <p:cNvSpPr/>
                <p:nvPr/>
              </p:nvSpPr>
              <p:spPr>
                <a:xfrm>
                  <a:off x="15424" y="5139"/>
                  <a:ext cx="830" cy="485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27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24" y="5139"/>
                  <a:ext cx="830" cy="485"/>
                </a:xfrm>
                <a:prstGeom prst="rect">
                  <a:avLst/>
                </a:prstGeom>
                <a:blipFill rotWithShape="1">
                  <a:blip r:embed="rId14"/>
                </a:blip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14"/>
                <p:cNvSpPr/>
                <p:nvPr/>
              </p:nvSpPr>
              <p:spPr>
                <a:xfrm>
                  <a:off x="16583" y="5139"/>
                  <a:ext cx="830" cy="485"/>
                </a:xfrm>
                <a:prstGeom prst="rect">
                  <a:avLst/>
                </a:prstGeom>
                <a:solidFill>
                  <a:srgbClr val="93C46E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1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83" y="5139"/>
                  <a:ext cx="830" cy="485"/>
                </a:xfrm>
                <a:prstGeom prst="rect">
                  <a:avLst/>
                </a:prstGeom>
                <a:blipFill rotWithShape="1">
                  <a:blip r:embed="rId15"/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Arrow Connector 16"/>
            <p:cNvCxnSpPr/>
            <p:nvPr/>
          </p:nvCxnSpPr>
          <p:spPr>
            <a:xfrm flipH="1">
              <a:off x="14015" y="5370"/>
              <a:ext cx="1162" cy="0"/>
            </a:xfrm>
            <a:prstGeom prst="straightConnector1">
              <a:avLst/>
            </a:prstGeom>
            <a:ln w="50800">
              <a:solidFill>
                <a:schemeClr val="accent4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24"/>
                <p:cNvSpPr txBox="1"/>
                <p:nvPr/>
              </p:nvSpPr>
              <p:spPr>
                <a:xfrm>
                  <a:off x="14044" y="4719"/>
                  <a:ext cx="1181" cy="58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𝐇𝐚𝐬𝐡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44" y="4719"/>
                  <a:ext cx="1181" cy="582"/>
                </a:xfrm>
                <a:prstGeom prst="rect">
                  <a:avLst/>
                </a:prstGeom>
                <a:blipFill rotWithShape="1">
                  <a:blip r:embed="rId13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13"/>
                <p:cNvSpPr/>
                <p:nvPr/>
              </p:nvSpPr>
              <p:spPr>
                <a:xfrm flipH="1">
                  <a:off x="9444" y="5139"/>
                  <a:ext cx="830" cy="485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9444" y="5139"/>
                  <a:ext cx="830" cy="485"/>
                </a:xfrm>
                <a:prstGeom prst="rect">
                  <a:avLst/>
                </a:prstGeom>
                <a:blipFill rotWithShape="1">
                  <a:blip r:embed="rId16"/>
                </a:blip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14"/>
                <p:cNvSpPr/>
                <p:nvPr/>
              </p:nvSpPr>
              <p:spPr>
                <a:xfrm flipH="1">
                  <a:off x="10603" y="5139"/>
                  <a:ext cx="830" cy="485"/>
                </a:xfrm>
                <a:prstGeom prst="rect">
                  <a:avLst/>
                </a:prstGeom>
                <a:solidFill>
                  <a:srgbClr val="93C46E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0603" y="5139"/>
                  <a:ext cx="830" cy="485"/>
                </a:xfrm>
                <a:prstGeom prst="rect">
                  <a:avLst/>
                </a:prstGeom>
                <a:blipFill rotWithShape="1">
                  <a:blip r:embed="rId17"/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Straight Arrow Connector 16"/>
            <p:cNvCxnSpPr/>
            <p:nvPr/>
          </p:nvCxnSpPr>
          <p:spPr>
            <a:xfrm>
              <a:off x="11663" y="5370"/>
              <a:ext cx="1162" cy="0"/>
            </a:xfrm>
            <a:prstGeom prst="straightConnector1">
              <a:avLst/>
            </a:prstGeom>
            <a:ln w="50800">
              <a:solidFill>
                <a:schemeClr val="accent4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24"/>
                <p:cNvSpPr txBox="1"/>
                <p:nvPr/>
              </p:nvSpPr>
              <p:spPr>
                <a:xfrm flipH="1">
                  <a:off x="11600" y="4719"/>
                  <a:ext cx="1181" cy="58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𝐇𝐚𝐬𝐡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1600" y="4719"/>
                  <a:ext cx="1181" cy="582"/>
                </a:xfrm>
                <a:prstGeom prst="rect">
                  <a:avLst/>
                </a:prstGeom>
                <a:blipFill rotWithShape="1">
                  <a:blip r:embed="rId18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15"/>
                <p:cNvSpPr/>
                <p:nvPr/>
              </p:nvSpPr>
              <p:spPr>
                <a:xfrm>
                  <a:off x="12974" y="5139"/>
                  <a:ext cx="830" cy="48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40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74" y="5139"/>
                  <a:ext cx="830" cy="485"/>
                </a:xfrm>
                <a:prstGeom prst="rect">
                  <a:avLst/>
                </a:prstGeom>
                <a:blipFill rotWithShape="1">
                  <a:blip r:embed="rId12"/>
                </a:blip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1" name="Rectangle 11"/>
          <p:cNvSpPr/>
          <p:nvPr/>
        </p:nvSpPr>
        <p:spPr>
          <a:xfrm>
            <a:off x="349885" y="2985770"/>
            <a:ext cx="11563985" cy="3174365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2" name="TextBox 36"/>
          <p:cNvSpPr txBox="1"/>
          <p:nvPr/>
        </p:nvSpPr>
        <p:spPr>
          <a:xfrm rot="19833774">
            <a:off x="701614" y="3351726"/>
            <a:ext cx="802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NEW!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EDA9-FE4E-45E7-BD88-ED2AE9648CD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134750" y="6392901"/>
            <a:ext cx="2743200" cy="365125"/>
          </a:xfrm>
        </p:spPr>
        <p:txBody>
          <a:bodyPr/>
          <a:lstStyle/>
          <a:p>
            <a:fld id="{48DCEDA9-FE4E-45E7-BD88-ED2AE9648CD7}" type="slidenum">
              <a:rPr lang="zh-CN" altLang="en-US" smtClean="0"/>
              <a:t>15</a:t>
            </a:fld>
            <a:endParaRPr lang="zh-CN" altLang="en-US" dirty="0"/>
          </a:p>
        </p:txBody>
      </p:sp>
      <p:grpSp>
        <p:nvGrpSpPr>
          <p:cNvPr id="3" name="组合 1"/>
          <p:cNvGrpSpPr/>
          <p:nvPr/>
        </p:nvGrpSpPr>
        <p:grpSpPr>
          <a:xfrm>
            <a:off x="11017" y="99020"/>
            <a:ext cx="3283084" cy="626876"/>
            <a:chOff x="0" y="218940"/>
            <a:chExt cx="3283084" cy="626876"/>
          </a:xfrm>
        </p:grpSpPr>
        <p:sp>
          <p:nvSpPr>
            <p:cNvPr id="4" name="矩形 2"/>
            <p:cNvSpPr/>
            <p:nvPr/>
          </p:nvSpPr>
          <p:spPr>
            <a:xfrm>
              <a:off x="0" y="218940"/>
              <a:ext cx="242371" cy="626876"/>
            </a:xfrm>
            <a:prstGeom prst="rect">
              <a:avLst/>
            </a:prstGeom>
            <a:solidFill>
              <a:srgbClr val="961318"/>
            </a:solidFill>
            <a:ln w="25400" cap="flat" cmpd="sng" algn="ctr">
              <a:solidFill>
                <a:srgbClr val="961318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cxnSp>
          <p:nvCxnSpPr>
            <p:cNvPr id="7" name="直接连接符 5"/>
            <p:cNvCxnSpPr/>
            <p:nvPr/>
          </p:nvCxnSpPr>
          <p:spPr>
            <a:xfrm>
              <a:off x="402764" y="845816"/>
              <a:ext cx="2880320" cy="0"/>
            </a:xfrm>
            <a:prstGeom prst="line">
              <a:avLst/>
            </a:prstGeom>
            <a:noFill/>
            <a:ln w="28575" cap="flat" cmpd="sng" algn="ctr">
              <a:gradFill flip="none" rotWithShape="1">
                <a:gsLst>
                  <a:gs pos="0">
                    <a:srgbClr val="961318"/>
                  </a:gs>
                  <a:gs pos="81000">
                    <a:srgbClr val="961318">
                      <a:alpha val="20000"/>
                    </a:srgbClr>
                  </a:gs>
                  <a:gs pos="100000">
                    <a:srgbClr val="961318">
                      <a:alpha val="0"/>
                    </a:srgbClr>
                  </a:gs>
                </a:gsLst>
                <a:lin ang="0" scaled="1"/>
                <a:tileRect/>
              </a:gradFill>
              <a:prstDash val="solid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42595" y="932815"/>
                <a:ext cx="11435080" cy="6451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en-US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Observation 1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：</a:t>
                </a:r>
                <a:r>
                  <a:rPr lang="en-US" altLang="zh-CN" b="1" dirty="0">
                    <a:solidFill>
                      <a:srgbClr val="96121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Each settled block can be uniquely indexed by a unique identifier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solidFill>
                          <a:srgbClr val="961217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𝝉</m:t>
                    </m:r>
                  </m:oMath>
                </a14:m>
                <a:r>
                  <a:rPr lang="el-GR" altLang="zh-CN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 (</a:t>
                </a: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e.g., timestamp, hash value of its previous block, its position in the chain).</a:t>
                </a: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95" y="932815"/>
                <a:ext cx="11435080" cy="64516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íṡľiďè"/>
          <p:cNvSpPr/>
          <p:nvPr/>
        </p:nvSpPr>
        <p:spPr bwMode="auto">
          <a:xfrm>
            <a:off x="277149" y="1057886"/>
            <a:ext cx="165383" cy="254995"/>
          </a:xfrm>
          <a:custGeom>
            <a:avLst/>
            <a:gdLst>
              <a:gd name="T0" fmla="*/ 325000 h 606722"/>
              <a:gd name="T1" fmla="*/ 325000 h 606722"/>
              <a:gd name="T2" fmla="*/ 325000 h 606722"/>
              <a:gd name="T3" fmla="*/ 325000 h 606722"/>
              <a:gd name="T4" fmla="*/ 325000 h 606722"/>
              <a:gd name="T5" fmla="*/ 325000 h 606722"/>
              <a:gd name="T6" fmla="*/ 325000 h 606722"/>
              <a:gd name="T7" fmla="*/ 325000 h 606722"/>
              <a:gd name="T8" fmla="*/ 325000 h 606722"/>
              <a:gd name="T9" fmla="*/ 325000 h 606722"/>
              <a:gd name="T10" fmla="*/ 325000 h 606722"/>
              <a:gd name="T11" fmla="*/ 325000 h 606722"/>
              <a:gd name="T12" fmla="*/ 325000 h 606722"/>
              <a:gd name="T13" fmla="*/ 325000 h 606722"/>
              <a:gd name="T14" fmla="*/ 325000 h 606722"/>
              <a:gd name="T15" fmla="*/ 325000 h 606722"/>
              <a:gd name="T16" fmla="*/ 325000 h 606722"/>
              <a:gd name="T17" fmla="*/ 325000 h 606722"/>
              <a:gd name="T18" fmla="*/ 325000 h 606722"/>
              <a:gd name="T19" fmla="*/ 325000 h 606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31" h="3136">
                <a:moveTo>
                  <a:pt x="0" y="3033"/>
                </a:moveTo>
                <a:lnTo>
                  <a:pt x="0" y="104"/>
                </a:lnTo>
                <a:cubicBezTo>
                  <a:pt x="0" y="66"/>
                  <a:pt x="22" y="31"/>
                  <a:pt x="56" y="16"/>
                </a:cubicBezTo>
                <a:cubicBezTo>
                  <a:pt x="90" y="0"/>
                  <a:pt x="131" y="6"/>
                  <a:pt x="159" y="30"/>
                </a:cubicBezTo>
                <a:lnTo>
                  <a:pt x="1997" y="1471"/>
                </a:lnTo>
                <a:cubicBezTo>
                  <a:pt x="2018" y="1489"/>
                  <a:pt x="2030" y="1515"/>
                  <a:pt x="2031" y="1543"/>
                </a:cubicBezTo>
                <a:cubicBezTo>
                  <a:pt x="2031" y="1570"/>
                  <a:pt x="2019" y="1598"/>
                  <a:pt x="1998" y="1616"/>
                </a:cubicBezTo>
                <a:lnTo>
                  <a:pt x="160" y="3105"/>
                </a:lnTo>
                <a:cubicBezTo>
                  <a:pt x="132" y="3130"/>
                  <a:pt x="91" y="3136"/>
                  <a:pt x="57" y="3121"/>
                </a:cubicBezTo>
                <a:cubicBezTo>
                  <a:pt x="22" y="3105"/>
                  <a:pt x="0" y="3071"/>
                  <a:pt x="0" y="3033"/>
                </a:cubicBezTo>
                <a:close/>
              </a:path>
            </a:pathLst>
          </a:custGeom>
          <a:solidFill>
            <a:srgbClr val="961318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srgbClr val="000000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文本框 4"/>
          <p:cNvSpPr txBox="1"/>
          <p:nvPr/>
        </p:nvSpPr>
        <p:spPr>
          <a:xfrm>
            <a:off x="314050" y="153194"/>
            <a:ext cx="4441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961217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TECHNIQUE OVERVIEW</a:t>
            </a:r>
            <a:endParaRPr lang="zh-CN" altLang="en-US" sz="2800" b="1" dirty="0">
              <a:solidFill>
                <a:srgbClr val="961217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17697" y="157899"/>
            <a:ext cx="760253" cy="760253"/>
          </a:xfrm>
          <a:prstGeom prst="ellipse">
            <a:avLst/>
          </a:prstGeom>
        </p:spPr>
      </p:pic>
      <p:sp>
        <p:nvSpPr>
          <p:cNvPr id="9" name="Rectangle 11"/>
          <p:cNvSpPr/>
          <p:nvPr/>
        </p:nvSpPr>
        <p:spPr>
          <a:xfrm>
            <a:off x="349885" y="1699260"/>
            <a:ext cx="11563985" cy="4638675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Rounded Rectangle 47"/>
          <p:cNvSpPr/>
          <p:nvPr/>
        </p:nvSpPr>
        <p:spPr>
          <a:xfrm>
            <a:off x="611505" y="4761230"/>
            <a:ext cx="5600065" cy="133540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7"/>
              <p:cNvSpPr txBox="1"/>
              <p:nvPr/>
            </p:nvSpPr>
            <p:spPr>
              <a:xfrm>
                <a:off x="2214188" y="2424111"/>
                <a:ext cx="22075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𝑝𝑝</m:t>
                          </m:r>
                          <m: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𝑡𝑑</m:t>
                          </m:r>
                        </m:e>
                      </m:d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altLang="zh-CN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𝐒𝐞𝐭𝐮𝐩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188" y="2424111"/>
                <a:ext cx="2207527" cy="276999"/>
              </a:xfrm>
              <a:prstGeom prst="rect">
                <a:avLst/>
              </a:prstGeom>
              <a:blipFill rotWithShape="1">
                <a:blip r:embed="rId5"/>
                <a:stretch>
                  <a:fillRect l="-26" t="-114" r="-2263" b="1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0"/>
          <p:cNvCxnSpPr/>
          <p:nvPr/>
        </p:nvCxnSpPr>
        <p:spPr>
          <a:xfrm flipH="1">
            <a:off x="6669926" y="3626575"/>
            <a:ext cx="217233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2"/>
              <p:cNvSpPr txBox="1"/>
              <p:nvPr/>
            </p:nvSpPr>
            <p:spPr>
              <a:xfrm>
                <a:off x="6904329" y="3245150"/>
                <a:ext cx="1717741" cy="3683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𝜏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Cambria Math" panose="02040503050406030204" pitchFamily="18" charset="0"/>
                        </a:rPr>
                        <m:t>?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4329" y="3245150"/>
                <a:ext cx="1717741" cy="368300"/>
              </a:xfrm>
              <a:prstGeom prst="rect">
                <a:avLst/>
              </a:prstGeom>
              <a:blipFill rotWithShape="1">
                <a:blip r:embed="rId6"/>
                <a:stretch>
                  <a:fillRect l="-35" t="-81" r="2" b="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14"/>
          <p:cNvCxnSpPr/>
          <p:nvPr/>
        </p:nvCxnSpPr>
        <p:spPr>
          <a:xfrm flipH="1">
            <a:off x="6698656" y="4359223"/>
            <a:ext cx="2150110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4"/>
          <p:cNvCxnSpPr/>
          <p:nvPr/>
        </p:nvCxnSpPr>
        <p:spPr>
          <a:xfrm flipH="1">
            <a:off x="6772368" y="5439510"/>
            <a:ext cx="205867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25"/>
              <p:cNvSpPr txBox="1"/>
              <p:nvPr/>
            </p:nvSpPr>
            <p:spPr>
              <a:xfrm>
                <a:off x="6656004" y="5020414"/>
                <a:ext cx="2127907" cy="3683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𝜏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6004" y="5020414"/>
                <a:ext cx="2127907" cy="368300"/>
              </a:xfrm>
              <a:prstGeom prst="rect">
                <a:avLst/>
              </a:prstGeom>
              <a:blipFill rotWithShape="1">
                <a:blip r:embed="rId7"/>
                <a:stretch>
                  <a:fillRect l="-27" t="-28" r="-5403" b="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ounded Rectangle 13"/>
          <p:cNvSpPr/>
          <p:nvPr/>
        </p:nvSpPr>
        <p:spPr>
          <a:xfrm>
            <a:off x="611505" y="2978785"/>
            <a:ext cx="5462905" cy="138684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16"/>
          <p:cNvSpPr txBox="1"/>
          <p:nvPr/>
        </p:nvSpPr>
        <p:spPr>
          <a:xfrm>
            <a:off x="1625600" y="2783840"/>
            <a:ext cx="3572510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Adaptation Oracle Query Phase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22"/>
              <p:cNvSpPr txBox="1"/>
              <p:nvPr/>
            </p:nvSpPr>
            <p:spPr>
              <a:xfrm>
                <a:off x="769620" y="3242310"/>
                <a:ext cx="4264025" cy="9848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285750" indent="-28575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1600" b="1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zh-CN" sz="1600" b="1" i="0">
                        <a:latin typeface="Cambria Math" panose="02040503050406030204" pitchFamily="18" charset="0"/>
                      </a:rPr>
                      <m:t>𝐀𝐝𝐚𝐩𝐭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𝑡𝑑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zh-CN" alt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.,</m:t>
                    </m:r>
                  </m:oMath>
                </a14:m>
                <a:endParaRPr lang="en-US" altLang="zh-CN" sz="1600" b="0" i="1">
                  <a:latin typeface="Cambria Math" panose="02040503050406030204" pitchFamily="18" charset="0"/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Record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𝝉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h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𝑚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en-US" altLang="zh-CN" sz="16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 &amp; </a:t>
                </a:r>
                <a14:m>
                  <m:oMath xmlns:m="http://schemas.openxmlformats.org/officeDocument/2006/math">
                    <m:r>
                      <a:rPr lang="en-US" altLang="zh-C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𝝉</m:t>
                    </m:r>
                    <m:r>
                      <a:rPr lang="en-US" altLang="zh-C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r>
                      <a:rPr lang="en-US" altLang="zh-C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h</m:t>
                    </m:r>
                    <m:r>
                      <a:rPr lang="en-US" altLang="zh-C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r>
                      <a:rPr lang="en-US" altLang="zh-C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𝑚</m:t>
                    </m:r>
                    <m:r>
                      <a:rPr lang="en-US" altLang="zh-C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lang="en-US" altLang="zh-CN" sz="16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MS Mincho" charset="0"/>
                    <a:cs typeface="Cambria Math" panose="02040503050406030204" pitchFamily="18" charset="0"/>
                  </a:rPr>
                  <a:t> </a:t>
                </a:r>
                <a:r>
                  <a:rPr lang="en-US" altLang="zh-CN" sz="1600" b="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in the </a:t>
                </a:r>
                <a:r>
                  <a:rPr lang="en-US" altLang="zh-CN" sz="16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set </a:t>
                </a:r>
                <a14:m>
                  <m:oMath xmlns:m="http://schemas.openxmlformats.org/officeDocument/2006/math">
                    <m:r>
                      <a:rPr lang="en-US" altLang="zh-CN" sz="1600" b="1" i="1" dirty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  <a:sym typeface="+mn-ea"/>
                      </a:rPr>
                      <m:t>𝑸</m:t>
                    </m:r>
                  </m:oMath>
                </a14:m>
                <a:endParaRPr lang="en-US" altLang="zh-CN" sz="1600" b="1" i="1" dirty="0">
                  <a:solidFill>
                    <a:schemeClr val="tx1"/>
                  </a:solidFill>
                  <a:latin typeface="Cambria Math" panose="02040503050406030204" pitchFamily="18" charset="0"/>
                  <a:ea typeface="微软雅黑" panose="020B0503020204020204" pitchFamily="34" charset="-122"/>
                  <a:cs typeface="Cambria Math" panose="02040503050406030204" pitchFamily="18" charset="0"/>
                  <a:sym typeface="+mn-ea"/>
                </a:endParaRPr>
              </a:p>
            </p:txBody>
          </p:sp>
        </mc:Choice>
        <mc:Fallback xmlns="">
          <p:sp>
            <p:nvSpPr>
              <p:cNvPr id="49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" y="3242310"/>
                <a:ext cx="4264025" cy="984885"/>
              </a:xfrm>
              <a:prstGeom prst="rect">
                <a:avLst/>
              </a:prstGeom>
              <a:blipFill rotWithShape="1">
                <a:blip r:embed="rId8"/>
                <a:stretch>
                  <a:fillRect t="-5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48"/>
          <p:cNvSpPr txBox="1"/>
          <p:nvPr/>
        </p:nvSpPr>
        <p:spPr>
          <a:xfrm>
            <a:off x="2357120" y="4572000"/>
            <a:ext cx="1888490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Challenge Phase</a:t>
            </a:r>
          </a:p>
        </p:txBody>
      </p:sp>
      <p:cxnSp>
        <p:nvCxnSpPr>
          <p:cNvPr id="52" name="Straight Arrow Connector 74"/>
          <p:cNvCxnSpPr/>
          <p:nvPr/>
        </p:nvCxnSpPr>
        <p:spPr>
          <a:xfrm flipH="1">
            <a:off x="6656242" y="2653548"/>
            <a:ext cx="2129155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75"/>
              <p:cNvSpPr txBox="1"/>
              <p:nvPr/>
            </p:nvSpPr>
            <p:spPr>
              <a:xfrm>
                <a:off x="7532045" y="2283873"/>
                <a:ext cx="50738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𝑝𝑝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2045" y="2283873"/>
                <a:ext cx="507380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61" t="-112" r="64" b="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769620" y="4985385"/>
                <a:ext cx="5496560" cy="9836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0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zh-CN" altLang="en-US" sz="1600" i="1" dirty="0">
                    <a:latin typeface="Cambria Math" panose="020405030504060302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endParaRPr lang="en-US" altLang="zh-CN" sz="1600" i="1" dirty="0">
                  <a:latin typeface="Cambria Math" panose="020405030504060302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0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zh-CN" altLang="en-US" sz="16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≠</m:t>
                    </m:r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zh-CN" altLang="en-US" sz="16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altLang="zh-CN" sz="1600" i="1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0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altLang="zh-CN" sz="1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18" charset="0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lang="zh-CN" altLang="en-US" sz="1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zh-CN" alt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zh-CN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i="1"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16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∉</m:t>
                    </m:r>
                    <m:r>
                      <a:rPr lang="en-US" altLang="zh-CN" sz="1600" b="1" i="1"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𝑸</m:t>
                    </m:r>
                  </m:oMath>
                </a14:m>
                <a:endParaRPr lang="en-US" altLang="zh-CN" sz="1600" b="1" i="1" dirty="0">
                  <a:latin typeface="Cambria Math" panose="020405030504060302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" y="4985385"/>
                <a:ext cx="5496560" cy="98361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" name="图片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922" y="2392205"/>
            <a:ext cx="1132582" cy="8028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"/>
              <p:cNvSpPr txBox="1"/>
              <p:nvPr/>
            </p:nvSpPr>
            <p:spPr>
              <a:xfrm>
                <a:off x="6618142" y="3939319"/>
                <a:ext cx="1959265" cy="3683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𝜏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zh-CN" b="0" i="1" smtClean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Cambria Math" panose="02040503050406030204" pitchFamily="18" charset="0"/>
                        </a:rPr>
                        <m:t>′)</m:t>
                      </m:r>
                    </m:oMath>
                  </m:oMathPara>
                </a14:m>
                <a:endParaRPr lang="en-US" altLang="zh-CN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5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8142" y="3939319"/>
                <a:ext cx="1959265" cy="368300"/>
              </a:xfrm>
              <a:prstGeom prst="rect">
                <a:avLst/>
              </a:prstGeom>
              <a:blipFill rotWithShape="1">
                <a:blip r:embed="rId12"/>
                <a:stretch>
                  <a:fillRect l="-9" t="-112" r="-17964" b="1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右大括号 55"/>
          <p:cNvSpPr/>
          <p:nvPr/>
        </p:nvSpPr>
        <p:spPr>
          <a:xfrm>
            <a:off x="9091930" y="3633470"/>
            <a:ext cx="229870" cy="73215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7" name="文本框 56"/>
          <p:cNvSpPr txBox="1"/>
          <p:nvPr/>
        </p:nvSpPr>
        <p:spPr>
          <a:xfrm>
            <a:off x="9661525" y="3841750"/>
            <a:ext cx="20205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Multiple Queries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9787890" y="5143500"/>
            <a:ext cx="171259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Find Collision</a:t>
            </a:r>
          </a:p>
        </p:txBody>
      </p:sp>
      <p:grpSp>
        <p:nvGrpSpPr>
          <p:cNvPr id="79" name="组合 78"/>
          <p:cNvGrpSpPr/>
          <p:nvPr/>
        </p:nvGrpSpPr>
        <p:grpSpPr>
          <a:xfrm>
            <a:off x="1109345" y="3609945"/>
            <a:ext cx="4526851" cy="231805"/>
            <a:chOff x="1265" y="6115"/>
            <a:chExt cx="7922" cy="406"/>
          </a:xfrm>
        </p:grpSpPr>
        <p:cxnSp>
          <p:nvCxnSpPr>
            <p:cNvPr id="59" name="Straight Arrow Connector 16"/>
            <p:cNvCxnSpPr/>
            <p:nvPr/>
          </p:nvCxnSpPr>
          <p:spPr>
            <a:xfrm flipH="1">
              <a:off x="5684" y="6310"/>
              <a:ext cx="964" cy="0"/>
            </a:xfrm>
            <a:prstGeom prst="straightConnector1">
              <a:avLst/>
            </a:prstGeom>
            <a:ln w="50800">
              <a:solidFill>
                <a:schemeClr val="accent4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13"/>
                <p:cNvSpPr/>
                <p:nvPr/>
              </p:nvSpPr>
              <p:spPr>
                <a:xfrm flipH="1">
                  <a:off x="2081" y="6119"/>
                  <a:ext cx="689" cy="402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US" altLang="zh-CN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0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081" y="6119"/>
                  <a:ext cx="689" cy="402"/>
                </a:xfrm>
                <a:prstGeom prst="rect">
                  <a:avLst/>
                </a:prstGeom>
                <a:blipFill rotWithShape="1">
                  <a:blip r:embed="rId13"/>
                </a:blip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14"/>
                <p:cNvSpPr/>
                <p:nvPr/>
              </p:nvSpPr>
              <p:spPr>
                <a:xfrm flipH="1">
                  <a:off x="2852" y="6119"/>
                  <a:ext cx="689" cy="402"/>
                </a:xfrm>
                <a:prstGeom prst="rect">
                  <a:avLst/>
                </a:prstGeom>
                <a:solidFill>
                  <a:srgbClr val="93C46E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altLang="zh-CN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1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852" y="6119"/>
                  <a:ext cx="689" cy="402"/>
                </a:xfrm>
                <a:prstGeom prst="rect">
                  <a:avLst/>
                </a:prstGeom>
                <a:blipFill rotWithShape="1">
                  <a:blip r:embed="rId14"/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2" name="Straight Arrow Connector 16"/>
            <p:cNvCxnSpPr/>
            <p:nvPr/>
          </p:nvCxnSpPr>
          <p:spPr>
            <a:xfrm>
              <a:off x="3732" y="6310"/>
              <a:ext cx="964" cy="0"/>
            </a:xfrm>
            <a:prstGeom prst="straightConnector1">
              <a:avLst/>
            </a:prstGeom>
            <a:ln w="50800">
              <a:solidFill>
                <a:schemeClr val="accent4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15"/>
                <p:cNvSpPr/>
                <p:nvPr/>
              </p:nvSpPr>
              <p:spPr>
                <a:xfrm>
                  <a:off x="4820" y="6118"/>
                  <a:ext cx="689" cy="402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altLang="zh-CN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3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0" y="6118"/>
                  <a:ext cx="689" cy="402"/>
                </a:xfrm>
                <a:prstGeom prst="rect">
                  <a:avLst/>
                </a:prstGeom>
                <a:blipFill rotWithShape="1">
                  <a:blip r:embed="rId15"/>
                </a:blip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13"/>
                <p:cNvSpPr/>
                <p:nvPr/>
              </p:nvSpPr>
              <p:spPr>
                <a:xfrm flipH="1">
                  <a:off x="1265" y="6117"/>
                  <a:ext cx="689" cy="40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𝜏</m:t>
                        </m:r>
                      </m:oMath>
                    </m:oMathPara>
                  </a14:m>
                  <a:endParaRPr lang="en-US" altLang="zh-CN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2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265" y="6117"/>
                  <a:ext cx="689" cy="402"/>
                </a:xfrm>
                <a:prstGeom prst="rect">
                  <a:avLst/>
                </a:prstGeom>
                <a:blipFill rotWithShape="1">
                  <a:blip r:embed="rId16"/>
                </a:blip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13"/>
                <p:cNvSpPr/>
                <p:nvPr/>
              </p:nvSpPr>
              <p:spPr>
                <a:xfrm flipH="1">
                  <a:off x="7727" y="6117"/>
                  <a:ext cx="689" cy="402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altLang="zh-CN" b="0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3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7727" y="6117"/>
                  <a:ext cx="689" cy="402"/>
                </a:xfrm>
                <a:prstGeom prst="rect">
                  <a:avLst/>
                </a:prstGeom>
                <a:blipFill rotWithShape="1">
                  <a:blip r:embed="rId17"/>
                </a:blip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14"/>
                <p:cNvSpPr/>
                <p:nvPr/>
              </p:nvSpPr>
              <p:spPr>
                <a:xfrm flipH="1">
                  <a:off x="8498" y="6117"/>
                  <a:ext cx="689" cy="402"/>
                </a:xfrm>
                <a:prstGeom prst="rect">
                  <a:avLst/>
                </a:prstGeom>
                <a:solidFill>
                  <a:srgbClr val="93C46E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altLang="zh-CN" b="0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4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8498" y="6117"/>
                  <a:ext cx="689" cy="402"/>
                </a:xfrm>
                <a:prstGeom prst="rect">
                  <a:avLst/>
                </a:prstGeom>
                <a:blipFill rotWithShape="1">
                  <a:blip r:embed="rId18"/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ectangle 13"/>
                <p:cNvSpPr/>
                <p:nvPr/>
              </p:nvSpPr>
              <p:spPr>
                <a:xfrm flipH="1">
                  <a:off x="6911" y="6115"/>
                  <a:ext cx="689" cy="40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𝜏</m:t>
                        </m:r>
                      </m:oMath>
                    </m:oMathPara>
                  </a14:m>
                  <a:endParaRPr lang="en-US" altLang="zh-CN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6911" y="6115"/>
                  <a:ext cx="689" cy="402"/>
                </a:xfrm>
                <a:prstGeom prst="rect">
                  <a:avLst/>
                </a:prstGeom>
                <a:blipFill rotWithShape="1">
                  <a:blip r:embed="rId19"/>
                </a:blip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组合 79"/>
          <p:cNvGrpSpPr/>
          <p:nvPr/>
        </p:nvGrpSpPr>
        <p:grpSpPr>
          <a:xfrm>
            <a:off x="1109345" y="4999990"/>
            <a:ext cx="4573905" cy="234315"/>
            <a:chOff x="1265" y="6115"/>
            <a:chExt cx="7922" cy="406"/>
          </a:xfrm>
        </p:grpSpPr>
        <p:cxnSp>
          <p:nvCxnSpPr>
            <p:cNvPr id="81" name="Straight Arrow Connector 16"/>
            <p:cNvCxnSpPr/>
            <p:nvPr/>
          </p:nvCxnSpPr>
          <p:spPr>
            <a:xfrm flipH="1">
              <a:off x="5684" y="6310"/>
              <a:ext cx="964" cy="0"/>
            </a:xfrm>
            <a:prstGeom prst="straightConnector1">
              <a:avLst/>
            </a:prstGeom>
            <a:ln w="50800">
              <a:solidFill>
                <a:schemeClr val="accent4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13"/>
                <p:cNvSpPr/>
                <p:nvPr/>
              </p:nvSpPr>
              <p:spPr>
                <a:xfrm flipH="1">
                  <a:off x="2081" y="6119"/>
                  <a:ext cx="689" cy="402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zh-CN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zh-CN" alt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3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081" y="6119"/>
                  <a:ext cx="689" cy="402"/>
                </a:xfrm>
                <a:prstGeom prst="rect">
                  <a:avLst/>
                </a:prstGeom>
                <a:blipFill rotWithShape="1">
                  <a:blip r:embed="rId20"/>
                </a:blip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Rectangle 14"/>
                <p:cNvSpPr/>
                <p:nvPr/>
              </p:nvSpPr>
              <p:spPr>
                <a:xfrm flipH="1">
                  <a:off x="2852" y="6119"/>
                  <a:ext cx="689" cy="402"/>
                </a:xfrm>
                <a:prstGeom prst="rect">
                  <a:avLst/>
                </a:prstGeom>
                <a:solidFill>
                  <a:srgbClr val="93C46E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zh-CN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zh-CN" alt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4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852" y="6119"/>
                  <a:ext cx="689" cy="402"/>
                </a:xfrm>
                <a:prstGeom prst="rect">
                  <a:avLst/>
                </a:prstGeom>
                <a:blipFill rotWithShape="1">
                  <a:blip r:embed="rId21"/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5" name="Straight Arrow Connector 16"/>
            <p:cNvCxnSpPr/>
            <p:nvPr/>
          </p:nvCxnSpPr>
          <p:spPr>
            <a:xfrm>
              <a:off x="3732" y="6310"/>
              <a:ext cx="964" cy="0"/>
            </a:xfrm>
            <a:prstGeom prst="straightConnector1">
              <a:avLst/>
            </a:prstGeom>
            <a:ln w="50800">
              <a:solidFill>
                <a:schemeClr val="accent4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Rectangle 15"/>
                <p:cNvSpPr/>
                <p:nvPr/>
              </p:nvSpPr>
              <p:spPr>
                <a:xfrm>
                  <a:off x="4820" y="6118"/>
                  <a:ext cx="689" cy="402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zh-CN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zh-CN" alt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7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0" y="6118"/>
                  <a:ext cx="689" cy="402"/>
                </a:xfrm>
                <a:prstGeom prst="rect">
                  <a:avLst/>
                </a:prstGeom>
                <a:blipFill rotWithShape="1">
                  <a:blip r:embed="rId22"/>
                </a:blip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13"/>
                <p:cNvSpPr/>
                <p:nvPr/>
              </p:nvSpPr>
              <p:spPr>
                <a:xfrm flipH="1">
                  <a:off x="1265" y="6117"/>
                  <a:ext cx="689" cy="40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n-US" altLang="zh-CN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8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265" y="6117"/>
                  <a:ext cx="689" cy="402"/>
                </a:xfrm>
                <a:prstGeom prst="rect">
                  <a:avLst/>
                </a:prstGeom>
                <a:blipFill rotWithShape="1">
                  <a:blip r:embed="rId23"/>
                </a:blip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13"/>
                <p:cNvSpPr/>
                <p:nvPr/>
              </p:nvSpPr>
              <p:spPr>
                <a:xfrm flipH="1">
                  <a:off x="7727" y="6117"/>
                  <a:ext cx="689" cy="402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zh-CN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zh-CN" altLang="en-US" b="0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9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7727" y="6117"/>
                  <a:ext cx="689" cy="402"/>
                </a:xfrm>
                <a:prstGeom prst="rect">
                  <a:avLst/>
                </a:prstGeom>
                <a:blipFill rotWithShape="1">
                  <a:blip r:embed="rId24"/>
                </a:blip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Rectangle 14"/>
                <p:cNvSpPr/>
                <p:nvPr/>
              </p:nvSpPr>
              <p:spPr>
                <a:xfrm flipH="1">
                  <a:off x="8498" y="6117"/>
                  <a:ext cx="689" cy="402"/>
                </a:xfrm>
                <a:prstGeom prst="rect">
                  <a:avLst/>
                </a:prstGeom>
                <a:solidFill>
                  <a:srgbClr val="93C46E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zh-CN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zh-CN" altLang="en-US" b="0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0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8498" y="6117"/>
                  <a:ext cx="689" cy="402"/>
                </a:xfrm>
                <a:prstGeom prst="rect">
                  <a:avLst/>
                </a:prstGeom>
                <a:blipFill rotWithShape="1">
                  <a:blip r:embed="rId25"/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Rectangle 13"/>
                <p:cNvSpPr/>
                <p:nvPr/>
              </p:nvSpPr>
              <p:spPr>
                <a:xfrm flipH="1">
                  <a:off x="6911" y="6115"/>
                  <a:ext cx="689" cy="40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n-US" altLang="zh-CN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1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6911" y="6115"/>
                  <a:ext cx="689" cy="402"/>
                </a:xfrm>
                <a:prstGeom prst="rect">
                  <a:avLst/>
                </a:prstGeom>
                <a:blipFill rotWithShape="1">
                  <a:blip r:embed="rId26"/>
                </a:blip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5" name="TextBox 36"/>
          <p:cNvSpPr txBox="1"/>
          <p:nvPr/>
        </p:nvSpPr>
        <p:spPr>
          <a:xfrm rot="19833774">
            <a:off x="566994" y="2015051"/>
            <a:ext cx="802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NEW!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39160" y="1744980"/>
            <a:ext cx="497522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just" defTabSz="1151890" fontAlgn="base">
              <a:lnSpc>
                <a:spcPct val="120000"/>
              </a:lnSpc>
              <a:spcAft>
                <a:spcPts val="600"/>
              </a:spcAft>
              <a:buSzPct val="80000"/>
            </a:pPr>
            <a:r>
              <a:rPr lang="en-US" altLang="zh-CN" sz="20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Full Collision Resistance </a:t>
            </a:r>
            <a:r>
              <a:rPr lang="en-US" altLang="zh-CN" sz="20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(fCR) </a:t>
            </a:r>
            <a:r>
              <a:rPr lang="en-US" altLang="zh-CN" sz="20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of tCH 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"/>
          <p:cNvGrpSpPr/>
          <p:nvPr/>
        </p:nvGrpSpPr>
        <p:grpSpPr>
          <a:xfrm>
            <a:off x="11017" y="99020"/>
            <a:ext cx="3283084" cy="626876"/>
            <a:chOff x="0" y="218940"/>
            <a:chExt cx="3283084" cy="626876"/>
          </a:xfrm>
        </p:grpSpPr>
        <p:sp>
          <p:nvSpPr>
            <p:cNvPr id="4" name="矩形 2"/>
            <p:cNvSpPr/>
            <p:nvPr/>
          </p:nvSpPr>
          <p:spPr>
            <a:xfrm>
              <a:off x="0" y="218940"/>
              <a:ext cx="242371" cy="626876"/>
            </a:xfrm>
            <a:prstGeom prst="rect">
              <a:avLst/>
            </a:prstGeom>
            <a:solidFill>
              <a:srgbClr val="961318"/>
            </a:solidFill>
            <a:ln w="25400" cap="flat" cmpd="sng" algn="ctr">
              <a:solidFill>
                <a:srgbClr val="961318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cxnSp>
          <p:nvCxnSpPr>
            <p:cNvPr id="7" name="直接连接符 5"/>
            <p:cNvCxnSpPr/>
            <p:nvPr/>
          </p:nvCxnSpPr>
          <p:spPr>
            <a:xfrm>
              <a:off x="402764" y="845816"/>
              <a:ext cx="2880320" cy="0"/>
            </a:xfrm>
            <a:prstGeom prst="line">
              <a:avLst/>
            </a:prstGeom>
            <a:noFill/>
            <a:ln w="28575" cap="flat" cmpd="sng" algn="ctr">
              <a:gradFill flip="none" rotWithShape="1">
                <a:gsLst>
                  <a:gs pos="0">
                    <a:srgbClr val="961318"/>
                  </a:gs>
                  <a:gs pos="81000">
                    <a:srgbClr val="961318">
                      <a:alpha val="20000"/>
                    </a:srgbClr>
                  </a:gs>
                  <a:gs pos="100000">
                    <a:srgbClr val="961318">
                      <a:alpha val="0"/>
                    </a:srgbClr>
                  </a:gs>
                </a:gsLst>
                <a:lin ang="0" scaled="1"/>
                <a:tileRect/>
              </a:gradFill>
              <a:prstDash val="solid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42595" y="932815"/>
                <a:ext cx="11435080" cy="6451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en-US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Observation 1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：</a:t>
                </a:r>
                <a:r>
                  <a:rPr lang="en-US" altLang="zh-CN" b="1" dirty="0">
                    <a:solidFill>
                      <a:srgbClr val="96121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Each settled block can be uniquely indexed by a unique identifier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solidFill>
                          <a:srgbClr val="961217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𝝉</m:t>
                    </m:r>
                  </m:oMath>
                </a14:m>
                <a:r>
                  <a:rPr lang="el-GR" altLang="zh-CN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 (</a:t>
                </a: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e.g., timestamp, hash value of its previous block, its position in the chain).</a:t>
                </a: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95" y="932815"/>
                <a:ext cx="11435080" cy="64516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íṡľiďè"/>
          <p:cNvSpPr/>
          <p:nvPr/>
        </p:nvSpPr>
        <p:spPr bwMode="auto">
          <a:xfrm>
            <a:off x="277149" y="1057886"/>
            <a:ext cx="165383" cy="254995"/>
          </a:xfrm>
          <a:custGeom>
            <a:avLst/>
            <a:gdLst>
              <a:gd name="T0" fmla="*/ 325000 h 606722"/>
              <a:gd name="T1" fmla="*/ 325000 h 606722"/>
              <a:gd name="T2" fmla="*/ 325000 h 606722"/>
              <a:gd name="T3" fmla="*/ 325000 h 606722"/>
              <a:gd name="T4" fmla="*/ 325000 h 606722"/>
              <a:gd name="T5" fmla="*/ 325000 h 606722"/>
              <a:gd name="T6" fmla="*/ 325000 h 606722"/>
              <a:gd name="T7" fmla="*/ 325000 h 606722"/>
              <a:gd name="T8" fmla="*/ 325000 h 606722"/>
              <a:gd name="T9" fmla="*/ 325000 h 606722"/>
              <a:gd name="T10" fmla="*/ 325000 h 606722"/>
              <a:gd name="T11" fmla="*/ 325000 h 606722"/>
              <a:gd name="T12" fmla="*/ 325000 h 606722"/>
              <a:gd name="T13" fmla="*/ 325000 h 606722"/>
              <a:gd name="T14" fmla="*/ 325000 h 606722"/>
              <a:gd name="T15" fmla="*/ 325000 h 606722"/>
              <a:gd name="T16" fmla="*/ 325000 h 606722"/>
              <a:gd name="T17" fmla="*/ 325000 h 606722"/>
              <a:gd name="T18" fmla="*/ 325000 h 606722"/>
              <a:gd name="T19" fmla="*/ 325000 h 606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31" h="3136">
                <a:moveTo>
                  <a:pt x="0" y="3033"/>
                </a:moveTo>
                <a:lnTo>
                  <a:pt x="0" y="104"/>
                </a:lnTo>
                <a:cubicBezTo>
                  <a:pt x="0" y="66"/>
                  <a:pt x="22" y="31"/>
                  <a:pt x="56" y="16"/>
                </a:cubicBezTo>
                <a:cubicBezTo>
                  <a:pt x="90" y="0"/>
                  <a:pt x="131" y="6"/>
                  <a:pt x="159" y="30"/>
                </a:cubicBezTo>
                <a:lnTo>
                  <a:pt x="1997" y="1471"/>
                </a:lnTo>
                <a:cubicBezTo>
                  <a:pt x="2018" y="1489"/>
                  <a:pt x="2030" y="1515"/>
                  <a:pt x="2031" y="1543"/>
                </a:cubicBezTo>
                <a:cubicBezTo>
                  <a:pt x="2031" y="1570"/>
                  <a:pt x="2019" y="1598"/>
                  <a:pt x="1998" y="1616"/>
                </a:cubicBezTo>
                <a:lnTo>
                  <a:pt x="160" y="3105"/>
                </a:lnTo>
                <a:cubicBezTo>
                  <a:pt x="132" y="3130"/>
                  <a:pt x="91" y="3136"/>
                  <a:pt x="57" y="3121"/>
                </a:cubicBezTo>
                <a:cubicBezTo>
                  <a:pt x="22" y="3105"/>
                  <a:pt x="0" y="3071"/>
                  <a:pt x="0" y="3033"/>
                </a:cubicBezTo>
                <a:close/>
              </a:path>
            </a:pathLst>
          </a:custGeom>
          <a:solidFill>
            <a:srgbClr val="961318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srgbClr val="000000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文本框 4"/>
          <p:cNvSpPr txBox="1"/>
          <p:nvPr/>
        </p:nvSpPr>
        <p:spPr>
          <a:xfrm>
            <a:off x="314050" y="153194"/>
            <a:ext cx="4441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961217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TECHNIQUE OVERVIEW</a:t>
            </a:r>
            <a:endParaRPr lang="zh-CN" altLang="en-US" sz="2800" b="1" dirty="0">
              <a:solidFill>
                <a:srgbClr val="961217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17697" y="157899"/>
            <a:ext cx="760253" cy="760253"/>
          </a:xfrm>
          <a:prstGeom prst="ellipse">
            <a:avLst/>
          </a:prstGeom>
        </p:spPr>
      </p:pic>
      <p:sp>
        <p:nvSpPr>
          <p:cNvPr id="9" name="Rectangle 11"/>
          <p:cNvSpPr/>
          <p:nvPr/>
        </p:nvSpPr>
        <p:spPr>
          <a:xfrm>
            <a:off x="349885" y="1699260"/>
            <a:ext cx="11563985" cy="4638675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Rounded Rectangle 47"/>
          <p:cNvSpPr/>
          <p:nvPr/>
        </p:nvSpPr>
        <p:spPr>
          <a:xfrm>
            <a:off x="611505" y="4761230"/>
            <a:ext cx="5600065" cy="133540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7"/>
              <p:cNvSpPr txBox="1"/>
              <p:nvPr/>
            </p:nvSpPr>
            <p:spPr>
              <a:xfrm>
                <a:off x="2214188" y="2424111"/>
                <a:ext cx="22075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𝑝𝑝</m:t>
                          </m:r>
                          <m: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𝑡𝑑</m:t>
                          </m:r>
                        </m:e>
                      </m:d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altLang="zh-CN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𝐒𝐞𝐭𝐮𝐩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188" y="2424111"/>
                <a:ext cx="2207527" cy="276999"/>
              </a:xfrm>
              <a:prstGeom prst="rect">
                <a:avLst/>
              </a:prstGeom>
              <a:blipFill rotWithShape="1">
                <a:blip r:embed="rId5"/>
                <a:stretch>
                  <a:fillRect l="-26" t="-114" r="-2263" b="1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0"/>
          <p:cNvCxnSpPr/>
          <p:nvPr/>
        </p:nvCxnSpPr>
        <p:spPr>
          <a:xfrm flipH="1">
            <a:off x="6669926" y="3626575"/>
            <a:ext cx="217233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2"/>
              <p:cNvSpPr txBox="1"/>
              <p:nvPr/>
            </p:nvSpPr>
            <p:spPr>
              <a:xfrm>
                <a:off x="6904329" y="3245150"/>
                <a:ext cx="1717741" cy="3683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𝜏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Cambria Math" panose="02040503050406030204" pitchFamily="18" charset="0"/>
                        </a:rPr>
                        <m:t>?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4329" y="3245150"/>
                <a:ext cx="1717741" cy="368300"/>
              </a:xfrm>
              <a:prstGeom prst="rect">
                <a:avLst/>
              </a:prstGeom>
              <a:blipFill rotWithShape="1">
                <a:blip r:embed="rId6"/>
                <a:stretch>
                  <a:fillRect l="-35" t="-81" r="2" b="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14"/>
          <p:cNvCxnSpPr/>
          <p:nvPr/>
        </p:nvCxnSpPr>
        <p:spPr>
          <a:xfrm flipH="1">
            <a:off x="6698656" y="4359223"/>
            <a:ext cx="2150110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13"/>
          <p:cNvSpPr/>
          <p:nvPr/>
        </p:nvSpPr>
        <p:spPr>
          <a:xfrm>
            <a:off x="611505" y="2978785"/>
            <a:ext cx="5462905" cy="138684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16"/>
          <p:cNvSpPr txBox="1"/>
          <p:nvPr/>
        </p:nvSpPr>
        <p:spPr>
          <a:xfrm>
            <a:off x="1625600" y="2783840"/>
            <a:ext cx="3572510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Adaptation Oracle Query Phase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22"/>
              <p:cNvSpPr txBox="1"/>
              <p:nvPr/>
            </p:nvSpPr>
            <p:spPr>
              <a:xfrm>
                <a:off x="769620" y="3242310"/>
                <a:ext cx="4264025" cy="9848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285750" indent="-28575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1600" b="1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zh-CN" sz="1600" b="1" i="0">
                        <a:latin typeface="Cambria Math" panose="02040503050406030204" pitchFamily="18" charset="0"/>
                      </a:rPr>
                      <m:t>𝐀𝐝𝐚𝐩𝐭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𝑡𝑑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zh-CN" alt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.,</m:t>
                    </m:r>
                  </m:oMath>
                </a14:m>
                <a:endParaRPr lang="en-US" altLang="zh-CN" sz="1600" b="0" i="1">
                  <a:latin typeface="Cambria Math" panose="02040503050406030204" pitchFamily="18" charset="0"/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Record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𝝉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h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𝑚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en-US" altLang="zh-CN" sz="16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 &amp; </a:t>
                </a:r>
                <a14:m>
                  <m:oMath xmlns:m="http://schemas.openxmlformats.org/officeDocument/2006/math">
                    <m:r>
                      <a:rPr lang="en-US" altLang="zh-C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𝝉</m:t>
                    </m:r>
                    <m:r>
                      <a:rPr lang="en-US" altLang="zh-C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r>
                      <a:rPr lang="en-US" altLang="zh-C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h</m:t>
                    </m:r>
                    <m:r>
                      <a:rPr lang="en-US" altLang="zh-C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r>
                      <a:rPr lang="en-US" altLang="zh-C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𝑚</m:t>
                    </m:r>
                    <m:r>
                      <a:rPr lang="en-US" altLang="zh-C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lang="en-US" altLang="zh-CN" sz="16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MS Mincho" charset="0"/>
                    <a:cs typeface="Cambria Math" panose="02040503050406030204" pitchFamily="18" charset="0"/>
                  </a:rPr>
                  <a:t> </a:t>
                </a:r>
                <a:r>
                  <a:rPr lang="en-US" altLang="zh-CN" sz="1600" b="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in the </a:t>
                </a:r>
                <a:r>
                  <a:rPr lang="en-US" altLang="zh-CN" sz="16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set </a:t>
                </a:r>
                <a14:m>
                  <m:oMath xmlns:m="http://schemas.openxmlformats.org/officeDocument/2006/math">
                    <m:r>
                      <a:rPr lang="en-US" altLang="zh-CN" sz="1600" b="1" i="1" dirty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  <a:sym typeface="+mn-ea"/>
                      </a:rPr>
                      <m:t>𝑸</m:t>
                    </m:r>
                  </m:oMath>
                </a14:m>
                <a:endParaRPr lang="en-US" altLang="zh-CN" sz="1600" b="1" i="1" dirty="0">
                  <a:solidFill>
                    <a:schemeClr val="tx1"/>
                  </a:solidFill>
                  <a:latin typeface="Cambria Math" panose="02040503050406030204" pitchFamily="18" charset="0"/>
                  <a:ea typeface="微软雅黑" panose="020B0503020204020204" pitchFamily="34" charset="-122"/>
                  <a:cs typeface="Cambria Math" panose="02040503050406030204" pitchFamily="18" charset="0"/>
                  <a:sym typeface="+mn-ea"/>
                </a:endParaRPr>
              </a:p>
            </p:txBody>
          </p:sp>
        </mc:Choice>
        <mc:Fallback xmlns="">
          <p:sp>
            <p:nvSpPr>
              <p:cNvPr id="49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" y="3242310"/>
                <a:ext cx="4264025" cy="984885"/>
              </a:xfrm>
              <a:prstGeom prst="rect">
                <a:avLst/>
              </a:prstGeom>
              <a:blipFill rotWithShape="1">
                <a:blip r:embed="rId7"/>
                <a:stretch>
                  <a:fillRect t="-5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48"/>
          <p:cNvSpPr txBox="1"/>
          <p:nvPr/>
        </p:nvSpPr>
        <p:spPr>
          <a:xfrm>
            <a:off x="2357120" y="4572000"/>
            <a:ext cx="1888490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Challenge Phase</a:t>
            </a:r>
          </a:p>
        </p:txBody>
      </p:sp>
      <p:cxnSp>
        <p:nvCxnSpPr>
          <p:cNvPr id="52" name="Straight Arrow Connector 74"/>
          <p:cNvCxnSpPr/>
          <p:nvPr/>
        </p:nvCxnSpPr>
        <p:spPr>
          <a:xfrm flipH="1">
            <a:off x="6656242" y="2653548"/>
            <a:ext cx="2129155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75"/>
              <p:cNvSpPr txBox="1"/>
              <p:nvPr/>
            </p:nvSpPr>
            <p:spPr>
              <a:xfrm>
                <a:off x="7532045" y="2283873"/>
                <a:ext cx="50738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𝑝𝑝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2045" y="2283873"/>
                <a:ext cx="507380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61" t="-112" r="64" b="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769620" y="4985385"/>
                <a:ext cx="5496560" cy="9836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0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zh-CN" altLang="en-US" sz="1600" i="1" dirty="0">
                    <a:latin typeface="Cambria Math" panose="020405030504060302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endParaRPr lang="en-US" altLang="zh-CN" sz="1600" i="1" dirty="0">
                  <a:latin typeface="Cambria Math" panose="020405030504060302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0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zh-CN" altLang="en-US" sz="16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≠</m:t>
                    </m:r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zh-CN" altLang="en-US" sz="16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altLang="zh-CN" sz="1600" i="1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0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altLang="zh-CN" sz="1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18" charset="0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lang="zh-CN" altLang="en-US" sz="1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zh-CN" alt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zh-CN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i="1"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16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∉</m:t>
                    </m:r>
                    <m:r>
                      <a:rPr lang="en-US" altLang="zh-CN" sz="1600" b="1" i="1"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𝑸</m:t>
                    </m:r>
                  </m:oMath>
                </a14:m>
                <a:endParaRPr lang="en-US" altLang="zh-CN" sz="1600" b="1" i="1" dirty="0">
                  <a:latin typeface="Cambria Math" panose="020405030504060302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" y="4985385"/>
                <a:ext cx="5496560" cy="98361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" name="图片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922" y="2392205"/>
            <a:ext cx="1132582" cy="8028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"/>
              <p:cNvSpPr txBox="1"/>
              <p:nvPr/>
            </p:nvSpPr>
            <p:spPr>
              <a:xfrm>
                <a:off x="6618142" y="3939319"/>
                <a:ext cx="1959265" cy="3683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𝜏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zh-CN" b="0" i="1" smtClean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Cambria Math" panose="02040503050406030204" pitchFamily="18" charset="0"/>
                        </a:rPr>
                        <m:t>′)</m:t>
                      </m:r>
                    </m:oMath>
                  </m:oMathPara>
                </a14:m>
                <a:endParaRPr lang="en-US" altLang="zh-CN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5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8142" y="3939319"/>
                <a:ext cx="1959265" cy="368300"/>
              </a:xfrm>
              <a:prstGeom prst="rect">
                <a:avLst/>
              </a:prstGeom>
              <a:blipFill rotWithShape="1">
                <a:blip r:embed="rId11"/>
                <a:stretch>
                  <a:fillRect l="-9" t="-112" r="-17964" b="1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右大括号 55"/>
          <p:cNvSpPr/>
          <p:nvPr/>
        </p:nvSpPr>
        <p:spPr>
          <a:xfrm>
            <a:off x="9091930" y="3633470"/>
            <a:ext cx="229870" cy="73215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7" name="文本框 56"/>
          <p:cNvSpPr txBox="1"/>
          <p:nvPr/>
        </p:nvSpPr>
        <p:spPr>
          <a:xfrm>
            <a:off x="9661525" y="3841750"/>
            <a:ext cx="20205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Multiple Queries</a:t>
            </a:r>
          </a:p>
        </p:txBody>
      </p:sp>
      <p:grpSp>
        <p:nvGrpSpPr>
          <p:cNvPr id="79" name="组合 78"/>
          <p:cNvGrpSpPr/>
          <p:nvPr/>
        </p:nvGrpSpPr>
        <p:grpSpPr>
          <a:xfrm>
            <a:off x="1109345" y="3609945"/>
            <a:ext cx="4526851" cy="231805"/>
            <a:chOff x="1265" y="6115"/>
            <a:chExt cx="7922" cy="406"/>
          </a:xfrm>
        </p:grpSpPr>
        <p:cxnSp>
          <p:nvCxnSpPr>
            <p:cNvPr id="59" name="Straight Arrow Connector 16"/>
            <p:cNvCxnSpPr/>
            <p:nvPr/>
          </p:nvCxnSpPr>
          <p:spPr>
            <a:xfrm flipH="1">
              <a:off x="5684" y="6310"/>
              <a:ext cx="964" cy="0"/>
            </a:xfrm>
            <a:prstGeom prst="straightConnector1">
              <a:avLst/>
            </a:prstGeom>
            <a:ln w="50800">
              <a:solidFill>
                <a:schemeClr val="accent4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13"/>
                <p:cNvSpPr/>
                <p:nvPr/>
              </p:nvSpPr>
              <p:spPr>
                <a:xfrm flipH="1">
                  <a:off x="2081" y="6119"/>
                  <a:ext cx="689" cy="402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US" altLang="zh-CN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0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081" y="6119"/>
                  <a:ext cx="689" cy="402"/>
                </a:xfrm>
                <a:prstGeom prst="rect">
                  <a:avLst/>
                </a:prstGeom>
                <a:blipFill rotWithShape="1">
                  <a:blip r:embed="rId12"/>
                </a:blip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14"/>
                <p:cNvSpPr/>
                <p:nvPr/>
              </p:nvSpPr>
              <p:spPr>
                <a:xfrm flipH="1">
                  <a:off x="2852" y="6119"/>
                  <a:ext cx="689" cy="402"/>
                </a:xfrm>
                <a:prstGeom prst="rect">
                  <a:avLst/>
                </a:prstGeom>
                <a:solidFill>
                  <a:srgbClr val="93C46E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altLang="zh-CN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1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852" y="6119"/>
                  <a:ext cx="689" cy="402"/>
                </a:xfrm>
                <a:prstGeom prst="rect">
                  <a:avLst/>
                </a:prstGeom>
                <a:blipFill rotWithShape="1">
                  <a:blip r:embed="rId13"/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2" name="Straight Arrow Connector 16"/>
            <p:cNvCxnSpPr/>
            <p:nvPr/>
          </p:nvCxnSpPr>
          <p:spPr>
            <a:xfrm>
              <a:off x="3732" y="6310"/>
              <a:ext cx="964" cy="0"/>
            </a:xfrm>
            <a:prstGeom prst="straightConnector1">
              <a:avLst/>
            </a:prstGeom>
            <a:ln w="50800">
              <a:solidFill>
                <a:schemeClr val="accent4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15"/>
                <p:cNvSpPr/>
                <p:nvPr/>
              </p:nvSpPr>
              <p:spPr>
                <a:xfrm>
                  <a:off x="4820" y="6118"/>
                  <a:ext cx="689" cy="402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altLang="zh-CN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3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0" y="6118"/>
                  <a:ext cx="689" cy="402"/>
                </a:xfrm>
                <a:prstGeom prst="rect">
                  <a:avLst/>
                </a:prstGeom>
                <a:blipFill rotWithShape="1">
                  <a:blip r:embed="rId14"/>
                </a:blip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13"/>
                <p:cNvSpPr/>
                <p:nvPr/>
              </p:nvSpPr>
              <p:spPr>
                <a:xfrm flipH="1">
                  <a:off x="1265" y="6117"/>
                  <a:ext cx="689" cy="40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𝜏</m:t>
                        </m:r>
                      </m:oMath>
                    </m:oMathPara>
                  </a14:m>
                  <a:endParaRPr lang="en-US" altLang="zh-CN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2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265" y="6117"/>
                  <a:ext cx="689" cy="402"/>
                </a:xfrm>
                <a:prstGeom prst="rect">
                  <a:avLst/>
                </a:prstGeom>
                <a:blipFill rotWithShape="1">
                  <a:blip r:embed="rId15"/>
                </a:blip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13"/>
                <p:cNvSpPr/>
                <p:nvPr/>
              </p:nvSpPr>
              <p:spPr>
                <a:xfrm flipH="1">
                  <a:off x="7727" y="6117"/>
                  <a:ext cx="689" cy="402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altLang="zh-CN" b="0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3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7727" y="6117"/>
                  <a:ext cx="689" cy="402"/>
                </a:xfrm>
                <a:prstGeom prst="rect">
                  <a:avLst/>
                </a:prstGeom>
                <a:blipFill rotWithShape="1">
                  <a:blip r:embed="rId16"/>
                </a:blip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14"/>
                <p:cNvSpPr/>
                <p:nvPr/>
              </p:nvSpPr>
              <p:spPr>
                <a:xfrm flipH="1">
                  <a:off x="8498" y="6117"/>
                  <a:ext cx="689" cy="402"/>
                </a:xfrm>
                <a:prstGeom prst="rect">
                  <a:avLst/>
                </a:prstGeom>
                <a:solidFill>
                  <a:srgbClr val="93C46E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altLang="zh-CN" b="0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4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8498" y="6117"/>
                  <a:ext cx="689" cy="402"/>
                </a:xfrm>
                <a:prstGeom prst="rect">
                  <a:avLst/>
                </a:prstGeom>
                <a:blipFill rotWithShape="1">
                  <a:blip r:embed="rId17"/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ectangle 13"/>
                <p:cNvSpPr/>
                <p:nvPr/>
              </p:nvSpPr>
              <p:spPr>
                <a:xfrm flipH="1">
                  <a:off x="6911" y="6115"/>
                  <a:ext cx="689" cy="40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𝜏</m:t>
                        </m:r>
                      </m:oMath>
                    </m:oMathPara>
                  </a14:m>
                  <a:endParaRPr lang="en-US" altLang="zh-CN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6911" y="6115"/>
                  <a:ext cx="689" cy="402"/>
                </a:xfrm>
                <a:prstGeom prst="rect">
                  <a:avLst/>
                </a:prstGeom>
                <a:blipFill rotWithShape="1">
                  <a:blip r:embed="rId18"/>
                </a:blip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组合 79"/>
          <p:cNvGrpSpPr/>
          <p:nvPr/>
        </p:nvGrpSpPr>
        <p:grpSpPr>
          <a:xfrm>
            <a:off x="1109345" y="4999990"/>
            <a:ext cx="4573905" cy="234315"/>
            <a:chOff x="1265" y="6115"/>
            <a:chExt cx="7922" cy="406"/>
          </a:xfrm>
        </p:grpSpPr>
        <p:cxnSp>
          <p:nvCxnSpPr>
            <p:cNvPr id="81" name="Straight Arrow Connector 16"/>
            <p:cNvCxnSpPr/>
            <p:nvPr/>
          </p:nvCxnSpPr>
          <p:spPr>
            <a:xfrm flipH="1">
              <a:off x="5684" y="6310"/>
              <a:ext cx="964" cy="0"/>
            </a:xfrm>
            <a:prstGeom prst="straightConnector1">
              <a:avLst/>
            </a:prstGeom>
            <a:ln w="50800">
              <a:solidFill>
                <a:schemeClr val="accent4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13"/>
                <p:cNvSpPr/>
                <p:nvPr/>
              </p:nvSpPr>
              <p:spPr>
                <a:xfrm flipH="1">
                  <a:off x="2081" y="6119"/>
                  <a:ext cx="689" cy="402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zh-CN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zh-CN" alt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3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081" y="6119"/>
                  <a:ext cx="689" cy="402"/>
                </a:xfrm>
                <a:prstGeom prst="rect">
                  <a:avLst/>
                </a:prstGeom>
                <a:blipFill rotWithShape="1">
                  <a:blip r:embed="rId19"/>
                </a:blip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Rectangle 14"/>
                <p:cNvSpPr/>
                <p:nvPr/>
              </p:nvSpPr>
              <p:spPr>
                <a:xfrm flipH="1">
                  <a:off x="2852" y="6119"/>
                  <a:ext cx="689" cy="402"/>
                </a:xfrm>
                <a:prstGeom prst="rect">
                  <a:avLst/>
                </a:prstGeom>
                <a:solidFill>
                  <a:srgbClr val="93C46E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zh-CN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zh-CN" alt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4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852" y="6119"/>
                  <a:ext cx="689" cy="402"/>
                </a:xfrm>
                <a:prstGeom prst="rect">
                  <a:avLst/>
                </a:prstGeom>
                <a:blipFill rotWithShape="1">
                  <a:blip r:embed="rId20"/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5" name="Straight Arrow Connector 16"/>
            <p:cNvCxnSpPr/>
            <p:nvPr/>
          </p:nvCxnSpPr>
          <p:spPr>
            <a:xfrm>
              <a:off x="3732" y="6310"/>
              <a:ext cx="964" cy="0"/>
            </a:xfrm>
            <a:prstGeom prst="straightConnector1">
              <a:avLst/>
            </a:prstGeom>
            <a:ln w="50800">
              <a:solidFill>
                <a:schemeClr val="accent4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Rectangle 15"/>
                <p:cNvSpPr/>
                <p:nvPr/>
              </p:nvSpPr>
              <p:spPr>
                <a:xfrm>
                  <a:off x="4820" y="6118"/>
                  <a:ext cx="689" cy="402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zh-CN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zh-CN" alt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7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0" y="6118"/>
                  <a:ext cx="689" cy="402"/>
                </a:xfrm>
                <a:prstGeom prst="rect">
                  <a:avLst/>
                </a:prstGeom>
                <a:blipFill rotWithShape="1">
                  <a:blip r:embed="rId21"/>
                </a:blip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13"/>
                <p:cNvSpPr/>
                <p:nvPr/>
              </p:nvSpPr>
              <p:spPr>
                <a:xfrm flipH="1">
                  <a:off x="1265" y="6117"/>
                  <a:ext cx="689" cy="40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n-US" altLang="zh-CN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8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265" y="6117"/>
                  <a:ext cx="689" cy="402"/>
                </a:xfrm>
                <a:prstGeom prst="rect">
                  <a:avLst/>
                </a:prstGeom>
                <a:blipFill rotWithShape="1">
                  <a:blip r:embed="rId22"/>
                </a:blip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13"/>
                <p:cNvSpPr/>
                <p:nvPr/>
              </p:nvSpPr>
              <p:spPr>
                <a:xfrm flipH="1">
                  <a:off x="7727" y="6117"/>
                  <a:ext cx="689" cy="402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zh-CN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zh-CN" altLang="en-US" b="0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9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7727" y="6117"/>
                  <a:ext cx="689" cy="402"/>
                </a:xfrm>
                <a:prstGeom prst="rect">
                  <a:avLst/>
                </a:prstGeom>
                <a:blipFill rotWithShape="1">
                  <a:blip r:embed="rId23"/>
                </a:blip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Rectangle 14"/>
                <p:cNvSpPr/>
                <p:nvPr/>
              </p:nvSpPr>
              <p:spPr>
                <a:xfrm flipH="1">
                  <a:off x="8498" y="6117"/>
                  <a:ext cx="689" cy="402"/>
                </a:xfrm>
                <a:prstGeom prst="rect">
                  <a:avLst/>
                </a:prstGeom>
                <a:solidFill>
                  <a:srgbClr val="93C46E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zh-CN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zh-CN" altLang="en-US" b="0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0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8498" y="6117"/>
                  <a:ext cx="689" cy="402"/>
                </a:xfrm>
                <a:prstGeom prst="rect">
                  <a:avLst/>
                </a:prstGeom>
                <a:blipFill rotWithShape="1">
                  <a:blip r:embed="rId24"/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Rectangle 13"/>
                <p:cNvSpPr/>
                <p:nvPr/>
              </p:nvSpPr>
              <p:spPr>
                <a:xfrm flipH="1">
                  <a:off x="6911" y="6115"/>
                  <a:ext cx="689" cy="40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n-US" altLang="zh-CN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1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6911" y="6115"/>
                  <a:ext cx="689" cy="402"/>
                </a:xfrm>
                <a:prstGeom prst="rect">
                  <a:avLst/>
                </a:prstGeom>
                <a:blipFill rotWithShape="1">
                  <a:blip r:embed="rId25"/>
                </a:blip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5" name="Rectangle 5"/>
          <p:cNvSpPr/>
          <p:nvPr/>
        </p:nvSpPr>
        <p:spPr>
          <a:xfrm>
            <a:off x="3439160" y="1744980"/>
            <a:ext cx="497522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just" defTabSz="1151890" fontAlgn="base">
              <a:lnSpc>
                <a:spcPct val="120000"/>
              </a:lnSpc>
              <a:spcAft>
                <a:spcPts val="600"/>
              </a:spcAft>
              <a:buSzPct val="80000"/>
            </a:pPr>
            <a:r>
              <a:rPr lang="en-US" altLang="zh-CN" sz="20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Full Collision Resistance </a:t>
            </a:r>
            <a:r>
              <a:rPr lang="en-US" altLang="zh-CN" sz="20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(fCR) </a:t>
            </a:r>
            <a:r>
              <a:rPr lang="en-US" altLang="zh-CN" sz="20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of tCH </a:t>
            </a:r>
          </a:p>
        </p:txBody>
      </p:sp>
      <p:sp>
        <p:nvSpPr>
          <p:cNvPr id="65" name="TextBox 36"/>
          <p:cNvSpPr txBox="1"/>
          <p:nvPr/>
        </p:nvSpPr>
        <p:spPr>
          <a:xfrm rot="19833774">
            <a:off x="566994" y="2015051"/>
            <a:ext cx="802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NEW!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96" name="文本框 4"/>
          <p:cNvSpPr txBox="1"/>
          <p:nvPr/>
        </p:nvSpPr>
        <p:spPr>
          <a:xfrm>
            <a:off x="6670040" y="4956810"/>
            <a:ext cx="4830445" cy="810260"/>
          </a:xfrm>
          <a:prstGeom prst="rect">
            <a:avLst/>
          </a:prstGeom>
          <a:solidFill>
            <a:srgbClr val="961217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tCH with fCR serves for a secure redactable blockchain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EDA9-FE4E-45E7-BD88-ED2AE9648CD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"/>
          <p:cNvGrpSpPr/>
          <p:nvPr/>
        </p:nvGrpSpPr>
        <p:grpSpPr>
          <a:xfrm>
            <a:off x="11017" y="99020"/>
            <a:ext cx="3283084" cy="626876"/>
            <a:chOff x="0" y="218940"/>
            <a:chExt cx="3283084" cy="626876"/>
          </a:xfrm>
        </p:grpSpPr>
        <p:sp>
          <p:nvSpPr>
            <p:cNvPr id="4" name="矩形 2"/>
            <p:cNvSpPr/>
            <p:nvPr/>
          </p:nvSpPr>
          <p:spPr>
            <a:xfrm>
              <a:off x="0" y="218940"/>
              <a:ext cx="242371" cy="626876"/>
            </a:xfrm>
            <a:prstGeom prst="rect">
              <a:avLst/>
            </a:prstGeom>
            <a:solidFill>
              <a:srgbClr val="961318"/>
            </a:solidFill>
            <a:ln w="25400" cap="flat" cmpd="sng" algn="ctr">
              <a:solidFill>
                <a:srgbClr val="961318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7" name="直接连接符 5"/>
            <p:cNvCxnSpPr/>
            <p:nvPr/>
          </p:nvCxnSpPr>
          <p:spPr>
            <a:xfrm>
              <a:off x="402764" y="845816"/>
              <a:ext cx="2880320" cy="0"/>
            </a:xfrm>
            <a:prstGeom prst="line">
              <a:avLst/>
            </a:prstGeom>
            <a:noFill/>
            <a:ln w="28575" cap="flat" cmpd="sng" algn="ctr">
              <a:gradFill flip="none" rotWithShape="1">
                <a:gsLst>
                  <a:gs pos="0">
                    <a:srgbClr val="961318"/>
                  </a:gs>
                  <a:gs pos="81000">
                    <a:srgbClr val="961318">
                      <a:alpha val="20000"/>
                    </a:srgbClr>
                  </a:gs>
                  <a:gs pos="100000">
                    <a:srgbClr val="961318">
                      <a:alpha val="0"/>
                    </a:srgbClr>
                  </a:gs>
                </a:gsLst>
                <a:lin ang="0" scaled="1"/>
                <a:tileRect/>
              </a:gradFill>
              <a:prstDash val="solid"/>
            </a:ln>
            <a:effectLst/>
          </p:spPr>
        </p:cxnSp>
      </p:grpSp>
      <p:sp>
        <p:nvSpPr>
          <p:cNvPr id="23" name="文本框 4"/>
          <p:cNvSpPr txBox="1"/>
          <p:nvPr/>
        </p:nvSpPr>
        <p:spPr>
          <a:xfrm>
            <a:off x="314050" y="153194"/>
            <a:ext cx="4441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961217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TECHNIQUE OVERVIEW</a:t>
            </a:r>
            <a:endParaRPr lang="zh-CN" altLang="en-US" sz="2800" b="1" dirty="0">
              <a:solidFill>
                <a:srgbClr val="961217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1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17697" y="157899"/>
            <a:ext cx="760253" cy="760253"/>
          </a:xfrm>
          <a:prstGeom prst="ellipse">
            <a:avLst/>
          </a:prstGeom>
        </p:spPr>
      </p:pic>
      <p:sp>
        <p:nvSpPr>
          <p:cNvPr id="11" name="íṡľiďè"/>
          <p:cNvSpPr/>
          <p:nvPr/>
        </p:nvSpPr>
        <p:spPr bwMode="auto">
          <a:xfrm>
            <a:off x="563722" y="2071210"/>
            <a:ext cx="133290" cy="205512"/>
          </a:xfrm>
          <a:custGeom>
            <a:avLst/>
            <a:gdLst>
              <a:gd name="T0" fmla="*/ 325000 h 606722"/>
              <a:gd name="T1" fmla="*/ 325000 h 606722"/>
              <a:gd name="T2" fmla="*/ 325000 h 606722"/>
              <a:gd name="T3" fmla="*/ 325000 h 606722"/>
              <a:gd name="T4" fmla="*/ 325000 h 606722"/>
              <a:gd name="T5" fmla="*/ 325000 h 606722"/>
              <a:gd name="T6" fmla="*/ 325000 h 606722"/>
              <a:gd name="T7" fmla="*/ 325000 h 606722"/>
              <a:gd name="T8" fmla="*/ 325000 h 606722"/>
              <a:gd name="T9" fmla="*/ 325000 h 606722"/>
              <a:gd name="T10" fmla="*/ 325000 h 606722"/>
              <a:gd name="T11" fmla="*/ 325000 h 606722"/>
              <a:gd name="T12" fmla="*/ 325000 h 606722"/>
              <a:gd name="T13" fmla="*/ 325000 h 606722"/>
              <a:gd name="T14" fmla="*/ 325000 h 606722"/>
              <a:gd name="T15" fmla="*/ 325000 h 606722"/>
              <a:gd name="T16" fmla="*/ 325000 h 606722"/>
              <a:gd name="T17" fmla="*/ 325000 h 606722"/>
              <a:gd name="T18" fmla="*/ 325000 h 606722"/>
              <a:gd name="T19" fmla="*/ 325000 h 606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31" h="3136">
                <a:moveTo>
                  <a:pt x="0" y="3033"/>
                </a:moveTo>
                <a:lnTo>
                  <a:pt x="0" y="104"/>
                </a:lnTo>
                <a:cubicBezTo>
                  <a:pt x="0" y="66"/>
                  <a:pt x="22" y="31"/>
                  <a:pt x="56" y="16"/>
                </a:cubicBezTo>
                <a:cubicBezTo>
                  <a:pt x="90" y="0"/>
                  <a:pt x="131" y="6"/>
                  <a:pt x="159" y="30"/>
                </a:cubicBezTo>
                <a:lnTo>
                  <a:pt x="1997" y="1471"/>
                </a:lnTo>
                <a:cubicBezTo>
                  <a:pt x="2018" y="1489"/>
                  <a:pt x="2030" y="1515"/>
                  <a:pt x="2031" y="1543"/>
                </a:cubicBezTo>
                <a:cubicBezTo>
                  <a:pt x="2031" y="1570"/>
                  <a:pt x="2019" y="1598"/>
                  <a:pt x="1998" y="1616"/>
                </a:cubicBezTo>
                <a:lnTo>
                  <a:pt x="160" y="3105"/>
                </a:lnTo>
                <a:cubicBezTo>
                  <a:pt x="132" y="3130"/>
                  <a:pt x="91" y="3136"/>
                  <a:pt x="57" y="3121"/>
                </a:cubicBezTo>
                <a:cubicBezTo>
                  <a:pt x="22" y="3105"/>
                  <a:pt x="0" y="3071"/>
                  <a:pt x="0" y="3033"/>
                </a:cubicBezTo>
                <a:close/>
              </a:path>
            </a:pathLst>
          </a:custGeom>
          <a:noFill/>
          <a:ln w="28575">
            <a:solidFill>
              <a:srgbClr val="961217"/>
            </a:solidFill>
          </a:ln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srgbClr val="000000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35007" y="2415246"/>
                <a:ext cx="9007519" cy="4914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zh-CN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𝐇𝐚𝐬𝐡</m:t>
                    </m:r>
                    <m:d>
                      <m:d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zh-CN" alt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zh-CN" alt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zh-CN" alt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0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𝐇𝐚𝐬𝐡</m:t>
                    </m:r>
                    <m:d>
                      <m:d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altLang="zh-CN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lang="zh-CN" alt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zh-CN" alt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zh-CN" alt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zh-CN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zh-CN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zh-CN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zh-CN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zh-CN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sSup>
                      <m:sSup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zh-CN" alt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zh-CN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zh-CN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)∉</m:t>
                    </m:r>
                    <m:r>
                      <a:rPr lang="en-US" altLang="zh-CN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007" y="2415246"/>
                <a:ext cx="9007519" cy="491490"/>
              </a:xfrm>
              <a:prstGeom prst="rect">
                <a:avLst/>
              </a:prstGeom>
              <a:blipFill rotWithShape="1">
                <a:blip r:embed="rId4"/>
                <a:stretch>
                  <a:fillRect l="-2" t="-69" r="2" b="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21"/>
          <p:cNvSpPr txBox="1"/>
          <p:nvPr/>
        </p:nvSpPr>
        <p:spPr>
          <a:xfrm>
            <a:off x="697230" y="1933575"/>
            <a:ext cx="9246870" cy="450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  <a:spcAft>
                <a:spcPts val="600"/>
              </a:spcAft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 tCH’s fCR security experiment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adversary wins if:</a:t>
            </a: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9885" y="1929130"/>
            <a:ext cx="11563985" cy="4382135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46"/>
              <p:cNvSpPr txBox="1"/>
              <p:nvPr/>
            </p:nvSpPr>
            <p:spPr>
              <a:xfrm>
                <a:off x="457835" y="954405"/>
                <a:ext cx="11115040" cy="9220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b="1" dirty="0"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YaHei UI" panose="020B0503020204020204" pitchFamily="34" charset="-122"/>
                  </a:rPr>
                  <a:t>Observation 2</a:t>
                </a:r>
                <a:r>
                  <a: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YaHei UI" panose="020B0503020204020204" pitchFamily="34" charset="-122"/>
                  </a:rPr>
                  <a:t>：</a:t>
                </a:r>
                <a:r>
                  <a:rPr dirty="0"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YaHei UI" panose="020B0503020204020204" pitchFamily="34" charset="-122"/>
                    <a:sym typeface="+mn-ea"/>
                  </a:rPr>
                  <a:t>Each block has a chameleon hash value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Microsoft YaHei UI" panose="020B0503020204020204" pitchFamily="34" charset="-122"/>
                        <a:cs typeface="Cambria Math" panose="02040503050406030204" pitchFamily="18" charset="0"/>
                        <a:sym typeface="+mn-ea"/>
                      </a:rPr>
                      <m:t>h</m:t>
                    </m:r>
                  </m:oMath>
                </a14:m>
                <a:r>
                  <a:rPr dirty="0"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YaHei UI" panose="020B0503020204020204" pitchFamily="34" charset="-122"/>
                    <a:sym typeface="+mn-ea"/>
                  </a:rPr>
                  <a:t> and identifier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Microsoft YaHei UI" panose="020B0503020204020204" pitchFamily="34" charset="-122"/>
                        <a:cs typeface="Cambria Math" panose="02040503050406030204" pitchFamily="18" charset="0"/>
                        <a:sym typeface="+mn-ea"/>
                      </a:rPr>
                      <m:t>𝜏</m:t>
                    </m:r>
                  </m:oMath>
                </a14:m>
                <a:r>
                  <a:rPr dirty="0"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YaHei UI" panose="020B0503020204020204" pitchFamily="34" charset="-122"/>
                    <a:sym typeface="+mn-ea"/>
                  </a:rPr>
                  <a:t>, and adaptations towards that block keep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Microsoft YaHei UI" panose="020B0503020204020204" pitchFamily="34" charset="-122"/>
                        <a:cs typeface="Cambria Math" panose="02040503050406030204" pitchFamily="18" charset="0"/>
                        <a:sym typeface="+mn-ea"/>
                      </a:rPr>
                      <m:t>h</m:t>
                    </m:r>
                  </m:oMath>
                </a14:m>
                <a:r>
                  <a:rPr dirty="0"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YaHei UI" panose="020B0503020204020204" pitchFamily="34" charset="-122"/>
                    <a:sym typeface="+mn-ea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Microsoft YaHei UI" panose="020B0503020204020204" pitchFamily="34" charset="-122"/>
                        <a:cs typeface="Cambria Math" panose="02040503050406030204" pitchFamily="18" charset="0"/>
                        <a:sym typeface="+mn-ea"/>
                      </a:rPr>
                      <m:t>𝜏</m:t>
                    </m:r>
                  </m:oMath>
                </a14:m>
                <a:r>
                  <a:rPr dirty="0"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YaHei UI" panose="020B0503020204020204" pitchFamily="34" charset="-122"/>
                    <a:sym typeface="+mn-ea"/>
                  </a:rPr>
                  <a:t> unchanged. </a:t>
                </a:r>
                <a:r>
                  <a: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YaHei UI" panose="020B0503020204020204" pitchFamily="34" charset="-122"/>
                    <a:sym typeface="+mn-ea"/>
                  </a:rPr>
                  <a:t>Then</a:t>
                </a:r>
                <a:r>
                  <a: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YaHei UI" panose="020B0503020204020204" pitchFamily="34" charset="-122"/>
                    <a:sym typeface="+mn-ea"/>
                  </a:rPr>
                  <a:t> </a:t>
                </a:r>
                <a:r>
                  <a:rPr lang="en-US" altLang="zh-CN" b="1" dirty="0">
                    <a:solidFill>
                      <a:srgbClr val="961318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YaHei UI" panose="020B0503020204020204" pitchFamily="34" charset="-122"/>
                    <a:sym typeface="+mn-ea"/>
                  </a:rPr>
                  <a:t>each tag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solidFill>
                          <a:srgbClr val="961318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𝝉</m:t>
                    </m:r>
                  </m:oMath>
                </a14:m>
                <a:r>
                  <a:rPr lang="el-GR" altLang="zh-CN" b="1" dirty="0">
                    <a:solidFill>
                      <a:srgbClr val="961318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YaHei UI" panose="020B0503020204020204" pitchFamily="34" charset="-122"/>
                    <a:sym typeface="+mn-ea"/>
                  </a:rPr>
                  <a:t> </a:t>
                </a:r>
                <a:r>
                  <a:rPr lang="en-US" altLang="zh-CN" b="1" dirty="0">
                    <a:solidFill>
                      <a:srgbClr val="961318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YaHei UI" panose="020B0503020204020204" pitchFamily="34" charset="-122"/>
                    <a:sym typeface="+mn-ea"/>
                  </a:rPr>
                  <a:t>is</a:t>
                </a:r>
                <a:r>
                  <a:rPr lang="en-US" altLang="zh-CN" dirty="0"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YaHei UI" panose="020B0503020204020204" pitchFamily="34" charset="-122"/>
                    <a:sym typeface="+mn-ea"/>
                  </a:rPr>
                  <a:t> </a:t>
                </a:r>
                <a:r>
                  <a:rPr lang="en-US" altLang="zh-CN" b="1" dirty="0">
                    <a:solidFill>
                      <a:srgbClr val="961217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YaHei UI" panose="020B0503020204020204" pitchFamily="34" charset="-122"/>
                    <a:sym typeface="+mn-ea"/>
                  </a:rPr>
                  <a:t>uniquely bound with one block</a:t>
                </a:r>
                <a:r>
                  <a:rPr lang="en-US" altLang="zh-CN" dirty="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YaHei UI" panose="020B0503020204020204" pitchFamily="34" charset="-122"/>
                    <a:sym typeface="+mn-ea"/>
                  </a:rPr>
                  <a:t>,</a:t>
                </a:r>
                <a:r>
                  <a:rPr lang="zh-CN" altLang="en-US" dirty="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YaHei UI" panose="020B0503020204020204" pitchFamily="34" charset="-122"/>
                    <a:sym typeface="+mn-ea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YaHei UI" panose="020B0503020204020204" pitchFamily="34" charset="-122"/>
                    <a:sym typeface="+mn-ea"/>
                  </a:rPr>
                  <a:t>and hence</a:t>
                </a:r>
                <a:r>
                  <a:rPr lang="zh-CN" altLang="en-US" dirty="0">
                    <a:solidFill>
                      <a:srgbClr val="961217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YaHei UI" panose="020B0503020204020204" pitchFamily="34" charset="-122"/>
                    <a:sym typeface="+mn-ea"/>
                  </a:rPr>
                  <a:t> </a:t>
                </a:r>
                <a:r>
                  <a:rPr lang="en-US" altLang="zh-CN" b="1" dirty="0">
                    <a:solidFill>
                      <a:srgbClr val="961217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YaHei UI" panose="020B0503020204020204" pitchFamily="34" charset="-122"/>
                    <a:sym typeface="+mn-ea"/>
                  </a:rPr>
                  <a:t>uniquely bound with the</a:t>
                </a:r>
                <a:r>
                  <a:rPr lang="zh-CN" altLang="en-US" b="1" dirty="0">
                    <a:solidFill>
                      <a:srgbClr val="961217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YaHei UI" panose="020B0503020204020204" pitchFamily="34" charset="-122"/>
                    <a:sym typeface="+mn-ea"/>
                  </a:rPr>
                  <a:t> </a:t>
                </a:r>
                <a:r>
                  <a:rPr lang="en-US" altLang="zh-CN" b="1" dirty="0">
                    <a:solidFill>
                      <a:srgbClr val="961217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YaHei UI" panose="020B0503020204020204" pitchFamily="34" charset="-122"/>
                    <a:sym typeface="+mn-ea"/>
                  </a:rPr>
                  <a:t>block’s chameleon hash value </a:t>
                </a:r>
                <a14:m>
                  <m:oMath xmlns:m="http://schemas.openxmlformats.org/officeDocument/2006/math">
                    <m:r>
                      <a:rPr lang="en-US" altLang="zh-CN" b="1" i="1" dirty="0">
                        <a:solidFill>
                          <a:srgbClr val="961217"/>
                        </a:solidFill>
                        <a:latin typeface="Cambria Math" panose="02040503050406030204" pitchFamily="18" charset="0"/>
                        <a:ea typeface="Microsoft YaHei UI" panose="020B0503020204020204" pitchFamily="34" charset="-122"/>
                        <a:cs typeface="Cambria Math" panose="02040503050406030204" pitchFamily="18" charset="0"/>
                      </a:rPr>
                      <m:t>𝒉</m:t>
                    </m:r>
                    <m:r>
                      <a:rPr lang="en-US" altLang="zh-CN" b="0" i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.</m:t>
                    </m:r>
                  </m:oMath>
                </a14:m>
                <a:endParaRPr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Microsoft YaHei UI" panose="020B0503020204020204" pitchFamily="34" charset="-122"/>
                  <a:sym typeface="+mn-ea"/>
                </a:endParaRPr>
              </a:p>
            </p:txBody>
          </p:sp>
        </mc:Choice>
        <mc:Fallback xmlns="">
          <p:sp>
            <p:nvSpPr>
              <p:cNvPr id="13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35" y="954405"/>
                <a:ext cx="11115040" cy="9220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íṡľiďè"/>
          <p:cNvSpPr/>
          <p:nvPr/>
        </p:nvSpPr>
        <p:spPr bwMode="auto">
          <a:xfrm>
            <a:off x="277149" y="1013246"/>
            <a:ext cx="165383" cy="254995"/>
          </a:xfrm>
          <a:custGeom>
            <a:avLst/>
            <a:gdLst>
              <a:gd name="T0" fmla="*/ 325000 h 606722"/>
              <a:gd name="T1" fmla="*/ 325000 h 606722"/>
              <a:gd name="T2" fmla="*/ 325000 h 606722"/>
              <a:gd name="T3" fmla="*/ 325000 h 606722"/>
              <a:gd name="T4" fmla="*/ 325000 h 606722"/>
              <a:gd name="T5" fmla="*/ 325000 h 606722"/>
              <a:gd name="T6" fmla="*/ 325000 h 606722"/>
              <a:gd name="T7" fmla="*/ 325000 h 606722"/>
              <a:gd name="T8" fmla="*/ 325000 h 606722"/>
              <a:gd name="T9" fmla="*/ 325000 h 606722"/>
              <a:gd name="T10" fmla="*/ 325000 h 606722"/>
              <a:gd name="T11" fmla="*/ 325000 h 606722"/>
              <a:gd name="T12" fmla="*/ 325000 h 606722"/>
              <a:gd name="T13" fmla="*/ 325000 h 606722"/>
              <a:gd name="T14" fmla="*/ 325000 h 606722"/>
              <a:gd name="T15" fmla="*/ 325000 h 606722"/>
              <a:gd name="T16" fmla="*/ 325000 h 606722"/>
              <a:gd name="T17" fmla="*/ 325000 h 606722"/>
              <a:gd name="T18" fmla="*/ 325000 h 606722"/>
              <a:gd name="T19" fmla="*/ 325000 h 606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31" h="3136">
                <a:moveTo>
                  <a:pt x="0" y="3033"/>
                </a:moveTo>
                <a:lnTo>
                  <a:pt x="0" y="104"/>
                </a:lnTo>
                <a:cubicBezTo>
                  <a:pt x="0" y="66"/>
                  <a:pt x="22" y="31"/>
                  <a:pt x="56" y="16"/>
                </a:cubicBezTo>
                <a:cubicBezTo>
                  <a:pt x="90" y="0"/>
                  <a:pt x="131" y="6"/>
                  <a:pt x="159" y="30"/>
                </a:cubicBezTo>
                <a:lnTo>
                  <a:pt x="1997" y="1471"/>
                </a:lnTo>
                <a:cubicBezTo>
                  <a:pt x="2018" y="1489"/>
                  <a:pt x="2030" y="1515"/>
                  <a:pt x="2031" y="1543"/>
                </a:cubicBezTo>
                <a:cubicBezTo>
                  <a:pt x="2031" y="1570"/>
                  <a:pt x="2019" y="1598"/>
                  <a:pt x="1998" y="1616"/>
                </a:cubicBezTo>
                <a:lnTo>
                  <a:pt x="160" y="3105"/>
                </a:lnTo>
                <a:cubicBezTo>
                  <a:pt x="132" y="3130"/>
                  <a:pt x="91" y="3136"/>
                  <a:pt x="57" y="3121"/>
                </a:cubicBezTo>
                <a:cubicBezTo>
                  <a:pt x="22" y="3105"/>
                  <a:pt x="0" y="3071"/>
                  <a:pt x="0" y="3033"/>
                </a:cubicBezTo>
                <a:close/>
              </a:path>
            </a:pathLst>
          </a:custGeom>
          <a:solidFill>
            <a:srgbClr val="961318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srgbClr val="000000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EDA9-FE4E-45E7-BD88-ED2AE9648CD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/>
          <p:cNvSpPr/>
          <p:nvPr/>
        </p:nvSpPr>
        <p:spPr>
          <a:xfrm>
            <a:off x="2830830" y="3010535"/>
            <a:ext cx="4107815" cy="439420"/>
          </a:xfrm>
          <a:prstGeom prst="roundRect">
            <a:avLst/>
          </a:prstGeom>
          <a:solidFill>
            <a:srgbClr val="FFBFBC">
              <a:alpha val="29804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" name="Rounded Rectangle 43"/>
          <p:cNvSpPr/>
          <p:nvPr/>
        </p:nvSpPr>
        <p:spPr>
          <a:xfrm>
            <a:off x="7178040" y="3010535"/>
            <a:ext cx="4107815" cy="439420"/>
          </a:xfrm>
          <a:prstGeom prst="roundRect">
            <a:avLst/>
          </a:prstGeom>
          <a:solidFill>
            <a:srgbClr val="FFBFBC">
              <a:alpha val="29804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834407" y="2950284"/>
                <a:ext cx="8496031" cy="5693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altLang="zh-CN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p>
                              <m:r>
                                <a:rPr lang="zh-CN" alt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zh-C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p>
                          <m:r>
                            <a:rPr lang="zh-CN" alt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altLang="zh-C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zh-CN" alt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)∉</m:t>
                      </m:r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zh-CN" alt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𝝉</m:t>
                          </m:r>
                        </m:e>
                        <m:sup>
                          <m:r>
                            <a:rPr lang="zh-CN" alt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⋅,</m:t>
                      </m:r>
                      <m:sSup>
                        <m:sSupPr>
                          <m:ctrlPr>
                            <a:rPr lang="en-US" altLang="zh-C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US" altLang="zh-C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zh-CN" alt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)∉</m:t>
                      </m:r>
                      <m:r>
                        <a:rPr lang="en-US" altLang="zh-CN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zh-CN" alt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r>
                        <a:rPr lang="zh-CN" alt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altLang="zh-CN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p>
                              <m:r>
                                <a:rPr lang="zh-CN" alt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zh-C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p>
                          <m:r>
                            <a:rPr lang="zh-CN" alt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altLang="zh-C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zh-CN" alt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)∉</m:t>
                      </m:r>
                      <m:r>
                        <a:rPr lang="en-US" altLang="zh-CN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US" altLang="zh-CN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𝝉</m:t>
                          </m:r>
                        </m:e>
                        <m:sup>
                          <m:r>
                            <a:rPr lang="zh-CN" alt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,⋅</m:t>
                      </m:r>
                      <m:r>
                        <a:rPr lang="zh-CN" alt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altLang="zh-C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US" altLang="zh-C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zh-CN" alt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altLang="zh-CN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US" altLang="zh-CN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4407" y="2950284"/>
                <a:ext cx="8496031" cy="569387"/>
              </a:xfrm>
              <a:prstGeom prst="rect">
                <a:avLst/>
              </a:prstGeom>
              <a:blipFill rotWithShape="1">
                <a:blip r:embed="rId3"/>
                <a:stretch>
                  <a:fillRect l="-5" t="-13" r="2" b="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ounded Rectangle 44"/>
          <p:cNvSpPr/>
          <p:nvPr/>
        </p:nvSpPr>
        <p:spPr>
          <a:xfrm>
            <a:off x="8467725" y="2476500"/>
            <a:ext cx="1866900" cy="439420"/>
          </a:xfrm>
          <a:prstGeom prst="roundRect">
            <a:avLst/>
          </a:prstGeom>
          <a:solidFill>
            <a:srgbClr val="FFBFBC">
              <a:alpha val="29804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pSp>
        <p:nvGrpSpPr>
          <p:cNvPr id="3" name="组合 1"/>
          <p:cNvGrpSpPr/>
          <p:nvPr/>
        </p:nvGrpSpPr>
        <p:grpSpPr>
          <a:xfrm>
            <a:off x="11017" y="99020"/>
            <a:ext cx="3283084" cy="626876"/>
            <a:chOff x="0" y="218940"/>
            <a:chExt cx="3283084" cy="626876"/>
          </a:xfrm>
        </p:grpSpPr>
        <p:sp>
          <p:nvSpPr>
            <p:cNvPr id="4" name="矩形 2"/>
            <p:cNvSpPr/>
            <p:nvPr/>
          </p:nvSpPr>
          <p:spPr>
            <a:xfrm>
              <a:off x="0" y="218940"/>
              <a:ext cx="242371" cy="626876"/>
            </a:xfrm>
            <a:prstGeom prst="rect">
              <a:avLst/>
            </a:prstGeom>
            <a:solidFill>
              <a:srgbClr val="961318"/>
            </a:solidFill>
            <a:ln w="25400" cap="flat" cmpd="sng" algn="ctr">
              <a:solidFill>
                <a:srgbClr val="961318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7" name="直接连接符 5"/>
            <p:cNvCxnSpPr/>
            <p:nvPr/>
          </p:nvCxnSpPr>
          <p:spPr>
            <a:xfrm>
              <a:off x="402764" y="845816"/>
              <a:ext cx="2880320" cy="0"/>
            </a:xfrm>
            <a:prstGeom prst="line">
              <a:avLst/>
            </a:prstGeom>
            <a:noFill/>
            <a:ln w="28575" cap="flat" cmpd="sng" algn="ctr">
              <a:gradFill flip="none" rotWithShape="1">
                <a:gsLst>
                  <a:gs pos="0">
                    <a:srgbClr val="961318"/>
                  </a:gs>
                  <a:gs pos="81000">
                    <a:srgbClr val="961318">
                      <a:alpha val="20000"/>
                    </a:srgbClr>
                  </a:gs>
                  <a:gs pos="100000">
                    <a:srgbClr val="961318">
                      <a:alpha val="0"/>
                    </a:srgbClr>
                  </a:gs>
                </a:gsLst>
                <a:lin ang="0" scaled="1"/>
                <a:tileRect/>
              </a:gradFill>
              <a:prstDash val="solid"/>
            </a:ln>
            <a:effectLst/>
          </p:spPr>
        </p:cxnSp>
      </p:grpSp>
      <p:sp>
        <p:nvSpPr>
          <p:cNvPr id="23" name="文本框 4"/>
          <p:cNvSpPr txBox="1"/>
          <p:nvPr/>
        </p:nvSpPr>
        <p:spPr>
          <a:xfrm>
            <a:off x="314050" y="153194"/>
            <a:ext cx="4441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961217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TECHNIQUE OVERVIEW</a:t>
            </a:r>
            <a:endParaRPr lang="zh-CN" altLang="en-US" sz="2800" b="1" dirty="0">
              <a:solidFill>
                <a:srgbClr val="961217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1" name="图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17697" y="157899"/>
            <a:ext cx="760253" cy="760253"/>
          </a:xfrm>
          <a:prstGeom prst="ellipse">
            <a:avLst/>
          </a:prstGeom>
        </p:spPr>
      </p:pic>
      <p:sp>
        <p:nvSpPr>
          <p:cNvPr id="11" name="íṡľiďè"/>
          <p:cNvSpPr/>
          <p:nvPr/>
        </p:nvSpPr>
        <p:spPr bwMode="auto">
          <a:xfrm>
            <a:off x="563722" y="2071210"/>
            <a:ext cx="133290" cy="205512"/>
          </a:xfrm>
          <a:custGeom>
            <a:avLst/>
            <a:gdLst>
              <a:gd name="T0" fmla="*/ 325000 h 606722"/>
              <a:gd name="T1" fmla="*/ 325000 h 606722"/>
              <a:gd name="T2" fmla="*/ 325000 h 606722"/>
              <a:gd name="T3" fmla="*/ 325000 h 606722"/>
              <a:gd name="T4" fmla="*/ 325000 h 606722"/>
              <a:gd name="T5" fmla="*/ 325000 h 606722"/>
              <a:gd name="T6" fmla="*/ 325000 h 606722"/>
              <a:gd name="T7" fmla="*/ 325000 h 606722"/>
              <a:gd name="T8" fmla="*/ 325000 h 606722"/>
              <a:gd name="T9" fmla="*/ 325000 h 606722"/>
              <a:gd name="T10" fmla="*/ 325000 h 606722"/>
              <a:gd name="T11" fmla="*/ 325000 h 606722"/>
              <a:gd name="T12" fmla="*/ 325000 h 606722"/>
              <a:gd name="T13" fmla="*/ 325000 h 606722"/>
              <a:gd name="T14" fmla="*/ 325000 h 606722"/>
              <a:gd name="T15" fmla="*/ 325000 h 606722"/>
              <a:gd name="T16" fmla="*/ 325000 h 606722"/>
              <a:gd name="T17" fmla="*/ 325000 h 606722"/>
              <a:gd name="T18" fmla="*/ 325000 h 606722"/>
              <a:gd name="T19" fmla="*/ 325000 h 606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31" h="3136">
                <a:moveTo>
                  <a:pt x="0" y="3033"/>
                </a:moveTo>
                <a:lnTo>
                  <a:pt x="0" y="104"/>
                </a:lnTo>
                <a:cubicBezTo>
                  <a:pt x="0" y="66"/>
                  <a:pt x="22" y="31"/>
                  <a:pt x="56" y="16"/>
                </a:cubicBezTo>
                <a:cubicBezTo>
                  <a:pt x="90" y="0"/>
                  <a:pt x="131" y="6"/>
                  <a:pt x="159" y="30"/>
                </a:cubicBezTo>
                <a:lnTo>
                  <a:pt x="1997" y="1471"/>
                </a:lnTo>
                <a:cubicBezTo>
                  <a:pt x="2018" y="1489"/>
                  <a:pt x="2030" y="1515"/>
                  <a:pt x="2031" y="1543"/>
                </a:cubicBezTo>
                <a:cubicBezTo>
                  <a:pt x="2031" y="1570"/>
                  <a:pt x="2019" y="1598"/>
                  <a:pt x="1998" y="1616"/>
                </a:cubicBezTo>
                <a:lnTo>
                  <a:pt x="160" y="3105"/>
                </a:lnTo>
                <a:cubicBezTo>
                  <a:pt x="132" y="3130"/>
                  <a:pt x="91" y="3136"/>
                  <a:pt x="57" y="3121"/>
                </a:cubicBezTo>
                <a:cubicBezTo>
                  <a:pt x="22" y="3105"/>
                  <a:pt x="0" y="3071"/>
                  <a:pt x="0" y="3033"/>
                </a:cubicBezTo>
                <a:close/>
              </a:path>
            </a:pathLst>
          </a:custGeom>
          <a:noFill/>
          <a:ln w="28575">
            <a:solidFill>
              <a:srgbClr val="961217"/>
            </a:solidFill>
          </a:ln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srgbClr val="000000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21"/>
              <p:cNvSpPr txBox="1"/>
              <p:nvPr/>
            </p:nvSpPr>
            <p:spPr>
              <a:xfrm>
                <a:off x="697230" y="1933575"/>
                <a:ext cx="10155555" cy="450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30000"/>
                  </a:lnSpc>
                  <a:spcAft>
                    <a:spcPts val="600"/>
                  </a:spcAft>
                </a:pPr>
                <a:r>
                  <a:rPr 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Split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zh-CN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zh-CN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zh-CN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)∉</m:t>
                    </m:r>
                    <m:r>
                      <a:rPr lang="en-US" altLang="zh-CN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into two cases acording to whether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</m:e>
                      <m:sup>
                        <m:r>
                          <a:rPr lang="zh-CN" alt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⋅,</m:t>
                    </m:r>
                    <m:sSup>
                      <m:sSupPr>
                        <m:ctrlP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zh-CN" alt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230" y="1933575"/>
                <a:ext cx="10155555" cy="45085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9"/>
              <p:cNvSpPr txBox="1"/>
              <p:nvPr/>
            </p:nvSpPr>
            <p:spPr>
              <a:xfrm>
                <a:off x="1935007" y="2416516"/>
                <a:ext cx="9007519" cy="4592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zh-CN" altLang="en-US" sz="20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2000" b="0" i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𝐇𝐚𝐬𝐡</m:t>
                    </m:r>
                    <m:d>
                      <m:dPr>
                        <m:ctrlPr>
                          <a:rPr lang="en-US" altLang="zh-CN" sz="20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zh-CN" altLang="en-US" sz="2000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0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0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zh-CN" altLang="en-US" sz="20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20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en-US" altLang="zh-CN" sz="20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zh-CN" altLang="en-US" sz="20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altLang="zh-CN" sz="20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0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𝐇𝐚𝐬𝐡</m:t>
                    </m:r>
                    <m:d>
                      <m:dPr>
                        <m:ctrlPr>
                          <a:rPr lang="en-US" altLang="zh-CN" sz="20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altLang="zh-CN" sz="2000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lang="zh-CN" altLang="en-US" sz="2000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altLang="zh-CN" sz="2000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0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zh-CN" altLang="en-US" sz="20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20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en-US" altLang="zh-CN" sz="20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zh-CN" altLang="en-US" sz="20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zh-CN" altLang="en-US" sz="20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altLang="zh-CN" sz="20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zh-CN" altLang="en-US" sz="20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zh-CN" altLang="en-US" sz="20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20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zh-CN" altLang="en-US" sz="20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20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altLang="zh-CN" sz="20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zh-CN" altLang="en-US" sz="20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2000" b="1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sSup>
                      <m:sSupPr>
                        <m:ctrlPr>
                          <a:rPr lang="en-US" altLang="zh-CN" sz="2000" b="1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b="1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en-US" altLang="zh-CN" sz="2000" b="1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CN" sz="2000" b="1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1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𝝉</m:t>
                            </m:r>
                          </m:e>
                          <m:sup>
                            <m:r>
                              <a:rPr lang="zh-CN" altLang="en-US" sz="2000" b="1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2000" b="1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1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p>
                        <m:r>
                          <a:rPr lang="zh-CN" altLang="en-US" sz="2000" b="1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2000" b="1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2000" b="1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zh-CN" altLang="en-US" sz="2000" b="1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2000" b="1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)∉</m:t>
                    </m:r>
                    <m:r>
                      <a:rPr lang="en-US" altLang="zh-CN" sz="2000" b="1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endParaRPr 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007" y="2416516"/>
                <a:ext cx="9007519" cy="459293"/>
              </a:xfrm>
              <a:prstGeom prst="rect">
                <a:avLst/>
              </a:prstGeom>
              <a:blipFill rotWithShape="1">
                <a:blip r:embed="rId6"/>
                <a:stretch>
                  <a:fillRect l="-2" t="-74" r="2" b="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Left-Right Arrow 18"/>
          <p:cNvSpPr/>
          <p:nvPr/>
        </p:nvSpPr>
        <p:spPr>
          <a:xfrm>
            <a:off x="2072629" y="3123647"/>
            <a:ext cx="665962" cy="222659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603381" y="2871775"/>
            <a:ext cx="2567305" cy="175895"/>
          </a:xfrm>
          <a:prstGeom prst="straightConnector1">
            <a:avLst/>
          </a:prstGeom>
          <a:ln w="19050">
            <a:solidFill>
              <a:srgbClr val="961217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4"/>
          <p:cNvCxnSpPr/>
          <p:nvPr/>
        </p:nvCxnSpPr>
        <p:spPr>
          <a:xfrm>
            <a:off x="9164971" y="2866060"/>
            <a:ext cx="1084580" cy="187960"/>
          </a:xfrm>
          <a:prstGeom prst="straightConnector1">
            <a:avLst/>
          </a:prstGeom>
          <a:ln w="19050">
            <a:solidFill>
              <a:srgbClr val="961217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1"/>
          <p:cNvSpPr/>
          <p:nvPr/>
        </p:nvSpPr>
        <p:spPr>
          <a:xfrm>
            <a:off x="349885" y="1929130"/>
            <a:ext cx="11563985" cy="4382135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46"/>
              <p:cNvSpPr txBox="1"/>
              <p:nvPr/>
            </p:nvSpPr>
            <p:spPr>
              <a:xfrm>
                <a:off x="457835" y="954405"/>
                <a:ext cx="11115040" cy="9220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b="1" dirty="0"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YaHei UI" panose="020B0503020204020204" pitchFamily="34" charset="-122"/>
                  </a:rPr>
                  <a:t>Observation 2</a:t>
                </a:r>
                <a:r>
                  <a: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YaHei UI" panose="020B0503020204020204" pitchFamily="34" charset="-122"/>
                  </a:rPr>
                  <a:t>：</a:t>
                </a:r>
                <a:r>
                  <a:rPr dirty="0"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YaHei UI" panose="020B0503020204020204" pitchFamily="34" charset="-122"/>
                    <a:sym typeface="+mn-ea"/>
                  </a:rPr>
                  <a:t>Each block has a chameleon hash value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Microsoft YaHei UI" panose="020B0503020204020204" pitchFamily="34" charset="-122"/>
                        <a:cs typeface="Cambria Math" panose="02040503050406030204" pitchFamily="18" charset="0"/>
                        <a:sym typeface="+mn-ea"/>
                      </a:rPr>
                      <m:t>h</m:t>
                    </m:r>
                  </m:oMath>
                </a14:m>
                <a:r>
                  <a:rPr dirty="0"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YaHei UI" panose="020B0503020204020204" pitchFamily="34" charset="-122"/>
                    <a:sym typeface="+mn-ea"/>
                  </a:rPr>
                  <a:t> and identifier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Microsoft YaHei UI" panose="020B0503020204020204" pitchFamily="34" charset="-122"/>
                        <a:cs typeface="Cambria Math" panose="02040503050406030204" pitchFamily="18" charset="0"/>
                        <a:sym typeface="+mn-ea"/>
                      </a:rPr>
                      <m:t>𝜏</m:t>
                    </m:r>
                  </m:oMath>
                </a14:m>
                <a:r>
                  <a:rPr dirty="0"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YaHei UI" panose="020B0503020204020204" pitchFamily="34" charset="-122"/>
                    <a:sym typeface="+mn-ea"/>
                  </a:rPr>
                  <a:t>, and adaptations towards that block keep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Microsoft YaHei UI" panose="020B0503020204020204" pitchFamily="34" charset="-122"/>
                        <a:cs typeface="Cambria Math" panose="02040503050406030204" pitchFamily="18" charset="0"/>
                        <a:sym typeface="+mn-ea"/>
                      </a:rPr>
                      <m:t>h</m:t>
                    </m:r>
                  </m:oMath>
                </a14:m>
                <a:r>
                  <a:rPr dirty="0"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YaHei UI" panose="020B0503020204020204" pitchFamily="34" charset="-122"/>
                    <a:sym typeface="+mn-ea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Microsoft YaHei UI" panose="020B0503020204020204" pitchFamily="34" charset="-122"/>
                        <a:cs typeface="Cambria Math" panose="02040503050406030204" pitchFamily="18" charset="0"/>
                        <a:sym typeface="+mn-ea"/>
                      </a:rPr>
                      <m:t>𝜏</m:t>
                    </m:r>
                  </m:oMath>
                </a14:m>
                <a:r>
                  <a:rPr dirty="0"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YaHei UI" panose="020B0503020204020204" pitchFamily="34" charset="-122"/>
                    <a:sym typeface="+mn-ea"/>
                  </a:rPr>
                  <a:t> unchanged. </a:t>
                </a:r>
                <a:r>
                  <a: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YaHei UI" panose="020B0503020204020204" pitchFamily="34" charset="-122"/>
                    <a:sym typeface="+mn-ea"/>
                  </a:rPr>
                  <a:t>Then</a:t>
                </a:r>
                <a:r>
                  <a: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YaHei UI" panose="020B0503020204020204" pitchFamily="34" charset="-122"/>
                    <a:sym typeface="+mn-ea"/>
                  </a:rPr>
                  <a:t> </a:t>
                </a:r>
                <a:r>
                  <a:rPr lang="en-US" altLang="zh-CN" b="1" dirty="0">
                    <a:solidFill>
                      <a:srgbClr val="961318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YaHei UI" panose="020B0503020204020204" pitchFamily="34" charset="-122"/>
                    <a:sym typeface="+mn-ea"/>
                  </a:rPr>
                  <a:t>each tag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solidFill>
                          <a:srgbClr val="961318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𝝉</m:t>
                    </m:r>
                  </m:oMath>
                </a14:m>
                <a:r>
                  <a:rPr lang="el-GR" altLang="zh-CN" b="1" dirty="0">
                    <a:solidFill>
                      <a:srgbClr val="961318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YaHei UI" panose="020B0503020204020204" pitchFamily="34" charset="-122"/>
                    <a:sym typeface="+mn-ea"/>
                  </a:rPr>
                  <a:t> </a:t>
                </a:r>
                <a:r>
                  <a:rPr lang="en-US" altLang="zh-CN" b="1" dirty="0">
                    <a:solidFill>
                      <a:srgbClr val="961318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YaHei UI" panose="020B0503020204020204" pitchFamily="34" charset="-122"/>
                    <a:sym typeface="+mn-ea"/>
                  </a:rPr>
                  <a:t>is</a:t>
                </a:r>
                <a:r>
                  <a:rPr lang="en-US" altLang="zh-CN" dirty="0"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YaHei UI" panose="020B0503020204020204" pitchFamily="34" charset="-122"/>
                    <a:sym typeface="+mn-ea"/>
                  </a:rPr>
                  <a:t> </a:t>
                </a:r>
                <a:r>
                  <a:rPr lang="en-US" altLang="zh-CN" b="1" dirty="0">
                    <a:solidFill>
                      <a:srgbClr val="961217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YaHei UI" panose="020B0503020204020204" pitchFamily="34" charset="-122"/>
                    <a:sym typeface="+mn-ea"/>
                  </a:rPr>
                  <a:t>uniquely bound with one block</a:t>
                </a:r>
                <a:r>
                  <a:rPr lang="en-US" altLang="zh-CN" dirty="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YaHei UI" panose="020B0503020204020204" pitchFamily="34" charset="-122"/>
                    <a:sym typeface="+mn-ea"/>
                  </a:rPr>
                  <a:t>,</a:t>
                </a:r>
                <a:r>
                  <a:rPr lang="zh-CN" altLang="en-US" dirty="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YaHei UI" panose="020B0503020204020204" pitchFamily="34" charset="-122"/>
                    <a:sym typeface="+mn-ea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YaHei UI" panose="020B0503020204020204" pitchFamily="34" charset="-122"/>
                    <a:sym typeface="+mn-ea"/>
                  </a:rPr>
                  <a:t>and hence</a:t>
                </a:r>
                <a:r>
                  <a:rPr lang="zh-CN" altLang="en-US" dirty="0">
                    <a:solidFill>
                      <a:srgbClr val="961217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YaHei UI" panose="020B0503020204020204" pitchFamily="34" charset="-122"/>
                    <a:sym typeface="+mn-ea"/>
                  </a:rPr>
                  <a:t> </a:t>
                </a:r>
                <a:r>
                  <a:rPr lang="en-US" altLang="zh-CN" b="1" dirty="0">
                    <a:solidFill>
                      <a:srgbClr val="961217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YaHei UI" panose="020B0503020204020204" pitchFamily="34" charset="-122"/>
                    <a:sym typeface="+mn-ea"/>
                  </a:rPr>
                  <a:t>uniquely bound with the</a:t>
                </a:r>
                <a:r>
                  <a:rPr lang="zh-CN" altLang="en-US" b="1" dirty="0">
                    <a:solidFill>
                      <a:srgbClr val="961217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YaHei UI" panose="020B0503020204020204" pitchFamily="34" charset="-122"/>
                    <a:sym typeface="+mn-ea"/>
                  </a:rPr>
                  <a:t> </a:t>
                </a:r>
                <a:r>
                  <a:rPr lang="en-US" altLang="zh-CN" b="1" dirty="0">
                    <a:solidFill>
                      <a:srgbClr val="961217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YaHei UI" panose="020B0503020204020204" pitchFamily="34" charset="-122"/>
                    <a:sym typeface="+mn-ea"/>
                  </a:rPr>
                  <a:t>block’s chameleon hash value </a:t>
                </a:r>
                <a14:m>
                  <m:oMath xmlns:m="http://schemas.openxmlformats.org/officeDocument/2006/math">
                    <m:r>
                      <a:rPr lang="en-US" altLang="zh-CN" b="1" i="1" dirty="0">
                        <a:solidFill>
                          <a:srgbClr val="961217"/>
                        </a:solidFill>
                        <a:latin typeface="Cambria Math" panose="02040503050406030204" pitchFamily="18" charset="0"/>
                        <a:ea typeface="Microsoft YaHei UI" panose="020B0503020204020204" pitchFamily="34" charset="-122"/>
                        <a:cs typeface="Cambria Math" panose="02040503050406030204" pitchFamily="18" charset="0"/>
                      </a:rPr>
                      <m:t>𝒉</m:t>
                    </m:r>
                    <m:r>
                      <a:rPr lang="en-US" altLang="zh-CN" b="0" i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.</m:t>
                    </m:r>
                  </m:oMath>
                </a14:m>
                <a:endParaRPr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Microsoft YaHei UI" panose="020B0503020204020204" pitchFamily="34" charset="-122"/>
                  <a:sym typeface="+mn-ea"/>
                </a:endParaRPr>
              </a:p>
            </p:txBody>
          </p:sp>
        </mc:Choice>
        <mc:Fallback xmlns="">
          <p:sp>
            <p:nvSpPr>
              <p:cNvPr id="10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35" y="954405"/>
                <a:ext cx="11115040" cy="9220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íṡľiďè"/>
          <p:cNvSpPr/>
          <p:nvPr/>
        </p:nvSpPr>
        <p:spPr bwMode="auto">
          <a:xfrm>
            <a:off x="277149" y="1013246"/>
            <a:ext cx="165383" cy="254995"/>
          </a:xfrm>
          <a:custGeom>
            <a:avLst/>
            <a:gdLst>
              <a:gd name="T0" fmla="*/ 325000 h 606722"/>
              <a:gd name="T1" fmla="*/ 325000 h 606722"/>
              <a:gd name="T2" fmla="*/ 325000 h 606722"/>
              <a:gd name="T3" fmla="*/ 325000 h 606722"/>
              <a:gd name="T4" fmla="*/ 325000 h 606722"/>
              <a:gd name="T5" fmla="*/ 325000 h 606722"/>
              <a:gd name="T6" fmla="*/ 325000 h 606722"/>
              <a:gd name="T7" fmla="*/ 325000 h 606722"/>
              <a:gd name="T8" fmla="*/ 325000 h 606722"/>
              <a:gd name="T9" fmla="*/ 325000 h 606722"/>
              <a:gd name="T10" fmla="*/ 325000 h 606722"/>
              <a:gd name="T11" fmla="*/ 325000 h 606722"/>
              <a:gd name="T12" fmla="*/ 325000 h 606722"/>
              <a:gd name="T13" fmla="*/ 325000 h 606722"/>
              <a:gd name="T14" fmla="*/ 325000 h 606722"/>
              <a:gd name="T15" fmla="*/ 325000 h 606722"/>
              <a:gd name="T16" fmla="*/ 325000 h 606722"/>
              <a:gd name="T17" fmla="*/ 325000 h 606722"/>
              <a:gd name="T18" fmla="*/ 325000 h 606722"/>
              <a:gd name="T19" fmla="*/ 325000 h 606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31" h="3136">
                <a:moveTo>
                  <a:pt x="0" y="3033"/>
                </a:moveTo>
                <a:lnTo>
                  <a:pt x="0" y="104"/>
                </a:lnTo>
                <a:cubicBezTo>
                  <a:pt x="0" y="66"/>
                  <a:pt x="22" y="31"/>
                  <a:pt x="56" y="16"/>
                </a:cubicBezTo>
                <a:cubicBezTo>
                  <a:pt x="90" y="0"/>
                  <a:pt x="131" y="6"/>
                  <a:pt x="159" y="30"/>
                </a:cubicBezTo>
                <a:lnTo>
                  <a:pt x="1997" y="1471"/>
                </a:lnTo>
                <a:cubicBezTo>
                  <a:pt x="2018" y="1489"/>
                  <a:pt x="2030" y="1515"/>
                  <a:pt x="2031" y="1543"/>
                </a:cubicBezTo>
                <a:cubicBezTo>
                  <a:pt x="2031" y="1570"/>
                  <a:pt x="2019" y="1598"/>
                  <a:pt x="1998" y="1616"/>
                </a:cubicBezTo>
                <a:lnTo>
                  <a:pt x="160" y="3105"/>
                </a:lnTo>
                <a:cubicBezTo>
                  <a:pt x="132" y="3130"/>
                  <a:pt x="91" y="3136"/>
                  <a:pt x="57" y="3121"/>
                </a:cubicBezTo>
                <a:cubicBezTo>
                  <a:pt x="22" y="3105"/>
                  <a:pt x="0" y="3071"/>
                  <a:pt x="0" y="3033"/>
                </a:cubicBezTo>
                <a:close/>
              </a:path>
            </a:pathLst>
          </a:custGeom>
          <a:solidFill>
            <a:srgbClr val="961318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srgbClr val="000000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EDA9-FE4E-45E7-BD88-ED2AE9648CD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9"/>
              <p:cNvSpPr txBox="1"/>
              <p:nvPr/>
            </p:nvSpPr>
            <p:spPr>
              <a:xfrm>
                <a:off x="1935007" y="2416516"/>
                <a:ext cx="9007519" cy="4592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zh-CN" altLang="en-US" sz="20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2000" b="0" i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𝐇𝐚𝐬𝐡</m:t>
                    </m:r>
                    <m:d>
                      <m:dPr>
                        <m:ctrlPr>
                          <a:rPr lang="en-US" altLang="zh-CN" sz="20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zh-CN" altLang="en-US" sz="2000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0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0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zh-CN" altLang="en-US" sz="20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20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en-US" altLang="zh-CN" sz="20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zh-CN" altLang="en-US" sz="20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altLang="zh-CN" sz="20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0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𝐇𝐚𝐬𝐡</m:t>
                    </m:r>
                    <m:d>
                      <m:dPr>
                        <m:ctrlPr>
                          <a:rPr lang="en-US" altLang="zh-CN" sz="20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altLang="zh-CN" sz="2000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lang="zh-CN" altLang="en-US" sz="2000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altLang="zh-CN" sz="2000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0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zh-CN" altLang="en-US" sz="20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20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en-US" altLang="zh-CN" sz="20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zh-CN" altLang="en-US" sz="20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zh-CN" altLang="en-US" sz="20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altLang="zh-CN" sz="20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zh-CN" altLang="en-US" sz="20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zh-CN" altLang="en-US" sz="20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20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zh-CN" altLang="en-US" sz="20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20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altLang="zh-CN" sz="20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zh-CN" altLang="en-US" sz="20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2000" b="1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sSup>
                      <m:sSupPr>
                        <m:ctrlPr>
                          <a:rPr lang="en-US" altLang="zh-CN" sz="2000" b="1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b="1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en-US" altLang="zh-CN" sz="2000" b="1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CN" sz="2000" b="1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1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𝝉</m:t>
                            </m:r>
                          </m:e>
                          <m:sup>
                            <m:r>
                              <a:rPr lang="zh-CN" altLang="en-US" sz="2000" b="1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2000" b="1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1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p>
                        <m:r>
                          <a:rPr lang="zh-CN" altLang="en-US" sz="2000" b="1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2000" b="1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2000" b="1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zh-CN" altLang="en-US" sz="2000" b="1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2000" b="1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)∉</m:t>
                    </m:r>
                    <m:r>
                      <a:rPr lang="en-US" altLang="zh-CN" sz="2000" b="1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endParaRPr 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007" y="2416516"/>
                <a:ext cx="9007519" cy="459293"/>
              </a:xfrm>
              <a:prstGeom prst="rect">
                <a:avLst/>
              </a:prstGeom>
              <a:blipFill rotWithShape="1">
                <a:blip r:embed="rId3"/>
                <a:stretch>
                  <a:fillRect l="-2" t="-74" r="2" b="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834407" y="2950284"/>
                <a:ext cx="8496031" cy="5693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sz="2000" b="1" i="1" smtClean="0">
                              <a:solidFill>
                                <a:srgbClr val="80808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1" i="1">
                              <a:solidFill>
                                <a:srgbClr val="80808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altLang="zh-CN" sz="2000" b="1" i="1">
                                  <a:solidFill>
                                    <a:srgbClr val="80808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1" i="1">
                                  <a:solidFill>
                                    <a:srgbClr val="808080"/>
                                  </a:solidFill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p>
                              <m:r>
                                <a:rPr lang="zh-CN" altLang="en-US" sz="2000" b="1" i="1">
                                  <a:solidFill>
                                    <a:srgbClr val="80808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zh-CN" sz="2000" b="1" i="1">
                              <a:solidFill>
                                <a:srgbClr val="80808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1" i="1">
                              <a:solidFill>
                                <a:srgbClr val="80808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p>
                          <m:r>
                            <a:rPr lang="zh-CN" altLang="en-US" sz="2000" b="1" i="1">
                              <a:solidFill>
                                <a:srgbClr val="80808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sz="2000" b="1" i="1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altLang="zh-CN" sz="2000" b="1" i="1">
                              <a:solidFill>
                                <a:srgbClr val="80808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1" i="1">
                              <a:solidFill>
                                <a:srgbClr val="80808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zh-CN" altLang="en-US" sz="2000" b="1" i="1">
                              <a:solidFill>
                                <a:srgbClr val="80808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sz="2000" b="1" i="1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</a:rPr>
                        <m:t>)∉</m:t>
                      </m:r>
                      <m:r>
                        <a:rPr lang="en-US" altLang="zh-CN" sz="2000" b="1" i="1" smtClean="0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zh-CN" altLang="en-US" sz="2000" b="1" i="1" smtClean="0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i="1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US" altLang="zh-CN" sz="2000" b="1" i="1" smtClean="0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sz="2000" b="1" i="1" smtClean="0">
                              <a:solidFill>
                                <a:srgbClr val="80808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1" i="1" smtClean="0">
                              <a:solidFill>
                                <a:srgbClr val="80808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𝝉</m:t>
                          </m:r>
                        </m:e>
                        <m:sup>
                          <m:r>
                            <a:rPr lang="zh-CN" altLang="en-US" sz="2000" b="1" i="1" smtClean="0">
                              <a:solidFill>
                                <a:srgbClr val="80808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sz="2000" b="1" i="1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000" b="1" i="1" smtClean="0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</a:rPr>
                        <m:t>⋅,</m:t>
                      </m:r>
                      <m:sSup>
                        <m:sSupPr>
                          <m:ctrlPr>
                            <a:rPr lang="en-US" altLang="zh-CN" sz="2000" b="1" i="1">
                              <a:solidFill>
                                <a:srgbClr val="80808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1" i="1">
                              <a:solidFill>
                                <a:srgbClr val="80808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US" altLang="zh-CN" sz="2000" b="1" i="1">
                              <a:solidFill>
                                <a:srgbClr val="80808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zh-CN" altLang="en-US" sz="2000" b="1" i="1">
                              <a:solidFill>
                                <a:srgbClr val="80808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sz="2000" b="1" i="1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</a:rPr>
                        <m:t>)∉</m:t>
                      </m:r>
                      <m:r>
                        <a:rPr lang="en-US" altLang="zh-CN" sz="2000" b="1" i="1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US" altLang="zh-CN" sz="2000" b="0" i="1" smtClean="0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zh-CN" altLang="en-US" sz="2000" b="0" i="1" smtClean="0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b="0" i="1" smtClean="0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r>
                        <a:rPr lang="zh-CN" altLang="en-US" sz="2000" b="0" i="1" smtClean="0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n-US" altLang="zh-CN" sz="2000" b="0" i="1" smtClean="0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sz="2000" b="1" i="1" smtClean="0">
                              <a:solidFill>
                                <a:srgbClr val="80808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1" i="1">
                              <a:solidFill>
                                <a:srgbClr val="80808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altLang="zh-CN" sz="2000" b="1" i="1">
                                  <a:solidFill>
                                    <a:srgbClr val="80808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1" i="1">
                                  <a:solidFill>
                                    <a:srgbClr val="808080"/>
                                  </a:solidFill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p>
                              <m:r>
                                <a:rPr lang="zh-CN" altLang="en-US" sz="2000" b="1" i="1">
                                  <a:solidFill>
                                    <a:srgbClr val="80808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zh-CN" sz="2000" b="1" i="1">
                              <a:solidFill>
                                <a:srgbClr val="80808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1" i="1">
                              <a:solidFill>
                                <a:srgbClr val="80808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p>
                          <m:r>
                            <a:rPr lang="zh-CN" altLang="en-US" sz="2000" b="1" i="1">
                              <a:solidFill>
                                <a:srgbClr val="80808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sz="2000" b="1" i="1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altLang="zh-CN" sz="2000" b="1" i="1">
                              <a:solidFill>
                                <a:srgbClr val="80808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1" i="1">
                              <a:solidFill>
                                <a:srgbClr val="80808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zh-CN" altLang="en-US" sz="2000" b="1" i="1">
                              <a:solidFill>
                                <a:srgbClr val="80808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sz="2000" b="1" i="1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</a:rPr>
                        <m:t>)∉</m:t>
                      </m:r>
                      <m:r>
                        <a:rPr lang="en-US" altLang="zh-CN" sz="2000" b="1" i="1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US" altLang="zh-CN" sz="2000" i="1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US" altLang="zh-CN" sz="2000" b="1" i="1" smtClean="0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sz="2000" b="1" i="1">
                              <a:solidFill>
                                <a:srgbClr val="80808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1" i="1">
                              <a:solidFill>
                                <a:srgbClr val="80808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𝝉</m:t>
                          </m:r>
                        </m:e>
                        <m:sup>
                          <m:r>
                            <a:rPr lang="zh-CN" altLang="en-US" sz="2000" b="1" i="1">
                              <a:solidFill>
                                <a:srgbClr val="80808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sz="2000" b="1" i="1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</a:rPr>
                        <m:t>,⋅</m:t>
                      </m:r>
                      <m:r>
                        <a:rPr lang="zh-CN" altLang="en-US" sz="2000" b="1" i="1" smtClean="0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b="1" i="1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altLang="zh-CN" sz="2000" b="1" i="1">
                              <a:solidFill>
                                <a:srgbClr val="80808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1" i="1">
                              <a:solidFill>
                                <a:srgbClr val="80808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US" altLang="zh-CN" sz="2000" b="1" i="1">
                              <a:solidFill>
                                <a:srgbClr val="80808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zh-CN" altLang="en-US" sz="2000" b="1" i="1">
                              <a:solidFill>
                                <a:srgbClr val="80808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sz="2000" b="1" i="1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sz="2000" b="1" i="1" smtClean="0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altLang="zh-CN" sz="2000" b="1" i="1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US" altLang="zh-CN" sz="2000" b="1" i="1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000" b="1" i="1" dirty="0">
                  <a:solidFill>
                    <a:srgbClr val="808080"/>
                  </a:solidFill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4407" y="2950284"/>
                <a:ext cx="8496031" cy="569387"/>
              </a:xfrm>
              <a:prstGeom prst="rect">
                <a:avLst/>
              </a:prstGeom>
              <a:blipFill rotWithShape="1">
                <a:blip r:embed="rId4"/>
                <a:stretch>
                  <a:fillRect l="-5" t="-13" r="2" b="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组合 1"/>
          <p:cNvGrpSpPr/>
          <p:nvPr/>
        </p:nvGrpSpPr>
        <p:grpSpPr>
          <a:xfrm>
            <a:off x="11017" y="99020"/>
            <a:ext cx="3283084" cy="626876"/>
            <a:chOff x="0" y="218940"/>
            <a:chExt cx="3283084" cy="626876"/>
          </a:xfrm>
        </p:grpSpPr>
        <p:sp>
          <p:nvSpPr>
            <p:cNvPr id="4" name="矩形 2"/>
            <p:cNvSpPr/>
            <p:nvPr/>
          </p:nvSpPr>
          <p:spPr>
            <a:xfrm>
              <a:off x="0" y="218940"/>
              <a:ext cx="242371" cy="626876"/>
            </a:xfrm>
            <a:prstGeom prst="rect">
              <a:avLst/>
            </a:prstGeom>
            <a:solidFill>
              <a:srgbClr val="961318"/>
            </a:solidFill>
            <a:ln w="25400" cap="flat" cmpd="sng" algn="ctr">
              <a:solidFill>
                <a:srgbClr val="961318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7" name="直接连接符 5"/>
            <p:cNvCxnSpPr/>
            <p:nvPr/>
          </p:nvCxnSpPr>
          <p:spPr>
            <a:xfrm>
              <a:off x="402764" y="845816"/>
              <a:ext cx="2880320" cy="0"/>
            </a:xfrm>
            <a:prstGeom prst="line">
              <a:avLst/>
            </a:prstGeom>
            <a:noFill/>
            <a:ln w="28575" cap="flat" cmpd="sng" algn="ctr">
              <a:gradFill flip="none" rotWithShape="1">
                <a:gsLst>
                  <a:gs pos="0">
                    <a:srgbClr val="961318"/>
                  </a:gs>
                  <a:gs pos="81000">
                    <a:srgbClr val="961318">
                      <a:alpha val="20000"/>
                    </a:srgbClr>
                  </a:gs>
                  <a:gs pos="100000">
                    <a:srgbClr val="961318">
                      <a:alpha val="0"/>
                    </a:srgbClr>
                  </a:gs>
                </a:gsLst>
                <a:lin ang="0" scaled="1"/>
                <a:tileRect/>
              </a:gradFill>
              <a:prstDash val="solid"/>
            </a:ln>
            <a:effectLst/>
          </p:spPr>
        </p:cxnSp>
      </p:grpSp>
      <p:sp>
        <p:nvSpPr>
          <p:cNvPr id="23" name="文本框 4"/>
          <p:cNvSpPr txBox="1"/>
          <p:nvPr/>
        </p:nvSpPr>
        <p:spPr>
          <a:xfrm>
            <a:off x="314050" y="153194"/>
            <a:ext cx="4441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961217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TECHNIQUE OVERVIEW</a:t>
            </a:r>
            <a:endParaRPr lang="zh-CN" altLang="en-US" sz="2800" b="1" dirty="0">
              <a:solidFill>
                <a:srgbClr val="961217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1" name="图片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17697" y="157899"/>
            <a:ext cx="760253" cy="760253"/>
          </a:xfrm>
          <a:prstGeom prst="ellipse">
            <a:avLst/>
          </a:prstGeom>
        </p:spPr>
      </p:pic>
      <p:sp>
        <p:nvSpPr>
          <p:cNvPr id="11" name="íṡľiďè"/>
          <p:cNvSpPr/>
          <p:nvPr/>
        </p:nvSpPr>
        <p:spPr bwMode="auto">
          <a:xfrm>
            <a:off x="563722" y="2071210"/>
            <a:ext cx="133290" cy="205512"/>
          </a:xfrm>
          <a:custGeom>
            <a:avLst/>
            <a:gdLst>
              <a:gd name="T0" fmla="*/ 325000 h 606722"/>
              <a:gd name="T1" fmla="*/ 325000 h 606722"/>
              <a:gd name="T2" fmla="*/ 325000 h 606722"/>
              <a:gd name="T3" fmla="*/ 325000 h 606722"/>
              <a:gd name="T4" fmla="*/ 325000 h 606722"/>
              <a:gd name="T5" fmla="*/ 325000 h 606722"/>
              <a:gd name="T6" fmla="*/ 325000 h 606722"/>
              <a:gd name="T7" fmla="*/ 325000 h 606722"/>
              <a:gd name="T8" fmla="*/ 325000 h 606722"/>
              <a:gd name="T9" fmla="*/ 325000 h 606722"/>
              <a:gd name="T10" fmla="*/ 325000 h 606722"/>
              <a:gd name="T11" fmla="*/ 325000 h 606722"/>
              <a:gd name="T12" fmla="*/ 325000 h 606722"/>
              <a:gd name="T13" fmla="*/ 325000 h 606722"/>
              <a:gd name="T14" fmla="*/ 325000 h 606722"/>
              <a:gd name="T15" fmla="*/ 325000 h 606722"/>
              <a:gd name="T16" fmla="*/ 325000 h 606722"/>
              <a:gd name="T17" fmla="*/ 325000 h 606722"/>
              <a:gd name="T18" fmla="*/ 325000 h 606722"/>
              <a:gd name="T19" fmla="*/ 325000 h 606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31" h="3136">
                <a:moveTo>
                  <a:pt x="0" y="3033"/>
                </a:moveTo>
                <a:lnTo>
                  <a:pt x="0" y="104"/>
                </a:lnTo>
                <a:cubicBezTo>
                  <a:pt x="0" y="66"/>
                  <a:pt x="22" y="31"/>
                  <a:pt x="56" y="16"/>
                </a:cubicBezTo>
                <a:cubicBezTo>
                  <a:pt x="90" y="0"/>
                  <a:pt x="131" y="6"/>
                  <a:pt x="159" y="30"/>
                </a:cubicBezTo>
                <a:lnTo>
                  <a:pt x="1997" y="1471"/>
                </a:lnTo>
                <a:cubicBezTo>
                  <a:pt x="2018" y="1489"/>
                  <a:pt x="2030" y="1515"/>
                  <a:pt x="2031" y="1543"/>
                </a:cubicBezTo>
                <a:cubicBezTo>
                  <a:pt x="2031" y="1570"/>
                  <a:pt x="2019" y="1598"/>
                  <a:pt x="1998" y="1616"/>
                </a:cubicBezTo>
                <a:lnTo>
                  <a:pt x="160" y="3105"/>
                </a:lnTo>
                <a:cubicBezTo>
                  <a:pt x="132" y="3130"/>
                  <a:pt x="91" y="3136"/>
                  <a:pt x="57" y="3121"/>
                </a:cubicBezTo>
                <a:cubicBezTo>
                  <a:pt x="22" y="3105"/>
                  <a:pt x="0" y="3071"/>
                  <a:pt x="0" y="3033"/>
                </a:cubicBezTo>
                <a:close/>
              </a:path>
            </a:pathLst>
          </a:custGeom>
          <a:noFill/>
          <a:ln w="28575">
            <a:solidFill>
              <a:srgbClr val="961217"/>
            </a:solidFill>
          </a:ln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srgbClr val="000000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TextBox 21"/>
          <p:cNvSpPr txBox="1"/>
          <p:nvPr/>
        </p:nvSpPr>
        <p:spPr>
          <a:xfrm>
            <a:off x="697230" y="1933575"/>
            <a:ext cx="6070600" cy="450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  <a:spcAft>
                <a:spcPts val="600"/>
              </a:spcAft>
            </a:pPr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“Equivalent transofrmation”based on observation 2</a:t>
            </a:r>
          </a:p>
        </p:txBody>
      </p:sp>
      <p:sp>
        <p:nvSpPr>
          <p:cNvPr id="19" name="Left-Right Arrow 18"/>
          <p:cNvSpPr/>
          <p:nvPr/>
        </p:nvSpPr>
        <p:spPr>
          <a:xfrm>
            <a:off x="2072629" y="3123647"/>
            <a:ext cx="665962" cy="222659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2834640" y="3641725"/>
            <a:ext cx="4104005" cy="439420"/>
          </a:xfrm>
          <a:prstGeom prst="roundRect">
            <a:avLst/>
          </a:prstGeom>
          <a:solidFill>
            <a:srgbClr val="FFBFBC">
              <a:alpha val="29804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2051033" y="3628466"/>
            <a:ext cx="651787" cy="173485"/>
            <a:chOff x="2660480" y="5386476"/>
            <a:chExt cx="1149520" cy="493624"/>
          </a:xfrm>
        </p:grpSpPr>
        <p:sp>
          <p:nvSpPr>
            <p:cNvPr id="17" name="Rectangle 16"/>
            <p:cNvSpPr/>
            <p:nvPr/>
          </p:nvSpPr>
          <p:spPr>
            <a:xfrm>
              <a:off x="3012225" y="5649476"/>
              <a:ext cx="797775" cy="2306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Triangle 17"/>
            <p:cNvSpPr/>
            <p:nvPr/>
          </p:nvSpPr>
          <p:spPr>
            <a:xfrm rot="16200000">
              <a:off x="2589544" y="5457412"/>
              <a:ext cx="493618" cy="351745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945005" y="4001770"/>
                <a:ext cx="8258810" cy="5835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1600" b="1" dirty="0">
                    <a:solidFill>
                      <a:srgbClr val="96121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</a:t>
                </a:r>
                <a:r>
                  <a:rPr lang="en-US" altLang="zh-CN" sz="1600" b="1" dirty="0">
                    <a:solidFill>
                      <a:srgbClr val="96121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+</a:t>
                </a:r>
                <a:r>
                  <a:rPr lang="zh-CN" altLang="en-US" sz="1600" b="1" dirty="0">
                    <a:solidFill>
                      <a:srgbClr val="96121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endParaRPr lang="en-US" altLang="zh-CN" sz="1600" b="1" dirty="0">
                  <a:solidFill>
                    <a:srgbClr val="96121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en-US" altLang="zh-CN" sz="1600" b="1" dirty="0">
                    <a:solidFill>
                      <a:srgbClr val="96121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Observation 2</a:t>
                </a:r>
                <a:r>
                  <a:rPr lang="zh-CN" altLang="en-US" sz="1600" b="1" dirty="0">
                    <a:solidFill>
                      <a:srgbClr val="96121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：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1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𝝉</m:t>
                        </m:r>
                      </m:e>
                      <m:sup>
                        <m:r>
                          <a:rPr lang="zh-CN" altLang="en-US" sz="16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6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is always uniquely bound with one block / hash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p>
                        <m:r>
                          <a:rPr lang="zh-CN" altLang="en-US" sz="16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1600" b="1" dirty="0">
                  <a:solidFill>
                    <a:srgbClr val="96121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005" y="4001770"/>
                <a:ext cx="8258810" cy="5835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 rot="10800000">
            <a:off x="2056609" y="3895863"/>
            <a:ext cx="651787" cy="173485"/>
            <a:chOff x="2660480" y="5386476"/>
            <a:chExt cx="1149520" cy="493624"/>
          </a:xfrm>
          <a:solidFill>
            <a:schemeClr val="bg1">
              <a:lumMod val="50000"/>
            </a:schemeClr>
          </a:solidFill>
        </p:grpSpPr>
        <p:sp>
          <p:nvSpPr>
            <p:cNvPr id="10" name="Rectangle 22"/>
            <p:cNvSpPr/>
            <p:nvPr/>
          </p:nvSpPr>
          <p:spPr>
            <a:xfrm>
              <a:off x="3012225" y="5649476"/>
              <a:ext cx="797775" cy="2306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ight Triangle 24"/>
            <p:cNvSpPr/>
            <p:nvPr/>
          </p:nvSpPr>
          <p:spPr>
            <a:xfrm rot="16200000">
              <a:off x="2589544" y="5457412"/>
              <a:ext cx="493618" cy="3517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ounded Rectangle 26"/>
          <p:cNvSpPr/>
          <p:nvPr/>
        </p:nvSpPr>
        <p:spPr>
          <a:xfrm>
            <a:off x="7178040" y="3641725"/>
            <a:ext cx="4104005" cy="439420"/>
          </a:xfrm>
          <a:prstGeom prst="roundRect">
            <a:avLst/>
          </a:prstGeom>
          <a:solidFill>
            <a:srgbClr val="FFBFBC">
              <a:alpha val="29804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14"/>
              <p:cNvSpPr txBox="1"/>
              <p:nvPr/>
            </p:nvSpPr>
            <p:spPr>
              <a:xfrm>
                <a:off x="2836545" y="3641725"/>
                <a:ext cx="8409305" cy="4362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CN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2000" b="1" i="1" smtClean="0">
                                    <a:solidFill>
                                      <a:srgbClr val="96121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b="1" i="1" smtClean="0">
                                    <a:solidFill>
                                      <a:srgbClr val="961217"/>
                                    </a:solidFill>
                                    <a:latin typeface="Cambria Math" panose="02040503050406030204" pitchFamily="18" charset="0"/>
                                  </a:rPr>
                                  <m:t>𝝉</m:t>
                                </m:r>
                              </m:e>
                              <m:sup>
                                <m:r>
                                  <a:rPr lang="zh-CN" altLang="en-US" sz="2000" b="1" i="1" smtClean="0">
                                    <a:solidFill>
                                      <a:srgbClr val="961217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altLang="zh-CN" sz="2000" b="1" i="1" smtClean="0">
                                <a:solidFill>
                                  <a:srgbClr val="961217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CN" altLang="en-US" sz="2000" b="1" i="1" smtClean="0">
                                <a:solidFill>
                                  <a:srgbClr val="961217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sz="2000" b="1" i="1" smtClean="0">
                                <a:solidFill>
                                  <a:srgbClr val="961217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zh-CN" altLang="en-US" sz="2000" b="1" i="1" smtClean="0">
                                <a:solidFill>
                                  <a:srgbClr val="961217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sz="2000" b="1" i="1">
                                <a:solidFill>
                                  <a:srgbClr val="961217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altLang="zh-CN" sz="2000" b="1" i="1">
                                    <a:solidFill>
                                      <a:srgbClr val="96121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b="1" i="1">
                                    <a:solidFill>
                                      <a:srgbClr val="961217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  <m:sup>
                                <m:r>
                                  <a:rPr lang="zh-CN" altLang="en-US" sz="2000" b="1" i="1">
                                    <a:solidFill>
                                      <a:srgbClr val="961217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∉</m:t>
                        </m:r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  <m:r>
                          <a:rPr lang="en-US" altLang="zh-CN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altLang="zh-CN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𝝉</m:t>
                                </m:r>
                              </m:e>
                              <m:sup>
                                <m:r>
                                  <a:rPr lang="zh-CN" alt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altLang="zh-CN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⋅,</m:t>
                            </m:r>
                            <m:sSup>
                              <m:sSupPr>
                                <m:ctrlPr>
                                  <a:rPr lang="en-US" altLang="zh-CN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  <m:sup>
                                <m:r>
                                  <a:rPr lang="en-US" altLang="zh-CN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r>
                                  <a:rPr lang="zh-CN" alt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∉</m:t>
                        </m:r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</m:d>
                    <m:r>
                      <a:rPr lang="zh-CN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∨(</m:t>
                    </m:r>
                    <m:r>
                      <a:rPr lang="en-US" altLang="zh-CN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000" b="1" i="1" smtClean="0">
                            <a:solidFill>
                              <a:srgbClr val="96121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solidFill>
                              <a:srgbClr val="961217"/>
                            </a:solidFill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p>
                        <m:r>
                          <a:rPr lang="zh-CN" altLang="en-US" sz="2000" b="1" i="1">
                            <a:solidFill>
                              <a:srgbClr val="961217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2000" b="1" i="1">
                        <a:solidFill>
                          <a:srgbClr val="961217"/>
                        </a:solidFill>
                        <a:latin typeface="Cambria Math" panose="02040503050406030204" pitchFamily="18" charset="0"/>
                      </a:rPr>
                      <m:t>,⋅</m:t>
                    </m:r>
                    <m:r>
                      <a:rPr lang="zh-CN" altLang="en-US" sz="2000" b="1" i="1" smtClean="0">
                        <a:solidFill>
                          <a:srgbClr val="961217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b="1" i="1">
                        <a:solidFill>
                          <a:srgbClr val="961217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2000" b="1" i="1">
                            <a:solidFill>
                              <a:srgbClr val="96121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solidFill>
                              <a:srgbClr val="961217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zh-CN" altLang="en-US" sz="2000" b="1" i="1">
                            <a:solidFill>
                              <a:srgbClr val="961217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)∉</m:t>
                    </m:r>
                    <m:r>
                      <a:rPr lang="en-US" altLang="zh-CN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US" altLang="zh-CN" sz="2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altLang="zh-CN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000" b="1" i="1" smtClean="0">
                            <a:solidFill>
                              <a:srgbClr val="96121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solidFill>
                              <a:srgbClr val="96121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</m:e>
                      <m:sup>
                        <m:r>
                          <a:rPr lang="zh-CN" altLang="en-US" sz="2000" b="1" i="1">
                            <a:solidFill>
                              <a:srgbClr val="96121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2000" b="1" i="1">
                        <a:solidFill>
                          <a:srgbClr val="961217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2000" b="1" i="1" smtClean="0">
                            <a:solidFill>
                              <a:srgbClr val="96121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solidFill>
                              <a:srgbClr val="961217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p>
                        <m:r>
                          <a:rPr lang="zh-CN" altLang="en-US" sz="2000" b="1" i="1" smtClean="0">
                            <a:solidFill>
                              <a:srgbClr val="961217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2000" b="1" i="1">
                        <a:solidFill>
                          <a:srgbClr val="961217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2000" b="1" i="1">
                            <a:solidFill>
                              <a:srgbClr val="96121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solidFill>
                              <a:srgbClr val="961217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altLang="zh-CN" sz="2000" b="1" i="1">
                            <a:solidFill>
                              <a:srgbClr val="961217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zh-CN" altLang="en-US" sz="2000" b="1" i="1">
                            <a:solidFill>
                              <a:srgbClr val="961217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US" altLang="zh-CN" sz="2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6545" y="3641725"/>
                <a:ext cx="8409305" cy="43624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14"/>
          <p:cNvCxnSpPr/>
          <p:nvPr/>
        </p:nvCxnSpPr>
        <p:spPr>
          <a:xfrm>
            <a:off x="3555381" y="3358820"/>
            <a:ext cx="93980" cy="403860"/>
          </a:xfrm>
          <a:prstGeom prst="straightConnector1">
            <a:avLst/>
          </a:prstGeom>
          <a:ln w="19050">
            <a:solidFill>
              <a:srgbClr val="961217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14"/>
          <p:cNvCxnSpPr/>
          <p:nvPr/>
        </p:nvCxnSpPr>
        <p:spPr>
          <a:xfrm flipH="1">
            <a:off x="7828296" y="3358820"/>
            <a:ext cx="97790" cy="392430"/>
          </a:xfrm>
          <a:prstGeom prst="straightConnector1">
            <a:avLst/>
          </a:prstGeom>
          <a:ln w="19050">
            <a:solidFill>
              <a:srgbClr val="961217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14"/>
          <p:cNvCxnSpPr/>
          <p:nvPr/>
        </p:nvCxnSpPr>
        <p:spPr>
          <a:xfrm flipH="1">
            <a:off x="9809496" y="3292145"/>
            <a:ext cx="66040" cy="412115"/>
          </a:xfrm>
          <a:prstGeom prst="straightConnector1">
            <a:avLst/>
          </a:prstGeom>
          <a:ln w="19050">
            <a:solidFill>
              <a:srgbClr val="961217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11"/>
          <p:cNvSpPr/>
          <p:nvPr/>
        </p:nvSpPr>
        <p:spPr>
          <a:xfrm>
            <a:off x="349885" y="1871980"/>
            <a:ext cx="11563985" cy="4255135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46"/>
              <p:cNvSpPr txBox="1"/>
              <p:nvPr/>
            </p:nvSpPr>
            <p:spPr>
              <a:xfrm>
                <a:off x="457835" y="954405"/>
                <a:ext cx="11115040" cy="9220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b="1" dirty="0"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YaHei UI" panose="020B0503020204020204" pitchFamily="34" charset="-122"/>
                  </a:rPr>
                  <a:t>Observation 2</a:t>
                </a:r>
                <a:r>
                  <a: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YaHei UI" panose="020B0503020204020204" pitchFamily="34" charset="-122"/>
                  </a:rPr>
                  <a:t>：</a:t>
                </a:r>
                <a:r>
                  <a:rPr dirty="0"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YaHei UI" panose="020B0503020204020204" pitchFamily="34" charset="-122"/>
                    <a:sym typeface="+mn-ea"/>
                  </a:rPr>
                  <a:t>Each block has a chameleon hash value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Microsoft YaHei UI" panose="020B0503020204020204" pitchFamily="34" charset="-122"/>
                        <a:cs typeface="Cambria Math" panose="02040503050406030204" pitchFamily="18" charset="0"/>
                        <a:sym typeface="+mn-ea"/>
                      </a:rPr>
                      <m:t>h</m:t>
                    </m:r>
                  </m:oMath>
                </a14:m>
                <a:r>
                  <a:rPr dirty="0"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YaHei UI" panose="020B0503020204020204" pitchFamily="34" charset="-122"/>
                    <a:sym typeface="+mn-ea"/>
                  </a:rPr>
                  <a:t> and identifier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Microsoft YaHei UI" panose="020B0503020204020204" pitchFamily="34" charset="-122"/>
                        <a:cs typeface="Cambria Math" panose="02040503050406030204" pitchFamily="18" charset="0"/>
                        <a:sym typeface="+mn-ea"/>
                      </a:rPr>
                      <m:t>𝜏</m:t>
                    </m:r>
                  </m:oMath>
                </a14:m>
                <a:r>
                  <a:rPr dirty="0"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YaHei UI" panose="020B0503020204020204" pitchFamily="34" charset="-122"/>
                    <a:sym typeface="+mn-ea"/>
                  </a:rPr>
                  <a:t>, and adaptations towards that block keep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Microsoft YaHei UI" panose="020B0503020204020204" pitchFamily="34" charset="-122"/>
                        <a:cs typeface="Cambria Math" panose="02040503050406030204" pitchFamily="18" charset="0"/>
                        <a:sym typeface="+mn-ea"/>
                      </a:rPr>
                      <m:t>h</m:t>
                    </m:r>
                  </m:oMath>
                </a14:m>
                <a:r>
                  <a:rPr dirty="0"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YaHei UI" panose="020B0503020204020204" pitchFamily="34" charset="-122"/>
                    <a:sym typeface="+mn-ea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Microsoft YaHei UI" panose="020B0503020204020204" pitchFamily="34" charset="-122"/>
                        <a:cs typeface="Cambria Math" panose="02040503050406030204" pitchFamily="18" charset="0"/>
                        <a:sym typeface="+mn-ea"/>
                      </a:rPr>
                      <m:t>𝜏</m:t>
                    </m:r>
                  </m:oMath>
                </a14:m>
                <a:r>
                  <a:rPr dirty="0"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YaHei UI" panose="020B0503020204020204" pitchFamily="34" charset="-122"/>
                    <a:sym typeface="+mn-ea"/>
                  </a:rPr>
                  <a:t> unchanged. </a:t>
                </a:r>
                <a:r>
                  <a: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YaHei UI" panose="020B0503020204020204" pitchFamily="34" charset="-122"/>
                    <a:sym typeface="+mn-ea"/>
                  </a:rPr>
                  <a:t>Then</a:t>
                </a:r>
                <a:r>
                  <a: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YaHei UI" panose="020B0503020204020204" pitchFamily="34" charset="-122"/>
                    <a:sym typeface="+mn-ea"/>
                  </a:rPr>
                  <a:t> </a:t>
                </a:r>
                <a:r>
                  <a:rPr lang="en-US" altLang="zh-CN" b="1" dirty="0">
                    <a:solidFill>
                      <a:srgbClr val="961318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YaHei UI" panose="020B0503020204020204" pitchFamily="34" charset="-122"/>
                    <a:sym typeface="+mn-ea"/>
                  </a:rPr>
                  <a:t>each tag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solidFill>
                          <a:srgbClr val="961318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𝝉</m:t>
                    </m:r>
                  </m:oMath>
                </a14:m>
                <a:r>
                  <a:rPr lang="el-GR" altLang="zh-CN" b="1" dirty="0">
                    <a:solidFill>
                      <a:srgbClr val="961318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YaHei UI" panose="020B0503020204020204" pitchFamily="34" charset="-122"/>
                    <a:sym typeface="+mn-ea"/>
                  </a:rPr>
                  <a:t> </a:t>
                </a:r>
                <a:r>
                  <a:rPr lang="en-US" altLang="zh-CN" b="1" dirty="0">
                    <a:solidFill>
                      <a:srgbClr val="961318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YaHei UI" panose="020B0503020204020204" pitchFamily="34" charset="-122"/>
                    <a:sym typeface="+mn-ea"/>
                  </a:rPr>
                  <a:t>is</a:t>
                </a:r>
                <a:r>
                  <a:rPr lang="en-US" altLang="zh-CN" dirty="0"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YaHei UI" panose="020B0503020204020204" pitchFamily="34" charset="-122"/>
                    <a:sym typeface="+mn-ea"/>
                  </a:rPr>
                  <a:t> </a:t>
                </a:r>
                <a:r>
                  <a:rPr lang="en-US" altLang="zh-CN" b="1" dirty="0">
                    <a:solidFill>
                      <a:srgbClr val="961217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YaHei UI" panose="020B0503020204020204" pitchFamily="34" charset="-122"/>
                    <a:sym typeface="+mn-ea"/>
                  </a:rPr>
                  <a:t>uniquely bound with one block</a:t>
                </a:r>
                <a:r>
                  <a:rPr lang="en-US" altLang="zh-CN" dirty="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YaHei UI" panose="020B0503020204020204" pitchFamily="34" charset="-122"/>
                    <a:sym typeface="+mn-ea"/>
                  </a:rPr>
                  <a:t>,</a:t>
                </a:r>
                <a:r>
                  <a:rPr lang="zh-CN" altLang="en-US" dirty="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YaHei UI" panose="020B0503020204020204" pitchFamily="34" charset="-122"/>
                    <a:sym typeface="+mn-ea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YaHei UI" panose="020B0503020204020204" pitchFamily="34" charset="-122"/>
                    <a:sym typeface="+mn-ea"/>
                  </a:rPr>
                  <a:t>and hence</a:t>
                </a:r>
                <a:r>
                  <a:rPr lang="zh-CN" altLang="en-US" dirty="0">
                    <a:solidFill>
                      <a:srgbClr val="961217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YaHei UI" panose="020B0503020204020204" pitchFamily="34" charset="-122"/>
                    <a:sym typeface="+mn-ea"/>
                  </a:rPr>
                  <a:t> </a:t>
                </a:r>
                <a:r>
                  <a:rPr lang="en-US" altLang="zh-CN" b="1" dirty="0">
                    <a:solidFill>
                      <a:srgbClr val="961217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YaHei UI" panose="020B0503020204020204" pitchFamily="34" charset="-122"/>
                    <a:sym typeface="+mn-ea"/>
                  </a:rPr>
                  <a:t>uniquely bound with the</a:t>
                </a:r>
                <a:r>
                  <a:rPr lang="zh-CN" altLang="en-US" b="1" dirty="0">
                    <a:solidFill>
                      <a:srgbClr val="961217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YaHei UI" panose="020B0503020204020204" pitchFamily="34" charset="-122"/>
                    <a:sym typeface="+mn-ea"/>
                  </a:rPr>
                  <a:t> </a:t>
                </a:r>
                <a:r>
                  <a:rPr lang="en-US" altLang="zh-CN" b="1" dirty="0">
                    <a:solidFill>
                      <a:srgbClr val="961217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YaHei UI" panose="020B0503020204020204" pitchFamily="34" charset="-122"/>
                    <a:sym typeface="+mn-ea"/>
                  </a:rPr>
                  <a:t>block’s chameleon hash value </a:t>
                </a:r>
                <a14:m>
                  <m:oMath xmlns:m="http://schemas.openxmlformats.org/officeDocument/2006/math">
                    <m:r>
                      <a:rPr lang="en-US" altLang="zh-CN" b="1" i="1" dirty="0">
                        <a:solidFill>
                          <a:srgbClr val="961217"/>
                        </a:solidFill>
                        <a:latin typeface="Cambria Math" panose="02040503050406030204" pitchFamily="18" charset="0"/>
                        <a:ea typeface="Microsoft YaHei UI" panose="020B0503020204020204" pitchFamily="34" charset="-122"/>
                        <a:cs typeface="Cambria Math" panose="02040503050406030204" pitchFamily="18" charset="0"/>
                      </a:rPr>
                      <m:t>𝒉</m:t>
                    </m:r>
                    <m:r>
                      <a:rPr lang="en-US" altLang="zh-CN" b="0" i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.</m:t>
                    </m:r>
                  </m:oMath>
                </a14:m>
                <a:endParaRPr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Microsoft YaHei UI" panose="020B0503020204020204" pitchFamily="34" charset="-122"/>
                  <a:sym typeface="+mn-ea"/>
                </a:endParaRPr>
              </a:p>
            </p:txBody>
          </p:sp>
        </mc:Choice>
        <mc:Fallback xmlns="">
          <p:sp>
            <p:nvSpPr>
              <p:cNvPr id="9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35" y="954405"/>
                <a:ext cx="11115040" cy="9220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íṡľiďè"/>
          <p:cNvSpPr/>
          <p:nvPr/>
        </p:nvSpPr>
        <p:spPr bwMode="auto">
          <a:xfrm>
            <a:off x="277149" y="1013246"/>
            <a:ext cx="165383" cy="254995"/>
          </a:xfrm>
          <a:custGeom>
            <a:avLst/>
            <a:gdLst>
              <a:gd name="T0" fmla="*/ 325000 h 606722"/>
              <a:gd name="T1" fmla="*/ 325000 h 606722"/>
              <a:gd name="T2" fmla="*/ 325000 h 606722"/>
              <a:gd name="T3" fmla="*/ 325000 h 606722"/>
              <a:gd name="T4" fmla="*/ 325000 h 606722"/>
              <a:gd name="T5" fmla="*/ 325000 h 606722"/>
              <a:gd name="T6" fmla="*/ 325000 h 606722"/>
              <a:gd name="T7" fmla="*/ 325000 h 606722"/>
              <a:gd name="T8" fmla="*/ 325000 h 606722"/>
              <a:gd name="T9" fmla="*/ 325000 h 606722"/>
              <a:gd name="T10" fmla="*/ 325000 h 606722"/>
              <a:gd name="T11" fmla="*/ 325000 h 606722"/>
              <a:gd name="T12" fmla="*/ 325000 h 606722"/>
              <a:gd name="T13" fmla="*/ 325000 h 606722"/>
              <a:gd name="T14" fmla="*/ 325000 h 606722"/>
              <a:gd name="T15" fmla="*/ 325000 h 606722"/>
              <a:gd name="T16" fmla="*/ 325000 h 606722"/>
              <a:gd name="T17" fmla="*/ 325000 h 606722"/>
              <a:gd name="T18" fmla="*/ 325000 h 606722"/>
              <a:gd name="T19" fmla="*/ 325000 h 606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31" h="3136">
                <a:moveTo>
                  <a:pt x="0" y="3033"/>
                </a:moveTo>
                <a:lnTo>
                  <a:pt x="0" y="104"/>
                </a:lnTo>
                <a:cubicBezTo>
                  <a:pt x="0" y="66"/>
                  <a:pt x="22" y="31"/>
                  <a:pt x="56" y="16"/>
                </a:cubicBezTo>
                <a:cubicBezTo>
                  <a:pt x="90" y="0"/>
                  <a:pt x="131" y="6"/>
                  <a:pt x="159" y="30"/>
                </a:cubicBezTo>
                <a:lnTo>
                  <a:pt x="1997" y="1471"/>
                </a:lnTo>
                <a:cubicBezTo>
                  <a:pt x="2018" y="1489"/>
                  <a:pt x="2030" y="1515"/>
                  <a:pt x="2031" y="1543"/>
                </a:cubicBezTo>
                <a:cubicBezTo>
                  <a:pt x="2031" y="1570"/>
                  <a:pt x="2019" y="1598"/>
                  <a:pt x="1998" y="1616"/>
                </a:cubicBezTo>
                <a:lnTo>
                  <a:pt x="160" y="3105"/>
                </a:lnTo>
                <a:cubicBezTo>
                  <a:pt x="132" y="3130"/>
                  <a:pt x="91" y="3136"/>
                  <a:pt x="57" y="3121"/>
                </a:cubicBezTo>
                <a:cubicBezTo>
                  <a:pt x="22" y="3105"/>
                  <a:pt x="0" y="3071"/>
                  <a:pt x="0" y="3033"/>
                </a:cubicBezTo>
                <a:close/>
              </a:path>
            </a:pathLst>
          </a:custGeom>
          <a:solidFill>
            <a:srgbClr val="961318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srgbClr val="000000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EDA9-FE4E-45E7-BD88-ED2AE9648CD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7" r="39199"/>
          <a:stretch>
            <a:fillRect/>
          </a:stretch>
        </p:blipFill>
        <p:spPr>
          <a:xfrm>
            <a:off x="15398" y="0"/>
            <a:ext cx="4237113" cy="687995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" y="0"/>
            <a:ext cx="4252510" cy="6879957"/>
          </a:xfrm>
          <a:prstGeom prst="rect">
            <a:avLst/>
          </a:prstGeom>
          <a:solidFill>
            <a:srgbClr val="961318">
              <a:alpha val="82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6" name="椭圆 8"/>
          <p:cNvSpPr/>
          <p:nvPr/>
        </p:nvSpPr>
        <p:spPr>
          <a:xfrm>
            <a:off x="4551775" y="1635723"/>
            <a:ext cx="524452" cy="523101"/>
          </a:xfrm>
          <a:prstGeom prst="ellipse">
            <a:avLst/>
          </a:prstGeom>
          <a:solidFill>
            <a:srgbClr val="96131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2400" b="1" kern="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400" b="1" kern="0" dirty="0">
              <a:solidFill>
                <a:prstClr val="white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1" name="组合 3"/>
          <p:cNvGrpSpPr/>
          <p:nvPr/>
        </p:nvGrpSpPr>
        <p:grpSpPr>
          <a:xfrm>
            <a:off x="545830" y="2537226"/>
            <a:ext cx="3111770" cy="1229554"/>
            <a:chOff x="1659982" y="2550142"/>
            <a:chExt cx="3111770" cy="1229554"/>
          </a:xfrm>
        </p:grpSpPr>
        <p:sp>
          <p:nvSpPr>
            <p:cNvPr id="12" name="文本框 5"/>
            <p:cNvSpPr txBox="1"/>
            <p:nvPr/>
          </p:nvSpPr>
          <p:spPr>
            <a:xfrm>
              <a:off x="1832299" y="2795585"/>
              <a:ext cx="28316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Times New Roman" panose="02020603050405020304" pitchFamily="18" charset="0"/>
                </a:rPr>
                <a:t>CONTENTS</a:t>
              </a:r>
              <a:endParaRPr kumimoji="0" lang="zh-CN" altLang="en-US" sz="3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3" name="矩形 6"/>
            <p:cNvSpPr/>
            <p:nvPr/>
          </p:nvSpPr>
          <p:spPr>
            <a:xfrm>
              <a:off x="1659982" y="2550142"/>
              <a:ext cx="3111770" cy="1229554"/>
            </a:xfrm>
            <a:prstGeom prst="rect">
              <a:avLst/>
            </a:prstGeom>
            <a:noFill/>
            <a:ln w="1270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4" name="直接连接符 5"/>
          <p:cNvCxnSpPr/>
          <p:nvPr/>
        </p:nvCxnSpPr>
        <p:spPr>
          <a:xfrm>
            <a:off x="833583" y="3497083"/>
            <a:ext cx="2558853" cy="0"/>
          </a:xfrm>
          <a:prstGeom prst="line">
            <a:avLst/>
          </a:prstGeom>
          <a:noFill/>
          <a:ln w="12700" cap="flat" cmpd="sng" algn="ctr">
            <a:gradFill flip="none" rotWithShape="1">
              <a:gsLst>
                <a:gs pos="31000">
                  <a:schemeClr val="accent1">
                    <a:lumMod val="5000"/>
                    <a:lumOff val="95000"/>
                  </a:schemeClr>
                </a:gs>
                <a:gs pos="6000">
                  <a:srgbClr val="FFFFFF">
                    <a:alpha val="29412"/>
                  </a:srgbClr>
                </a:gs>
                <a:gs pos="76000">
                  <a:schemeClr val="bg1"/>
                </a:gs>
                <a:gs pos="100000">
                  <a:srgbClr val="FFFFFF">
                    <a:alpha val="30000"/>
                  </a:srgbClr>
                </a:gs>
              </a:gsLst>
              <a:lin ang="10800000" scaled="1"/>
              <a:tileRect/>
            </a:gradFill>
            <a:prstDash val="solid"/>
            <a:miter lim="800000"/>
          </a:ln>
          <a:effectLst/>
        </p:spPr>
      </p:cxnSp>
      <p:sp>
        <p:nvSpPr>
          <p:cNvPr id="17" name="椭圆 8"/>
          <p:cNvSpPr/>
          <p:nvPr/>
        </p:nvSpPr>
        <p:spPr>
          <a:xfrm>
            <a:off x="4551775" y="2537286"/>
            <a:ext cx="524452" cy="523101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2400" b="1" kern="0" dirty="0">
                <a:solidFill>
                  <a:schemeClr val="bg1">
                    <a:lumMod val="6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2400" b="1" kern="0" dirty="0">
              <a:solidFill>
                <a:schemeClr val="bg1">
                  <a:lumMod val="6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9"/>
          <p:cNvSpPr txBox="1"/>
          <p:nvPr/>
        </p:nvSpPr>
        <p:spPr>
          <a:xfrm>
            <a:off x="5248544" y="2537226"/>
            <a:ext cx="4526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chemeClr val="bg1">
                    <a:lumMod val="6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TECHNIQUE OVERVIEW</a:t>
            </a:r>
            <a:endParaRPr lang="zh-CN" altLang="en-US" sz="2800" b="1" dirty="0">
              <a:solidFill>
                <a:schemeClr val="bg1">
                  <a:lumMod val="6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椭圆 8"/>
          <p:cNvSpPr/>
          <p:nvPr/>
        </p:nvSpPr>
        <p:spPr>
          <a:xfrm>
            <a:off x="4551775" y="3487002"/>
            <a:ext cx="524452" cy="523101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2400" b="1" kern="0" dirty="0">
                <a:solidFill>
                  <a:schemeClr val="bg1">
                    <a:lumMod val="6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2400" b="1" kern="0" dirty="0">
              <a:solidFill>
                <a:schemeClr val="bg1">
                  <a:lumMod val="6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文本框 9"/>
          <p:cNvSpPr txBox="1"/>
          <p:nvPr/>
        </p:nvSpPr>
        <p:spPr>
          <a:xfrm>
            <a:off x="5248544" y="3483464"/>
            <a:ext cx="5200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961217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OUR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TCH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FROM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LATTICES</a:t>
            </a:r>
            <a:endParaRPr lang="zh-CN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椭圆 8"/>
          <p:cNvSpPr/>
          <p:nvPr/>
        </p:nvSpPr>
        <p:spPr>
          <a:xfrm>
            <a:off x="4551775" y="1635723"/>
            <a:ext cx="524452" cy="523101"/>
          </a:xfrm>
          <a:prstGeom prst="ellipse">
            <a:avLst/>
          </a:prstGeom>
          <a:solidFill>
            <a:srgbClr val="96131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2400" b="1" kern="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400" b="1" kern="0" dirty="0">
              <a:solidFill>
                <a:prstClr val="white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7" name="图片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34252" y="5471576"/>
            <a:ext cx="1081200" cy="1081200"/>
          </a:xfrm>
          <a:prstGeom prst="ellipse">
            <a:avLst/>
          </a:prstGeom>
        </p:spPr>
      </p:pic>
      <p:sp>
        <p:nvSpPr>
          <p:cNvPr id="4" name="文本框 9"/>
          <p:cNvSpPr txBox="1"/>
          <p:nvPr/>
        </p:nvSpPr>
        <p:spPr>
          <a:xfrm>
            <a:off x="5248275" y="1635760"/>
            <a:ext cx="69437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961217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INTRODUCTION &amp; CONTRIBUTION</a:t>
            </a: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"/>
          <p:cNvGrpSpPr/>
          <p:nvPr/>
        </p:nvGrpSpPr>
        <p:grpSpPr>
          <a:xfrm>
            <a:off x="11017" y="99020"/>
            <a:ext cx="3283084" cy="626876"/>
            <a:chOff x="0" y="218940"/>
            <a:chExt cx="3283084" cy="626876"/>
          </a:xfrm>
        </p:grpSpPr>
        <p:sp>
          <p:nvSpPr>
            <p:cNvPr id="4" name="矩形 2"/>
            <p:cNvSpPr/>
            <p:nvPr/>
          </p:nvSpPr>
          <p:spPr>
            <a:xfrm>
              <a:off x="0" y="218940"/>
              <a:ext cx="242371" cy="626876"/>
            </a:xfrm>
            <a:prstGeom prst="rect">
              <a:avLst/>
            </a:prstGeom>
            <a:solidFill>
              <a:srgbClr val="961318"/>
            </a:solidFill>
            <a:ln w="25400" cap="flat" cmpd="sng" algn="ctr">
              <a:solidFill>
                <a:srgbClr val="961318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7" name="直接连接符 5"/>
            <p:cNvCxnSpPr/>
            <p:nvPr/>
          </p:nvCxnSpPr>
          <p:spPr>
            <a:xfrm>
              <a:off x="402764" y="845816"/>
              <a:ext cx="2880320" cy="0"/>
            </a:xfrm>
            <a:prstGeom prst="line">
              <a:avLst/>
            </a:prstGeom>
            <a:noFill/>
            <a:ln w="28575" cap="flat" cmpd="sng" algn="ctr">
              <a:gradFill flip="none" rotWithShape="1">
                <a:gsLst>
                  <a:gs pos="0">
                    <a:srgbClr val="961318"/>
                  </a:gs>
                  <a:gs pos="81000">
                    <a:srgbClr val="961318">
                      <a:alpha val="20000"/>
                    </a:srgbClr>
                  </a:gs>
                  <a:gs pos="100000">
                    <a:srgbClr val="961318">
                      <a:alpha val="0"/>
                    </a:srgbClr>
                  </a:gs>
                </a:gsLst>
                <a:lin ang="0" scaled="1"/>
                <a:tileRect/>
              </a:gradFill>
              <a:prstDash val="solid"/>
            </a:ln>
            <a:effectLst/>
          </p:spPr>
        </p:cxnSp>
      </p:grpSp>
      <p:sp>
        <p:nvSpPr>
          <p:cNvPr id="23" name="文本框 4"/>
          <p:cNvSpPr txBox="1"/>
          <p:nvPr/>
        </p:nvSpPr>
        <p:spPr>
          <a:xfrm>
            <a:off x="314050" y="153194"/>
            <a:ext cx="4441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961217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TECHNIQUE OVERVIEW</a:t>
            </a:r>
            <a:endParaRPr lang="zh-CN" altLang="en-US" sz="2800" b="1" dirty="0">
              <a:solidFill>
                <a:srgbClr val="961217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1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17697" y="157899"/>
            <a:ext cx="760253" cy="760253"/>
          </a:xfrm>
          <a:prstGeom prst="ellipse">
            <a:avLst/>
          </a:prstGeom>
        </p:spPr>
      </p:pic>
      <p:sp>
        <p:nvSpPr>
          <p:cNvPr id="15" name="íṡľiďè"/>
          <p:cNvSpPr/>
          <p:nvPr/>
        </p:nvSpPr>
        <p:spPr bwMode="auto">
          <a:xfrm>
            <a:off x="563722" y="2215990"/>
            <a:ext cx="133290" cy="205512"/>
          </a:xfrm>
          <a:custGeom>
            <a:avLst/>
            <a:gdLst>
              <a:gd name="T0" fmla="*/ 325000 h 606722"/>
              <a:gd name="T1" fmla="*/ 325000 h 606722"/>
              <a:gd name="T2" fmla="*/ 325000 h 606722"/>
              <a:gd name="T3" fmla="*/ 325000 h 606722"/>
              <a:gd name="T4" fmla="*/ 325000 h 606722"/>
              <a:gd name="T5" fmla="*/ 325000 h 606722"/>
              <a:gd name="T6" fmla="*/ 325000 h 606722"/>
              <a:gd name="T7" fmla="*/ 325000 h 606722"/>
              <a:gd name="T8" fmla="*/ 325000 h 606722"/>
              <a:gd name="T9" fmla="*/ 325000 h 606722"/>
              <a:gd name="T10" fmla="*/ 325000 h 606722"/>
              <a:gd name="T11" fmla="*/ 325000 h 606722"/>
              <a:gd name="T12" fmla="*/ 325000 h 606722"/>
              <a:gd name="T13" fmla="*/ 325000 h 606722"/>
              <a:gd name="T14" fmla="*/ 325000 h 606722"/>
              <a:gd name="T15" fmla="*/ 325000 h 606722"/>
              <a:gd name="T16" fmla="*/ 325000 h 606722"/>
              <a:gd name="T17" fmla="*/ 325000 h 606722"/>
              <a:gd name="T18" fmla="*/ 325000 h 606722"/>
              <a:gd name="T19" fmla="*/ 325000 h 606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31" h="3136">
                <a:moveTo>
                  <a:pt x="0" y="3033"/>
                </a:moveTo>
                <a:lnTo>
                  <a:pt x="0" y="104"/>
                </a:lnTo>
                <a:cubicBezTo>
                  <a:pt x="0" y="66"/>
                  <a:pt x="22" y="31"/>
                  <a:pt x="56" y="16"/>
                </a:cubicBezTo>
                <a:cubicBezTo>
                  <a:pt x="90" y="0"/>
                  <a:pt x="131" y="6"/>
                  <a:pt x="159" y="30"/>
                </a:cubicBezTo>
                <a:lnTo>
                  <a:pt x="1997" y="1471"/>
                </a:lnTo>
                <a:cubicBezTo>
                  <a:pt x="2018" y="1489"/>
                  <a:pt x="2030" y="1515"/>
                  <a:pt x="2031" y="1543"/>
                </a:cubicBezTo>
                <a:cubicBezTo>
                  <a:pt x="2031" y="1570"/>
                  <a:pt x="2019" y="1598"/>
                  <a:pt x="1998" y="1616"/>
                </a:cubicBezTo>
                <a:lnTo>
                  <a:pt x="160" y="3105"/>
                </a:lnTo>
                <a:cubicBezTo>
                  <a:pt x="132" y="3130"/>
                  <a:pt x="91" y="3136"/>
                  <a:pt x="57" y="3121"/>
                </a:cubicBezTo>
                <a:cubicBezTo>
                  <a:pt x="22" y="3105"/>
                  <a:pt x="0" y="3071"/>
                  <a:pt x="0" y="3033"/>
                </a:cubicBezTo>
                <a:close/>
              </a:path>
            </a:pathLst>
          </a:custGeom>
          <a:noFill/>
          <a:ln w="28575">
            <a:solidFill>
              <a:srgbClr val="961217"/>
            </a:solidFill>
          </a:ln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srgbClr val="000000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30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99804">
            <a:off x="2899001" y="3397419"/>
            <a:ext cx="406711" cy="406711"/>
          </a:xfrm>
          <a:prstGeom prst="rect">
            <a:avLst/>
          </a:prstGeom>
        </p:spPr>
      </p:pic>
      <p:sp>
        <p:nvSpPr>
          <p:cNvPr id="33" name="Rectangle 14"/>
          <p:cNvSpPr/>
          <p:nvPr/>
        </p:nvSpPr>
        <p:spPr>
          <a:xfrm>
            <a:off x="2180447" y="3059574"/>
            <a:ext cx="2077464" cy="990812"/>
          </a:xfrm>
          <a:custGeom>
            <a:avLst/>
            <a:gdLst>
              <a:gd name="connsiteX0" fmla="*/ 0 w 2077464"/>
              <a:gd name="connsiteY0" fmla="*/ 0 h 990812"/>
              <a:gd name="connsiteX1" fmla="*/ 2077464 w 2077464"/>
              <a:gd name="connsiteY1" fmla="*/ 0 h 990812"/>
              <a:gd name="connsiteX2" fmla="*/ 2077464 w 2077464"/>
              <a:gd name="connsiteY2" fmla="*/ 990812 h 990812"/>
              <a:gd name="connsiteX3" fmla="*/ 0 w 2077464"/>
              <a:gd name="connsiteY3" fmla="*/ 990812 h 990812"/>
              <a:gd name="connsiteX4" fmla="*/ 0 w 2077464"/>
              <a:gd name="connsiteY4" fmla="*/ 0 h 99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464" h="990812" extrusionOk="0">
                <a:moveTo>
                  <a:pt x="0" y="0"/>
                </a:moveTo>
                <a:cubicBezTo>
                  <a:pt x="742480" y="118645"/>
                  <a:pt x="1582758" y="116012"/>
                  <a:pt x="2077464" y="0"/>
                </a:cubicBezTo>
                <a:cubicBezTo>
                  <a:pt x="1999460" y="492606"/>
                  <a:pt x="2073919" y="631788"/>
                  <a:pt x="2077464" y="990812"/>
                </a:cubicBezTo>
                <a:cubicBezTo>
                  <a:pt x="1759839" y="1125412"/>
                  <a:pt x="658572" y="833616"/>
                  <a:pt x="0" y="990812"/>
                </a:cubicBezTo>
                <a:cubicBezTo>
                  <a:pt x="78216" y="700777"/>
                  <a:pt x="78235" y="422154"/>
                  <a:pt x="0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15"/>
              <p:cNvSpPr txBox="1"/>
              <p:nvPr/>
            </p:nvSpPr>
            <p:spPr>
              <a:xfrm>
                <a:off x="2348660" y="3375518"/>
                <a:ext cx="32483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1" i="1" smtClean="0">
                              <a:solidFill>
                                <a:srgbClr val="96121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solidFill>
                                <a:srgbClr val="961217"/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altLang="zh-CN" sz="2000" b="1" i="1" smtClean="0">
                              <a:solidFill>
                                <a:srgbClr val="961217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000" b="1" dirty="0">
                  <a:solidFill>
                    <a:srgbClr val="961217"/>
                  </a:solidFill>
                </a:endParaRPr>
              </a:p>
            </p:txBody>
          </p:sp>
        </mc:Choice>
        <mc:Fallback xmlns="">
          <p:sp>
            <p:nvSpPr>
              <p:cNvPr id="34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8660" y="3375518"/>
                <a:ext cx="324833" cy="307777"/>
              </a:xfrm>
              <a:prstGeom prst="rect">
                <a:avLst/>
              </a:prstGeom>
              <a:blipFill rotWithShape="1">
                <a:blip r:embed="rId5"/>
                <a:stretch>
                  <a:fillRect l="-132" t="-160" r="-27128" b="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16"/>
              <p:cNvSpPr txBox="1"/>
              <p:nvPr/>
            </p:nvSpPr>
            <p:spPr>
              <a:xfrm>
                <a:off x="3733245" y="3416477"/>
                <a:ext cx="35529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1" i="1" smtClean="0">
                              <a:solidFill>
                                <a:srgbClr val="96121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solidFill>
                                <a:srgbClr val="961217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zh-CN" sz="2000" b="1" i="1" smtClean="0">
                              <a:solidFill>
                                <a:srgbClr val="961217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000" b="1" dirty="0">
                  <a:solidFill>
                    <a:srgbClr val="961217"/>
                  </a:solidFill>
                </a:endParaRPr>
              </a:p>
            </p:txBody>
          </p:sp>
        </mc:Choice>
        <mc:Fallback xmlns="">
          <p:sp>
            <p:nvSpPr>
              <p:cNvPr id="3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245" y="3416477"/>
                <a:ext cx="355290" cy="307777"/>
              </a:xfrm>
              <a:prstGeom prst="rect">
                <a:avLst/>
              </a:prstGeom>
              <a:blipFill rotWithShape="1">
                <a:blip r:embed="rId6"/>
                <a:stretch>
                  <a:fillRect l="-23" t="-58" r="-25087" b="1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Freeform 20"/>
          <p:cNvSpPr/>
          <p:nvPr/>
        </p:nvSpPr>
        <p:spPr>
          <a:xfrm>
            <a:off x="2646262" y="3507106"/>
            <a:ext cx="1072562" cy="187339"/>
          </a:xfrm>
          <a:custGeom>
            <a:avLst/>
            <a:gdLst>
              <a:gd name="connsiteX0" fmla="*/ 0 w 981672"/>
              <a:gd name="connsiteY0" fmla="*/ 127354 h 273584"/>
              <a:gd name="connsiteX1" fmla="*/ 401444 w 981672"/>
              <a:gd name="connsiteY1" fmla="*/ 4691 h 273584"/>
              <a:gd name="connsiteX2" fmla="*/ 702527 w 981672"/>
              <a:gd name="connsiteY2" fmla="*/ 272320 h 273584"/>
              <a:gd name="connsiteX3" fmla="*/ 959005 w 981672"/>
              <a:gd name="connsiteY3" fmla="*/ 105052 h 273584"/>
              <a:gd name="connsiteX4" fmla="*/ 970156 w 981672"/>
              <a:gd name="connsiteY4" fmla="*/ 93901 h 273584"/>
              <a:gd name="connsiteX5" fmla="*/ 970156 w 981672"/>
              <a:gd name="connsiteY5" fmla="*/ 105052 h 273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1672" h="273584">
                <a:moveTo>
                  <a:pt x="0" y="127354"/>
                </a:moveTo>
                <a:cubicBezTo>
                  <a:pt x="142178" y="53942"/>
                  <a:pt x="284356" y="-19470"/>
                  <a:pt x="401444" y="4691"/>
                </a:cubicBezTo>
                <a:cubicBezTo>
                  <a:pt x="518532" y="28852"/>
                  <a:pt x="609600" y="255593"/>
                  <a:pt x="702527" y="272320"/>
                </a:cubicBezTo>
                <a:cubicBezTo>
                  <a:pt x="795454" y="289047"/>
                  <a:pt x="914400" y="134789"/>
                  <a:pt x="959005" y="105052"/>
                </a:cubicBezTo>
                <a:cubicBezTo>
                  <a:pt x="1003610" y="75315"/>
                  <a:pt x="968298" y="93901"/>
                  <a:pt x="970156" y="93901"/>
                </a:cubicBezTo>
                <a:cubicBezTo>
                  <a:pt x="972014" y="93901"/>
                  <a:pt x="971085" y="99476"/>
                  <a:pt x="970156" y="105052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riangle 22"/>
          <p:cNvSpPr/>
          <p:nvPr/>
        </p:nvSpPr>
        <p:spPr>
          <a:xfrm rot="12507099">
            <a:off x="3145642" y="3237219"/>
            <a:ext cx="94536" cy="16185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riangle 23"/>
          <p:cNvSpPr/>
          <p:nvPr/>
        </p:nvSpPr>
        <p:spPr>
          <a:xfrm rot="14750176">
            <a:off x="3228458" y="3313472"/>
            <a:ext cx="94536" cy="16185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99804">
            <a:off x="5659590" y="3409610"/>
            <a:ext cx="406711" cy="406711"/>
          </a:xfrm>
          <a:prstGeom prst="rect">
            <a:avLst/>
          </a:prstGeom>
        </p:spPr>
      </p:pic>
      <p:sp>
        <p:nvSpPr>
          <p:cNvPr id="43" name="Rectangle 25"/>
          <p:cNvSpPr/>
          <p:nvPr/>
        </p:nvSpPr>
        <p:spPr>
          <a:xfrm>
            <a:off x="4941036" y="3071765"/>
            <a:ext cx="2077464" cy="990812"/>
          </a:xfrm>
          <a:custGeom>
            <a:avLst/>
            <a:gdLst>
              <a:gd name="connsiteX0" fmla="*/ 0 w 2077464"/>
              <a:gd name="connsiteY0" fmla="*/ 0 h 990812"/>
              <a:gd name="connsiteX1" fmla="*/ 2077464 w 2077464"/>
              <a:gd name="connsiteY1" fmla="*/ 0 h 990812"/>
              <a:gd name="connsiteX2" fmla="*/ 2077464 w 2077464"/>
              <a:gd name="connsiteY2" fmla="*/ 990812 h 990812"/>
              <a:gd name="connsiteX3" fmla="*/ 0 w 2077464"/>
              <a:gd name="connsiteY3" fmla="*/ 990812 h 990812"/>
              <a:gd name="connsiteX4" fmla="*/ 0 w 2077464"/>
              <a:gd name="connsiteY4" fmla="*/ 0 h 99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464" h="990812" extrusionOk="0">
                <a:moveTo>
                  <a:pt x="0" y="0"/>
                </a:moveTo>
                <a:cubicBezTo>
                  <a:pt x="742480" y="118645"/>
                  <a:pt x="1582758" y="116012"/>
                  <a:pt x="2077464" y="0"/>
                </a:cubicBezTo>
                <a:cubicBezTo>
                  <a:pt x="1999460" y="492606"/>
                  <a:pt x="2073919" y="631788"/>
                  <a:pt x="2077464" y="990812"/>
                </a:cubicBezTo>
                <a:cubicBezTo>
                  <a:pt x="1759839" y="1125412"/>
                  <a:pt x="658572" y="833616"/>
                  <a:pt x="0" y="990812"/>
                </a:cubicBezTo>
                <a:cubicBezTo>
                  <a:pt x="78216" y="700777"/>
                  <a:pt x="78235" y="422154"/>
                  <a:pt x="0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26"/>
              <p:cNvSpPr txBox="1"/>
              <p:nvPr/>
            </p:nvSpPr>
            <p:spPr>
              <a:xfrm>
                <a:off x="5109249" y="3387709"/>
                <a:ext cx="32483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altLang="zh-CN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0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4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9249" y="3387709"/>
                <a:ext cx="324833" cy="307777"/>
              </a:xfrm>
              <a:prstGeom prst="rect">
                <a:avLst/>
              </a:prstGeom>
              <a:blipFill rotWithShape="1">
                <a:blip r:embed="rId7"/>
                <a:stretch>
                  <a:fillRect l="-12" t="-201" r="-27249" b="1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27"/>
              <p:cNvSpPr txBox="1"/>
              <p:nvPr/>
            </p:nvSpPr>
            <p:spPr>
              <a:xfrm>
                <a:off x="6493834" y="3428668"/>
                <a:ext cx="35529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zh-CN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0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5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3834" y="3428668"/>
                <a:ext cx="355290" cy="307777"/>
              </a:xfrm>
              <a:prstGeom prst="rect">
                <a:avLst/>
              </a:prstGeom>
              <a:blipFill rotWithShape="1">
                <a:blip r:embed="rId8"/>
                <a:stretch>
                  <a:fillRect l="-91" t="-98" r="-25018" b="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Freeform 28"/>
          <p:cNvSpPr/>
          <p:nvPr/>
        </p:nvSpPr>
        <p:spPr>
          <a:xfrm>
            <a:off x="5406851" y="3519297"/>
            <a:ext cx="1072562" cy="187339"/>
          </a:xfrm>
          <a:custGeom>
            <a:avLst/>
            <a:gdLst>
              <a:gd name="connsiteX0" fmla="*/ 0 w 981672"/>
              <a:gd name="connsiteY0" fmla="*/ 127354 h 273584"/>
              <a:gd name="connsiteX1" fmla="*/ 401444 w 981672"/>
              <a:gd name="connsiteY1" fmla="*/ 4691 h 273584"/>
              <a:gd name="connsiteX2" fmla="*/ 702527 w 981672"/>
              <a:gd name="connsiteY2" fmla="*/ 272320 h 273584"/>
              <a:gd name="connsiteX3" fmla="*/ 959005 w 981672"/>
              <a:gd name="connsiteY3" fmla="*/ 105052 h 273584"/>
              <a:gd name="connsiteX4" fmla="*/ 970156 w 981672"/>
              <a:gd name="connsiteY4" fmla="*/ 93901 h 273584"/>
              <a:gd name="connsiteX5" fmla="*/ 970156 w 981672"/>
              <a:gd name="connsiteY5" fmla="*/ 105052 h 273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1672" h="273584">
                <a:moveTo>
                  <a:pt x="0" y="127354"/>
                </a:moveTo>
                <a:cubicBezTo>
                  <a:pt x="142178" y="53942"/>
                  <a:pt x="284356" y="-19470"/>
                  <a:pt x="401444" y="4691"/>
                </a:cubicBezTo>
                <a:cubicBezTo>
                  <a:pt x="518532" y="28852"/>
                  <a:pt x="609600" y="255593"/>
                  <a:pt x="702527" y="272320"/>
                </a:cubicBezTo>
                <a:cubicBezTo>
                  <a:pt x="795454" y="289047"/>
                  <a:pt x="914400" y="134789"/>
                  <a:pt x="959005" y="105052"/>
                </a:cubicBezTo>
                <a:cubicBezTo>
                  <a:pt x="1003610" y="75315"/>
                  <a:pt x="968298" y="93901"/>
                  <a:pt x="970156" y="93901"/>
                </a:cubicBezTo>
                <a:cubicBezTo>
                  <a:pt x="972014" y="93901"/>
                  <a:pt x="971085" y="99476"/>
                  <a:pt x="970156" y="105052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riangle 30"/>
          <p:cNvSpPr/>
          <p:nvPr/>
        </p:nvSpPr>
        <p:spPr>
          <a:xfrm rot="12507099">
            <a:off x="5906231" y="3249410"/>
            <a:ext cx="94536" cy="16185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riangle 33"/>
          <p:cNvSpPr/>
          <p:nvPr/>
        </p:nvSpPr>
        <p:spPr>
          <a:xfrm rot="14750176">
            <a:off x="5989047" y="3325663"/>
            <a:ext cx="94536" cy="16185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99804">
            <a:off x="8437128" y="3409610"/>
            <a:ext cx="406711" cy="406711"/>
          </a:xfrm>
          <a:prstGeom prst="rect">
            <a:avLst/>
          </a:prstGeom>
        </p:spPr>
      </p:pic>
      <p:sp>
        <p:nvSpPr>
          <p:cNvPr id="50" name="Rectangle 37"/>
          <p:cNvSpPr/>
          <p:nvPr/>
        </p:nvSpPr>
        <p:spPr>
          <a:xfrm>
            <a:off x="7718574" y="3071765"/>
            <a:ext cx="2077464" cy="990812"/>
          </a:xfrm>
          <a:custGeom>
            <a:avLst/>
            <a:gdLst>
              <a:gd name="connsiteX0" fmla="*/ 0 w 2077464"/>
              <a:gd name="connsiteY0" fmla="*/ 0 h 990812"/>
              <a:gd name="connsiteX1" fmla="*/ 2077464 w 2077464"/>
              <a:gd name="connsiteY1" fmla="*/ 0 h 990812"/>
              <a:gd name="connsiteX2" fmla="*/ 2077464 w 2077464"/>
              <a:gd name="connsiteY2" fmla="*/ 990812 h 990812"/>
              <a:gd name="connsiteX3" fmla="*/ 0 w 2077464"/>
              <a:gd name="connsiteY3" fmla="*/ 990812 h 990812"/>
              <a:gd name="connsiteX4" fmla="*/ 0 w 2077464"/>
              <a:gd name="connsiteY4" fmla="*/ 0 h 99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464" h="990812" extrusionOk="0">
                <a:moveTo>
                  <a:pt x="0" y="0"/>
                </a:moveTo>
                <a:cubicBezTo>
                  <a:pt x="742480" y="118645"/>
                  <a:pt x="1582758" y="116012"/>
                  <a:pt x="2077464" y="0"/>
                </a:cubicBezTo>
                <a:cubicBezTo>
                  <a:pt x="1999460" y="492606"/>
                  <a:pt x="2073919" y="631788"/>
                  <a:pt x="2077464" y="990812"/>
                </a:cubicBezTo>
                <a:cubicBezTo>
                  <a:pt x="1759839" y="1125412"/>
                  <a:pt x="658572" y="833616"/>
                  <a:pt x="0" y="990812"/>
                </a:cubicBezTo>
                <a:cubicBezTo>
                  <a:pt x="78216" y="700777"/>
                  <a:pt x="78235" y="422154"/>
                  <a:pt x="0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38"/>
              <p:cNvSpPr txBox="1"/>
              <p:nvPr/>
            </p:nvSpPr>
            <p:spPr>
              <a:xfrm>
                <a:off x="7886787" y="3387709"/>
                <a:ext cx="32483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altLang="zh-CN" sz="20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0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6787" y="3387709"/>
                <a:ext cx="324833" cy="307777"/>
              </a:xfrm>
              <a:prstGeom prst="rect">
                <a:avLst/>
              </a:prstGeom>
              <a:blipFill rotWithShape="1">
                <a:blip r:embed="rId9"/>
                <a:stretch>
                  <a:fillRect l="-27" t="-201" r="-27234" b="1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39"/>
              <p:cNvSpPr txBox="1"/>
              <p:nvPr/>
            </p:nvSpPr>
            <p:spPr>
              <a:xfrm>
                <a:off x="9271372" y="3428668"/>
                <a:ext cx="35529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zh-CN" sz="20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0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1372" y="3428668"/>
                <a:ext cx="355290" cy="307777"/>
              </a:xfrm>
              <a:prstGeom prst="rect">
                <a:avLst/>
              </a:prstGeom>
              <a:blipFill rotWithShape="1">
                <a:blip r:embed="rId10"/>
                <a:stretch>
                  <a:fillRect l="-105" t="-98" r="-25004" b="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Freeform 40"/>
          <p:cNvSpPr/>
          <p:nvPr/>
        </p:nvSpPr>
        <p:spPr>
          <a:xfrm>
            <a:off x="8184389" y="3519297"/>
            <a:ext cx="1072562" cy="187339"/>
          </a:xfrm>
          <a:custGeom>
            <a:avLst/>
            <a:gdLst>
              <a:gd name="connsiteX0" fmla="*/ 0 w 981672"/>
              <a:gd name="connsiteY0" fmla="*/ 127354 h 273584"/>
              <a:gd name="connsiteX1" fmla="*/ 401444 w 981672"/>
              <a:gd name="connsiteY1" fmla="*/ 4691 h 273584"/>
              <a:gd name="connsiteX2" fmla="*/ 702527 w 981672"/>
              <a:gd name="connsiteY2" fmla="*/ 272320 h 273584"/>
              <a:gd name="connsiteX3" fmla="*/ 959005 w 981672"/>
              <a:gd name="connsiteY3" fmla="*/ 105052 h 273584"/>
              <a:gd name="connsiteX4" fmla="*/ 970156 w 981672"/>
              <a:gd name="connsiteY4" fmla="*/ 93901 h 273584"/>
              <a:gd name="connsiteX5" fmla="*/ 970156 w 981672"/>
              <a:gd name="connsiteY5" fmla="*/ 105052 h 273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1672" h="273584">
                <a:moveTo>
                  <a:pt x="0" y="127354"/>
                </a:moveTo>
                <a:cubicBezTo>
                  <a:pt x="142178" y="53942"/>
                  <a:pt x="284356" y="-19470"/>
                  <a:pt x="401444" y="4691"/>
                </a:cubicBezTo>
                <a:cubicBezTo>
                  <a:pt x="518532" y="28852"/>
                  <a:pt x="609600" y="255593"/>
                  <a:pt x="702527" y="272320"/>
                </a:cubicBezTo>
                <a:cubicBezTo>
                  <a:pt x="795454" y="289047"/>
                  <a:pt x="914400" y="134789"/>
                  <a:pt x="959005" y="105052"/>
                </a:cubicBezTo>
                <a:cubicBezTo>
                  <a:pt x="1003610" y="75315"/>
                  <a:pt x="968298" y="93901"/>
                  <a:pt x="970156" y="93901"/>
                </a:cubicBezTo>
                <a:cubicBezTo>
                  <a:pt x="972014" y="93901"/>
                  <a:pt x="971085" y="99476"/>
                  <a:pt x="970156" y="105052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riangle 42"/>
          <p:cNvSpPr/>
          <p:nvPr/>
        </p:nvSpPr>
        <p:spPr>
          <a:xfrm rot="12507099">
            <a:off x="8683769" y="3249410"/>
            <a:ext cx="94536" cy="16185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riangle 43"/>
          <p:cNvSpPr/>
          <p:nvPr/>
        </p:nvSpPr>
        <p:spPr>
          <a:xfrm rot="14750176">
            <a:off x="8766585" y="3325663"/>
            <a:ext cx="94536" cy="16185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Curved Connector 44"/>
          <p:cNvCxnSpPr/>
          <p:nvPr/>
        </p:nvCxnSpPr>
        <p:spPr>
          <a:xfrm>
            <a:off x="1453126" y="3349994"/>
            <a:ext cx="772176" cy="173004"/>
          </a:xfrm>
          <a:prstGeom prst="curvedConnector3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urved Connector 45"/>
          <p:cNvCxnSpPr/>
          <p:nvPr/>
        </p:nvCxnSpPr>
        <p:spPr>
          <a:xfrm>
            <a:off x="4227441" y="3452432"/>
            <a:ext cx="772176" cy="173004"/>
          </a:xfrm>
          <a:prstGeom prst="curvedConnector3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urved Connector 47"/>
          <p:cNvCxnSpPr/>
          <p:nvPr/>
        </p:nvCxnSpPr>
        <p:spPr>
          <a:xfrm>
            <a:off x="6998950" y="3427770"/>
            <a:ext cx="772176" cy="173004"/>
          </a:xfrm>
          <a:prstGeom prst="curvedConnector3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urved Connector 48"/>
          <p:cNvCxnSpPr/>
          <p:nvPr/>
        </p:nvCxnSpPr>
        <p:spPr>
          <a:xfrm>
            <a:off x="9771465" y="3424007"/>
            <a:ext cx="772176" cy="173004"/>
          </a:xfrm>
          <a:prstGeom prst="curvedConnector3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本框 59"/>
              <p:cNvSpPr txBox="1"/>
              <p:nvPr/>
            </p:nvSpPr>
            <p:spPr>
              <a:xfrm>
                <a:off x="697230" y="2154555"/>
                <a:ext cx="10545445" cy="64516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 altLang="zh-CN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There </a:t>
                </a:r>
                <a:r>
                  <a: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do not exist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Microsoft YaHei UI" panose="020B0503020204020204" pitchFamily="34" charset="-122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Microsoft YaHei UI" panose="020B0503020204020204" pitchFamily="34" charset="-122"/>
                        <a:cs typeface="Cambria Math" panose="02040503050406030204" pitchFamily="18" charset="0"/>
                      </a:rPr>
                      <m:t>𝜏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Microsoft YaHei UI" panose="020B0503020204020204" pitchFamily="34" charset="-122"/>
                        <a:cs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Microsoft YaHei UI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Microsoft YaHei UI" panose="020B0503020204020204" pitchFamily="34" charset="-122"/>
                            <a:cs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Microsoft YaHei UI" panose="020B0503020204020204" pitchFamily="34" charset="-122"/>
                            <a:cs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Microsoft YaHei UI" panose="020B0503020204020204" pitchFamily="34" charset="-122"/>
                        <a:cs typeface="Cambria Math" panose="02040503050406030204" pitchFamily="18" charset="0"/>
                      </a:rPr>
                      <m:t>, ·)</m:t>
                    </m:r>
                  </m:oMath>
                </a14:m>
                <a:r>
                  <a: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Microsoft YaHei UI" panose="020B0503020204020204" pitchFamily="34" charset="-122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Microsoft YaHei UI" panose="020B0503020204020204" pitchFamily="34" charset="-122"/>
                        <a:cs typeface="Cambria Math" panose="02040503050406030204" pitchFamily="18" charset="0"/>
                      </a:rPr>
                      <m:t>𝜏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Microsoft YaHei UI" panose="020B0503020204020204" pitchFamily="34" charset="-122"/>
                        <a:cs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Microsoft YaHei UI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Microsoft YaHei UI" panose="020B0503020204020204" pitchFamily="34" charset="-122"/>
                            <a:cs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Microsoft YaHei UI" panose="020B0503020204020204" pitchFamily="34" charset="-122"/>
                            <a:cs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Microsoft YaHei UI" panose="020B0503020204020204" pitchFamily="34" charset="-122"/>
                        <a:cs typeface="Cambria Math" panose="02040503050406030204" pitchFamily="18" charset="0"/>
                      </a:rPr>
                      <m:t>, ·)</m:t>
                    </m:r>
                  </m:oMath>
                </a14:m>
                <a:r>
                  <a: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 </a:t>
                </a:r>
                <a:r>
                  <a:rPr lang="en-US" altLang="zh-CN">
                    <a:latin typeface="Microsoft YaHei UI" panose="020B0503020204020204" pitchFamily="34" charset="-122"/>
                    <a:ea typeface="Microsoft YaHei UI" panose="020B0503020204020204" pitchFamily="34" charset="-122"/>
                    <a:sym typeface="+mn-ea"/>
                  </a:rPr>
                  <a:t>in 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pitchFamily="18" charset="0"/>
                        <a:ea typeface="Microsoft YaHei UI" panose="020B0503020204020204" pitchFamily="34" charset="-122"/>
                        <a:cs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  <a:sym typeface="+mn-ea"/>
                  </a:rPr>
                  <a:t> </a:t>
                </a:r>
                <a:r>
                  <a:rPr lang="en-US" altLang="zh-CN">
                    <a:latin typeface="Microsoft YaHei UI" panose="020B0503020204020204" pitchFamily="34" charset="-122"/>
                    <a:ea typeface="Microsoft YaHei UI" panose="020B0503020204020204" pitchFamily="34" charset="-122"/>
                    <a:sym typeface="+mn-ea"/>
                  </a:rPr>
                  <a:t> (</a:t>
                </a:r>
                <a:r>
                  <a: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  <a:sym typeface="+mn-ea"/>
                  </a:rPr>
                  <a:t>among those </a:t>
                </a:r>
                <a:r>
                  <a:rPr lang="en-US">
                    <a:latin typeface="Microsoft YaHei UI" panose="020B0503020204020204" pitchFamily="34" charset="-122"/>
                    <a:ea typeface="Microsoft YaHei UI" panose="020B0503020204020204" pitchFamily="34" charset="-122"/>
                    <a:sym typeface="+mn-ea"/>
                  </a:rPr>
                  <a:t>tuples queried during the adaptation oracle query phase)</a:t>
                </a:r>
                <a:r>
                  <a:rPr lang="en-US" altLang="zh-CN" i="1">
                    <a:latin typeface="Cambria Math" panose="02040503050406030204" pitchFamily="18" charset="0"/>
                    <a:ea typeface="Microsoft YaHei UI" panose="020B0503020204020204" pitchFamily="34" charset="-122"/>
                    <a:cs typeface="Cambria Math" panose="02040503050406030204" pitchFamily="18" charset="0"/>
                    <a:sym typeface="+mn-ea"/>
                  </a:rPr>
                  <a:t> </a:t>
                </a:r>
                <a:r>
                  <a:rPr lang="zh-CN" altLang="en-US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Microsoft YaHei UI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Microsoft YaHei UI" panose="020B0503020204020204" pitchFamily="34" charset="-122"/>
                            <a:cs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Microsoft YaHei UI" panose="020B0503020204020204" pitchFamily="34" charset="-122"/>
                            <a:cs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Microsoft YaHei UI" panose="020B0503020204020204" pitchFamily="34" charset="-122"/>
                        <a:cs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Microsoft YaHei UI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Microsoft YaHei UI" panose="020B0503020204020204" pitchFamily="34" charset="-122"/>
                            <a:cs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Microsoft YaHei UI" panose="020B0503020204020204" pitchFamily="34" charset="-122"/>
                            <a:cs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 </a:t>
                </a:r>
                <a:r>
                  <a:rPr lang="en-US" altLang="zh-CN" i="1">
                    <a:latin typeface="Cambria Math" panose="02040503050406030204" pitchFamily="18" charset="0"/>
                    <a:ea typeface="Microsoft YaHei UI" panose="020B0503020204020204" pitchFamily="34" charset="-122"/>
                    <a:cs typeface="Cambria Math" panose="02040503050406030204" pitchFamily="18" charset="0"/>
                  </a:rPr>
                  <a:t>.</a:t>
                </a:r>
                <a:endParaRPr lang="zh-CN" altLang="en-US" i="1">
                  <a:latin typeface="Cambria Math" panose="02040503050406030204" pitchFamily="18" charset="0"/>
                  <a:ea typeface="Microsoft YaHei UI" panose="020B0503020204020204" pitchFamily="34" charset="-122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0" name="文本框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230" y="2154555"/>
                <a:ext cx="10545445" cy="64516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11"/>
          <p:cNvSpPr/>
          <p:nvPr/>
        </p:nvSpPr>
        <p:spPr>
          <a:xfrm>
            <a:off x="349885" y="1929130"/>
            <a:ext cx="11563985" cy="4382135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1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Microsoft YaHei UI" panose="020B0503020204020204" pitchFamily="34" charset="-122"/>
              <a:cs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46"/>
              <p:cNvSpPr txBox="1"/>
              <p:nvPr/>
            </p:nvSpPr>
            <p:spPr>
              <a:xfrm>
                <a:off x="457835" y="954405"/>
                <a:ext cx="11115040" cy="9220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b="1" dirty="0"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YaHei UI" panose="020B0503020204020204" pitchFamily="34" charset="-122"/>
                  </a:rPr>
                  <a:t>Observation 2</a:t>
                </a:r>
                <a:r>
                  <a: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YaHei UI" panose="020B0503020204020204" pitchFamily="34" charset="-122"/>
                  </a:rPr>
                  <a:t>：</a:t>
                </a:r>
                <a:r>
                  <a:rPr dirty="0"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YaHei UI" panose="020B0503020204020204" pitchFamily="34" charset="-122"/>
                    <a:sym typeface="+mn-ea"/>
                  </a:rPr>
                  <a:t>Each block has a chameleon hash value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Microsoft YaHei UI" panose="020B0503020204020204" pitchFamily="34" charset="-122"/>
                        <a:cs typeface="Cambria Math" panose="02040503050406030204" pitchFamily="18" charset="0"/>
                        <a:sym typeface="+mn-ea"/>
                      </a:rPr>
                      <m:t>h</m:t>
                    </m:r>
                  </m:oMath>
                </a14:m>
                <a:r>
                  <a:rPr dirty="0"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YaHei UI" panose="020B0503020204020204" pitchFamily="34" charset="-122"/>
                    <a:sym typeface="+mn-ea"/>
                  </a:rPr>
                  <a:t> and identifier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Microsoft YaHei UI" panose="020B0503020204020204" pitchFamily="34" charset="-122"/>
                        <a:cs typeface="Cambria Math" panose="02040503050406030204" pitchFamily="18" charset="0"/>
                        <a:sym typeface="+mn-ea"/>
                      </a:rPr>
                      <m:t>𝜏</m:t>
                    </m:r>
                  </m:oMath>
                </a14:m>
                <a:r>
                  <a:rPr dirty="0"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YaHei UI" panose="020B0503020204020204" pitchFamily="34" charset="-122"/>
                    <a:sym typeface="+mn-ea"/>
                  </a:rPr>
                  <a:t>, and adaptations towards that block keep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Microsoft YaHei UI" panose="020B0503020204020204" pitchFamily="34" charset="-122"/>
                        <a:cs typeface="Cambria Math" panose="02040503050406030204" pitchFamily="18" charset="0"/>
                        <a:sym typeface="+mn-ea"/>
                      </a:rPr>
                      <m:t>h</m:t>
                    </m:r>
                  </m:oMath>
                </a14:m>
                <a:r>
                  <a:rPr dirty="0"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YaHei UI" panose="020B0503020204020204" pitchFamily="34" charset="-122"/>
                    <a:sym typeface="+mn-ea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Microsoft YaHei UI" panose="020B0503020204020204" pitchFamily="34" charset="-122"/>
                        <a:cs typeface="Cambria Math" panose="02040503050406030204" pitchFamily="18" charset="0"/>
                        <a:sym typeface="+mn-ea"/>
                      </a:rPr>
                      <m:t>𝜏</m:t>
                    </m:r>
                  </m:oMath>
                </a14:m>
                <a:r>
                  <a:rPr dirty="0"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YaHei UI" panose="020B0503020204020204" pitchFamily="34" charset="-122"/>
                    <a:sym typeface="+mn-ea"/>
                  </a:rPr>
                  <a:t> unchanged. </a:t>
                </a:r>
                <a:r>
                  <a: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YaHei UI" panose="020B0503020204020204" pitchFamily="34" charset="-122"/>
                    <a:sym typeface="+mn-ea"/>
                  </a:rPr>
                  <a:t>Then</a:t>
                </a:r>
                <a:r>
                  <a: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YaHei UI" panose="020B0503020204020204" pitchFamily="34" charset="-122"/>
                    <a:sym typeface="+mn-ea"/>
                  </a:rPr>
                  <a:t> </a:t>
                </a:r>
                <a:r>
                  <a:rPr lang="en-US" altLang="zh-CN" b="1" dirty="0">
                    <a:solidFill>
                      <a:srgbClr val="961318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YaHei UI" panose="020B0503020204020204" pitchFamily="34" charset="-122"/>
                    <a:sym typeface="+mn-ea"/>
                  </a:rPr>
                  <a:t>each tag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solidFill>
                          <a:srgbClr val="961318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𝝉</m:t>
                    </m:r>
                  </m:oMath>
                </a14:m>
                <a:r>
                  <a:rPr lang="el-GR" altLang="zh-CN" b="1" dirty="0">
                    <a:solidFill>
                      <a:srgbClr val="961318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YaHei UI" panose="020B0503020204020204" pitchFamily="34" charset="-122"/>
                    <a:sym typeface="+mn-ea"/>
                  </a:rPr>
                  <a:t> </a:t>
                </a:r>
                <a:r>
                  <a:rPr lang="en-US" altLang="zh-CN" b="1" dirty="0">
                    <a:solidFill>
                      <a:srgbClr val="961318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YaHei UI" panose="020B0503020204020204" pitchFamily="34" charset="-122"/>
                    <a:sym typeface="+mn-ea"/>
                  </a:rPr>
                  <a:t>is</a:t>
                </a:r>
                <a:r>
                  <a:rPr lang="en-US" altLang="zh-CN" dirty="0"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YaHei UI" panose="020B0503020204020204" pitchFamily="34" charset="-122"/>
                    <a:sym typeface="+mn-ea"/>
                  </a:rPr>
                  <a:t> </a:t>
                </a:r>
                <a:r>
                  <a:rPr lang="en-US" altLang="zh-CN" b="1" dirty="0">
                    <a:solidFill>
                      <a:srgbClr val="961217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YaHei UI" panose="020B0503020204020204" pitchFamily="34" charset="-122"/>
                    <a:sym typeface="+mn-ea"/>
                  </a:rPr>
                  <a:t>uniquely bound with one block</a:t>
                </a:r>
                <a:r>
                  <a:rPr lang="en-US" altLang="zh-CN" dirty="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YaHei UI" panose="020B0503020204020204" pitchFamily="34" charset="-122"/>
                    <a:sym typeface="+mn-ea"/>
                  </a:rPr>
                  <a:t>,</a:t>
                </a:r>
                <a:r>
                  <a:rPr lang="zh-CN" altLang="en-US" dirty="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YaHei UI" panose="020B0503020204020204" pitchFamily="34" charset="-122"/>
                    <a:sym typeface="+mn-ea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YaHei UI" panose="020B0503020204020204" pitchFamily="34" charset="-122"/>
                    <a:sym typeface="+mn-ea"/>
                  </a:rPr>
                  <a:t>and hence</a:t>
                </a:r>
                <a:r>
                  <a:rPr lang="zh-CN" altLang="en-US" dirty="0">
                    <a:solidFill>
                      <a:srgbClr val="961217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YaHei UI" panose="020B0503020204020204" pitchFamily="34" charset="-122"/>
                    <a:sym typeface="+mn-ea"/>
                  </a:rPr>
                  <a:t> </a:t>
                </a:r>
                <a:r>
                  <a:rPr lang="en-US" altLang="zh-CN" b="1" dirty="0">
                    <a:solidFill>
                      <a:srgbClr val="961217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YaHei UI" panose="020B0503020204020204" pitchFamily="34" charset="-122"/>
                    <a:sym typeface="+mn-ea"/>
                  </a:rPr>
                  <a:t>uniquely bound with the</a:t>
                </a:r>
                <a:r>
                  <a:rPr lang="zh-CN" altLang="en-US" b="1" dirty="0">
                    <a:solidFill>
                      <a:srgbClr val="961217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YaHei UI" panose="020B0503020204020204" pitchFamily="34" charset="-122"/>
                    <a:sym typeface="+mn-ea"/>
                  </a:rPr>
                  <a:t> </a:t>
                </a:r>
                <a:r>
                  <a:rPr lang="en-US" altLang="zh-CN" b="1" dirty="0">
                    <a:solidFill>
                      <a:srgbClr val="961217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Microsoft YaHei UI" panose="020B0503020204020204" pitchFamily="34" charset="-122"/>
                    <a:sym typeface="+mn-ea"/>
                  </a:rPr>
                  <a:t>block’s chameleon hash value </a:t>
                </a:r>
                <a14:m>
                  <m:oMath xmlns:m="http://schemas.openxmlformats.org/officeDocument/2006/math">
                    <m:r>
                      <a:rPr lang="en-US" altLang="zh-CN" b="1" i="1" dirty="0">
                        <a:solidFill>
                          <a:srgbClr val="961217"/>
                        </a:solidFill>
                        <a:latin typeface="Cambria Math" panose="02040503050406030204" pitchFamily="18" charset="0"/>
                        <a:ea typeface="Microsoft YaHei UI" panose="020B0503020204020204" pitchFamily="34" charset="-122"/>
                        <a:cs typeface="Cambria Math" panose="02040503050406030204" pitchFamily="18" charset="0"/>
                      </a:rPr>
                      <m:t>𝒉</m:t>
                    </m:r>
                    <m:r>
                      <a:rPr lang="en-US" altLang="zh-CN" b="0" i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.</m:t>
                    </m:r>
                  </m:oMath>
                </a14:m>
                <a:endParaRPr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Microsoft YaHei UI" panose="020B0503020204020204" pitchFamily="34" charset="-122"/>
                  <a:sym typeface="+mn-ea"/>
                </a:endParaRPr>
              </a:p>
            </p:txBody>
          </p:sp>
        </mc:Choice>
        <mc:Fallback xmlns="">
          <p:sp>
            <p:nvSpPr>
              <p:cNvPr id="8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35" y="954405"/>
                <a:ext cx="11115040" cy="9220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íṡľiďè"/>
          <p:cNvSpPr/>
          <p:nvPr/>
        </p:nvSpPr>
        <p:spPr bwMode="auto">
          <a:xfrm>
            <a:off x="277149" y="1013246"/>
            <a:ext cx="165383" cy="254995"/>
          </a:xfrm>
          <a:custGeom>
            <a:avLst/>
            <a:gdLst>
              <a:gd name="T0" fmla="*/ 325000 h 606722"/>
              <a:gd name="T1" fmla="*/ 325000 h 606722"/>
              <a:gd name="T2" fmla="*/ 325000 h 606722"/>
              <a:gd name="T3" fmla="*/ 325000 h 606722"/>
              <a:gd name="T4" fmla="*/ 325000 h 606722"/>
              <a:gd name="T5" fmla="*/ 325000 h 606722"/>
              <a:gd name="T6" fmla="*/ 325000 h 606722"/>
              <a:gd name="T7" fmla="*/ 325000 h 606722"/>
              <a:gd name="T8" fmla="*/ 325000 h 606722"/>
              <a:gd name="T9" fmla="*/ 325000 h 606722"/>
              <a:gd name="T10" fmla="*/ 325000 h 606722"/>
              <a:gd name="T11" fmla="*/ 325000 h 606722"/>
              <a:gd name="T12" fmla="*/ 325000 h 606722"/>
              <a:gd name="T13" fmla="*/ 325000 h 606722"/>
              <a:gd name="T14" fmla="*/ 325000 h 606722"/>
              <a:gd name="T15" fmla="*/ 325000 h 606722"/>
              <a:gd name="T16" fmla="*/ 325000 h 606722"/>
              <a:gd name="T17" fmla="*/ 325000 h 606722"/>
              <a:gd name="T18" fmla="*/ 325000 h 606722"/>
              <a:gd name="T19" fmla="*/ 325000 h 606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31" h="3136">
                <a:moveTo>
                  <a:pt x="0" y="3033"/>
                </a:moveTo>
                <a:lnTo>
                  <a:pt x="0" y="104"/>
                </a:lnTo>
                <a:cubicBezTo>
                  <a:pt x="0" y="66"/>
                  <a:pt x="22" y="31"/>
                  <a:pt x="56" y="16"/>
                </a:cubicBezTo>
                <a:cubicBezTo>
                  <a:pt x="90" y="0"/>
                  <a:pt x="131" y="6"/>
                  <a:pt x="159" y="30"/>
                </a:cubicBezTo>
                <a:lnTo>
                  <a:pt x="1997" y="1471"/>
                </a:lnTo>
                <a:cubicBezTo>
                  <a:pt x="2018" y="1489"/>
                  <a:pt x="2030" y="1515"/>
                  <a:pt x="2031" y="1543"/>
                </a:cubicBezTo>
                <a:cubicBezTo>
                  <a:pt x="2031" y="1570"/>
                  <a:pt x="2019" y="1598"/>
                  <a:pt x="1998" y="1616"/>
                </a:cubicBezTo>
                <a:lnTo>
                  <a:pt x="160" y="3105"/>
                </a:lnTo>
                <a:cubicBezTo>
                  <a:pt x="132" y="3130"/>
                  <a:pt x="91" y="3136"/>
                  <a:pt x="57" y="3121"/>
                </a:cubicBezTo>
                <a:cubicBezTo>
                  <a:pt x="22" y="3105"/>
                  <a:pt x="0" y="3071"/>
                  <a:pt x="0" y="3033"/>
                </a:cubicBezTo>
                <a:close/>
              </a:path>
            </a:pathLst>
          </a:custGeom>
          <a:solidFill>
            <a:srgbClr val="961318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srgbClr val="000000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EDA9-FE4E-45E7-BD88-ED2AE9648CD7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"/>
          <p:cNvGrpSpPr/>
          <p:nvPr/>
        </p:nvGrpSpPr>
        <p:grpSpPr>
          <a:xfrm>
            <a:off x="11017" y="99020"/>
            <a:ext cx="3283084" cy="626876"/>
            <a:chOff x="0" y="218940"/>
            <a:chExt cx="3283084" cy="626876"/>
          </a:xfrm>
        </p:grpSpPr>
        <p:sp>
          <p:nvSpPr>
            <p:cNvPr id="4" name="矩形 2"/>
            <p:cNvSpPr/>
            <p:nvPr/>
          </p:nvSpPr>
          <p:spPr>
            <a:xfrm>
              <a:off x="0" y="218940"/>
              <a:ext cx="242371" cy="626876"/>
            </a:xfrm>
            <a:prstGeom prst="rect">
              <a:avLst/>
            </a:prstGeom>
            <a:solidFill>
              <a:srgbClr val="961318"/>
            </a:solidFill>
            <a:ln w="25400" cap="flat" cmpd="sng" algn="ctr">
              <a:solidFill>
                <a:srgbClr val="961318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cxnSp>
          <p:nvCxnSpPr>
            <p:cNvPr id="7" name="直接连接符 5"/>
            <p:cNvCxnSpPr/>
            <p:nvPr/>
          </p:nvCxnSpPr>
          <p:spPr>
            <a:xfrm>
              <a:off x="402764" y="845816"/>
              <a:ext cx="2880320" cy="0"/>
            </a:xfrm>
            <a:prstGeom prst="line">
              <a:avLst/>
            </a:prstGeom>
            <a:noFill/>
            <a:ln w="28575" cap="flat" cmpd="sng" algn="ctr">
              <a:gradFill flip="none" rotWithShape="1">
                <a:gsLst>
                  <a:gs pos="0">
                    <a:srgbClr val="961318"/>
                  </a:gs>
                  <a:gs pos="81000">
                    <a:srgbClr val="961318">
                      <a:alpha val="20000"/>
                    </a:srgbClr>
                  </a:gs>
                  <a:gs pos="100000">
                    <a:srgbClr val="961318">
                      <a:alpha val="0"/>
                    </a:srgbClr>
                  </a:gs>
                </a:gsLst>
                <a:lin ang="0" scaled="1"/>
                <a:tileRect/>
              </a:gradFill>
              <a:prstDash val="solid"/>
            </a:ln>
            <a:effectLst/>
          </p:spPr>
        </p:cxnSp>
      </p:grpSp>
      <p:sp>
        <p:nvSpPr>
          <p:cNvPr id="47" name="TextBox 46"/>
          <p:cNvSpPr txBox="1"/>
          <p:nvPr/>
        </p:nvSpPr>
        <p:spPr>
          <a:xfrm>
            <a:off x="457835" y="900430"/>
            <a:ext cx="11179175" cy="12471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Observation 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b="1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All adaptations towards a specific block are made with fresh messages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(this can be accomplished by appending a counter to the adapted message).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Aft>
                <a:spcPts val="600"/>
              </a:spcAft>
            </a:pPr>
            <a:endParaRPr 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59342" y="1921430"/>
                <a:ext cx="10673304" cy="450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600"/>
                  </a:spcAft>
                </a:pPr>
                <a:r>
                  <a:rPr lang="en-US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According to observation 3, e</a:t>
                </a:r>
                <a:r>
                  <a:rPr lang="en-US" altLang="zh-CN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ach adaptation query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satisfies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,⋅,</m:t>
                        </m:r>
                        <m:sSup>
                          <m:sSup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342" y="1921430"/>
                <a:ext cx="10673304" cy="450850"/>
              </a:xfrm>
              <a:prstGeom prst="rect">
                <a:avLst/>
              </a:prstGeom>
              <a:blipFill rotWithShape="1">
                <a:blip r:embed="rId3"/>
                <a:stretch>
                  <a:fillRect l="-5" t="-123" r="1" b="1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íṡľiďè"/>
          <p:cNvSpPr/>
          <p:nvPr/>
        </p:nvSpPr>
        <p:spPr bwMode="auto">
          <a:xfrm>
            <a:off x="572988" y="2085416"/>
            <a:ext cx="133290" cy="205512"/>
          </a:xfrm>
          <a:custGeom>
            <a:avLst/>
            <a:gdLst>
              <a:gd name="T0" fmla="*/ 325000 h 606722"/>
              <a:gd name="T1" fmla="*/ 325000 h 606722"/>
              <a:gd name="T2" fmla="*/ 325000 h 606722"/>
              <a:gd name="T3" fmla="*/ 325000 h 606722"/>
              <a:gd name="T4" fmla="*/ 325000 h 606722"/>
              <a:gd name="T5" fmla="*/ 325000 h 606722"/>
              <a:gd name="T6" fmla="*/ 325000 h 606722"/>
              <a:gd name="T7" fmla="*/ 325000 h 606722"/>
              <a:gd name="T8" fmla="*/ 325000 h 606722"/>
              <a:gd name="T9" fmla="*/ 325000 h 606722"/>
              <a:gd name="T10" fmla="*/ 325000 h 606722"/>
              <a:gd name="T11" fmla="*/ 325000 h 606722"/>
              <a:gd name="T12" fmla="*/ 325000 h 606722"/>
              <a:gd name="T13" fmla="*/ 325000 h 606722"/>
              <a:gd name="T14" fmla="*/ 325000 h 606722"/>
              <a:gd name="T15" fmla="*/ 325000 h 606722"/>
              <a:gd name="T16" fmla="*/ 325000 h 606722"/>
              <a:gd name="T17" fmla="*/ 325000 h 606722"/>
              <a:gd name="T18" fmla="*/ 325000 h 606722"/>
              <a:gd name="T19" fmla="*/ 325000 h 606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31" h="3136">
                <a:moveTo>
                  <a:pt x="0" y="3033"/>
                </a:moveTo>
                <a:lnTo>
                  <a:pt x="0" y="104"/>
                </a:lnTo>
                <a:cubicBezTo>
                  <a:pt x="0" y="66"/>
                  <a:pt x="22" y="31"/>
                  <a:pt x="56" y="16"/>
                </a:cubicBezTo>
                <a:cubicBezTo>
                  <a:pt x="90" y="0"/>
                  <a:pt x="131" y="6"/>
                  <a:pt x="159" y="30"/>
                </a:cubicBezTo>
                <a:lnTo>
                  <a:pt x="1997" y="1471"/>
                </a:lnTo>
                <a:cubicBezTo>
                  <a:pt x="2018" y="1489"/>
                  <a:pt x="2030" y="1515"/>
                  <a:pt x="2031" y="1543"/>
                </a:cubicBezTo>
                <a:cubicBezTo>
                  <a:pt x="2031" y="1570"/>
                  <a:pt x="2019" y="1598"/>
                  <a:pt x="1998" y="1616"/>
                </a:cubicBezTo>
                <a:lnTo>
                  <a:pt x="160" y="3105"/>
                </a:lnTo>
                <a:cubicBezTo>
                  <a:pt x="132" y="3130"/>
                  <a:pt x="91" y="3136"/>
                  <a:pt x="57" y="3121"/>
                </a:cubicBezTo>
                <a:cubicBezTo>
                  <a:pt x="22" y="3105"/>
                  <a:pt x="0" y="3071"/>
                  <a:pt x="0" y="3033"/>
                </a:cubicBezTo>
                <a:close/>
              </a:path>
            </a:pathLst>
          </a:custGeom>
          <a:noFill/>
          <a:ln w="28575">
            <a:solidFill>
              <a:srgbClr val="961217"/>
            </a:solidFill>
          </a:ln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srgbClr val="000000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7332980" y="3475355"/>
                <a:ext cx="3784600" cy="82677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961318"/>
                </a:solidFill>
                <a:prstDash val="dash"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b="1" dirty="0">
                    <a:solidFill>
                      <a:srgbClr val="96131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Fresh Adapted</a:t>
                </a:r>
                <a:r>
                  <a:rPr lang="zh-CN" altLang="en-US" b="1" dirty="0">
                    <a:solidFill>
                      <a:srgbClr val="96131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b="1" dirty="0">
                    <a:solidFill>
                      <a:srgbClr val="96131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Message</a:t>
                </a:r>
              </a:p>
              <a:p>
                <a:pPr algn="ctr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Sup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𝒎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𝟏</m:t>
                          </m:r>
                        </m:sub>
                        <m:sup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𝟏</m:t>
                          </m:r>
                        </m:sup>
                      </m:sSubSup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≠</m:t>
                      </m:r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𝒎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altLang="zh-CN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2980" y="3475355"/>
                <a:ext cx="3784600" cy="826770"/>
              </a:xfrm>
              <a:prstGeom prst="rect">
                <a:avLst/>
              </a:prstGeom>
              <a:blipFill rotWithShape="1">
                <a:blip r:embed="rId4"/>
                <a:stretch>
                  <a:fillRect l="-252" t="-1152" r="-252" b="-1152"/>
                </a:stretch>
              </a:blipFill>
              <a:ln w="19050">
                <a:solidFill>
                  <a:srgbClr val="961318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7332980" y="4444365"/>
                <a:ext cx="3783965" cy="85471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961318"/>
                </a:solidFill>
                <a:prstDash val="dash"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b="1" dirty="0">
                    <a:solidFill>
                      <a:srgbClr val="96131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Fresh Adapted</a:t>
                </a:r>
                <a:r>
                  <a:rPr lang="zh-CN" altLang="en-US" b="1" dirty="0">
                    <a:solidFill>
                      <a:srgbClr val="96131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b="1" dirty="0">
                    <a:solidFill>
                      <a:srgbClr val="96131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Message</a:t>
                </a:r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SupPr>
                      <m:e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𝒎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𝟏</m:t>
                        </m:r>
                      </m:sub>
                      <m:sup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𝟐</m:t>
                        </m:r>
                      </m:sup>
                    </m:sSubSup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≠</m:t>
                    </m:r>
                    <m:sSubSup>
                      <m:sSubSup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SupPr>
                      <m:e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𝒎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𝟏</m:t>
                        </m:r>
                      </m:sub>
                      <m:sup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𝟏</m:t>
                        </m:r>
                      </m:sup>
                    </m:sSubSup>
                  </m:oMath>
                </a14:m>
                <a:r>
                  <a:rPr lang="en-US" altLang="zh-CN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</a:t>
                </a:r>
                <a:r>
                  <a:rPr lang="zh-CN" altLang="en-US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𝒎</m:t>
                        </m:r>
                      </m:e>
                      <m:sub>
                        <m:r>
                          <a:rPr lang="en-US" altLang="zh-CN" b="1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𝟏</m:t>
                        </m:r>
                      </m:sub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𝟐</m:t>
                        </m:r>
                      </m:sup>
                    </m:sSubSup>
                    <m:r>
                      <a:rPr lang="en-US" altLang="zh-CN" b="1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≠</m:t>
                    </m:r>
                    <m:sSub>
                      <m:sSubPr>
                        <m:ctrlPr>
                          <a:rPr lang="en-US" altLang="zh-CN" b="1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𝒎</m:t>
                        </m:r>
                      </m:e>
                      <m:sub>
                        <m:r>
                          <a:rPr lang="en-US" altLang="zh-CN" b="1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𝟏</m:t>
                        </m:r>
                      </m:sub>
                    </m:sSub>
                  </m:oMath>
                </a14:m>
                <a:endParaRPr lang="en-US" altLang="zh-CN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2980" y="4444365"/>
                <a:ext cx="3783965" cy="854710"/>
              </a:xfrm>
              <a:prstGeom prst="rect">
                <a:avLst/>
              </a:prstGeom>
              <a:blipFill rotWithShape="1">
                <a:blip r:embed="rId5"/>
                <a:stretch>
                  <a:fillRect l="-252" t="-1114" r="-252" b="-1114"/>
                </a:stretch>
              </a:blipFill>
              <a:ln w="19050">
                <a:solidFill>
                  <a:srgbClr val="961318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4"/>
          <p:cNvSpPr txBox="1"/>
          <p:nvPr/>
        </p:nvSpPr>
        <p:spPr>
          <a:xfrm>
            <a:off x="314050" y="153194"/>
            <a:ext cx="4441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961217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TECHNIQUE OVERVIEW</a:t>
            </a:r>
            <a:endParaRPr lang="zh-CN" altLang="en-US" sz="2800" b="1" dirty="0">
              <a:solidFill>
                <a:srgbClr val="961217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17697" y="157899"/>
            <a:ext cx="760253" cy="760253"/>
          </a:xfrm>
          <a:prstGeom prst="ellipse">
            <a:avLst/>
          </a:prstGeom>
        </p:spPr>
      </p:pic>
      <p:sp>
        <p:nvSpPr>
          <p:cNvPr id="6" name="Rectangle 11"/>
          <p:cNvSpPr/>
          <p:nvPr/>
        </p:nvSpPr>
        <p:spPr>
          <a:xfrm>
            <a:off x="349885" y="1929130"/>
            <a:ext cx="11563985" cy="4382135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íṡľiďè"/>
          <p:cNvSpPr/>
          <p:nvPr/>
        </p:nvSpPr>
        <p:spPr bwMode="auto">
          <a:xfrm>
            <a:off x="277149" y="1013246"/>
            <a:ext cx="165383" cy="254995"/>
          </a:xfrm>
          <a:custGeom>
            <a:avLst/>
            <a:gdLst>
              <a:gd name="T0" fmla="*/ 325000 h 606722"/>
              <a:gd name="T1" fmla="*/ 325000 h 606722"/>
              <a:gd name="T2" fmla="*/ 325000 h 606722"/>
              <a:gd name="T3" fmla="*/ 325000 h 606722"/>
              <a:gd name="T4" fmla="*/ 325000 h 606722"/>
              <a:gd name="T5" fmla="*/ 325000 h 606722"/>
              <a:gd name="T6" fmla="*/ 325000 h 606722"/>
              <a:gd name="T7" fmla="*/ 325000 h 606722"/>
              <a:gd name="T8" fmla="*/ 325000 h 606722"/>
              <a:gd name="T9" fmla="*/ 325000 h 606722"/>
              <a:gd name="T10" fmla="*/ 325000 h 606722"/>
              <a:gd name="T11" fmla="*/ 325000 h 606722"/>
              <a:gd name="T12" fmla="*/ 325000 h 606722"/>
              <a:gd name="T13" fmla="*/ 325000 h 606722"/>
              <a:gd name="T14" fmla="*/ 325000 h 606722"/>
              <a:gd name="T15" fmla="*/ 325000 h 606722"/>
              <a:gd name="T16" fmla="*/ 325000 h 606722"/>
              <a:gd name="T17" fmla="*/ 325000 h 606722"/>
              <a:gd name="T18" fmla="*/ 325000 h 606722"/>
              <a:gd name="T19" fmla="*/ 325000 h 606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31" h="3136">
                <a:moveTo>
                  <a:pt x="0" y="3033"/>
                </a:moveTo>
                <a:lnTo>
                  <a:pt x="0" y="104"/>
                </a:lnTo>
                <a:cubicBezTo>
                  <a:pt x="0" y="66"/>
                  <a:pt x="22" y="31"/>
                  <a:pt x="56" y="16"/>
                </a:cubicBezTo>
                <a:cubicBezTo>
                  <a:pt x="90" y="0"/>
                  <a:pt x="131" y="6"/>
                  <a:pt x="159" y="30"/>
                </a:cubicBezTo>
                <a:lnTo>
                  <a:pt x="1997" y="1471"/>
                </a:lnTo>
                <a:cubicBezTo>
                  <a:pt x="2018" y="1489"/>
                  <a:pt x="2030" y="1515"/>
                  <a:pt x="2031" y="1543"/>
                </a:cubicBezTo>
                <a:cubicBezTo>
                  <a:pt x="2031" y="1570"/>
                  <a:pt x="2019" y="1598"/>
                  <a:pt x="1998" y="1616"/>
                </a:cubicBezTo>
                <a:lnTo>
                  <a:pt x="160" y="3105"/>
                </a:lnTo>
                <a:cubicBezTo>
                  <a:pt x="132" y="3130"/>
                  <a:pt x="91" y="3136"/>
                  <a:pt x="57" y="3121"/>
                </a:cubicBezTo>
                <a:cubicBezTo>
                  <a:pt x="22" y="3105"/>
                  <a:pt x="0" y="3071"/>
                  <a:pt x="0" y="3033"/>
                </a:cubicBezTo>
                <a:close/>
              </a:path>
            </a:pathLst>
          </a:custGeom>
          <a:solidFill>
            <a:srgbClr val="961318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srgbClr val="000000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3760" y="2689860"/>
            <a:ext cx="3070225" cy="3413760"/>
          </a:xfrm>
          <a:prstGeom prst="rect">
            <a:avLst/>
          </a:prstGeom>
        </p:spPr>
      </p:pic>
      <p:pic>
        <p:nvPicPr>
          <p:cNvPr id="45" name="图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05407" y="3888900"/>
            <a:ext cx="1132582" cy="8028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68" name="Straight Arrow Connector 67"/>
          <p:cNvCxnSpPr>
            <a:stCxn id="69" idx="1"/>
          </p:cNvCxnSpPr>
          <p:nvPr/>
        </p:nvCxnSpPr>
        <p:spPr>
          <a:xfrm flipH="1">
            <a:off x="5346065" y="3888740"/>
            <a:ext cx="1986915" cy="122555"/>
          </a:xfrm>
          <a:prstGeom prst="straightConnector1">
            <a:avLst/>
          </a:prstGeom>
          <a:ln w="19050">
            <a:solidFill>
              <a:srgbClr val="961318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73" idx="1"/>
          </p:cNvCxnSpPr>
          <p:nvPr/>
        </p:nvCxnSpPr>
        <p:spPr>
          <a:xfrm flipH="1">
            <a:off x="5363845" y="4871720"/>
            <a:ext cx="1969135" cy="177165"/>
          </a:xfrm>
          <a:prstGeom prst="straightConnector1">
            <a:avLst/>
          </a:prstGeom>
          <a:ln w="19050">
            <a:solidFill>
              <a:srgbClr val="961318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EDA9-FE4E-45E7-BD88-ED2AE9648CD7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"/>
          <p:cNvGrpSpPr/>
          <p:nvPr/>
        </p:nvGrpSpPr>
        <p:grpSpPr>
          <a:xfrm>
            <a:off x="11017" y="99020"/>
            <a:ext cx="3283084" cy="626876"/>
            <a:chOff x="0" y="218940"/>
            <a:chExt cx="3283084" cy="626876"/>
          </a:xfrm>
        </p:grpSpPr>
        <p:sp>
          <p:nvSpPr>
            <p:cNvPr id="4" name="矩形 2"/>
            <p:cNvSpPr/>
            <p:nvPr/>
          </p:nvSpPr>
          <p:spPr>
            <a:xfrm>
              <a:off x="0" y="218940"/>
              <a:ext cx="242371" cy="626876"/>
            </a:xfrm>
            <a:prstGeom prst="rect">
              <a:avLst/>
            </a:prstGeom>
            <a:solidFill>
              <a:srgbClr val="961318"/>
            </a:solidFill>
            <a:ln w="25400" cap="flat" cmpd="sng" algn="ctr">
              <a:solidFill>
                <a:srgbClr val="961318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cxnSp>
          <p:nvCxnSpPr>
            <p:cNvPr id="7" name="直接连接符 5"/>
            <p:cNvCxnSpPr/>
            <p:nvPr/>
          </p:nvCxnSpPr>
          <p:spPr>
            <a:xfrm>
              <a:off x="402764" y="845816"/>
              <a:ext cx="2880320" cy="0"/>
            </a:xfrm>
            <a:prstGeom prst="line">
              <a:avLst/>
            </a:prstGeom>
            <a:noFill/>
            <a:ln w="28575" cap="flat" cmpd="sng" algn="ctr">
              <a:gradFill flip="none" rotWithShape="1">
                <a:gsLst>
                  <a:gs pos="0">
                    <a:srgbClr val="961318"/>
                  </a:gs>
                  <a:gs pos="81000">
                    <a:srgbClr val="961318">
                      <a:alpha val="20000"/>
                    </a:srgbClr>
                  </a:gs>
                  <a:gs pos="100000">
                    <a:srgbClr val="961318">
                      <a:alpha val="0"/>
                    </a:srgbClr>
                  </a:gs>
                </a:gsLst>
                <a:lin ang="0" scaled="1"/>
                <a:tileRect/>
              </a:gradFill>
              <a:prstDash val="solid"/>
            </a:ln>
            <a:effectLst/>
          </p:spPr>
        </p:cxnSp>
      </p:grpSp>
      <p:sp>
        <p:nvSpPr>
          <p:cNvPr id="15" name="Rectangle 14"/>
          <p:cNvSpPr/>
          <p:nvPr/>
        </p:nvSpPr>
        <p:spPr>
          <a:xfrm>
            <a:off x="1800225" y="1084580"/>
            <a:ext cx="8663940" cy="423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151890" fontAlgn="base">
              <a:lnSpc>
                <a:spcPct val="120000"/>
              </a:lnSpc>
              <a:spcAft>
                <a:spcPts val="600"/>
              </a:spcAft>
              <a:buSzPct val="80000"/>
            </a:pPr>
            <a:r>
              <a:rPr lang="en-US" altLang="zh-CN" b="1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New Security Requirement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b="1" dirty="0" err="1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Restricted </a:t>
            </a:r>
            <a:r>
              <a:rPr lang="en-US" b="1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Collision Resistance (rCR) of tCH</a:t>
            </a:r>
            <a:endParaRPr lang="en-US" b="1" baseline="30000" dirty="0" err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4"/>
          <p:cNvSpPr txBox="1"/>
          <p:nvPr/>
        </p:nvSpPr>
        <p:spPr>
          <a:xfrm>
            <a:off x="314050" y="153194"/>
            <a:ext cx="4441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961217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TECHNIQUE OVERVIEW</a:t>
            </a:r>
            <a:endParaRPr lang="zh-CN" altLang="en-US" sz="2800" b="1" dirty="0">
              <a:solidFill>
                <a:srgbClr val="961217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17697" y="157899"/>
            <a:ext cx="760253" cy="760253"/>
          </a:xfrm>
          <a:prstGeom prst="ellipse">
            <a:avLst/>
          </a:prstGeom>
        </p:spPr>
      </p:pic>
      <p:sp>
        <p:nvSpPr>
          <p:cNvPr id="41" name="Rectangle 11"/>
          <p:cNvSpPr/>
          <p:nvPr/>
        </p:nvSpPr>
        <p:spPr>
          <a:xfrm>
            <a:off x="349885" y="974725"/>
            <a:ext cx="11563985" cy="5369560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Rounded Rectangle 47"/>
          <p:cNvSpPr/>
          <p:nvPr/>
        </p:nvSpPr>
        <p:spPr>
          <a:xfrm>
            <a:off x="611505" y="4475480"/>
            <a:ext cx="5600065" cy="155003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7"/>
              <p:cNvSpPr txBox="1"/>
              <p:nvPr/>
            </p:nvSpPr>
            <p:spPr>
              <a:xfrm>
                <a:off x="2214188" y="1841816"/>
                <a:ext cx="22075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𝑝𝑝</m:t>
                          </m:r>
                          <m: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𝑡𝑑</m:t>
                          </m:r>
                        </m:e>
                      </m:d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altLang="zh-CN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𝐒𝐞𝐭𝐮𝐩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188" y="1841816"/>
                <a:ext cx="2207527" cy="276999"/>
              </a:xfrm>
              <a:prstGeom prst="rect">
                <a:avLst/>
              </a:prstGeom>
              <a:blipFill rotWithShape="1">
                <a:blip r:embed="rId4"/>
                <a:stretch>
                  <a:fillRect l="-26" t="-114" r="-2263" b="1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ounded Rectangle 13"/>
          <p:cNvSpPr/>
          <p:nvPr/>
        </p:nvSpPr>
        <p:spPr>
          <a:xfrm>
            <a:off x="611505" y="2449830"/>
            <a:ext cx="5462905" cy="163576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16"/>
          <p:cNvSpPr txBox="1"/>
          <p:nvPr/>
        </p:nvSpPr>
        <p:spPr>
          <a:xfrm>
            <a:off x="1625600" y="2238375"/>
            <a:ext cx="3572510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Adaptation Oracle Query Phase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22"/>
              <p:cNvSpPr txBox="1"/>
              <p:nvPr/>
            </p:nvSpPr>
            <p:spPr>
              <a:xfrm>
                <a:off x="769620" y="2681605"/>
                <a:ext cx="5001895" cy="12306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 altLang="zh-CN" sz="1600" b="0" i="1">
                  <a:latin typeface="Cambria Math" panose="02040503050406030204" pitchFamily="18" charset="0"/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1600" b="1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zh-CN" sz="1600" b="1" i="0">
                        <a:latin typeface="Cambria Math" panose="02040503050406030204" pitchFamily="18" charset="0"/>
                      </a:rPr>
                      <m:t>𝐀𝐝𝐚𝐩𝐭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𝑡𝑑</m:t>
                        </m:r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𝝉</m:t>
                        </m:r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,</m:t>
                        </m:r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zh-CN" alt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.,</m:t>
                    </m:r>
                  </m:oMath>
                </a14:m>
                <a:endParaRPr lang="en-US" altLang="zh-CN" sz="1600" b="0" i="1">
                  <a:latin typeface="Cambria Math" panose="02040503050406030204" pitchFamily="18" charset="0"/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Record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𝝉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h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𝑚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en-US" altLang="zh-CN" sz="16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 &amp; </a:t>
                </a:r>
                <a14:m>
                  <m:oMath xmlns:m="http://schemas.openxmlformats.org/officeDocument/2006/math">
                    <m:r>
                      <a:rPr lang="en-US" altLang="zh-C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𝝉</m:t>
                    </m:r>
                    <m:r>
                      <a:rPr lang="en-US" altLang="zh-C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r>
                      <a:rPr lang="en-US" altLang="zh-C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h</m:t>
                    </m:r>
                    <m:r>
                      <a:rPr lang="en-US" altLang="zh-C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r>
                      <a:rPr lang="en-US" altLang="zh-C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𝑚</m:t>
                    </m:r>
                    <m:r>
                      <a:rPr lang="en-US" altLang="zh-C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lang="en-US" altLang="zh-CN" sz="16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MS Mincho" charset="0"/>
                    <a:cs typeface="Cambria Math" panose="02040503050406030204" pitchFamily="18" charset="0"/>
                  </a:rPr>
                  <a:t> </a:t>
                </a:r>
                <a:r>
                  <a:rPr lang="en-US" altLang="zh-CN" sz="1600" b="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Cambria Math" panose="02040503050406030204" pitchFamily="18" charset="0"/>
                  </a:rPr>
                  <a:t>in the set </a:t>
                </a:r>
                <a14:m>
                  <m:oMath xmlns:m="http://schemas.openxmlformats.org/officeDocument/2006/math">
                    <m:r>
                      <a:rPr lang="en-US" altLang="zh-CN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𝑸</m:t>
                    </m:r>
                  </m:oMath>
                </a14:m>
                <a:endParaRPr lang="en-US" altLang="zh-CN" sz="1600" b="1" i="1" dirty="0">
                  <a:solidFill>
                    <a:schemeClr val="tx1"/>
                  </a:solidFill>
                  <a:latin typeface="Cambria Math" panose="02040503050406030204" pitchFamily="18" charset="0"/>
                  <a:ea typeface="微软雅黑" panose="020B0503020204020204" pitchFamily="34" charset="-122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0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" y="2681605"/>
                <a:ext cx="5001895" cy="1230630"/>
              </a:xfrm>
              <a:prstGeom prst="rect">
                <a:avLst/>
              </a:prstGeom>
              <a:blipFill rotWithShape="1">
                <a:blip r:embed="rId5"/>
                <a:stretch>
                  <a:fillRect t="-4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8"/>
          <p:cNvSpPr txBox="1"/>
          <p:nvPr/>
        </p:nvSpPr>
        <p:spPr>
          <a:xfrm>
            <a:off x="2357120" y="4297045"/>
            <a:ext cx="1888490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Challenge Phase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769620" y="4796790"/>
                <a:ext cx="5496560" cy="9836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0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zh-CN" altLang="en-US" sz="1600" i="1" dirty="0">
                    <a:latin typeface="Cambria Math" panose="020405030504060302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endParaRPr lang="en-US" altLang="zh-CN" sz="1600" i="1" dirty="0">
                  <a:latin typeface="Cambria Math" panose="020405030504060302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0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zh-CN" altLang="en-US" sz="16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≠</m:t>
                    </m:r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zh-CN" altLang="en-US" sz="16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altLang="zh-CN" sz="1600" i="1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0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altLang="zh-CN" sz="1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18" charset="0"/>
                                  </a:rPr>
                                  <m:t>𝝉</m:t>
                                </m:r>
                              </m:e>
                              <m:sup>
                                <m:r>
                                  <a:rPr lang="zh-CN" altLang="en-US" sz="1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zh-CN" alt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zh-CN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i="1"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16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∉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endParaRPr 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" y="4796790"/>
                <a:ext cx="5496560" cy="98361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9" name="组合 78"/>
          <p:cNvGrpSpPr/>
          <p:nvPr/>
        </p:nvGrpSpPr>
        <p:grpSpPr>
          <a:xfrm>
            <a:off x="1109345" y="3251805"/>
            <a:ext cx="4526851" cy="231805"/>
            <a:chOff x="1265" y="6115"/>
            <a:chExt cx="7922" cy="406"/>
          </a:xfrm>
        </p:grpSpPr>
        <p:cxnSp>
          <p:nvCxnSpPr>
            <p:cNvPr id="55" name="Straight Arrow Connector 16"/>
            <p:cNvCxnSpPr/>
            <p:nvPr/>
          </p:nvCxnSpPr>
          <p:spPr>
            <a:xfrm flipH="1">
              <a:off x="5684" y="6310"/>
              <a:ext cx="964" cy="0"/>
            </a:xfrm>
            <a:prstGeom prst="straightConnector1">
              <a:avLst/>
            </a:prstGeom>
            <a:ln w="50800">
              <a:solidFill>
                <a:schemeClr val="accent4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13"/>
                <p:cNvSpPr/>
                <p:nvPr/>
              </p:nvSpPr>
              <p:spPr>
                <a:xfrm flipH="1">
                  <a:off x="2081" y="6119"/>
                  <a:ext cx="689" cy="402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US" altLang="zh-CN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7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081" y="6119"/>
                  <a:ext cx="689" cy="402"/>
                </a:xfrm>
                <a:prstGeom prst="rect">
                  <a:avLst/>
                </a:prstGeom>
                <a:blipFill rotWithShape="1">
                  <a:blip r:embed="rId7"/>
                </a:blip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14"/>
                <p:cNvSpPr/>
                <p:nvPr/>
              </p:nvSpPr>
              <p:spPr>
                <a:xfrm flipH="1">
                  <a:off x="2852" y="6119"/>
                  <a:ext cx="689" cy="402"/>
                </a:xfrm>
                <a:prstGeom prst="rect">
                  <a:avLst/>
                </a:prstGeom>
                <a:solidFill>
                  <a:srgbClr val="93C46E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altLang="zh-CN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8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852" y="6119"/>
                  <a:ext cx="689" cy="402"/>
                </a:xfrm>
                <a:prstGeom prst="rect">
                  <a:avLst/>
                </a:prstGeom>
                <a:blipFill rotWithShape="1">
                  <a:blip r:embed="rId8"/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9" name="Straight Arrow Connector 16"/>
            <p:cNvCxnSpPr/>
            <p:nvPr/>
          </p:nvCxnSpPr>
          <p:spPr>
            <a:xfrm>
              <a:off x="3732" y="6310"/>
              <a:ext cx="964" cy="0"/>
            </a:xfrm>
            <a:prstGeom prst="straightConnector1">
              <a:avLst/>
            </a:prstGeom>
            <a:ln w="50800">
              <a:solidFill>
                <a:schemeClr val="accent4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15"/>
                <p:cNvSpPr/>
                <p:nvPr/>
              </p:nvSpPr>
              <p:spPr>
                <a:xfrm>
                  <a:off x="4820" y="6118"/>
                  <a:ext cx="689" cy="402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altLang="zh-CN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1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0" y="6118"/>
                  <a:ext cx="689" cy="402"/>
                </a:xfrm>
                <a:prstGeom prst="rect">
                  <a:avLst/>
                </a:prstGeom>
                <a:blipFill rotWithShape="1">
                  <a:blip r:embed="rId9"/>
                </a:blip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13"/>
                <p:cNvSpPr/>
                <p:nvPr/>
              </p:nvSpPr>
              <p:spPr>
                <a:xfrm flipH="1">
                  <a:off x="1265" y="6117"/>
                  <a:ext cx="689" cy="40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𝜏</m:t>
                        </m:r>
                      </m:oMath>
                    </m:oMathPara>
                  </a14:m>
                  <a:endParaRPr lang="en-US" altLang="zh-CN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2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265" y="6117"/>
                  <a:ext cx="689" cy="402"/>
                </a:xfrm>
                <a:prstGeom prst="rect">
                  <a:avLst/>
                </a:prstGeom>
                <a:blipFill rotWithShape="1">
                  <a:blip r:embed="rId10"/>
                </a:blip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13"/>
                <p:cNvSpPr/>
                <p:nvPr/>
              </p:nvSpPr>
              <p:spPr>
                <a:xfrm flipH="1">
                  <a:off x="7727" y="6117"/>
                  <a:ext cx="689" cy="402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altLang="zh-CN" b="0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3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7727" y="6117"/>
                  <a:ext cx="689" cy="402"/>
                </a:xfrm>
                <a:prstGeom prst="rect">
                  <a:avLst/>
                </a:prstGeom>
                <a:blipFill rotWithShape="1">
                  <a:blip r:embed="rId11"/>
                </a:blip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14"/>
                <p:cNvSpPr/>
                <p:nvPr/>
              </p:nvSpPr>
              <p:spPr>
                <a:xfrm flipH="1">
                  <a:off x="8498" y="6117"/>
                  <a:ext cx="689" cy="402"/>
                </a:xfrm>
                <a:prstGeom prst="rect">
                  <a:avLst/>
                </a:prstGeom>
                <a:solidFill>
                  <a:srgbClr val="93C46E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altLang="zh-CN" b="0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4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8498" y="6117"/>
                  <a:ext cx="689" cy="402"/>
                </a:xfrm>
                <a:prstGeom prst="rect">
                  <a:avLst/>
                </a:prstGeom>
                <a:blipFill rotWithShape="1">
                  <a:blip r:embed="rId12"/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Rectangle 13"/>
                <p:cNvSpPr/>
                <p:nvPr/>
              </p:nvSpPr>
              <p:spPr>
                <a:xfrm flipH="1">
                  <a:off x="6911" y="6115"/>
                  <a:ext cx="689" cy="40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𝜏</m:t>
                        </m:r>
                      </m:oMath>
                    </m:oMathPara>
                  </a14:m>
                  <a:endParaRPr lang="en-US" altLang="zh-CN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7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6911" y="6115"/>
                  <a:ext cx="689" cy="402"/>
                </a:xfrm>
                <a:prstGeom prst="rect">
                  <a:avLst/>
                </a:prstGeom>
                <a:blipFill rotWithShape="1">
                  <a:blip r:embed="rId13"/>
                </a:blip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组合 79"/>
          <p:cNvGrpSpPr/>
          <p:nvPr/>
        </p:nvGrpSpPr>
        <p:grpSpPr>
          <a:xfrm>
            <a:off x="1109345" y="4811395"/>
            <a:ext cx="4573905" cy="234315"/>
            <a:chOff x="1265" y="6115"/>
            <a:chExt cx="7922" cy="406"/>
          </a:xfrm>
        </p:grpSpPr>
        <p:cxnSp>
          <p:nvCxnSpPr>
            <p:cNvPr id="81" name="Straight Arrow Connector 16"/>
            <p:cNvCxnSpPr/>
            <p:nvPr/>
          </p:nvCxnSpPr>
          <p:spPr>
            <a:xfrm flipH="1">
              <a:off x="5684" y="6310"/>
              <a:ext cx="964" cy="0"/>
            </a:xfrm>
            <a:prstGeom prst="straightConnector1">
              <a:avLst/>
            </a:prstGeom>
            <a:ln w="50800">
              <a:solidFill>
                <a:schemeClr val="accent4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13"/>
                <p:cNvSpPr/>
                <p:nvPr/>
              </p:nvSpPr>
              <p:spPr>
                <a:xfrm flipH="1">
                  <a:off x="2081" y="6119"/>
                  <a:ext cx="689" cy="402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zh-CN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zh-CN" alt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3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081" y="6119"/>
                  <a:ext cx="689" cy="402"/>
                </a:xfrm>
                <a:prstGeom prst="rect">
                  <a:avLst/>
                </a:prstGeom>
                <a:blipFill rotWithShape="1">
                  <a:blip r:embed="rId14"/>
                </a:blip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Rectangle 14"/>
                <p:cNvSpPr/>
                <p:nvPr/>
              </p:nvSpPr>
              <p:spPr>
                <a:xfrm flipH="1">
                  <a:off x="2852" y="6119"/>
                  <a:ext cx="689" cy="402"/>
                </a:xfrm>
                <a:prstGeom prst="rect">
                  <a:avLst/>
                </a:prstGeom>
                <a:solidFill>
                  <a:srgbClr val="93C46E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zh-CN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zh-CN" alt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4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852" y="6119"/>
                  <a:ext cx="689" cy="402"/>
                </a:xfrm>
                <a:prstGeom prst="rect">
                  <a:avLst/>
                </a:prstGeom>
                <a:blipFill rotWithShape="1">
                  <a:blip r:embed="rId15"/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5" name="Straight Arrow Connector 16"/>
            <p:cNvCxnSpPr/>
            <p:nvPr/>
          </p:nvCxnSpPr>
          <p:spPr>
            <a:xfrm>
              <a:off x="3732" y="6310"/>
              <a:ext cx="964" cy="0"/>
            </a:xfrm>
            <a:prstGeom prst="straightConnector1">
              <a:avLst/>
            </a:prstGeom>
            <a:ln w="50800">
              <a:solidFill>
                <a:schemeClr val="accent4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Rectangle 15"/>
                <p:cNvSpPr/>
                <p:nvPr/>
              </p:nvSpPr>
              <p:spPr>
                <a:xfrm>
                  <a:off x="4820" y="6118"/>
                  <a:ext cx="689" cy="402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zh-CN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zh-CN" alt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7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0" y="6118"/>
                  <a:ext cx="689" cy="402"/>
                </a:xfrm>
                <a:prstGeom prst="rect">
                  <a:avLst/>
                </a:prstGeom>
                <a:blipFill rotWithShape="1">
                  <a:blip r:embed="rId16"/>
                </a:blip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13"/>
                <p:cNvSpPr/>
                <p:nvPr/>
              </p:nvSpPr>
              <p:spPr>
                <a:xfrm flipH="1">
                  <a:off x="1265" y="6117"/>
                  <a:ext cx="689" cy="40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n-US" altLang="zh-CN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8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265" y="6117"/>
                  <a:ext cx="689" cy="402"/>
                </a:xfrm>
                <a:prstGeom prst="rect">
                  <a:avLst/>
                </a:prstGeom>
                <a:blipFill rotWithShape="1">
                  <a:blip r:embed="rId17"/>
                </a:blip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13"/>
                <p:cNvSpPr/>
                <p:nvPr/>
              </p:nvSpPr>
              <p:spPr>
                <a:xfrm flipH="1">
                  <a:off x="7727" y="6117"/>
                  <a:ext cx="689" cy="402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zh-CN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zh-CN" altLang="en-US" b="0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9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7727" y="6117"/>
                  <a:ext cx="689" cy="402"/>
                </a:xfrm>
                <a:prstGeom prst="rect">
                  <a:avLst/>
                </a:prstGeom>
                <a:blipFill rotWithShape="1">
                  <a:blip r:embed="rId18"/>
                </a:blip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Rectangle 14"/>
                <p:cNvSpPr/>
                <p:nvPr/>
              </p:nvSpPr>
              <p:spPr>
                <a:xfrm flipH="1">
                  <a:off x="8498" y="6117"/>
                  <a:ext cx="689" cy="402"/>
                </a:xfrm>
                <a:prstGeom prst="rect">
                  <a:avLst/>
                </a:prstGeom>
                <a:solidFill>
                  <a:srgbClr val="93C46E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zh-CN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zh-CN" altLang="en-US" b="0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0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8498" y="6117"/>
                  <a:ext cx="689" cy="402"/>
                </a:xfrm>
                <a:prstGeom prst="rect">
                  <a:avLst/>
                </a:prstGeom>
                <a:blipFill rotWithShape="1">
                  <a:blip r:embed="rId19"/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Rectangle 13"/>
                <p:cNvSpPr/>
                <p:nvPr/>
              </p:nvSpPr>
              <p:spPr>
                <a:xfrm flipH="1">
                  <a:off x="6911" y="6115"/>
                  <a:ext cx="689" cy="40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n-US" altLang="zh-CN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1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6911" y="6115"/>
                  <a:ext cx="689" cy="402"/>
                </a:xfrm>
                <a:prstGeom prst="rect">
                  <a:avLst/>
                </a:prstGeom>
                <a:blipFill rotWithShape="1">
                  <a:blip r:embed="rId20"/>
                </a:blip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9"/>
              <p:cNvSpPr txBox="1"/>
              <p:nvPr/>
            </p:nvSpPr>
            <p:spPr>
              <a:xfrm>
                <a:off x="6374130" y="2449830"/>
                <a:ext cx="4373880" cy="116395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961217"/>
                </a:solidFill>
                <a:prstDash val="dash"/>
              </a:ln>
            </p:spPr>
            <p:txBody>
              <a:bodyPr wrap="square">
                <a:noAutofit/>
              </a:bodyPr>
              <a:lstStyle/>
              <a:p>
                <a:pPr algn="ctr">
                  <a:lnSpc>
                    <a:spcPct val="130000"/>
                  </a:lnSpc>
                  <a:spcAft>
                    <a:spcPts val="600"/>
                  </a:spcAft>
                </a:pPr>
                <a:r>
                  <a:rPr lang="en-US" altLang="zh-CN" sz="1600" b="1" dirty="0">
                    <a:solidFill>
                      <a:srgbClr val="96121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restrictions:</a:t>
                </a:r>
              </a:p>
              <a:p>
                <a:pPr marL="285750" indent="-28575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each </a:t>
                </a:r>
                <a14:m>
                  <m:oMath xmlns:m="http://schemas.openxmlformats.org/officeDocument/2006/math">
                    <m:r>
                      <a:rPr lang="en-US" altLang="zh-CN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𝜏</m:t>
                    </m:r>
                  </m:oMath>
                </a14:m>
                <a:r>
                  <a:rPr lang="en-US" altLang="zh-CN" sz="16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bound with a unique </a:t>
                </a:r>
                <a14:m>
                  <m:oMath xmlns:m="http://schemas.openxmlformats.org/officeDocument/2006/math">
                    <m:r>
                      <a:rPr lang="en-US" altLang="zh-CN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altLang="zh-CN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𝑚</m:t>
                    </m:r>
                    <m:r>
                      <a:rPr lang="en-US" altLang="zh-CN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′</m:t>
                    </m:r>
                  </m:oMath>
                </a14:m>
                <a:r>
                  <a:rPr lang="en-US" altLang="zh-CN" sz="16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is a fresh adapted message w.r.t. </a:t>
                </a:r>
                <a14:m>
                  <m:oMath xmlns:m="http://schemas.openxmlformats.org/officeDocument/2006/math">
                    <m:r>
                      <a:rPr lang="en-US" altLang="zh-CN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𝜏</m:t>
                    </m:r>
                  </m:oMath>
                </a14:m>
                <a:r>
                  <a:rPr lang="en-US" altLang="zh-CN" sz="16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</a:p>
            </p:txBody>
          </p:sp>
        </mc:Choice>
        <mc:Fallback xmlns="">
          <p:sp>
            <p:nvSpPr>
              <p:cNvPr id="3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130" y="2449830"/>
                <a:ext cx="4373880" cy="1163955"/>
              </a:xfrm>
              <a:prstGeom prst="rect">
                <a:avLst/>
              </a:prstGeom>
              <a:blipFill rotWithShape="1">
                <a:blip r:embed="rId21"/>
                <a:stretch>
                  <a:fillRect l="-218" t="-818" r="-218" b="-818"/>
                </a:stretch>
              </a:blipFill>
              <a:ln w="19050">
                <a:solidFill>
                  <a:srgbClr val="961217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22"/>
          <p:cNvCxnSpPr>
            <a:stCxn id="30" idx="1"/>
            <a:endCxn id="52" idx="3"/>
          </p:cNvCxnSpPr>
          <p:nvPr/>
        </p:nvCxnSpPr>
        <p:spPr>
          <a:xfrm flipH="1" flipV="1">
            <a:off x="3634337" y="2722972"/>
            <a:ext cx="2740025" cy="309245"/>
          </a:xfrm>
          <a:prstGeom prst="straightConnector1">
            <a:avLst/>
          </a:prstGeom>
          <a:ln w="19050">
            <a:solidFill>
              <a:srgbClr val="961217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26"/>
          <p:cNvSpPr txBox="1"/>
          <p:nvPr/>
        </p:nvSpPr>
        <p:spPr>
          <a:xfrm>
            <a:off x="3215943" y="2491495"/>
            <a:ext cx="418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endParaRPr lang="en-US" sz="2400" b="1" dirty="0">
              <a:solidFill>
                <a:srgbClr val="96121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TextBox 31"/>
          <p:cNvSpPr txBox="1"/>
          <p:nvPr/>
        </p:nvSpPr>
        <p:spPr>
          <a:xfrm>
            <a:off x="1109345" y="5505450"/>
            <a:ext cx="156781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9"/>
              <p:cNvSpPr txBox="1"/>
              <p:nvPr/>
            </p:nvSpPr>
            <p:spPr>
              <a:xfrm>
                <a:off x="6374765" y="4385945"/>
                <a:ext cx="4373245" cy="144589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961217"/>
                </a:solidFill>
                <a:prstDash val="dash"/>
              </a:ln>
            </p:spPr>
            <p:txBody>
              <a:bodyPr wrap="square">
                <a:noAutofit/>
              </a:bodyPr>
              <a:lstStyle/>
              <a:p>
                <a:pPr algn="ctr">
                  <a:lnSpc>
                    <a:spcPct val="130000"/>
                  </a:lnSpc>
                  <a:spcAft>
                    <a:spcPts val="600"/>
                  </a:spcAft>
                </a:pPr>
                <a:r>
                  <a:rPr lang="en-US" altLang="zh-CN" sz="1600" b="1" dirty="0">
                    <a:solidFill>
                      <a:srgbClr val="96121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Modified restrictions:</a:t>
                </a:r>
              </a:p>
              <a:p>
                <a:pPr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Satisfies one of the following restrictions:</a:t>
                </a:r>
              </a:p>
              <a:p>
                <a:pPr marL="285750" indent="-28575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zh-CN" altLang="en-US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,⋅,</m:t>
                        </m:r>
                        <m:sSup>
                          <m:sSupPr>
                            <m:ctrlP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zh-CN" altLang="en-US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altLang="zh-CN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altLang="zh-CN" sz="16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zh-CN" altLang="en-US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,⋅,</m:t>
                        </m:r>
                        <m:sSup>
                          <m:sSupPr>
                            <m:ctrlP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zh-CN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zh-CN" altLang="en-US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altLang="zh-CN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；</a:t>
                </a:r>
                <a:endParaRPr lang="en-US" altLang="zh-CN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indent="-28575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zh-CN" altLang="en-US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,⋅,</m:t>
                        </m:r>
                        <m:sSup>
                          <m:sSupPr>
                            <m:ctrlP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zh-CN" altLang="en-US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altLang="zh-CN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US" altLang="zh-CN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1600" dirty="0">
                        <a:latin typeface="Cambria Math" panose="02040503050406030204" pitchFamily="18" charset="0"/>
                        <a:ea typeface="微软雅黑" panose="020B0503020204020204" pitchFamily="34" charset="-122"/>
                        <a:sym typeface="+mn-ea"/>
                      </a:rPr>
                      <m:t>and</m:t>
                    </m:r>
                    <m:r>
                      <a:rPr lang="en-US" altLang="zh-CN" sz="1600" dirty="0">
                        <a:latin typeface="Cambria Math" panose="02040503050406030204" pitchFamily="18" charset="0"/>
                        <a:ea typeface="微软雅黑" panose="020B0503020204020204" pitchFamily="34" charset="-122"/>
                        <a:sym typeface="+mn-ea"/>
                      </a:rPr>
                      <m:t> </m:t>
                    </m:r>
                    <m:d>
                      <m:dPr>
                        <m:ctrlPr>
                          <a:rPr lang="en-US" altLang="zh-CN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zh-CN" altLang="en-US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zh-CN" altLang="en-US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zh-CN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zh-CN" altLang="en-US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altLang="zh-CN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altLang="zh-CN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</a:p>
            </p:txBody>
          </p:sp>
        </mc:Choice>
        <mc:Fallback xmlns="">
          <p:sp>
            <p:nvSpPr>
              <p:cNvPr id="54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765" y="4385945"/>
                <a:ext cx="4373245" cy="1445895"/>
              </a:xfrm>
              <a:prstGeom prst="rect">
                <a:avLst/>
              </a:prstGeom>
              <a:blipFill rotWithShape="1">
                <a:blip r:embed="rId22"/>
                <a:stretch>
                  <a:fillRect l="-218" t="-659" r="-218" b="-659"/>
                </a:stretch>
              </a:blipFill>
              <a:ln w="19050">
                <a:solidFill>
                  <a:srgbClr val="961217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22"/>
          <p:cNvCxnSpPr>
            <a:stCxn id="54" idx="1"/>
          </p:cNvCxnSpPr>
          <p:nvPr/>
        </p:nvCxnSpPr>
        <p:spPr>
          <a:xfrm flipH="1">
            <a:off x="2820902" y="5109302"/>
            <a:ext cx="3554095" cy="522605"/>
          </a:xfrm>
          <a:prstGeom prst="straightConnector1">
            <a:avLst/>
          </a:prstGeom>
          <a:ln w="19050">
            <a:solidFill>
              <a:srgbClr val="961217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23"/>
          <p:cNvSpPr txBox="1"/>
          <p:nvPr/>
        </p:nvSpPr>
        <p:spPr>
          <a:xfrm>
            <a:off x="9751060" y="2793365"/>
            <a:ext cx="1510030" cy="306705"/>
          </a:xfrm>
          <a:prstGeom prst="rect">
            <a:avLst/>
          </a:prstGeom>
          <a:solidFill>
            <a:srgbClr val="961217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Observation 2</a:t>
            </a:r>
          </a:p>
        </p:txBody>
      </p:sp>
      <p:sp>
        <p:nvSpPr>
          <p:cNvPr id="63" name="TextBox 23"/>
          <p:cNvSpPr txBox="1"/>
          <p:nvPr/>
        </p:nvSpPr>
        <p:spPr>
          <a:xfrm>
            <a:off x="10464165" y="3157220"/>
            <a:ext cx="1449070" cy="306705"/>
          </a:xfrm>
          <a:prstGeom prst="rect">
            <a:avLst/>
          </a:prstGeom>
          <a:solidFill>
            <a:srgbClr val="961217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Observation 3</a:t>
            </a:r>
          </a:p>
        </p:txBody>
      </p:sp>
      <p:sp>
        <p:nvSpPr>
          <p:cNvPr id="64" name="TextBox 23"/>
          <p:cNvSpPr txBox="1"/>
          <p:nvPr/>
        </p:nvSpPr>
        <p:spPr>
          <a:xfrm>
            <a:off x="10023475" y="5198745"/>
            <a:ext cx="1510030" cy="306705"/>
          </a:xfrm>
          <a:prstGeom prst="rect">
            <a:avLst/>
          </a:prstGeom>
          <a:solidFill>
            <a:srgbClr val="961217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Observation 2</a:t>
            </a:r>
          </a:p>
        </p:txBody>
      </p:sp>
      <p:sp>
        <p:nvSpPr>
          <p:cNvPr id="65" name="TextBox 36"/>
          <p:cNvSpPr txBox="1"/>
          <p:nvPr/>
        </p:nvSpPr>
        <p:spPr>
          <a:xfrm rot="19833774">
            <a:off x="641289" y="1347031"/>
            <a:ext cx="802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NEW!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EDA9-FE4E-45E7-BD88-ED2AE9648CD7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"/>
          <p:cNvGrpSpPr/>
          <p:nvPr/>
        </p:nvGrpSpPr>
        <p:grpSpPr>
          <a:xfrm>
            <a:off x="11017" y="99020"/>
            <a:ext cx="3283084" cy="626876"/>
            <a:chOff x="0" y="218940"/>
            <a:chExt cx="3283084" cy="626876"/>
          </a:xfrm>
        </p:grpSpPr>
        <p:sp>
          <p:nvSpPr>
            <p:cNvPr id="4" name="矩形 2"/>
            <p:cNvSpPr/>
            <p:nvPr/>
          </p:nvSpPr>
          <p:spPr>
            <a:xfrm>
              <a:off x="0" y="218940"/>
              <a:ext cx="242371" cy="626876"/>
            </a:xfrm>
            <a:prstGeom prst="rect">
              <a:avLst/>
            </a:prstGeom>
            <a:solidFill>
              <a:srgbClr val="961318"/>
            </a:solidFill>
            <a:ln w="25400" cap="flat" cmpd="sng" algn="ctr">
              <a:solidFill>
                <a:srgbClr val="961318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cxnSp>
          <p:nvCxnSpPr>
            <p:cNvPr id="7" name="直接连接符 5"/>
            <p:cNvCxnSpPr/>
            <p:nvPr/>
          </p:nvCxnSpPr>
          <p:spPr>
            <a:xfrm>
              <a:off x="402764" y="845816"/>
              <a:ext cx="2880320" cy="0"/>
            </a:xfrm>
            <a:prstGeom prst="line">
              <a:avLst/>
            </a:prstGeom>
            <a:noFill/>
            <a:ln w="28575" cap="flat" cmpd="sng" algn="ctr">
              <a:gradFill flip="none" rotWithShape="1">
                <a:gsLst>
                  <a:gs pos="0">
                    <a:srgbClr val="961318"/>
                  </a:gs>
                  <a:gs pos="81000">
                    <a:srgbClr val="961318">
                      <a:alpha val="20000"/>
                    </a:srgbClr>
                  </a:gs>
                  <a:gs pos="100000">
                    <a:srgbClr val="961318">
                      <a:alpha val="0"/>
                    </a:srgbClr>
                  </a:gs>
                </a:gsLst>
                <a:lin ang="0" scaled="1"/>
                <a:tileRect/>
              </a:gradFill>
              <a:prstDash val="solid"/>
            </a:ln>
            <a:effectLst/>
          </p:spPr>
        </p:cxnSp>
      </p:grpSp>
      <p:sp>
        <p:nvSpPr>
          <p:cNvPr id="12" name="文本框 4"/>
          <p:cNvSpPr txBox="1"/>
          <p:nvPr/>
        </p:nvSpPr>
        <p:spPr>
          <a:xfrm>
            <a:off x="314050" y="153194"/>
            <a:ext cx="4441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961217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TECHNIQUE OVERVIEW</a:t>
            </a:r>
            <a:endParaRPr lang="zh-CN" altLang="en-US" sz="2800" b="1" dirty="0">
              <a:solidFill>
                <a:srgbClr val="961217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68348" y="4453446"/>
            <a:ext cx="5509591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proved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that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tCH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with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rCR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security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provides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same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security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guarantee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tCH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with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f-CR</a:t>
            </a:r>
            <a:endParaRPr lang="en-US" b="1" dirty="0">
              <a:solidFill>
                <a:srgbClr val="96121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5185" y="3653197"/>
            <a:ext cx="5048250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According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to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our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definitions,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rCR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security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of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tCH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is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strictly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weaker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than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fCR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52679" y="3417858"/>
            <a:ext cx="5790383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Consider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tCH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working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redactable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blockchain</a:t>
            </a:r>
          </a:p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(3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observations)</a:t>
            </a:r>
            <a:endParaRPr lang="en-US" b="1" dirty="0">
              <a:solidFill>
                <a:srgbClr val="96121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6035635" y="3222084"/>
            <a:ext cx="0" cy="307582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69875" y="5681980"/>
            <a:ext cx="5483225" cy="450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b="1" dirty="0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Fact</a:t>
            </a:r>
            <a:r>
              <a:rPr lang="zh-CN" altLang="en-US" b="1" dirty="0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b="1" dirty="0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</a:t>
            </a:r>
            <a:r>
              <a:rPr 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tCH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with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rCR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is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easier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construct</a:t>
            </a:r>
            <a:endParaRPr lang="en-US" altLang="zh-CN" sz="1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Right Arrow 22"/>
          <p:cNvSpPr/>
          <p:nvPr/>
        </p:nvSpPr>
        <p:spPr>
          <a:xfrm rot="5400000">
            <a:off x="2906688" y="4927322"/>
            <a:ext cx="238305" cy="207604"/>
          </a:xfrm>
          <a:prstGeom prst="rightArrow">
            <a:avLst/>
          </a:prstGeom>
          <a:solidFill>
            <a:srgbClr val="9612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5400000">
            <a:off x="8829465" y="4120819"/>
            <a:ext cx="238305" cy="207604"/>
          </a:xfrm>
          <a:prstGeom prst="rightArrow">
            <a:avLst/>
          </a:prstGeom>
          <a:solidFill>
            <a:srgbClr val="9612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368348" y="5594185"/>
            <a:ext cx="5674703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Fact</a:t>
            </a:r>
            <a:r>
              <a:rPr lang="zh-CN" altLang="en-US" b="1" dirty="0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b="1" dirty="0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tCH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with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rCR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serves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for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constructing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secure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redactable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blockchains</a:t>
            </a:r>
          </a:p>
        </p:txBody>
      </p:sp>
      <p:sp>
        <p:nvSpPr>
          <p:cNvPr id="26" name="Right Arrow 25"/>
          <p:cNvSpPr/>
          <p:nvPr/>
        </p:nvSpPr>
        <p:spPr>
          <a:xfrm rot="5400000">
            <a:off x="8829465" y="5153162"/>
            <a:ext cx="238305" cy="207604"/>
          </a:xfrm>
          <a:prstGeom prst="rightArrow">
            <a:avLst/>
          </a:prstGeom>
          <a:solidFill>
            <a:srgbClr val="9612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09347" y="5526244"/>
            <a:ext cx="5609241" cy="755987"/>
          </a:xfrm>
          <a:prstGeom prst="rect">
            <a:avLst/>
          </a:prstGeom>
          <a:noFill/>
          <a:ln w="19050">
            <a:solidFill>
              <a:srgbClr val="96121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6121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318522" y="5526244"/>
            <a:ext cx="5609241" cy="755987"/>
          </a:xfrm>
          <a:prstGeom prst="rect">
            <a:avLst/>
          </a:prstGeom>
          <a:noFill/>
          <a:ln w="19050">
            <a:solidFill>
              <a:srgbClr val="96121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6121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7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17697" y="157899"/>
            <a:ext cx="760253" cy="760253"/>
          </a:xfrm>
          <a:prstGeom prst="ellipse">
            <a:avLst/>
          </a:prstGeom>
        </p:spPr>
      </p:pic>
      <p:sp>
        <p:nvSpPr>
          <p:cNvPr id="5" name="TextBox 26"/>
          <p:cNvSpPr txBox="1"/>
          <p:nvPr/>
        </p:nvSpPr>
        <p:spPr>
          <a:xfrm>
            <a:off x="4876547" y="2221730"/>
            <a:ext cx="2529443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spc="-100" dirty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Works</a:t>
            </a:r>
            <a:r>
              <a:rPr lang="zh-CN" altLang="en-US" sz="1600" b="1" spc="-100" dirty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b="1" spc="-100" dirty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in RB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Imply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Oval 27"/>
          <p:cNvSpPr/>
          <p:nvPr/>
        </p:nvSpPr>
        <p:spPr>
          <a:xfrm>
            <a:off x="3226798" y="1152986"/>
            <a:ext cx="5922777" cy="1510748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28"/>
          <p:cNvSpPr/>
          <p:nvPr/>
        </p:nvSpPr>
        <p:spPr>
          <a:xfrm>
            <a:off x="314960" y="1577340"/>
            <a:ext cx="4779010" cy="715645"/>
          </a:xfrm>
          <a:prstGeom prst="roundRect">
            <a:avLst/>
          </a:prstGeom>
          <a:solidFill>
            <a:srgbClr val="9612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Restricted Collision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Resistance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(rCR)</a:t>
            </a:r>
            <a:endParaRPr 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ounded Rectangle 29"/>
          <p:cNvSpPr/>
          <p:nvPr/>
        </p:nvSpPr>
        <p:spPr>
          <a:xfrm>
            <a:off x="7470775" y="1577340"/>
            <a:ext cx="4361815" cy="715645"/>
          </a:xfrm>
          <a:prstGeom prst="roundRect">
            <a:avLst/>
          </a:prstGeom>
          <a:solidFill>
            <a:srgbClr val="9612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Full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Collision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Resistance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(fCR)</a:t>
            </a:r>
            <a:endParaRPr 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Down Arrow 30"/>
          <p:cNvSpPr/>
          <p:nvPr/>
        </p:nvSpPr>
        <p:spPr>
          <a:xfrm rot="5400000">
            <a:off x="5963742" y="579830"/>
            <a:ext cx="331304" cy="1212574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31"/>
          <p:cNvSpPr txBox="1"/>
          <p:nvPr/>
        </p:nvSpPr>
        <p:spPr>
          <a:xfrm>
            <a:off x="5736241" y="794054"/>
            <a:ext cx="762635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Imply</a:t>
            </a:r>
            <a:endParaRPr 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Down Arrow 32"/>
          <p:cNvSpPr/>
          <p:nvPr/>
        </p:nvSpPr>
        <p:spPr>
          <a:xfrm rot="16200000">
            <a:off x="5975617" y="2030943"/>
            <a:ext cx="331304" cy="1212574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Box 33"/>
          <p:cNvSpPr txBox="1"/>
          <p:nvPr/>
        </p:nvSpPr>
        <p:spPr>
          <a:xfrm>
            <a:off x="5783454" y="1649383"/>
            <a:ext cx="6691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 err="1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tCH</a:t>
            </a:r>
            <a:endParaRPr lang="en-US" sz="2000" dirty="0">
              <a:solidFill>
                <a:srgbClr val="961217"/>
              </a:solidFill>
            </a:endParaRPr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EDA9-FE4E-45E7-BD88-ED2AE9648CD7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"/>
          <p:cNvGrpSpPr/>
          <p:nvPr/>
        </p:nvGrpSpPr>
        <p:grpSpPr>
          <a:xfrm>
            <a:off x="11017" y="99020"/>
            <a:ext cx="3283084" cy="626876"/>
            <a:chOff x="0" y="218940"/>
            <a:chExt cx="3283084" cy="626876"/>
          </a:xfrm>
        </p:grpSpPr>
        <p:sp>
          <p:nvSpPr>
            <p:cNvPr id="4" name="矩形 2"/>
            <p:cNvSpPr/>
            <p:nvPr/>
          </p:nvSpPr>
          <p:spPr>
            <a:xfrm>
              <a:off x="0" y="218940"/>
              <a:ext cx="242371" cy="626876"/>
            </a:xfrm>
            <a:prstGeom prst="rect">
              <a:avLst/>
            </a:prstGeom>
            <a:solidFill>
              <a:srgbClr val="961318"/>
            </a:solidFill>
            <a:ln w="25400" cap="flat" cmpd="sng" algn="ctr">
              <a:solidFill>
                <a:srgbClr val="961318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cxnSp>
          <p:nvCxnSpPr>
            <p:cNvPr id="7" name="直接连接符 5"/>
            <p:cNvCxnSpPr/>
            <p:nvPr/>
          </p:nvCxnSpPr>
          <p:spPr>
            <a:xfrm>
              <a:off x="402764" y="845816"/>
              <a:ext cx="2880320" cy="0"/>
            </a:xfrm>
            <a:prstGeom prst="line">
              <a:avLst/>
            </a:prstGeom>
            <a:noFill/>
            <a:ln w="28575" cap="flat" cmpd="sng" algn="ctr">
              <a:gradFill flip="none" rotWithShape="1">
                <a:gsLst>
                  <a:gs pos="0">
                    <a:srgbClr val="961318"/>
                  </a:gs>
                  <a:gs pos="81000">
                    <a:srgbClr val="961318">
                      <a:alpha val="20000"/>
                    </a:srgbClr>
                  </a:gs>
                  <a:gs pos="100000">
                    <a:srgbClr val="961318">
                      <a:alpha val="0"/>
                    </a:srgbClr>
                  </a:gs>
                </a:gsLst>
                <a:lin ang="0" scaled="1"/>
                <a:tileRect/>
              </a:gradFill>
              <a:prstDash val="solid"/>
            </a:ln>
            <a:effectLst/>
          </p:spPr>
        </p:cxnSp>
      </p:grpSp>
      <p:sp>
        <p:nvSpPr>
          <p:cNvPr id="9" name="文本框 4"/>
          <p:cNvSpPr txBox="1"/>
          <p:nvPr/>
        </p:nvSpPr>
        <p:spPr>
          <a:xfrm>
            <a:off x="314050" y="153194"/>
            <a:ext cx="4441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961217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TECHNIQUE OVERVIEW</a:t>
            </a:r>
            <a:endParaRPr lang="zh-CN" altLang="en-US" sz="2800" b="1" dirty="0">
              <a:solidFill>
                <a:srgbClr val="961217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6089" y="5018153"/>
            <a:ext cx="9335317" cy="755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Can we design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post-quantum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 err="1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tCH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with </a:t>
            </a:r>
            <a:r>
              <a:rPr lang="en-US" altLang="zh-CN" b="1" dirty="0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</a:t>
            </a:r>
            <a:r>
              <a:rPr lang="en-US" altLang="zh-CN" b="1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 security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in the </a:t>
            </a:r>
            <a:r>
              <a:rPr lang="en-US" altLang="zh-CN" b="1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standard model</a:t>
            </a:r>
            <a:r>
              <a:rPr lang="zh-CN" altLang="en-US" b="1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(especially </a:t>
            </a:r>
            <a:r>
              <a:rPr lang="en-US" altLang="zh-CN" b="1" dirty="0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without relying on a NIZK proof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)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?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ight Arrow 10"/>
          <p:cNvSpPr/>
          <p:nvPr/>
        </p:nvSpPr>
        <p:spPr>
          <a:xfrm rot="5400000">
            <a:off x="5976847" y="4559255"/>
            <a:ext cx="238305" cy="207604"/>
          </a:xfrm>
          <a:prstGeom prst="rightArrow">
            <a:avLst/>
          </a:prstGeom>
          <a:solidFill>
            <a:srgbClr val="9612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rot="19833774">
            <a:off x="177400" y="5300704"/>
            <a:ext cx="802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NEW!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6" name="矩形: 圆角 30"/>
          <p:cNvSpPr/>
          <p:nvPr/>
        </p:nvSpPr>
        <p:spPr>
          <a:xfrm>
            <a:off x="1376308" y="3488580"/>
            <a:ext cx="10076117" cy="843951"/>
          </a:xfrm>
          <a:prstGeom prst="roundRect">
            <a:avLst>
              <a:gd name="adj" fmla="val 14150"/>
            </a:avLst>
          </a:prstGeom>
          <a:noFill/>
          <a:ln w="19050">
            <a:solidFill>
              <a:srgbClr val="8C151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: 圆角 31"/>
          <p:cNvSpPr/>
          <p:nvPr/>
        </p:nvSpPr>
        <p:spPr>
          <a:xfrm>
            <a:off x="1038667" y="3548221"/>
            <a:ext cx="719534" cy="719534"/>
          </a:xfrm>
          <a:prstGeom prst="roundRect">
            <a:avLst/>
          </a:prstGeom>
          <a:solidFill>
            <a:srgbClr val="9612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005330" y="3520440"/>
            <a:ext cx="9432925" cy="755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Can we design a </a:t>
            </a:r>
            <a:r>
              <a:rPr lang="en-US" altLang="zh-CN" b="1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post-quantum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CH </a:t>
            </a:r>
            <a:r>
              <a:rPr lang="en-US" altLang="zh-CN" b="1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serving for a redactable blockchain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in the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b="1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standard model</a:t>
            </a:r>
            <a:r>
              <a:rPr lang="zh-CN" altLang="en-US" b="1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(especially </a:t>
            </a:r>
            <a:r>
              <a:rPr lang="en-US" altLang="zh-CN" b="1" dirty="0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without relying on a NIZK proof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)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?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: 圆角 30"/>
          <p:cNvSpPr/>
          <p:nvPr/>
        </p:nvSpPr>
        <p:spPr>
          <a:xfrm>
            <a:off x="1376308" y="4993584"/>
            <a:ext cx="10076117" cy="843951"/>
          </a:xfrm>
          <a:prstGeom prst="roundRect">
            <a:avLst>
              <a:gd name="adj" fmla="val 14150"/>
            </a:avLst>
          </a:prstGeom>
          <a:noFill/>
          <a:ln w="19050">
            <a:solidFill>
              <a:srgbClr val="8C151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: 圆角 31"/>
          <p:cNvSpPr/>
          <p:nvPr/>
        </p:nvSpPr>
        <p:spPr>
          <a:xfrm>
            <a:off x="1038667" y="5053225"/>
            <a:ext cx="719534" cy="719534"/>
          </a:xfrm>
          <a:prstGeom prst="roundRect">
            <a:avLst/>
          </a:prstGeom>
          <a:solidFill>
            <a:srgbClr val="9612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64813" y="3646378"/>
            <a:ext cx="478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</a:t>
            </a:r>
            <a:endParaRPr lang="en-US" sz="2800" b="1" baseline="30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150417" y="5183933"/>
            <a:ext cx="837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Q’</a:t>
            </a:r>
            <a:endParaRPr lang="en-US" sz="2800" b="1" baseline="30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5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17697" y="157899"/>
            <a:ext cx="760253" cy="760253"/>
          </a:xfrm>
          <a:prstGeom prst="ellipse">
            <a:avLst/>
          </a:prstGeom>
        </p:spPr>
      </p:pic>
      <p:sp>
        <p:nvSpPr>
          <p:cNvPr id="10" name="TextBox 26"/>
          <p:cNvSpPr txBox="1"/>
          <p:nvPr/>
        </p:nvSpPr>
        <p:spPr>
          <a:xfrm>
            <a:off x="4876547" y="2221730"/>
            <a:ext cx="2529443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spc="-100" dirty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Works</a:t>
            </a:r>
            <a:r>
              <a:rPr lang="zh-CN" altLang="en-US" sz="1600" b="1" spc="-100" dirty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600" b="1" spc="-100" dirty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in RB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Imply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Oval 27"/>
          <p:cNvSpPr/>
          <p:nvPr/>
        </p:nvSpPr>
        <p:spPr>
          <a:xfrm>
            <a:off x="3226798" y="1152986"/>
            <a:ext cx="5922777" cy="1510748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28"/>
          <p:cNvSpPr/>
          <p:nvPr/>
        </p:nvSpPr>
        <p:spPr>
          <a:xfrm>
            <a:off x="314960" y="1577340"/>
            <a:ext cx="4779010" cy="715645"/>
          </a:xfrm>
          <a:prstGeom prst="roundRect">
            <a:avLst/>
          </a:prstGeom>
          <a:solidFill>
            <a:srgbClr val="9612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Restricted Collision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Resistance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(rCR)</a:t>
            </a:r>
            <a:endParaRPr 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Rounded Rectangle 29"/>
          <p:cNvSpPr/>
          <p:nvPr/>
        </p:nvSpPr>
        <p:spPr>
          <a:xfrm>
            <a:off x="7470775" y="1577340"/>
            <a:ext cx="4361815" cy="715645"/>
          </a:xfrm>
          <a:prstGeom prst="roundRect">
            <a:avLst/>
          </a:prstGeom>
          <a:solidFill>
            <a:srgbClr val="9612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Full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Collision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Resistance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(fCR)</a:t>
            </a:r>
            <a:endParaRPr 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Down Arrow 30"/>
          <p:cNvSpPr/>
          <p:nvPr/>
        </p:nvSpPr>
        <p:spPr>
          <a:xfrm rot="5400000">
            <a:off x="5963742" y="579830"/>
            <a:ext cx="331304" cy="1212574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31"/>
          <p:cNvSpPr txBox="1"/>
          <p:nvPr/>
        </p:nvSpPr>
        <p:spPr>
          <a:xfrm>
            <a:off x="5736241" y="794054"/>
            <a:ext cx="762635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Imply</a:t>
            </a:r>
            <a:endParaRPr 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Down Arrow 32"/>
          <p:cNvSpPr/>
          <p:nvPr/>
        </p:nvSpPr>
        <p:spPr>
          <a:xfrm rot="16200000">
            <a:off x="5975617" y="2030943"/>
            <a:ext cx="331304" cy="1212574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TextBox 33"/>
          <p:cNvSpPr txBox="1"/>
          <p:nvPr/>
        </p:nvSpPr>
        <p:spPr>
          <a:xfrm>
            <a:off x="5783454" y="1649383"/>
            <a:ext cx="6691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 err="1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tCH</a:t>
            </a:r>
            <a:endParaRPr lang="en-US" sz="2000" dirty="0">
              <a:solidFill>
                <a:srgbClr val="961217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EDA9-FE4E-45E7-BD88-ED2AE9648CD7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7" r="39199"/>
          <a:stretch>
            <a:fillRect/>
          </a:stretch>
        </p:blipFill>
        <p:spPr>
          <a:xfrm>
            <a:off x="15398" y="0"/>
            <a:ext cx="4237113" cy="687995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" y="0"/>
            <a:ext cx="4252510" cy="6879957"/>
          </a:xfrm>
          <a:prstGeom prst="rect">
            <a:avLst/>
          </a:prstGeom>
          <a:solidFill>
            <a:srgbClr val="961318">
              <a:alpha val="82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6" name="椭圆 8"/>
          <p:cNvSpPr/>
          <p:nvPr/>
        </p:nvSpPr>
        <p:spPr>
          <a:xfrm>
            <a:off x="4551775" y="1635723"/>
            <a:ext cx="524452" cy="523101"/>
          </a:xfrm>
          <a:prstGeom prst="ellipse">
            <a:avLst/>
          </a:prstGeom>
          <a:solidFill>
            <a:srgbClr val="96131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2400" b="1" kern="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400" b="1" kern="0" dirty="0">
              <a:solidFill>
                <a:prstClr val="white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1" name="组合 3"/>
          <p:cNvGrpSpPr/>
          <p:nvPr/>
        </p:nvGrpSpPr>
        <p:grpSpPr>
          <a:xfrm>
            <a:off x="545830" y="2537226"/>
            <a:ext cx="3111770" cy="1229554"/>
            <a:chOff x="1659982" y="2550142"/>
            <a:chExt cx="3111770" cy="1229554"/>
          </a:xfrm>
        </p:grpSpPr>
        <p:sp>
          <p:nvSpPr>
            <p:cNvPr id="12" name="文本框 5"/>
            <p:cNvSpPr txBox="1"/>
            <p:nvPr/>
          </p:nvSpPr>
          <p:spPr>
            <a:xfrm>
              <a:off x="1832299" y="2795585"/>
              <a:ext cx="28316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Times New Roman" panose="02020603050405020304" pitchFamily="18" charset="0"/>
                </a:rPr>
                <a:t>CONTENTS</a:t>
              </a:r>
              <a:endParaRPr kumimoji="0" lang="zh-CN" altLang="en-US" sz="3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3" name="矩形 6"/>
            <p:cNvSpPr/>
            <p:nvPr/>
          </p:nvSpPr>
          <p:spPr>
            <a:xfrm>
              <a:off x="1659982" y="2550142"/>
              <a:ext cx="3111770" cy="1229554"/>
            </a:xfrm>
            <a:prstGeom prst="rect">
              <a:avLst/>
            </a:prstGeom>
            <a:noFill/>
            <a:ln w="1270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4" name="直接连接符 5"/>
          <p:cNvCxnSpPr/>
          <p:nvPr/>
        </p:nvCxnSpPr>
        <p:spPr>
          <a:xfrm>
            <a:off x="833583" y="3497083"/>
            <a:ext cx="2558853" cy="0"/>
          </a:xfrm>
          <a:prstGeom prst="line">
            <a:avLst/>
          </a:prstGeom>
          <a:noFill/>
          <a:ln w="12700" cap="flat" cmpd="sng" algn="ctr">
            <a:gradFill flip="none" rotWithShape="1">
              <a:gsLst>
                <a:gs pos="31000">
                  <a:schemeClr val="accent1">
                    <a:lumMod val="5000"/>
                    <a:lumOff val="95000"/>
                  </a:schemeClr>
                </a:gs>
                <a:gs pos="6000">
                  <a:srgbClr val="FFFFFF">
                    <a:alpha val="29412"/>
                  </a:srgbClr>
                </a:gs>
                <a:gs pos="76000">
                  <a:schemeClr val="bg1"/>
                </a:gs>
                <a:gs pos="100000">
                  <a:srgbClr val="FFFFFF">
                    <a:alpha val="30000"/>
                  </a:srgbClr>
                </a:gs>
              </a:gsLst>
              <a:lin ang="10800000" scaled="1"/>
              <a:tileRect/>
            </a:gradFill>
            <a:prstDash val="solid"/>
            <a:miter lim="800000"/>
          </a:ln>
          <a:effectLst/>
        </p:spPr>
      </p:cxnSp>
      <p:sp>
        <p:nvSpPr>
          <p:cNvPr id="17" name="椭圆 8"/>
          <p:cNvSpPr/>
          <p:nvPr/>
        </p:nvSpPr>
        <p:spPr>
          <a:xfrm>
            <a:off x="4551775" y="2537286"/>
            <a:ext cx="524452" cy="523101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2400" b="1" kern="0" dirty="0">
                <a:solidFill>
                  <a:schemeClr val="bg1">
                    <a:lumMod val="6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2400" b="1" kern="0" dirty="0">
              <a:solidFill>
                <a:schemeClr val="bg1">
                  <a:lumMod val="6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9"/>
          <p:cNvSpPr txBox="1"/>
          <p:nvPr/>
        </p:nvSpPr>
        <p:spPr>
          <a:xfrm>
            <a:off x="5248544" y="2537226"/>
            <a:ext cx="4526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chemeClr val="bg1">
                    <a:lumMod val="6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TECHNIQUE OVERVIEW</a:t>
            </a:r>
            <a:endParaRPr lang="zh-CN" altLang="en-US" sz="2800" b="1" dirty="0">
              <a:solidFill>
                <a:schemeClr val="bg1">
                  <a:lumMod val="6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椭圆 8"/>
          <p:cNvSpPr/>
          <p:nvPr/>
        </p:nvSpPr>
        <p:spPr>
          <a:xfrm>
            <a:off x="4551775" y="3487002"/>
            <a:ext cx="524452" cy="523101"/>
          </a:xfrm>
          <a:prstGeom prst="ellipse">
            <a:avLst/>
          </a:prstGeom>
          <a:solidFill>
            <a:srgbClr val="96121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altLang="zh-CN" sz="2400" b="1" kern="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2400" b="1" kern="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文本框 9"/>
          <p:cNvSpPr txBox="1"/>
          <p:nvPr/>
        </p:nvSpPr>
        <p:spPr>
          <a:xfrm>
            <a:off x="5248544" y="3483464"/>
            <a:ext cx="5200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961217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TCH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LATTICES</a:t>
            </a:r>
            <a:endParaRPr lang="zh-CN" altLang="en-US" dirty="0"/>
          </a:p>
        </p:txBody>
      </p:sp>
      <p:sp>
        <p:nvSpPr>
          <p:cNvPr id="23" name="椭圆 8"/>
          <p:cNvSpPr/>
          <p:nvPr/>
        </p:nvSpPr>
        <p:spPr>
          <a:xfrm>
            <a:off x="4551775" y="1635723"/>
            <a:ext cx="524452" cy="523101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2400" b="1" kern="0" dirty="0">
                <a:solidFill>
                  <a:schemeClr val="bg1">
                    <a:lumMod val="6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400" b="1" kern="0" dirty="0">
              <a:solidFill>
                <a:schemeClr val="bg1">
                  <a:lumMod val="6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7" name="图片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34252" y="5471576"/>
            <a:ext cx="1081200" cy="1081200"/>
          </a:xfrm>
          <a:prstGeom prst="ellipse">
            <a:avLst/>
          </a:prstGeom>
        </p:spPr>
      </p:pic>
      <p:sp>
        <p:nvSpPr>
          <p:cNvPr id="4" name="文本框 9"/>
          <p:cNvSpPr txBox="1"/>
          <p:nvPr/>
        </p:nvSpPr>
        <p:spPr>
          <a:xfrm>
            <a:off x="5248275" y="1635760"/>
            <a:ext cx="65017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chemeClr val="bg1">
                    <a:lumMod val="6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  <a:sym typeface="+mn-ea"/>
              </a:rPr>
              <a:t>INTRODUCTION &amp; CONTRIBUTION</a:t>
            </a: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"/>
          <p:cNvSpPr txBox="1"/>
          <p:nvPr/>
        </p:nvSpPr>
        <p:spPr>
          <a:xfrm>
            <a:off x="3744595" y="1744980"/>
            <a:ext cx="2223135" cy="381000"/>
          </a:xfrm>
          <a:prstGeom prst="rect">
            <a:avLst/>
          </a:prstGeom>
          <a:noFill/>
          <a:ln w="19050">
            <a:solidFill>
              <a:srgbClr val="961217"/>
            </a:solidFill>
            <a:prstDash val="dash"/>
          </a:ln>
        </p:spPr>
        <p:txBody>
          <a:bodyPr wrap="square">
            <a:noAutofit/>
          </a:bodyPr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endParaRPr lang="en-US" altLang="zh-CN" b="1" dirty="0">
              <a:solidFill>
                <a:srgbClr val="96121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"/>
          <p:cNvSpPr txBox="1"/>
          <p:nvPr/>
        </p:nvSpPr>
        <p:spPr>
          <a:xfrm>
            <a:off x="3129915" y="1377950"/>
            <a:ext cx="412115" cy="749300"/>
          </a:xfrm>
          <a:prstGeom prst="rect">
            <a:avLst/>
          </a:prstGeom>
          <a:noFill/>
          <a:ln w="19050">
            <a:solidFill>
              <a:srgbClr val="961217"/>
            </a:solidFill>
            <a:prstDash val="dash"/>
          </a:ln>
        </p:spPr>
        <p:txBody>
          <a:bodyPr wrap="square">
            <a:noAutofit/>
          </a:bodyPr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endParaRPr lang="en-US" altLang="zh-CN" b="1" dirty="0">
              <a:solidFill>
                <a:srgbClr val="96121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134750" y="6392901"/>
            <a:ext cx="2743200" cy="365125"/>
          </a:xfrm>
        </p:spPr>
        <p:txBody>
          <a:bodyPr/>
          <a:lstStyle/>
          <a:p>
            <a:fld id="{48DCEDA9-FE4E-45E7-BD88-ED2AE9648CD7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26</a:t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37845" y="904875"/>
                <a:ext cx="4498975" cy="2768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𝑝𝑝</m:t>
                        </m:r>
                        <m: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𝑡𝑑</m:t>
                        </m:r>
                      </m:e>
                    </m:d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←</m:t>
                    </m:r>
                    <m:r>
                      <a:rPr lang="en-US" altLang="zh-CN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𝐒𝐞𝐭𝐮𝐩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𝜅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 / </a:t>
                </a:r>
                <a:r>
                  <a:rPr lang="en-US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Setup algorithm</a:t>
                </a:r>
                <a:endParaRPr lang="en-US" altLang="zh-CN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45" y="904875"/>
                <a:ext cx="4498975" cy="276860"/>
              </a:xfrm>
              <a:prstGeom prst="rect">
                <a:avLst/>
              </a:prstGeom>
              <a:blipFill rotWithShape="1">
                <a:blip r:embed="rId3"/>
                <a:stretch>
                  <a:fillRect t="-68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íṡľiďè"/>
          <p:cNvSpPr/>
          <p:nvPr/>
        </p:nvSpPr>
        <p:spPr bwMode="auto">
          <a:xfrm>
            <a:off x="346874" y="940879"/>
            <a:ext cx="133197" cy="205369"/>
          </a:xfrm>
          <a:custGeom>
            <a:avLst/>
            <a:gdLst>
              <a:gd name="T0" fmla="*/ 325000 h 606722"/>
              <a:gd name="T1" fmla="*/ 325000 h 606722"/>
              <a:gd name="T2" fmla="*/ 325000 h 606722"/>
              <a:gd name="T3" fmla="*/ 325000 h 606722"/>
              <a:gd name="T4" fmla="*/ 325000 h 606722"/>
              <a:gd name="T5" fmla="*/ 325000 h 606722"/>
              <a:gd name="T6" fmla="*/ 325000 h 606722"/>
              <a:gd name="T7" fmla="*/ 325000 h 606722"/>
              <a:gd name="T8" fmla="*/ 325000 h 606722"/>
              <a:gd name="T9" fmla="*/ 325000 h 606722"/>
              <a:gd name="T10" fmla="*/ 325000 h 606722"/>
              <a:gd name="T11" fmla="*/ 325000 h 606722"/>
              <a:gd name="T12" fmla="*/ 325000 h 606722"/>
              <a:gd name="T13" fmla="*/ 325000 h 606722"/>
              <a:gd name="T14" fmla="*/ 325000 h 606722"/>
              <a:gd name="T15" fmla="*/ 325000 h 606722"/>
              <a:gd name="T16" fmla="*/ 325000 h 606722"/>
              <a:gd name="T17" fmla="*/ 325000 h 606722"/>
              <a:gd name="T18" fmla="*/ 325000 h 606722"/>
              <a:gd name="T19" fmla="*/ 325000 h 606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31" h="3136">
                <a:moveTo>
                  <a:pt x="0" y="3033"/>
                </a:moveTo>
                <a:lnTo>
                  <a:pt x="0" y="104"/>
                </a:lnTo>
                <a:cubicBezTo>
                  <a:pt x="0" y="66"/>
                  <a:pt x="22" y="31"/>
                  <a:pt x="56" y="16"/>
                </a:cubicBezTo>
                <a:cubicBezTo>
                  <a:pt x="90" y="0"/>
                  <a:pt x="131" y="6"/>
                  <a:pt x="159" y="30"/>
                </a:cubicBezTo>
                <a:lnTo>
                  <a:pt x="1997" y="1471"/>
                </a:lnTo>
                <a:cubicBezTo>
                  <a:pt x="2018" y="1489"/>
                  <a:pt x="2030" y="1515"/>
                  <a:pt x="2031" y="1543"/>
                </a:cubicBezTo>
                <a:cubicBezTo>
                  <a:pt x="2031" y="1570"/>
                  <a:pt x="2019" y="1598"/>
                  <a:pt x="1998" y="1616"/>
                </a:cubicBezTo>
                <a:lnTo>
                  <a:pt x="160" y="3105"/>
                </a:lnTo>
                <a:cubicBezTo>
                  <a:pt x="132" y="3130"/>
                  <a:pt x="91" y="3136"/>
                  <a:pt x="57" y="3121"/>
                </a:cubicBezTo>
                <a:cubicBezTo>
                  <a:pt x="22" y="3105"/>
                  <a:pt x="0" y="3071"/>
                  <a:pt x="0" y="3033"/>
                </a:cubicBezTo>
                <a:close/>
              </a:path>
            </a:pathLst>
          </a:custGeom>
          <a:solidFill>
            <a:srgbClr val="961217"/>
          </a:solidFill>
          <a:ln w="28575">
            <a:noFill/>
            <a:miter lim="800000"/>
          </a:ln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0" name="组合 1"/>
          <p:cNvGrpSpPr/>
          <p:nvPr/>
        </p:nvGrpSpPr>
        <p:grpSpPr>
          <a:xfrm>
            <a:off x="11016" y="99020"/>
            <a:ext cx="4293855" cy="626876"/>
            <a:chOff x="0" y="218940"/>
            <a:chExt cx="3283084" cy="626876"/>
          </a:xfrm>
        </p:grpSpPr>
        <p:sp>
          <p:nvSpPr>
            <p:cNvPr id="11" name="矩形 2"/>
            <p:cNvSpPr/>
            <p:nvPr/>
          </p:nvSpPr>
          <p:spPr>
            <a:xfrm>
              <a:off x="0" y="218940"/>
              <a:ext cx="242371" cy="626876"/>
            </a:xfrm>
            <a:prstGeom prst="rect">
              <a:avLst/>
            </a:prstGeom>
            <a:solidFill>
              <a:srgbClr val="961318"/>
            </a:solidFill>
            <a:ln w="25400" cap="flat" cmpd="sng" algn="ctr">
              <a:solidFill>
                <a:srgbClr val="961318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6" name="直接连接符 5"/>
            <p:cNvCxnSpPr/>
            <p:nvPr/>
          </p:nvCxnSpPr>
          <p:spPr>
            <a:xfrm>
              <a:off x="402764" y="845816"/>
              <a:ext cx="2880320" cy="0"/>
            </a:xfrm>
            <a:prstGeom prst="line">
              <a:avLst/>
            </a:prstGeom>
            <a:noFill/>
            <a:ln w="28575" cap="flat" cmpd="sng" algn="ctr">
              <a:gradFill flip="none" rotWithShape="1">
                <a:gsLst>
                  <a:gs pos="0">
                    <a:srgbClr val="961318"/>
                  </a:gs>
                  <a:gs pos="81000">
                    <a:srgbClr val="961318">
                      <a:alpha val="20000"/>
                    </a:srgbClr>
                  </a:gs>
                  <a:gs pos="100000">
                    <a:srgbClr val="961318">
                      <a:alpha val="0"/>
                    </a:srgbClr>
                  </a:gs>
                </a:gsLst>
                <a:lin ang="0" scaled="1"/>
                <a:tileRect/>
              </a:gradFill>
              <a:prstDash val="solid"/>
            </a:ln>
            <a:effectLst/>
          </p:spPr>
        </p:cxnSp>
      </p:grpSp>
      <p:sp>
        <p:nvSpPr>
          <p:cNvPr id="4" name="Rectangle 3"/>
          <p:cNvSpPr/>
          <p:nvPr/>
        </p:nvSpPr>
        <p:spPr>
          <a:xfrm>
            <a:off x="346710" y="1250315"/>
            <a:ext cx="6514465" cy="988695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ysDash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"/>
          <p:cNvSpPr txBox="1"/>
          <p:nvPr/>
        </p:nvSpPr>
        <p:spPr>
          <a:xfrm>
            <a:off x="407344" y="153194"/>
            <a:ext cx="77089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TCH</a:t>
            </a:r>
            <a:r>
              <a:rPr lang="zh-CN" altLang="en-US" sz="2800" b="1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FROM</a:t>
            </a:r>
            <a:r>
              <a:rPr lang="zh-CN" altLang="en-US" sz="2800" b="1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LATTICES : STANDARD MODEL</a:t>
            </a:r>
            <a:endParaRPr lang="zh-CN" altLang="en-US" sz="2800" b="1" dirty="0">
              <a:solidFill>
                <a:srgbClr val="96121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55267" y="1262526"/>
            <a:ext cx="4775253" cy="450850"/>
          </a:xfrm>
          <a:prstGeom prst="rect">
            <a:avLst/>
          </a:prstGeom>
          <a:solidFill>
            <a:schemeClr val="bg1"/>
          </a:solidFill>
          <a:ln w="19050">
            <a:solidFill>
              <a:srgbClr val="961217"/>
            </a:solidFill>
            <a:prstDash val="dash"/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Random Lattice + Lattice Trapdoor</a:t>
            </a:r>
          </a:p>
        </p:txBody>
      </p:sp>
      <p:cxnSp>
        <p:nvCxnSpPr>
          <p:cNvPr id="40" name="Straight Arrow Connector 39"/>
          <p:cNvCxnSpPr>
            <a:stCxn id="3" idx="1"/>
          </p:cNvCxnSpPr>
          <p:nvPr/>
        </p:nvCxnSpPr>
        <p:spPr>
          <a:xfrm flipH="1">
            <a:off x="3606582" y="1487715"/>
            <a:ext cx="3448685" cy="8890"/>
          </a:xfrm>
          <a:prstGeom prst="straightConnector1">
            <a:avLst/>
          </a:prstGeom>
          <a:ln w="19050">
            <a:solidFill>
              <a:srgbClr val="961217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17697" y="157899"/>
            <a:ext cx="760253" cy="760253"/>
          </a:xfrm>
          <a:prstGeom prst="ellipse">
            <a:avLst/>
          </a:prstGeom>
        </p:spPr>
      </p:pic>
      <p:sp>
        <p:nvSpPr>
          <p:cNvPr id="19" name="TextBox 2"/>
          <p:cNvSpPr txBox="1"/>
          <p:nvPr/>
        </p:nvSpPr>
        <p:spPr>
          <a:xfrm>
            <a:off x="7049552" y="1925466"/>
            <a:ext cx="4775253" cy="450850"/>
          </a:xfrm>
          <a:prstGeom prst="rect">
            <a:avLst/>
          </a:prstGeom>
          <a:solidFill>
            <a:schemeClr val="bg1"/>
          </a:solidFill>
          <a:ln w="19050">
            <a:solidFill>
              <a:srgbClr val="961217"/>
            </a:solidFill>
            <a:prstDash val="dash"/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PRF key (used only for security proof)</a:t>
            </a:r>
          </a:p>
        </p:txBody>
      </p:sp>
      <p:cxnSp>
        <p:nvCxnSpPr>
          <p:cNvPr id="20" name="Straight Arrow Connector 39"/>
          <p:cNvCxnSpPr>
            <a:stCxn id="19" idx="1"/>
            <a:endCxn id="18" idx="3"/>
          </p:cNvCxnSpPr>
          <p:nvPr/>
        </p:nvCxnSpPr>
        <p:spPr>
          <a:xfrm flipH="1" flipV="1">
            <a:off x="6013232" y="1937930"/>
            <a:ext cx="1036320" cy="212725"/>
          </a:xfrm>
          <a:prstGeom prst="straightConnector1">
            <a:avLst/>
          </a:prstGeom>
          <a:ln w="19050">
            <a:solidFill>
              <a:srgbClr val="961217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406400" y="1376680"/>
                <a:ext cx="2644775" cy="6813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160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Public parameter (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  <a:sym typeface="+mn-ea"/>
                      </a:rPr>
                      <m:t>𝑝𝑝</m:t>
                    </m:r>
                  </m:oMath>
                </a14:m>
                <a:r>
                  <a:rPr lang="en-US" altLang="zh-CN" sz="160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):</a:t>
                </a:r>
              </a:p>
              <a:p>
                <a:pPr marL="285750" indent="-28575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160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Master trapdoor:</a:t>
                </a:r>
                <a:r>
                  <a:rPr lang="en-US" altLang="zh-CN" sz="1600" b="1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  </a:t>
                </a:r>
                <a:endParaRPr lang="en-US" altLang="zh-CN" sz="16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00" y="1376680"/>
                <a:ext cx="2644775" cy="68135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/>
              <p:cNvSpPr txBox="1"/>
              <p:nvPr/>
            </p:nvSpPr>
            <p:spPr>
              <a:xfrm>
                <a:off x="3603625" y="1753870"/>
                <a:ext cx="2409825" cy="36830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mbria Math" panose="02040503050406030204" pitchFamily="18" charset="0"/>
                        </a:rPr>
                        <m:t>𝒌</m:t>
                      </m:r>
                      <m:r>
                        <a:rPr lang="en-US" altLang="zh-CN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altLang="zh-CN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,....,</m:t>
                      </m:r>
                      <m:sSub>
                        <m:sSubPr>
                          <m:ctrlPr>
                            <a:rPr lang="en-US" altLang="zh-CN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b="1" i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3625" y="1753870"/>
                <a:ext cx="2409825" cy="3683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/>
              <p:cNvSpPr txBox="1"/>
              <p:nvPr/>
            </p:nvSpPr>
            <p:spPr>
              <a:xfrm>
                <a:off x="3129915" y="1742440"/>
                <a:ext cx="473710" cy="36830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𝐓</m:t>
                          </m:r>
                        </m:e>
                        <m:sub>
                          <m:r>
                            <a:rPr lang="en-US" altLang="zh-CN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𝐀</m:t>
                          </m:r>
                        </m:sub>
                      </m:sSub>
                    </m:oMath>
                  </m:oMathPara>
                </a14:m>
                <a:endParaRPr lang="en-US" altLang="zh-CN" b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915" y="1742440"/>
                <a:ext cx="473710" cy="36830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/>
              <p:cNvSpPr txBox="1"/>
              <p:nvPr/>
            </p:nvSpPr>
            <p:spPr>
              <a:xfrm>
                <a:off x="3129915" y="1388745"/>
                <a:ext cx="411480" cy="36830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mbria Math" panose="02040503050406030204" pitchFamily="18" charset="0"/>
                        </a:rPr>
                        <m:t>𝐀</m:t>
                      </m:r>
                    </m:oMath>
                  </m:oMathPara>
                </a14:m>
                <a:endParaRPr lang="en-US" altLang="zh-CN" b="1" i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915" y="1388745"/>
                <a:ext cx="411480" cy="36830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3647440" y="1387475"/>
                <a:ext cx="2386330" cy="36639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𝐀</m:t>
                          </m:r>
                        </m:e>
                        <m:sub>
                          <m:r>
                            <a:rPr lang="en-US" altLang="zh-CN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𝐀</m:t>
                          </m:r>
                        </m:e>
                        <m:sub>
                          <m:r>
                            <a:rPr lang="en-US" altLang="zh-CN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CN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,</m:t>
                      </m:r>
                      <m:r>
                        <a:rPr lang="en-US" altLang="zh-CN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…,</m:t>
                      </m:r>
                      <m:sSub>
                        <m:sSubPr>
                          <m:ctrlP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𝐀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𝐙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𝑤</m:t>
                          </m:r>
                        </m:sup>
                      </m:sSubSup>
                    </m:oMath>
                  </m:oMathPara>
                </a14:m>
                <a:endParaRPr lang="en-US" altLang="zh-CN" b="0" i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440" y="1387475"/>
                <a:ext cx="2386330" cy="36639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/>
              <p:cNvSpPr txBox="1"/>
              <p:nvPr/>
            </p:nvSpPr>
            <p:spPr>
              <a:xfrm>
                <a:off x="3129915" y="1388745"/>
                <a:ext cx="411480" cy="36830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mbria Math" panose="02040503050406030204" pitchFamily="18" charset="0"/>
                        </a:rPr>
                        <m:t>𝐀</m:t>
                      </m:r>
                    </m:oMath>
                  </m:oMathPara>
                </a14:m>
                <a:endParaRPr lang="en-US" altLang="zh-CN" b="1" i="0">
                  <a:solidFill>
                    <a:schemeClr val="bg1">
                      <a:lumMod val="50000"/>
                    </a:schemeClr>
                  </a:solidFill>
                  <a:latin typeface="Cambria Math" panose="02040503050406030204" pitchFamily="18" charset="0"/>
                  <a:ea typeface="微软雅黑" panose="020B0503020204020204" pitchFamily="34" charset="-122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915" y="1388745"/>
                <a:ext cx="411480" cy="3683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/>
              <p:cNvSpPr txBox="1"/>
              <p:nvPr/>
            </p:nvSpPr>
            <p:spPr>
              <a:xfrm>
                <a:off x="3603625" y="1753870"/>
                <a:ext cx="2409825" cy="36830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mbria Math" panose="02040503050406030204" pitchFamily="18" charset="0"/>
                        </a:rPr>
                        <m:t>𝒌</m:t>
                      </m:r>
                      <m:r>
                        <a:rPr lang="en-US" altLang="zh-CN" b="1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altLang="zh-CN" b="0" i="1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1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b="0" i="1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1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,....,</m:t>
                      </m:r>
                      <m:sSub>
                        <m:sSubPr>
                          <m:ctrlPr>
                            <a:rPr lang="en-US" altLang="zh-CN" b="0" i="1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1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b="1" i="1" dirty="0">
                  <a:solidFill>
                    <a:schemeClr val="bg1">
                      <a:lumMod val="50000"/>
                    </a:schemeClr>
                  </a:solidFill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3625" y="1753870"/>
                <a:ext cx="2409825" cy="3683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/>
              <p:cNvSpPr txBox="1"/>
              <p:nvPr/>
            </p:nvSpPr>
            <p:spPr>
              <a:xfrm>
                <a:off x="480060" y="2767330"/>
                <a:ext cx="6287770" cy="154940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sz="16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sample </a:t>
                </a:r>
                <a14:m>
                  <m:oMath xmlns:m="http://schemas.openxmlformats.org/officeDocument/2006/math"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𝒚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altLang="zh-CN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𝒚</m:t>
                        </m:r>
                      </m:sup>
                    </m:sSup>
                  </m:oMath>
                </a14:m>
                <a:r>
                  <a:rPr lang="en-US" altLang="zh-CN" sz="1600" b="1" i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lang="en-US" altLang="zh-CN" sz="16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and  other randomness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sz="16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define circuit </a:t>
                </a:r>
                <a14:m>
                  <m:oMath xmlns:m="http://schemas.openxmlformats.org/officeDocument/2006/math">
                    <m:r>
                      <a:rPr lang="en-US" altLang="zh-CN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𝒞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16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𝝉</m:t>
                        </m:r>
                        <m:r>
                          <a:rPr lang="en-US" altLang="zh-CN" sz="1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||</m:t>
                        </m:r>
                        <m:r>
                          <a:rPr lang="en-US" altLang="zh-CN" sz="1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𝒎</m:t>
                        </m:r>
                        <m:r>
                          <a:rPr lang="en-US" altLang="zh-CN" sz="1600" b="1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600" b="1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𝒚</m:t>
                        </m:r>
                      </m:e>
                    </m:d>
                    <m:d>
                      <m:dPr>
                        <m:ctrlPr>
                          <a:rPr lang="en-US" altLang="zh-CN" sz="1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en-US" altLang="zh-CN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zh-CN" sz="1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sz="16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  1</m:t>
                              </m:r>
                              <m:r>
                                <a:rPr lang="en-US" altLang="zh-CN" sz="16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altLang="zh-CN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zh-CN" altLang="en-US" sz="16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16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1600" b="1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</a:rPr>
                                <m:t>𝐏𝐑𝐅</m:t>
                              </m:r>
                              <m:d>
                                <m:dPr>
                                  <m:ctrlPr>
                                    <a:rPr lang="en-US" altLang="zh-CN" sz="16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  <m:t>𝒌</m:t>
                                  </m:r>
                                  <m:r>
                                    <a:rPr lang="en-US" altLang="zh-CN" sz="16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16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𝝉</m:t>
                                  </m:r>
                                  <m:r>
                                    <a:rPr lang="en-US" altLang="zh-CN" sz="16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||</m:t>
                                  </m:r>
                                  <m:r>
                                    <a:rPr lang="en-US" altLang="zh-CN" sz="16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</m:d>
                              <m:r>
                                <a:rPr lang="en-US" altLang="zh-CN" sz="16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sz="16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</a:rPr>
                                <m:t>𝒚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  0</m:t>
                              </m:r>
                              <m:r>
                                <a:rPr lang="en-US" altLang="zh-CN" sz="16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                     </m:t>
                              </m:r>
                              <m:r>
                                <a:rPr lang="en-US" altLang="zh-CN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zh-CN" sz="1600" b="1" i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𝒑𝒓𝒇</m:t>
                        </m:r>
                      </m:sub>
                    </m:sSub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←</m:t>
                    </m:r>
                    <m:r>
                      <a:rPr lang="en-US" altLang="zh-CN" sz="1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𝐇𝐨𝐦𝐄𝐯𝐚𝐥</m:t>
                    </m:r>
                    <m:r>
                      <a:rPr lang="en-US" altLang="zh-CN" sz="1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𝒞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16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𝝉</m:t>
                        </m:r>
                        <m:r>
                          <a:rPr lang="en-US" altLang="zh-CN" sz="1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||</m:t>
                        </m:r>
                        <m:r>
                          <a:rPr lang="en-US" altLang="zh-CN" sz="1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𝒎</m:t>
                        </m:r>
                        <m:r>
                          <a:rPr lang="en-US" altLang="zh-CN" sz="1600" b="1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600" b="1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altLang="zh-CN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(⋅),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  <a:sym typeface="+mn-ea"/>
                      </a:rPr>
                      <m:t>𝑝𝑝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1600" b="1" i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𝒆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←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𝝌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  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𝒉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≔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𝐀</m:t>
                        </m:r>
                        <m: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CN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  <m:t>𝐀</m:t>
                            </m:r>
                          </m:e>
                          <m:sub>
                            <m:r>
                              <a:rPr lang="en-US" altLang="zh-CN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  <m:t>𝒑𝒓𝒇</m:t>
                            </m:r>
                          </m:sub>
                        </m:sSub>
                      </m:e>
                    </m:d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⋅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𝒆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  </m:t>
                    </m:r>
                    <m:r>
                      <a:rPr lang="en-US" altLang="zh-CN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𝒓</m:t>
                    </m:r>
                    <m:r>
                      <a:rPr lang="en-US" altLang="zh-CN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=(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𝒚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𝒆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,...)</m:t>
                    </m:r>
                  </m:oMath>
                </a14:m>
                <a:endParaRPr lang="en-US" altLang="zh-CN" sz="1600" b="1" i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1" name="文本框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" y="2767330"/>
                <a:ext cx="6287770" cy="15494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"/>
          <p:cNvSpPr txBox="1"/>
          <p:nvPr/>
        </p:nvSpPr>
        <p:spPr>
          <a:xfrm>
            <a:off x="480060" y="3943350"/>
            <a:ext cx="4039870" cy="381000"/>
          </a:xfrm>
          <a:prstGeom prst="rect">
            <a:avLst/>
          </a:prstGeom>
          <a:noFill/>
          <a:ln w="19050">
            <a:solidFill>
              <a:srgbClr val="961217"/>
            </a:solidFill>
            <a:prstDash val="dash"/>
          </a:ln>
        </p:spPr>
        <p:txBody>
          <a:bodyPr wrap="square">
            <a:noAutofit/>
          </a:bodyPr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endParaRPr lang="en-US" altLang="zh-CN" b="1" dirty="0">
              <a:solidFill>
                <a:srgbClr val="96121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134750" y="6392901"/>
            <a:ext cx="2743200" cy="365125"/>
          </a:xfrm>
        </p:spPr>
        <p:txBody>
          <a:bodyPr/>
          <a:lstStyle/>
          <a:p>
            <a:fld id="{48DCEDA9-FE4E-45E7-BD88-ED2AE9648CD7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27</a:t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37845" y="904875"/>
                <a:ext cx="4498975" cy="2768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𝑝𝑝</m:t>
                        </m:r>
                        <m:r>
                          <a:rPr lang="en-US" altLang="zh-CN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𝑡𝑑</m:t>
                        </m:r>
                      </m:e>
                    </m:d>
                    <m:r>
                      <a:rPr lang="en-US" altLang="zh-CN" b="1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←</m:t>
                    </m:r>
                    <m:r>
                      <a:rPr lang="en-US" altLang="zh-CN" b="1" i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𝐒𝐞𝐭𝐮𝐩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𝜅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 / </a:t>
                </a:r>
                <a:r>
                  <a:rPr lang="en-US" b="1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Setup algorithm</a:t>
                </a:r>
                <a:endParaRPr lang="en-US" altLang="zh-CN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45" y="904875"/>
                <a:ext cx="4498975" cy="276860"/>
              </a:xfrm>
              <a:prstGeom prst="rect">
                <a:avLst/>
              </a:prstGeom>
              <a:blipFill rotWithShape="1">
                <a:blip r:embed="rId6"/>
                <a:stretch>
                  <a:fillRect t="-68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íṡľiďè"/>
          <p:cNvSpPr/>
          <p:nvPr/>
        </p:nvSpPr>
        <p:spPr bwMode="auto">
          <a:xfrm>
            <a:off x="346874" y="940879"/>
            <a:ext cx="133197" cy="205369"/>
          </a:xfrm>
          <a:custGeom>
            <a:avLst/>
            <a:gdLst>
              <a:gd name="T0" fmla="*/ 325000 h 606722"/>
              <a:gd name="T1" fmla="*/ 325000 h 606722"/>
              <a:gd name="T2" fmla="*/ 325000 h 606722"/>
              <a:gd name="T3" fmla="*/ 325000 h 606722"/>
              <a:gd name="T4" fmla="*/ 325000 h 606722"/>
              <a:gd name="T5" fmla="*/ 325000 h 606722"/>
              <a:gd name="T6" fmla="*/ 325000 h 606722"/>
              <a:gd name="T7" fmla="*/ 325000 h 606722"/>
              <a:gd name="T8" fmla="*/ 325000 h 606722"/>
              <a:gd name="T9" fmla="*/ 325000 h 606722"/>
              <a:gd name="T10" fmla="*/ 325000 h 606722"/>
              <a:gd name="T11" fmla="*/ 325000 h 606722"/>
              <a:gd name="T12" fmla="*/ 325000 h 606722"/>
              <a:gd name="T13" fmla="*/ 325000 h 606722"/>
              <a:gd name="T14" fmla="*/ 325000 h 606722"/>
              <a:gd name="T15" fmla="*/ 325000 h 606722"/>
              <a:gd name="T16" fmla="*/ 325000 h 606722"/>
              <a:gd name="T17" fmla="*/ 325000 h 606722"/>
              <a:gd name="T18" fmla="*/ 325000 h 606722"/>
              <a:gd name="T19" fmla="*/ 325000 h 606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31" h="3136">
                <a:moveTo>
                  <a:pt x="0" y="3033"/>
                </a:moveTo>
                <a:lnTo>
                  <a:pt x="0" y="104"/>
                </a:lnTo>
                <a:cubicBezTo>
                  <a:pt x="0" y="66"/>
                  <a:pt x="22" y="31"/>
                  <a:pt x="56" y="16"/>
                </a:cubicBezTo>
                <a:cubicBezTo>
                  <a:pt x="90" y="0"/>
                  <a:pt x="131" y="6"/>
                  <a:pt x="159" y="30"/>
                </a:cubicBezTo>
                <a:lnTo>
                  <a:pt x="1997" y="1471"/>
                </a:lnTo>
                <a:cubicBezTo>
                  <a:pt x="2018" y="1489"/>
                  <a:pt x="2030" y="1515"/>
                  <a:pt x="2031" y="1543"/>
                </a:cubicBezTo>
                <a:cubicBezTo>
                  <a:pt x="2031" y="1570"/>
                  <a:pt x="2019" y="1598"/>
                  <a:pt x="1998" y="1616"/>
                </a:cubicBezTo>
                <a:lnTo>
                  <a:pt x="160" y="3105"/>
                </a:lnTo>
                <a:cubicBezTo>
                  <a:pt x="132" y="3130"/>
                  <a:pt x="91" y="3136"/>
                  <a:pt x="57" y="3121"/>
                </a:cubicBezTo>
                <a:cubicBezTo>
                  <a:pt x="22" y="3105"/>
                  <a:pt x="0" y="3071"/>
                  <a:pt x="0" y="3033"/>
                </a:cubicBezTo>
                <a:close/>
              </a:path>
            </a:pathLst>
          </a:custGeom>
          <a:solidFill>
            <a:srgbClr val="961217"/>
          </a:solidFill>
          <a:ln w="28575">
            <a:noFill/>
            <a:miter lim="800000"/>
          </a:ln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0" name="组合 1"/>
          <p:cNvGrpSpPr/>
          <p:nvPr/>
        </p:nvGrpSpPr>
        <p:grpSpPr>
          <a:xfrm>
            <a:off x="11016" y="99020"/>
            <a:ext cx="4293855" cy="626876"/>
            <a:chOff x="0" y="218940"/>
            <a:chExt cx="3283084" cy="626876"/>
          </a:xfrm>
        </p:grpSpPr>
        <p:sp>
          <p:nvSpPr>
            <p:cNvPr id="11" name="矩形 2"/>
            <p:cNvSpPr/>
            <p:nvPr/>
          </p:nvSpPr>
          <p:spPr>
            <a:xfrm>
              <a:off x="0" y="218940"/>
              <a:ext cx="242371" cy="626876"/>
            </a:xfrm>
            <a:prstGeom prst="rect">
              <a:avLst/>
            </a:prstGeom>
            <a:solidFill>
              <a:srgbClr val="961318"/>
            </a:solidFill>
            <a:ln w="25400" cap="flat" cmpd="sng" algn="ctr">
              <a:solidFill>
                <a:srgbClr val="961318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6" name="直接连接符 5"/>
            <p:cNvCxnSpPr/>
            <p:nvPr/>
          </p:nvCxnSpPr>
          <p:spPr>
            <a:xfrm>
              <a:off x="402764" y="845816"/>
              <a:ext cx="2880320" cy="0"/>
            </a:xfrm>
            <a:prstGeom prst="line">
              <a:avLst/>
            </a:prstGeom>
            <a:noFill/>
            <a:ln w="28575" cap="flat" cmpd="sng" algn="ctr">
              <a:gradFill flip="none" rotWithShape="1">
                <a:gsLst>
                  <a:gs pos="0">
                    <a:srgbClr val="961318"/>
                  </a:gs>
                  <a:gs pos="81000">
                    <a:srgbClr val="961318">
                      <a:alpha val="20000"/>
                    </a:srgbClr>
                  </a:gs>
                  <a:gs pos="100000">
                    <a:srgbClr val="961318">
                      <a:alpha val="0"/>
                    </a:srgbClr>
                  </a:gs>
                </a:gsLst>
                <a:lin ang="0" scaled="1"/>
                <a:tileRect/>
              </a:gradFill>
              <a:prstDash val="solid"/>
            </a:ln>
            <a:effectLst/>
          </p:spPr>
        </p:cxnSp>
      </p:grpSp>
      <p:sp>
        <p:nvSpPr>
          <p:cNvPr id="4" name="Rectangle 3"/>
          <p:cNvSpPr/>
          <p:nvPr/>
        </p:nvSpPr>
        <p:spPr>
          <a:xfrm>
            <a:off x="346710" y="1250315"/>
            <a:ext cx="6514465" cy="988695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ysDash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"/>
          <p:cNvSpPr txBox="1"/>
          <p:nvPr/>
        </p:nvSpPr>
        <p:spPr>
          <a:xfrm>
            <a:off x="407344" y="153194"/>
            <a:ext cx="77089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TCH</a:t>
            </a:r>
            <a:r>
              <a:rPr lang="zh-CN" altLang="en-US" sz="2800" b="1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FROM</a:t>
            </a:r>
            <a:r>
              <a:rPr lang="zh-CN" altLang="en-US" sz="2800" b="1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LATTICES : STANDARD MODEL</a:t>
            </a:r>
            <a:endParaRPr lang="zh-CN" altLang="en-US" sz="2800" b="1" dirty="0">
              <a:solidFill>
                <a:srgbClr val="96121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7845" y="2393315"/>
                <a:ext cx="6229985" cy="2768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𝒉</m:t>
                    </m:r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𝒓</m:t>
                    </m:r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)</m:t>
                    </m:r>
                    <m:r>
                      <a:rPr lang="en-US" altLang="zh-CN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←</m:t>
                    </m:r>
                    <m:r>
                      <a:rPr lang="en-US" altLang="zh-CN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𝐇𝐚𝐬𝐡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𝝉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 </m:t>
                    </m:r>
                    <m:r>
                      <a:rPr lang="en-US" altLang="zh-CN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𝒎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/ </a:t>
                </a:r>
                <a:r>
                  <a:rPr lang="en-US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Hash evaluation algorithm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45" y="2393315"/>
                <a:ext cx="6229985" cy="276860"/>
              </a:xfrm>
              <a:prstGeom prst="rect">
                <a:avLst/>
              </a:prstGeom>
              <a:blipFill rotWithShape="1">
                <a:blip r:embed="rId7"/>
                <a:stretch>
                  <a:fillRect t="-68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íṡľiďè"/>
          <p:cNvSpPr/>
          <p:nvPr/>
        </p:nvSpPr>
        <p:spPr bwMode="auto">
          <a:xfrm>
            <a:off x="346874" y="2429234"/>
            <a:ext cx="133197" cy="205369"/>
          </a:xfrm>
          <a:custGeom>
            <a:avLst/>
            <a:gdLst>
              <a:gd name="T0" fmla="*/ 325000 h 606722"/>
              <a:gd name="T1" fmla="*/ 325000 h 606722"/>
              <a:gd name="T2" fmla="*/ 325000 h 606722"/>
              <a:gd name="T3" fmla="*/ 325000 h 606722"/>
              <a:gd name="T4" fmla="*/ 325000 h 606722"/>
              <a:gd name="T5" fmla="*/ 325000 h 606722"/>
              <a:gd name="T6" fmla="*/ 325000 h 606722"/>
              <a:gd name="T7" fmla="*/ 325000 h 606722"/>
              <a:gd name="T8" fmla="*/ 325000 h 606722"/>
              <a:gd name="T9" fmla="*/ 325000 h 606722"/>
              <a:gd name="T10" fmla="*/ 325000 h 606722"/>
              <a:gd name="T11" fmla="*/ 325000 h 606722"/>
              <a:gd name="T12" fmla="*/ 325000 h 606722"/>
              <a:gd name="T13" fmla="*/ 325000 h 606722"/>
              <a:gd name="T14" fmla="*/ 325000 h 606722"/>
              <a:gd name="T15" fmla="*/ 325000 h 606722"/>
              <a:gd name="T16" fmla="*/ 325000 h 606722"/>
              <a:gd name="T17" fmla="*/ 325000 h 606722"/>
              <a:gd name="T18" fmla="*/ 325000 h 606722"/>
              <a:gd name="T19" fmla="*/ 325000 h 606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31" h="3136">
                <a:moveTo>
                  <a:pt x="0" y="3033"/>
                </a:moveTo>
                <a:lnTo>
                  <a:pt x="0" y="104"/>
                </a:lnTo>
                <a:cubicBezTo>
                  <a:pt x="0" y="66"/>
                  <a:pt x="22" y="31"/>
                  <a:pt x="56" y="16"/>
                </a:cubicBezTo>
                <a:cubicBezTo>
                  <a:pt x="90" y="0"/>
                  <a:pt x="131" y="6"/>
                  <a:pt x="159" y="30"/>
                </a:cubicBezTo>
                <a:lnTo>
                  <a:pt x="1997" y="1471"/>
                </a:lnTo>
                <a:cubicBezTo>
                  <a:pt x="2018" y="1489"/>
                  <a:pt x="2030" y="1515"/>
                  <a:pt x="2031" y="1543"/>
                </a:cubicBezTo>
                <a:cubicBezTo>
                  <a:pt x="2031" y="1570"/>
                  <a:pt x="2019" y="1598"/>
                  <a:pt x="1998" y="1616"/>
                </a:cubicBezTo>
                <a:lnTo>
                  <a:pt x="160" y="3105"/>
                </a:lnTo>
                <a:cubicBezTo>
                  <a:pt x="132" y="3130"/>
                  <a:pt x="91" y="3136"/>
                  <a:pt x="57" y="3121"/>
                </a:cubicBezTo>
                <a:cubicBezTo>
                  <a:pt x="22" y="3105"/>
                  <a:pt x="0" y="3071"/>
                  <a:pt x="0" y="3033"/>
                </a:cubicBezTo>
                <a:close/>
              </a:path>
            </a:pathLst>
          </a:custGeom>
          <a:solidFill>
            <a:srgbClr val="961217"/>
          </a:solidFill>
          <a:ln w="28575">
            <a:noFill/>
            <a:miter lim="800000"/>
          </a:ln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5" name="图片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17697" y="157899"/>
            <a:ext cx="760253" cy="760253"/>
          </a:xfrm>
          <a:prstGeom prst="ellipse">
            <a:avLst/>
          </a:prstGeom>
        </p:spPr>
      </p:pic>
      <p:sp>
        <p:nvSpPr>
          <p:cNvPr id="41" name="Rectangle 11"/>
          <p:cNvSpPr/>
          <p:nvPr/>
        </p:nvSpPr>
        <p:spPr>
          <a:xfrm>
            <a:off x="349885" y="2745105"/>
            <a:ext cx="6453505" cy="1633220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406400" y="1376680"/>
                <a:ext cx="2644775" cy="6813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16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Public parameter (</a:t>
                </a:r>
                <a14:m>
                  <m:oMath xmlns:m="http://schemas.openxmlformats.org/officeDocument/2006/math">
                    <m:r>
                      <a:rPr lang="en-US" altLang="zh-CN" sz="16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  <a:sym typeface="+mn-ea"/>
                      </a:rPr>
                      <m:t>𝑝𝑝</m:t>
                    </m:r>
                  </m:oMath>
                </a14:m>
                <a:r>
                  <a:rPr lang="en-US" altLang="zh-CN" sz="16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):</a:t>
                </a:r>
              </a:p>
              <a:p>
                <a:pPr marL="285750" indent="-28575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16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Master trapdoor:</a:t>
                </a:r>
                <a:r>
                  <a:rPr lang="en-US" altLang="zh-CN" sz="1600" b="1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  </a:t>
                </a: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00" y="1376680"/>
                <a:ext cx="2644775" cy="68135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/>
              <p:cNvSpPr txBox="1"/>
              <p:nvPr/>
            </p:nvSpPr>
            <p:spPr>
              <a:xfrm>
                <a:off x="3129915" y="1742440"/>
                <a:ext cx="473710" cy="36830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𝐓</m:t>
                          </m:r>
                        </m:e>
                        <m:sub>
                          <m:r>
                            <a:rPr lang="en-US" altLang="zh-CN" b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𝐀</m:t>
                          </m:r>
                        </m:sub>
                      </m:sSub>
                    </m:oMath>
                  </m:oMathPara>
                </a14:m>
                <a:endParaRPr lang="en-US" altLang="zh-CN" b="1">
                  <a:solidFill>
                    <a:schemeClr val="bg1">
                      <a:lumMod val="50000"/>
                    </a:schemeClr>
                  </a:solidFill>
                  <a:latin typeface="Cambria Math" panose="02040503050406030204" pitchFamily="18" charset="0"/>
                  <a:ea typeface="微软雅黑" panose="020B0503020204020204" pitchFamily="34" charset="-122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915" y="1742440"/>
                <a:ext cx="473710" cy="36830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3647440" y="1387475"/>
                <a:ext cx="2386330" cy="36639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𝐀</m:t>
                          </m:r>
                        </m:e>
                        <m:sub>
                          <m:r>
                            <a:rPr lang="en-US" altLang="zh-CN" b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b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b="1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𝐀</m:t>
                          </m:r>
                        </m:e>
                        <m:sub>
                          <m:r>
                            <a:rPr lang="en-US" altLang="zh-CN" b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CN" b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,</m:t>
                      </m:r>
                      <m:r>
                        <a:rPr lang="en-US" altLang="zh-CN" b="1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…,</m:t>
                      </m:r>
                      <m:sSub>
                        <m:sSubPr>
                          <m:ctrlPr>
                            <a:rPr lang="en-US" altLang="zh-CN" b="1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𝐀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1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en-US" altLang="zh-CN" b="1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1" i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𝐙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en-US" altLang="zh-CN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𝑤</m:t>
                          </m:r>
                        </m:sup>
                      </m:sSubSup>
                    </m:oMath>
                  </m:oMathPara>
                </a14:m>
                <a:endParaRPr lang="en-US" altLang="zh-CN" b="0" i="1">
                  <a:solidFill>
                    <a:schemeClr val="bg1">
                      <a:lumMod val="50000"/>
                    </a:schemeClr>
                  </a:solidFill>
                  <a:latin typeface="Cambria Math" panose="02040503050406030204" pitchFamily="18" charset="0"/>
                  <a:ea typeface="微软雅黑" panose="020B0503020204020204" pitchFamily="34" charset="-122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440" y="1387475"/>
                <a:ext cx="2386330" cy="36639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2"/>
              <p:cNvSpPr txBox="1"/>
              <p:nvPr/>
            </p:nvSpPr>
            <p:spPr>
              <a:xfrm>
                <a:off x="7055485" y="3862070"/>
                <a:ext cx="4775200" cy="45466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961217"/>
                </a:solidFill>
                <a:prstDash val="dash"/>
              </a:ln>
            </p:spPr>
            <p:txBody>
              <a:bodyPr wrap="square">
                <a:noAutofit/>
              </a:bodyPr>
              <a:lstStyle/>
              <a:p>
                <a:pPr algn="ctr"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en-US" altLang="zh-CN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Sample</a:t>
                </a:r>
                <a:r>
                  <a:rPr lang="en-US" altLang="zh-CN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altLang="zh-CN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and</a:t>
                </a:r>
                <a:r>
                  <a:rPr lang="en-US" altLang="zh-CN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𝒉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≔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𝐀</m:t>
                        </m:r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  <m:t>𝐀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  <m:t>𝒑𝒓𝒇</m:t>
                            </m:r>
                          </m:sub>
                        </m:sSub>
                      </m:e>
                    </m:d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⋅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altLang="zh-CN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5485" y="3862070"/>
                <a:ext cx="4775200" cy="454660"/>
              </a:xfrm>
              <a:prstGeom prst="rect">
                <a:avLst/>
              </a:prstGeom>
              <a:blipFill rotWithShape="1">
                <a:blip r:embed="rId12"/>
                <a:stretch>
                  <a:fillRect l="-199" t="-2095" r="-199" b="-2095"/>
                </a:stretch>
              </a:blipFill>
              <a:ln w="19050">
                <a:solidFill>
                  <a:srgbClr val="961217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39"/>
          <p:cNvCxnSpPr>
            <a:stCxn id="12" idx="1"/>
            <a:endCxn id="29" idx="3"/>
          </p:cNvCxnSpPr>
          <p:nvPr/>
        </p:nvCxnSpPr>
        <p:spPr>
          <a:xfrm flipH="1">
            <a:off x="4519712" y="4089310"/>
            <a:ext cx="2535555" cy="44450"/>
          </a:xfrm>
          <a:prstGeom prst="straightConnector1">
            <a:avLst/>
          </a:prstGeom>
          <a:ln w="19050">
            <a:solidFill>
              <a:srgbClr val="961217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/>
              <p:cNvSpPr txBox="1"/>
              <p:nvPr/>
            </p:nvSpPr>
            <p:spPr>
              <a:xfrm>
                <a:off x="3129915" y="1388745"/>
                <a:ext cx="411480" cy="36830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mbria Math" panose="02040503050406030204" pitchFamily="18" charset="0"/>
                        </a:rPr>
                        <m:t>𝐀</m:t>
                      </m:r>
                    </m:oMath>
                  </m:oMathPara>
                </a14:m>
                <a:endParaRPr lang="en-US" altLang="zh-CN" b="1" i="0">
                  <a:solidFill>
                    <a:schemeClr val="bg1">
                      <a:lumMod val="50000"/>
                    </a:schemeClr>
                  </a:solidFill>
                  <a:latin typeface="Cambria Math" panose="02040503050406030204" pitchFamily="18" charset="0"/>
                  <a:ea typeface="微软雅黑" panose="020B0503020204020204" pitchFamily="34" charset="-122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915" y="1388745"/>
                <a:ext cx="411480" cy="3683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/>
              <p:cNvSpPr txBox="1"/>
              <p:nvPr/>
            </p:nvSpPr>
            <p:spPr>
              <a:xfrm>
                <a:off x="3603625" y="1753870"/>
                <a:ext cx="2409825" cy="36830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mbria Math" panose="02040503050406030204" pitchFamily="18" charset="0"/>
                        </a:rPr>
                        <m:t>𝒌</m:t>
                      </m:r>
                      <m:r>
                        <a:rPr lang="en-US" altLang="zh-CN" b="1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altLang="zh-CN" b="0" i="1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1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b="0" i="1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1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,....,</m:t>
                      </m:r>
                      <m:sSub>
                        <m:sSubPr>
                          <m:ctrlPr>
                            <a:rPr lang="en-US" altLang="zh-CN" b="0" i="1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1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b="1" i="1" dirty="0">
                  <a:solidFill>
                    <a:schemeClr val="bg1">
                      <a:lumMod val="50000"/>
                    </a:schemeClr>
                  </a:solidFill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3625" y="1753870"/>
                <a:ext cx="2409825" cy="3683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/>
              <p:cNvSpPr txBox="1"/>
              <p:nvPr/>
            </p:nvSpPr>
            <p:spPr>
              <a:xfrm>
                <a:off x="480060" y="2767330"/>
                <a:ext cx="6322695" cy="154940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sz="16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sample </a:t>
                </a:r>
                <a14:m>
                  <m:oMath xmlns:m="http://schemas.openxmlformats.org/officeDocument/2006/math">
                    <m:r>
                      <a:rPr lang="en-US" altLang="zh-CN" sz="1600" b="1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𝒚</m:t>
                    </m:r>
                    <m:r>
                      <a:rPr lang="en-US" altLang="zh-CN" sz="1600" b="1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altLang="zh-CN" sz="1600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1600" b="1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1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altLang="zh-CN" sz="1600" b="1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1600" b="1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altLang="zh-CN" sz="1600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𝒚</m:t>
                        </m:r>
                      </m:sup>
                    </m:sSup>
                  </m:oMath>
                </a14:m>
                <a:r>
                  <a:rPr lang="en-US" altLang="zh-CN" sz="1600" b="1" i="1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lang="en-US" altLang="zh-CN" sz="16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and  other randomness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sz="16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define circuit </a:t>
                </a:r>
                <a14:m>
                  <m:oMath xmlns:m="http://schemas.openxmlformats.org/officeDocument/2006/math">
                    <m:r>
                      <a:rPr lang="en-US" altLang="zh-CN" sz="16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𝒞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1600" b="1" i="1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1" i="1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𝝉</m:t>
                        </m:r>
                        <m:r>
                          <a:rPr lang="en-US" altLang="zh-CN" sz="1600" b="1" i="1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||</m:t>
                        </m:r>
                        <m:r>
                          <a:rPr lang="en-US" altLang="zh-CN" sz="1600" b="1" i="1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𝒎</m:t>
                        </m:r>
                        <m:r>
                          <a:rPr lang="en-US" altLang="zh-CN" sz="1600" b="1" i="1" dirty="0" err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600" b="1" i="1" dirty="0" err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𝒚</m:t>
                        </m:r>
                      </m:e>
                    </m:d>
                    <m:d>
                      <m:dPr>
                        <m:ctrlPr>
                          <a:rPr lang="en-US" altLang="zh-CN" sz="1600" b="1" i="1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1" i="1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en-US" altLang="zh-CN" sz="1600" b="1" i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zh-CN" sz="1600" b="1" i="1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sz="1600" b="1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1600" b="0" i="1" dirty="0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  1</m:t>
                              </m:r>
                              <m:r>
                                <a:rPr lang="en-US" altLang="zh-CN" sz="1600" b="1" i="1" dirty="0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1600" b="0" i="1" dirty="0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zh-CN" altLang="en-US" sz="1600" b="1" i="1" dirty="0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1600" b="1" i="1" dirty="0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1600" b="1" i="0" dirty="0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</a:rPr>
                                <m:t>𝐏𝐑𝐅</m:t>
                              </m:r>
                              <m:d>
                                <m:dPr>
                                  <m:ctrlPr>
                                    <a:rPr lang="en-US" altLang="zh-CN" sz="1600" b="1" i="1" dirty="0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b="1" i="1" dirty="0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  <m:t>𝒌</m:t>
                                  </m:r>
                                  <m:r>
                                    <a:rPr lang="en-US" altLang="zh-CN" sz="1600" b="1" i="1" dirty="0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1600" b="1" i="1" dirty="0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𝝉</m:t>
                                  </m:r>
                                  <m:r>
                                    <a:rPr lang="en-US" altLang="zh-CN" sz="1600" b="1" i="1" dirty="0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||</m:t>
                                  </m:r>
                                  <m:r>
                                    <a:rPr lang="en-US" altLang="zh-CN" sz="1600" b="1" i="1" dirty="0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</m:d>
                              <m:r>
                                <a:rPr lang="en-US" altLang="zh-CN" sz="1600" b="1" i="1" dirty="0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sz="1600" b="1" i="1" dirty="0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</a:rPr>
                                <m:t>𝒚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1600" b="0" i="1" dirty="0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  0</m:t>
                              </m:r>
                              <m:r>
                                <a:rPr lang="en-US" altLang="zh-CN" sz="1600" b="1" i="1" dirty="0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                     </m:t>
                              </m:r>
                              <m:r>
                                <a:rPr lang="en-US" altLang="zh-CN" sz="1600" b="0" i="1" dirty="0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zh-CN" sz="1600" b="1" i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1" i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en-US" altLang="zh-CN" sz="1600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𝒑𝒓𝒇</m:t>
                        </m:r>
                      </m:sub>
                    </m:sSub>
                    <m:r>
                      <a:rPr lang="en-US" altLang="zh-CN" sz="1600" b="1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←</m:t>
                    </m:r>
                    <m:r>
                      <a:rPr lang="en-US" altLang="zh-CN" sz="1600" b="1" i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𝐇𝐨𝐦𝐄𝐯𝐚𝐥</m:t>
                    </m:r>
                    <m:r>
                      <a:rPr lang="en-US" altLang="zh-CN" sz="1600" b="1" i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sz="16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𝒞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1600" b="1" i="1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1" i="1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𝝉</m:t>
                        </m:r>
                        <m:r>
                          <a:rPr lang="en-US" altLang="zh-CN" sz="1600" b="1" i="1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||</m:t>
                        </m:r>
                        <m:r>
                          <a:rPr lang="en-US" altLang="zh-CN" sz="1600" b="1" i="1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𝒎</m:t>
                        </m:r>
                        <m:r>
                          <a:rPr lang="en-US" altLang="zh-CN" sz="1600" b="1" i="1" dirty="0" err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600" b="1" i="1" dirty="0" err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altLang="zh-CN" sz="1600" b="1" i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(⋅),</m:t>
                    </m:r>
                    <m:r>
                      <a:rPr lang="en-US" altLang="zh-CN" sz="16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  <a:sym typeface="+mn-ea"/>
                      </a:rPr>
                      <m:t>𝑝𝑝</m:t>
                    </m:r>
                    <m:r>
                      <a:rPr lang="en-US" altLang="zh-CN" sz="1600" b="1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1600" b="1" i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r>
                      <a:rPr lang="en-US" altLang="zh-CN" sz="1600" b="1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𝒆</m:t>
                    </m:r>
                    <m:r>
                      <a:rPr lang="en-US" altLang="zh-CN" sz="1600" b="1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←</m:t>
                    </m:r>
                    <m:r>
                      <a:rPr lang="en-US" altLang="zh-CN" sz="1600" b="1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𝝌</m:t>
                    </m:r>
                    <m:r>
                      <a:rPr lang="en-US" altLang="zh-CN" sz="1600" b="1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  </m:t>
                    </m:r>
                    <m:r>
                      <a:rPr lang="en-US" altLang="zh-CN" sz="1600" b="1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𝒉</m:t>
                    </m:r>
                    <m:r>
                      <a:rPr lang="en-US" altLang="zh-CN" sz="1600" b="1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≔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1600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1" i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𝐀</m:t>
                        </m:r>
                        <m:r>
                          <a:rPr lang="en-US" altLang="zh-CN" sz="1600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CN" sz="1600" b="1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1" i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  <m:t>𝐀</m:t>
                            </m:r>
                          </m:e>
                          <m:sub>
                            <m:r>
                              <a:rPr lang="en-US" altLang="zh-CN" sz="1600" b="1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  <m:t>𝒑𝒓𝒇</m:t>
                            </m:r>
                          </m:sub>
                        </m:sSub>
                      </m:e>
                    </m:d>
                    <m:r>
                      <a:rPr lang="en-US" altLang="zh-CN" sz="1600" b="1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⋅</m:t>
                    </m:r>
                    <m:r>
                      <a:rPr lang="en-US" altLang="zh-CN" sz="1600" b="1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𝒆</m:t>
                    </m:r>
                    <m:r>
                      <a:rPr lang="en-US" altLang="zh-CN" sz="1600" b="1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  </m:t>
                    </m:r>
                    <m:r>
                      <a:rPr lang="en-US" altLang="zh-CN" sz="1600" b="1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𝒓</m:t>
                    </m:r>
                    <m:r>
                      <a:rPr lang="en-US" altLang="zh-CN" sz="1600" b="1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=(</m:t>
                    </m:r>
                    <m:r>
                      <a:rPr lang="en-US" altLang="zh-CN" sz="1600" b="1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𝒚</m:t>
                    </m:r>
                    <m:r>
                      <a:rPr lang="en-US" altLang="zh-CN" sz="1600" b="1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zh-CN" sz="1600" b="1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𝒆</m:t>
                    </m:r>
                    <m:r>
                      <a:rPr lang="en-US" altLang="zh-CN" sz="1600" b="1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,...)</m:t>
                    </m:r>
                  </m:oMath>
                </a14:m>
                <a:endParaRPr lang="en-US" altLang="zh-CN" sz="1600" b="1" i="1">
                  <a:solidFill>
                    <a:schemeClr val="bg1">
                      <a:lumMod val="50000"/>
                    </a:schemeClr>
                  </a:solidFill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文本框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" y="2767330"/>
                <a:ext cx="6322695" cy="15494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134750" y="6392901"/>
            <a:ext cx="2743200" cy="365125"/>
          </a:xfrm>
        </p:spPr>
        <p:txBody>
          <a:bodyPr/>
          <a:lstStyle/>
          <a:p>
            <a:fld id="{48DCEDA9-FE4E-45E7-BD88-ED2AE9648CD7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28</a:t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37845" y="904875"/>
                <a:ext cx="4498975" cy="2768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𝑝𝑝</m:t>
                        </m:r>
                        <m:r>
                          <a:rPr lang="en-US" altLang="zh-CN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𝑡𝑑</m:t>
                        </m:r>
                      </m:e>
                    </m:d>
                    <m:r>
                      <a:rPr lang="en-US" altLang="zh-CN" b="1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←</m:t>
                    </m:r>
                    <m:r>
                      <a:rPr lang="en-US" altLang="zh-CN" b="1" i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𝐒𝐞𝐭𝐮𝐩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𝜅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 / </a:t>
                </a:r>
                <a:r>
                  <a:rPr lang="en-US" b="1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Setup algorithm</a:t>
                </a:r>
                <a:endParaRPr lang="en-US" altLang="zh-CN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45" y="904875"/>
                <a:ext cx="4498975" cy="276860"/>
              </a:xfrm>
              <a:prstGeom prst="rect">
                <a:avLst/>
              </a:prstGeom>
              <a:blipFill rotWithShape="1">
                <a:blip r:embed="rId7"/>
                <a:stretch>
                  <a:fillRect t="-68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íṡľiďè"/>
          <p:cNvSpPr/>
          <p:nvPr/>
        </p:nvSpPr>
        <p:spPr bwMode="auto">
          <a:xfrm>
            <a:off x="346874" y="940879"/>
            <a:ext cx="133197" cy="205369"/>
          </a:xfrm>
          <a:custGeom>
            <a:avLst/>
            <a:gdLst>
              <a:gd name="T0" fmla="*/ 325000 h 606722"/>
              <a:gd name="T1" fmla="*/ 325000 h 606722"/>
              <a:gd name="T2" fmla="*/ 325000 h 606722"/>
              <a:gd name="T3" fmla="*/ 325000 h 606722"/>
              <a:gd name="T4" fmla="*/ 325000 h 606722"/>
              <a:gd name="T5" fmla="*/ 325000 h 606722"/>
              <a:gd name="T6" fmla="*/ 325000 h 606722"/>
              <a:gd name="T7" fmla="*/ 325000 h 606722"/>
              <a:gd name="T8" fmla="*/ 325000 h 606722"/>
              <a:gd name="T9" fmla="*/ 325000 h 606722"/>
              <a:gd name="T10" fmla="*/ 325000 h 606722"/>
              <a:gd name="T11" fmla="*/ 325000 h 606722"/>
              <a:gd name="T12" fmla="*/ 325000 h 606722"/>
              <a:gd name="T13" fmla="*/ 325000 h 606722"/>
              <a:gd name="T14" fmla="*/ 325000 h 606722"/>
              <a:gd name="T15" fmla="*/ 325000 h 606722"/>
              <a:gd name="T16" fmla="*/ 325000 h 606722"/>
              <a:gd name="T17" fmla="*/ 325000 h 606722"/>
              <a:gd name="T18" fmla="*/ 325000 h 606722"/>
              <a:gd name="T19" fmla="*/ 325000 h 606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31" h="3136">
                <a:moveTo>
                  <a:pt x="0" y="3033"/>
                </a:moveTo>
                <a:lnTo>
                  <a:pt x="0" y="104"/>
                </a:lnTo>
                <a:cubicBezTo>
                  <a:pt x="0" y="66"/>
                  <a:pt x="22" y="31"/>
                  <a:pt x="56" y="16"/>
                </a:cubicBezTo>
                <a:cubicBezTo>
                  <a:pt x="90" y="0"/>
                  <a:pt x="131" y="6"/>
                  <a:pt x="159" y="30"/>
                </a:cubicBezTo>
                <a:lnTo>
                  <a:pt x="1997" y="1471"/>
                </a:lnTo>
                <a:cubicBezTo>
                  <a:pt x="2018" y="1489"/>
                  <a:pt x="2030" y="1515"/>
                  <a:pt x="2031" y="1543"/>
                </a:cubicBezTo>
                <a:cubicBezTo>
                  <a:pt x="2031" y="1570"/>
                  <a:pt x="2019" y="1598"/>
                  <a:pt x="1998" y="1616"/>
                </a:cubicBezTo>
                <a:lnTo>
                  <a:pt x="160" y="3105"/>
                </a:lnTo>
                <a:cubicBezTo>
                  <a:pt x="132" y="3130"/>
                  <a:pt x="91" y="3136"/>
                  <a:pt x="57" y="3121"/>
                </a:cubicBezTo>
                <a:cubicBezTo>
                  <a:pt x="22" y="3105"/>
                  <a:pt x="0" y="3071"/>
                  <a:pt x="0" y="3033"/>
                </a:cubicBezTo>
                <a:close/>
              </a:path>
            </a:pathLst>
          </a:custGeom>
          <a:solidFill>
            <a:srgbClr val="961217"/>
          </a:solidFill>
          <a:ln w="28575">
            <a:noFill/>
            <a:miter lim="800000"/>
          </a:ln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0" name="组合 1"/>
          <p:cNvGrpSpPr/>
          <p:nvPr/>
        </p:nvGrpSpPr>
        <p:grpSpPr>
          <a:xfrm>
            <a:off x="11016" y="99020"/>
            <a:ext cx="4293855" cy="626876"/>
            <a:chOff x="0" y="218940"/>
            <a:chExt cx="3283084" cy="626876"/>
          </a:xfrm>
        </p:grpSpPr>
        <p:sp>
          <p:nvSpPr>
            <p:cNvPr id="11" name="矩形 2"/>
            <p:cNvSpPr/>
            <p:nvPr/>
          </p:nvSpPr>
          <p:spPr>
            <a:xfrm>
              <a:off x="0" y="218940"/>
              <a:ext cx="242371" cy="626876"/>
            </a:xfrm>
            <a:prstGeom prst="rect">
              <a:avLst/>
            </a:prstGeom>
            <a:solidFill>
              <a:srgbClr val="961318"/>
            </a:solidFill>
            <a:ln w="25400" cap="flat" cmpd="sng" algn="ctr">
              <a:solidFill>
                <a:srgbClr val="961318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6" name="直接连接符 5"/>
            <p:cNvCxnSpPr/>
            <p:nvPr/>
          </p:nvCxnSpPr>
          <p:spPr>
            <a:xfrm>
              <a:off x="402764" y="845816"/>
              <a:ext cx="2880320" cy="0"/>
            </a:xfrm>
            <a:prstGeom prst="line">
              <a:avLst/>
            </a:prstGeom>
            <a:noFill/>
            <a:ln w="28575" cap="flat" cmpd="sng" algn="ctr">
              <a:gradFill flip="none" rotWithShape="1">
                <a:gsLst>
                  <a:gs pos="0">
                    <a:srgbClr val="961318"/>
                  </a:gs>
                  <a:gs pos="81000">
                    <a:srgbClr val="961318">
                      <a:alpha val="20000"/>
                    </a:srgbClr>
                  </a:gs>
                  <a:gs pos="100000">
                    <a:srgbClr val="961318">
                      <a:alpha val="0"/>
                    </a:srgbClr>
                  </a:gs>
                </a:gsLst>
                <a:lin ang="0" scaled="1"/>
                <a:tileRect/>
              </a:gradFill>
              <a:prstDash val="solid"/>
            </a:ln>
            <a:effectLst/>
          </p:spPr>
        </p:cxnSp>
      </p:grpSp>
      <p:sp>
        <p:nvSpPr>
          <p:cNvPr id="4" name="Rectangle 3"/>
          <p:cNvSpPr/>
          <p:nvPr/>
        </p:nvSpPr>
        <p:spPr>
          <a:xfrm>
            <a:off x="346710" y="1250315"/>
            <a:ext cx="6514465" cy="988695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ysDash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"/>
          <p:cNvSpPr txBox="1"/>
          <p:nvPr/>
        </p:nvSpPr>
        <p:spPr>
          <a:xfrm>
            <a:off x="407344" y="153194"/>
            <a:ext cx="77089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TCH</a:t>
            </a:r>
            <a:r>
              <a:rPr lang="zh-CN" altLang="en-US" sz="2800" b="1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FROM</a:t>
            </a:r>
            <a:r>
              <a:rPr lang="zh-CN" altLang="en-US" sz="2800" b="1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LATTICES : STANDARD MODEL</a:t>
            </a:r>
            <a:endParaRPr lang="zh-CN" altLang="en-US" sz="2800" b="1" dirty="0">
              <a:solidFill>
                <a:srgbClr val="96121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7845" y="2393315"/>
                <a:ext cx="6229985" cy="2768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b="1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𝒉</m:t>
                    </m:r>
                    <m:r>
                      <a:rPr lang="en-US" altLang="zh-CN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zh-CN" b="1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𝒓</m:t>
                    </m:r>
                    <m:r>
                      <a:rPr lang="en-US" altLang="zh-CN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)</m:t>
                    </m:r>
                    <m:r>
                      <a:rPr lang="en-US" altLang="zh-CN" b="1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←</m:t>
                    </m:r>
                    <m:r>
                      <a:rPr lang="en-US" altLang="zh-CN" b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𝐇𝐚𝐬𝐡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b="1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𝝉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 </m:t>
                    </m:r>
                    <m:r>
                      <a:rPr lang="en-US" altLang="zh-CN" b="1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𝒎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/ </a:t>
                </a:r>
                <a:r>
                  <a:rPr lang="en-US" b="1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Hash evaluation algorithm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45" y="2393315"/>
                <a:ext cx="6229985" cy="276860"/>
              </a:xfrm>
              <a:prstGeom prst="rect">
                <a:avLst/>
              </a:prstGeom>
              <a:blipFill rotWithShape="1">
                <a:blip r:embed="rId8"/>
                <a:stretch>
                  <a:fillRect t="-68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íṡľiďè"/>
          <p:cNvSpPr/>
          <p:nvPr/>
        </p:nvSpPr>
        <p:spPr bwMode="auto">
          <a:xfrm>
            <a:off x="346874" y="2429234"/>
            <a:ext cx="133197" cy="205369"/>
          </a:xfrm>
          <a:custGeom>
            <a:avLst/>
            <a:gdLst>
              <a:gd name="T0" fmla="*/ 325000 h 606722"/>
              <a:gd name="T1" fmla="*/ 325000 h 606722"/>
              <a:gd name="T2" fmla="*/ 325000 h 606722"/>
              <a:gd name="T3" fmla="*/ 325000 h 606722"/>
              <a:gd name="T4" fmla="*/ 325000 h 606722"/>
              <a:gd name="T5" fmla="*/ 325000 h 606722"/>
              <a:gd name="T6" fmla="*/ 325000 h 606722"/>
              <a:gd name="T7" fmla="*/ 325000 h 606722"/>
              <a:gd name="T8" fmla="*/ 325000 h 606722"/>
              <a:gd name="T9" fmla="*/ 325000 h 606722"/>
              <a:gd name="T10" fmla="*/ 325000 h 606722"/>
              <a:gd name="T11" fmla="*/ 325000 h 606722"/>
              <a:gd name="T12" fmla="*/ 325000 h 606722"/>
              <a:gd name="T13" fmla="*/ 325000 h 606722"/>
              <a:gd name="T14" fmla="*/ 325000 h 606722"/>
              <a:gd name="T15" fmla="*/ 325000 h 606722"/>
              <a:gd name="T16" fmla="*/ 325000 h 606722"/>
              <a:gd name="T17" fmla="*/ 325000 h 606722"/>
              <a:gd name="T18" fmla="*/ 325000 h 606722"/>
              <a:gd name="T19" fmla="*/ 325000 h 606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31" h="3136">
                <a:moveTo>
                  <a:pt x="0" y="3033"/>
                </a:moveTo>
                <a:lnTo>
                  <a:pt x="0" y="104"/>
                </a:lnTo>
                <a:cubicBezTo>
                  <a:pt x="0" y="66"/>
                  <a:pt x="22" y="31"/>
                  <a:pt x="56" y="16"/>
                </a:cubicBezTo>
                <a:cubicBezTo>
                  <a:pt x="90" y="0"/>
                  <a:pt x="131" y="6"/>
                  <a:pt x="159" y="30"/>
                </a:cubicBezTo>
                <a:lnTo>
                  <a:pt x="1997" y="1471"/>
                </a:lnTo>
                <a:cubicBezTo>
                  <a:pt x="2018" y="1489"/>
                  <a:pt x="2030" y="1515"/>
                  <a:pt x="2031" y="1543"/>
                </a:cubicBezTo>
                <a:cubicBezTo>
                  <a:pt x="2031" y="1570"/>
                  <a:pt x="2019" y="1598"/>
                  <a:pt x="1998" y="1616"/>
                </a:cubicBezTo>
                <a:lnTo>
                  <a:pt x="160" y="3105"/>
                </a:lnTo>
                <a:cubicBezTo>
                  <a:pt x="132" y="3130"/>
                  <a:pt x="91" y="3136"/>
                  <a:pt x="57" y="3121"/>
                </a:cubicBezTo>
                <a:cubicBezTo>
                  <a:pt x="22" y="3105"/>
                  <a:pt x="0" y="3071"/>
                  <a:pt x="0" y="3033"/>
                </a:cubicBezTo>
                <a:close/>
              </a:path>
            </a:pathLst>
          </a:custGeom>
          <a:solidFill>
            <a:srgbClr val="961217"/>
          </a:solidFill>
          <a:ln w="28575">
            <a:noFill/>
            <a:miter lim="800000"/>
          </a:ln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37845" y="4509770"/>
                <a:ext cx="6465570" cy="2768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𝒓</m:t>
                    </m:r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′</m:t>
                    </m:r>
                    <m:r>
                      <a:rPr lang="en-US" altLang="zh-CN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←</m:t>
                    </m:r>
                    <m:r>
                      <a:rPr lang="en-US" altLang="zh-CN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𝐀𝐝𝐚𝐩𝐭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1" i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𝐓</m:t>
                        </m:r>
                      </m:e>
                      <m:sub>
                        <m:r>
                          <a:rPr lang="en-US" altLang="zh-CN" b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𝐀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zh-CN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𝝉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zh-CN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𝒉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zh-CN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𝒎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zh-CN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𝒓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zh-CN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𝒎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/ </a:t>
                </a:r>
                <a:r>
                  <a:rPr lang="en-US" altLang="zh-CN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Adaptation algorithm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45" y="4509770"/>
                <a:ext cx="6465570" cy="276860"/>
              </a:xfrm>
              <a:prstGeom prst="rect">
                <a:avLst/>
              </a:prstGeom>
              <a:blipFill rotWithShape="1">
                <a:blip r:embed="rId9"/>
                <a:stretch>
                  <a:fillRect t="-68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íṡľiďè"/>
          <p:cNvSpPr/>
          <p:nvPr/>
        </p:nvSpPr>
        <p:spPr bwMode="auto">
          <a:xfrm>
            <a:off x="346874" y="4545788"/>
            <a:ext cx="133197" cy="205369"/>
          </a:xfrm>
          <a:custGeom>
            <a:avLst/>
            <a:gdLst>
              <a:gd name="T0" fmla="*/ 325000 h 606722"/>
              <a:gd name="T1" fmla="*/ 325000 h 606722"/>
              <a:gd name="T2" fmla="*/ 325000 h 606722"/>
              <a:gd name="T3" fmla="*/ 325000 h 606722"/>
              <a:gd name="T4" fmla="*/ 325000 h 606722"/>
              <a:gd name="T5" fmla="*/ 325000 h 606722"/>
              <a:gd name="T6" fmla="*/ 325000 h 606722"/>
              <a:gd name="T7" fmla="*/ 325000 h 606722"/>
              <a:gd name="T8" fmla="*/ 325000 h 606722"/>
              <a:gd name="T9" fmla="*/ 325000 h 606722"/>
              <a:gd name="T10" fmla="*/ 325000 h 606722"/>
              <a:gd name="T11" fmla="*/ 325000 h 606722"/>
              <a:gd name="T12" fmla="*/ 325000 h 606722"/>
              <a:gd name="T13" fmla="*/ 325000 h 606722"/>
              <a:gd name="T14" fmla="*/ 325000 h 606722"/>
              <a:gd name="T15" fmla="*/ 325000 h 606722"/>
              <a:gd name="T16" fmla="*/ 325000 h 606722"/>
              <a:gd name="T17" fmla="*/ 325000 h 606722"/>
              <a:gd name="T18" fmla="*/ 325000 h 606722"/>
              <a:gd name="T19" fmla="*/ 325000 h 606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31" h="3136">
                <a:moveTo>
                  <a:pt x="0" y="3033"/>
                </a:moveTo>
                <a:lnTo>
                  <a:pt x="0" y="104"/>
                </a:lnTo>
                <a:cubicBezTo>
                  <a:pt x="0" y="66"/>
                  <a:pt x="22" y="31"/>
                  <a:pt x="56" y="16"/>
                </a:cubicBezTo>
                <a:cubicBezTo>
                  <a:pt x="90" y="0"/>
                  <a:pt x="131" y="6"/>
                  <a:pt x="159" y="30"/>
                </a:cubicBezTo>
                <a:lnTo>
                  <a:pt x="1997" y="1471"/>
                </a:lnTo>
                <a:cubicBezTo>
                  <a:pt x="2018" y="1489"/>
                  <a:pt x="2030" y="1515"/>
                  <a:pt x="2031" y="1543"/>
                </a:cubicBezTo>
                <a:cubicBezTo>
                  <a:pt x="2031" y="1570"/>
                  <a:pt x="2019" y="1598"/>
                  <a:pt x="1998" y="1616"/>
                </a:cubicBezTo>
                <a:lnTo>
                  <a:pt x="160" y="3105"/>
                </a:lnTo>
                <a:cubicBezTo>
                  <a:pt x="132" y="3130"/>
                  <a:pt x="91" y="3136"/>
                  <a:pt x="57" y="3121"/>
                </a:cubicBezTo>
                <a:cubicBezTo>
                  <a:pt x="22" y="3105"/>
                  <a:pt x="0" y="3071"/>
                  <a:pt x="0" y="3033"/>
                </a:cubicBezTo>
                <a:close/>
              </a:path>
            </a:pathLst>
          </a:custGeom>
          <a:solidFill>
            <a:srgbClr val="961217"/>
          </a:solidFill>
          <a:ln w="28575">
            <a:noFill/>
            <a:miter lim="800000"/>
          </a:ln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6710" y="4867910"/>
            <a:ext cx="6514465" cy="1771650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ysDash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17697" y="157899"/>
            <a:ext cx="760253" cy="760253"/>
          </a:xfrm>
          <a:prstGeom prst="ellipse">
            <a:avLst/>
          </a:prstGeom>
        </p:spPr>
      </p:pic>
      <p:sp>
        <p:nvSpPr>
          <p:cNvPr id="41" name="Rectangle 11"/>
          <p:cNvSpPr/>
          <p:nvPr/>
        </p:nvSpPr>
        <p:spPr>
          <a:xfrm>
            <a:off x="349885" y="2745105"/>
            <a:ext cx="6453505" cy="1633220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17"/>
              <p:cNvGraphicFramePr>
                <a:graphicFrameLocks noGrp="1"/>
              </p:cNvGraphicFramePr>
              <p:nvPr>
                <p:custDataLst>
                  <p:tags r:id="rId1"/>
                </p:custDataLst>
              </p:nvPr>
            </p:nvGraphicFramePr>
            <p:xfrm>
              <a:off x="406400" y="4926965"/>
              <a:ext cx="6455410" cy="17703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5541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1770380">
                    <a:tc>
                      <a:txBody>
                        <a:bodyPr/>
                        <a:lstStyle/>
                        <a:p>
                          <a:pPr marL="285750" marR="0" lvl="0" indent="-285750" algn="l" defTabSz="914400" rtl="0" fontAlgn="auto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defRPr/>
                          </a:pPr>
                          <a:r>
                            <a:rPr lang="en-US" altLang="zh-CN" sz="1600" b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微软雅黑" panose="020B0503020204020204" pitchFamily="34" charset="-122"/>
                              <a:sym typeface="+mn-ea"/>
                            </a:rPr>
                            <a:t>sample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altLang="zh-CN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′←</m:t>
                              </m:r>
                              <m:sSup>
                                <m:sSupPr>
                                  <m:ctrlPr>
                                    <a:rPr lang="en-US" altLang="zh-CN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CN" sz="16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6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Cambria Math" panose="02040503050406030204" pitchFamily="18" charset="0"/>
                                        </a:rPr>
                                        <m:t>𝟎</m:t>
                                      </m:r>
                                      <m:r>
                                        <a:rPr lang="en-US" altLang="zh-CN" sz="16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MS Mincho" charset="0"/>
                                          <a:cs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CN" sz="16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  <m:t>𝒚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600" b="0" i="1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微软雅黑" panose="020B0503020204020204" pitchFamily="34" charset="-122"/>
                              <a:sym typeface="+mn-ea"/>
                            </a:rPr>
                            <a:t> </a:t>
                          </a:r>
                          <a:r>
                            <a:rPr lang="en-US" altLang="zh-CN" sz="1600" b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微软雅黑" panose="020B0503020204020204" pitchFamily="34" charset="-122"/>
                              <a:sym typeface="+mn-ea"/>
                            </a:rPr>
                            <a:t>and  other randomness</a:t>
                          </a:r>
                          <a:endParaRPr lang="en-US" altLang="zh-CN" sz="1600" b="1" i="1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微软雅黑" panose="020B0503020204020204" pitchFamily="34" charset="-122"/>
                          </a:endParaRPr>
                        </a:p>
                        <a:p>
                          <a:pPr marL="285750" marR="0" lvl="0" indent="-285750" algn="l" defTabSz="914400" rtl="0" fontAlgn="auto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defRPr/>
                          </a:pPr>
                          <a:r>
                            <a:rPr lang="en-US" altLang="zh-CN" sz="1600" b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微软雅黑" panose="020B0503020204020204" pitchFamily="34" charset="-122"/>
                              <a:sym typeface="+mn-ea"/>
                            </a:rPr>
                            <a:t>define circuit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𝒞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sz="1600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𝝉</m:t>
                                  </m:r>
                                  <m:r>
                                    <a:rPr lang="en-US" altLang="zh-CN" sz="16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||</m:t>
                                  </m:r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  <m:t>𝒎</m:t>
                                  </m:r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en-US" altLang="zh-CN" sz="1600" b="1" i="1" dirty="0" err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en-US" altLang="zh-CN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altLang="zh-CN" sz="16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</m:d>
                              <m:r>
                                <a:rPr lang="en-US" altLang="zh-CN" sz="16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US" altLang="zh-CN" sz="16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zh-CN" sz="1600" b="1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en-US" altLang="zh-CN" sz="16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MS Mincho" charset="0"/>
                                            <a:cs typeface="Cambria Math" panose="02040503050406030204" pitchFamily="18" charset="0"/>
                                          </a:rPr>
                                          <m:t>  1</m:t>
                                        </m:r>
                                        <m:r>
                                          <a:rPr lang="en-US" altLang="zh-CN" sz="1600" b="1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MS Mincho" charset="0"/>
                                            <a:cs typeface="Cambria Math" panose="02040503050406030204" pitchFamily="18" charset="0"/>
                                          </a:rPr>
                                          <m:t>      </m:t>
                                        </m:r>
                                        <m:r>
                                          <a:rPr lang="en-US" altLang="zh-CN" sz="16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  <a:cs typeface="Cambria Math" panose="02040503050406030204" pitchFamily="18" charset="0"/>
                                          </a:rPr>
                                          <m:t>𝑖𝑓</m:t>
                                        </m:r>
                                        <m:r>
                                          <a:rPr lang="zh-CN" altLang="en-US" sz="1600" b="1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MS Mincho" charset="0"/>
                                            <a:cs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altLang="zh-CN" sz="1600" b="1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MS Mincho" charset="0"/>
                                            <a:cs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altLang="zh-CN" sz="1600" b="1" i="0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  <a:cs typeface="Cambria Math" panose="02040503050406030204" pitchFamily="18" charset="0"/>
                                          </a:rPr>
                                          <m:t>𝐏𝐑𝐅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CN" sz="1600" b="1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微软雅黑" panose="020B0503020204020204" pitchFamily="34" charset="-122"/>
                                                <a:cs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sz="1600" b="1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微软雅黑" panose="020B0503020204020204" pitchFamily="34" charset="-122"/>
                                                <a:cs typeface="Cambria Math" panose="02040503050406030204" pitchFamily="18" charset="0"/>
                                              </a:rPr>
                                              <m:t>𝒌</m:t>
                                            </m:r>
                                            <m:r>
                                              <a:rPr lang="en-US" altLang="zh-CN" sz="1600" b="1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MS Mincho" charset="0"/>
                                                <a:cs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altLang="zh-CN" sz="1600" b="1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MS Mincho" charset="0"/>
                                                <a:cs typeface="Cambria Math" panose="02040503050406030204" pitchFamily="18" charset="0"/>
                                              </a:rPr>
                                              <m:t>𝝉</m:t>
                                            </m:r>
                                            <m:r>
                                              <a:rPr lang="en-US" altLang="zh-CN" sz="1600" b="1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MS Mincho" charset="0"/>
                                                <a:cs typeface="Cambria Math" panose="02040503050406030204" pitchFamily="18" charset="0"/>
                                              </a:rPr>
                                              <m:t>||</m:t>
                                            </m:r>
                                            <m:r>
                                              <a:rPr lang="en-US" altLang="zh-CN" sz="16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微软雅黑" panose="020B0503020204020204" pitchFamily="34" charset="-122"/>
                                                <a:cs typeface="Cambria Math" panose="02040503050406030204" pitchFamily="18" charset="0"/>
                                              </a:rPr>
                                              <m:t>𝒎</m:t>
                                            </m:r>
                                            <m:r>
                                              <a:rPr lang="en-US" altLang="zh-CN" sz="16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MS Mincho" charset="0"/>
                                                <a:cs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e>
                                        </m:d>
                                        <m:r>
                                          <a:rPr lang="en-US" altLang="zh-CN" sz="1600" b="1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MS Mincho" charset="0"/>
                                            <a:cs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a:rPr lang="en-US" altLang="zh-CN" sz="16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  <a:cs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  <m:r>
                                          <a:rPr lang="en-US" altLang="zh-CN" sz="16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MS Mincho" charset="0"/>
                                            <a:cs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altLang="zh-CN" sz="16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MS Mincho" charset="0"/>
                                            <a:cs typeface="Cambria Math" panose="02040503050406030204" pitchFamily="18" charset="0"/>
                                          </a:rPr>
                                          <m:t>  0</m:t>
                                        </m:r>
                                        <m:r>
                                          <a:rPr lang="en-US" altLang="zh-CN" sz="1600" b="1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MS Mincho" charset="0"/>
                                            <a:cs typeface="Cambria Math" panose="02040503050406030204" pitchFamily="18" charset="0"/>
                                          </a:rPr>
                                          <m:t>                           </m:t>
                                        </m:r>
                                        <m:r>
                                          <a:rPr lang="en-US" altLang="zh-CN" sz="16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  <a:cs typeface="Cambria Math" panose="02040503050406030204" pitchFamily="18" charset="0"/>
                                          </a:rPr>
                                          <m:t>𝑜𝑡h𝑒𝑟𝑤𝑖𝑠𝑒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endParaRPr lang="en-US" altLang="zh-CN" sz="1600" b="1" i="1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微软雅黑" panose="020B0503020204020204" pitchFamily="34" charset="-122"/>
                          </a:endParaRPr>
                        </a:p>
                        <a:p>
                          <a:pPr marL="285750" marR="0" lvl="0" indent="-285750" algn="l" defTabSz="914400" rtl="0" fontAlgn="auto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defRPr/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6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  <m:t>𝐀</m:t>
                                  </m:r>
                                </m:e>
                                <m:sub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  <m:t>𝒑𝒓𝒇</m:t>
                                  </m:r>
                                </m:sub>
                                <m:sup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altLang="zh-CN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en-US" altLang="zh-CN" sz="16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</a:rPr>
                                <m:t>𝐇𝐨𝐦𝐄𝐯𝐚𝐥</m:t>
                              </m:r>
                              <m:r>
                                <a:rPr lang="en-US" altLang="zh-CN" sz="16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𝒞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sz="1600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𝝉</m:t>
                                  </m:r>
                                  <m:r>
                                    <a:rPr lang="en-US" altLang="zh-CN" sz="16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||</m:t>
                                  </m:r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  <m:t>𝒎</m:t>
                                  </m:r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en-US" altLang="zh-CN" sz="1600" b="1" i="1" dirty="0" err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en-US" altLang="zh-CN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  <m:r>
                                <a:rPr lang="en-US" altLang="zh-CN" sz="16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(⋅),</m:t>
                              </m:r>
                              <m: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  <a:sym typeface="+mn-ea"/>
                                </a:rPr>
                                <m:t>𝑝𝑝</m:t>
                              </m:r>
                              <m:r>
                                <a:rPr lang="en-US" altLang="zh-CN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altLang="zh-CN" sz="1600" b="1" i="1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微软雅黑" panose="020B0503020204020204" pitchFamily="34" charset="-122"/>
                          </a:endParaRPr>
                        </a:p>
                        <a:p>
                          <a:pPr marL="285750" marR="0" lvl="0" indent="-285750" algn="l" defTabSz="914400" rtl="0" fontAlgn="auto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en-US" altLang="zh-CN" sz="16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𝐒𝐚𝐦𝐩𝐥𝐞𝐏𝐫𝐞</m:t>
                              </m:r>
                              <m:d>
                                <m:dPr>
                                  <m:ctrlP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altLang="zh-CN" sz="1600" b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  <m:t>𝐀</m:t>
                                  </m:r>
                                  <m:r>
                                    <a:rPr lang="en-US" altLang="zh-CN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|</m:t>
                                  </m:r>
                                  <m:sSubSup>
                                    <m:sSubSupPr>
                                      <m:ctrlPr>
                                        <a:rPr lang="en-US" altLang="zh-CN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1600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Cambria Math" panose="02040503050406030204" pitchFamily="18" charset="0"/>
                                        </a:rPr>
                                        <m:t>𝐀</m:t>
                                      </m:r>
                                    </m:e>
                                    <m:sub>
                                      <m:r>
                                        <a:rPr lang="en-US" altLang="zh-CN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Cambria Math" panose="02040503050406030204" pitchFamily="18" charset="0"/>
                                        </a:rPr>
                                        <m:t>𝒑𝒓𝒇</m:t>
                                      </m:r>
                                    </m:sub>
                                    <m:sup>
                                      <m:r>
                                        <a:rPr lang="en-US" altLang="zh-CN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MS Mincho" charset="0"/>
                                          <a:cs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en-US" altLang="zh-CN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]</m:t>
                                  </m:r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CN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𝐓</m:t>
                                      </m:r>
                                    </m:e>
                                    <m:sub>
                                      <m:r>
                                        <a:rPr lang="en-US" altLang="zh-CN" sz="1600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𝐀</m:t>
                                      </m:r>
                                    </m:sub>
                                  </m:sSub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zh-CN" altLang="en-US" sz="16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  <m:r>
                                <m:rPr>
                                  <m:nor/>
                                </m:rP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m:rPr>
                                  <m:nor/>
                                </m:rP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  <m:r>
                                <m:rPr>
                                  <m:nor/>
                                </m:rPr>
                                <a:rPr lang="en-US" altLang="zh-CN" sz="1600" b="0" dirty="0">
                                  <a:solidFill>
                                    <a:schemeClr val="tx1"/>
                                  </a:solidFill>
                                  <a:latin typeface="微软雅黑" panose="020B0503020204020204" pitchFamily="34" charset="-122"/>
                                  <a:ea typeface="微软雅黑" panose="020B0503020204020204" pitchFamily="34" charset="-122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𝐀</m:t>
                                  </m:r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bSup>
                                    <m:sSubSupPr>
                                      <m:ctrlPr>
                                        <a:rPr lang="en-US" altLang="zh-CN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1600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𝐀</m:t>
                                      </m:r>
                                    </m:e>
                                    <m:sub>
                                      <m:r>
                                        <a:rPr lang="en-US" altLang="zh-CN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𝒑𝒓𝒇</m:t>
                                      </m:r>
                                    </m:sub>
                                    <m:sup>
                                      <m:r>
                                        <a:rPr lang="en-US" altLang="zh-CN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altLang="zh-CN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oMath>
                          </a14:m>
                          <a:endParaRPr lang="en-US" altLang="zh-CN" sz="1600" b="1" i="1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微软雅黑" panose="020B0503020204020204" pitchFamily="34" charset="-122"/>
                          </a:endParaRPr>
                        </a:p>
                      </a:txBody>
                      <a:tcPr>
                        <a:lnL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17"/>
              <p:cNvGraphicFramePr>
                <a:graphicFrameLocks noGrp="1"/>
              </p:cNvGraphicFramePr>
              <p:nvPr>
                <p:custDataLst>
                  <p:tags r:id="rId11"/>
                </p:custDataLst>
              </p:nvPr>
            </p:nvGraphicFramePr>
            <p:xfrm>
              <a:off x="406400" y="4926965"/>
              <a:ext cx="6455410" cy="17703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55410"/>
                  </a:tblGrid>
                  <a:tr h="17703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406400" y="1376680"/>
                <a:ext cx="2644775" cy="6813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16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Public parameter (</a:t>
                </a:r>
                <a14:m>
                  <m:oMath xmlns:m="http://schemas.openxmlformats.org/officeDocument/2006/math">
                    <m:r>
                      <a:rPr lang="en-US" altLang="zh-CN" sz="16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  <a:sym typeface="+mn-ea"/>
                      </a:rPr>
                      <m:t>𝑝𝑝</m:t>
                    </m:r>
                  </m:oMath>
                </a14:m>
                <a:r>
                  <a:rPr lang="en-US" altLang="zh-CN" sz="16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):</a:t>
                </a:r>
              </a:p>
              <a:p>
                <a:pPr marL="285750" indent="-28575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16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Master trapdoor:</a:t>
                </a:r>
                <a:r>
                  <a:rPr lang="en-US" altLang="zh-CN" sz="1600" b="1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  </a:t>
                </a: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00" y="1376680"/>
                <a:ext cx="2644775" cy="68135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/>
              <p:cNvSpPr txBox="1"/>
              <p:nvPr/>
            </p:nvSpPr>
            <p:spPr>
              <a:xfrm>
                <a:off x="3129915" y="1742440"/>
                <a:ext cx="473710" cy="36830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𝐓</m:t>
                          </m:r>
                        </m:e>
                        <m:sub>
                          <m:r>
                            <a:rPr lang="en-US" altLang="zh-CN" b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𝐀</m:t>
                          </m:r>
                        </m:sub>
                      </m:sSub>
                    </m:oMath>
                  </m:oMathPara>
                </a14:m>
                <a:endParaRPr lang="en-US" altLang="zh-CN" b="1">
                  <a:solidFill>
                    <a:schemeClr val="bg1">
                      <a:lumMod val="50000"/>
                    </a:schemeClr>
                  </a:solidFill>
                  <a:latin typeface="Cambria Math" panose="02040503050406030204" pitchFamily="18" charset="0"/>
                  <a:ea typeface="微软雅黑" panose="020B0503020204020204" pitchFamily="34" charset="-122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915" y="1742440"/>
                <a:ext cx="473710" cy="36830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3647440" y="1387475"/>
                <a:ext cx="2386330" cy="36639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𝐀</m:t>
                          </m:r>
                        </m:e>
                        <m:sub>
                          <m:r>
                            <a:rPr lang="en-US" altLang="zh-CN" b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b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b="1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𝐀</m:t>
                          </m:r>
                        </m:e>
                        <m:sub>
                          <m:r>
                            <a:rPr lang="en-US" altLang="zh-CN" b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CN" b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,</m:t>
                      </m:r>
                      <m:r>
                        <a:rPr lang="en-US" altLang="zh-CN" b="1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…,</m:t>
                      </m:r>
                      <m:sSub>
                        <m:sSubPr>
                          <m:ctrlPr>
                            <a:rPr lang="en-US" altLang="zh-CN" b="1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𝐀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1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en-US" altLang="zh-CN" b="1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1" i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𝐙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en-US" altLang="zh-CN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𝑤</m:t>
                          </m:r>
                        </m:sup>
                      </m:sSubSup>
                    </m:oMath>
                  </m:oMathPara>
                </a14:m>
                <a:endParaRPr lang="en-US" altLang="zh-CN" b="0" i="1">
                  <a:solidFill>
                    <a:schemeClr val="bg1">
                      <a:lumMod val="50000"/>
                    </a:schemeClr>
                  </a:solidFill>
                  <a:latin typeface="Cambria Math" panose="02040503050406030204" pitchFamily="18" charset="0"/>
                  <a:ea typeface="微软雅黑" panose="020B0503020204020204" pitchFamily="34" charset="-122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440" y="1387475"/>
                <a:ext cx="2386330" cy="36639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"/>
              <p:cNvSpPr txBox="1"/>
              <p:nvPr/>
            </p:nvSpPr>
            <p:spPr>
              <a:xfrm>
                <a:off x="7055485" y="4867910"/>
                <a:ext cx="4775200" cy="110998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961217"/>
                </a:solidFill>
                <a:prstDash val="dash"/>
              </a:ln>
            </p:spPr>
            <p:txBody>
              <a:bodyPr wrap="square">
                <a:noAutofit/>
              </a:bodyPr>
              <a:lstStyle/>
              <a:p>
                <a:pPr algn="ctr"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en-US" altLang="zh-CN" b="1" dirty="0">
                    <a:solidFill>
                      <a:srgbClr val="96121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Goal : </a:t>
                </a:r>
                <a:r>
                  <a:rPr lang="en-US" altLang="zh-CN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Cambria Math" panose="02040503050406030204" pitchFamily="18" charset="0"/>
                  </a:rPr>
                  <a:t>given</a:t>
                </a:r>
                <a:r>
                  <a:rPr lang="en-US" altLang="zh-CN" b="1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find</a:t>
                </a:r>
                <a:r>
                  <a:rPr lang="en-US" altLang="zh-CN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s.t., </a:t>
                </a:r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r>
                      <m:rPr>
                        <m:nor/>
                      </m:rPr>
                      <a:rPr lang="en-US" altLang="zh-CN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Sup>
                          <m:sSubSupPr>
                            <m:ctrlPr>
                              <a:rPr lang="en-US" altLang="zh-CN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  <m:sub>
                            <m:r>
                              <a:rPr lang="en-US" altLang="zh-CN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𝒑𝒓𝒇</m:t>
                            </m:r>
                          </m:sub>
                          <m:sup>
                            <m:r>
                              <a:rPr lang="en-US" altLang="zh-CN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altLang="zh-CN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altLang="zh-CN" b="1" i="1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en-US" altLang="zh-CN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This can be done by preimage sampling algorithm with the help of</a:t>
                </a:r>
                <a:r>
                  <a:rPr lang="en-US" altLang="zh-CN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𝐓</m:t>
                        </m:r>
                      </m:e>
                      <m:sub>
                        <m:r>
                          <a:rPr lang="en-US" altLang="zh-CN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</m:sub>
                    </m:sSub>
                  </m:oMath>
                </a14:m>
                <a:endParaRPr lang="en-US" altLang="zh-CN" b="1" dirty="0">
                  <a:solidFill>
                    <a:schemeClr val="tx1"/>
                  </a:solidFill>
                  <a:latin typeface="Cambria Math" panose="02040503050406030204" pitchFamily="18" charset="0"/>
                  <a:ea typeface="微软雅黑" panose="020B0503020204020204" pitchFamily="34" charset="-122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5485" y="4867910"/>
                <a:ext cx="4775200" cy="1109980"/>
              </a:xfrm>
              <a:prstGeom prst="rect">
                <a:avLst/>
              </a:prstGeom>
              <a:blipFill rotWithShape="1">
                <a:blip r:embed="rId16"/>
                <a:stretch>
                  <a:fillRect l="-199" t="-858" r="-199" b="-858"/>
                </a:stretch>
              </a:blipFill>
              <a:ln w="19050">
                <a:solidFill>
                  <a:srgbClr val="961217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2"/>
          <p:cNvSpPr txBox="1"/>
          <p:nvPr/>
        </p:nvSpPr>
        <p:spPr>
          <a:xfrm>
            <a:off x="480060" y="6141085"/>
            <a:ext cx="5234940" cy="396875"/>
          </a:xfrm>
          <a:prstGeom prst="rect">
            <a:avLst/>
          </a:prstGeom>
          <a:noFill/>
          <a:ln w="19050">
            <a:solidFill>
              <a:srgbClr val="961217"/>
            </a:solidFill>
            <a:prstDash val="dash"/>
          </a:ln>
        </p:spPr>
        <p:txBody>
          <a:bodyPr wrap="square">
            <a:noAutofit/>
          </a:bodyPr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endParaRPr lang="en-US" altLang="zh-CN" b="1" dirty="0">
              <a:solidFill>
                <a:srgbClr val="96121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3" name="Straight Arrow Connector 39"/>
          <p:cNvCxnSpPr>
            <a:stCxn id="26" idx="1"/>
            <a:endCxn id="32" idx="3"/>
          </p:cNvCxnSpPr>
          <p:nvPr/>
        </p:nvCxnSpPr>
        <p:spPr>
          <a:xfrm flipH="1">
            <a:off x="5714782" y="5422810"/>
            <a:ext cx="1340485" cy="916940"/>
          </a:xfrm>
          <a:prstGeom prst="straightConnector1">
            <a:avLst/>
          </a:prstGeom>
          <a:ln w="19050">
            <a:solidFill>
              <a:srgbClr val="961217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13"/>
          <p:cNvSpPr/>
          <p:nvPr/>
        </p:nvSpPr>
        <p:spPr>
          <a:xfrm>
            <a:off x="328295" y="1017270"/>
            <a:ext cx="6080760" cy="97218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/>
              <p:cNvSpPr txBox="1"/>
              <p:nvPr/>
            </p:nvSpPr>
            <p:spPr>
              <a:xfrm>
                <a:off x="3190875" y="1494790"/>
                <a:ext cx="473710" cy="36830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𝐓</m:t>
                          </m:r>
                        </m:e>
                        <m:sub>
                          <m:r>
                            <a:rPr lang="en-US" altLang="zh-CN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𝐀</m:t>
                          </m:r>
                        </m:sub>
                      </m:sSub>
                    </m:oMath>
                  </m:oMathPara>
                </a14:m>
                <a:endParaRPr lang="en-US" altLang="zh-CN" b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875" y="1494790"/>
                <a:ext cx="473710" cy="3683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/>
              <p:cNvSpPr txBox="1"/>
              <p:nvPr/>
            </p:nvSpPr>
            <p:spPr>
              <a:xfrm>
                <a:off x="3147060" y="1141095"/>
                <a:ext cx="411480" cy="36830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mbria Math" panose="02040503050406030204" pitchFamily="18" charset="0"/>
                        </a:rPr>
                        <m:t>𝐀</m:t>
                      </m:r>
                    </m:oMath>
                  </m:oMathPara>
                </a14:m>
                <a:endParaRPr lang="en-US" altLang="zh-CN" b="1" i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7060" y="1141095"/>
                <a:ext cx="411480" cy="3683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/>
              <p:cNvSpPr txBox="1"/>
              <p:nvPr/>
            </p:nvSpPr>
            <p:spPr>
              <a:xfrm>
                <a:off x="3620770" y="1506220"/>
                <a:ext cx="2409825" cy="36830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mbria Math" panose="02040503050406030204" pitchFamily="18" charset="0"/>
                        </a:rPr>
                        <m:t>𝒌</m:t>
                      </m:r>
                      <m:r>
                        <a:rPr lang="en-US" altLang="zh-CN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altLang="zh-CN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,....,</m:t>
                      </m:r>
                      <m:sSub>
                        <m:sSubPr>
                          <m:ctrlPr>
                            <a:rPr lang="en-US" altLang="zh-CN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b="1" i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0770" y="1506220"/>
                <a:ext cx="2409825" cy="3683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134750" y="6392901"/>
            <a:ext cx="2743200" cy="365125"/>
          </a:xfrm>
        </p:spPr>
        <p:txBody>
          <a:bodyPr/>
          <a:lstStyle/>
          <a:p>
            <a:fld id="{48DCEDA9-FE4E-45E7-BD88-ED2AE9648CD7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29</a:t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1"/>
          <p:cNvGrpSpPr/>
          <p:nvPr/>
        </p:nvGrpSpPr>
        <p:grpSpPr>
          <a:xfrm>
            <a:off x="11016" y="99020"/>
            <a:ext cx="4293855" cy="626876"/>
            <a:chOff x="0" y="218940"/>
            <a:chExt cx="3283084" cy="626876"/>
          </a:xfrm>
        </p:grpSpPr>
        <p:sp>
          <p:nvSpPr>
            <p:cNvPr id="11" name="矩形 2"/>
            <p:cNvSpPr/>
            <p:nvPr/>
          </p:nvSpPr>
          <p:spPr>
            <a:xfrm>
              <a:off x="0" y="218940"/>
              <a:ext cx="242371" cy="626876"/>
            </a:xfrm>
            <a:prstGeom prst="rect">
              <a:avLst/>
            </a:prstGeom>
            <a:solidFill>
              <a:srgbClr val="961318"/>
            </a:solidFill>
            <a:ln w="25400" cap="flat" cmpd="sng" algn="ctr">
              <a:solidFill>
                <a:srgbClr val="961318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6" name="直接连接符 5"/>
            <p:cNvCxnSpPr/>
            <p:nvPr/>
          </p:nvCxnSpPr>
          <p:spPr>
            <a:xfrm>
              <a:off x="402764" y="845816"/>
              <a:ext cx="2880320" cy="0"/>
            </a:xfrm>
            <a:prstGeom prst="line">
              <a:avLst/>
            </a:prstGeom>
            <a:noFill/>
            <a:ln w="28575" cap="flat" cmpd="sng" algn="ctr">
              <a:gradFill flip="none" rotWithShape="1">
                <a:gsLst>
                  <a:gs pos="0">
                    <a:srgbClr val="961318"/>
                  </a:gs>
                  <a:gs pos="81000">
                    <a:srgbClr val="961318">
                      <a:alpha val="20000"/>
                    </a:srgbClr>
                  </a:gs>
                  <a:gs pos="100000">
                    <a:srgbClr val="961318">
                      <a:alpha val="0"/>
                    </a:srgbClr>
                  </a:gs>
                </a:gsLst>
                <a:lin ang="0" scaled="1"/>
                <a:tileRect/>
              </a:gradFill>
              <a:prstDash val="solid"/>
            </a:ln>
            <a:effectLst/>
          </p:spPr>
        </p:cxnSp>
      </p:grpSp>
      <p:sp>
        <p:nvSpPr>
          <p:cNvPr id="44" name="文本框 4"/>
          <p:cNvSpPr txBox="1"/>
          <p:nvPr/>
        </p:nvSpPr>
        <p:spPr>
          <a:xfrm>
            <a:off x="407344" y="153194"/>
            <a:ext cx="52552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rCR SECURITY EXPERIMENT </a:t>
            </a:r>
          </a:p>
        </p:txBody>
      </p:sp>
      <p:pic>
        <p:nvPicPr>
          <p:cNvPr id="5" name="图片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17697" y="157899"/>
            <a:ext cx="760253" cy="760253"/>
          </a:xfrm>
          <a:prstGeom prst="ellipse">
            <a:avLst/>
          </a:prstGeom>
        </p:spPr>
      </p:pic>
      <p:sp>
        <p:nvSpPr>
          <p:cNvPr id="47" name="Rounded Rectangle 13"/>
          <p:cNvSpPr/>
          <p:nvPr/>
        </p:nvSpPr>
        <p:spPr>
          <a:xfrm>
            <a:off x="328295" y="2279015"/>
            <a:ext cx="6082030" cy="184467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16"/>
              <p:cNvSpPr txBox="1"/>
              <p:nvPr/>
            </p:nvSpPr>
            <p:spPr>
              <a:xfrm>
                <a:off x="749935" y="2082800"/>
                <a:ext cx="5140960" cy="3371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b="1" dirty="0" err="1">
                    <a:solidFill>
                      <a:srgbClr val="96121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Adaptation Oracle Query Phase </a:t>
                </a:r>
                <a:r>
                  <a:rPr lang="en-US" altLang="zh-CN" sz="16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𝝉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𝒉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𝒎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𝒓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𝒎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′)</m:t>
                    </m:r>
                  </m:oMath>
                </a14:m>
                <a:endParaRPr lang="en-US" sz="1600" b="1" dirty="0" err="1">
                  <a:solidFill>
                    <a:srgbClr val="96121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48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935" y="2082800"/>
                <a:ext cx="5140960" cy="33718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ounded Rectangle 47"/>
          <p:cNvSpPr/>
          <p:nvPr/>
        </p:nvSpPr>
        <p:spPr>
          <a:xfrm>
            <a:off x="327660" y="4400550"/>
            <a:ext cx="6082030" cy="183959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8"/>
              <p:cNvSpPr txBox="1"/>
              <p:nvPr/>
            </p:nvSpPr>
            <p:spPr>
              <a:xfrm>
                <a:off x="1042035" y="4226560"/>
                <a:ext cx="4683760" cy="3371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600" b="1" dirty="0">
                    <a:solidFill>
                      <a:srgbClr val="96131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Challenge Phase :</a:t>
                </a:r>
                <a:r>
                  <a:rPr lang="zh-CN" altLang="en-US" sz="16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𝝉</m:t>
                            </m:r>
                          </m:e>
                          <m:sup>
                            <m:r>
                              <a:rPr lang="zh-CN" alt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𝒉</m:t>
                        </m:r>
                      </m:e>
                      <m:sup>
                        <m:r>
                          <a:rPr lang="zh-CN" alt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zh-CN" alt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zh-CN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′</m:t>
                        </m:r>
                        <m:r>
                          <a:rPr lang="zh-CN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′</m:t>
                        </m:r>
                        <m:r>
                          <a:rPr lang="zh-CN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b="1" dirty="0" err="1">
                  <a:solidFill>
                    <a:srgbClr val="96121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50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035" y="4226560"/>
                <a:ext cx="4683760" cy="33718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文本框 64"/>
              <p:cNvSpPr txBox="1"/>
              <p:nvPr/>
            </p:nvSpPr>
            <p:spPr>
              <a:xfrm>
                <a:off x="402590" y="4603115"/>
                <a:ext cx="6043295" cy="145415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285750" marR="0" lvl="0" indent="-285750" algn="l" defTabSz="914400" rtl="0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altLang="zh-CN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0" lang="en-US" altLang="zh-CN" sz="16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kumimoji="0" lang="en-US" altLang="zh-CN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𝒑𝒓𝒇</m:t>
                        </m:r>
                      </m:sub>
                      <m:sup>
                        <m:r>
                          <a:rPr kumimoji="0" lang="zh-CN" altLang="en-US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kumimoji="0" lang="en-US" altLang="zh-CN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←</m:t>
                    </m:r>
                    <m:r>
                      <a:rPr lang="en-US" altLang="zh-CN" sz="1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𝐇𝐨𝐦𝐄𝐯𝐚𝐥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𝒞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16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𝝉</m:t>
                            </m:r>
                          </m:e>
                          <m:sup>
                            <m:r>
                              <a:rPr kumimoji="0" lang="zh-CN" altLang="en-US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1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||</m:t>
                        </m:r>
                        <m:sSup>
                          <m:sSupPr>
                            <m:ctrlP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kumimoji="0" lang="zh-CN" altLang="en-US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1600" b="1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zh-CN" alt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altLang="zh-CN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r>
                      <a:rPr kumimoji="0" lang="en-US" altLang="zh-C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𝑝𝑝</m:t>
                    </m:r>
                    <m:r>
                      <a:rPr kumimoji="0" lang="en-US" altLang="zh-CN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altLang="zh-CN" sz="160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zh-CN" altLang="en-US" sz="1600" b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zh-CN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zh-CN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,...)</m:t>
                    </m:r>
                  </m:oMath>
                </a14:m>
                <a:endParaRPr kumimoji="0" lang="en-US" altLang="zh-CN" sz="1600" b="1" i="1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  <a:p>
                <a:pPr marL="285750" marR="0" lvl="0" indent="-285750" algn="l" defTabSz="914400" rtl="0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en-US" altLang="zh-C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𝒑𝒓𝒇</m:t>
                        </m:r>
                      </m:sub>
                      <m:sup>
                        <m:r>
                          <a:rPr lang="en-US" altLang="zh-C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′</m:t>
                        </m:r>
                        <m:r>
                          <a:rPr lang="zh-CN" alt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kumimoji="0" lang="en-US" altLang="zh-CN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←</m:t>
                    </m:r>
                    <m:r>
                      <a:rPr lang="en-US" altLang="zh-CN" sz="1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𝐇𝐨𝐦𝐄𝐯𝐚𝐥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𝒞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16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𝝉</m:t>
                            </m:r>
                          </m:e>
                          <m:sup>
                            <m:r>
                              <a:rPr kumimoji="0" lang="zh-CN" altLang="en-US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1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||</m:t>
                        </m:r>
                        <m:sSup>
                          <m:sSupPr>
                            <m:ctrlP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′</m:t>
                            </m:r>
                            <m:r>
                              <a:rPr kumimoji="0" lang="zh-CN" altLang="en-US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1600" b="1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′</m:t>
                            </m:r>
                            <m:r>
                              <a:rPr kumimoji="0" lang="zh-CN" altLang="en-US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altLang="zh-CN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r>
                      <a:rPr kumimoji="0" lang="en-US" altLang="zh-C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𝑝𝑝</m:t>
                    </m:r>
                    <m:r>
                      <a:rPr kumimoji="0" lang="en-US" altLang="zh-CN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6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′</m:t>
                        </m:r>
                        <m:r>
                          <a:rPr lang="zh-CN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′</m:t>
                        </m:r>
                        <m:r>
                          <a:rPr lang="zh-CN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′</m:t>
                        </m:r>
                        <m:r>
                          <a:rPr lang="zh-CN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,...)</m:t>
                    </m:r>
                  </m:oMath>
                </a14:m>
                <a:endParaRPr lang="en-US" altLang="zh-CN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  <a:p>
                <a:pPr marL="285750" marR="0" lvl="0" indent="-285750" algn="l" defTabSz="914400" rtl="0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sz="16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Wins if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𝐀</m:t>
                        </m:r>
                      </m:e>
                      <m:e>
                        <m:sSubSup>
                          <m:sSubSupPr>
                            <m:ctrlPr>
                              <a:rPr lang="en-US" altLang="zh-CN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6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  <m:t>𝐀</m:t>
                            </m:r>
                          </m:e>
                          <m:sub>
                            <m:r>
                              <a:rPr lang="en-US" altLang="zh-CN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  <m:t>𝒑𝒓𝒇</m:t>
                            </m:r>
                          </m:sub>
                          <m:sup>
                            <m:r>
                              <a:rPr lang="en-US" altLang="zh-CN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zh-CN" altLang="en-US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′</m:t>
                        </m:r>
                        <m:r>
                          <a:rPr lang="zh-CN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𝒉</m:t>
                        </m:r>
                      </m:e>
                      <m:sup>
                        <m:r>
                          <a:rPr lang="zh-CN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=[</m:t>
                    </m:r>
                    <m:r>
                      <a:rPr lang="en-US" altLang="zh-CN" sz="16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𝐀</m:t>
                    </m:r>
                    <m:r>
                      <a:rPr lang="en-US" altLang="zh-CN" sz="16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|</m:t>
                    </m:r>
                    <m:sSubSup>
                      <m:sSubSupPr>
                        <m:ctrlPr>
                          <a:rPr lang="en-US" altLang="zh-C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en-US" altLang="zh-C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𝒑𝒓𝒇</m:t>
                        </m:r>
                      </m:sub>
                      <m:sup>
                        <m:r>
                          <a:rPr lang="zh-CN" alt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]</m:t>
                    </m:r>
                    <m:sSup>
                      <m:sSupPr>
                        <m:ctrlP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⋅</m:t>
                        </m:r>
                        <m: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zh-CN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1600" b="1" i="1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lang="en-US" altLang="zh-CN" sz="16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and other wining conditions required by rCR is satisfied</a:t>
                </a:r>
                <a:endParaRPr lang="en-US" sz="16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65" name="文本框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90" y="4603115"/>
                <a:ext cx="6043295" cy="145415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" name="图片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097" y="5769135"/>
            <a:ext cx="1132582" cy="8028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423545" y="1129030"/>
                <a:ext cx="2644775" cy="6813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160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Public parameter (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  <a:sym typeface="+mn-ea"/>
                      </a:rPr>
                      <m:t>𝑝𝑝</m:t>
                    </m:r>
                  </m:oMath>
                </a14:m>
                <a:r>
                  <a:rPr lang="en-US" altLang="zh-CN" sz="160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):</a:t>
                </a:r>
              </a:p>
              <a:p>
                <a:pPr marL="285750" indent="-28575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160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Master trapdoor:</a:t>
                </a:r>
                <a:r>
                  <a:rPr lang="en-US" altLang="zh-CN" sz="1600" b="1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  </a:t>
                </a:r>
                <a:endParaRPr lang="en-US" altLang="zh-CN" sz="16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45" y="1129030"/>
                <a:ext cx="2644775" cy="68135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3664585" y="1139825"/>
                <a:ext cx="2386330" cy="36639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𝐀</m:t>
                          </m:r>
                        </m:e>
                        <m:sub>
                          <m:r>
                            <a:rPr lang="en-US" altLang="zh-CN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𝐀</m:t>
                          </m:r>
                        </m:e>
                        <m:sub>
                          <m:r>
                            <a:rPr lang="en-US" altLang="zh-CN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CN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,</m:t>
                      </m:r>
                      <m:r>
                        <a:rPr lang="en-US" altLang="zh-CN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…,</m:t>
                      </m:r>
                      <m:sSub>
                        <m:sSubPr>
                          <m:ctrlP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𝐀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𝐙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𝑤</m:t>
                          </m:r>
                        </m:sup>
                      </m:sSubSup>
                    </m:oMath>
                  </m:oMathPara>
                </a14:m>
                <a:endParaRPr lang="en-US" altLang="zh-CN" b="0" i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4585" y="1139825"/>
                <a:ext cx="2386330" cy="36639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/>
          <p:cNvSpPr txBox="1"/>
          <p:nvPr/>
        </p:nvSpPr>
        <p:spPr>
          <a:xfrm>
            <a:off x="2315210" y="856615"/>
            <a:ext cx="166370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Setup Phase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17"/>
              <p:cNvGraphicFramePr>
                <a:graphicFrameLocks noGrp="1"/>
              </p:cNvGraphicFramePr>
              <p:nvPr>
                <p:custDataLst>
                  <p:tags r:id="rId1"/>
                </p:custDataLst>
              </p:nvPr>
            </p:nvGraphicFramePr>
            <p:xfrm>
              <a:off x="402590" y="2417445"/>
              <a:ext cx="7273925" cy="176974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27392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1769745">
                    <a:tc>
                      <a:txBody>
                        <a:bodyPr/>
                        <a:lstStyle/>
                        <a:p>
                          <a:pPr marL="285750" marR="0" lvl="0" indent="-285750" algn="l" defTabSz="914400" rtl="0" fontAlgn="auto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defRPr/>
                          </a:pPr>
                          <a:r>
                            <a:rPr lang="en-US" altLang="zh-CN" sz="1600" b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微软雅黑" panose="020B0503020204020204" pitchFamily="34" charset="-122"/>
                              <a:sym typeface="+mn-ea"/>
                            </a:rPr>
                            <a:t>sample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altLang="zh-CN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′←</m:t>
                              </m:r>
                              <m:sSup>
                                <m:sSupPr>
                                  <m:ctrlPr>
                                    <a:rPr lang="en-US" altLang="zh-CN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CN" sz="16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6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Cambria Math" panose="02040503050406030204" pitchFamily="18" charset="0"/>
                                        </a:rPr>
                                        <m:t>𝟎</m:t>
                                      </m:r>
                                      <m:r>
                                        <a:rPr lang="en-US" altLang="zh-CN" sz="16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MS Mincho" charset="0"/>
                                          <a:cs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CN" sz="16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  <m:t>𝒚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600" b="0" i="1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微软雅黑" panose="020B0503020204020204" pitchFamily="34" charset="-122"/>
                              <a:sym typeface="+mn-ea"/>
                            </a:rPr>
                            <a:t> </a:t>
                          </a:r>
                          <a:r>
                            <a:rPr lang="en-US" altLang="zh-CN" sz="1600" b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微软雅黑" panose="020B0503020204020204" pitchFamily="34" charset="-122"/>
                              <a:sym typeface="+mn-ea"/>
                            </a:rPr>
                            <a:t>and  other randomness</a:t>
                          </a:r>
                          <a:endParaRPr lang="en-US" altLang="zh-CN" sz="1600" b="1" i="1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微软雅黑" panose="020B0503020204020204" pitchFamily="34" charset="-122"/>
                          </a:endParaRPr>
                        </a:p>
                        <a:p>
                          <a:pPr marL="285750" marR="0" lvl="0" indent="-285750" algn="l" defTabSz="914400" rtl="0" fontAlgn="auto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defRPr/>
                          </a:pPr>
                          <a:r>
                            <a:rPr lang="en-US" altLang="zh-CN" sz="1600" b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微软雅黑" panose="020B0503020204020204" pitchFamily="34" charset="-122"/>
                              <a:sym typeface="+mn-ea"/>
                            </a:rPr>
                            <a:t>define circuit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𝒞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sz="1600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𝝉</m:t>
                                  </m:r>
                                  <m:r>
                                    <a:rPr lang="en-US" altLang="zh-CN" sz="16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||</m:t>
                                  </m:r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  <m:t>𝒎</m:t>
                                  </m:r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en-US" altLang="zh-CN" sz="1600" b="1" i="1" dirty="0" err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en-US" altLang="zh-CN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altLang="zh-CN" sz="16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</m:d>
                              <m:r>
                                <a:rPr lang="en-US" altLang="zh-CN" sz="16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US" altLang="zh-CN" sz="16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zh-CN" sz="1600" b="1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en-US" altLang="zh-CN" sz="16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MS Mincho" charset="0"/>
                                            <a:cs typeface="Cambria Math" panose="02040503050406030204" pitchFamily="18" charset="0"/>
                                          </a:rPr>
                                          <m:t>  1</m:t>
                                        </m:r>
                                        <m:r>
                                          <a:rPr lang="en-US" altLang="zh-CN" sz="1600" b="1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MS Mincho" charset="0"/>
                                            <a:cs typeface="Cambria Math" panose="02040503050406030204" pitchFamily="18" charset="0"/>
                                          </a:rPr>
                                          <m:t>     </m:t>
                                        </m:r>
                                        <m:r>
                                          <a:rPr lang="en-US" altLang="zh-CN" sz="16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  <a:cs typeface="Cambria Math" panose="02040503050406030204" pitchFamily="18" charset="0"/>
                                          </a:rPr>
                                          <m:t>𝑖𝑓</m:t>
                                        </m:r>
                                        <m:r>
                                          <a:rPr lang="zh-CN" altLang="en-US" sz="1600" b="1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MS Mincho" charset="0"/>
                                            <a:cs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altLang="zh-CN" sz="1600" b="1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MS Mincho" charset="0"/>
                                            <a:cs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altLang="zh-CN" sz="1600" b="1" i="0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  <a:cs typeface="Cambria Math" panose="02040503050406030204" pitchFamily="18" charset="0"/>
                                          </a:rPr>
                                          <m:t>𝐏𝐑𝐅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CN" sz="1600" b="1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微软雅黑" panose="020B0503020204020204" pitchFamily="34" charset="-122"/>
                                                <a:cs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sz="1600" b="1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微软雅黑" panose="020B0503020204020204" pitchFamily="34" charset="-122"/>
                                                <a:cs typeface="Cambria Math" panose="02040503050406030204" pitchFamily="18" charset="0"/>
                                              </a:rPr>
                                              <m:t>𝒌</m:t>
                                            </m:r>
                                            <m:r>
                                              <a:rPr lang="en-US" altLang="zh-CN" sz="1600" b="1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MS Mincho" charset="0"/>
                                                <a:cs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altLang="zh-CN" sz="1600" b="1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MS Mincho" charset="0"/>
                                                <a:cs typeface="Cambria Math" panose="02040503050406030204" pitchFamily="18" charset="0"/>
                                              </a:rPr>
                                              <m:t>𝝉</m:t>
                                            </m:r>
                                            <m:r>
                                              <a:rPr lang="en-US" altLang="zh-CN" sz="1600" b="1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MS Mincho" charset="0"/>
                                                <a:cs typeface="Cambria Math" panose="02040503050406030204" pitchFamily="18" charset="0"/>
                                              </a:rPr>
                                              <m:t>||</m:t>
                                            </m:r>
                                            <m:r>
                                              <a:rPr lang="en-US" altLang="zh-CN" sz="16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微软雅黑" panose="020B0503020204020204" pitchFamily="34" charset="-122"/>
                                                <a:cs typeface="Cambria Math" panose="02040503050406030204" pitchFamily="18" charset="0"/>
                                              </a:rPr>
                                              <m:t>𝒎</m:t>
                                            </m:r>
                                            <m:r>
                                              <a:rPr lang="en-US" altLang="zh-CN" sz="16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MS Mincho" charset="0"/>
                                                <a:cs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e>
                                        </m:d>
                                        <m:r>
                                          <a:rPr lang="en-US" altLang="zh-CN" sz="1600" b="1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MS Mincho" charset="0"/>
                                            <a:cs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a:rPr lang="en-US" altLang="zh-CN" sz="16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  <a:cs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  <m:r>
                                          <a:rPr lang="en-US" altLang="zh-CN" sz="16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MS Mincho" charset="0"/>
                                            <a:cs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altLang="zh-CN" sz="16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MS Mincho" charset="0"/>
                                            <a:cs typeface="Cambria Math" panose="02040503050406030204" pitchFamily="18" charset="0"/>
                                          </a:rPr>
                                          <m:t>  0</m:t>
                                        </m:r>
                                        <m:r>
                                          <a:rPr lang="en-US" altLang="zh-CN" sz="1600" b="1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MS Mincho" charset="0"/>
                                            <a:cs typeface="Cambria Math" panose="02040503050406030204" pitchFamily="18" charset="0"/>
                                          </a:rPr>
                                          <m:t>                           </m:t>
                                        </m:r>
                                        <m:r>
                                          <a:rPr lang="en-US" altLang="zh-CN" sz="16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  <a:cs typeface="Cambria Math" panose="02040503050406030204" pitchFamily="18" charset="0"/>
                                          </a:rPr>
                                          <m:t>𝑜𝑡h𝑒𝑟𝑤𝑖𝑠𝑒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endParaRPr lang="en-US" altLang="zh-CN" sz="1600" b="1" i="1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微软雅黑" panose="020B0503020204020204" pitchFamily="34" charset="-122"/>
                          </a:endParaRPr>
                        </a:p>
                        <a:p>
                          <a:pPr marL="285750" marR="0" lvl="0" indent="-285750" algn="l" defTabSz="914400" rtl="0" fontAlgn="auto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defRPr/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6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  <m:t>𝐀</m:t>
                                  </m:r>
                                </m:e>
                                <m:sub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  <m:t>𝒑𝒓𝒇</m:t>
                                  </m:r>
                                </m:sub>
                                <m:sup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altLang="zh-CN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en-US" altLang="zh-CN" sz="16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</a:rPr>
                                <m:t>𝐇𝐨𝐦𝐄𝐯𝐚𝐥</m:t>
                              </m:r>
                              <m:r>
                                <a:rPr lang="en-US" altLang="zh-CN" sz="16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𝒞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sz="1600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𝝉</m:t>
                                  </m:r>
                                  <m:r>
                                    <a:rPr lang="en-US" altLang="zh-CN" sz="16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||</m:t>
                                  </m:r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  <m:t>𝒎</m:t>
                                  </m:r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en-US" altLang="zh-CN" sz="1600" b="1" i="1" dirty="0" err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en-US" altLang="zh-CN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  <m:r>
                                <a:rPr lang="en-US" altLang="zh-CN" sz="16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(⋅),</m:t>
                              </m:r>
                              <m: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  <a:sym typeface="+mn-ea"/>
                                </a:rPr>
                                <m:t>𝑝𝑝</m:t>
                              </m:r>
                              <m:r>
                                <a:rPr lang="en-US" altLang="zh-CN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altLang="zh-CN" sz="1600" b="1" i="1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微软雅黑" panose="020B0503020204020204" pitchFamily="34" charset="-122"/>
                          </a:endParaRPr>
                        </a:p>
                        <a:p>
                          <a:pPr marL="285750" marR="0" lvl="0" indent="-285750" algn="l" defTabSz="914400" rtl="0" fontAlgn="auto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en-US" altLang="zh-CN" sz="16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𝐒𝐚𝐦𝐩𝐥𝐞𝐏𝐫𝐞</m:t>
                              </m:r>
                              <m:d>
                                <m:dPr>
                                  <m:ctrlP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altLang="zh-CN" sz="1600" b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  <m:t>𝐀</m:t>
                                  </m:r>
                                  <m:r>
                                    <a:rPr lang="en-US" altLang="zh-CN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|</m:t>
                                  </m:r>
                                  <m:sSubSup>
                                    <m:sSubSupPr>
                                      <m:ctrlPr>
                                        <a:rPr lang="en-US" altLang="zh-CN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1600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Cambria Math" panose="02040503050406030204" pitchFamily="18" charset="0"/>
                                        </a:rPr>
                                        <m:t>𝐀</m:t>
                                      </m:r>
                                    </m:e>
                                    <m:sub>
                                      <m:r>
                                        <a:rPr lang="en-US" altLang="zh-CN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Cambria Math" panose="02040503050406030204" pitchFamily="18" charset="0"/>
                                        </a:rPr>
                                        <m:t>𝒑𝒓𝒇</m:t>
                                      </m:r>
                                    </m:sub>
                                    <m:sup>
                                      <m:r>
                                        <a:rPr lang="en-US" altLang="zh-CN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MS Mincho" charset="0"/>
                                          <a:cs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en-US" altLang="zh-CN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]</m:t>
                                  </m:r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CN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𝐓</m:t>
                                      </m:r>
                                    </m:e>
                                    <m:sub>
                                      <m:r>
                                        <a:rPr lang="en-US" altLang="zh-CN" sz="1600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𝐀</m:t>
                                      </m:r>
                                    </m:sub>
                                  </m:sSub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zh-CN" altLang="en-US" sz="16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  <m:r>
                                <m:rPr>
                                  <m:nor/>
                                </m:rP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m:rPr>
                                  <m:nor/>
                                </m:rP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  <m:r>
                                <m:rPr>
                                  <m:nor/>
                                </m:rPr>
                                <a:rPr lang="en-US" altLang="zh-CN" sz="1600" b="0" dirty="0">
                                  <a:solidFill>
                                    <a:schemeClr val="tx1"/>
                                  </a:solidFill>
                                  <a:latin typeface="微软雅黑" panose="020B0503020204020204" pitchFamily="34" charset="-122"/>
                                  <a:ea typeface="微软雅黑" panose="020B0503020204020204" pitchFamily="34" charset="-122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𝐀</m:t>
                                  </m:r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bSup>
                                    <m:sSubSupPr>
                                      <m:ctrlPr>
                                        <a:rPr lang="en-US" altLang="zh-CN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1600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𝐀</m:t>
                                      </m:r>
                                    </m:e>
                                    <m:sub>
                                      <m:r>
                                        <a:rPr lang="en-US" altLang="zh-CN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𝒑𝒓𝒇</m:t>
                                      </m:r>
                                    </m:sub>
                                    <m:sup>
                                      <m:r>
                                        <a:rPr lang="en-US" altLang="zh-CN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altLang="zh-CN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oMath>
                          </a14:m>
                          <a:endParaRPr lang="en-US" altLang="zh-CN" sz="1600" b="1" i="1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微软雅黑" panose="020B0503020204020204" pitchFamily="34" charset="-122"/>
                          </a:endParaRPr>
                        </a:p>
                      </a:txBody>
                      <a:tcPr>
                        <a:lnL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17"/>
              <p:cNvGraphicFramePr>
                <a:graphicFrameLocks noGrp="1"/>
              </p:cNvGraphicFramePr>
              <p:nvPr>
                <p:custDataLst>
                  <p:tags r:id="rId14"/>
                </p:custDataLst>
              </p:nvPr>
            </p:nvGraphicFramePr>
            <p:xfrm>
              <a:off x="402590" y="2417445"/>
              <a:ext cx="7273925" cy="176974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273925"/>
                  </a:tblGrid>
                  <a:tr h="176974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5"/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"/>
          <p:cNvGrpSpPr/>
          <p:nvPr/>
        </p:nvGrpSpPr>
        <p:grpSpPr>
          <a:xfrm>
            <a:off x="11017" y="99020"/>
            <a:ext cx="3283084" cy="626876"/>
            <a:chOff x="0" y="218940"/>
            <a:chExt cx="3283084" cy="626876"/>
          </a:xfrm>
        </p:grpSpPr>
        <p:sp>
          <p:nvSpPr>
            <p:cNvPr id="4" name="矩形 2"/>
            <p:cNvSpPr/>
            <p:nvPr/>
          </p:nvSpPr>
          <p:spPr>
            <a:xfrm>
              <a:off x="0" y="218940"/>
              <a:ext cx="242371" cy="626876"/>
            </a:xfrm>
            <a:prstGeom prst="rect">
              <a:avLst/>
            </a:prstGeom>
            <a:solidFill>
              <a:srgbClr val="961318"/>
            </a:solidFill>
            <a:ln w="25400" cap="flat" cmpd="sng" algn="ctr">
              <a:solidFill>
                <a:srgbClr val="961318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7" name="直接连接符 5"/>
            <p:cNvCxnSpPr/>
            <p:nvPr/>
          </p:nvCxnSpPr>
          <p:spPr>
            <a:xfrm>
              <a:off x="402764" y="845816"/>
              <a:ext cx="2880320" cy="0"/>
            </a:xfrm>
            <a:prstGeom prst="line">
              <a:avLst/>
            </a:prstGeom>
            <a:noFill/>
            <a:ln w="28575" cap="flat" cmpd="sng" algn="ctr">
              <a:gradFill flip="none" rotWithShape="1">
                <a:gsLst>
                  <a:gs pos="0">
                    <a:srgbClr val="961318"/>
                  </a:gs>
                  <a:gs pos="81000">
                    <a:srgbClr val="961318">
                      <a:alpha val="20000"/>
                    </a:srgbClr>
                  </a:gs>
                  <a:gs pos="100000">
                    <a:srgbClr val="961318">
                      <a:alpha val="0"/>
                    </a:srgbClr>
                  </a:gs>
                </a:gsLst>
                <a:lin ang="0" scaled="1"/>
                <a:tileRect/>
              </a:gradFill>
              <a:prstDash val="solid"/>
            </a:ln>
            <a:effectLst/>
          </p:spPr>
        </p:cxnSp>
      </p:grpSp>
      <p:cxnSp>
        <p:nvCxnSpPr>
          <p:cNvPr id="23" name="直接连接符 5"/>
          <p:cNvCxnSpPr/>
          <p:nvPr/>
        </p:nvCxnSpPr>
        <p:spPr>
          <a:xfrm>
            <a:off x="314050" y="6298537"/>
            <a:ext cx="11319762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1409618" y="6298537"/>
            <a:ext cx="9370680" cy="587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ATENIESE G, MAGRI B, VENTURI D, et al. Redactable Blockchain - or Rewriting History in Bitcoin and Friends.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EuroS&amp;P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2017.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9461" y="6355437"/>
            <a:ext cx="11239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[AMV+17]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5590" y="920035"/>
            <a:ext cx="8418699" cy="525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altLang="zh-CN" sz="2400" b="1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Redactable Blockchain</a:t>
            </a:r>
            <a:r>
              <a:rPr lang="en-US" altLang="zh-CN" b="1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[AMV+17]</a:t>
            </a:r>
            <a:endParaRPr lang="en-US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4050" y="1478624"/>
            <a:ext cx="11563900" cy="4578174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4"/>
          <p:cNvSpPr txBox="1"/>
          <p:nvPr/>
        </p:nvSpPr>
        <p:spPr>
          <a:xfrm>
            <a:off x="314050" y="153194"/>
            <a:ext cx="649795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defRPr/>
            </a:pPr>
            <a:r>
              <a:rPr lang="en-US" altLang="zh-CN" sz="2800" b="1" dirty="0">
                <a:solidFill>
                  <a:srgbClr val="961217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  <a:sym typeface="+mn-ea"/>
              </a:rPr>
              <a:t>INTRODUCTION &amp; CONTRIBUTION</a:t>
            </a:r>
            <a:endParaRPr lang="zh-CN" altLang="en-US" sz="28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íṡľiďè"/>
          <p:cNvSpPr/>
          <p:nvPr/>
        </p:nvSpPr>
        <p:spPr bwMode="auto">
          <a:xfrm>
            <a:off x="314050" y="1074309"/>
            <a:ext cx="165383" cy="254995"/>
          </a:xfrm>
          <a:custGeom>
            <a:avLst/>
            <a:gdLst>
              <a:gd name="T0" fmla="*/ 325000 h 606722"/>
              <a:gd name="T1" fmla="*/ 325000 h 606722"/>
              <a:gd name="T2" fmla="*/ 325000 h 606722"/>
              <a:gd name="T3" fmla="*/ 325000 h 606722"/>
              <a:gd name="T4" fmla="*/ 325000 h 606722"/>
              <a:gd name="T5" fmla="*/ 325000 h 606722"/>
              <a:gd name="T6" fmla="*/ 325000 h 606722"/>
              <a:gd name="T7" fmla="*/ 325000 h 606722"/>
              <a:gd name="T8" fmla="*/ 325000 h 606722"/>
              <a:gd name="T9" fmla="*/ 325000 h 606722"/>
              <a:gd name="T10" fmla="*/ 325000 h 606722"/>
              <a:gd name="T11" fmla="*/ 325000 h 606722"/>
              <a:gd name="T12" fmla="*/ 325000 h 606722"/>
              <a:gd name="T13" fmla="*/ 325000 h 606722"/>
              <a:gd name="T14" fmla="*/ 325000 h 606722"/>
              <a:gd name="T15" fmla="*/ 325000 h 606722"/>
              <a:gd name="T16" fmla="*/ 325000 h 606722"/>
              <a:gd name="T17" fmla="*/ 325000 h 606722"/>
              <a:gd name="T18" fmla="*/ 325000 h 606722"/>
              <a:gd name="T19" fmla="*/ 325000 h 606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31" h="3136">
                <a:moveTo>
                  <a:pt x="0" y="3033"/>
                </a:moveTo>
                <a:lnTo>
                  <a:pt x="0" y="104"/>
                </a:lnTo>
                <a:cubicBezTo>
                  <a:pt x="0" y="66"/>
                  <a:pt x="22" y="31"/>
                  <a:pt x="56" y="16"/>
                </a:cubicBezTo>
                <a:cubicBezTo>
                  <a:pt x="90" y="0"/>
                  <a:pt x="131" y="6"/>
                  <a:pt x="159" y="30"/>
                </a:cubicBezTo>
                <a:lnTo>
                  <a:pt x="1997" y="1471"/>
                </a:lnTo>
                <a:cubicBezTo>
                  <a:pt x="2018" y="1489"/>
                  <a:pt x="2030" y="1515"/>
                  <a:pt x="2031" y="1543"/>
                </a:cubicBezTo>
                <a:cubicBezTo>
                  <a:pt x="2031" y="1570"/>
                  <a:pt x="2019" y="1598"/>
                  <a:pt x="1998" y="1616"/>
                </a:cubicBezTo>
                <a:lnTo>
                  <a:pt x="160" y="3105"/>
                </a:lnTo>
                <a:cubicBezTo>
                  <a:pt x="132" y="3130"/>
                  <a:pt x="91" y="3136"/>
                  <a:pt x="57" y="3121"/>
                </a:cubicBezTo>
                <a:cubicBezTo>
                  <a:pt x="22" y="3105"/>
                  <a:pt x="0" y="3071"/>
                  <a:pt x="0" y="3033"/>
                </a:cubicBezTo>
                <a:close/>
              </a:path>
            </a:pathLst>
          </a:custGeom>
          <a:solidFill>
            <a:srgbClr val="961318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srgbClr val="000000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17697" y="157899"/>
            <a:ext cx="760253" cy="760253"/>
          </a:xfrm>
          <a:prstGeom prst="ellipse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2603306" y="1788851"/>
            <a:ext cx="6799555" cy="801429"/>
            <a:chOff x="2603306" y="1788851"/>
            <a:chExt cx="6799555" cy="801429"/>
          </a:xfrm>
        </p:grpSpPr>
        <p:sp>
          <p:nvSpPr>
            <p:cNvPr id="27" name="Rectangle 26"/>
            <p:cNvSpPr/>
            <p:nvPr/>
          </p:nvSpPr>
          <p:spPr>
            <a:xfrm>
              <a:off x="3375482" y="1792853"/>
              <a:ext cx="1360449" cy="637308"/>
            </a:xfrm>
            <a:custGeom>
              <a:avLst/>
              <a:gdLst>
                <a:gd name="connsiteX0" fmla="*/ 0 w 1360449"/>
                <a:gd name="connsiteY0" fmla="*/ 0 h 637308"/>
                <a:gd name="connsiteX1" fmla="*/ 1360449 w 1360449"/>
                <a:gd name="connsiteY1" fmla="*/ 0 h 637308"/>
                <a:gd name="connsiteX2" fmla="*/ 1360449 w 1360449"/>
                <a:gd name="connsiteY2" fmla="*/ 637308 h 637308"/>
                <a:gd name="connsiteX3" fmla="*/ 0 w 1360449"/>
                <a:gd name="connsiteY3" fmla="*/ 637308 h 637308"/>
                <a:gd name="connsiteX4" fmla="*/ 0 w 1360449"/>
                <a:gd name="connsiteY4" fmla="*/ 0 h 637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0449" h="637308" extrusionOk="0">
                  <a:moveTo>
                    <a:pt x="0" y="0"/>
                  </a:moveTo>
                  <a:cubicBezTo>
                    <a:pt x="469563" y="-41573"/>
                    <a:pt x="1010721" y="51113"/>
                    <a:pt x="1360449" y="0"/>
                  </a:cubicBezTo>
                  <a:cubicBezTo>
                    <a:pt x="1399479" y="175182"/>
                    <a:pt x="1324284" y="353942"/>
                    <a:pt x="1360449" y="637308"/>
                  </a:cubicBezTo>
                  <a:cubicBezTo>
                    <a:pt x="910008" y="549473"/>
                    <a:pt x="318386" y="705231"/>
                    <a:pt x="0" y="637308"/>
                  </a:cubicBezTo>
                  <a:cubicBezTo>
                    <a:pt x="-36081" y="368746"/>
                    <a:pt x="8600" y="272211"/>
                    <a:pt x="0" y="0"/>
                  </a:cubicBez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327631" y="1788851"/>
              <a:ext cx="1360449" cy="637308"/>
            </a:xfrm>
            <a:custGeom>
              <a:avLst/>
              <a:gdLst>
                <a:gd name="connsiteX0" fmla="*/ 0 w 1360449"/>
                <a:gd name="connsiteY0" fmla="*/ 0 h 637308"/>
                <a:gd name="connsiteX1" fmla="*/ 1360449 w 1360449"/>
                <a:gd name="connsiteY1" fmla="*/ 0 h 637308"/>
                <a:gd name="connsiteX2" fmla="*/ 1360449 w 1360449"/>
                <a:gd name="connsiteY2" fmla="*/ 637308 h 637308"/>
                <a:gd name="connsiteX3" fmla="*/ 0 w 1360449"/>
                <a:gd name="connsiteY3" fmla="*/ 637308 h 637308"/>
                <a:gd name="connsiteX4" fmla="*/ 0 w 1360449"/>
                <a:gd name="connsiteY4" fmla="*/ 0 h 637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0449" h="637308" extrusionOk="0">
                  <a:moveTo>
                    <a:pt x="0" y="0"/>
                  </a:moveTo>
                  <a:cubicBezTo>
                    <a:pt x="286807" y="3554"/>
                    <a:pt x="812704" y="47344"/>
                    <a:pt x="1360449" y="0"/>
                  </a:cubicBezTo>
                  <a:cubicBezTo>
                    <a:pt x="1310264" y="215234"/>
                    <a:pt x="1303544" y="381710"/>
                    <a:pt x="1360449" y="637308"/>
                  </a:cubicBezTo>
                  <a:cubicBezTo>
                    <a:pt x="710458" y="636918"/>
                    <a:pt x="607134" y="723909"/>
                    <a:pt x="0" y="637308"/>
                  </a:cubicBezTo>
                  <a:cubicBezTo>
                    <a:pt x="-49189" y="501676"/>
                    <a:pt x="46566" y="200592"/>
                    <a:pt x="0" y="0"/>
                  </a:cubicBez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257879" y="1788851"/>
              <a:ext cx="1360449" cy="637308"/>
            </a:xfrm>
            <a:custGeom>
              <a:avLst/>
              <a:gdLst>
                <a:gd name="connsiteX0" fmla="*/ 0 w 1360449"/>
                <a:gd name="connsiteY0" fmla="*/ 0 h 637308"/>
                <a:gd name="connsiteX1" fmla="*/ 1360449 w 1360449"/>
                <a:gd name="connsiteY1" fmla="*/ 0 h 637308"/>
                <a:gd name="connsiteX2" fmla="*/ 1360449 w 1360449"/>
                <a:gd name="connsiteY2" fmla="*/ 637308 h 637308"/>
                <a:gd name="connsiteX3" fmla="*/ 0 w 1360449"/>
                <a:gd name="connsiteY3" fmla="*/ 637308 h 637308"/>
                <a:gd name="connsiteX4" fmla="*/ 0 w 1360449"/>
                <a:gd name="connsiteY4" fmla="*/ 0 h 637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0449" h="637308" extrusionOk="0">
                  <a:moveTo>
                    <a:pt x="0" y="0"/>
                  </a:moveTo>
                  <a:cubicBezTo>
                    <a:pt x="415112" y="-69393"/>
                    <a:pt x="840889" y="13364"/>
                    <a:pt x="1360449" y="0"/>
                  </a:cubicBezTo>
                  <a:cubicBezTo>
                    <a:pt x="1396787" y="183225"/>
                    <a:pt x="1394238" y="488476"/>
                    <a:pt x="1360449" y="637308"/>
                  </a:cubicBezTo>
                  <a:cubicBezTo>
                    <a:pt x="850022" y="686895"/>
                    <a:pt x="186900" y="699610"/>
                    <a:pt x="0" y="637308"/>
                  </a:cubicBezTo>
                  <a:cubicBezTo>
                    <a:pt x="41186" y="351671"/>
                    <a:pt x="-38657" y="96384"/>
                    <a:pt x="0" y="0"/>
                  </a:cubicBez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9" name="Curved Connector 38"/>
            <p:cNvCxnSpPr>
              <a:endCxn id="31" idx="1"/>
            </p:cNvCxnSpPr>
            <p:nvPr/>
          </p:nvCxnSpPr>
          <p:spPr>
            <a:xfrm>
              <a:off x="4735931" y="1938503"/>
              <a:ext cx="591700" cy="169002"/>
            </a:xfrm>
            <a:prstGeom prst="curvedConnector3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urved Connector 40"/>
            <p:cNvCxnSpPr>
              <a:endCxn id="32" idx="1"/>
            </p:cNvCxnSpPr>
            <p:nvPr/>
          </p:nvCxnSpPr>
          <p:spPr>
            <a:xfrm>
              <a:off x="6663366" y="1964400"/>
              <a:ext cx="594513" cy="143105"/>
            </a:xfrm>
            <a:prstGeom prst="curvedConnector3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urved Connector 41"/>
            <p:cNvCxnSpPr/>
            <p:nvPr/>
          </p:nvCxnSpPr>
          <p:spPr>
            <a:xfrm>
              <a:off x="8630685" y="1938503"/>
              <a:ext cx="772176" cy="169002"/>
            </a:xfrm>
            <a:prstGeom prst="curvedConnector3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urved Connector 42"/>
            <p:cNvCxnSpPr>
              <a:endCxn id="27" idx="1"/>
            </p:cNvCxnSpPr>
            <p:nvPr/>
          </p:nvCxnSpPr>
          <p:spPr>
            <a:xfrm>
              <a:off x="2603306" y="1938503"/>
              <a:ext cx="772176" cy="173004"/>
            </a:xfrm>
            <a:prstGeom prst="curvedConnector3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 37"/>
            <p:cNvGrpSpPr/>
            <p:nvPr/>
          </p:nvGrpSpPr>
          <p:grpSpPr>
            <a:xfrm>
              <a:off x="3500538" y="1882291"/>
              <a:ext cx="1109015" cy="497085"/>
              <a:chOff x="4773428" y="3414665"/>
              <a:chExt cx="2330744" cy="1044692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1227068">
                <a:off x="4773428" y="3428307"/>
                <a:ext cx="1031051" cy="1031050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1143770">
                <a:off x="5418334" y="3414666"/>
                <a:ext cx="1031051" cy="1031051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1143770">
                <a:off x="6073121" y="3414665"/>
                <a:ext cx="1031051" cy="1031051"/>
              </a:xfrm>
              <a:prstGeom prst="rect">
                <a:avLst/>
              </a:prstGeom>
            </p:spPr>
          </p:pic>
        </p:grpSp>
        <p:grpSp>
          <p:nvGrpSpPr>
            <p:cNvPr id="40" name="Group 39"/>
            <p:cNvGrpSpPr/>
            <p:nvPr/>
          </p:nvGrpSpPr>
          <p:grpSpPr>
            <a:xfrm>
              <a:off x="5408651" y="1863666"/>
              <a:ext cx="1109014" cy="497086"/>
              <a:chOff x="4773430" y="3414665"/>
              <a:chExt cx="2330742" cy="1044694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1227068">
                <a:off x="4773430" y="3428308"/>
                <a:ext cx="1031051" cy="1031051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1143770">
                <a:off x="5418334" y="3414666"/>
                <a:ext cx="1031051" cy="1031051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1143770">
                <a:off x="6073121" y="3414665"/>
                <a:ext cx="1031051" cy="1031051"/>
              </a:xfrm>
              <a:prstGeom prst="rect">
                <a:avLst/>
              </a:prstGeom>
            </p:spPr>
          </p:pic>
        </p:grpSp>
        <p:grpSp>
          <p:nvGrpSpPr>
            <p:cNvPr id="47" name="Group 46"/>
            <p:cNvGrpSpPr/>
            <p:nvPr/>
          </p:nvGrpSpPr>
          <p:grpSpPr>
            <a:xfrm>
              <a:off x="7340895" y="1866912"/>
              <a:ext cx="1109014" cy="497086"/>
              <a:chOff x="4773430" y="3414665"/>
              <a:chExt cx="2330742" cy="1044694"/>
            </a:xfrm>
          </p:grpSpPr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1227068">
                <a:off x="4773430" y="3428308"/>
                <a:ext cx="1031051" cy="1031051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1143770">
                <a:off x="5418334" y="3414666"/>
                <a:ext cx="1031051" cy="1031051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1143770">
                <a:off x="6073121" y="3414665"/>
                <a:ext cx="1031051" cy="1031051"/>
              </a:xfrm>
              <a:prstGeom prst="rect">
                <a:avLst/>
              </a:prstGeom>
            </p:spPr>
          </p:pic>
        </p:grp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293899">
              <a:off x="8145529" y="2026950"/>
              <a:ext cx="543600" cy="54360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293899">
              <a:off x="6217876" y="2045064"/>
              <a:ext cx="542171" cy="54217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293899">
              <a:off x="4296376" y="2048109"/>
              <a:ext cx="542171" cy="542171"/>
            </a:xfrm>
            <a:prstGeom prst="rect">
              <a:avLst/>
            </a:prstGeom>
          </p:spPr>
        </p:pic>
      </p:grpSp>
      <p:grpSp>
        <p:nvGrpSpPr>
          <p:cNvPr id="69" name="Group 68"/>
          <p:cNvGrpSpPr/>
          <p:nvPr/>
        </p:nvGrpSpPr>
        <p:grpSpPr>
          <a:xfrm>
            <a:off x="519189" y="2300682"/>
            <a:ext cx="11184248" cy="2222665"/>
            <a:chOff x="519189" y="2300682"/>
            <a:chExt cx="11184248" cy="2222665"/>
          </a:xfrm>
        </p:grpSpPr>
        <p:sp>
          <p:nvSpPr>
            <p:cNvPr id="70" name="Rounded Rectangular Callout 69"/>
            <p:cNvSpPr/>
            <p:nvPr/>
          </p:nvSpPr>
          <p:spPr>
            <a:xfrm>
              <a:off x="519189" y="3210608"/>
              <a:ext cx="5443893" cy="1312739"/>
            </a:xfrm>
            <a:prstGeom prst="wedgeRoundRectCallout">
              <a:avLst>
                <a:gd name="adj1" fmla="val -29542"/>
                <a:gd name="adj2" fmla="val -60153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endParaRPr 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47868" y="2300682"/>
              <a:ext cx="683756" cy="683756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021191" y="2300682"/>
              <a:ext cx="683756" cy="683756"/>
            </a:xfrm>
            <a:prstGeom prst="rect">
              <a:avLst/>
            </a:prstGeom>
          </p:spPr>
        </p:pic>
        <p:sp>
          <p:nvSpPr>
            <p:cNvPr id="73" name="Rounded Rectangular Callout 72"/>
            <p:cNvSpPr/>
            <p:nvPr/>
          </p:nvSpPr>
          <p:spPr>
            <a:xfrm>
              <a:off x="6259544" y="3210607"/>
              <a:ext cx="5443893" cy="1312739"/>
            </a:xfrm>
            <a:prstGeom prst="wedgeRoundRectCallout">
              <a:avLst>
                <a:gd name="adj1" fmla="val 25302"/>
                <a:gd name="adj2" fmla="val -60299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  <a:spcAft>
                  <a:spcPts val="600"/>
                </a:spcAft>
              </a:pPr>
              <a:endPara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390133" y="3364034"/>
            <a:ext cx="5501721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zh-CN" sz="2000" b="1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LEGALITY</a:t>
            </a:r>
            <a:r>
              <a:rPr lang="zh-CN" altLang="en-US" sz="2000" b="1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b="1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SECURITY</a:t>
            </a:r>
            <a:endParaRPr lang="en-US" alt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Aft>
                <a:spcPts val="600"/>
              </a:spcAft>
            </a:pPr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 </a:t>
            </a:r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illegal/malicious</a:t>
            </a:r>
            <a:r>
              <a:rPr lang="zh-CN" altLang="en-US" b="1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messages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should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REMOVED! </a:t>
            </a:r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280578" y="3361215"/>
            <a:ext cx="5401823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zh-CN" sz="2000" b="1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RIGHT</a:t>
            </a:r>
            <a:r>
              <a:rPr lang="zh-CN" altLang="en-US" sz="2000" b="1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</a:t>
            </a:r>
            <a:r>
              <a:rPr lang="zh-CN" altLang="en-US" sz="2000" b="1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</a:t>
            </a:r>
            <a:r>
              <a:rPr lang="zh-CN" altLang="en-US" sz="2000" b="1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FORGOTTEN</a:t>
            </a:r>
            <a:endParaRPr lang="en-US" sz="2000" b="1" dirty="0">
              <a:solidFill>
                <a:srgbClr val="96121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 </a:t>
            </a:r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want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my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personal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DELETED</a:t>
            </a:r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EDA9-FE4E-45E7-BD88-ED2AE9648CD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13"/>
          <p:cNvSpPr/>
          <p:nvPr/>
        </p:nvSpPr>
        <p:spPr>
          <a:xfrm>
            <a:off x="328295" y="1017270"/>
            <a:ext cx="6080760" cy="97218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/>
              <p:cNvSpPr txBox="1"/>
              <p:nvPr/>
            </p:nvSpPr>
            <p:spPr>
              <a:xfrm>
                <a:off x="3147060" y="1141095"/>
                <a:ext cx="411480" cy="36830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mbria Math" panose="02040503050406030204" pitchFamily="18" charset="0"/>
                        </a:rPr>
                        <m:t>𝐀</m:t>
                      </m:r>
                    </m:oMath>
                  </m:oMathPara>
                </a14:m>
                <a:endParaRPr lang="en-US" altLang="zh-CN" b="1" i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7060" y="1141095"/>
                <a:ext cx="411480" cy="3683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134750" y="6392901"/>
            <a:ext cx="2743200" cy="365125"/>
          </a:xfrm>
        </p:spPr>
        <p:txBody>
          <a:bodyPr/>
          <a:lstStyle/>
          <a:p>
            <a:fld id="{48DCEDA9-FE4E-45E7-BD88-ED2AE9648CD7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1"/>
          <p:cNvGrpSpPr/>
          <p:nvPr/>
        </p:nvGrpSpPr>
        <p:grpSpPr>
          <a:xfrm>
            <a:off x="11016" y="99020"/>
            <a:ext cx="4293855" cy="626876"/>
            <a:chOff x="0" y="218940"/>
            <a:chExt cx="3283084" cy="626876"/>
          </a:xfrm>
        </p:grpSpPr>
        <p:sp>
          <p:nvSpPr>
            <p:cNvPr id="11" name="矩形 2"/>
            <p:cNvSpPr/>
            <p:nvPr/>
          </p:nvSpPr>
          <p:spPr>
            <a:xfrm>
              <a:off x="0" y="218940"/>
              <a:ext cx="242371" cy="626876"/>
            </a:xfrm>
            <a:prstGeom prst="rect">
              <a:avLst/>
            </a:prstGeom>
            <a:solidFill>
              <a:srgbClr val="961318"/>
            </a:solidFill>
            <a:ln w="25400" cap="flat" cmpd="sng" algn="ctr">
              <a:solidFill>
                <a:srgbClr val="961318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6" name="直接连接符 5"/>
            <p:cNvCxnSpPr/>
            <p:nvPr/>
          </p:nvCxnSpPr>
          <p:spPr>
            <a:xfrm>
              <a:off x="402764" y="845816"/>
              <a:ext cx="2880320" cy="0"/>
            </a:xfrm>
            <a:prstGeom prst="line">
              <a:avLst/>
            </a:prstGeom>
            <a:noFill/>
            <a:ln w="28575" cap="flat" cmpd="sng" algn="ctr">
              <a:gradFill flip="none" rotWithShape="1">
                <a:gsLst>
                  <a:gs pos="0">
                    <a:srgbClr val="961318"/>
                  </a:gs>
                  <a:gs pos="81000">
                    <a:srgbClr val="961318">
                      <a:alpha val="20000"/>
                    </a:srgbClr>
                  </a:gs>
                  <a:gs pos="100000">
                    <a:srgbClr val="961318">
                      <a:alpha val="0"/>
                    </a:srgbClr>
                  </a:gs>
                </a:gsLst>
                <a:lin ang="0" scaled="1"/>
                <a:tileRect/>
              </a:gradFill>
              <a:prstDash val="solid"/>
            </a:ln>
            <a:effectLst/>
          </p:spPr>
        </p:cxnSp>
      </p:grpSp>
      <p:sp>
        <p:nvSpPr>
          <p:cNvPr id="44" name="文本框 4"/>
          <p:cNvSpPr txBox="1"/>
          <p:nvPr/>
        </p:nvSpPr>
        <p:spPr>
          <a:xfrm>
            <a:off x="407344" y="153194"/>
            <a:ext cx="52552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rCR SECURITY EXPERIMENT </a:t>
            </a:r>
          </a:p>
        </p:txBody>
      </p:sp>
      <p:pic>
        <p:nvPicPr>
          <p:cNvPr id="5" name="图片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17697" y="157899"/>
            <a:ext cx="760253" cy="760253"/>
          </a:xfrm>
          <a:prstGeom prst="ellipse">
            <a:avLst/>
          </a:prstGeom>
        </p:spPr>
      </p:pic>
      <p:sp>
        <p:nvSpPr>
          <p:cNvPr id="47" name="Rounded Rectangle 13"/>
          <p:cNvSpPr/>
          <p:nvPr/>
        </p:nvSpPr>
        <p:spPr>
          <a:xfrm>
            <a:off x="328295" y="2279015"/>
            <a:ext cx="6082030" cy="184467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16"/>
              <p:cNvSpPr txBox="1"/>
              <p:nvPr/>
            </p:nvSpPr>
            <p:spPr>
              <a:xfrm>
                <a:off x="749935" y="2082800"/>
                <a:ext cx="5140960" cy="3371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b="1" dirty="0" err="1">
                    <a:solidFill>
                      <a:srgbClr val="96121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Adaptation Oracle Query Phase </a:t>
                </a:r>
                <a:r>
                  <a:rPr lang="en-US" altLang="zh-CN" sz="16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𝝉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𝒉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𝒎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𝒓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𝒎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′)</m:t>
                    </m:r>
                  </m:oMath>
                </a14:m>
                <a:endParaRPr lang="en-US" sz="1600" b="1" dirty="0" err="1">
                  <a:solidFill>
                    <a:srgbClr val="96121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48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935" y="2082800"/>
                <a:ext cx="5140960" cy="33718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ounded Rectangle 47"/>
          <p:cNvSpPr/>
          <p:nvPr/>
        </p:nvSpPr>
        <p:spPr>
          <a:xfrm>
            <a:off x="327660" y="4400550"/>
            <a:ext cx="6082030" cy="183959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8"/>
              <p:cNvSpPr txBox="1"/>
              <p:nvPr/>
            </p:nvSpPr>
            <p:spPr>
              <a:xfrm>
                <a:off x="1042035" y="4226560"/>
                <a:ext cx="4683760" cy="3371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600" b="1" dirty="0">
                    <a:solidFill>
                      <a:srgbClr val="96131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Challenge Phase :</a:t>
                </a:r>
                <a:r>
                  <a:rPr lang="zh-CN" altLang="en-US" sz="16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𝝉</m:t>
                            </m:r>
                          </m:e>
                          <m:sup>
                            <m:r>
                              <a:rPr lang="zh-CN" alt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𝒉</m:t>
                        </m:r>
                      </m:e>
                      <m:sup>
                        <m:r>
                          <a:rPr lang="zh-CN" alt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zh-CN" alt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zh-CN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′</m:t>
                        </m:r>
                        <m:r>
                          <a:rPr lang="zh-CN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′</m:t>
                        </m:r>
                        <m:r>
                          <a:rPr lang="zh-CN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b="1" dirty="0" err="1">
                  <a:solidFill>
                    <a:srgbClr val="96121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50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035" y="4226560"/>
                <a:ext cx="4683760" cy="33718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文本框 64"/>
              <p:cNvSpPr txBox="1"/>
              <p:nvPr/>
            </p:nvSpPr>
            <p:spPr>
              <a:xfrm>
                <a:off x="402590" y="4603115"/>
                <a:ext cx="6043295" cy="145415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285750" marR="0" lvl="0" indent="-285750" algn="l" defTabSz="914400" rtl="0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altLang="zh-CN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0" lang="en-US" altLang="zh-CN" sz="16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kumimoji="0" lang="en-US" altLang="zh-CN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𝒑𝒓𝒇</m:t>
                        </m:r>
                      </m:sub>
                      <m:sup>
                        <m:r>
                          <a:rPr kumimoji="0" lang="zh-CN" altLang="en-US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kumimoji="0" lang="en-US" altLang="zh-CN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←</m:t>
                    </m:r>
                    <m:r>
                      <a:rPr lang="en-US" altLang="zh-CN" sz="1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𝐇𝐨𝐦𝐄𝐯𝐚𝐥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𝒞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16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𝝉</m:t>
                            </m:r>
                          </m:e>
                          <m:sup>
                            <m:r>
                              <a:rPr kumimoji="0" lang="zh-CN" altLang="en-US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1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||</m:t>
                        </m:r>
                        <m:sSup>
                          <m:sSupPr>
                            <m:ctrlP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kumimoji="0" lang="zh-CN" altLang="en-US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1600" b="1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zh-CN" alt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altLang="zh-CN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r>
                      <a:rPr kumimoji="0" lang="en-US" altLang="zh-C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𝑝𝑝</m:t>
                    </m:r>
                    <m:r>
                      <a:rPr kumimoji="0" lang="en-US" altLang="zh-CN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altLang="zh-CN" sz="160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zh-CN" altLang="en-US" sz="1600" b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zh-CN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zh-CN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,...)</m:t>
                    </m:r>
                  </m:oMath>
                </a14:m>
                <a:endParaRPr kumimoji="0" lang="en-US" altLang="zh-CN" sz="1600" b="1" i="1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  <a:p>
                <a:pPr marL="285750" marR="0" lvl="0" indent="-285750" algn="l" defTabSz="914400" rtl="0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en-US" altLang="zh-C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𝒑𝒓𝒇</m:t>
                        </m:r>
                      </m:sub>
                      <m:sup>
                        <m:r>
                          <a:rPr lang="en-US" altLang="zh-C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′</m:t>
                        </m:r>
                        <m:r>
                          <a:rPr lang="zh-CN" alt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kumimoji="0" lang="en-US" altLang="zh-CN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←</m:t>
                    </m:r>
                    <m:r>
                      <a:rPr lang="en-US" altLang="zh-CN" sz="1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𝐇𝐨𝐦𝐄𝐯𝐚𝐥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𝒞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16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𝝉</m:t>
                            </m:r>
                          </m:e>
                          <m:sup>
                            <m:r>
                              <a:rPr kumimoji="0" lang="zh-CN" altLang="en-US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1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||</m:t>
                        </m:r>
                        <m:sSup>
                          <m:sSupPr>
                            <m:ctrlP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′</m:t>
                            </m:r>
                            <m:r>
                              <a:rPr kumimoji="0" lang="zh-CN" altLang="en-US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1600" b="1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′</m:t>
                            </m:r>
                            <m:r>
                              <a:rPr kumimoji="0" lang="zh-CN" altLang="en-US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altLang="zh-CN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r>
                      <a:rPr kumimoji="0" lang="en-US" altLang="zh-C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𝑝𝑝</m:t>
                    </m:r>
                    <m:r>
                      <a:rPr kumimoji="0" lang="en-US" altLang="zh-CN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6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′</m:t>
                        </m:r>
                        <m:r>
                          <a:rPr lang="zh-CN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′</m:t>
                        </m:r>
                        <m:r>
                          <a:rPr lang="zh-CN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′</m:t>
                        </m:r>
                        <m:r>
                          <a:rPr lang="zh-CN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,...)</m:t>
                    </m:r>
                  </m:oMath>
                </a14:m>
                <a:endParaRPr lang="en-US" altLang="zh-CN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  <a:p>
                <a:pPr marL="285750" marR="0" lvl="0" indent="-285750" algn="l" defTabSz="914400" rtl="0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sz="16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Wins if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𝐀</m:t>
                        </m:r>
                      </m:e>
                      <m:e>
                        <m:sSubSup>
                          <m:sSubSupPr>
                            <m:ctrlPr>
                              <a:rPr lang="en-US" altLang="zh-CN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6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  <m:t>𝐀</m:t>
                            </m:r>
                          </m:e>
                          <m:sub>
                            <m:r>
                              <a:rPr lang="en-US" altLang="zh-CN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  <m:t>𝒑𝒓𝒇</m:t>
                            </m:r>
                          </m:sub>
                          <m:sup>
                            <m:r>
                              <a:rPr lang="en-US" altLang="zh-CN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zh-CN" altLang="en-US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′</m:t>
                        </m:r>
                        <m:r>
                          <a:rPr lang="zh-CN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𝒉</m:t>
                        </m:r>
                      </m:e>
                      <m:sup>
                        <m:r>
                          <a:rPr lang="zh-CN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=[</m:t>
                    </m:r>
                    <m:r>
                      <a:rPr lang="en-US" altLang="zh-CN" sz="16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𝐀</m:t>
                    </m:r>
                    <m:r>
                      <a:rPr lang="en-US" altLang="zh-CN" sz="16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|</m:t>
                    </m:r>
                    <m:sSubSup>
                      <m:sSubSupPr>
                        <m:ctrlPr>
                          <a:rPr lang="en-US" altLang="zh-C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en-US" altLang="zh-C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𝒑𝒓𝒇</m:t>
                        </m:r>
                      </m:sub>
                      <m:sup>
                        <m:r>
                          <a:rPr lang="zh-CN" alt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]</m:t>
                    </m:r>
                    <m:sSup>
                      <m:sSupPr>
                        <m:ctrlP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⋅</m:t>
                        </m:r>
                        <m: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zh-CN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1600" b="1" i="1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lang="en-US" altLang="zh-CN" sz="16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and other wining conditions required by rCR is satisfied</a:t>
                </a:r>
                <a:endParaRPr lang="en-US" sz="16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65" name="文本框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90" y="4603115"/>
                <a:ext cx="6043295" cy="145415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" name="图片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097" y="5769135"/>
            <a:ext cx="1132582" cy="8028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423545" y="1129030"/>
                <a:ext cx="2644775" cy="6813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160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Public parameter (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  <a:sym typeface="+mn-ea"/>
                      </a:rPr>
                      <m:t>𝑝𝑝</m:t>
                    </m:r>
                  </m:oMath>
                </a14:m>
                <a:r>
                  <a:rPr lang="en-US" altLang="zh-CN" sz="160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):</a:t>
                </a:r>
              </a:p>
              <a:p>
                <a:pPr marL="285750" indent="-28575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160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Master trapdoor:</a:t>
                </a:r>
                <a:r>
                  <a:rPr lang="en-US" altLang="zh-CN" sz="1600" b="1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  </a:t>
                </a:r>
                <a:endParaRPr lang="en-US" altLang="zh-CN" sz="16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45" y="1129030"/>
                <a:ext cx="2644775" cy="68135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3664585" y="1139825"/>
                <a:ext cx="2386330" cy="36639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𝐀</m:t>
                          </m:r>
                        </m:e>
                        <m:sub>
                          <m:r>
                            <a:rPr lang="en-US" altLang="zh-CN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𝐀</m:t>
                          </m:r>
                        </m:e>
                        <m:sub>
                          <m:r>
                            <a:rPr lang="en-US" altLang="zh-CN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CN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,</m:t>
                      </m:r>
                      <m:r>
                        <a:rPr lang="en-US" altLang="zh-CN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…,</m:t>
                      </m:r>
                      <m:sSub>
                        <m:sSubPr>
                          <m:ctrlP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𝐀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𝐙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𝑤</m:t>
                          </m:r>
                        </m:sup>
                      </m:sSubSup>
                    </m:oMath>
                  </m:oMathPara>
                </a14:m>
                <a:endParaRPr lang="en-US" altLang="zh-CN" b="0" i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4585" y="1139825"/>
                <a:ext cx="2386330" cy="36639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/>
          <p:cNvSpPr txBox="1"/>
          <p:nvPr/>
        </p:nvSpPr>
        <p:spPr>
          <a:xfrm>
            <a:off x="2315210" y="856615"/>
            <a:ext cx="166370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Setup Phase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647815" y="1129030"/>
            <a:ext cx="5219065" cy="38163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50000"/>
              </a:schemeClr>
            </a:solidFill>
            <a:prstDash val="dash"/>
          </a:ln>
        </p:spPr>
        <p:txBody>
          <a:bodyPr wrap="square">
            <a:noAutofit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Embed an SIS instance into A</a:t>
            </a:r>
          </a:p>
        </p:txBody>
      </p:sp>
      <p:cxnSp>
        <p:nvCxnSpPr>
          <p:cNvPr id="90" name="Straight Arrow Connector 89"/>
          <p:cNvCxnSpPr>
            <a:stCxn id="68" idx="1"/>
            <a:endCxn id="4" idx="3"/>
          </p:cNvCxnSpPr>
          <p:nvPr/>
        </p:nvCxnSpPr>
        <p:spPr>
          <a:xfrm flipH="1">
            <a:off x="3553830" y="1320360"/>
            <a:ext cx="3093720" cy="13970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67"/>
          <p:cNvSpPr txBox="1"/>
          <p:nvPr/>
        </p:nvSpPr>
        <p:spPr>
          <a:xfrm>
            <a:off x="3178810" y="1158240"/>
            <a:ext cx="375285" cy="351155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  <a:prstDash val="dash"/>
          </a:ln>
        </p:spPr>
        <p:txBody>
          <a:bodyPr wrap="square">
            <a:noAutofit/>
          </a:bodyPr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endParaRPr lang="en-US" b="1" dirty="0"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17"/>
              <p:cNvGraphicFramePr>
                <a:graphicFrameLocks noGrp="1"/>
              </p:cNvGraphicFramePr>
              <p:nvPr>
                <p:custDataLst>
                  <p:tags r:id="rId1"/>
                </p:custDataLst>
              </p:nvPr>
            </p:nvGraphicFramePr>
            <p:xfrm>
              <a:off x="402590" y="2417445"/>
              <a:ext cx="6043930" cy="17437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04393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1743710">
                    <a:tc>
                      <a:txBody>
                        <a:bodyPr/>
                        <a:lstStyle/>
                        <a:p>
                          <a:pPr marL="285750" marR="0" lvl="0" indent="-285750" algn="l" defTabSz="914400" rtl="0" fontAlgn="auto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defRPr/>
                          </a:pPr>
                          <a:r>
                            <a:rPr lang="en-US" altLang="zh-CN" sz="1600" b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微软雅黑" panose="020B0503020204020204" pitchFamily="34" charset="-122"/>
                              <a:sym typeface="+mn-ea"/>
                            </a:rPr>
                            <a:t>sample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altLang="zh-CN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′←</m:t>
                              </m:r>
                              <m:sSup>
                                <m:sSupPr>
                                  <m:ctrlPr>
                                    <a:rPr lang="en-US" altLang="zh-CN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CN" sz="16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6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Cambria Math" panose="02040503050406030204" pitchFamily="18" charset="0"/>
                                        </a:rPr>
                                        <m:t>𝟎</m:t>
                                      </m:r>
                                      <m:r>
                                        <a:rPr lang="en-US" altLang="zh-CN" sz="16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MS Mincho" charset="0"/>
                                          <a:cs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CN" sz="16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  <m:t>𝒚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600" b="0" i="1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微软雅黑" panose="020B0503020204020204" pitchFamily="34" charset="-122"/>
                              <a:sym typeface="+mn-ea"/>
                            </a:rPr>
                            <a:t> </a:t>
                          </a:r>
                          <a:r>
                            <a:rPr lang="en-US" altLang="zh-CN" sz="1600" b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微软雅黑" panose="020B0503020204020204" pitchFamily="34" charset="-122"/>
                              <a:sym typeface="+mn-ea"/>
                            </a:rPr>
                            <a:t>and  other randomness</a:t>
                          </a:r>
                          <a:endParaRPr lang="en-US" altLang="zh-CN" sz="1600" b="1" i="1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微软雅黑" panose="020B0503020204020204" pitchFamily="34" charset="-122"/>
                          </a:endParaRPr>
                        </a:p>
                        <a:p>
                          <a:pPr marL="285750" marR="0" lvl="0" indent="-285750" algn="l" defTabSz="914400" rtl="0" fontAlgn="auto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defRPr/>
                          </a:pPr>
                          <a:r>
                            <a:rPr lang="en-US" altLang="zh-CN" sz="1600" b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微软雅黑" panose="020B0503020204020204" pitchFamily="34" charset="-122"/>
                              <a:sym typeface="+mn-ea"/>
                            </a:rPr>
                            <a:t>define circuit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𝒞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sz="1600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𝝉</m:t>
                                  </m:r>
                                  <m:r>
                                    <a:rPr lang="en-US" altLang="zh-CN" sz="16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||</m:t>
                                  </m:r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  <m:t>𝒎</m:t>
                                  </m:r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en-US" altLang="zh-CN" sz="1600" b="1" i="1" dirty="0" err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en-US" altLang="zh-CN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altLang="zh-CN" sz="16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</m:d>
                              <m:r>
                                <a:rPr lang="en-US" altLang="zh-CN" sz="16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US" altLang="zh-CN" sz="16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zh-CN" sz="1600" b="1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en-US" altLang="zh-CN" sz="16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MS Mincho" charset="0"/>
                                            <a:cs typeface="Cambria Math" panose="02040503050406030204" pitchFamily="18" charset="0"/>
                                          </a:rPr>
                                          <m:t>  1</m:t>
                                        </m:r>
                                        <m:r>
                                          <a:rPr lang="en-US" altLang="zh-CN" sz="1600" b="1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MS Mincho" charset="0"/>
                                            <a:cs typeface="Cambria Math" panose="02040503050406030204" pitchFamily="18" charset="0"/>
                                          </a:rPr>
                                          <m:t>     </m:t>
                                        </m:r>
                                        <m:r>
                                          <a:rPr lang="en-US" altLang="zh-CN" sz="16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  <a:cs typeface="Cambria Math" panose="02040503050406030204" pitchFamily="18" charset="0"/>
                                          </a:rPr>
                                          <m:t>𝑖𝑓</m:t>
                                        </m:r>
                                        <m:r>
                                          <a:rPr lang="zh-CN" altLang="en-US" sz="1600" b="1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MS Mincho" charset="0"/>
                                            <a:cs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altLang="zh-CN" sz="1600" b="1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MS Mincho" charset="0"/>
                                            <a:cs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altLang="zh-CN" sz="1600" b="1" i="0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  <a:cs typeface="Cambria Math" panose="02040503050406030204" pitchFamily="18" charset="0"/>
                                          </a:rPr>
                                          <m:t>𝐏𝐑𝐅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CN" sz="1600" b="1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微软雅黑" panose="020B0503020204020204" pitchFamily="34" charset="-122"/>
                                                <a:cs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sz="1600" b="1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微软雅黑" panose="020B0503020204020204" pitchFamily="34" charset="-122"/>
                                                <a:cs typeface="Cambria Math" panose="02040503050406030204" pitchFamily="18" charset="0"/>
                                              </a:rPr>
                                              <m:t>𝒌</m:t>
                                            </m:r>
                                            <m:r>
                                              <a:rPr lang="en-US" altLang="zh-CN" sz="1600" b="1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MS Mincho" charset="0"/>
                                                <a:cs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altLang="zh-CN" sz="1600" b="1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MS Mincho" charset="0"/>
                                                <a:cs typeface="Cambria Math" panose="02040503050406030204" pitchFamily="18" charset="0"/>
                                              </a:rPr>
                                              <m:t>𝝉</m:t>
                                            </m:r>
                                            <m:r>
                                              <a:rPr lang="en-US" altLang="zh-CN" sz="1600" b="1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MS Mincho" charset="0"/>
                                                <a:cs typeface="Cambria Math" panose="02040503050406030204" pitchFamily="18" charset="0"/>
                                              </a:rPr>
                                              <m:t>||</m:t>
                                            </m:r>
                                            <m:r>
                                              <a:rPr lang="en-US" altLang="zh-CN" sz="16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微软雅黑" panose="020B0503020204020204" pitchFamily="34" charset="-122"/>
                                                <a:cs typeface="Cambria Math" panose="02040503050406030204" pitchFamily="18" charset="0"/>
                                              </a:rPr>
                                              <m:t>𝒎</m:t>
                                            </m:r>
                                            <m:r>
                                              <a:rPr lang="en-US" altLang="zh-CN" sz="16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MS Mincho" charset="0"/>
                                                <a:cs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e>
                                        </m:d>
                                        <m:r>
                                          <a:rPr lang="en-US" altLang="zh-CN" sz="1600" b="1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MS Mincho" charset="0"/>
                                            <a:cs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a:rPr lang="en-US" altLang="zh-CN" sz="16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  <a:cs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  <m:r>
                                          <a:rPr lang="en-US" altLang="zh-CN" sz="16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MS Mincho" charset="0"/>
                                            <a:cs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altLang="zh-CN" sz="16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MS Mincho" charset="0"/>
                                            <a:cs typeface="Cambria Math" panose="02040503050406030204" pitchFamily="18" charset="0"/>
                                          </a:rPr>
                                          <m:t>  0</m:t>
                                        </m:r>
                                        <m:r>
                                          <a:rPr lang="en-US" altLang="zh-CN" sz="1600" b="1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MS Mincho" charset="0"/>
                                            <a:cs typeface="Cambria Math" panose="02040503050406030204" pitchFamily="18" charset="0"/>
                                          </a:rPr>
                                          <m:t>                           </m:t>
                                        </m:r>
                                        <m:r>
                                          <a:rPr lang="en-US" altLang="zh-CN" sz="16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  <a:cs typeface="Cambria Math" panose="02040503050406030204" pitchFamily="18" charset="0"/>
                                          </a:rPr>
                                          <m:t>𝑜𝑡h𝑒𝑟𝑤𝑖𝑠𝑒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endParaRPr lang="en-US" altLang="zh-CN" sz="1600" b="1" i="1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微软雅黑" panose="020B0503020204020204" pitchFamily="34" charset="-122"/>
                          </a:endParaRPr>
                        </a:p>
                        <a:p>
                          <a:pPr marL="285750" marR="0" lvl="0" indent="-285750" algn="l" defTabSz="914400" rtl="0" fontAlgn="auto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defRPr/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6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  <m:t>𝐀</m:t>
                                  </m:r>
                                </m:e>
                                <m:sub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  <m:t>𝒑𝒓𝒇</m:t>
                                  </m:r>
                                </m:sub>
                                <m:sup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altLang="zh-CN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en-US" altLang="zh-CN" sz="16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</a:rPr>
                                <m:t>𝐇𝐨𝐦𝐄𝐯𝐚𝐥</m:t>
                              </m:r>
                              <m:r>
                                <a:rPr lang="en-US" altLang="zh-CN" sz="16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𝒞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sz="1600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𝝉</m:t>
                                  </m:r>
                                  <m:r>
                                    <a:rPr lang="en-US" altLang="zh-CN" sz="16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||</m:t>
                                  </m:r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  <m:t>𝒎</m:t>
                                  </m:r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en-US" altLang="zh-CN" sz="1600" b="1" i="1" dirty="0" err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en-US" altLang="zh-CN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  <m:r>
                                <a:rPr lang="en-US" altLang="zh-CN" sz="16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(⋅),</m:t>
                              </m:r>
                              <m: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  <a:sym typeface="+mn-ea"/>
                                </a:rPr>
                                <m:t>𝑝𝑝</m:t>
                              </m:r>
                              <m:r>
                                <a:rPr lang="en-US" altLang="zh-CN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altLang="zh-CN" sz="1600" b="1" i="1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微软雅黑" panose="020B0503020204020204" pitchFamily="34" charset="-122"/>
                          </a:endParaRPr>
                        </a:p>
                        <a:p>
                          <a:pPr marL="285750" marR="0" lvl="0" indent="-285750" algn="l" defTabSz="914400" rtl="0" fontAlgn="auto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en-US" altLang="zh-CN" sz="16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𝐒𝐚𝐦𝐩𝐥𝐞𝐏𝐫𝐞</m:t>
                              </m:r>
                              <m:d>
                                <m:dPr>
                                  <m:ctrlP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altLang="zh-CN" sz="1600" b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  <m:t>𝐀</m:t>
                                  </m:r>
                                  <m:r>
                                    <a:rPr lang="en-US" altLang="zh-CN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|</m:t>
                                  </m:r>
                                  <m:sSubSup>
                                    <m:sSubSupPr>
                                      <m:ctrlPr>
                                        <a:rPr lang="en-US" altLang="zh-CN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1600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Cambria Math" panose="02040503050406030204" pitchFamily="18" charset="0"/>
                                        </a:rPr>
                                        <m:t>𝐀</m:t>
                                      </m:r>
                                    </m:e>
                                    <m:sub>
                                      <m:r>
                                        <a:rPr lang="en-US" altLang="zh-CN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Cambria Math" panose="02040503050406030204" pitchFamily="18" charset="0"/>
                                        </a:rPr>
                                        <m:t>𝒑𝒓𝒇</m:t>
                                      </m:r>
                                    </m:sub>
                                    <m:sup>
                                      <m:r>
                                        <a:rPr lang="en-US" altLang="zh-CN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MS Mincho" charset="0"/>
                                          <a:cs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en-US" altLang="zh-CN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]</m:t>
                                  </m:r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CN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𝐓</m:t>
                                      </m:r>
                                    </m:e>
                                    <m:sub>
                                      <m:r>
                                        <a:rPr lang="en-US" altLang="zh-CN" sz="1600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𝐀</m:t>
                                      </m:r>
                                    </m:sub>
                                  </m:sSub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zh-CN" altLang="en-US" sz="16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  <m:r>
                                <m:rPr>
                                  <m:nor/>
                                </m:rP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m:rPr>
                                  <m:nor/>
                                </m:rP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  <m:r>
                                <m:rPr>
                                  <m:nor/>
                                </m:rPr>
                                <a:rPr lang="en-US" altLang="zh-CN" sz="1600" b="0" dirty="0">
                                  <a:solidFill>
                                    <a:schemeClr val="tx1"/>
                                  </a:solidFill>
                                  <a:latin typeface="微软雅黑" panose="020B0503020204020204" pitchFamily="34" charset="-122"/>
                                  <a:ea typeface="微软雅黑" panose="020B0503020204020204" pitchFamily="34" charset="-122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𝐀</m:t>
                                  </m:r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bSup>
                                    <m:sSubSupPr>
                                      <m:ctrlPr>
                                        <a:rPr lang="en-US" altLang="zh-CN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1600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𝐀</m:t>
                                      </m:r>
                                    </m:e>
                                    <m:sub>
                                      <m:r>
                                        <a:rPr lang="en-US" altLang="zh-CN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𝒑𝒓𝒇</m:t>
                                      </m:r>
                                    </m:sub>
                                    <m:sup>
                                      <m:r>
                                        <a:rPr lang="en-US" altLang="zh-CN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altLang="zh-CN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oMath>
                          </a14:m>
                          <a:endParaRPr lang="en-US" altLang="zh-CN" sz="1600" b="1" i="1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微软雅黑" panose="020B0503020204020204" pitchFamily="34" charset="-122"/>
                          </a:endParaRPr>
                        </a:p>
                      </a:txBody>
                      <a:tcPr>
                        <a:lnL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17"/>
              <p:cNvGraphicFramePr>
                <a:graphicFrameLocks noGrp="1"/>
              </p:cNvGraphicFramePr>
              <p:nvPr>
                <p:custDataLst>
                  <p:tags r:id="rId12"/>
                </p:custDataLst>
              </p:nvPr>
            </p:nvGraphicFramePr>
            <p:xfrm>
              <a:off x="402590" y="2417445"/>
              <a:ext cx="6043930" cy="17437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043930"/>
                  </a:tblGrid>
                  <a:tr h="174371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7" name="文本框 16"/>
          <p:cNvSpPr txBox="1"/>
          <p:nvPr/>
        </p:nvSpPr>
        <p:spPr>
          <a:xfrm>
            <a:off x="6642735" y="797560"/>
            <a:ext cx="1272540" cy="33718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Reduction</a:t>
            </a:r>
          </a:p>
        </p:txBody>
      </p:sp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648450" y="2186940"/>
                <a:ext cx="5229225" cy="6819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961217"/>
                </a:solidFill>
                <a:prstDash val="dash"/>
              </a:ln>
            </p:spPr>
            <p:txBody>
              <a:bodyPr wrap="square">
                <a:noAutofit/>
              </a:bodyPr>
              <a:lstStyle/>
              <a:p>
                <a:pPr algn="l"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H</a:t>
                </a:r>
                <a:r>
                  <a:rPr lang="en-US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ow to </a:t>
                </a:r>
                <a:r>
                  <a:rPr lang="en-US" b="1">
                    <a:solidFill>
                      <a:srgbClr val="961318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solidFill>
                              <a:srgbClr val="961318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solidFill>
                              <a:srgbClr val="961318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CN" b="1" i="1">
                            <a:solidFill>
                              <a:srgbClr val="961318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b="1">
                    <a:solidFill>
                      <a:srgbClr val="961318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 </a:t>
                </a:r>
                <a:r>
                  <a:rPr b="1">
                    <a:solidFill>
                      <a:srgbClr val="961318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without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solidFill>
                              <a:srgbClr val="96131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>
                            <a:solidFill>
                              <a:srgbClr val="961318"/>
                            </a:solidFill>
                            <a:latin typeface="Cambria Math" panose="02040503050406030204" pitchFamily="18" charset="0"/>
                          </a:rPr>
                          <m:t>𝐓</m:t>
                        </m:r>
                      </m:e>
                      <m:sub>
                        <m:r>
                          <a:rPr lang="en-US" altLang="zh-CN" b="1">
                            <a:solidFill>
                              <a:srgbClr val="961318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</m:sub>
                    </m:sSub>
                  </m:oMath>
                </a14:m>
                <a:r>
                  <a:rPr lang="en-US" b="1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 </a:t>
                </a:r>
                <a:r>
                  <a:rPr lang="en-US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during the adaptation oracle query phase ?</a:t>
                </a:r>
              </a:p>
              <a:p>
                <a:pPr algn="l">
                  <a:lnSpc>
                    <a:spcPct val="100000"/>
                  </a:lnSpc>
                  <a:spcAft>
                    <a:spcPts val="600"/>
                  </a:spcAft>
                </a:pPr>
                <a:endParaRPr lang="en-US" altLang="zh-CN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8450" y="2186940"/>
                <a:ext cx="5229225" cy="681990"/>
              </a:xfrm>
              <a:prstGeom prst="rect">
                <a:avLst/>
              </a:prstGeom>
              <a:blipFill rotWithShape="1">
                <a:blip r:embed="rId4"/>
                <a:stretch>
                  <a:fillRect l="-182" t="-1397" r="-182" b="-38547"/>
                </a:stretch>
              </a:blipFill>
              <a:ln w="19050">
                <a:solidFill>
                  <a:srgbClr val="961217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ounded Rectangle 13"/>
          <p:cNvSpPr/>
          <p:nvPr/>
        </p:nvSpPr>
        <p:spPr>
          <a:xfrm>
            <a:off x="328295" y="1017270"/>
            <a:ext cx="6080760" cy="97218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/>
              <p:cNvSpPr txBox="1"/>
              <p:nvPr/>
            </p:nvSpPr>
            <p:spPr>
              <a:xfrm>
                <a:off x="3190875" y="1494790"/>
                <a:ext cx="473710" cy="36830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𝐓</m:t>
                          </m:r>
                        </m:e>
                        <m:sub>
                          <m:r>
                            <a:rPr lang="en-US" altLang="zh-CN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𝐀</m:t>
                          </m:r>
                        </m:sub>
                      </m:sSub>
                    </m:oMath>
                  </m:oMathPara>
                </a14:m>
                <a:endParaRPr lang="en-US" altLang="zh-CN" b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875" y="1494790"/>
                <a:ext cx="473710" cy="3683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/>
              <p:cNvSpPr txBox="1"/>
              <p:nvPr/>
            </p:nvSpPr>
            <p:spPr>
              <a:xfrm>
                <a:off x="3147060" y="1141095"/>
                <a:ext cx="411480" cy="36830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mbria Math" panose="02040503050406030204" pitchFamily="18" charset="0"/>
                        </a:rPr>
                        <m:t>𝐀</m:t>
                      </m:r>
                    </m:oMath>
                  </m:oMathPara>
                </a14:m>
                <a:endParaRPr lang="en-US" altLang="zh-CN" b="1" i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7060" y="1141095"/>
                <a:ext cx="411480" cy="3683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/>
              <p:cNvSpPr txBox="1"/>
              <p:nvPr/>
            </p:nvSpPr>
            <p:spPr>
              <a:xfrm>
                <a:off x="3620770" y="1506220"/>
                <a:ext cx="2409825" cy="36830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mbria Math" panose="02040503050406030204" pitchFamily="18" charset="0"/>
                        </a:rPr>
                        <m:t>𝒌</m:t>
                      </m:r>
                      <m:r>
                        <a:rPr lang="en-US" altLang="zh-CN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altLang="zh-CN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,....,</m:t>
                      </m:r>
                      <m:sSub>
                        <m:sSubPr>
                          <m:ctrlPr>
                            <a:rPr lang="en-US" altLang="zh-CN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b="1" i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0770" y="1506220"/>
                <a:ext cx="2409825" cy="36830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134750" y="6392901"/>
            <a:ext cx="2743200" cy="365125"/>
          </a:xfrm>
        </p:spPr>
        <p:txBody>
          <a:bodyPr/>
          <a:lstStyle/>
          <a:p>
            <a:fld id="{48DCEDA9-FE4E-45E7-BD88-ED2AE9648CD7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31</a:t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1"/>
          <p:cNvGrpSpPr/>
          <p:nvPr/>
        </p:nvGrpSpPr>
        <p:grpSpPr>
          <a:xfrm>
            <a:off x="11016" y="99020"/>
            <a:ext cx="4293855" cy="626876"/>
            <a:chOff x="0" y="218940"/>
            <a:chExt cx="3283084" cy="626876"/>
          </a:xfrm>
        </p:grpSpPr>
        <p:sp>
          <p:nvSpPr>
            <p:cNvPr id="11" name="矩形 2"/>
            <p:cNvSpPr/>
            <p:nvPr/>
          </p:nvSpPr>
          <p:spPr>
            <a:xfrm>
              <a:off x="0" y="218940"/>
              <a:ext cx="242371" cy="626876"/>
            </a:xfrm>
            <a:prstGeom prst="rect">
              <a:avLst/>
            </a:prstGeom>
            <a:solidFill>
              <a:srgbClr val="961318"/>
            </a:solidFill>
            <a:ln w="25400" cap="flat" cmpd="sng" algn="ctr">
              <a:solidFill>
                <a:srgbClr val="961318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6" name="直接连接符 5"/>
            <p:cNvCxnSpPr/>
            <p:nvPr/>
          </p:nvCxnSpPr>
          <p:spPr>
            <a:xfrm>
              <a:off x="402764" y="845816"/>
              <a:ext cx="2880320" cy="0"/>
            </a:xfrm>
            <a:prstGeom prst="line">
              <a:avLst/>
            </a:prstGeom>
            <a:noFill/>
            <a:ln w="28575" cap="flat" cmpd="sng" algn="ctr">
              <a:gradFill flip="none" rotWithShape="1">
                <a:gsLst>
                  <a:gs pos="0">
                    <a:srgbClr val="961318"/>
                  </a:gs>
                  <a:gs pos="81000">
                    <a:srgbClr val="961318">
                      <a:alpha val="20000"/>
                    </a:srgbClr>
                  </a:gs>
                  <a:gs pos="100000">
                    <a:srgbClr val="961318">
                      <a:alpha val="0"/>
                    </a:srgbClr>
                  </a:gs>
                </a:gsLst>
                <a:lin ang="0" scaled="1"/>
                <a:tileRect/>
              </a:gradFill>
              <a:prstDash val="solid"/>
            </a:ln>
            <a:effectLst/>
          </p:spPr>
        </p:cxnSp>
      </p:grpSp>
      <p:sp>
        <p:nvSpPr>
          <p:cNvPr id="44" name="文本框 4"/>
          <p:cNvSpPr txBox="1"/>
          <p:nvPr/>
        </p:nvSpPr>
        <p:spPr>
          <a:xfrm>
            <a:off x="407344" y="153194"/>
            <a:ext cx="52552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rCR SECURITY EXPERIMENT </a:t>
            </a:r>
          </a:p>
        </p:txBody>
      </p:sp>
      <p:pic>
        <p:nvPicPr>
          <p:cNvPr id="5" name="图片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17697" y="157899"/>
            <a:ext cx="760253" cy="760253"/>
          </a:xfrm>
          <a:prstGeom prst="ellipse">
            <a:avLst/>
          </a:prstGeom>
        </p:spPr>
      </p:pic>
      <p:sp>
        <p:nvSpPr>
          <p:cNvPr id="47" name="Rounded Rectangle 13"/>
          <p:cNvSpPr/>
          <p:nvPr/>
        </p:nvSpPr>
        <p:spPr>
          <a:xfrm>
            <a:off x="328295" y="2279015"/>
            <a:ext cx="6082030" cy="184467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16"/>
              <p:cNvSpPr txBox="1"/>
              <p:nvPr/>
            </p:nvSpPr>
            <p:spPr>
              <a:xfrm>
                <a:off x="749935" y="2082800"/>
                <a:ext cx="5140960" cy="3371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b="1" dirty="0" err="1">
                    <a:solidFill>
                      <a:srgbClr val="96121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Adaptation Oracle Query Phase </a:t>
                </a:r>
                <a:r>
                  <a:rPr lang="en-US" altLang="zh-CN" sz="16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𝝉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𝒉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𝒎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𝒓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𝒎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′)</m:t>
                    </m:r>
                  </m:oMath>
                </a14:m>
                <a:endParaRPr lang="en-US" sz="1600" b="1" dirty="0" err="1">
                  <a:solidFill>
                    <a:srgbClr val="96121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48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935" y="2082800"/>
                <a:ext cx="5140960" cy="33718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ounded Rectangle 47"/>
          <p:cNvSpPr/>
          <p:nvPr/>
        </p:nvSpPr>
        <p:spPr>
          <a:xfrm>
            <a:off x="327660" y="4400550"/>
            <a:ext cx="6082030" cy="183959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8"/>
              <p:cNvSpPr txBox="1"/>
              <p:nvPr/>
            </p:nvSpPr>
            <p:spPr>
              <a:xfrm>
                <a:off x="1042035" y="4226560"/>
                <a:ext cx="4683760" cy="3371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600" b="1" dirty="0">
                    <a:solidFill>
                      <a:srgbClr val="96131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Challenge Phase :</a:t>
                </a:r>
                <a:r>
                  <a:rPr lang="zh-CN" altLang="en-US" sz="16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𝝉</m:t>
                            </m:r>
                          </m:e>
                          <m:sup>
                            <m:r>
                              <a:rPr lang="zh-CN" alt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𝒉</m:t>
                        </m:r>
                      </m:e>
                      <m:sup>
                        <m:r>
                          <a:rPr lang="zh-CN" alt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zh-CN" alt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zh-CN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′</m:t>
                        </m:r>
                        <m:r>
                          <a:rPr lang="zh-CN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′</m:t>
                        </m:r>
                        <m:r>
                          <a:rPr lang="zh-CN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b="1" dirty="0" err="1">
                  <a:solidFill>
                    <a:srgbClr val="96121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50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035" y="4226560"/>
                <a:ext cx="4683760" cy="33718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文本框 64"/>
              <p:cNvSpPr txBox="1"/>
              <p:nvPr/>
            </p:nvSpPr>
            <p:spPr>
              <a:xfrm>
                <a:off x="402590" y="4603115"/>
                <a:ext cx="6043295" cy="145415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285750" marR="0" lvl="0" indent="-285750" algn="l" defTabSz="914400" rtl="0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altLang="zh-CN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0" lang="en-US" altLang="zh-CN" sz="16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kumimoji="0" lang="en-US" altLang="zh-CN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𝒑𝒓𝒇</m:t>
                        </m:r>
                      </m:sub>
                      <m:sup>
                        <m:r>
                          <a:rPr kumimoji="0" lang="zh-CN" altLang="en-US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kumimoji="0" lang="en-US" altLang="zh-CN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←</m:t>
                    </m:r>
                    <m:r>
                      <a:rPr lang="en-US" altLang="zh-CN" sz="1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𝐇𝐨𝐦𝐄𝐯𝐚𝐥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𝒞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16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𝝉</m:t>
                            </m:r>
                          </m:e>
                          <m:sup>
                            <m:r>
                              <a:rPr kumimoji="0" lang="zh-CN" altLang="en-US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1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||</m:t>
                        </m:r>
                        <m:sSup>
                          <m:sSupPr>
                            <m:ctrlP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kumimoji="0" lang="zh-CN" altLang="en-US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1600" b="1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zh-CN" alt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altLang="zh-CN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r>
                      <a:rPr kumimoji="0" lang="en-US" altLang="zh-C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𝑝𝑝</m:t>
                    </m:r>
                    <m:r>
                      <a:rPr kumimoji="0" lang="en-US" altLang="zh-CN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altLang="zh-CN" sz="160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zh-CN" altLang="en-US" sz="1600" b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zh-CN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zh-CN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,...)</m:t>
                    </m:r>
                  </m:oMath>
                </a14:m>
                <a:endParaRPr kumimoji="0" lang="en-US" altLang="zh-CN" sz="1600" b="1" i="1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  <a:p>
                <a:pPr marL="285750" marR="0" lvl="0" indent="-285750" algn="l" defTabSz="914400" rtl="0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en-US" altLang="zh-C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𝒑𝒓𝒇</m:t>
                        </m:r>
                      </m:sub>
                      <m:sup>
                        <m:r>
                          <a:rPr lang="en-US" altLang="zh-C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′</m:t>
                        </m:r>
                        <m:r>
                          <a:rPr lang="zh-CN" alt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kumimoji="0" lang="en-US" altLang="zh-CN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←</m:t>
                    </m:r>
                    <m:r>
                      <a:rPr lang="en-US" altLang="zh-CN" sz="1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𝐇𝐨𝐦𝐄𝐯𝐚𝐥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𝒞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16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𝝉</m:t>
                            </m:r>
                          </m:e>
                          <m:sup>
                            <m:r>
                              <a:rPr kumimoji="0" lang="zh-CN" altLang="en-US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1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||</m:t>
                        </m:r>
                        <m:sSup>
                          <m:sSupPr>
                            <m:ctrlP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′</m:t>
                            </m:r>
                            <m:r>
                              <a:rPr kumimoji="0" lang="zh-CN" altLang="en-US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1600" b="1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′</m:t>
                            </m:r>
                            <m:r>
                              <a:rPr kumimoji="0" lang="zh-CN" altLang="en-US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altLang="zh-CN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r>
                      <a:rPr kumimoji="0" lang="en-US" altLang="zh-C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𝑝𝑝</m:t>
                    </m:r>
                    <m:r>
                      <a:rPr kumimoji="0" lang="en-US" altLang="zh-CN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6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′</m:t>
                        </m:r>
                        <m:r>
                          <a:rPr lang="zh-CN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′</m:t>
                        </m:r>
                        <m:r>
                          <a:rPr lang="zh-CN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′</m:t>
                        </m:r>
                        <m:r>
                          <a:rPr lang="zh-CN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,...)</m:t>
                    </m:r>
                  </m:oMath>
                </a14:m>
                <a:endParaRPr lang="en-US" altLang="zh-CN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  <a:p>
                <a:pPr marL="285750" marR="0" lvl="0" indent="-285750" algn="l" defTabSz="914400" rtl="0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sz="16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Wins if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𝐀</m:t>
                        </m:r>
                      </m:e>
                      <m:e>
                        <m:sSubSup>
                          <m:sSubSupPr>
                            <m:ctrlPr>
                              <a:rPr lang="en-US" altLang="zh-CN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6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  <m:t>𝐀</m:t>
                            </m:r>
                          </m:e>
                          <m:sub>
                            <m:r>
                              <a:rPr lang="en-US" altLang="zh-CN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  <m:t>𝒑𝒓𝒇</m:t>
                            </m:r>
                          </m:sub>
                          <m:sup>
                            <m:r>
                              <a:rPr lang="en-US" altLang="zh-CN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zh-CN" altLang="en-US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′</m:t>
                        </m:r>
                        <m:r>
                          <a:rPr lang="zh-CN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𝒉</m:t>
                        </m:r>
                      </m:e>
                      <m:sup>
                        <m:r>
                          <a:rPr lang="zh-CN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=[</m:t>
                    </m:r>
                    <m:r>
                      <a:rPr lang="en-US" altLang="zh-CN" sz="16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𝐀</m:t>
                    </m:r>
                    <m:r>
                      <a:rPr lang="en-US" altLang="zh-CN" sz="16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|</m:t>
                    </m:r>
                    <m:sSubSup>
                      <m:sSubSupPr>
                        <m:ctrlPr>
                          <a:rPr lang="en-US" altLang="zh-C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en-US" altLang="zh-C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𝒑𝒓𝒇</m:t>
                        </m:r>
                      </m:sub>
                      <m:sup>
                        <m:r>
                          <a:rPr lang="zh-CN" alt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]</m:t>
                    </m:r>
                    <m:sSup>
                      <m:sSupPr>
                        <m:ctrlP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⋅</m:t>
                        </m:r>
                        <m: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zh-CN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1600" b="1" i="1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lang="en-US" altLang="zh-CN" sz="16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and other wining conditions required by rCR is satisfied</a:t>
                </a:r>
                <a:endParaRPr lang="en-US" sz="16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65" name="文本框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90" y="4603115"/>
                <a:ext cx="6043295" cy="145415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" name="图片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097" y="5769135"/>
            <a:ext cx="1132582" cy="8028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423545" y="1129030"/>
                <a:ext cx="2644775" cy="6813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160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Public parameter (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  <a:sym typeface="+mn-ea"/>
                      </a:rPr>
                      <m:t>𝑝𝑝</m:t>
                    </m:r>
                  </m:oMath>
                </a14:m>
                <a:r>
                  <a:rPr lang="en-US" altLang="zh-CN" sz="160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):</a:t>
                </a:r>
              </a:p>
              <a:p>
                <a:pPr marL="285750" indent="-28575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160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Master trapdoor:</a:t>
                </a:r>
                <a:r>
                  <a:rPr lang="en-US" altLang="zh-CN" sz="1600" b="1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  </a:t>
                </a:r>
                <a:endParaRPr lang="en-US" altLang="zh-CN" sz="16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45" y="1129030"/>
                <a:ext cx="2644775" cy="68135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3664585" y="1139825"/>
                <a:ext cx="2386330" cy="36639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𝐀</m:t>
                          </m:r>
                        </m:e>
                        <m:sub>
                          <m:r>
                            <a:rPr lang="en-US" altLang="zh-CN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𝐀</m:t>
                          </m:r>
                        </m:e>
                        <m:sub>
                          <m:r>
                            <a:rPr lang="en-US" altLang="zh-CN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CN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,</m:t>
                      </m:r>
                      <m:r>
                        <a:rPr lang="en-US" altLang="zh-CN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…,</m:t>
                      </m:r>
                      <m:sSub>
                        <m:sSubPr>
                          <m:ctrlP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𝐀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𝐙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𝑤</m:t>
                          </m:r>
                        </m:sup>
                      </m:sSubSup>
                    </m:oMath>
                  </m:oMathPara>
                </a14:m>
                <a:endParaRPr lang="en-US" altLang="zh-CN" b="0" i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4585" y="1139825"/>
                <a:ext cx="2386330" cy="36639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/>
          <p:cNvSpPr txBox="1"/>
          <p:nvPr/>
        </p:nvSpPr>
        <p:spPr>
          <a:xfrm>
            <a:off x="2315210" y="856615"/>
            <a:ext cx="166370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Setup Phase</a:t>
            </a:r>
          </a:p>
        </p:txBody>
      </p:sp>
      <p:sp>
        <p:nvSpPr>
          <p:cNvPr id="33" name="Multiply 32"/>
          <p:cNvSpPr/>
          <p:nvPr/>
        </p:nvSpPr>
        <p:spPr>
          <a:xfrm>
            <a:off x="2989580" y="1512570"/>
            <a:ext cx="788670" cy="392430"/>
          </a:xfrm>
          <a:prstGeom prst="mathMultiply">
            <a:avLst>
              <a:gd name="adj1" fmla="val 9832"/>
            </a:avLst>
          </a:prstGeom>
          <a:solidFill>
            <a:srgbClr val="9612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17"/>
              <p:cNvGraphicFramePr>
                <a:graphicFrameLocks noGrp="1"/>
              </p:cNvGraphicFramePr>
              <p:nvPr>
                <p:custDataLst>
                  <p:tags r:id="rId1"/>
                </p:custDataLst>
              </p:nvPr>
            </p:nvGraphicFramePr>
            <p:xfrm>
              <a:off x="402590" y="2417445"/>
              <a:ext cx="6244590" cy="1884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24459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1884680">
                    <a:tc>
                      <a:txBody>
                        <a:bodyPr/>
                        <a:lstStyle/>
                        <a:p>
                          <a:pPr marL="285750" marR="0" lvl="0" indent="-285750" algn="l" defTabSz="914400" rtl="0" fontAlgn="auto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defRPr/>
                          </a:pPr>
                          <a:r>
                            <a:rPr lang="en-US" altLang="zh-CN" sz="1600" b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微软雅黑" panose="020B0503020204020204" pitchFamily="34" charset="-122"/>
                              <a:sym typeface="+mn-ea"/>
                            </a:rPr>
                            <a:t>sample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altLang="zh-CN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′←</m:t>
                              </m:r>
                              <m:sSup>
                                <m:sSupPr>
                                  <m:ctrlPr>
                                    <a:rPr lang="en-US" altLang="zh-CN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CN" sz="16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6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Cambria Math" panose="02040503050406030204" pitchFamily="18" charset="0"/>
                                        </a:rPr>
                                        <m:t>𝟎</m:t>
                                      </m:r>
                                      <m:r>
                                        <a:rPr lang="en-US" altLang="zh-CN" sz="16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MS Mincho" charset="0"/>
                                          <a:cs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CN" sz="16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  <m:t>𝒚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600" b="0" i="1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微软雅黑" panose="020B0503020204020204" pitchFamily="34" charset="-122"/>
                              <a:sym typeface="+mn-ea"/>
                            </a:rPr>
                            <a:t> </a:t>
                          </a:r>
                          <a:r>
                            <a:rPr lang="en-US" altLang="zh-CN" sz="1600" b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微软雅黑" panose="020B0503020204020204" pitchFamily="34" charset="-122"/>
                              <a:sym typeface="+mn-ea"/>
                            </a:rPr>
                            <a:t>and  other randomness</a:t>
                          </a:r>
                        </a:p>
                        <a:p>
                          <a:pPr marL="285750" marR="0" lvl="0" indent="-285750" algn="l" defTabSz="914400" rtl="0" fontAlgn="auto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defRPr/>
                          </a:pPr>
                          <a:r>
                            <a:rPr lang="en-US" altLang="zh-CN" sz="1600" b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微软雅黑" panose="020B0503020204020204" pitchFamily="34" charset="-122"/>
                              <a:sym typeface="+mn-ea"/>
                            </a:rPr>
                            <a:t>define circuit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𝒞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sz="1600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𝝉</m:t>
                                  </m:r>
                                  <m:r>
                                    <a:rPr lang="en-US" altLang="zh-CN" sz="16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||</m:t>
                                  </m:r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  <m:t>𝒎</m:t>
                                  </m:r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en-US" altLang="zh-CN" sz="1600" b="1" i="1" dirty="0" err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en-US" altLang="zh-CN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altLang="zh-CN" sz="16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</m:d>
                              <m:r>
                                <a:rPr lang="en-US" altLang="zh-CN" sz="16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US" altLang="zh-CN" sz="16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zh-CN" sz="1600" b="1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en-US" altLang="zh-CN" sz="16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MS Mincho" charset="0"/>
                                            <a:cs typeface="Cambria Math" panose="02040503050406030204" pitchFamily="18" charset="0"/>
                                          </a:rPr>
                                          <m:t>  1</m:t>
                                        </m:r>
                                        <m:r>
                                          <a:rPr lang="en-US" altLang="zh-CN" sz="1600" b="1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MS Mincho" charset="0"/>
                                            <a:cs typeface="Cambria Math" panose="02040503050406030204" pitchFamily="18" charset="0"/>
                                          </a:rPr>
                                          <m:t>     </m:t>
                                        </m:r>
                                        <m:r>
                                          <a:rPr lang="en-US" altLang="zh-CN" sz="16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  <a:cs typeface="Cambria Math" panose="02040503050406030204" pitchFamily="18" charset="0"/>
                                          </a:rPr>
                                          <m:t>𝑖𝑓</m:t>
                                        </m:r>
                                        <m:r>
                                          <a:rPr lang="zh-CN" altLang="en-US" sz="1600" b="1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MS Mincho" charset="0"/>
                                            <a:cs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altLang="zh-CN" sz="1600" b="1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MS Mincho" charset="0"/>
                                            <a:cs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altLang="zh-CN" sz="1600" b="1" i="0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  <a:cs typeface="Cambria Math" panose="02040503050406030204" pitchFamily="18" charset="0"/>
                                          </a:rPr>
                                          <m:t>𝐏𝐑𝐅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CN" sz="1600" b="1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微软雅黑" panose="020B0503020204020204" pitchFamily="34" charset="-122"/>
                                                <a:cs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sz="1600" b="1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微软雅黑" panose="020B0503020204020204" pitchFamily="34" charset="-122"/>
                                                <a:cs typeface="Cambria Math" panose="02040503050406030204" pitchFamily="18" charset="0"/>
                                              </a:rPr>
                                              <m:t>𝒌</m:t>
                                            </m:r>
                                            <m:r>
                                              <a:rPr lang="en-US" altLang="zh-CN" sz="1600" b="1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MS Mincho" charset="0"/>
                                                <a:cs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altLang="zh-CN" sz="1600" b="1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MS Mincho" charset="0"/>
                                                <a:cs typeface="Cambria Math" panose="02040503050406030204" pitchFamily="18" charset="0"/>
                                              </a:rPr>
                                              <m:t>𝝉</m:t>
                                            </m:r>
                                            <m:r>
                                              <a:rPr lang="en-US" altLang="zh-CN" sz="1600" b="1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MS Mincho" charset="0"/>
                                                <a:cs typeface="Cambria Math" panose="02040503050406030204" pitchFamily="18" charset="0"/>
                                              </a:rPr>
                                              <m:t>||</m:t>
                                            </m:r>
                                            <m:r>
                                              <a:rPr lang="en-US" altLang="zh-CN" sz="16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微软雅黑" panose="020B0503020204020204" pitchFamily="34" charset="-122"/>
                                                <a:cs typeface="Cambria Math" panose="02040503050406030204" pitchFamily="18" charset="0"/>
                                              </a:rPr>
                                              <m:t>𝒎</m:t>
                                            </m:r>
                                            <m:r>
                                              <a:rPr lang="en-US" altLang="zh-CN" sz="16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MS Mincho" charset="0"/>
                                                <a:cs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e>
                                        </m:d>
                                        <m:r>
                                          <a:rPr lang="en-US" altLang="zh-CN" sz="1600" b="1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MS Mincho" charset="0"/>
                                            <a:cs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a:rPr lang="en-US" altLang="zh-CN" sz="16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  <a:cs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  <m:r>
                                          <a:rPr lang="en-US" altLang="zh-CN" sz="16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MS Mincho" charset="0"/>
                                            <a:cs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altLang="zh-CN" sz="16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MS Mincho" charset="0"/>
                                            <a:cs typeface="Cambria Math" panose="02040503050406030204" pitchFamily="18" charset="0"/>
                                          </a:rPr>
                                          <m:t>  0</m:t>
                                        </m:r>
                                        <m:r>
                                          <a:rPr lang="en-US" altLang="zh-CN" sz="1600" b="1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MS Mincho" charset="0"/>
                                            <a:cs typeface="Cambria Math" panose="02040503050406030204" pitchFamily="18" charset="0"/>
                                          </a:rPr>
                                          <m:t>                           </m:t>
                                        </m:r>
                                        <m:r>
                                          <a:rPr lang="en-US" altLang="zh-CN" sz="16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  <a:cs typeface="Cambria Math" panose="02040503050406030204" pitchFamily="18" charset="0"/>
                                          </a:rPr>
                                          <m:t>𝑜𝑡h𝑒𝑟𝑤𝑖𝑠𝑒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endParaRPr lang="en-US" altLang="zh-CN" sz="1600" b="1" i="1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微软雅黑" panose="020B0503020204020204" pitchFamily="34" charset="-122"/>
                          </a:endParaRPr>
                        </a:p>
                        <a:p>
                          <a:pPr marL="285750" marR="0" lvl="0" indent="-285750" algn="l" defTabSz="914400" rtl="0" fontAlgn="auto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defRPr/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6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  <m:t>𝐀</m:t>
                                  </m:r>
                                </m:e>
                                <m:sub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  <m:t>𝒑𝒓𝒇</m:t>
                                  </m:r>
                                </m:sub>
                                <m:sup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altLang="zh-CN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en-US" altLang="zh-CN" sz="16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</a:rPr>
                                <m:t>𝐇𝐨𝐦𝐄𝐯𝐚𝐥</m:t>
                              </m:r>
                              <m:r>
                                <a:rPr lang="en-US" altLang="zh-CN" sz="16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𝒞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sz="1600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𝝉</m:t>
                                  </m:r>
                                  <m:r>
                                    <a:rPr lang="en-US" altLang="zh-CN" sz="16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||</m:t>
                                  </m:r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  <m:t>𝒎</m:t>
                                  </m:r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en-US" altLang="zh-CN" sz="1600" b="1" i="1" dirty="0" err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en-US" altLang="zh-CN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  <m:r>
                                <a:rPr lang="en-US" altLang="zh-CN" sz="16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(⋅),</m:t>
                              </m:r>
                              <m: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  <a:sym typeface="+mn-ea"/>
                                </a:rPr>
                                <m:t>𝑝𝑝</m:t>
                              </m:r>
                              <m:r>
                                <a:rPr lang="en-US" altLang="zh-CN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altLang="zh-CN" sz="1600" b="1" i="1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微软雅黑" panose="020B0503020204020204" pitchFamily="34" charset="-122"/>
                          </a:endParaRPr>
                        </a:p>
                        <a:p>
                          <a:pPr marL="285750" marR="0" lvl="0" indent="-285750" algn="l" defTabSz="914400" rtl="0" fontAlgn="auto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en-US" altLang="zh-CN" sz="16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𝐒𝐚𝐦𝐩𝐥𝐞𝐏𝐫𝐞</m:t>
                              </m:r>
                              <m:d>
                                <m:dPr>
                                  <m:ctrlP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altLang="zh-CN" sz="1600" b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  <m:t>𝐀</m:t>
                                  </m:r>
                                  <m:r>
                                    <a:rPr lang="en-US" altLang="zh-CN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|</m:t>
                                  </m:r>
                                  <m:sSubSup>
                                    <m:sSubSupPr>
                                      <m:ctrlPr>
                                        <a:rPr lang="en-US" altLang="zh-CN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1600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Cambria Math" panose="02040503050406030204" pitchFamily="18" charset="0"/>
                                        </a:rPr>
                                        <m:t>𝐀</m:t>
                                      </m:r>
                                    </m:e>
                                    <m:sub>
                                      <m:r>
                                        <a:rPr lang="en-US" altLang="zh-CN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Cambria Math" panose="02040503050406030204" pitchFamily="18" charset="0"/>
                                        </a:rPr>
                                        <m:t>𝒑𝒓𝒇</m:t>
                                      </m:r>
                                    </m:sub>
                                    <m:sup>
                                      <m:r>
                                        <a:rPr lang="en-US" altLang="zh-CN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MS Mincho" charset="0"/>
                                          <a:cs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en-US" altLang="zh-CN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]</m:t>
                                  </m:r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CN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𝐓</m:t>
                                      </m:r>
                                    </m:e>
                                    <m:sub>
                                      <m:r>
                                        <a:rPr lang="en-US" altLang="zh-CN" sz="1600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𝐀</m:t>
                                      </m:r>
                                    </m:sub>
                                  </m:sSub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zh-CN" altLang="en-US" sz="16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  <m:r>
                                <m:rPr>
                                  <m:nor/>
                                </m:rP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m:rPr>
                                  <m:nor/>
                                </m:rP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  <m:r>
                                <m:rPr>
                                  <m:nor/>
                                </m:rPr>
                                <a:rPr lang="en-US" altLang="zh-CN" sz="1600" b="0" dirty="0">
                                  <a:solidFill>
                                    <a:schemeClr val="tx1"/>
                                  </a:solidFill>
                                  <a:latin typeface="微软雅黑" panose="020B0503020204020204" pitchFamily="34" charset="-122"/>
                                  <a:ea typeface="微软雅黑" panose="020B0503020204020204" pitchFamily="34" charset="-122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𝐀</m:t>
                                  </m:r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bSup>
                                    <m:sSubSupPr>
                                      <m:ctrlPr>
                                        <a:rPr lang="en-US" altLang="zh-CN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1600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𝐀</m:t>
                                      </m:r>
                                    </m:e>
                                    <m:sub>
                                      <m:r>
                                        <a:rPr lang="en-US" altLang="zh-CN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𝒑𝒓𝒇</m:t>
                                      </m:r>
                                    </m:sub>
                                    <m:sup>
                                      <m:r>
                                        <a:rPr lang="en-US" altLang="zh-CN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altLang="zh-CN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oMath>
                          </a14:m>
                          <a:endParaRPr lang="en-US" altLang="zh-CN" sz="1600" b="1" i="1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微软雅黑" panose="020B0503020204020204" pitchFamily="34" charset="-122"/>
                          </a:endParaRPr>
                        </a:p>
                      </a:txBody>
                      <a:tcPr>
                        <a:lnL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17"/>
              <p:cNvGraphicFramePr>
                <a:graphicFrameLocks noGrp="1"/>
              </p:cNvGraphicFramePr>
              <p:nvPr>
                <p:custDataLst>
                  <p:tags r:id="rId15"/>
                </p:custDataLst>
              </p:nvPr>
            </p:nvGraphicFramePr>
            <p:xfrm>
              <a:off x="402590" y="2417445"/>
              <a:ext cx="6244590" cy="1884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244590"/>
                  </a:tblGrid>
                  <a:tr h="18846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4" name="Multiply 32"/>
          <p:cNvSpPr/>
          <p:nvPr/>
        </p:nvSpPr>
        <p:spPr>
          <a:xfrm>
            <a:off x="2832100" y="3615690"/>
            <a:ext cx="788670" cy="392430"/>
          </a:xfrm>
          <a:prstGeom prst="mathMultiply">
            <a:avLst>
              <a:gd name="adj1" fmla="val 9832"/>
            </a:avLst>
          </a:prstGeom>
          <a:solidFill>
            <a:srgbClr val="9612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89"/>
          <p:cNvCxnSpPr>
            <a:stCxn id="7" idx="1"/>
          </p:cNvCxnSpPr>
          <p:nvPr/>
        </p:nvCxnSpPr>
        <p:spPr>
          <a:xfrm flipH="1">
            <a:off x="3560815" y="2528130"/>
            <a:ext cx="3087370" cy="1137920"/>
          </a:xfrm>
          <a:prstGeom prst="straightConnector1">
            <a:avLst/>
          </a:prstGeom>
          <a:ln w="19050">
            <a:solidFill>
              <a:srgbClr val="961318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89"/>
          <p:cNvCxnSpPr>
            <a:stCxn id="7" idx="1"/>
          </p:cNvCxnSpPr>
          <p:nvPr/>
        </p:nvCxnSpPr>
        <p:spPr>
          <a:xfrm flipH="1" flipV="1">
            <a:off x="3620505" y="1721680"/>
            <a:ext cx="3027680" cy="806450"/>
          </a:xfrm>
          <a:prstGeom prst="straightConnector1">
            <a:avLst/>
          </a:prstGeom>
          <a:ln w="19050">
            <a:solidFill>
              <a:srgbClr val="961318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6647815" y="1849755"/>
            <a:ext cx="1267460" cy="337185"/>
          </a:xfrm>
          <a:prstGeom prst="rect">
            <a:avLst/>
          </a:prstGeom>
          <a:solidFill>
            <a:srgbClr val="961318"/>
          </a:solidFill>
          <a:ln w="12700">
            <a:solidFill>
              <a:srgbClr val="961318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Problem 1  </a:t>
            </a:r>
          </a:p>
        </p:txBody>
      </p:sp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13"/>
          <p:cNvSpPr/>
          <p:nvPr/>
        </p:nvSpPr>
        <p:spPr>
          <a:xfrm>
            <a:off x="328295" y="1017270"/>
            <a:ext cx="6080760" cy="97218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/>
              <p:cNvSpPr txBox="1"/>
              <p:nvPr/>
            </p:nvSpPr>
            <p:spPr>
              <a:xfrm>
                <a:off x="3190875" y="1494790"/>
                <a:ext cx="473710" cy="36830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𝐓</m:t>
                          </m:r>
                        </m:e>
                        <m:sub>
                          <m:r>
                            <a:rPr lang="en-US" altLang="zh-CN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𝐀</m:t>
                          </m:r>
                        </m:sub>
                      </m:sSub>
                    </m:oMath>
                  </m:oMathPara>
                </a14:m>
                <a:endParaRPr lang="en-US" altLang="zh-CN" b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875" y="1494790"/>
                <a:ext cx="473710" cy="3683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/>
              <p:cNvSpPr txBox="1"/>
              <p:nvPr/>
            </p:nvSpPr>
            <p:spPr>
              <a:xfrm>
                <a:off x="3147060" y="1141095"/>
                <a:ext cx="411480" cy="36830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mbria Math" panose="02040503050406030204" pitchFamily="18" charset="0"/>
                        </a:rPr>
                        <m:t>𝐀</m:t>
                      </m:r>
                    </m:oMath>
                  </m:oMathPara>
                </a14:m>
                <a:endParaRPr lang="en-US" altLang="zh-CN" b="1" i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7060" y="1141095"/>
                <a:ext cx="411480" cy="3683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/>
              <p:cNvSpPr txBox="1"/>
              <p:nvPr/>
            </p:nvSpPr>
            <p:spPr>
              <a:xfrm>
                <a:off x="3620770" y="1506220"/>
                <a:ext cx="2409825" cy="36830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mbria Math" panose="02040503050406030204" pitchFamily="18" charset="0"/>
                        </a:rPr>
                        <m:t>𝒌</m:t>
                      </m:r>
                      <m:r>
                        <a:rPr lang="en-US" altLang="zh-CN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altLang="zh-CN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,....,</m:t>
                      </m:r>
                      <m:sSub>
                        <m:sSubPr>
                          <m:ctrlPr>
                            <a:rPr lang="en-US" altLang="zh-CN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b="1" i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0770" y="1506220"/>
                <a:ext cx="2409825" cy="3683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134750" y="6392901"/>
            <a:ext cx="2743200" cy="365125"/>
          </a:xfrm>
        </p:spPr>
        <p:txBody>
          <a:bodyPr/>
          <a:lstStyle/>
          <a:p>
            <a:fld id="{48DCEDA9-FE4E-45E7-BD88-ED2AE9648CD7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32</a:t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1"/>
          <p:cNvGrpSpPr/>
          <p:nvPr/>
        </p:nvGrpSpPr>
        <p:grpSpPr>
          <a:xfrm>
            <a:off x="11016" y="99020"/>
            <a:ext cx="4293855" cy="626876"/>
            <a:chOff x="0" y="218940"/>
            <a:chExt cx="3283084" cy="626876"/>
          </a:xfrm>
        </p:grpSpPr>
        <p:sp>
          <p:nvSpPr>
            <p:cNvPr id="11" name="矩形 2"/>
            <p:cNvSpPr/>
            <p:nvPr/>
          </p:nvSpPr>
          <p:spPr>
            <a:xfrm>
              <a:off x="0" y="218940"/>
              <a:ext cx="242371" cy="626876"/>
            </a:xfrm>
            <a:prstGeom prst="rect">
              <a:avLst/>
            </a:prstGeom>
            <a:solidFill>
              <a:srgbClr val="961318"/>
            </a:solidFill>
            <a:ln w="25400" cap="flat" cmpd="sng" algn="ctr">
              <a:solidFill>
                <a:srgbClr val="961318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6" name="直接连接符 5"/>
            <p:cNvCxnSpPr/>
            <p:nvPr/>
          </p:nvCxnSpPr>
          <p:spPr>
            <a:xfrm>
              <a:off x="402764" y="845816"/>
              <a:ext cx="2880320" cy="0"/>
            </a:xfrm>
            <a:prstGeom prst="line">
              <a:avLst/>
            </a:prstGeom>
            <a:noFill/>
            <a:ln w="28575" cap="flat" cmpd="sng" algn="ctr">
              <a:gradFill flip="none" rotWithShape="1">
                <a:gsLst>
                  <a:gs pos="0">
                    <a:srgbClr val="961318"/>
                  </a:gs>
                  <a:gs pos="81000">
                    <a:srgbClr val="961318">
                      <a:alpha val="20000"/>
                    </a:srgbClr>
                  </a:gs>
                  <a:gs pos="100000">
                    <a:srgbClr val="961318">
                      <a:alpha val="0"/>
                    </a:srgbClr>
                  </a:gs>
                </a:gsLst>
                <a:lin ang="0" scaled="1"/>
                <a:tileRect/>
              </a:gradFill>
              <a:prstDash val="solid"/>
            </a:ln>
            <a:effectLst/>
          </p:spPr>
        </p:cxnSp>
      </p:grpSp>
      <p:sp>
        <p:nvSpPr>
          <p:cNvPr id="44" name="文本框 4"/>
          <p:cNvSpPr txBox="1"/>
          <p:nvPr/>
        </p:nvSpPr>
        <p:spPr>
          <a:xfrm>
            <a:off x="407344" y="153194"/>
            <a:ext cx="52552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rCR SECURITY EXPERIMENT </a:t>
            </a:r>
          </a:p>
        </p:txBody>
      </p:sp>
      <p:pic>
        <p:nvPicPr>
          <p:cNvPr id="5" name="图片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17697" y="157899"/>
            <a:ext cx="760253" cy="760253"/>
          </a:xfrm>
          <a:prstGeom prst="ellipse">
            <a:avLst/>
          </a:prstGeom>
        </p:spPr>
      </p:pic>
      <p:sp>
        <p:nvSpPr>
          <p:cNvPr id="47" name="Rounded Rectangle 13"/>
          <p:cNvSpPr/>
          <p:nvPr/>
        </p:nvSpPr>
        <p:spPr>
          <a:xfrm>
            <a:off x="328295" y="2279015"/>
            <a:ext cx="6082030" cy="184467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16"/>
              <p:cNvSpPr txBox="1"/>
              <p:nvPr/>
            </p:nvSpPr>
            <p:spPr>
              <a:xfrm>
                <a:off x="749935" y="2082800"/>
                <a:ext cx="5140960" cy="3371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b="1" dirty="0" err="1">
                    <a:solidFill>
                      <a:srgbClr val="96121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Adaptation Oracle Query Phase </a:t>
                </a:r>
                <a:r>
                  <a:rPr lang="en-US" altLang="zh-CN" sz="16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𝝉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𝒉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𝒎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𝒓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𝒎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′)</m:t>
                    </m:r>
                  </m:oMath>
                </a14:m>
                <a:endParaRPr lang="en-US" sz="1600" b="1" dirty="0" err="1">
                  <a:solidFill>
                    <a:srgbClr val="96121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48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935" y="2082800"/>
                <a:ext cx="5140960" cy="33718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ounded Rectangle 47"/>
          <p:cNvSpPr/>
          <p:nvPr/>
        </p:nvSpPr>
        <p:spPr>
          <a:xfrm>
            <a:off x="327660" y="4400550"/>
            <a:ext cx="6082030" cy="183959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8"/>
              <p:cNvSpPr txBox="1"/>
              <p:nvPr/>
            </p:nvSpPr>
            <p:spPr>
              <a:xfrm>
                <a:off x="1042035" y="4226560"/>
                <a:ext cx="4683760" cy="3371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600" b="1" dirty="0">
                    <a:solidFill>
                      <a:srgbClr val="96131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Challenge Phase :</a:t>
                </a:r>
                <a:r>
                  <a:rPr lang="zh-CN" altLang="en-US" sz="16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𝝉</m:t>
                            </m:r>
                          </m:e>
                          <m:sup>
                            <m:r>
                              <a:rPr lang="zh-CN" alt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𝒉</m:t>
                        </m:r>
                      </m:e>
                      <m:sup>
                        <m:r>
                          <a:rPr lang="zh-CN" alt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zh-CN" alt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zh-CN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′</m:t>
                        </m:r>
                        <m:r>
                          <a:rPr lang="zh-CN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′</m:t>
                        </m:r>
                        <m:r>
                          <a:rPr lang="zh-CN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b="1" dirty="0" err="1">
                  <a:solidFill>
                    <a:srgbClr val="96121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50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035" y="4226560"/>
                <a:ext cx="4683760" cy="33718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文本框 64"/>
              <p:cNvSpPr txBox="1"/>
              <p:nvPr/>
            </p:nvSpPr>
            <p:spPr>
              <a:xfrm>
                <a:off x="402590" y="4603115"/>
                <a:ext cx="6043295" cy="145415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285750" marR="0" lvl="0" indent="-285750" algn="l" defTabSz="914400" rtl="0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altLang="zh-CN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0" lang="en-US" altLang="zh-CN" sz="16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kumimoji="0" lang="en-US" altLang="zh-CN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𝒑𝒓𝒇</m:t>
                        </m:r>
                      </m:sub>
                      <m:sup>
                        <m:r>
                          <a:rPr kumimoji="0" lang="zh-CN" altLang="en-US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kumimoji="0" lang="en-US" altLang="zh-CN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←</m:t>
                    </m:r>
                    <m:r>
                      <a:rPr lang="en-US" altLang="zh-CN" sz="1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𝐇𝐨𝐦𝐄𝐯𝐚𝐥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𝒞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16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𝝉</m:t>
                            </m:r>
                          </m:e>
                          <m:sup>
                            <m:r>
                              <a:rPr kumimoji="0" lang="zh-CN" altLang="en-US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1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||</m:t>
                        </m:r>
                        <m:sSup>
                          <m:sSupPr>
                            <m:ctrlP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kumimoji="0" lang="zh-CN" altLang="en-US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1600" b="1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zh-CN" alt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altLang="zh-CN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r>
                      <a:rPr kumimoji="0" lang="en-US" altLang="zh-C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𝑝𝑝</m:t>
                    </m:r>
                    <m:r>
                      <a:rPr kumimoji="0" lang="en-US" altLang="zh-CN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altLang="zh-CN" sz="160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zh-CN" altLang="en-US" sz="1600" b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zh-CN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zh-CN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,...)</m:t>
                    </m:r>
                  </m:oMath>
                </a14:m>
                <a:endParaRPr kumimoji="0" lang="en-US" altLang="zh-CN" sz="1600" b="1" i="1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  <a:p>
                <a:pPr marL="285750" marR="0" lvl="0" indent="-285750" algn="l" defTabSz="914400" rtl="0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en-US" altLang="zh-C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𝒑𝒓𝒇</m:t>
                        </m:r>
                      </m:sub>
                      <m:sup>
                        <m:r>
                          <a:rPr lang="en-US" altLang="zh-C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′</m:t>
                        </m:r>
                        <m:r>
                          <a:rPr lang="zh-CN" alt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kumimoji="0" lang="en-US" altLang="zh-CN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←</m:t>
                    </m:r>
                    <m:r>
                      <a:rPr lang="en-US" altLang="zh-CN" sz="1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𝐇𝐨𝐦𝐄𝐯𝐚𝐥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𝒞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16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𝝉</m:t>
                            </m:r>
                          </m:e>
                          <m:sup>
                            <m:r>
                              <a:rPr kumimoji="0" lang="zh-CN" altLang="en-US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1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||</m:t>
                        </m:r>
                        <m:sSup>
                          <m:sSupPr>
                            <m:ctrlP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′</m:t>
                            </m:r>
                            <m:r>
                              <a:rPr kumimoji="0" lang="zh-CN" altLang="en-US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1600" b="1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′</m:t>
                            </m:r>
                            <m:r>
                              <a:rPr kumimoji="0" lang="zh-CN" altLang="en-US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altLang="zh-CN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r>
                      <a:rPr kumimoji="0" lang="en-US" altLang="zh-C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𝑝𝑝</m:t>
                    </m:r>
                    <m:r>
                      <a:rPr kumimoji="0" lang="en-US" altLang="zh-CN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6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′</m:t>
                        </m:r>
                        <m:r>
                          <a:rPr lang="zh-CN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′</m:t>
                        </m:r>
                        <m:r>
                          <a:rPr lang="zh-CN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′</m:t>
                        </m:r>
                        <m:r>
                          <a:rPr lang="zh-CN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,...)</m:t>
                    </m:r>
                  </m:oMath>
                </a14:m>
                <a:endParaRPr lang="en-US" altLang="zh-CN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  <a:p>
                <a:pPr marL="285750" marR="0" lvl="0" indent="-285750" algn="l" defTabSz="914400" rtl="0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sz="16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Wins if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𝐀</m:t>
                        </m:r>
                      </m:e>
                      <m:e>
                        <m:sSubSup>
                          <m:sSubSupPr>
                            <m:ctrlPr>
                              <a:rPr lang="en-US" altLang="zh-CN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6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  <m:t>𝐀</m:t>
                            </m:r>
                          </m:e>
                          <m:sub>
                            <m:r>
                              <a:rPr lang="en-US" altLang="zh-CN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  <m:t>𝒑𝒓𝒇</m:t>
                            </m:r>
                          </m:sub>
                          <m:sup>
                            <m:r>
                              <a:rPr lang="en-US" altLang="zh-CN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zh-CN" altLang="en-US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′</m:t>
                        </m:r>
                        <m:r>
                          <a:rPr lang="zh-CN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𝒉</m:t>
                        </m:r>
                      </m:e>
                      <m:sup>
                        <m:r>
                          <a:rPr lang="zh-CN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=[</m:t>
                    </m:r>
                    <m:r>
                      <a:rPr lang="en-US" altLang="zh-CN" sz="16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𝐀</m:t>
                    </m:r>
                    <m:r>
                      <a:rPr lang="en-US" altLang="zh-CN" sz="16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|</m:t>
                    </m:r>
                    <m:sSubSup>
                      <m:sSubSupPr>
                        <m:ctrlPr>
                          <a:rPr lang="en-US" altLang="zh-C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en-US" altLang="zh-C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𝒑𝒓𝒇</m:t>
                        </m:r>
                      </m:sub>
                      <m:sup>
                        <m:r>
                          <a:rPr lang="zh-CN" alt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]</m:t>
                    </m:r>
                    <m:sSup>
                      <m:sSupPr>
                        <m:ctrlP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⋅</m:t>
                        </m:r>
                        <m: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zh-CN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1600" b="1" i="1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lang="en-US" altLang="zh-CN" sz="16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and other wining conditions required by rCR is satisfied</a:t>
                </a:r>
                <a:endParaRPr lang="en-US" sz="16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65" name="文本框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90" y="4603115"/>
                <a:ext cx="6043295" cy="145415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" name="图片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097" y="5769135"/>
            <a:ext cx="1132582" cy="8028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423545" y="1129030"/>
                <a:ext cx="2644775" cy="6813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160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Public parameter (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  <a:sym typeface="+mn-ea"/>
                      </a:rPr>
                      <m:t>𝑝𝑝</m:t>
                    </m:r>
                  </m:oMath>
                </a14:m>
                <a:r>
                  <a:rPr lang="en-US" altLang="zh-CN" sz="160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):</a:t>
                </a:r>
              </a:p>
              <a:p>
                <a:pPr marL="285750" indent="-28575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160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Master trapdoor:</a:t>
                </a:r>
                <a:r>
                  <a:rPr lang="en-US" altLang="zh-CN" sz="1600" b="1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  </a:t>
                </a:r>
                <a:endParaRPr lang="en-US" altLang="zh-CN" sz="16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45" y="1129030"/>
                <a:ext cx="2644775" cy="68135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3664585" y="1139825"/>
                <a:ext cx="2386330" cy="36639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𝐀</m:t>
                          </m:r>
                        </m:e>
                        <m:sub>
                          <m:r>
                            <a:rPr lang="en-US" altLang="zh-CN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𝐀</m:t>
                          </m:r>
                        </m:e>
                        <m:sub>
                          <m:r>
                            <a:rPr lang="en-US" altLang="zh-CN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CN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,</m:t>
                      </m:r>
                      <m:r>
                        <a:rPr lang="en-US" altLang="zh-CN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…,</m:t>
                      </m:r>
                      <m:sSub>
                        <m:sSubPr>
                          <m:ctrlP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𝐀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𝐙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𝑤</m:t>
                          </m:r>
                        </m:sup>
                      </m:sSubSup>
                    </m:oMath>
                  </m:oMathPara>
                </a14:m>
                <a:endParaRPr lang="en-US" altLang="zh-CN" b="0" i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4585" y="1139825"/>
                <a:ext cx="2386330" cy="36639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/>
          <p:cNvSpPr txBox="1"/>
          <p:nvPr/>
        </p:nvSpPr>
        <p:spPr>
          <a:xfrm>
            <a:off x="2315210" y="856615"/>
            <a:ext cx="166370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Setup Phase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17"/>
              <p:cNvGraphicFramePr>
                <a:graphicFrameLocks noGrp="1"/>
              </p:cNvGraphicFramePr>
              <p:nvPr>
                <p:custDataLst>
                  <p:tags r:id="rId1"/>
                </p:custDataLst>
              </p:nvPr>
            </p:nvGraphicFramePr>
            <p:xfrm>
              <a:off x="402590" y="2417445"/>
              <a:ext cx="6463665" cy="178244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6366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1782445">
                    <a:tc>
                      <a:txBody>
                        <a:bodyPr/>
                        <a:lstStyle/>
                        <a:p>
                          <a:pPr marL="285750" marR="0" lvl="0" indent="-285750" algn="l" defTabSz="914400" rtl="0" fontAlgn="auto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defRPr/>
                          </a:pPr>
                          <a:r>
                            <a:rPr lang="en-US" altLang="zh-CN" sz="1600" b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微软雅黑" panose="020B0503020204020204" pitchFamily="34" charset="-122"/>
                              <a:sym typeface="+mn-ea"/>
                            </a:rPr>
                            <a:t>sample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altLang="zh-CN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′←</m:t>
                              </m:r>
                              <m:sSup>
                                <m:sSupPr>
                                  <m:ctrlPr>
                                    <a:rPr lang="en-US" altLang="zh-CN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CN" sz="16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6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Cambria Math" panose="02040503050406030204" pitchFamily="18" charset="0"/>
                                        </a:rPr>
                                        <m:t>𝟎</m:t>
                                      </m:r>
                                      <m:r>
                                        <a:rPr lang="en-US" altLang="zh-CN" sz="16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MS Mincho" charset="0"/>
                                          <a:cs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CN" sz="16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  <m:t>𝒚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600" b="0" i="1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微软雅黑" panose="020B0503020204020204" pitchFamily="34" charset="-122"/>
                              <a:sym typeface="+mn-ea"/>
                            </a:rPr>
                            <a:t> </a:t>
                          </a:r>
                          <a:r>
                            <a:rPr lang="en-US" altLang="zh-CN" sz="1600" b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微软雅黑" panose="020B0503020204020204" pitchFamily="34" charset="-122"/>
                              <a:sym typeface="+mn-ea"/>
                            </a:rPr>
                            <a:t>and  other randomness</a:t>
                          </a:r>
                        </a:p>
                        <a:p>
                          <a:pPr marL="285750" marR="0" lvl="0" indent="-285750" algn="l" defTabSz="914400" rtl="0" fontAlgn="auto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defRPr/>
                          </a:pPr>
                          <a:r>
                            <a:rPr lang="en-US" altLang="zh-CN" sz="1600" b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微软雅黑" panose="020B0503020204020204" pitchFamily="34" charset="-122"/>
                              <a:sym typeface="+mn-ea"/>
                            </a:rPr>
                            <a:t>define circuit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𝒞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sz="1600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𝝉</m:t>
                                  </m:r>
                                  <m:r>
                                    <a:rPr lang="en-US" altLang="zh-CN" sz="16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||</m:t>
                                  </m:r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  <m:t>𝒎</m:t>
                                  </m:r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en-US" altLang="zh-CN" sz="1600" b="1" i="1" dirty="0" err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en-US" altLang="zh-CN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altLang="zh-CN" sz="16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</m:d>
                              <m:r>
                                <a:rPr lang="en-US" altLang="zh-CN" sz="16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US" altLang="zh-CN" sz="16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zh-CN" sz="1600" b="1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en-US" altLang="zh-CN" sz="16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MS Mincho" charset="0"/>
                                            <a:cs typeface="Cambria Math" panose="02040503050406030204" pitchFamily="18" charset="0"/>
                                          </a:rPr>
                                          <m:t>  1</m:t>
                                        </m:r>
                                        <m:r>
                                          <a:rPr lang="en-US" altLang="zh-CN" sz="1600" b="1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MS Mincho" charset="0"/>
                                            <a:cs typeface="Cambria Math" panose="02040503050406030204" pitchFamily="18" charset="0"/>
                                          </a:rPr>
                                          <m:t>     </m:t>
                                        </m:r>
                                        <m:r>
                                          <a:rPr lang="en-US" altLang="zh-CN" sz="16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  <a:cs typeface="Cambria Math" panose="02040503050406030204" pitchFamily="18" charset="0"/>
                                          </a:rPr>
                                          <m:t>𝑖𝑓</m:t>
                                        </m:r>
                                        <m:r>
                                          <a:rPr lang="zh-CN" altLang="en-US" sz="1600" b="1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MS Mincho" charset="0"/>
                                            <a:cs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altLang="zh-CN" sz="1600" b="1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MS Mincho" charset="0"/>
                                            <a:cs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altLang="zh-CN" sz="1600" b="1" i="0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  <a:cs typeface="Cambria Math" panose="02040503050406030204" pitchFamily="18" charset="0"/>
                                          </a:rPr>
                                          <m:t>𝐏𝐑𝐅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CN" sz="1600" b="1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微软雅黑" panose="020B0503020204020204" pitchFamily="34" charset="-122"/>
                                                <a:cs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sz="1600" b="1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微软雅黑" panose="020B0503020204020204" pitchFamily="34" charset="-122"/>
                                                <a:cs typeface="Cambria Math" panose="02040503050406030204" pitchFamily="18" charset="0"/>
                                              </a:rPr>
                                              <m:t>𝒌</m:t>
                                            </m:r>
                                            <m:r>
                                              <a:rPr lang="en-US" altLang="zh-CN" sz="1600" b="1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MS Mincho" charset="0"/>
                                                <a:cs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altLang="zh-CN" sz="1600" b="1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MS Mincho" charset="0"/>
                                                <a:cs typeface="Cambria Math" panose="02040503050406030204" pitchFamily="18" charset="0"/>
                                              </a:rPr>
                                              <m:t>𝝉</m:t>
                                            </m:r>
                                            <m:r>
                                              <a:rPr lang="en-US" altLang="zh-CN" sz="1600" b="1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MS Mincho" charset="0"/>
                                                <a:cs typeface="Cambria Math" panose="02040503050406030204" pitchFamily="18" charset="0"/>
                                              </a:rPr>
                                              <m:t>||</m:t>
                                            </m:r>
                                            <m:r>
                                              <a:rPr lang="en-US" altLang="zh-CN" sz="16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微软雅黑" panose="020B0503020204020204" pitchFamily="34" charset="-122"/>
                                                <a:cs typeface="Cambria Math" panose="02040503050406030204" pitchFamily="18" charset="0"/>
                                              </a:rPr>
                                              <m:t>𝒎</m:t>
                                            </m:r>
                                            <m:r>
                                              <a:rPr lang="en-US" altLang="zh-CN" sz="16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MS Mincho" charset="0"/>
                                                <a:cs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e>
                                        </m:d>
                                        <m:r>
                                          <a:rPr lang="en-US" altLang="zh-CN" sz="1600" b="1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MS Mincho" charset="0"/>
                                            <a:cs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a:rPr lang="en-US" altLang="zh-CN" sz="16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  <a:cs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  <m:r>
                                          <a:rPr lang="en-US" altLang="zh-CN" sz="16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MS Mincho" charset="0"/>
                                            <a:cs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altLang="zh-CN" sz="16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MS Mincho" charset="0"/>
                                            <a:cs typeface="Cambria Math" panose="02040503050406030204" pitchFamily="18" charset="0"/>
                                          </a:rPr>
                                          <m:t>  0</m:t>
                                        </m:r>
                                        <m:r>
                                          <a:rPr lang="en-US" altLang="zh-CN" sz="1600" b="1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MS Mincho" charset="0"/>
                                            <a:cs typeface="Cambria Math" panose="02040503050406030204" pitchFamily="18" charset="0"/>
                                          </a:rPr>
                                          <m:t>                           </m:t>
                                        </m:r>
                                        <m:r>
                                          <a:rPr lang="en-US" altLang="zh-CN" sz="16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  <a:cs typeface="Cambria Math" panose="02040503050406030204" pitchFamily="18" charset="0"/>
                                          </a:rPr>
                                          <m:t>𝑜𝑡h𝑒𝑟𝑤𝑖𝑠𝑒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endParaRPr lang="en-US" altLang="zh-CN" sz="1600" b="1" i="1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微软雅黑" panose="020B0503020204020204" pitchFamily="34" charset="-122"/>
                          </a:endParaRPr>
                        </a:p>
                        <a:p>
                          <a:pPr marL="285750" marR="0" lvl="0" indent="-285750" algn="l" defTabSz="914400" rtl="0" fontAlgn="auto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defRPr/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6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  <m:t>𝐀</m:t>
                                  </m:r>
                                </m:e>
                                <m:sub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  <m:t>𝒑𝒓𝒇</m:t>
                                  </m:r>
                                </m:sub>
                                <m:sup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altLang="zh-CN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en-US" altLang="zh-CN" sz="16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</a:rPr>
                                <m:t>𝐇𝐨𝐦𝐄𝐯𝐚𝐥</m:t>
                              </m:r>
                              <m:r>
                                <a:rPr lang="en-US" altLang="zh-CN" sz="16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𝒞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sz="1600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𝝉</m:t>
                                  </m:r>
                                  <m:r>
                                    <a:rPr lang="en-US" altLang="zh-CN" sz="16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||</m:t>
                                  </m:r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  <m:t>𝒎</m:t>
                                  </m:r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en-US" altLang="zh-CN" sz="1600" b="1" i="1" dirty="0" err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en-US" altLang="zh-CN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  <m:r>
                                <a:rPr lang="en-US" altLang="zh-CN" sz="16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(⋅),</m:t>
                              </m:r>
                              <m: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  <a:sym typeface="+mn-ea"/>
                                </a:rPr>
                                <m:t>𝑝𝑝</m:t>
                              </m:r>
                              <m:r>
                                <a:rPr lang="en-US" altLang="zh-CN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altLang="zh-CN" sz="1600" b="1" i="1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微软雅黑" panose="020B0503020204020204" pitchFamily="34" charset="-122"/>
                          </a:endParaRPr>
                        </a:p>
                        <a:p>
                          <a:pPr marL="285750" marR="0" lvl="0" indent="-285750" algn="l" defTabSz="914400" rtl="0" fontAlgn="auto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en-US" altLang="zh-CN" sz="16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𝐒𝐚𝐦𝐩𝐥𝐞𝐏𝐫𝐞</m:t>
                              </m:r>
                              <m:d>
                                <m:dPr>
                                  <m:ctrlP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altLang="zh-CN" sz="1600" b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  <m:t>𝐀</m:t>
                                  </m:r>
                                  <m:r>
                                    <a:rPr lang="en-US" altLang="zh-CN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|</m:t>
                                  </m:r>
                                  <m:sSubSup>
                                    <m:sSubSupPr>
                                      <m:ctrlPr>
                                        <a:rPr lang="en-US" altLang="zh-CN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1600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Cambria Math" panose="02040503050406030204" pitchFamily="18" charset="0"/>
                                        </a:rPr>
                                        <m:t>𝐀</m:t>
                                      </m:r>
                                    </m:e>
                                    <m:sub>
                                      <m:r>
                                        <a:rPr lang="en-US" altLang="zh-CN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Cambria Math" panose="02040503050406030204" pitchFamily="18" charset="0"/>
                                        </a:rPr>
                                        <m:t>𝒑𝒓𝒇</m:t>
                                      </m:r>
                                    </m:sub>
                                    <m:sup>
                                      <m:r>
                                        <a:rPr lang="en-US" altLang="zh-CN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MS Mincho" charset="0"/>
                                          <a:cs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en-US" altLang="zh-CN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]</m:t>
                                  </m:r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CN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𝐓</m:t>
                                      </m:r>
                                    </m:e>
                                    <m:sub>
                                      <m:r>
                                        <a:rPr lang="en-US" altLang="zh-CN" sz="1600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𝐀</m:t>
                                      </m:r>
                                    </m:sub>
                                  </m:sSub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zh-CN" altLang="en-US" sz="16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  <m:r>
                                <m:rPr>
                                  <m:nor/>
                                </m:rP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m:rPr>
                                  <m:nor/>
                                </m:rP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  <m:r>
                                <m:rPr>
                                  <m:nor/>
                                </m:rPr>
                                <a:rPr lang="en-US" altLang="zh-CN" sz="1600" b="0" dirty="0">
                                  <a:solidFill>
                                    <a:schemeClr val="tx1"/>
                                  </a:solidFill>
                                  <a:latin typeface="微软雅黑" panose="020B0503020204020204" pitchFamily="34" charset="-122"/>
                                  <a:ea typeface="微软雅黑" panose="020B0503020204020204" pitchFamily="34" charset="-122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𝐀</m:t>
                                  </m:r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bSup>
                                    <m:sSubSupPr>
                                      <m:ctrlPr>
                                        <a:rPr lang="en-US" altLang="zh-CN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1600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𝐀</m:t>
                                      </m:r>
                                    </m:e>
                                    <m:sub>
                                      <m:r>
                                        <a:rPr lang="en-US" altLang="zh-CN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𝒑𝒓𝒇</m:t>
                                      </m:r>
                                    </m:sub>
                                    <m:sup>
                                      <m:r>
                                        <a:rPr lang="en-US" altLang="zh-CN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altLang="zh-CN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oMath>
                          </a14:m>
                          <a:endParaRPr lang="en-US" altLang="zh-CN" sz="1600" b="1" i="1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微软雅黑" panose="020B0503020204020204" pitchFamily="34" charset="-122"/>
                          </a:endParaRPr>
                        </a:p>
                      </a:txBody>
                      <a:tcPr>
                        <a:lnL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17"/>
              <p:cNvGraphicFramePr>
                <a:graphicFrameLocks noGrp="1"/>
              </p:cNvGraphicFramePr>
              <p:nvPr>
                <p:custDataLst>
                  <p:tags r:id="rId14"/>
                </p:custDataLst>
              </p:nvPr>
            </p:nvGraphicFramePr>
            <p:xfrm>
              <a:off x="402590" y="2417445"/>
              <a:ext cx="6463665" cy="178244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63665"/>
                  </a:tblGrid>
                  <a:tr h="178244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5"/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9" name="TextBox 6"/>
          <p:cNvSpPr txBox="1"/>
          <p:nvPr/>
        </p:nvSpPr>
        <p:spPr>
          <a:xfrm>
            <a:off x="6648450" y="4746625"/>
            <a:ext cx="5229225" cy="957580"/>
          </a:xfrm>
          <a:prstGeom prst="rect">
            <a:avLst/>
          </a:prstGeom>
          <a:solidFill>
            <a:schemeClr val="bg1"/>
          </a:solidFill>
          <a:ln w="19050">
            <a:solidFill>
              <a:srgbClr val="961217"/>
            </a:solidFill>
            <a:prstDash val="dash"/>
          </a:ln>
        </p:spPr>
        <p:txBody>
          <a:bodyPr wrap="square">
            <a:noAutofit/>
          </a:bodyPr>
          <a:lstStyle/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How does the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b="1" dirty="0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reduction algorithm derive a valid</a:t>
            </a:r>
            <a:r>
              <a:rPr lang="en-US" altLang="zh-CN" b="1" dirty="0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solution to SIS</a:t>
            </a:r>
            <a:r>
              <a:rPr lang="zh-CN" altLang="en-US" b="1" dirty="0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when </a:t>
            </a:r>
            <a:r>
              <a:rPr lang="en-US" altLang="zh-CN" b="1" dirty="0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the adversary wins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during the challenge phase ?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>
              <a:lnSpc>
                <a:spcPct val="100000"/>
              </a:lnSpc>
              <a:spcAft>
                <a:spcPts val="600"/>
              </a:spcAft>
            </a:pPr>
            <a:endParaRPr lang="en-US" altLang="zh-CN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20" name="Straight Arrow Connector 89"/>
          <p:cNvCxnSpPr>
            <a:stCxn id="19" idx="1"/>
          </p:cNvCxnSpPr>
          <p:nvPr/>
        </p:nvCxnSpPr>
        <p:spPr>
          <a:xfrm flipH="1">
            <a:off x="5284205" y="5225610"/>
            <a:ext cx="1363980" cy="240030"/>
          </a:xfrm>
          <a:prstGeom prst="straightConnector1">
            <a:avLst/>
          </a:prstGeom>
          <a:ln w="19050">
            <a:solidFill>
              <a:srgbClr val="961318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4251977" y="5695230"/>
            <a:ext cx="1085615" cy="947259"/>
            <a:chOff x="5289252" y="4203582"/>
            <a:chExt cx="1085615" cy="947259"/>
          </a:xfrm>
        </p:grpSpPr>
        <p:sp>
          <p:nvSpPr>
            <p:cNvPr id="37" name="Explosion 2 36"/>
            <p:cNvSpPr/>
            <p:nvPr/>
          </p:nvSpPr>
          <p:spPr>
            <a:xfrm>
              <a:off x="5289252" y="4203582"/>
              <a:ext cx="1085615" cy="947259"/>
            </a:xfrm>
            <a:prstGeom prst="irregularSeal2">
              <a:avLst/>
            </a:prstGeom>
            <a:solidFill>
              <a:srgbClr val="96121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 rot="19545329">
              <a:off x="5355603" y="4556873"/>
              <a:ext cx="8435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spc="-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Collision</a:t>
              </a: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6642735" y="4419600"/>
            <a:ext cx="1267460" cy="337185"/>
          </a:xfrm>
          <a:prstGeom prst="rect">
            <a:avLst/>
          </a:prstGeom>
          <a:solidFill>
            <a:srgbClr val="961318"/>
          </a:solidFill>
          <a:ln w="12700">
            <a:solidFill>
              <a:srgbClr val="961318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Problem 2  </a:t>
            </a:r>
          </a:p>
        </p:txBody>
      </p:sp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13"/>
          <p:cNvSpPr/>
          <p:nvPr/>
        </p:nvSpPr>
        <p:spPr>
          <a:xfrm>
            <a:off x="328295" y="1017270"/>
            <a:ext cx="6080760" cy="97218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/>
              <p:cNvSpPr txBox="1"/>
              <p:nvPr/>
            </p:nvSpPr>
            <p:spPr>
              <a:xfrm>
                <a:off x="3190875" y="1494790"/>
                <a:ext cx="473710" cy="36830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𝐓</m:t>
                          </m:r>
                        </m:e>
                        <m:sub>
                          <m:r>
                            <a:rPr lang="en-US" altLang="zh-CN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𝐀</m:t>
                          </m:r>
                        </m:sub>
                      </m:sSub>
                    </m:oMath>
                  </m:oMathPara>
                </a14:m>
                <a:endParaRPr lang="en-US" altLang="zh-CN" b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875" y="1494790"/>
                <a:ext cx="473710" cy="3683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/>
              <p:cNvSpPr txBox="1"/>
              <p:nvPr/>
            </p:nvSpPr>
            <p:spPr>
              <a:xfrm>
                <a:off x="3147060" y="1141095"/>
                <a:ext cx="411480" cy="36830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mbria Math" panose="02040503050406030204" pitchFamily="18" charset="0"/>
                        </a:rPr>
                        <m:t>𝐀</m:t>
                      </m:r>
                    </m:oMath>
                  </m:oMathPara>
                </a14:m>
                <a:endParaRPr lang="en-US" altLang="zh-CN" b="1" i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7060" y="1141095"/>
                <a:ext cx="411480" cy="3683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/>
              <p:cNvSpPr txBox="1"/>
              <p:nvPr/>
            </p:nvSpPr>
            <p:spPr>
              <a:xfrm>
                <a:off x="3620770" y="1506220"/>
                <a:ext cx="2409825" cy="36830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mbria Math" panose="02040503050406030204" pitchFamily="18" charset="0"/>
                        </a:rPr>
                        <m:t>𝒌</m:t>
                      </m:r>
                      <m:r>
                        <a:rPr lang="en-US" altLang="zh-CN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altLang="zh-CN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,....,</m:t>
                      </m:r>
                      <m:sSub>
                        <m:sSubPr>
                          <m:ctrlPr>
                            <a:rPr lang="en-US" altLang="zh-CN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b="1" i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0770" y="1506220"/>
                <a:ext cx="2409825" cy="3683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134750" y="6392901"/>
            <a:ext cx="2743200" cy="365125"/>
          </a:xfrm>
        </p:spPr>
        <p:txBody>
          <a:bodyPr/>
          <a:lstStyle/>
          <a:p>
            <a:fld id="{48DCEDA9-FE4E-45E7-BD88-ED2AE9648CD7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33</a:t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1"/>
          <p:cNvGrpSpPr/>
          <p:nvPr/>
        </p:nvGrpSpPr>
        <p:grpSpPr>
          <a:xfrm>
            <a:off x="11016" y="99020"/>
            <a:ext cx="4293855" cy="626876"/>
            <a:chOff x="0" y="218940"/>
            <a:chExt cx="3283084" cy="626876"/>
          </a:xfrm>
        </p:grpSpPr>
        <p:sp>
          <p:nvSpPr>
            <p:cNvPr id="11" name="矩形 2"/>
            <p:cNvSpPr/>
            <p:nvPr/>
          </p:nvSpPr>
          <p:spPr>
            <a:xfrm>
              <a:off x="0" y="218940"/>
              <a:ext cx="242371" cy="626876"/>
            </a:xfrm>
            <a:prstGeom prst="rect">
              <a:avLst/>
            </a:prstGeom>
            <a:solidFill>
              <a:srgbClr val="961318"/>
            </a:solidFill>
            <a:ln w="25400" cap="flat" cmpd="sng" algn="ctr">
              <a:solidFill>
                <a:srgbClr val="961318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6" name="直接连接符 5"/>
            <p:cNvCxnSpPr/>
            <p:nvPr/>
          </p:nvCxnSpPr>
          <p:spPr>
            <a:xfrm>
              <a:off x="402764" y="845816"/>
              <a:ext cx="2880320" cy="0"/>
            </a:xfrm>
            <a:prstGeom prst="line">
              <a:avLst/>
            </a:prstGeom>
            <a:noFill/>
            <a:ln w="28575" cap="flat" cmpd="sng" algn="ctr">
              <a:gradFill flip="none" rotWithShape="1">
                <a:gsLst>
                  <a:gs pos="0">
                    <a:srgbClr val="961318"/>
                  </a:gs>
                  <a:gs pos="81000">
                    <a:srgbClr val="961318">
                      <a:alpha val="20000"/>
                    </a:srgbClr>
                  </a:gs>
                  <a:gs pos="100000">
                    <a:srgbClr val="961318">
                      <a:alpha val="0"/>
                    </a:srgbClr>
                  </a:gs>
                </a:gsLst>
                <a:lin ang="0" scaled="1"/>
                <a:tileRect/>
              </a:gradFill>
              <a:prstDash val="solid"/>
            </a:ln>
            <a:effectLst/>
          </p:spPr>
        </p:cxnSp>
      </p:grpSp>
      <p:sp>
        <p:nvSpPr>
          <p:cNvPr id="44" name="文本框 4"/>
          <p:cNvSpPr txBox="1"/>
          <p:nvPr/>
        </p:nvSpPr>
        <p:spPr>
          <a:xfrm>
            <a:off x="407344" y="153194"/>
            <a:ext cx="622363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defRPr/>
            </a:pPr>
            <a:r>
              <a:rPr lang="en-US" sz="2800" b="1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PARTITIONING PROOF STRATAGY</a:t>
            </a:r>
            <a:endParaRPr lang="en-US" sz="2800" b="1" dirty="0">
              <a:solidFill>
                <a:srgbClr val="96121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" name="图片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17697" y="157899"/>
            <a:ext cx="760253" cy="760253"/>
          </a:xfrm>
          <a:prstGeom prst="ellipse">
            <a:avLst/>
          </a:prstGeom>
        </p:spPr>
      </p:pic>
      <p:sp>
        <p:nvSpPr>
          <p:cNvPr id="47" name="Rounded Rectangle 13"/>
          <p:cNvSpPr/>
          <p:nvPr/>
        </p:nvSpPr>
        <p:spPr>
          <a:xfrm>
            <a:off x="328295" y="2279015"/>
            <a:ext cx="6082030" cy="184467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16"/>
              <p:cNvSpPr txBox="1"/>
              <p:nvPr/>
            </p:nvSpPr>
            <p:spPr>
              <a:xfrm>
                <a:off x="749935" y="2082800"/>
                <a:ext cx="5140960" cy="3371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b="1" dirty="0" err="1">
                    <a:solidFill>
                      <a:srgbClr val="96121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Adaptation Oracle Query Phase </a:t>
                </a:r>
                <a:r>
                  <a:rPr lang="en-US" altLang="zh-CN" sz="16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𝝉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𝒉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𝒎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𝒓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𝒎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′)</m:t>
                    </m:r>
                  </m:oMath>
                </a14:m>
                <a:endParaRPr lang="en-US" sz="1600" b="1" dirty="0" err="1">
                  <a:solidFill>
                    <a:srgbClr val="96121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48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935" y="2082800"/>
                <a:ext cx="5140960" cy="33718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ounded Rectangle 47"/>
          <p:cNvSpPr/>
          <p:nvPr/>
        </p:nvSpPr>
        <p:spPr>
          <a:xfrm>
            <a:off x="327660" y="4400550"/>
            <a:ext cx="6082030" cy="183959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8"/>
              <p:cNvSpPr txBox="1"/>
              <p:nvPr/>
            </p:nvSpPr>
            <p:spPr>
              <a:xfrm>
                <a:off x="1042035" y="4226560"/>
                <a:ext cx="4683760" cy="3371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600" b="1" dirty="0">
                    <a:solidFill>
                      <a:srgbClr val="96131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Challenge Phase :</a:t>
                </a:r>
                <a:r>
                  <a:rPr lang="zh-CN" altLang="en-US" sz="1600" b="1" dirty="0">
                    <a:solidFill>
                      <a:srgbClr val="96131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 i="1" smtClean="0">
                        <a:solidFill>
                          <a:srgbClr val="961318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1600" b="0" i="1" smtClean="0">
                            <a:solidFill>
                              <a:srgbClr val="96131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zh-CN" sz="1600" b="0" i="1" smtClean="0">
                                <a:solidFill>
                                  <a:srgbClr val="961318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b="1" i="1" smtClean="0">
                                <a:solidFill>
                                  <a:srgbClr val="961318"/>
                                </a:solidFill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𝝉</m:t>
                            </m:r>
                          </m:e>
                          <m:sup>
                            <m:r>
                              <a:rPr lang="zh-CN" altLang="en-US" sz="1600" b="0" i="1" smtClean="0">
                                <a:solidFill>
                                  <a:srgbClr val="961318"/>
                                </a:solidFill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1600" b="0" i="1" smtClean="0">
                            <a:solidFill>
                              <a:srgbClr val="961318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600" b="1" i="1" smtClean="0">
                            <a:solidFill>
                              <a:srgbClr val="96131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𝒉</m:t>
                        </m:r>
                      </m:e>
                      <m:sup>
                        <m:r>
                          <a:rPr lang="zh-CN" altLang="en-US" sz="1600" b="0" i="1" smtClean="0">
                            <a:solidFill>
                              <a:srgbClr val="961318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i="1">
                        <a:solidFill>
                          <a:srgbClr val="961318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zh-CN" sz="1600" b="0" i="1" smtClean="0">
                        <a:solidFill>
                          <a:srgbClr val="961318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1600" b="0" i="1" smtClean="0">
                            <a:solidFill>
                              <a:srgbClr val="96131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>
                            <a:solidFill>
                              <a:srgbClr val="96131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zh-CN" altLang="en-US" sz="1600" b="0" i="1" smtClean="0">
                            <a:solidFill>
                              <a:srgbClr val="961318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i="1">
                        <a:solidFill>
                          <a:srgbClr val="961318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1600" b="1" i="1" smtClean="0">
                            <a:solidFill>
                              <a:srgbClr val="96131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>
                            <a:solidFill>
                              <a:srgbClr val="96131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zh-CN" altLang="en-US" sz="1600" b="1" i="1" smtClean="0">
                            <a:solidFill>
                              <a:srgbClr val="961318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i="1">
                        <a:solidFill>
                          <a:srgbClr val="961318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1600" b="1" i="1" smtClean="0">
                            <a:solidFill>
                              <a:srgbClr val="96131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>
                            <a:solidFill>
                              <a:srgbClr val="96131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altLang="zh-CN" sz="1600" b="1" i="1" smtClean="0">
                            <a:solidFill>
                              <a:srgbClr val="961318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′</m:t>
                        </m:r>
                        <m:r>
                          <a:rPr lang="zh-CN" altLang="en-US" sz="1600" b="1" i="1" smtClean="0">
                            <a:solidFill>
                              <a:srgbClr val="961318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i="1" smtClean="0">
                        <a:solidFill>
                          <a:srgbClr val="961318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1600" b="1" i="1" smtClean="0">
                            <a:solidFill>
                              <a:srgbClr val="96131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 smtClean="0">
                            <a:solidFill>
                              <a:srgbClr val="96131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altLang="zh-CN" sz="1600" b="1" i="1" smtClean="0">
                            <a:solidFill>
                              <a:srgbClr val="961318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′</m:t>
                        </m:r>
                        <m:r>
                          <a:rPr lang="zh-CN" altLang="en-US" sz="1600" b="1" i="1" smtClean="0">
                            <a:solidFill>
                              <a:srgbClr val="961318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i="1">
                        <a:solidFill>
                          <a:srgbClr val="961318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1600" b="1" i="1" dirty="0" err="1">
                  <a:solidFill>
                    <a:srgbClr val="961318"/>
                  </a:solidFill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0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035" y="4226560"/>
                <a:ext cx="4683760" cy="33718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文本框 64"/>
              <p:cNvSpPr txBox="1"/>
              <p:nvPr/>
            </p:nvSpPr>
            <p:spPr>
              <a:xfrm>
                <a:off x="402590" y="4603115"/>
                <a:ext cx="6043295" cy="145415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285750" marR="0" lvl="0" indent="-285750" algn="l" defTabSz="914400" rtl="0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altLang="zh-CN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0" lang="en-US" altLang="zh-CN" sz="16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kumimoji="0" lang="en-US" altLang="zh-CN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𝒑𝒓𝒇</m:t>
                        </m:r>
                      </m:sub>
                      <m:sup>
                        <m:r>
                          <a:rPr kumimoji="0" lang="zh-CN" altLang="en-US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kumimoji="0" lang="en-US" altLang="zh-CN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←</m:t>
                    </m:r>
                    <m:r>
                      <a:rPr lang="en-US" altLang="zh-CN" sz="1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𝐇𝐨𝐦𝐄𝐯𝐚𝐥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𝒞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16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𝝉</m:t>
                            </m:r>
                          </m:e>
                          <m:sup>
                            <m:r>
                              <a:rPr kumimoji="0" lang="zh-CN" altLang="en-US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1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||</m:t>
                        </m:r>
                        <m:sSup>
                          <m:sSupPr>
                            <m:ctrlP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kumimoji="0" lang="zh-CN" altLang="en-US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1600" b="1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zh-CN" alt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altLang="zh-CN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r>
                      <a:rPr kumimoji="0" lang="en-US" altLang="zh-C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𝑝𝑝</m:t>
                    </m:r>
                    <m:r>
                      <a:rPr kumimoji="0" lang="en-US" altLang="zh-CN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altLang="zh-CN" sz="160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zh-CN" altLang="en-US" sz="1600" b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zh-CN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zh-CN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,...)</m:t>
                    </m:r>
                  </m:oMath>
                </a14:m>
                <a:endParaRPr kumimoji="0" lang="en-US" altLang="zh-CN" sz="1600" b="1" i="1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  <a:p>
                <a:pPr marL="285750" marR="0" lvl="0" indent="-285750" algn="l" defTabSz="914400" rtl="0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en-US" altLang="zh-C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𝒑𝒓𝒇</m:t>
                        </m:r>
                      </m:sub>
                      <m:sup>
                        <m:r>
                          <a:rPr lang="en-US" altLang="zh-C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′</m:t>
                        </m:r>
                        <m:r>
                          <a:rPr lang="zh-CN" alt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kumimoji="0" lang="en-US" altLang="zh-CN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←</m:t>
                    </m:r>
                    <m:r>
                      <a:rPr lang="en-US" altLang="zh-CN" sz="1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𝐇𝐨𝐦𝐄𝐯𝐚𝐥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𝒞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16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𝝉</m:t>
                            </m:r>
                          </m:e>
                          <m:sup>
                            <m:r>
                              <a:rPr kumimoji="0" lang="zh-CN" altLang="en-US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1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||</m:t>
                        </m:r>
                        <m:sSup>
                          <m:sSupPr>
                            <m:ctrlP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′</m:t>
                            </m:r>
                            <m:r>
                              <a:rPr kumimoji="0" lang="zh-CN" altLang="en-US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1600" b="1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′</m:t>
                            </m:r>
                            <m:r>
                              <a:rPr kumimoji="0" lang="zh-CN" altLang="en-US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altLang="zh-CN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r>
                      <a:rPr kumimoji="0" lang="en-US" altLang="zh-C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𝑝𝑝</m:t>
                    </m:r>
                    <m:r>
                      <a:rPr kumimoji="0" lang="en-US" altLang="zh-CN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6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′</m:t>
                        </m:r>
                        <m:r>
                          <a:rPr lang="zh-CN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′</m:t>
                        </m:r>
                        <m:r>
                          <a:rPr lang="zh-CN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′</m:t>
                        </m:r>
                        <m:r>
                          <a:rPr lang="zh-CN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,...)</m:t>
                    </m:r>
                  </m:oMath>
                </a14:m>
                <a:endParaRPr lang="en-US" altLang="zh-CN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  <a:p>
                <a:pPr marL="285750" marR="0" lvl="0" indent="-285750" algn="l" defTabSz="914400" rtl="0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sz="16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Wins if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𝐀</m:t>
                        </m:r>
                      </m:e>
                      <m:e>
                        <m:sSubSup>
                          <m:sSubSupPr>
                            <m:ctrlPr>
                              <a:rPr lang="en-US" altLang="zh-CN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6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  <m:t>𝐀</m:t>
                            </m:r>
                          </m:e>
                          <m:sub>
                            <m:r>
                              <a:rPr lang="en-US" altLang="zh-CN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  <m:t>𝒑𝒓𝒇</m:t>
                            </m:r>
                          </m:sub>
                          <m:sup>
                            <m:r>
                              <a:rPr lang="en-US" altLang="zh-CN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zh-CN" altLang="en-US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′</m:t>
                        </m:r>
                        <m:r>
                          <a:rPr lang="zh-CN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𝒉</m:t>
                        </m:r>
                      </m:e>
                      <m:sup>
                        <m:r>
                          <a:rPr lang="zh-CN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=[</m:t>
                    </m:r>
                    <m:r>
                      <a:rPr lang="en-US" altLang="zh-CN" sz="16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𝐀</m:t>
                    </m:r>
                    <m:r>
                      <a:rPr lang="en-US" altLang="zh-CN" sz="16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|</m:t>
                    </m:r>
                    <m:sSubSup>
                      <m:sSubSupPr>
                        <m:ctrlPr>
                          <a:rPr lang="en-US" altLang="zh-C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en-US" altLang="zh-C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𝒑𝒓𝒇</m:t>
                        </m:r>
                      </m:sub>
                      <m:sup>
                        <m:r>
                          <a:rPr lang="zh-CN" alt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]</m:t>
                    </m:r>
                    <m:sSup>
                      <m:sSupPr>
                        <m:ctrlP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⋅</m:t>
                        </m:r>
                        <m: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zh-CN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1600" b="1" i="1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lang="en-US" altLang="zh-CN" sz="16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and other wining conditions required by rCR is satisfied</a:t>
                </a:r>
              </a:p>
            </p:txBody>
          </p:sp>
        </mc:Choice>
        <mc:Fallback xmlns="">
          <p:sp>
            <p:nvSpPr>
              <p:cNvPr id="65" name="文本框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90" y="4603115"/>
                <a:ext cx="6043295" cy="145415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" name="图片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097" y="5769135"/>
            <a:ext cx="1132582" cy="8028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423545" y="1129030"/>
                <a:ext cx="2644775" cy="6813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160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Public parameter (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  <a:sym typeface="+mn-ea"/>
                      </a:rPr>
                      <m:t>𝑝𝑝</m:t>
                    </m:r>
                  </m:oMath>
                </a14:m>
                <a:r>
                  <a:rPr lang="en-US" altLang="zh-CN" sz="160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):</a:t>
                </a:r>
              </a:p>
              <a:p>
                <a:pPr marL="285750" indent="-28575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160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Master trapdoor:</a:t>
                </a:r>
                <a:r>
                  <a:rPr lang="en-US" altLang="zh-CN" sz="1600" b="1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  </a:t>
                </a:r>
                <a:endParaRPr lang="en-US" altLang="zh-CN" sz="16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45" y="1129030"/>
                <a:ext cx="2644775" cy="68135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/>
          <p:cNvSpPr txBox="1"/>
          <p:nvPr/>
        </p:nvSpPr>
        <p:spPr>
          <a:xfrm>
            <a:off x="2315210" y="856615"/>
            <a:ext cx="166370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Setup Phase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647815" y="1129030"/>
            <a:ext cx="5219065" cy="38163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50000"/>
              </a:schemeClr>
            </a:solidFill>
            <a:prstDash val="dash"/>
          </a:ln>
        </p:spPr>
        <p:txBody>
          <a:bodyPr wrap="square">
            <a:noAutofit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Partition : Homomorphic evaluation + PRF 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17"/>
              <p:cNvGraphicFramePr>
                <a:graphicFrameLocks noGrp="1"/>
              </p:cNvGraphicFramePr>
              <p:nvPr>
                <p:custDataLst>
                  <p:tags r:id="rId1"/>
                </p:custDataLst>
              </p:nvPr>
            </p:nvGraphicFramePr>
            <p:xfrm>
              <a:off x="402590" y="2417445"/>
              <a:ext cx="6228080" cy="18091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2280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1809115">
                    <a:tc>
                      <a:txBody>
                        <a:bodyPr/>
                        <a:lstStyle/>
                        <a:p>
                          <a:pPr marL="285750" marR="0" lvl="0" indent="-285750" algn="l" defTabSz="914400" rtl="0" fontAlgn="auto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defRPr/>
                          </a:pPr>
                          <a:r>
                            <a:rPr lang="en-US" altLang="zh-CN" sz="1600" b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微软雅黑" panose="020B0503020204020204" pitchFamily="34" charset="-122"/>
                              <a:sym typeface="+mn-ea"/>
                            </a:rPr>
                            <a:t>compute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altLang="zh-CN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kumimoji="0" lang="en-US" altLang="zh-CN" sz="1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kumimoji="0" lang="en-US" altLang="zh-CN" sz="16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</a:rPr>
                                <m:t>𝐏𝐑𝐅</m:t>
                              </m:r>
                              <m:r>
                                <a:rPr kumimoji="0" lang="en-US" altLang="zh-CN" sz="1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0" lang="en-US" altLang="zh-CN" sz="1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kumimoji="0" lang="en-US" altLang="zh-CN" sz="1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16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𝝉</m:t>
                              </m:r>
                              <m:r>
                                <a:rPr lang="en-US" altLang="zh-CN" sz="16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||</m:t>
                              </m:r>
                              <m:r>
                                <a:rPr lang="en-US" altLang="zh-CN" sz="16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kumimoji="0" lang="en-US" altLang="zh-CN" sz="1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′)</m:t>
                              </m:r>
                            </m:oMath>
                          </a14:m>
                          <a:r>
                            <a:rPr lang="en-US" altLang="zh-CN" sz="1600" b="0" i="1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微软雅黑" panose="020B0503020204020204" pitchFamily="34" charset="-122"/>
                              <a:sym typeface="+mn-ea"/>
                            </a:rPr>
                            <a:t> </a:t>
                          </a:r>
                          <a:r>
                            <a:rPr lang="en-US" altLang="zh-CN" sz="1600" b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微软雅黑" panose="020B0503020204020204" pitchFamily="34" charset="-122"/>
                              <a:sym typeface="+mn-ea"/>
                            </a:rPr>
                            <a:t>and  other randomness</a:t>
                          </a:r>
                        </a:p>
                        <a:p>
                          <a:pPr marL="285750" marR="0" lvl="0" indent="-285750" algn="l" defTabSz="914400" rtl="0" fontAlgn="auto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defRPr/>
                          </a:pPr>
                          <a:r>
                            <a:rPr lang="en-US" altLang="zh-CN" sz="1600" b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微软雅黑" panose="020B0503020204020204" pitchFamily="34" charset="-122"/>
                              <a:sym typeface="+mn-ea"/>
                            </a:rPr>
                            <a:t>define circuit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𝒞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sz="1600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𝝉</m:t>
                                  </m:r>
                                  <m:r>
                                    <a:rPr lang="en-US" altLang="zh-CN" sz="16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||</m:t>
                                  </m:r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  <m:t>𝒎</m:t>
                                  </m:r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en-US" altLang="zh-CN" sz="1600" b="1" i="1" dirty="0" err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en-US" altLang="zh-CN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altLang="zh-CN" sz="16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</m:d>
                              <m:r>
                                <a:rPr lang="en-US" altLang="zh-CN" sz="16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US" altLang="zh-CN" sz="16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zh-CN" sz="1600" b="1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en-US" altLang="zh-CN" sz="16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MS Mincho" charset="0"/>
                                            <a:cs typeface="Cambria Math" panose="02040503050406030204" pitchFamily="18" charset="0"/>
                                          </a:rPr>
                                          <m:t>  1</m:t>
                                        </m:r>
                                        <m:r>
                                          <a:rPr lang="en-US" altLang="zh-CN" sz="1600" b="1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MS Mincho" charset="0"/>
                                            <a:cs typeface="Cambria Math" panose="02040503050406030204" pitchFamily="18" charset="0"/>
                                          </a:rPr>
                                          <m:t>     </m:t>
                                        </m:r>
                                        <m:r>
                                          <a:rPr lang="en-US" altLang="zh-CN" sz="16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  <a:cs typeface="Cambria Math" panose="02040503050406030204" pitchFamily="18" charset="0"/>
                                          </a:rPr>
                                          <m:t>𝑖𝑓</m:t>
                                        </m:r>
                                        <m:r>
                                          <a:rPr lang="zh-CN" altLang="en-US" sz="1600" b="1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MS Mincho" charset="0"/>
                                            <a:cs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altLang="zh-CN" sz="1600" b="1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MS Mincho" charset="0"/>
                                            <a:cs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altLang="zh-CN" sz="1600" b="1" i="0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  <a:cs typeface="Cambria Math" panose="02040503050406030204" pitchFamily="18" charset="0"/>
                                          </a:rPr>
                                          <m:t>𝐏𝐑𝐅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CN" sz="1600" b="1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微软雅黑" panose="020B0503020204020204" pitchFamily="34" charset="-122"/>
                                                <a:cs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sz="1600" b="1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微软雅黑" panose="020B0503020204020204" pitchFamily="34" charset="-122"/>
                                                <a:cs typeface="Cambria Math" panose="02040503050406030204" pitchFamily="18" charset="0"/>
                                              </a:rPr>
                                              <m:t>𝒌</m:t>
                                            </m:r>
                                            <m:r>
                                              <a:rPr lang="en-US" altLang="zh-CN" sz="1600" b="1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MS Mincho" charset="0"/>
                                                <a:cs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altLang="zh-CN" sz="1600" b="1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MS Mincho" charset="0"/>
                                                <a:cs typeface="Cambria Math" panose="02040503050406030204" pitchFamily="18" charset="0"/>
                                              </a:rPr>
                                              <m:t>𝝉</m:t>
                                            </m:r>
                                            <m:r>
                                              <a:rPr lang="en-US" altLang="zh-CN" sz="1600" b="1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MS Mincho" charset="0"/>
                                                <a:cs typeface="Cambria Math" panose="02040503050406030204" pitchFamily="18" charset="0"/>
                                              </a:rPr>
                                              <m:t>||</m:t>
                                            </m:r>
                                            <m:r>
                                              <a:rPr lang="en-US" altLang="zh-CN" sz="16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微软雅黑" panose="020B0503020204020204" pitchFamily="34" charset="-122"/>
                                                <a:cs typeface="Cambria Math" panose="02040503050406030204" pitchFamily="18" charset="0"/>
                                              </a:rPr>
                                              <m:t>𝒎</m:t>
                                            </m:r>
                                            <m:r>
                                              <a:rPr lang="en-US" altLang="zh-CN" sz="16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MS Mincho" charset="0"/>
                                                <a:cs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e>
                                        </m:d>
                                        <m:r>
                                          <a:rPr lang="en-US" altLang="zh-CN" sz="1600" b="1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MS Mincho" charset="0"/>
                                            <a:cs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a:rPr lang="en-US" altLang="zh-CN" sz="16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  <a:cs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  <m:r>
                                          <a:rPr lang="en-US" altLang="zh-CN" sz="16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MS Mincho" charset="0"/>
                                            <a:cs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altLang="zh-CN" sz="16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MS Mincho" charset="0"/>
                                            <a:cs typeface="Cambria Math" panose="02040503050406030204" pitchFamily="18" charset="0"/>
                                          </a:rPr>
                                          <m:t>  0</m:t>
                                        </m:r>
                                        <m:r>
                                          <a:rPr lang="en-US" altLang="zh-CN" sz="1600" b="1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MS Mincho" charset="0"/>
                                            <a:cs typeface="Cambria Math" panose="02040503050406030204" pitchFamily="18" charset="0"/>
                                          </a:rPr>
                                          <m:t>                           </m:t>
                                        </m:r>
                                        <m:r>
                                          <a:rPr lang="en-US" altLang="zh-CN" sz="16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  <a:cs typeface="Cambria Math" panose="02040503050406030204" pitchFamily="18" charset="0"/>
                                          </a:rPr>
                                          <m:t>𝑜𝑡h𝑒𝑟𝑤𝑖𝑠𝑒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endParaRPr lang="en-US" altLang="zh-CN" sz="1600" b="1" i="1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微软雅黑" panose="020B0503020204020204" pitchFamily="34" charset="-122"/>
                          </a:endParaRPr>
                        </a:p>
                        <a:p>
                          <a:pPr marL="285750" marR="0" lvl="0" indent="-285750" algn="l" defTabSz="914400" rtl="0" fontAlgn="auto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defRPr/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6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  <m:t>𝐀</m:t>
                                  </m:r>
                                </m:e>
                                <m:sub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  <m:t>𝒑𝒓𝒇</m:t>
                                  </m:r>
                                </m:sub>
                                <m:sup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altLang="zh-CN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en-US" altLang="zh-CN" sz="16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</a:rPr>
                                <m:t>𝐇𝐨𝐦𝐄𝐯𝐚𝐥</m:t>
                              </m:r>
                              <m:r>
                                <a:rPr lang="en-US" altLang="zh-CN" sz="16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𝒞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sz="1600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𝝉</m:t>
                                  </m:r>
                                  <m:r>
                                    <a:rPr lang="en-US" altLang="zh-CN" sz="16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||</m:t>
                                  </m:r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  <m:t>𝒎</m:t>
                                  </m:r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en-US" altLang="zh-CN" sz="1600" b="1" i="1" dirty="0" err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en-US" altLang="zh-CN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  <m:r>
                                <a:rPr lang="en-US" altLang="zh-CN" sz="16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(⋅),</m:t>
                              </m:r>
                              <m: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  <a:sym typeface="+mn-ea"/>
                                </a:rPr>
                                <m:t>𝑝𝑝</m:t>
                              </m:r>
                              <m:r>
                                <a:rPr lang="en-US" altLang="zh-CN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altLang="zh-CN" sz="1600" b="1" i="1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微软雅黑" panose="020B0503020204020204" pitchFamily="34" charset="-122"/>
                          </a:endParaRPr>
                        </a:p>
                        <a:p>
                          <a:pPr marL="285750" marR="0" lvl="0" indent="-285750" algn="l" defTabSz="914400" rtl="0" fontAlgn="auto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en-US" altLang="zh-CN" sz="16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𝐒𝐚𝐦𝐩𝐥𝐞𝐏𝐫𝐞</m:t>
                              </m:r>
                              <m:d>
                                <m:dPr>
                                  <m:ctrlP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altLang="zh-CN" sz="1600" b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  <m:t>𝐀</m:t>
                                  </m:r>
                                  <m:r>
                                    <a:rPr lang="en-US" altLang="zh-CN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|</m:t>
                                  </m:r>
                                  <m:sSubSup>
                                    <m:sSubSupPr>
                                      <m:ctrlPr>
                                        <a:rPr lang="en-US" altLang="zh-CN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1600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Cambria Math" panose="02040503050406030204" pitchFamily="18" charset="0"/>
                                        </a:rPr>
                                        <m:t>𝐀</m:t>
                                      </m:r>
                                    </m:e>
                                    <m:sub>
                                      <m:r>
                                        <a:rPr lang="en-US" altLang="zh-CN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Cambria Math" panose="02040503050406030204" pitchFamily="18" charset="0"/>
                                        </a:rPr>
                                        <m:t>𝒑𝒓𝒇</m:t>
                                      </m:r>
                                    </m:sub>
                                    <m:sup>
                                      <m:r>
                                        <a:rPr lang="en-US" altLang="zh-CN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MS Mincho" charset="0"/>
                                          <a:cs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en-US" altLang="zh-CN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]</m:t>
                                  </m:r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CN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𝐓</m:t>
                                      </m:r>
                                    </m:e>
                                    <m:sub>
                                      <m:r>
                                        <a:rPr lang="en-US" altLang="zh-CN" sz="1600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𝐀</m:t>
                                      </m:r>
                                    </m:sub>
                                  </m:sSub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zh-CN" altLang="en-US" sz="16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  <m:r>
                                <m:rPr>
                                  <m:nor/>
                                </m:rP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m:rPr>
                                  <m:nor/>
                                </m:rP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  <m:r>
                                <m:rPr>
                                  <m:nor/>
                                </m:rPr>
                                <a:rPr lang="en-US" altLang="zh-CN" sz="1600" b="0" dirty="0">
                                  <a:solidFill>
                                    <a:schemeClr val="tx1"/>
                                  </a:solidFill>
                                  <a:latin typeface="微软雅黑" panose="020B0503020204020204" pitchFamily="34" charset="-122"/>
                                  <a:ea typeface="微软雅黑" panose="020B0503020204020204" pitchFamily="34" charset="-122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𝐀</m:t>
                                  </m:r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bSup>
                                    <m:sSubSupPr>
                                      <m:ctrlPr>
                                        <a:rPr lang="en-US" altLang="zh-CN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1600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𝐀</m:t>
                                      </m:r>
                                    </m:e>
                                    <m:sub>
                                      <m:r>
                                        <a:rPr lang="en-US" altLang="zh-CN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𝒑𝒓𝒇</m:t>
                                      </m:r>
                                    </m:sub>
                                    <m:sup>
                                      <m:r>
                                        <a:rPr lang="en-US" altLang="zh-CN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altLang="zh-CN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oMath>
                          </a14:m>
                          <a:endParaRPr lang="en-US" altLang="zh-CN" sz="1600" b="1" i="1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微软雅黑" panose="020B0503020204020204" pitchFamily="34" charset="-122"/>
                          </a:endParaRPr>
                        </a:p>
                      </a:txBody>
                      <a:tcPr>
                        <a:lnL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17"/>
              <p:cNvGraphicFramePr>
                <a:graphicFrameLocks noGrp="1"/>
              </p:cNvGraphicFramePr>
              <p:nvPr>
                <p:custDataLst>
                  <p:tags r:id="rId13"/>
                </p:custDataLst>
              </p:nvPr>
            </p:nvGraphicFramePr>
            <p:xfrm>
              <a:off x="402590" y="2417445"/>
              <a:ext cx="6228080" cy="18091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228080"/>
                  </a:tblGrid>
                  <a:tr h="180911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4"/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7" name="文本框 16"/>
          <p:cNvSpPr txBox="1"/>
          <p:nvPr/>
        </p:nvSpPr>
        <p:spPr>
          <a:xfrm>
            <a:off x="6642735" y="797560"/>
            <a:ext cx="1272540" cy="33718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/>
              <p:cNvSpPr txBox="1"/>
              <p:nvPr/>
            </p:nvSpPr>
            <p:spPr>
              <a:xfrm>
                <a:off x="3728720" y="1153795"/>
                <a:ext cx="1972945" cy="36830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𝐀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altLang="zh-CN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mbria Math" panose="02040503050406030204" pitchFamily="18" charset="0"/>
                        </a:rPr>
                        <m:t>𝐀</m:t>
                      </m:r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𝐑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⋅</m:t>
                      </m:r>
                      <m:r>
                        <a:rPr lang="en-US" altLang="zh-CN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mbria Math" panose="02040503050406030204" pitchFamily="18" charset="0"/>
                        </a:rPr>
                        <m:t>𝐆</m:t>
                      </m:r>
                    </m:oMath>
                  </m:oMathPara>
                </a14:m>
                <a:endParaRPr lang="en-US" altLang="zh-CN" b="1" i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9" name="文本框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720" y="1153795"/>
                <a:ext cx="1972945" cy="36830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6"/>
          <p:cNvSpPr txBox="1"/>
          <p:nvPr/>
        </p:nvSpPr>
        <p:spPr>
          <a:xfrm>
            <a:off x="3787140" y="1154430"/>
            <a:ext cx="1924050" cy="351790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  <a:prstDash val="dash"/>
          </a:ln>
        </p:spPr>
        <p:txBody>
          <a:bodyPr wrap="square">
            <a:noAutofit/>
          </a:bodyPr>
          <a:lstStyle/>
          <a:p>
            <a:pPr algn="l">
              <a:lnSpc>
                <a:spcPct val="100000"/>
              </a:lnSpc>
              <a:spcAft>
                <a:spcPts val="600"/>
              </a:spcAft>
            </a:pPr>
            <a:endParaRPr lang="en-US" altLang="zh-CN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5" name="Straight Arrow Connector 4"/>
          <p:cNvCxnSpPr>
            <a:stCxn id="68" idx="1"/>
            <a:endCxn id="23" idx="3"/>
          </p:cNvCxnSpPr>
          <p:nvPr/>
        </p:nvCxnSpPr>
        <p:spPr>
          <a:xfrm flipH="1">
            <a:off x="5711190" y="1320165"/>
            <a:ext cx="936625" cy="10160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6"/>
          <p:cNvSpPr txBox="1"/>
          <p:nvPr/>
        </p:nvSpPr>
        <p:spPr>
          <a:xfrm>
            <a:off x="702310" y="2463165"/>
            <a:ext cx="2703830" cy="351790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  <a:prstDash val="dash"/>
          </a:ln>
        </p:spPr>
        <p:txBody>
          <a:bodyPr wrap="square">
            <a:noAutofit/>
          </a:bodyPr>
          <a:lstStyle/>
          <a:p>
            <a:pPr algn="l">
              <a:lnSpc>
                <a:spcPct val="100000"/>
              </a:lnSpc>
              <a:spcAft>
                <a:spcPts val="600"/>
              </a:spcAft>
            </a:pPr>
            <a:endParaRPr lang="en-US" altLang="zh-CN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7" name="Straight Arrow Connector 4"/>
          <p:cNvCxnSpPr>
            <a:endCxn id="26" idx="3"/>
          </p:cNvCxnSpPr>
          <p:nvPr/>
        </p:nvCxnSpPr>
        <p:spPr>
          <a:xfrm flipH="1">
            <a:off x="3406140" y="1320800"/>
            <a:ext cx="3232785" cy="1318260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13"/>
          <p:cNvSpPr/>
          <p:nvPr/>
        </p:nvSpPr>
        <p:spPr>
          <a:xfrm>
            <a:off x="328295" y="1017270"/>
            <a:ext cx="6080760" cy="97218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/>
              <p:cNvSpPr txBox="1"/>
              <p:nvPr/>
            </p:nvSpPr>
            <p:spPr>
              <a:xfrm>
                <a:off x="3190875" y="1494790"/>
                <a:ext cx="473710" cy="36830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𝐓</m:t>
                          </m:r>
                        </m:e>
                        <m:sub>
                          <m:r>
                            <a:rPr lang="en-US" altLang="zh-CN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𝐀</m:t>
                          </m:r>
                        </m:sub>
                      </m:sSub>
                    </m:oMath>
                  </m:oMathPara>
                </a14:m>
                <a:endParaRPr lang="en-US" altLang="zh-CN" b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875" y="1494790"/>
                <a:ext cx="473710" cy="3683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/>
              <p:cNvSpPr txBox="1"/>
              <p:nvPr/>
            </p:nvSpPr>
            <p:spPr>
              <a:xfrm>
                <a:off x="3147060" y="1141095"/>
                <a:ext cx="411480" cy="36830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mbria Math" panose="02040503050406030204" pitchFamily="18" charset="0"/>
                        </a:rPr>
                        <m:t>𝐀</m:t>
                      </m:r>
                    </m:oMath>
                  </m:oMathPara>
                </a14:m>
                <a:endParaRPr lang="en-US" altLang="zh-CN" b="1" i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7060" y="1141095"/>
                <a:ext cx="411480" cy="3683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/>
              <p:cNvSpPr txBox="1"/>
              <p:nvPr/>
            </p:nvSpPr>
            <p:spPr>
              <a:xfrm>
                <a:off x="3620770" y="1506220"/>
                <a:ext cx="2409825" cy="36830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mbria Math" panose="02040503050406030204" pitchFamily="18" charset="0"/>
                        </a:rPr>
                        <m:t>𝒌</m:t>
                      </m:r>
                      <m:r>
                        <a:rPr lang="en-US" altLang="zh-CN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altLang="zh-CN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,....,</m:t>
                      </m:r>
                      <m:sSub>
                        <m:sSubPr>
                          <m:ctrlPr>
                            <a:rPr lang="en-US" altLang="zh-CN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b="1" i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0770" y="1506220"/>
                <a:ext cx="2409825" cy="3683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134750" y="6392901"/>
            <a:ext cx="2743200" cy="365125"/>
          </a:xfrm>
        </p:spPr>
        <p:txBody>
          <a:bodyPr/>
          <a:lstStyle/>
          <a:p>
            <a:fld id="{48DCEDA9-FE4E-45E7-BD88-ED2AE9648CD7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34</a:t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1"/>
          <p:cNvGrpSpPr/>
          <p:nvPr/>
        </p:nvGrpSpPr>
        <p:grpSpPr>
          <a:xfrm>
            <a:off x="11016" y="99020"/>
            <a:ext cx="4293855" cy="626876"/>
            <a:chOff x="0" y="218940"/>
            <a:chExt cx="3283084" cy="626876"/>
          </a:xfrm>
        </p:grpSpPr>
        <p:sp>
          <p:nvSpPr>
            <p:cNvPr id="11" name="矩形 2"/>
            <p:cNvSpPr/>
            <p:nvPr/>
          </p:nvSpPr>
          <p:spPr>
            <a:xfrm>
              <a:off x="0" y="218940"/>
              <a:ext cx="242371" cy="626876"/>
            </a:xfrm>
            <a:prstGeom prst="rect">
              <a:avLst/>
            </a:prstGeom>
            <a:solidFill>
              <a:srgbClr val="961318"/>
            </a:solidFill>
            <a:ln w="25400" cap="flat" cmpd="sng" algn="ctr">
              <a:solidFill>
                <a:srgbClr val="961318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6" name="直接连接符 5"/>
            <p:cNvCxnSpPr/>
            <p:nvPr/>
          </p:nvCxnSpPr>
          <p:spPr>
            <a:xfrm>
              <a:off x="402764" y="845816"/>
              <a:ext cx="2880320" cy="0"/>
            </a:xfrm>
            <a:prstGeom prst="line">
              <a:avLst/>
            </a:prstGeom>
            <a:noFill/>
            <a:ln w="28575" cap="flat" cmpd="sng" algn="ctr">
              <a:gradFill flip="none" rotWithShape="1">
                <a:gsLst>
                  <a:gs pos="0">
                    <a:srgbClr val="961318"/>
                  </a:gs>
                  <a:gs pos="81000">
                    <a:srgbClr val="961318">
                      <a:alpha val="20000"/>
                    </a:srgbClr>
                  </a:gs>
                  <a:gs pos="100000">
                    <a:srgbClr val="961318">
                      <a:alpha val="0"/>
                    </a:srgbClr>
                  </a:gs>
                </a:gsLst>
                <a:lin ang="0" scaled="1"/>
                <a:tileRect/>
              </a:gradFill>
              <a:prstDash val="solid"/>
            </a:ln>
            <a:effectLst/>
          </p:spPr>
        </p:cxnSp>
      </p:grpSp>
      <p:sp>
        <p:nvSpPr>
          <p:cNvPr id="44" name="文本框 4"/>
          <p:cNvSpPr txBox="1"/>
          <p:nvPr/>
        </p:nvSpPr>
        <p:spPr>
          <a:xfrm>
            <a:off x="407344" y="153194"/>
            <a:ext cx="622363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defRPr/>
            </a:pPr>
            <a:r>
              <a:rPr lang="en-US" sz="2800" b="1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PARTITIONING PROOF STRATAGY</a:t>
            </a:r>
            <a:endParaRPr lang="en-US" sz="2800" b="1" dirty="0">
              <a:solidFill>
                <a:srgbClr val="96121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" name="图片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17697" y="157899"/>
            <a:ext cx="760253" cy="760253"/>
          </a:xfrm>
          <a:prstGeom prst="ellipse">
            <a:avLst/>
          </a:prstGeom>
        </p:spPr>
      </p:pic>
      <p:sp>
        <p:nvSpPr>
          <p:cNvPr id="47" name="Rounded Rectangle 13"/>
          <p:cNvSpPr/>
          <p:nvPr/>
        </p:nvSpPr>
        <p:spPr>
          <a:xfrm>
            <a:off x="328295" y="2279015"/>
            <a:ext cx="6082030" cy="184467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16"/>
              <p:cNvSpPr txBox="1"/>
              <p:nvPr/>
            </p:nvSpPr>
            <p:spPr>
              <a:xfrm>
                <a:off x="749935" y="2082800"/>
                <a:ext cx="5140960" cy="3371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b="1" dirty="0" err="1">
                    <a:solidFill>
                      <a:srgbClr val="96121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Adaptation Oracle Query Phase </a:t>
                </a:r>
                <a:r>
                  <a:rPr lang="en-US" altLang="zh-CN" sz="16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𝝉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𝒉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𝒎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𝒓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𝒎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′)</m:t>
                    </m:r>
                  </m:oMath>
                </a14:m>
                <a:endParaRPr lang="en-US" sz="1600" b="1" dirty="0" err="1">
                  <a:solidFill>
                    <a:srgbClr val="96121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48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935" y="2082800"/>
                <a:ext cx="5140960" cy="33718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ounded Rectangle 47"/>
          <p:cNvSpPr/>
          <p:nvPr/>
        </p:nvSpPr>
        <p:spPr>
          <a:xfrm>
            <a:off x="327660" y="4400550"/>
            <a:ext cx="6082030" cy="183959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8"/>
              <p:cNvSpPr txBox="1"/>
              <p:nvPr/>
            </p:nvSpPr>
            <p:spPr>
              <a:xfrm>
                <a:off x="1042035" y="4226560"/>
                <a:ext cx="4683760" cy="3371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600" b="1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Challenge Phase :</a:t>
                </a:r>
                <a:r>
                  <a:rPr lang="zh-CN" altLang="en-US" sz="1600" b="1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16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zh-CN" sz="16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b="1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𝝉</m:t>
                            </m:r>
                          </m:e>
                          <m:sup>
                            <m:r>
                              <a:rPr lang="zh-CN" altLang="en-US" sz="16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16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600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𝒉</m:t>
                        </m:r>
                      </m:e>
                      <m:sup>
                        <m:r>
                          <a:rPr lang="zh-CN" altLang="en-US" sz="16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zh-CN" sz="16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16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zh-CN" altLang="en-US" sz="16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1600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zh-CN" altLang="en-US" sz="1600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1600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altLang="zh-CN" sz="1600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′</m:t>
                        </m:r>
                        <m:r>
                          <a:rPr lang="zh-CN" altLang="en-US" sz="1600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1600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altLang="zh-CN" sz="1600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′</m:t>
                        </m:r>
                        <m:r>
                          <a:rPr lang="zh-CN" altLang="en-US" sz="1600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1600" b="1" i="1" dirty="0" err="1">
                  <a:solidFill>
                    <a:schemeClr val="bg1">
                      <a:lumMod val="50000"/>
                    </a:schemeClr>
                  </a:solidFill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0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035" y="4226560"/>
                <a:ext cx="4683760" cy="33718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文本框 64"/>
              <p:cNvSpPr txBox="1"/>
              <p:nvPr/>
            </p:nvSpPr>
            <p:spPr>
              <a:xfrm>
                <a:off x="402590" y="4603115"/>
                <a:ext cx="6043295" cy="145415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285750" marR="0" lvl="0" indent="-285750" algn="l" defTabSz="914400" rtl="0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altLang="zh-CN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0" lang="en-US" altLang="zh-CN" sz="16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kumimoji="0" lang="en-US" altLang="zh-CN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𝒑𝒓𝒇</m:t>
                        </m:r>
                      </m:sub>
                      <m:sup>
                        <m:r>
                          <a:rPr kumimoji="0" lang="zh-CN" altLang="en-US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kumimoji="0" lang="en-US" altLang="zh-CN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←</m:t>
                    </m:r>
                    <m:r>
                      <a:rPr lang="en-US" altLang="zh-CN" sz="1600" b="1" i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𝐇𝐨𝐦𝐄𝐯𝐚𝐥</m:t>
                    </m:r>
                    <m:r>
                      <a:rPr lang="en-US" altLang="zh-CN" sz="1600" b="1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sz="1600" i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𝒞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1600" b="1" i="1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𝝉</m:t>
                            </m:r>
                          </m:e>
                          <m:sup>
                            <m:r>
                              <a:rPr kumimoji="0" lang="zh-CN" altLang="en-US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1600" b="1" i="1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||</m:t>
                        </m:r>
                        <m:sSup>
                          <m:sSupPr>
                            <m:ctrlP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kumimoji="0" lang="zh-CN" altLang="en-US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1600" b="1" i="1" dirty="0" err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1600" b="1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b="1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zh-CN" altLang="en-US" sz="1600" b="1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altLang="zh-CN" sz="1600" b="1" i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r>
                      <a:rPr kumimoji="0" lang="en-US" altLang="zh-C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𝑝𝑝</m:t>
                    </m:r>
                    <m:r>
                      <a:rPr kumimoji="0" lang="en-US" altLang="zh-CN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altLang="zh-CN" sz="1600" u="none" strike="noStrike" kern="1200" cap="none" spc="0" normalizeH="0" baseline="0" noProof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zh-CN" altLang="en-US" sz="1600" b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b="1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US" altLang="zh-CN" sz="1600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zh-CN" altLang="en-US" sz="1600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b="1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1600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zh-CN" altLang="en-US" sz="1600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b="1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,...)</m:t>
                    </m:r>
                  </m:oMath>
                </a14:m>
                <a:endParaRPr kumimoji="0" lang="en-US" altLang="zh-CN" sz="1600" b="1" i="1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  <a:p>
                <a:pPr marL="285750" marR="0" lvl="0" indent="-285750" algn="l" defTabSz="914400" rtl="0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b="1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b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en-US" altLang="zh-CN" sz="1600" b="1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𝒑𝒓𝒇</m:t>
                        </m:r>
                      </m:sub>
                      <m:sup>
                        <m:r>
                          <a:rPr lang="en-US" altLang="zh-CN" sz="1600" b="1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′</m:t>
                        </m:r>
                        <m:r>
                          <a:rPr lang="zh-CN" altLang="en-US" sz="1600" b="1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kumimoji="0" lang="en-US" altLang="zh-CN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←</m:t>
                    </m:r>
                    <m:r>
                      <a:rPr lang="en-US" altLang="zh-CN" sz="1600" b="1" i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𝐇𝐨𝐦𝐄𝐯𝐚𝐥</m:t>
                    </m:r>
                    <m:r>
                      <a:rPr lang="en-US" altLang="zh-CN" sz="1600" b="1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sz="1600" i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𝒞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1600" b="1" i="1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𝝉</m:t>
                            </m:r>
                          </m:e>
                          <m:sup>
                            <m:r>
                              <a:rPr kumimoji="0" lang="zh-CN" altLang="en-US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1600" b="1" i="1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||</m:t>
                        </m:r>
                        <m:sSup>
                          <m:sSupPr>
                            <m:ctrlP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′</m:t>
                            </m:r>
                            <m:r>
                              <a:rPr kumimoji="0" lang="zh-CN" altLang="en-US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1600" b="1" i="1" dirty="0" err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′</m:t>
                            </m:r>
                            <m:r>
                              <a:rPr kumimoji="0" lang="zh-CN" altLang="en-US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altLang="zh-CN" sz="1600" b="1" i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r>
                      <a:rPr kumimoji="0" lang="en-US" altLang="zh-C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𝑝𝑝</m:t>
                    </m:r>
                    <m:r>
                      <a:rPr kumimoji="0" lang="en-US" altLang="zh-CN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6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altLang="zh-CN" sz="1600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′</m:t>
                        </m:r>
                        <m:r>
                          <a:rPr lang="zh-CN" altLang="en-US" sz="1600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b="1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US" altLang="zh-CN" sz="1600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altLang="zh-CN" sz="1600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′</m:t>
                        </m:r>
                        <m:r>
                          <a:rPr lang="zh-CN" altLang="en-US" sz="1600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b="1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1600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CN" sz="1600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′</m:t>
                        </m:r>
                        <m:r>
                          <a:rPr lang="zh-CN" altLang="en-US" sz="1600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b="1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,...)</m:t>
                    </m:r>
                  </m:oMath>
                </a14:m>
                <a:endPara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  <a:p>
                <a:pPr marL="285750" marR="0" lvl="0" indent="-285750" algn="l" defTabSz="914400" rtl="0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sz="16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Wins if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sz="1600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𝐀</m:t>
                        </m:r>
                      </m:e>
                      <m:e>
                        <m:sSubSup>
                          <m:sSubSupPr>
                            <m:ctrlPr>
                              <a:rPr lang="en-US" altLang="zh-CN" sz="1600" b="1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600" b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  <m:t>𝐀</m:t>
                            </m:r>
                          </m:e>
                          <m:sub>
                            <m:r>
                              <a:rPr lang="en-US" altLang="zh-CN" sz="1600" b="1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  <m:t>𝒑𝒓𝒇</m:t>
                            </m:r>
                          </m:sub>
                          <m:sup>
                            <m:r>
                              <a:rPr lang="en-US" altLang="zh-CN" sz="1600" b="1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zh-CN" altLang="en-US" sz="1600" b="1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altLang="zh-CN" sz="1600" b="1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altLang="zh-CN" sz="1600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CN" sz="1600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′</m:t>
                        </m:r>
                        <m:r>
                          <a:rPr lang="zh-CN" altLang="en-US" sz="1600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b="1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1600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𝒉</m:t>
                        </m:r>
                      </m:e>
                      <m:sup>
                        <m:r>
                          <a:rPr lang="zh-CN" altLang="en-US" sz="1600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b="1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=[</m:t>
                    </m:r>
                    <m:r>
                      <a:rPr lang="en-US" altLang="zh-CN" sz="1600" b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𝐀</m:t>
                    </m:r>
                    <m:r>
                      <a:rPr lang="en-US" altLang="zh-CN" sz="1600" b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|</m:t>
                    </m:r>
                    <m:sSubSup>
                      <m:sSubSupPr>
                        <m:ctrlPr>
                          <a:rPr lang="en-US" altLang="zh-CN" sz="1600" b="1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b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en-US" altLang="zh-CN" sz="1600" b="1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𝒑𝒓𝒇</m:t>
                        </m:r>
                      </m:sub>
                      <m:sup>
                        <m:r>
                          <a:rPr lang="zh-CN" altLang="en-US" sz="1600" b="1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sz="1600" b="1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]</m:t>
                    </m:r>
                    <m:sSup>
                      <m:sSupPr>
                        <m:ctrlPr>
                          <a:rPr lang="en-US" altLang="zh-CN" sz="1600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⋅</m:t>
                        </m:r>
                        <m:r>
                          <a:rPr lang="en-US" altLang="zh-CN" sz="1600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zh-CN" altLang="en-US" sz="1600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1600" b="1" i="1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lang="en-US" altLang="zh-CN" sz="16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and other wining conditions required by rCR is satisfied</a:t>
                </a:r>
              </a:p>
            </p:txBody>
          </p:sp>
        </mc:Choice>
        <mc:Fallback xmlns="">
          <p:sp>
            <p:nvSpPr>
              <p:cNvPr id="65" name="文本框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90" y="4603115"/>
                <a:ext cx="6043295" cy="145415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" name="图片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097" y="5769135"/>
            <a:ext cx="1132582" cy="8028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423545" y="1129030"/>
                <a:ext cx="2644775" cy="6813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160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Public parameter (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  <a:sym typeface="+mn-ea"/>
                      </a:rPr>
                      <m:t>𝑝𝑝</m:t>
                    </m:r>
                  </m:oMath>
                </a14:m>
                <a:r>
                  <a:rPr lang="en-US" altLang="zh-CN" sz="160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):</a:t>
                </a:r>
              </a:p>
              <a:p>
                <a:pPr marL="285750" indent="-28575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160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Master trapdoor:</a:t>
                </a:r>
                <a:r>
                  <a:rPr lang="en-US" altLang="zh-CN" sz="1600" b="1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  </a:t>
                </a:r>
                <a:endParaRPr lang="en-US" altLang="zh-CN" sz="16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45" y="1129030"/>
                <a:ext cx="2644775" cy="68135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/>
          <p:cNvSpPr txBox="1"/>
          <p:nvPr/>
        </p:nvSpPr>
        <p:spPr>
          <a:xfrm>
            <a:off x="2315210" y="856615"/>
            <a:ext cx="166370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Setup Phase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610985" y="1400810"/>
                <a:ext cx="5229225" cy="6819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961217"/>
                </a:solidFill>
                <a:prstDash val="dash"/>
              </a:ln>
            </p:spPr>
            <p:txBody>
              <a:bodyPr wrap="square">
                <a:noAutofit/>
              </a:bodyPr>
              <a:lstStyle/>
              <a:p>
                <a:pPr algn="l"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H</a:t>
                </a:r>
                <a:r>
                  <a:rPr lang="en-US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ow to </a:t>
                </a:r>
                <a:r>
                  <a:rPr lang="en-US" b="1">
                    <a:solidFill>
                      <a:srgbClr val="961318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solidFill>
                              <a:srgbClr val="961318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solidFill>
                              <a:srgbClr val="961318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CN" b="1" i="1">
                            <a:solidFill>
                              <a:srgbClr val="961318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b="1">
                    <a:solidFill>
                      <a:srgbClr val="961318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 </a:t>
                </a:r>
                <a:r>
                  <a:rPr b="1">
                    <a:solidFill>
                      <a:srgbClr val="961318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without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solidFill>
                              <a:srgbClr val="96131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>
                            <a:solidFill>
                              <a:srgbClr val="961318"/>
                            </a:solidFill>
                            <a:latin typeface="Cambria Math" panose="02040503050406030204" pitchFamily="18" charset="0"/>
                          </a:rPr>
                          <m:t>𝐓</m:t>
                        </m:r>
                      </m:e>
                      <m:sub>
                        <m:r>
                          <a:rPr lang="en-US" altLang="zh-CN" b="1">
                            <a:solidFill>
                              <a:srgbClr val="961318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</m:sub>
                    </m:sSub>
                  </m:oMath>
                </a14:m>
                <a:r>
                  <a:rPr lang="en-US" b="1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 </a:t>
                </a:r>
                <a:r>
                  <a:rPr lang="en-US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during the adaptation oracle query phase ?</a:t>
                </a:r>
              </a:p>
              <a:p>
                <a:pPr algn="l">
                  <a:lnSpc>
                    <a:spcPct val="100000"/>
                  </a:lnSpc>
                  <a:spcAft>
                    <a:spcPts val="600"/>
                  </a:spcAft>
                </a:pPr>
                <a:endParaRPr lang="en-US" altLang="zh-CN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0985" y="1400810"/>
                <a:ext cx="5229225" cy="681990"/>
              </a:xfrm>
              <a:prstGeom prst="rect">
                <a:avLst/>
              </a:prstGeom>
              <a:blipFill rotWithShape="1">
                <a:blip r:embed="rId13"/>
                <a:stretch>
                  <a:fillRect l="-182" t="-1397" r="-182" b="-38547"/>
                </a:stretch>
              </a:blipFill>
              <a:ln w="19050">
                <a:solidFill>
                  <a:srgbClr val="961217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17"/>
              <p:cNvGraphicFramePr>
                <a:graphicFrameLocks noGrp="1"/>
              </p:cNvGraphicFramePr>
              <p:nvPr>
                <p:custDataLst>
                  <p:tags r:id="rId1"/>
                </p:custDataLst>
              </p:nvPr>
            </p:nvGraphicFramePr>
            <p:xfrm>
              <a:off x="402590" y="2417445"/>
              <a:ext cx="6043930" cy="187134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04393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1871345">
                    <a:tc>
                      <a:txBody>
                        <a:bodyPr/>
                        <a:lstStyle/>
                        <a:p>
                          <a:pPr marL="285750" marR="0" lvl="0" indent="-285750" algn="l" defTabSz="914400" rtl="0" fontAlgn="auto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defRPr/>
                          </a:pPr>
                          <a:r>
                            <a:rPr lang="en-US" altLang="zh-CN" sz="1600" b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微软雅黑" panose="020B0503020204020204" pitchFamily="34" charset="-122"/>
                              <a:sym typeface="+mn-ea"/>
                            </a:rPr>
                            <a:t>compute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altLang="zh-CN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kumimoji="0" lang="en-US" altLang="zh-CN" sz="1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kumimoji="0" lang="en-US" altLang="zh-CN" sz="16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</a:rPr>
                                <m:t>𝐏𝐑𝐅</m:t>
                              </m:r>
                              <m:r>
                                <a:rPr kumimoji="0" lang="en-US" altLang="zh-CN" sz="1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0" lang="en-US" altLang="zh-CN" sz="1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kumimoji="0" lang="en-US" altLang="zh-CN" sz="1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16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𝝉</m:t>
                              </m:r>
                              <m:r>
                                <a:rPr lang="en-US" altLang="zh-CN" sz="16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||</m:t>
                              </m:r>
                              <m:r>
                                <a:rPr lang="en-US" altLang="zh-CN" sz="16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kumimoji="0" lang="en-US" altLang="zh-CN" sz="1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′)</m:t>
                              </m:r>
                            </m:oMath>
                          </a14:m>
                          <a:r>
                            <a:rPr lang="en-US" altLang="zh-CN" sz="1600" b="0" i="1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微软雅黑" panose="020B0503020204020204" pitchFamily="34" charset="-122"/>
                              <a:sym typeface="+mn-ea"/>
                            </a:rPr>
                            <a:t> </a:t>
                          </a:r>
                          <a:r>
                            <a:rPr lang="en-US" altLang="zh-CN" sz="1600" b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微软雅黑" panose="020B0503020204020204" pitchFamily="34" charset="-122"/>
                              <a:sym typeface="+mn-ea"/>
                            </a:rPr>
                            <a:t>and  other randomness</a:t>
                          </a:r>
                        </a:p>
                        <a:p>
                          <a:pPr marL="285750" marR="0" lvl="0" indent="-285750" algn="l" defTabSz="914400" rtl="0" fontAlgn="auto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defRPr/>
                          </a:pPr>
                          <a:r>
                            <a:rPr lang="en-US" altLang="zh-CN" sz="1600" b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微软雅黑" panose="020B0503020204020204" pitchFamily="34" charset="-122"/>
                              <a:sym typeface="+mn-ea"/>
                            </a:rPr>
                            <a:t>define circuit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𝒞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sz="1600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𝝉</m:t>
                                  </m:r>
                                  <m:r>
                                    <a:rPr lang="en-US" altLang="zh-CN" sz="16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||</m:t>
                                  </m:r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  <m:t>𝒎</m:t>
                                  </m:r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en-US" altLang="zh-CN" sz="1600" b="1" i="1" dirty="0" err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en-US" altLang="zh-CN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altLang="zh-CN" sz="16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</m:d>
                              <m:r>
                                <a:rPr lang="en-US" altLang="zh-CN" sz="16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US" altLang="zh-CN" sz="16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zh-CN" sz="1600" b="1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en-US" altLang="zh-CN" sz="16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MS Mincho" charset="0"/>
                                            <a:cs typeface="Cambria Math" panose="02040503050406030204" pitchFamily="18" charset="0"/>
                                          </a:rPr>
                                          <m:t>  1</m:t>
                                        </m:r>
                                        <m:r>
                                          <a:rPr lang="en-US" altLang="zh-CN" sz="1600" b="1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MS Mincho" charset="0"/>
                                            <a:cs typeface="Cambria Math" panose="02040503050406030204" pitchFamily="18" charset="0"/>
                                          </a:rPr>
                                          <m:t>     </m:t>
                                        </m:r>
                                        <m:r>
                                          <a:rPr lang="en-US" altLang="zh-CN" sz="16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  <a:cs typeface="Cambria Math" panose="02040503050406030204" pitchFamily="18" charset="0"/>
                                          </a:rPr>
                                          <m:t>𝑖𝑓</m:t>
                                        </m:r>
                                        <m:r>
                                          <a:rPr lang="zh-CN" altLang="en-US" sz="1600" b="1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MS Mincho" charset="0"/>
                                            <a:cs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altLang="zh-CN" sz="1600" b="1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MS Mincho" charset="0"/>
                                            <a:cs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altLang="zh-CN" sz="1600" b="1" i="0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  <a:cs typeface="Cambria Math" panose="02040503050406030204" pitchFamily="18" charset="0"/>
                                          </a:rPr>
                                          <m:t>𝐏𝐑𝐅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CN" sz="1600" b="1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微软雅黑" panose="020B0503020204020204" pitchFamily="34" charset="-122"/>
                                                <a:cs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sz="1600" b="1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微软雅黑" panose="020B0503020204020204" pitchFamily="34" charset="-122"/>
                                                <a:cs typeface="Cambria Math" panose="02040503050406030204" pitchFamily="18" charset="0"/>
                                              </a:rPr>
                                              <m:t>𝒌</m:t>
                                            </m:r>
                                            <m:r>
                                              <a:rPr lang="en-US" altLang="zh-CN" sz="1600" b="1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MS Mincho" charset="0"/>
                                                <a:cs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altLang="zh-CN" sz="1600" b="1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MS Mincho" charset="0"/>
                                                <a:cs typeface="Cambria Math" panose="02040503050406030204" pitchFamily="18" charset="0"/>
                                              </a:rPr>
                                              <m:t>𝝉</m:t>
                                            </m:r>
                                            <m:r>
                                              <a:rPr lang="en-US" altLang="zh-CN" sz="1600" b="1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MS Mincho" charset="0"/>
                                                <a:cs typeface="Cambria Math" panose="02040503050406030204" pitchFamily="18" charset="0"/>
                                              </a:rPr>
                                              <m:t>||</m:t>
                                            </m:r>
                                            <m:r>
                                              <a:rPr lang="en-US" altLang="zh-CN" sz="16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微软雅黑" panose="020B0503020204020204" pitchFamily="34" charset="-122"/>
                                                <a:cs typeface="Cambria Math" panose="02040503050406030204" pitchFamily="18" charset="0"/>
                                              </a:rPr>
                                              <m:t>𝒎</m:t>
                                            </m:r>
                                            <m:r>
                                              <a:rPr lang="en-US" altLang="zh-CN" sz="16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MS Mincho" charset="0"/>
                                                <a:cs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e>
                                        </m:d>
                                        <m:r>
                                          <a:rPr lang="en-US" altLang="zh-CN" sz="1600" b="1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MS Mincho" charset="0"/>
                                            <a:cs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a:rPr lang="en-US" altLang="zh-CN" sz="16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  <a:cs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  <m:r>
                                          <a:rPr lang="en-US" altLang="zh-CN" sz="16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MS Mincho" charset="0"/>
                                            <a:cs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altLang="zh-CN" sz="16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MS Mincho" charset="0"/>
                                            <a:cs typeface="Cambria Math" panose="02040503050406030204" pitchFamily="18" charset="0"/>
                                          </a:rPr>
                                          <m:t>  0</m:t>
                                        </m:r>
                                        <m:r>
                                          <a:rPr lang="en-US" altLang="zh-CN" sz="1600" b="1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MS Mincho" charset="0"/>
                                            <a:cs typeface="Cambria Math" panose="02040503050406030204" pitchFamily="18" charset="0"/>
                                          </a:rPr>
                                          <m:t>                           </m:t>
                                        </m:r>
                                        <m:r>
                                          <a:rPr lang="en-US" altLang="zh-CN" sz="16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  <a:cs typeface="Cambria Math" panose="02040503050406030204" pitchFamily="18" charset="0"/>
                                          </a:rPr>
                                          <m:t>𝑜𝑡h𝑒𝑟𝑤𝑖𝑠𝑒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endParaRPr lang="en-US" altLang="zh-CN" sz="1600" b="1" i="1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微软雅黑" panose="020B0503020204020204" pitchFamily="34" charset="-122"/>
                          </a:endParaRPr>
                        </a:p>
                        <a:p>
                          <a:pPr marL="285750" marR="0" lvl="0" indent="-285750" algn="l" defTabSz="914400" rtl="0" fontAlgn="auto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defRPr/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6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  <m:t>𝐀</m:t>
                                  </m:r>
                                </m:e>
                                <m:sub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  <m:t>𝒑𝒓𝒇</m:t>
                                  </m:r>
                                </m:sub>
                                <m:sup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altLang="zh-CN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en-US" altLang="zh-CN" sz="16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</a:rPr>
                                <m:t>𝐇𝐨𝐦𝐄𝐯𝐚𝐥</m:t>
                              </m:r>
                              <m:r>
                                <a:rPr lang="en-US" altLang="zh-CN" sz="16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𝒞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sz="1600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𝝉</m:t>
                                  </m:r>
                                  <m:r>
                                    <a:rPr lang="en-US" altLang="zh-CN" sz="16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||</m:t>
                                  </m:r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  <m:t>𝒎</m:t>
                                  </m:r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en-US" altLang="zh-CN" sz="1600" b="1" i="1" dirty="0" err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en-US" altLang="zh-CN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  <m:r>
                                <a:rPr lang="en-US" altLang="zh-CN" sz="16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(⋅),</m:t>
                              </m:r>
                              <m: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  <a:sym typeface="+mn-ea"/>
                                </a:rPr>
                                <m:t>𝑝𝑝</m:t>
                              </m:r>
                              <m:r>
                                <a:rPr lang="en-US" altLang="zh-CN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altLang="zh-CN" sz="1600" b="1" i="1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微软雅黑" panose="020B0503020204020204" pitchFamily="34" charset="-122"/>
                          </a:endParaRPr>
                        </a:p>
                        <a:p>
                          <a:pPr marL="285750" marR="0" lvl="0" indent="-285750" algn="l" defTabSz="914400" rtl="0" fontAlgn="auto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en-US" altLang="zh-CN" sz="16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𝐒𝐚𝐦𝐩𝐥𝐞𝐏𝐫𝐞</m:t>
                              </m:r>
                              <m:d>
                                <m:dPr>
                                  <m:ctrlP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altLang="zh-CN" sz="1600" b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  <m:t>𝐀</m:t>
                                  </m:r>
                                  <m:r>
                                    <a:rPr lang="en-US" altLang="zh-CN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|</m:t>
                                  </m:r>
                                  <m:sSubSup>
                                    <m:sSubSupPr>
                                      <m:ctrlPr>
                                        <a:rPr lang="en-US" altLang="zh-CN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1600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Cambria Math" panose="02040503050406030204" pitchFamily="18" charset="0"/>
                                        </a:rPr>
                                        <m:t>𝐀</m:t>
                                      </m:r>
                                    </m:e>
                                    <m:sub>
                                      <m:r>
                                        <a:rPr lang="en-US" altLang="zh-CN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Cambria Math" panose="02040503050406030204" pitchFamily="18" charset="0"/>
                                        </a:rPr>
                                        <m:t>𝒑𝒓𝒇</m:t>
                                      </m:r>
                                    </m:sub>
                                    <m:sup>
                                      <m:r>
                                        <a:rPr lang="en-US" altLang="zh-CN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MS Mincho" charset="0"/>
                                          <a:cs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en-US" altLang="zh-CN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]</m:t>
                                  </m:r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CN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𝐓</m:t>
                                      </m:r>
                                    </m:e>
                                    <m:sub>
                                      <m:r>
                                        <a:rPr lang="en-US" altLang="zh-CN" sz="1600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𝐀</m:t>
                                      </m:r>
                                    </m:sub>
                                  </m:sSub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zh-CN" altLang="en-US" sz="16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  <m:r>
                                <m:rPr>
                                  <m:nor/>
                                </m:rP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m:rPr>
                                  <m:nor/>
                                </m:rP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  <m:r>
                                <m:rPr>
                                  <m:nor/>
                                </m:rPr>
                                <a:rPr lang="en-US" altLang="zh-CN" sz="1600" b="0" dirty="0">
                                  <a:solidFill>
                                    <a:schemeClr val="tx1"/>
                                  </a:solidFill>
                                  <a:latin typeface="微软雅黑" panose="020B0503020204020204" pitchFamily="34" charset="-122"/>
                                  <a:ea typeface="微软雅黑" panose="020B0503020204020204" pitchFamily="34" charset="-122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𝐀</m:t>
                                  </m:r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bSup>
                                    <m:sSubSupPr>
                                      <m:ctrlPr>
                                        <a:rPr lang="en-US" altLang="zh-CN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1600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𝐀</m:t>
                                      </m:r>
                                    </m:e>
                                    <m:sub>
                                      <m:r>
                                        <a:rPr lang="en-US" altLang="zh-CN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𝒑𝒓𝒇</m:t>
                                      </m:r>
                                    </m:sub>
                                    <m:sup>
                                      <m:r>
                                        <a:rPr lang="en-US" altLang="zh-CN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altLang="zh-CN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oMath>
                          </a14:m>
                          <a:endParaRPr lang="en-US" altLang="zh-CN" sz="1600" b="1" i="1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微软雅黑" panose="020B0503020204020204" pitchFamily="34" charset="-122"/>
                          </a:endParaRPr>
                        </a:p>
                      </a:txBody>
                      <a:tcPr>
                        <a:lnL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17"/>
              <p:cNvGraphicFramePr>
                <a:graphicFrameLocks noGrp="1"/>
              </p:cNvGraphicFramePr>
              <p:nvPr>
                <p:custDataLst>
                  <p:tags r:id="rId14"/>
                </p:custDataLst>
              </p:nvPr>
            </p:nvGraphicFramePr>
            <p:xfrm>
              <a:off x="402590" y="2417445"/>
              <a:ext cx="6043930" cy="187134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043930"/>
                  </a:tblGrid>
                  <a:tr h="187134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5"/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3" name="文本框 12"/>
          <p:cNvSpPr txBox="1"/>
          <p:nvPr/>
        </p:nvSpPr>
        <p:spPr>
          <a:xfrm>
            <a:off x="6610350" y="1063625"/>
            <a:ext cx="1267460" cy="337185"/>
          </a:xfrm>
          <a:prstGeom prst="rect">
            <a:avLst/>
          </a:prstGeom>
          <a:solidFill>
            <a:srgbClr val="961318"/>
          </a:solidFill>
          <a:ln w="12700">
            <a:solidFill>
              <a:srgbClr val="961318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Problem 1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/>
              <p:cNvSpPr txBox="1"/>
              <p:nvPr/>
            </p:nvSpPr>
            <p:spPr>
              <a:xfrm>
                <a:off x="3728720" y="1153795"/>
                <a:ext cx="1972945" cy="36830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𝐀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altLang="zh-CN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mbria Math" panose="02040503050406030204" pitchFamily="18" charset="0"/>
                        </a:rPr>
                        <m:t>𝐀</m:t>
                      </m:r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𝐑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⋅</m:t>
                      </m:r>
                      <m:r>
                        <a:rPr lang="en-US" altLang="zh-CN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mbria Math" panose="02040503050406030204" pitchFamily="18" charset="0"/>
                        </a:rPr>
                        <m:t>𝐆</m:t>
                      </m:r>
                    </m:oMath>
                  </m:oMathPara>
                </a14:m>
                <a:endParaRPr lang="en-US" altLang="zh-CN" b="1" i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9" name="文本框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720" y="1153795"/>
                <a:ext cx="1972945" cy="36830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67"/>
              <p:cNvSpPr txBox="1"/>
              <p:nvPr/>
            </p:nvSpPr>
            <p:spPr>
              <a:xfrm>
                <a:off x="6605270" y="2270760"/>
                <a:ext cx="5219065" cy="372173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txBody>
              <a:bodyPr wrap="square">
                <a:noAutofit/>
              </a:bodyPr>
              <a:lstStyle/>
              <a:p>
                <a:pPr indent="0" algn="ctr" fontAlgn="auto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zh-CN" b="1">
                    <a:solidFill>
                      <a:schemeClr val="accent6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For each adaptation oracle query, we have:</a:t>
                </a:r>
                <a:endParaRPr lang="en-US" altLang="zh-CN">
                  <a:solidFill>
                    <a:schemeClr val="accent6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  <a:p>
                <a:pPr algn="ctr">
                  <a:lnSpc>
                    <a:spcPct val="10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altLang="zh-CN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𝐏𝐑𝐅</m:t>
                    </m:r>
                    <m:r>
                      <a:rPr lang="en-US" altLang="zh-CN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𝒌</m:t>
                    </m:r>
                    <m:r>
                      <a:rPr lang="en-US" altLang="zh-CN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zh-CN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𝝉</m:t>
                    </m:r>
                    <m:r>
                      <a:rPr lang="en-US" altLang="zh-CN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||</m:t>
                    </m:r>
                    <m:r>
                      <a:rPr lang="en-US" altLang="zh-CN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𝒎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′</m:t>
                    </m:r>
                    <m:r>
                      <a:rPr lang="en-US" altLang="zh-CN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)=</m:t>
                    </m:r>
                    <m:r>
                      <a:rPr lang="en-US" altLang="zh-CN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𝒚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CN" b="1" i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      </a:t>
                </a:r>
              </a:p>
              <a:p>
                <a:pPr algn="ctr">
                  <a:lnSpc>
                    <a:spcPct val="100000"/>
                  </a:lnSpc>
                  <a:spcAft>
                    <a:spcPts val="600"/>
                  </a:spcAft>
                </a:pPr>
                <a:endParaRPr lang="en-US" altLang="zh-CN" b="1" i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  <a:p>
                <a:pPr algn="ctr">
                  <a:lnSpc>
                    <a:spcPct val="10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𝒞</m:t>
                      </m:r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[</m:t>
                      </m:r>
                      <m:r>
                        <a:rPr lang="en-US" altLang="zh-CN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𝝉</m:t>
                      </m:r>
                      <m:r>
                        <a:rPr lang="en-US" altLang="zh-CN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||</m:t>
                      </m:r>
                      <m:r>
                        <a:rPr lang="en-US" altLang="zh-CN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icrosoft YaHei UI" panose="020B0503020204020204" pitchFamily="34" charset="-122"/>
                          <a:cs typeface="Cambria Math" panose="02040503050406030204" pitchFamily="18" charset="0"/>
                        </a:rPr>
                        <m:t>𝒎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′</m:t>
                      </m:r>
                      <m:r>
                        <a:rPr lang="en-US" altLang="zh-CN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icrosoft YaHei UI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icrosoft YaHei UI" panose="020B0503020204020204" pitchFamily="34" charset="-122"/>
                              <a:cs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](</m:t>
                      </m:r>
                      <m:r>
                        <a:rPr lang="en-US" altLang="zh-CN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𝒌</m:t>
                      </m:r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)</m:t>
                      </m:r>
                      <m:r>
                        <a:rPr lang="en-US" altLang="zh-CN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=  </m:t>
                      </m:r>
                      <m:r>
                        <a:rPr lang="zh-CN" altLang="en-US" b="1" i="1" dirty="0" smtClean="0">
                          <a:solidFill>
                            <a:schemeClr val="bg1"/>
                          </a:solidFill>
                          <a:highlight>
                            <a:srgbClr val="008000"/>
                          </a:highlight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zh-CN" b="0" i="1">
                  <a:solidFill>
                    <a:schemeClr val="tx1"/>
                  </a:solidFill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endParaRPr>
              </a:p>
              <a:p>
                <a:pPr indent="0" algn="l" fontAlgn="auto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altLang="zh-CN" b="1" i="1">
                  <a:solidFill>
                    <a:schemeClr val="tx1"/>
                  </a:solidFill>
                  <a:latin typeface="Cambria Math" panose="02040503050406030204" pitchFamily="18" charset="0"/>
                  <a:ea typeface="微软雅黑" panose="020B0503020204020204" pitchFamily="34" charset="-122"/>
                  <a:cs typeface="Cambria Math" panose="02040503050406030204" pitchFamily="18" charset="0"/>
                </a:endParaRPr>
              </a:p>
              <a:p>
                <a:pPr marL="0" indent="0" algn="ctr" fontAlgn="auto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𝒑𝒓𝒇</m:t>
                          </m:r>
                        </m:sub>
                        <m:sup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←</m:t>
                      </m:r>
                      <m:r>
                        <a:rPr lang="en-US" altLang="zh-CN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mbria Math" panose="02040503050406030204" pitchFamily="18" charset="0"/>
                        </a:rPr>
                        <m:t>𝐇𝐨𝐦𝐄𝐯𝐚𝐥</m:t>
                      </m:r>
                      <m:r>
                        <a:rPr lang="en-US" altLang="zh-CN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zh-CN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𝒞</m:t>
                      </m:r>
                      <m:r>
                        <a:rPr lang="en-US" altLang="zh-CN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[</m:t>
                      </m:r>
                      <m:r>
                        <a:rPr lang="en-US" altLang="zh-CN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𝝉</m:t>
                      </m:r>
                      <m:r>
                        <a:rPr lang="en-US" altLang="zh-CN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||</m:t>
                      </m:r>
                      <m:r>
                        <a:rPr lang="en-US" altLang="zh-CN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mbria Math" panose="02040503050406030204" pitchFamily="18" charset="0"/>
                        </a:rPr>
                        <m:t>𝒎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′</m:t>
                      </m:r>
                      <m:r>
                        <a:rPr lang="en-US" altLang="zh-CN" b="1" i="1" dirty="0" err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,</m:t>
                      </m:r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mbria Math" panose="02040503050406030204" pitchFamily="18" charset="0"/>
                        </a:rPr>
                        <m:t>𝒚</m:t>
                      </m:r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′</m:t>
                      </m:r>
                      <m:r>
                        <a:rPr lang="en-US" altLang="zh-CN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]</m:t>
                      </m:r>
                      <m:r>
                        <a:rPr lang="en-US" altLang="zh-CN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(⋅),</m:t>
                      </m:r>
                      <m:r>
                        <a:rPr lang="en-US" altLang="zh-CN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mbria Math" panose="02040503050406030204" pitchFamily="18" charset="0"/>
                          <a:sym typeface="+mn-ea"/>
                        </a:rPr>
                        <m:t>𝒌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mbria Math" panose="02040503050406030204" pitchFamily="18" charset="0"/>
                          <a:sym typeface="+mn-ea"/>
                        </a:rPr>
                        <m:t>,{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  <a:sym typeface="+mn-ea"/>
                            </a:rPr>
                            <m:t>𝑹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  <a:sym typeface="+mn-ea"/>
                            </a:rPr>
                            <m:t>𝑖</m:t>
                          </m:r>
                        </m:sub>
                      </m:sSub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mbria Math" panose="02040503050406030204" pitchFamily="18" charset="0"/>
                          <a:sym typeface="+mn-ea"/>
                        </a:rPr>
                        <m:t>}</m:t>
                      </m:r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b="1" i="1">
                  <a:solidFill>
                    <a:schemeClr val="tx1"/>
                  </a:solidFill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</a:endParaRPr>
              </a:p>
              <a:p>
                <a:pPr marL="0" lvl="2" indent="0" algn="ctr" fontAlgn="auto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[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𝐀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𝐀</m:t>
                        </m:r>
                        <m:r>
                          <a:rPr lang="en-US" altLang="zh-CN" b="1" i="0" smtClean="0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𝒑𝒓𝒇</m:t>
                        </m:r>
                      </m:sub>
                    </m:sSub>
                  </m:oMath>
                </a14:m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]=[</a:t>
                </a:r>
                <a14:m>
                  <m:oMath xmlns:m="http://schemas.openxmlformats.org/officeDocument/2006/math">
                    <m:r>
                      <a:rPr lang="en-US" altLang="zh-CN" b="1" i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𝐀</m:t>
                    </m:r>
                    <m:r>
                      <a:rPr lang="en-US" altLang="zh-CN" b="1" i="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|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𝐀</m:t>
                    </m:r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𝐑</m:t>
                        </m:r>
                        <m:r>
                          <a:rPr lang="en-US" altLang="zh-CN" b="1" i="0" smtClean="0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𝒑𝒓𝒇</m:t>
                        </m:r>
                      </m:sub>
                    </m:sSub>
                    <m:r>
                      <a:rPr lang="en-US" altLang="zh-CN" b="1" i="0" smtClean="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𝐆</m:t>
                    </m:r>
                  </m:oMath>
                </a14:m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]</a:t>
                </a:r>
              </a:p>
              <a:p>
                <a:pPr indent="0" algn="l" fontAlgn="auto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  <a:p>
                <a:pPr marL="0" lvl="2" indent="0" algn="ctr" fontAlgn="auto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zh-CN" b="1" dirty="0">
                    <a:solidFill>
                      <a:schemeClr val="accent6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Sample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CN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b="1" i="1">
                    <a:solidFill>
                      <a:schemeClr val="accent6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lang="en-US" altLang="zh-CN" b="1">
                    <a:solidFill>
                      <a:schemeClr val="accent6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using the gadget trapdoor</a:t>
                </a:r>
                <a:endParaRPr lang="en-US" altLang="zh-CN" b="1" i="1">
                  <a:solidFill>
                    <a:schemeClr val="accent6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  <a:p>
                <a:pPr marL="914400" lvl="2" indent="457200" algn="l">
                  <a:lnSpc>
                    <a:spcPct val="100000"/>
                  </a:lnSpc>
                </a:pPr>
                <a:endParaRPr lang="en-US" altLang="zh-CN" b="1" i="1" dirty="0">
                  <a:solidFill>
                    <a:schemeClr val="accent6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0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5270" y="2270760"/>
                <a:ext cx="5219065" cy="3721735"/>
              </a:xfrm>
              <a:prstGeom prst="rect">
                <a:avLst/>
              </a:prstGeom>
              <a:blipFill rotWithShape="1">
                <a:blip r:embed="rId17"/>
                <a:stretch>
                  <a:fillRect l="-183" t="-256" r="-183" b="-3139"/>
                </a:stretch>
              </a:blipFill>
              <a:ln w="19050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/>
          <p:cNvSpPr txBox="1"/>
          <p:nvPr/>
        </p:nvSpPr>
        <p:spPr>
          <a:xfrm>
            <a:off x="9452610" y="4921250"/>
            <a:ext cx="1941830" cy="33718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 anchor="t">
            <a:spAutoFit/>
          </a:bodyPr>
          <a:lstStyle/>
          <a:p>
            <a:pPr marL="0" lvl="2" indent="0" algn="l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Gadget trapdoor</a:t>
            </a:r>
          </a:p>
        </p:txBody>
      </p:sp>
      <p:sp>
        <p:nvSpPr>
          <p:cNvPr id="9" name="右箭头 8"/>
          <p:cNvSpPr/>
          <p:nvPr/>
        </p:nvSpPr>
        <p:spPr>
          <a:xfrm rot="5400000">
            <a:off x="9603740" y="3083560"/>
            <a:ext cx="257810" cy="234315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右箭头 11"/>
          <p:cNvSpPr/>
          <p:nvPr/>
        </p:nvSpPr>
        <p:spPr>
          <a:xfrm rot="5400000">
            <a:off x="9085580" y="3784600"/>
            <a:ext cx="257810" cy="234315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右箭头 13"/>
          <p:cNvSpPr/>
          <p:nvPr/>
        </p:nvSpPr>
        <p:spPr>
          <a:xfrm rot="5400000">
            <a:off x="8423910" y="5094605"/>
            <a:ext cx="257810" cy="234315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7762240" y="2961640"/>
            <a:ext cx="1690370" cy="33718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 anchor="t">
            <a:spAutoFit/>
          </a:bodyPr>
          <a:lstStyle/>
          <a:p>
            <a:pPr marL="0" lvl="2" indent="0" algn="l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Adapted tuple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0070465" y="3298825"/>
            <a:ext cx="339090" cy="3683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1" animBg="1"/>
      <p:bldP spid="12" grpId="0" animBg="1"/>
      <p:bldP spid="12" grpId="1" animBg="1"/>
      <p:bldP spid="14" grpId="0" animBg="1"/>
      <p:bldP spid="14" grpId="1" animBg="1"/>
      <p:bldP spid="15" grpId="1" animBg="1"/>
      <p:bldP spid="19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13"/>
          <p:cNvSpPr/>
          <p:nvPr/>
        </p:nvSpPr>
        <p:spPr>
          <a:xfrm>
            <a:off x="328295" y="1017270"/>
            <a:ext cx="6080760" cy="97218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/>
              <p:cNvSpPr txBox="1"/>
              <p:nvPr/>
            </p:nvSpPr>
            <p:spPr>
              <a:xfrm>
                <a:off x="3190875" y="1494790"/>
                <a:ext cx="473710" cy="36830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𝐓</m:t>
                          </m:r>
                        </m:e>
                        <m:sub>
                          <m:r>
                            <a:rPr lang="en-US" altLang="zh-CN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𝐀</m:t>
                          </m:r>
                        </m:sub>
                      </m:sSub>
                    </m:oMath>
                  </m:oMathPara>
                </a14:m>
                <a:endParaRPr lang="en-US" altLang="zh-CN" b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875" y="1494790"/>
                <a:ext cx="473710" cy="3683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/>
              <p:cNvSpPr txBox="1"/>
              <p:nvPr/>
            </p:nvSpPr>
            <p:spPr>
              <a:xfrm>
                <a:off x="3147060" y="1141095"/>
                <a:ext cx="411480" cy="36830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mbria Math" panose="02040503050406030204" pitchFamily="18" charset="0"/>
                        </a:rPr>
                        <m:t>𝐀</m:t>
                      </m:r>
                    </m:oMath>
                  </m:oMathPara>
                </a14:m>
                <a:endParaRPr lang="en-US" altLang="zh-CN" b="1" i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7060" y="1141095"/>
                <a:ext cx="411480" cy="3683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/>
              <p:cNvSpPr txBox="1"/>
              <p:nvPr/>
            </p:nvSpPr>
            <p:spPr>
              <a:xfrm>
                <a:off x="3620770" y="1506220"/>
                <a:ext cx="2409825" cy="36830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mbria Math" panose="02040503050406030204" pitchFamily="18" charset="0"/>
                        </a:rPr>
                        <m:t>𝒌</m:t>
                      </m:r>
                      <m:r>
                        <a:rPr lang="en-US" altLang="zh-CN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altLang="zh-CN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,....,</m:t>
                      </m:r>
                      <m:sSub>
                        <m:sSubPr>
                          <m:ctrlPr>
                            <a:rPr lang="en-US" altLang="zh-CN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b="1" i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0770" y="1506220"/>
                <a:ext cx="2409825" cy="3683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134750" y="6392901"/>
            <a:ext cx="2743200" cy="365125"/>
          </a:xfrm>
        </p:spPr>
        <p:txBody>
          <a:bodyPr/>
          <a:lstStyle/>
          <a:p>
            <a:fld id="{48DCEDA9-FE4E-45E7-BD88-ED2AE9648CD7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35</a:t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1"/>
          <p:cNvGrpSpPr/>
          <p:nvPr/>
        </p:nvGrpSpPr>
        <p:grpSpPr>
          <a:xfrm>
            <a:off x="11016" y="99020"/>
            <a:ext cx="4293855" cy="626876"/>
            <a:chOff x="0" y="218940"/>
            <a:chExt cx="3283084" cy="626876"/>
          </a:xfrm>
        </p:grpSpPr>
        <p:sp>
          <p:nvSpPr>
            <p:cNvPr id="11" name="矩形 2"/>
            <p:cNvSpPr/>
            <p:nvPr/>
          </p:nvSpPr>
          <p:spPr>
            <a:xfrm>
              <a:off x="0" y="218940"/>
              <a:ext cx="242371" cy="626876"/>
            </a:xfrm>
            <a:prstGeom prst="rect">
              <a:avLst/>
            </a:prstGeom>
            <a:solidFill>
              <a:srgbClr val="961318"/>
            </a:solidFill>
            <a:ln w="25400" cap="flat" cmpd="sng" algn="ctr">
              <a:solidFill>
                <a:srgbClr val="961318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6" name="直接连接符 5"/>
            <p:cNvCxnSpPr/>
            <p:nvPr/>
          </p:nvCxnSpPr>
          <p:spPr>
            <a:xfrm>
              <a:off x="402764" y="845816"/>
              <a:ext cx="2880320" cy="0"/>
            </a:xfrm>
            <a:prstGeom prst="line">
              <a:avLst/>
            </a:prstGeom>
            <a:noFill/>
            <a:ln w="28575" cap="flat" cmpd="sng" algn="ctr">
              <a:gradFill flip="none" rotWithShape="1">
                <a:gsLst>
                  <a:gs pos="0">
                    <a:srgbClr val="961318"/>
                  </a:gs>
                  <a:gs pos="81000">
                    <a:srgbClr val="961318">
                      <a:alpha val="20000"/>
                    </a:srgbClr>
                  </a:gs>
                  <a:gs pos="100000">
                    <a:srgbClr val="961318">
                      <a:alpha val="0"/>
                    </a:srgbClr>
                  </a:gs>
                </a:gsLst>
                <a:lin ang="0" scaled="1"/>
                <a:tileRect/>
              </a:gradFill>
              <a:prstDash val="solid"/>
            </a:ln>
            <a:effectLst/>
          </p:spPr>
        </p:cxnSp>
      </p:grpSp>
      <p:sp>
        <p:nvSpPr>
          <p:cNvPr id="44" name="文本框 4"/>
          <p:cNvSpPr txBox="1"/>
          <p:nvPr/>
        </p:nvSpPr>
        <p:spPr>
          <a:xfrm>
            <a:off x="407344" y="153194"/>
            <a:ext cx="622363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defRPr/>
            </a:pPr>
            <a:r>
              <a:rPr lang="en-US" sz="2800" b="1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PARTITIONING PROOF STRATAGY</a:t>
            </a:r>
            <a:endParaRPr lang="en-US" sz="2800" b="1" dirty="0">
              <a:solidFill>
                <a:srgbClr val="96121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" name="图片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17697" y="157899"/>
            <a:ext cx="760253" cy="760253"/>
          </a:xfrm>
          <a:prstGeom prst="ellipse">
            <a:avLst/>
          </a:prstGeom>
        </p:spPr>
      </p:pic>
      <p:sp>
        <p:nvSpPr>
          <p:cNvPr id="47" name="Rounded Rectangle 13"/>
          <p:cNvSpPr/>
          <p:nvPr/>
        </p:nvSpPr>
        <p:spPr>
          <a:xfrm>
            <a:off x="328295" y="2279015"/>
            <a:ext cx="6082030" cy="184467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16"/>
              <p:cNvSpPr txBox="1"/>
              <p:nvPr/>
            </p:nvSpPr>
            <p:spPr>
              <a:xfrm>
                <a:off x="749935" y="2082800"/>
                <a:ext cx="5140960" cy="3371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b="1" dirty="0" err="1">
                    <a:solidFill>
                      <a:srgbClr val="96121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Adaptation Oracle Query Phase </a:t>
                </a:r>
                <a:r>
                  <a:rPr lang="en-US" altLang="zh-CN" sz="16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𝝉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𝒉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𝒎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𝒓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𝒎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′)</m:t>
                    </m:r>
                  </m:oMath>
                </a14:m>
                <a:endParaRPr lang="en-US" sz="1600" b="1" dirty="0" err="1">
                  <a:solidFill>
                    <a:srgbClr val="96121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48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935" y="2082800"/>
                <a:ext cx="5140960" cy="33718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ounded Rectangle 47"/>
          <p:cNvSpPr/>
          <p:nvPr/>
        </p:nvSpPr>
        <p:spPr>
          <a:xfrm>
            <a:off x="327660" y="4400550"/>
            <a:ext cx="6082030" cy="183959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1" name="图片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097" y="5769135"/>
            <a:ext cx="1132582" cy="8028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423545" y="1129030"/>
                <a:ext cx="2644775" cy="6813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160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Public parameter (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  <a:sym typeface="+mn-ea"/>
                      </a:rPr>
                      <m:t>𝑝𝑝</m:t>
                    </m:r>
                  </m:oMath>
                </a14:m>
                <a:r>
                  <a:rPr lang="en-US" altLang="zh-CN" sz="160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):</a:t>
                </a:r>
              </a:p>
              <a:p>
                <a:pPr marL="285750" indent="-28575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160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Master trapdoor:</a:t>
                </a:r>
                <a:r>
                  <a:rPr lang="en-US" altLang="zh-CN" sz="1600" b="1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  </a:t>
                </a:r>
                <a:endParaRPr lang="en-US" altLang="zh-CN" sz="16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45" y="1129030"/>
                <a:ext cx="2644775" cy="68135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/>
          <p:cNvSpPr txBox="1"/>
          <p:nvPr/>
        </p:nvSpPr>
        <p:spPr>
          <a:xfrm>
            <a:off x="2315210" y="856615"/>
            <a:ext cx="166370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Setup Phase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83045" y="1351280"/>
            <a:ext cx="5229225" cy="927735"/>
          </a:xfrm>
          <a:prstGeom prst="rect">
            <a:avLst/>
          </a:prstGeom>
          <a:solidFill>
            <a:schemeClr val="bg1"/>
          </a:solidFill>
          <a:ln w="19050">
            <a:solidFill>
              <a:srgbClr val="961217"/>
            </a:solidFill>
            <a:prstDash val="dash"/>
          </a:ln>
        </p:spPr>
        <p:txBody>
          <a:bodyPr wrap="square">
            <a:noAutofit/>
          </a:bodyPr>
          <a:lstStyle/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How does the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b="1" dirty="0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reduction algorithm derive a valid</a:t>
            </a:r>
            <a:r>
              <a:rPr lang="en-US" altLang="zh-CN" b="1" dirty="0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solution to SIS</a:t>
            </a:r>
            <a:r>
              <a:rPr lang="zh-CN" altLang="en-US" b="1" dirty="0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when </a:t>
            </a:r>
            <a:r>
              <a:rPr lang="en-US" altLang="zh-CN" b="1" dirty="0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the adversary wins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during the challenge phase ?</a:t>
            </a: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17"/>
              <p:cNvGraphicFramePr>
                <a:graphicFrameLocks noGrp="1"/>
              </p:cNvGraphicFramePr>
              <p:nvPr>
                <p:custDataLst>
                  <p:tags r:id="rId1"/>
                </p:custDataLst>
              </p:nvPr>
            </p:nvGraphicFramePr>
            <p:xfrm>
              <a:off x="402590" y="2417445"/>
              <a:ext cx="6228080" cy="18072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2280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1807210">
                    <a:tc>
                      <a:txBody>
                        <a:bodyPr/>
                        <a:lstStyle/>
                        <a:p>
                          <a:pPr marL="285750" marR="0" lvl="0" indent="-285750" algn="l" defTabSz="914400" rtl="0" fontAlgn="auto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defRPr/>
                          </a:pPr>
                          <a:r>
                            <a:rPr lang="en-US" altLang="zh-CN" sz="1600" b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微软雅黑" panose="020B0503020204020204" pitchFamily="34" charset="-122"/>
                              <a:sym typeface="+mn-ea"/>
                            </a:rPr>
                            <a:t>compute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altLang="zh-CN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kumimoji="0" lang="en-US" altLang="zh-CN" sz="1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kumimoji="0" lang="en-US" altLang="zh-CN" sz="16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</a:rPr>
                                <m:t>𝐏𝐑𝐅</m:t>
                              </m:r>
                              <m:r>
                                <a:rPr kumimoji="0" lang="en-US" altLang="zh-CN" sz="1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0" lang="en-US" altLang="zh-CN" sz="1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kumimoji="0" lang="en-US" altLang="zh-CN" sz="1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16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𝝉</m:t>
                              </m:r>
                              <m:r>
                                <a:rPr lang="en-US" altLang="zh-CN" sz="16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||</m:t>
                              </m:r>
                              <m:r>
                                <a:rPr lang="en-US" altLang="zh-CN" sz="16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kumimoji="0" lang="en-US" altLang="zh-CN" sz="1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′)</m:t>
                              </m:r>
                            </m:oMath>
                          </a14:m>
                          <a:r>
                            <a:rPr lang="en-US" altLang="zh-CN" sz="1600" b="0" i="1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微软雅黑" panose="020B0503020204020204" pitchFamily="34" charset="-122"/>
                              <a:sym typeface="+mn-ea"/>
                            </a:rPr>
                            <a:t> </a:t>
                          </a:r>
                          <a:r>
                            <a:rPr lang="en-US" altLang="zh-CN" sz="1600" b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微软雅黑" panose="020B0503020204020204" pitchFamily="34" charset="-122"/>
                              <a:sym typeface="+mn-ea"/>
                            </a:rPr>
                            <a:t>and  other randomness</a:t>
                          </a:r>
                        </a:p>
                        <a:p>
                          <a:pPr marL="285750" marR="0" lvl="0" indent="-285750" algn="l" defTabSz="914400" rtl="0" fontAlgn="auto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defRPr/>
                          </a:pPr>
                          <a:r>
                            <a:rPr lang="en-US" altLang="zh-CN" sz="1600" b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微软雅黑" panose="020B0503020204020204" pitchFamily="34" charset="-122"/>
                              <a:sym typeface="+mn-ea"/>
                            </a:rPr>
                            <a:t>define circuit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𝒞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sz="1600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𝝉</m:t>
                                  </m:r>
                                  <m:r>
                                    <a:rPr lang="en-US" altLang="zh-CN" sz="16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||</m:t>
                                  </m:r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  <m:t>𝒎</m:t>
                                  </m:r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en-US" altLang="zh-CN" sz="1600" b="1" i="1" dirty="0" err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en-US" altLang="zh-CN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altLang="zh-CN" sz="16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</m:d>
                              <m:r>
                                <a:rPr lang="en-US" altLang="zh-CN" sz="16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US" altLang="zh-CN" sz="16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zh-CN" sz="1600" b="1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en-US" altLang="zh-CN" sz="16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MS Mincho" charset="0"/>
                                            <a:cs typeface="Cambria Math" panose="02040503050406030204" pitchFamily="18" charset="0"/>
                                          </a:rPr>
                                          <m:t>  1</m:t>
                                        </m:r>
                                        <m:r>
                                          <a:rPr lang="en-US" altLang="zh-CN" sz="1600" b="1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MS Mincho" charset="0"/>
                                            <a:cs typeface="Cambria Math" panose="02040503050406030204" pitchFamily="18" charset="0"/>
                                          </a:rPr>
                                          <m:t>     </m:t>
                                        </m:r>
                                        <m:r>
                                          <a:rPr lang="en-US" altLang="zh-CN" sz="16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  <a:cs typeface="Cambria Math" panose="02040503050406030204" pitchFamily="18" charset="0"/>
                                          </a:rPr>
                                          <m:t>𝑖𝑓</m:t>
                                        </m:r>
                                        <m:r>
                                          <a:rPr lang="zh-CN" altLang="en-US" sz="1600" b="1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MS Mincho" charset="0"/>
                                            <a:cs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altLang="zh-CN" sz="1600" b="1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MS Mincho" charset="0"/>
                                            <a:cs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altLang="zh-CN" sz="1600" b="1" i="0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  <a:cs typeface="Cambria Math" panose="02040503050406030204" pitchFamily="18" charset="0"/>
                                          </a:rPr>
                                          <m:t>𝐏𝐑𝐅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CN" sz="1600" b="1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微软雅黑" panose="020B0503020204020204" pitchFamily="34" charset="-122"/>
                                                <a:cs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sz="1600" b="1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微软雅黑" panose="020B0503020204020204" pitchFamily="34" charset="-122"/>
                                                <a:cs typeface="Cambria Math" panose="02040503050406030204" pitchFamily="18" charset="0"/>
                                              </a:rPr>
                                              <m:t>𝒌</m:t>
                                            </m:r>
                                            <m:r>
                                              <a:rPr lang="en-US" altLang="zh-CN" sz="1600" b="1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MS Mincho" charset="0"/>
                                                <a:cs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altLang="zh-CN" sz="1600" b="1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MS Mincho" charset="0"/>
                                                <a:cs typeface="Cambria Math" panose="02040503050406030204" pitchFamily="18" charset="0"/>
                                              </a:rPr>
                                              <m:t>𝝉</m:t>
                                            </m:r>
                                            <m:r>
                                              <a:rPr lang="en-US" altLang="zh-CN" sz="1600" b="1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MS Mincho" charset="0"/>
                                                <a:cs typeface="Cambria Math" panose="02040503050406030204" pitchFamily="18" charset="0"/>
                                              </a:rPr>
                                              <m:t>||</m:t>
                                            </m:r>
                                            <m:r>
                                              <a:rPr lang="en-US" altLang="zh-CN" sz="16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微软雅黑" panose="020B0503020204020204" pitchFamily="34" charset="-122"/>
                                                <a:cs typeface="Cambria Math" panose="02040503050406030204" pitchFamily="18" charset="0"/>
                                              </a:rPr>
                                              <m:t>𝒎</m:t>
                                            </m:r>
                                            <m:r>
                                              <a:rPr lang="en-US" altLang="zh-CN" sz="16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MS Mincho" charset="0"/>
                                                <a:cs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e>
                                        </m:d>
                                        <m:r>
                                          <a:rPr lang="en-US" altLang="zh-CN" sz="1600" b="1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MS Mincho" charset="0"/>
                                            <a:cs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a:rPr lang="en-US" altLang="zh-CN" sz="16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  <a:cs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  <m:r>
                                          <a:rPr lang="en-US" altLang="zh-CN" sz="16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MS Mincho" charset="0"/>
                                            <a:cs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altLang="zh-CN" sz="16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MS Mincho" charset="0"/>
                                            <a:cs typeface="Cambria Math" panose="02040503050406030204" pitchFamily="18" charset="0"/>
                                          </a:rPr>
                                          <m:t>  0</m:t>
                                        </m:r>
                                        <m:r>
                                          <a:rPr lang="en-US" altLang="zh-CN" sz="1600" b="1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MS Mincho" charset="0"/>
                                            <a:cs typeface="Cambria Math" panose="02040503050406030204" pitchFamily="18" charset="0"/>
                                          </a:rPr>
                                          <m:t>                           </m:t>
                                        </m:r>
                                        <m:r>
                                          <a:rPr lang="en-US" altLang="zh-CN" sz="16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  <a:cs typeface="Cambria Math" panose="02040503050406030204" pitchFamily="18" charset="0"/>
                                          </a:rPr>
                                          <m:t>𝑜𝑡h𝑒𝑟𝑤𝑖𝑠𝑒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endParaRPr lang="en-US" altLang="zh-CN" sz="1600" b="1" i="1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微软雅黑" panose="020B0503020204020204" pitchFamily="34" charset="-122"/>
                          </a:endParaRPr>
                        </a:p>
                        <a:p>
                          <a:pPr marL="285750" marR="0" lvl="0" indent="-285750" algn="l" defTabSz="914400" rtl="0" fontAlgn="auto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defRPr/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6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  <m:t>𝐀</m:t>
                                  </m:r>
                                </m:e>
                                <m:sub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  <m:t>𝒑𝒓𝒇</m:t>
                                  </m:r>
                                </m:sub>
                                <m:sup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altLang="zh-CN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en-US" altLang="zh-CN" sz="16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</a:rPr>
                                <m:t>𝐇𝐨𝐦𝐄𝐯𝐚𝐥</m:t>
                              </m:r>
                              <m:r>
                                <a:rPr lang="en-US" altLang="zh-CN" sz="16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𝒞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sz="1600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𝝉</m:t>
                                  </m:r>
                                  <m:r>
                                    <a:rPr lang="en-US" altLang="zh-CN" sz="16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||</m:t>
                                  </m:r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  <m:t>𝒎</m:t>
                                  </m:r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en-US" altLang="zh-CN" sz="1600" b="1" i="1" dirty="0" err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en-US" altLang="zh-CN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  <m:r>
                                <a:rPr lang="en-US" altLang="zh-CN" sz="16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(⋅),</m:t>
                              </m:r>
                              <m: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  <a:sym typeface="+mn-ea"/>
                                </a:rPr>
                                <m:t>𝑝𝑝</m:t>
                              </m:r>
                              <m:r>
                                <a:rPr lang="en-US" altLang="zh-CN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altLang="zh-CN" sz="1600" b="1" i="1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微软雅黑" panose="020B0503020204020204" pitchFamily="34" charset="-122"/>
                          </a:endParaRPr>
                        </a:p>
                        <a:p>
                          <a:pPr marL="285750" marR="0" lvl="0" indent="-285750" algn="l" defTabSz="914400" rtl="0" fontAlgn="auto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en-US" altLang="zh-CN" sz="16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𝐒𝐚𝐦𝐩𝐥𝐞𝐏𝐫𝐞</m:t>
                              </m:r>
                              <m:d>
                                <m:dPr>
                                  <m:ctrlP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altLang="zh-CN" sz="1600" b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  <m:t>𝐀</m:t>
                                  </m:r>
                                  <m:r>
                                    <a:rPr lang="en-US" altLang="zh-CN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|</m:t>
                                  </m:r>
                                  <m:sSubSup>
                                    <m:sSubSupPr>
                                      <m:ctrlPr>
                                        <a:rPr lang="en-US" altLang="zh-CN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1600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Cambria Math" panose="02040503050406030204" pitchFamily="18" charset="0"/>
                                        </a:rPr>
                                        <m:t>𝐀</m:t>
                                      </m:r>
                                    </m:e>
                                    <m:sub>
                                      <m:r>
                                        <a:rPr lang="en-US" altLang="zh-CN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Cambria Math" panose="02040503050406030204" pitchFamily="18" charset="0"/>
                                        </a:rPr>
                                        <m:t>𝒑𝒓𝒇</m:t>
                                      </m:r>
                                    </m:sub>
                                    <m:sup>
                                      <m:r>
                                        <a:rPr lang="en-US" altLang="zh-CN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MS Mincho" charset="0"/>
                                          <a:cs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en-US" altLang="zh-CN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]</m:t>
                                  </m:r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CN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𝐓</m:t>
                                      </m:r>
                                    </m:e>
                                    <m:sub>
                                      <m:r>
                                        <a:rPr lang="en-US" altLang="zh-CN" sz="1600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𝐀</m:t>
                                      </m:r>
                                    </m:sub>
                                  </m:sSub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zh-CN" altLang="en-US" sz="16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  <m:r>
                                <m:rPr>
                                  <m:nor/>
                                </m:rP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m:rPr>
                                  <m:nor/>
                                </m:rP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  <m:r>
                                <m:rPr>
                                  <m:nor/>
                                </m:rPr>
                                <a:rPr lang="en-US" altLang="zh-CN" sz="1600" b="0" dirty="0">
                                  <a:solidFill>
                                    <a:schemeClr val="tx1"/>
                                  </a:solidFill>
                                  <a:latin typeface="微软雅黑" panose="020B0503020204020204" pitchFamily="34" charset="-122"/>
                                  <a:ea typeface="微软雅黑" panose="020B0503020204020204" pitchFamily="34" charset="-122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𝐀</m:t>
                                  </m:r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bSup>
                                    <m:sSubSupPr>
                                      <m:ctrlPr>
                                        <a:rPr lang="en-US" altLang="zh-CN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1600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𝐀</m:t>
                                      </m:r>
                                    </m:e>
                                    <m:sub>
                                      <m:r>
                                        <a:rPr lang="en-US" altLang="zh-CN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𝒑𝒓𝒇</m:t>
                                      </m:r>
                                    </m:sub>
                                    <m:sup>
                                      <m:r>
                                        <a:rPr lang="en-US" altLang="zh-CN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altLang="zh-CN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oMath>
                          </a14:m>
                          <a:endParaRPr lang="en-US" altLang="zh-CN" sz="1600" b="1" i="1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微软雅黑" panose="020B0503020204020204" pitchFamily="34" charset="-122"/>
                          </a:endParaRPr>
                        </a:p>
                      </a:txBody>
                      <a:tcPr>
                        <a:lnL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17"/>
              <p:cNvGraphicFramePr>
                <a:graphicFrameLocks noGrp="1"/>
              </p:cNvGraphicFramePr>
              <p:nvPr>
                <p:custDataLst>
                  <p:tags r:id="rId11"/>
                </p:custDataLst>
              </p:nvPr>
            </p:nvGraphicFramePr>
            <p:xfrm>
              <a:off x="402590" y="2417445"/>
              <a:ext cx="6228080" cy="18072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228080"/>
                  </a:tblGrid>
                  <a:tr h="180721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3" name="文本框 12"/>
          <p:cNvSpPr txBox="1"/>
          <p:nvPr/>
        </p:nvSpPr>
        <p:spPr>
          <a:xfrm>
            <a:off x="6582410" y="1014095"/>
            <a:ext cx="1267460" cy="337185"/>
          </a:xfrm>
          <a:prstGeom prst="rect">
            <a:avLst/>
          </a:prstGeom>
          <a:solidFill>
            <a:srgbClr val="961318"/>
          </a:solidFill>
          <a:ln w="12700">
            <a:solidFill>
              <a:srgbClr val="961318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Problem 2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/>
              <p:cNvSpPr txBox="1"/>
              <p:nvPr/>
            </p:nvSpPr>
            <p:spPr>
              <a:xfrm>
                <a:off x="3728720" y="1153795"/>
                <a:ext cx="1972945" cy="36830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𝐀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altLang="zh-CN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mbria Math" panose="02040503050406030204" pitchFamily="18" charset="0"/>
                        </a:rPr>
                        <m:t>𝐀</m:t>
                      </m:r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𝐑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⋅</m:t>
                      </m:r>
                      <m:r>
                        <a:rPr lang="en-US" altLang="zh-CN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mbria Math" panose="02040503050406030204" pitchFamily="18" charset="0"/>
                        </a:rPr>
                        <m:t>𝐆</m:t>
                      </m:r>
                    </m:oMath>
                  </m:oMathPara>
                </a14:m>
                <a:endParaRPr lang="en-US" altLang="zh-CN" b="1" i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9" name="文本框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720" y="1153795"/>
                <a:ext cx="1972945" cy="36830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67"/>
              <p:cNvSpPr txBox="1"/>
              <p:nvPr/>
            </p:nvSpPr>
            <p:spPr>
              <a:xfrm>
                <a:off x="6593205" y="2446020"/>
                <a:ext cx="5219065" cy="412623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txBody>
              <a:bodyPr wrap="square">
                <a:noAutofit/>
              </a:bodyPr>
              <a:lstStyle/>
              <a:p>
                <a:pPr indent="0" algn="ctr" fontAlgn="auto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zh-CN" b="1" dirty="0">
                    <a:solidFill>
                      <a:schemeClr val="accent6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We can always find collision tuples from the adversary’s challenge or set Q, s.t., </a:t>
                </a:r>
                <a:endParaRPr lang="en-US" altLang="zh-CN" dirty="0">
                  <a:solidFill>
                    <a:schemeClr val="accent6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  <a:p>
                <a:pPr algn="ctr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zh-CN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𝐏𝐑𝐅</m:t>
                    </m:r>
                    <m:d>
                      <m:dPr>
                        <m:ctrlPr>
                          <a:rPr lang="en-US" altLang="zh-CN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𝒌</m:t>
                        </m:r>
                        <m:r>
                          <a:rPr lang="en-US" altLang="zh-CN" b="1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𝝉</m:t>
                            </m:r>
                          </m:e>
                          <m:sup>
                            <m:r>
                              <a:rPr lang="zh-CN" alt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||</m:t>
                        </m:r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zh-CN" alt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altLang="zh-CN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altLang="zh-CN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zh-CN" alt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              </m:t>
                    </m:r>
                    <m:r>
                      <a:rPr lang="en-US" altLang="zh-CN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𝐏𝐑𝐅</m:t>
                    </m:r>
                    <m:d>
                      <m:dPr>
                        <m:ctrlPr>
                          <a:rPr lang="en-US" altLang="zh-CN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𝒌</m:t>
                        </m:r>
                        <m:r>
                          <a:rPr lang="en-US" altLang="zh-CN" b="1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𝝉</m:t>
                            </m:r>
                          </m:e>
                          <m:sup>
                            <m:r>
                              <a:rPr lang="zh-CN" alt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||</m:t>
                        </m:r>
                        <m:acc>
                          <m:accPr>
                            <m:chr m:val="̅"/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  <m:t>𝒎</m:t>
                            </m:r>
                          </m:e>
                        </m:acc>
                      </m:e>
                    </m:d>
                    <m:r>
                      <a:rPr lang="en-US" altLang="zh-CN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≠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𝒚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schemeClr val="accent6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        </a:t>
                </a:r>
              </a:p>
              <a:p>
                <a:pPr algn="ctr">
                  <a:lnSpc>
                    <a:spcPct val="100000"/>
                  </a:lnSpc>
                </a:pPr>
                <a:endParaRPr lang="en-US" altLang="zh-CN" b="1" i="1" dirty="0">
                  <a:solidFill>
                    <a:schemeClr val="accent6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  <a:p>
                <a:pPr algn="ctr">
                  <a:lnSpc>
                    <a:spcPct val="100000"/>
                  </a:lnSpc>
                </a:pPr>
                <a:endParaRPr lang="en-US" altLang="zh-CN" i="1" dirty="0">
                  <a:solidFill>
                    <a:schemeClr val="tx1"/>
                  </a:solidFill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</a:endParaRPr>
              </a:p>
              <a:p>
                <a:pPr algn="ctr">
                  <a:lnSpc>
                    <a:spcPct val="100000"/>
                  </a:lnSpc>
                </a:pPr>
                <a:endParaRPr lang="en-US" altLang="zh-CN" i="1" dirty="0">
                  <a:solidFill>
                    <a:schemeClr val="tx1"/>
                  </a:solidFill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</a:endParaRPr>
              </a:p>
              <a:p>
                <a:pPr algn="ctr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𝒞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𝝉</m:t>
                            </m:r>
                          </m:e>
                          <m:sup>
                            <m:r>
                              <a:rPr lang="zh-CN" alt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||</m:t>
                        </m:r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zh-CN" alt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b="1" i="1" dirty="0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zh-CN" altLang="en-US" b="0" i="1" dirty="0" smtClean="0"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altLang="zh-CN" b="1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en-US" altLang="zh-CN" b="1" i="1" dirty="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1" dirty="0">
                    <a:solidFill>
                      <a:schemeClr val="accent6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      </m:t>
                    </m:r>
                    <m:r>
                      <a:rPr lang="en-US" altLang="zh-CN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𝒞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𝝉</m:t>
                            </m:r>
                          </m:e>
                          <m:sup>
                            <m:r>
                              <a:rPr lang="zh-CN" alt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||</m:t>
                        </m:r>
                        <m:acc>
                          <m:accPr>
                            <m:chr m:val="̅"/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  <m:t>𝒎</m:t>
                            </m:r>
                          </m:e>
                        </m:acc>
                        <m:r>
                          <a:rPr lang="en-US" altLang="zh-CN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  <m:t>𝒚</m:t>
                            </m:r>
                          </m:e>
                        </m:acc>
                      </m:e>
                    </m:d>
                    <m:d>
                      <m:dPr>
                        <m:ctrlPr>
                          <a:rPr lang="en-US" altLang="zh-CN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en-US" altLang="zh-CN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1" dirty="0">
                    <a:solidFill>
                      <a:schemeClr val="accent6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zh-CN" b="1" i="1" dirty="0">
                        <a:solidFill>
                          <a:schemeClr val="bg1"/>
                        </a:solidFill>
                        <a:highlight>
                          <a:srgbClr val="008000"/>
                        </a:highlight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i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  <a:p>
                <a:pPr indent="0" algn="ctr" defTabSz="0" fontAlgn="auto">
                  <a:lnSpc>
                    <a:spcPct val="100000"/>
                  </a:lnSpc>
                  <a:spcBef>
                    <a:spcPts val="0"/>
                  </a:spcBef>
                </a:pPr>
                <a:endParaRPr lang="en-US" altLang="zh-CN" sz="1600" b="1" i="1">
                  <a:latin typeface="Cambria Math" panose="02040503050406030204" pitchFamily="18" charset="0"/>
                  <a:ea typeface="微软雅黑" panose="020B0503020204020204" pitchFamily="34" charset="-122"/>
                  <a:cs typeface="Cambria Math" panose="02040503050406030204" pitchFamily="18" charset="0"/>
                </a:endParaRPr>
              </a:p>
              <a:p>
                <a:pPr indent="0" algn="ctr" defTabSz="0" fontAlgn="auto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altLang="zh-CN">
                    <a:latin typeface="Cambria Math" panose="02040503050406030204" pitchFamily="18" charset="0"/>
                    <a:ea typeface="MS Mincho" charset="0"/>
                    <a:cs typeface="Cambria Math" panose="02040503050406030204" pitchFamily="18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US" altLang="zh-CN" b="1"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𝐀</m:t>
                    </m:r>
                    <m:r>
                      <a:rPr lang="en-US" altLang="zh-CN" b="1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|</m:t>
                    </m:r>
                    <m:sSubSup>
                      <m:sSubSupPr>
                        <m:ctrlPr>
                          <a:rPr lang="en-US" altLang="zh-CN" b="1" i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en-US" altLang="zh-CN" b="1" i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𝒑𝒓𝒇</m:t>
                        </m:r>
                      </m:sub>
                      <m:sup>
                        <m:r>
                          <a:rPr lang="zh-CN" altLang="en-US" b="1" i="1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CN">
                    <a:latin typeface="Cambria Math" panose="02040503050406030204" pitchFamily="18" charset="0"/>
                    <a:ea typeface="MS Mincho" charset="0"/>
                    <a:cs typeface="Cambria Math" panose="02040503050406030204" pitchFamily="18" charset="0"/>
                  </a:rPr>
                  <a:t>]=[</a:t>
                </a:r>
                <a14:m>
                  <m:oMath xmlns:m="http://schemas.openxmlformats.org/officeDocument/2006/math">
                    <m:r>
                      <a:rPr lang="en-US" altLang="zh-CN" b="1"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𝐀</m:t>
                    </m:r>
                    <m:r>
                      <a:rPr lang="en-US" altLang="zh-CN" b="1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|</m:t>
                    </m:r>
                    <m:sSubSup>
                      <m:sSubSupPr>
                        <m:ctrlPr>
                          <a:rPr lang="en-US" altLang="zh-CN" b="1" i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𝐀𝐑</m:t>
                        </m:r>
                      </m:e>
                      <m:sub>
                        <m:r>
                          <a:rPr lang="en-US" altLang="zh-CN" b="1" i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𝒑𝒓𝒇</m:t>
                        </m:r>
                      </m:sub>
                      <m:sup>
                        <m:r>
                          <a:rPr lang="zh-CN" altLang="en-US" b="1" i="1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CN">
                    <a:latin typeface="Cambria Math" panose="02040503050406030204" pitchFamily="18" charset="0"/>
                    <a:ea typeface="MS Mincho" charset="0"/>
                    <a:cs typeface="Cambria Math" panose="02040503050406030204" pitchFamily="18" charset="0"/>
                  </a:rPr>
                  <a:t>]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            [</m:t>
                    </m:r>
                    <m:r>
                      <a:rPr lang="en-US" altLang="zh-CN" b="1"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𝐀</m:t>
                    </m:r>
                    <m:r>
                      <a:rPr lang="en-US" altLang="zh-CN" b="1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CN" b="1" i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b="1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  <m:t>𝐀</m:t>
                            </m:r>
                          </m:e>
                        </m:acc>
                      </m:e>
                      <m:sub>
                        <m:r>
                          <a:rPr lang="en-US" altLang="zh-CN" b="1" i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𝒑𝒓𝒇</m:t>
                        </m:r>
                      </m:sub>
                    </m:sSub>
                    <m:r>
                      <a:rPr lang="en-US" altLang="zh-CN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=[</a:t>
                </a:r>
                <a14:m>
                  <m:oMath xmlns:m="http://schemas.openxmlformats.org/officeDocument/2006/math">
                    <m:r>
                      <a:rPr lang="en-US" altLang="zh-CN" b="1"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𝐀</m:t>
                    </m:r>
                    <m:r>
                      <a:rPr lang="en-US" altLang="zh-CN" b="1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|</m:t>
                    </m:r>
                    <m:r>
                      <a:rPr lang="en-US" altLang="zh-CN" b="1"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𝐀</m:t>
                    </m:r>
                    <m:sSub>
                      <m:sSubPr>
                        <m:ctrlPr>
                          <a:rPr lang="en-US" altLang="zh-CN" b="1" i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b="1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  <m:t>𝐑</m:t>
                            </m:r>
                          </m:e>
                        </m:acc>
                      </m:e>
                      <m:sub>
                        <m:r>
                          <a:rPr lang="en-US" altLang="zh-CN" b="1" i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𝒑𝒓𝒇</m:t>
                        </m:r>
                      </m:sub>
                    </m:sSub>
                  </m:oMath>
                </a14:m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]</a:t>
                </a:r>
                <a:r>
                  <a:rPr lang="en-US" altLang="zh-CN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 </a:t>
                </a:r>
              </a:p>
              <a:p>
                <a:pPr indent="0" algn="l" fontAlgn="auto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altLang="zh-CN" b="1" dirty="0">
                  <a:solidFill>
                    <a:schemeClr val="accent6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  <a:p>
                <a:pPr indent="0" algn="ctr" fontAlgn="auto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zh-CN" b="1" dirty="0">
                    <a:solidFill>
                      <a:schemeClr val="accent6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Derive a valid solution to SIS from</a:t>
                </a:r>
              </a:p>
              <a:p>
                <a:pPr indent="0" algn="ctr" fontAlgn="auto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[</m:t>
                      </m:r>
                      <m:r>
                        <a:rPr lang="en-US" altLang="zh-CN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mbria Math" panose="02040503050406030204" pitchFamily="18" charset="0"/>
                        </a:rPr>
                        <m:t>𝐀</m:t>
                      </m:r>
                      <m:r>
                        <a:rPr lang="en-US" altLang="zh-CN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mbria Math" panose="02040503050406030204" pitchFamily="18" charset="0"/>
                        </a:rPr>
                        <m:t>|</m:t>
                      </m:r>
                      <m:r>
                        <a:rPr lang="en-US" altLang="zh-CN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mbria Math" panose="02040503050406030204" pitchFamily="18" charset="0"/>
                        </a:rPr>
                        <m:t>𝐀</m:t>
                      </m:r>
                      <m:sSubSup>
                        <m:sSubSupPr>
                          <m:ctrlP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𝐑</m:t>
                          </m:r>
                        </m:e>
                        <m:sub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𝒑𝒓𝒇</m:t>
                          </m:r>
                        </m:sub>
                        <m:sup>
                          <m:r>
                            <a:rPr lang="zh-CN" alt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]⋅</m:t>
                      </m:r>
                      <m:sSup>
                        <m:sSup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zh-CN" alt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𝒉</m:t>
                          </m:r>
                        </m:e>
                        <m:sup>
                          <m:r>
                            <a:rPr lang="zh-CN" alt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altLang="zh-CN" b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  <a:sym typeface="+mn-ea"/>
                        </a:rPr>
                        <m:t>[</m:t>
                      </m:r>
                      <m:r>
                        <a:rPr lang="en-US" altLang="zh-CN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mbria Math" panose="02040503050406030204" pitchFamily="18" charset="0"/>
                        </a:rPr>
                        <m:t>𝐀</m:t>
                      </m:r>
                      <m:r>
                        <a:rPr lang="en-US" altLang="zh-CN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|</m:t>
                      </m:r>
                      <m:r>
                        <a:rPr lang="en-US" altLang="zh-CN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mbria Math" panose="02040503050406030204" pitchFamily="18" charset="0"/>
                        </a:rPr>
                        <m:t>𝐀</m:t>
                      </m:r>
                      <m:sSub>
                        <m:sSubPr>
                          <m:ctrlPr>
                            <a:rPr lang="en-US" altLang="zh-CN" b="1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</a:rPr>
                                <m:t>𝐑</m:t>
                              </m:r>
                            </m:e>
                          </m:acc>
                        </m:e>
                        <m:sub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𝒑𝒓𝒇</m:t>
                          </m:r>
                        </m:sub>
                      </m:sSub>
                      <m:r>
                        <a:rPr lang="en-US" altLang="zh-CN" b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  <a:sym typeface="+mn-ea"/>
                        </a:rPr>
                        <m:t>]</m:t>
                      </m:r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̅"/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𝒆</m:t>
                          </m:r>
                        </m:e>
                      </m:acc>
                    </m:oMath>
                  </m:oMathPara>
                </a14:m>
                <a:endParaRPr lang="en-US" altLang="zh-CN" b="1" dirty="0">
                  <a:solidFill>
                    <a:schemeClr val="accent6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</p:txBody>
          </p:sp>
        </mc:Choice>
        <mc:Fallback xmlns="">
          <p:sp>
            <p:nvSpPr>
              <p:cNvPr id="30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3205" y="2446020"/>
                <a:ext cx="5219065" cy="4126230"/>
              </a:xfrm>
              <a:prstGeom prst="rect">
                <a:avLst/>
              </a:prstGeom>
              <a:blipFill rotWithShape="1">
                <a:blip r:embed="rId14"/>
                <a:stretch>
                  <a:fillRect l="-183" t="-231" r="-183" b="-231"/>
                </a:stretch>
              </a:blipFill>
              <a:ln w="19050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48"/>
              <p:cNvSpPr txBox="1"/>
              <p:nvPr/>
            </p:nvSpPr>
            <p:spPr>
              <a:xfrm>
                <a:off x="1042035" y="4226560"/>
                <a:ext cx="4683760" cy="3371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600" b="1" dirty="0">
                    <a:solidFill>
                      <a:srgbClr val="96131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Challenge Phase :</a:t>
                </a:r>
                <a:r>
                  <a:rPr lang="zh-CN" altLang="en-US" sz="16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𝝉</m:t>
                            </m:r>
                          </m:e>
                          <m:sup>
                            <m:r>
                              <a:rPr lang="zh-CN" alt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𝒉</m:t>
                        </m:r>
                      </m:e>
                      <m:sup>
                        <m:r>
                          <a:rPr lang="zh-CN" alt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zh-CN" alt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zh-CN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′</m:t>
                        </m:r>
                        <m:r>
                          <a:rPr lang="zh-CN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′</m:t>
                        </m:r>
                        <m:r>
                          <a:rPr lang="zh-CN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b="1" dirty="0" err="1">
                  <a:solidFill>
                    <a:srgbClr val="96121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4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035" y="4226560"/>
                <a:ext cx="4683760" cy="33718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402590" y="4603115"/>
                <a:ext cx="6043295" cy="145415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285750" marR="0" lvl="0" indent="-285750" algn="l" defTabSz="914400" rtl="0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altLang="zh-CN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0" lang="en-US" altLang="zh-CN" sz="16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kumimoji="0" lang="en-US" altLang="zh-CN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𝒑𝒓𝒇</m:t>
                        </m:r>
                      </m:sub>
                      <m:sup>
                        <m:r>
                          <a:rPr kumimoji="0" lang="zh-CN" altLang="en-US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kumimoji="0" lang="en-US" altLang="zh-CN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←</m:t>
                    </m:r>
                    <m:r>
                      <a:rPr lang="en-US" altLang="zh-CN" sz="1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𝐇𝐨𝐦𝐄𝐯𝐚𝐥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𝒞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16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𝝉</m:t>
                            </m:r>
                          </m:e>
                          <m:sup>
                            <m:r>
                              <a:rPr kumimoji="0" lang="zh-CN" altLang="en-US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1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||</m:t>
                        </m:r>
                        <m:sSup>
                          <m:sSupPr>
                            <m:ctrlP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kumimoji="0" lang="zh-CN" altLang="en-US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1600" b="1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zh-CN" alt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altLang="zh-CN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r>
                      <a:rPr kumimoji="0" lang="en-US" altLang="zh-C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𝑝𝑝</m:t>
                    </m:r>
                    <m:r>
                      <a:rPr kumimoji="0" lang="en-US" altLang="zh-CN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altLang="zh-CN" sz="160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zh-CN" altLang="en-US" sz="1600" b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zh-CN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zh-CN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,...)</m:t>
                    </m:r>
                  </m:oMath>
                </a14:m>
                <a:endParaRPr kumimoji="0" lang="en-US" altLang="zh-CN" sz="1600" b="1" i="1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  <a:p>
                <a:pPr marL="285750" marR="0" lvl="0" indent="-285750" algn="l" defTabSz="914400" rtl="0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en-US" altLang="zh-C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𝒑𝒓𝒇</m:t>
                        </m:r>
                      </m:sub>
                      <m:sup>
                        <m:r>
                          <a:rPr lang="en-US" altLang="zh-C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′</m:t>
                        </m:r>
                        <m:r>
                          <a:rPr lang="zh-CN" alt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kumimoji="0" lang="en-US" altLang="zh-CN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←</m:t>
                    </m:r>
                    <m:r>
                      <a:rPr lang="en-US" altLang="zh-CN" sz="1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𝐇𝐨𝐦𝐄𝐯𝐚𝐥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𝒞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16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𝝉</m:t>
                            </m:r>
                          </m:e>
                          <m:sup>
                            <m:r>
                              <a:rPr kumimoji="0" lang="zh-CN" altLang="en-US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1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||</m:t>
                        </m:r>
                        <m:sSup>
                          <m:sSupPr>
                            <m:ctrlP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′</m:t>
                            </m:r>
                            <m:r>
                              <a:rPr kumimoji="0" lang="zh-CN" altLang="en-US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1600" b="1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kumimoji="0" lang="en-US" altLang="zh-CN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′</m:t>
                            </m:r>
                            <m:r>
                              <a:rPr kumimoji="0" lang="zh-CN" altLang="en-US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altLang="zh-CN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r>
                      <a:rPr kumimoji="0" lang="en-US" altLang="zh-C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𝑝𝑝</m:t>
                    </m:r>
                    <m:r>
                      <a:rPr kumimoji="0" lang="en-US" altLang="zh-CN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6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′</m:t>
                        </m:r>
                        <m:r>
                          <a:rPr lang="zh-CN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′</m:t>
                        </m:r>
                        <m:r>
                          <a:rPr lang="zh-CN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′</m:t>
                        </m:r>
                        <m:r>
                          <a:rPr lang="zh-CN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,...)</m:t>
                    </m:r>
                  </m:oMath>
                </a14:m>
                <a:endParaRPr lang="en-US" altLang="zh-CN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  <a:p>
                <a:pPr marL="285750" marR="0" lvl="0" indent="-285750" algn="l" defTabSz="914400" rtl="0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sz="16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Wins if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𝐀</m:t>
                        </m:r>
                      </m:e>
                      <m:e>
                        <m:sSubSup>
                          <m:sSubSupPr>
                            <m:ctrlPr>
                              <a:rPr lang="en-US" altLang="zh-CN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6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  <m:t>𝐀</m:t>
                            </m:r>
                          </m:e>
                          <m:sub>
                            <m:r>
                              <a:rPr lang="en-US" altLang="zh-CN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  <m:t>𝒑𝒓𝒇</m:t>
                            </m:r>
                          </m:sub>
                          <m:sup>
                            <m:r>
                              <a:rPr lang="en-US" altLang="zh-CN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zh-CN" altLang="en-US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′</m:t>
                        </m:r>
                        <m:r>
                          <a:rPr lang="zh-CN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𝒉</m:t>
                        </m:r>
                      </m:e>
                      <m:sup>
                        <m:r>
                          <a:rPr lang="zh-CN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=[</m:t>
                    </m:r>
                    <m:r>
                      <a:rPr lang="en-US" altLang="zh-CN" sz="16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𝐀</m:t>
                    </m:r>
                    <m:r>
                      <a:rPr lang="en-US" altLang="zh-CN" sz="16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|</m:t>
                    </m:r>
                    <m:sSubSup>
                      <m:sSubSupPr>
                        <m:ctrlPr>
                          <a:rPr lang="en-US" altLang="zh-C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en-US" altLang="zh-C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𝒑𝒓𝒇</m:t>
                        </m:r>
                      </m:sub>
                      <m:sup>
                        <m:r>
                          <a:rPr lang="zh-CN" alt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]</m:t>
                    </m:r>
                    <m:sSup>
                      <m:sSupPr>
                        <m:ctrlP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⋅</m:t>
                        </m:r>
                        <m: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zh-CN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1600" b="1" i="1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lang="en-US" altLang="zh-CN" sz="16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and other wining conditions required by rCR is satisfied</a:t>
                </a:r>
                <a:endParaRPr lang="en-US" sz="16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90" y="4603115"/>
                <a:ext cx="6043295" cy="145415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/>
          <p:cNvSpPr txBox="1"/>
          <p:nvPr/>
        </p:nvSpPr>
        <p:spPr>
          <a:xfrm>
            <a:off x="6767195" y="3429000"/>
            <a:ext cx="2146300" cy="30670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 anchor="t">
            <a:spAutoFit/>
          </a:bodyPr>
          <a:lstStyle/>
          <a:p>
            <a:pPr marL="0" lvl="2" indent="0" algn="l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Tuple from challenge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222740" y="3429000"/>
            <a:ext cx="2582545" cy="30670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 anchor="t">
            <a:spAutoFit/>
          </a:bodyPr>
          <a:lstStyle/>
          <a:p>
            <a:pPr marL="0" lvl="2" indent="0" algn="l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Tuple from challenge or Q</a:t>
            </a:r>
          </a:p>
        </p:txBody>
      </p:sp>
      <p:sp>
        <p:nvSpPr>
          <p:cNvPr id="14" name="右箭头 13"/>
          <p:cNvSpPr/>
          <p:nvPr/>
        </p:nvSpPr>
        <p:spPr>
          <a:xfrm rot="5400000">
            <a:off x="7710805" y="3877310"/>
            <a:ext cx="257810" cy="234315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右箭头 16"/>
          <p:cNvSpPr/>
          <p:nvPr/>
        </p:nvSpPr>
        <p:spPr>
          <a:xfrm rot="5400000">
            <a:off x="10376535" y="3877310"/>
            <a:ext cx="257810" cy="234315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8730615" y="4195445"/>
            <a:ext cx="339090" cy="3683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0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1289030" y="4195445"/>
            <a:ext cx="339090" cy="3683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0</a:t>
            </a:r>
          </a:p>
        </p:txBody>
      </p:sp>
      <p:sp>
        <p:nvSpPr>
          <p:cNvPr id="21" name="右箭头 20"/>
          <p:cNvSpPr/>
          <p:nvPr/>
        </p:nvSpPr>
        <p:spPr>
          <a:xfrm rot="5400000">
            <a:off x="7710805" y="4549775"/>
            <a:ext cx="257810" cy="234315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右箭头 22"/>
          <p:cNvSpPr/>
          <p:nvPr/>
        </p:nvSpPr>
        <p:spPr>
          <a:xfrm rot="5400000">
            <a:off x="10376535" y="4549775"/>
            <a:ext cx="257810" cy="234315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右箭头 24"/>
          <p:cNvSpPr/>
          <p:nvPr/>
        </p:nvSpPr>
        <p:spPr>
          <a:xfrm rot="2820000">
            <a:off x="8246745" y="5280660"/>
            <a:ext cx="257810" cy="234315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右箭头 25"/>
          <p:cNvSpPr/>
          <p:nvPr/>
        </p:nvSpPr>
        <p:spPr>
          <a:xfrm rot="7680000">
            <a:off x="10052685" y="5280660"/>
            <a:ext cx="257810" cy="234315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/>
              <p:cNvSpPr txBox="1"/>
              <p:nvPr/>
            </p:nvSpPr>
            <p:spPr>
              <a:xfrm>
                <a:off x="480060" y="2767330"/>
                <a:ext cx="6381115" cy="154940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sz="16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sample </a:t>
                </a:r>
                <a14:m>
                  <m:oMath xmlns:m="http://schemas.openxmlformats.org/officeDocument/2006/math"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𝒚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altLang="zh-CN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𝒚</m:t>
                        </m:r>
                      </m:sup>
                    </m:sSup>
                  </m:oMath>
                </a14:m>
                <a:r>
                  <a:rPr lang="en-US" altLang="zh-CN" sz="1600" b="1" i="1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lang="en-US" altLang="zh-CN" sz="16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and  other randomness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sz="16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define circuit </a:t>
                </a:r>
                <a14:m>
                  <m:oMath xmlns:m="http://schemas.openxmlformats.org/officeDocument/2006/math">
                    <m:r>
                      <a:rPr lang="en-US" altLang="zh-CN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𝒞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16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𝝉</m:t>
                        </m:r>
                        <m:r>
                          <a:rPr lang="en-US" altLang="zh-CN" sz="1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||</m:t>
                        </m:r>
                        <m:r>
                          <a:rPr lang="en-US" altLang="zh-CN" sz="1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𝒎</m:t>
                        </m:r>
                        <m:r>
                          <a:rPr lang="en-US" altLang="zh-CN" sz="1600" b="1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600" b="1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𝒚</m:t>
                        </m:r>
                      </m:e>
                    </m:d>
                    <m:d>
                      <m:dPr>
                        <m:ctrlPr>
                          <a:rPr lang="en-US" altLang="zh-CN" sz="1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en-US" altLang="zh-CN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zh-CN" sz="1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sz="16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  1</m:t>
                              </m:r>
                              <m:r>
                                <a:rPr lang="en-US" altLang="zh-CN" sz="16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zh-CN" altLang="en-US" sz="16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16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1600" b="1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</a:rPr>
                                <m:t>𝐏𝐑𝐅</m:t>
                              </m:r>
                              <m:d>
                                <m:dPr>
                                  <m:ctrlPr>
                                    <a:rPr lang="en-US" altLang="zh-CN" sz="16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  <m:t>𝒌</m:t>
                                  </m:r>
                                  <m:r>
                                    <a:rPr lang="en-US" altLang="zh-CN" sz="16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16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𝝉</m:t>
                                  </m:r>
                                  <m:r>
                                    <a:rPr lang="en-US" altLang="zh-CN" sz="16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||</m:t>
                                  </m:r>
                                  <m:r>
                                    <a:rPr lang="en-US" altLang="zh-CN" sz="16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</m:d>
                              <m:r>
                                <a:rPr lang="en-US" altLang="zh-CN" sz="16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sz="16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</a:rPr>
                                <m:t>𝒚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  0</m:t>
                              </m:r>
                              <m:r>
                                <a:rPr lang="en-US" altLang="zh-CN" sz="16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                     </m:t>
                              </m:r>
                              <m:r>
                                <a:rPr lang="en-US" altLang="zh-CN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zh-CN" sz="1600" b="1" i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𝒑𝒓𝒇</m:t>
                        </m:r>
                      </m:sub>
                    </m:sSub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←</m:t>
                    </m:r>
                    <m:r>
                      <a:rPr lang="en-US" altLang="zh-CN" sz="1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𝐇𝐨𝐦𝐄𝐯𝐚𝐥</m:t>
                    </m:r>
                    <m:r>
                      <a:rPr lang="en-US" altLang="zh-CN" sz="1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𝒞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16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𝝉</m:t>
                        </m:r>
                        <m:r>
                          <a:rPr lang="en-US" altLang="zh-CN" sz="1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||</m:t>
                        </m:r>
                        <m:r>
                          <a:rPr lang="en-US" altLang="zh-CN" sz="1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𝒎</m:t>
                        </m:r>
                        <m:r>
                          <a:rPr lang="en-US" altLang="zh-CN" sz="1600" b="1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600" b="1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altLang="zh-CN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(⋅),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  <a:sym typeface="+mn-ea"/>
                      </a:rPr>
                      <m:t>𝑝𝑝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1600" b="1" i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𝒆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←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𝝌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  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𝒉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≔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𝐀</m:t>
                        </m:r>
                        <m: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CN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  <m:t>𝐀</m:t>
                            </m:r>
                          </m:e>
                          <m:sub>
                            <m:r>
                              <a:rPr lang="en-US" altLang="zh-CN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  <m:t>𝒑𝒓𝒇</m:t>
                            </m:r>
                          </m:sub>
                        </m:sSub>
                      </m:e>
                    </m:d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⋅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𝒆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  </m:t>
                    </m:r>
                    <m:r>
                      <a:rPr lang="en-US" altLang="zh-CN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𝒓</m:t>
                    </m:r>
                    <m:r>
                      <a:rPr lang="en-US" altLang="zh-CN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=(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𝒚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𝒆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,...)</m:t>
                    </m:r>
                  </m:oMath>
                </a14:m>
                <a:endParaRPr lang="en-US" altLang="zh-CN" sz="1600" b="1" i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1" name="文本框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" y="2767330"/>
                <a:ext cx="6381115" cy="15494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134750" y="6392901"/>
            <a:ext cx="2743200" cy="365125"/>
          </a:xfrm>
        </p:spPr>
        <p:txBody>
          <a:bodyPr/>
          <a:lstStyle/>
          <a:p>
            <a:fld id="{48DCEDA9-FE4E-45E7-BD88-ED2AE9648CD7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36</a:t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37845" y="904875"/>
                <a:ext cx="4498975" cy="2768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𝑝𝑝</m:t>
                        </m:r>
                        <m: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𝑡𝑑</m:t>
                        </m:r>
                      </m:e>
                    </m:d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←</m:t>
                    </m:r>
                    <m:r>
                      <a:rPr lang="en-US" altLang="zh-CN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𝐒𝐞𝐭𝐮𝐩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𝜅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 / </a:t>
                </a:r>
                <a:r>
                  <a:rPr lang="en-US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Setup algorithm</a:t>
                </a:r>
                <a:endParaRPr lang="en-US" altLang="zh-CN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45" y="904875"/>
                <a:ext cx="4498975" cy="276860"/>
              </a:xfrm>
              <a:prstGeom prst="rect">
                <a:avLst/>
              </a:prstGeom>
              <a:blipFill rotWithShape="1">
                <a:blip r:embed="rId5"/>
                <a:stretch>
                  <a:fillRect t="-68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íṡľiďè"/>
          <p:cNvSpPr/>
          <p:nvPr/>
        </p:nvSpPr>
        <p:spPr bwMode="auto">
          <a:xfrm>
            <a:off x="346874" y="940879"/>
            <a:ext cx="133197" cy="205369"/>
          </a:xfrm>
          <a:custGeom>
            <a:avLst/>
            <a:gdLst>
              <a:gd name="T0" fmla="*/ 325000 h 606722"/>
              <a:gd name="T1" fmla="*/ 325000 h 606722"/>
              <a:gd name="T2" fmla="*/ 325000 h 606722"/>
              <a:gd name="T3" fmla="*/ 325000 h 606722"/>
              <a:gd name="T4" fmla="*/ 325000 h 606722"/>
              <a:gd name="T5" fmla="*/ 325000 h 606722"/>
              <a:gd name="T6" fmla="*/ 325000 h 606722"/>
              <a:gd name="T7" fmla="*/ 325000 h 606722"/>
              <a:gd name="T8" fmla="*/ 325000 h 606722"/>
              <a:gd name="T9" fmla="*/ 325000 h 606722"/>
              <a:gd name="T10" fmla="*/ 325000 h 606722"/>
              <a:gd name="T11" fmla="*/ 325000 h 606722"/>
              <a:gd name="T12" fmla="*/ 325000 h 606722"/>
              <a:gd name="T13" fmla="*/ 325000 h 606722"/>
              <a:gd name="T14" fmla="*/ 325000 h 606722"/>
              <a:gd name="T15" fmla="*/ 325000 h 606722"/>
              <a:gd name="T16" fmla="*/ 325000 h 606722"/>
              <a:gd name="T17" fmla="*/ 325000 h 606722"/>
              <a:gd name="T18" fmla="*/ 325000 h 606722"/>
              <a:gd name="T19" fmla="*/ 325000 h 606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31" h="3136">
                <a:moveTo>
                  <a:pt x="0" y="3033"/>
                </a:moveTo>
                <a:lnTo>
                  <a:pt x="0" y="104"/>
                </a:lnTo>
                <a:cubicBezTo>
                  <a:pt x="0" y="66"/>
                  <a:pt x="22" y="31"/>
                  <a:pt x="56" y="16"/>
                </a:cubicBezTo>
                <a:cubicBezTo>
                  <a:pt x="90" y="0"/>
                  <a:pt x="131" y="6"/>
                  <a:pt x="159" y="30"/>
                </a:cubicBezTo>
                <a:lnTo>
                  <a:pt x="1997" y="1471"/>
                </a:lnTo>
                <a:cubicBezTo>
                  <a:pt x="2018" y="1489"/>
                  <a:pt x="2030" y="1515"/>
                  <a:pt x="2031" y="1543"/>
                </a:cubicBezTo>
                <a:cubicBezTo>
                  <a:pt x="2031" y="1570"/>
                  <a:pt x="2019" y="1598"/>
                  <a:pt x="1998" y="1616"/>
                </a:cubicBezTo>
                <a:lnTo>
                  <a:pt x="160" y="3105"/>
                </a:lnTo>
                <a:cubicBezTo>
                  <a:pt x="132" y="3130"/>
                  <a:pt x="91" y="3136"/>
                  <a:pt x="57" y="3121"/>
                </a:cubicBezTo>
                <a:cubicBezTo>
                  <a:pt x="22" y="3105"/>
                  <a:pt x="0" y="3071"/>
                  <a:pt x="0" y="3033"/>
                </a:cubicBezTo>
                <a:close/>
              </a:path>
            </a:pathLst>
          </a:custGeom>
          <a:solidFill>
            <a:srgbClr val="961217"/>
          </a:solidFill>
          <a:ln w="28575">
            <a:noFill/>
            <a:miter lim="800000"/>
          </a:ln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0" name="组合 1"/>
          <p:cNvGrpSpPr/>
          <p:nvPr/>
        </p:nvGrpSpPr>
        <p:grpSpPr>
          <a:xfrm>
            <a:off x="11016" y="99020"/>
            <a:ext cx="4293855" cy="626876"/>
            <a:chOff x="0" y="218940"/>
            <a:chExt cx="3283084" cy="626876"/>
          </a:xfrm>
        </p:grpSpPr>
        <p:sp>
          <p:nvSpPr>
            <p:cNvPr id="11" name="矩形 2"/>
            <p:cNvSpPr/>
            <p:nvPr/>
          </p:nvSpPr>
          <p:spPr>
            <a:xfrm>
              <a:off x="0" y="218940"/>
              <a:ext cx="242371" cy="626876"/>
            </a:xfrm>
            <a:prstGeom prst="rect">
              <a:avLst/>
            </a:prstGeom>
            <a:solidFill>
              <a:srgbClr val="961318"/>
            </a:solidFill>
            <a:ln w="25400" cap="flat" cmpd="sng" algn="ctr">
              <a:solidFill>
                <a:srgbClr val="961318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6" name="直接连接符 5"/>
            <p:cNvCxnSpPr/>
            <p:nvPr/>
          </p:nvCxnSpPr>
          <p:spPr>
            <a:xfrm>
              <a:off x="402764" y="845816"/>
              <a:ext cx="2880320" cy="0"/>
            </a:xfrm>
            <a:prstGeom prst="line">
              <a:avLst/>
            </a:prstGeom>
            <a:noFill/>
            <a:ln w="28575" cap="flat" cmpd="sng" algn="ctr">
              <a:gradFill flip="none" rotWithShape="1">
                <a:gsLst>
                  <a:gs pos="0">
                    <a:srgbClr val="961318"/>
                  </a:gs>
                  <a:gs pos="81000">
                    <a:srgbClr val="961318">
                      <a:alpha val="20000"/>
                    </a:srgbClr>
                  </a:gs>
                  <a:gs pos="100000">
                    <a:srgbClr val="961318">
                      <a:alpha val="0"/>
                    </a:srgbClr>
                  </a:gs>
                </a:gsLst>
                <a:lin ang="0" scaled="1"/>
                <a:tileRect/>
              </a:gradFill>
              <a:prstDash val="solid"/>
            </a:ln>
            <a:effectLst/>
          </p:spPr>
        </p:cxnSp>
      </p:grpSp>
      <p:sp>
        <p:nvSpPr>
          <p:cNvPr id="4" name="Rectangle 3"/>
          <p:cNvSpPr/>
          <p:nvPr/>
        </p:nvSpPr>
        <p:spPr>
          <a:xfrm>
            <a:off x="346710" y="1250315"/>
            <a:ext cx="6514465" cy="988695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ysDash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"/>
          <p:cNvSpPr txBox="1"/>
          <p:nvPr/>
        </p:nvSpPr>
        <p:spPr>
          <a:xfrm>
            <a:off x="407344" y="153194"/>
            <a:ext cx="77089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TCH</a:t>
            </a:r>
            <a:r>
              <a:rPr lang="zh-CN" altLang="en-US" sz="2800" b="1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FROM</a:t>
            </a:r>
            <a:r>
              <a:rPr lang="zh-CN" altLang="en-US" sz="2800" b="1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LATTICES : STANDARD MODEL</a:t>
            </a:r>
            <a:endParaRPr lang="zh-CN" altLang="en-US" sz="2800" b="1" dirty="0">
              <a:solidFill>
                <a:srgbClr val="96121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7845" y="2393315"/>
                <a:ext cx="6229985" cy="2768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𝒉</m:t>
                    </m:r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𝒓</m:t>
                    </m:r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)</m:t>
                    </m:r>
                    <m:r>
                      <a:rPr lang="en-US" altLang="zh-CN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←</m:t>
                    </m:r>
                    <m:r>
                      <a:rPr lang="en-US" altLang="zh-CN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𝐇𝐚𝐬𝐡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𝝉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 </m:t>
                    </m:r>
                    <m:r>
                      <a:rPr lang="en-US" altLang="zh-CN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𝒎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/ </a:t>
                </a:r>
                <a:r>
                  <a:rPr lang="en-US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Hash evaluation algorithm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45" y="2393315"/>
                <a:ext cx="6229985" cy="276860"/>
              </a:xfrm>
              <a:prstGeom prst="rect">
                <a:avLst/>
              </a:prstGeom>
              <a:blipFill rotWithShape="1">
                <a:blip r:embed="rId6"/>
                <a:stretch>
                  <a:fillRect t="-68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íṡľiďè"/>
          <p:cNvSpPr/>
          <p:nvPr/>
        </p:nvSpPr>
        <p:spPr bwMode="auto">
          <a:xfrm>
            <a:off x="346874" y="2429234"/>
            <a:ext cx="133197" cy="205369"/>
          </a:xfrm>
          <a:custGeom>
            <a:avLst/>
            <a:gdLst>
              <a:gd name="T0" fmla="*/ 325000 h 606722"/>
              <a:gd name="T1" fmla="*/ 325000 h 606722"/>
              <a:gd name="T2" fmla="*/ 325000 h 606722"/>
              <a:gd name="T3" fmla="*/ 325000 h 606722"/>
              <a:gd name="T4" fmla="*/ 325000 h 606722"/>
              <a:gd name="T5" fmla="*/ 325000 h 606722"/>
              <a:gd name="T6" fmla="*/ 325000 h 606722"/>
              <a:gd name="T7" fmla="*/ 325000 h 606722"/>
              <a:gd name="T8" fmla="*/ 325000 h 606722"/>
              <a:gd name="T9" fmla="*/ 325000 h 606722"/>
              <a:gd name="T10" fmla="*/ 325000 h 606722"/>
              <a:gd name="T11" fmla="*/ 325000 h 606722"/>
              <a:gd name="T12" fmla="*/ 325000 h 606722"/>
              <a:gd name="T13" fmla="*/ 325000 h 606722"/>
              <a:gd name="T14" fmla="*/ 325000 h 606722"/>
              <a:gd name="T15" fmla="*/ 325000 h 606722"/>
              <a:gd name="T16" fmla="*/ 325000 h 606722"/>
              <a:gd name="T17" fmla="*/ 325000 h 606722"/>
              <a:gd name="T18" fmla="*/ 325000 h 606722"/>
              <a:gd name="T19" fmla="*/ 325000 h 606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31" h="3136">
                <a:moveTo>
                  <a:pt x="0" y="3033"/>
                </a:moveTo>
                <a:lnTo>
                  <a:pt x="0" y="104"/>
                </a:lnTo>
                <a:cubicBezTo>
                  <a:pt x="0" y="66"/>
                  <a:pt x="22" y="31"/>
                  <a:pt x="56" y="16"/>
                </a:cubicBezTo>
                <a:cubicBezTo>
                  <a:pt x="90" y="0"/>
                  <a:pt x="131" y="6"/>
                  <a:pt x="159" y="30"/>
                </a:cubicBezTo>
                <a:lnTo>
                  <a:pt x="1997" y="1471"/>
                </a:lnTo>
                <a:cubicBezTo>
                  <a:pt x="2018" y="1489"/>
                  <a:pt x="2030" y="1515"/>
                  <a:pt x="2031" y="1543"/>
                </a:cubicBezTo>
                <a:cubicBezTo>
                  <a:pt x="2031" y="1570"/>
                  <a:pt x="2019" y="1598"/>
                  <a:pt x="1998" y="1616"/>
                </a:cubicBezTo>
                <a:lnTo>
                  <a:pt x="160" y="3105"/>
                </a:lnTo>
                <a:cubicBezTo>
                  <a:pt x="132" y="3130"/>
                  <a:pt x="91" y="3136"/>
                  <a:pt x="57" y="3121"/>
                </a:cubicBezTo>
                <a:cubicBezTo>
                  <a:pt x="22" y="3105"/>
                  <a:pt x="0" y="3071"/>
                  <a:pt x="0" y="3033"/>
                </a:cubicBezTo>
                <a:close/>
              </a:path>
            </a:pathLst>
          </a:custGeom>
          <a:solidFill>
            <a:srgbClr val="961217"/>
          </a:solidFill>
          <a:ln w="28575">
            <a:noFill/>
            <a:miter lim="800000"/>
          </a:ln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37845" y="4509770"/>
                <a:ext cx="6465570" cy="2768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𝒓</m:t>
                    </m:r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′</m:t>
                    </m:r>
                    <m:r>
                      <a:rPr lang="en-US" altLang="zh-CN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←</m:t>
                    </m:r>
                    <m:r>
                      <a:rPr lang="en-US" altLang="zh-CN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𝐀𝐝𝐚𝐩𝐭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1" i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𝐓</m:t>
                        </m:r>
                      </m:e>
                      <m:sub>
                        <m:r>
                          <a:rPr lang="en-US" altLang="zh-CN" b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𝐀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zh-CN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𝝉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zh-CN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𝒉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zh-CN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𝒎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zh-CN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𝒓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zh-CN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𝒎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/ </a:t>
                </a:r>
                <a:r>
                  <a:rPr lang="en-US" altLang="zh-CN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Adaptation algorithm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45" y="4509770"/>
                <a:ext cx="6465570" cy="276860"/>
              </a:xfrm>
              <a:prstGeom prst="rect">
                <a:avLst/>
              </a:prstGeom>
              <a:blipFill rotWithShape="1">
                <a:blip r:embed="rId7"/>
                <a:stretch>
                  <a:fillRect t="-68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íṡľiďè"/>
          <p:cNvSpPr/>
          <p:nvPr/>
        </p:nvSpPr>
        <p:spPr bwMode="auto">
          <a:xfrm>
            <a:off x="346874" y="4545788"/>
            <a:ext cx="133197" cy="205369"/>
          </a:xfrm>
          <a:custGeom>
            <a:avLst/>
            <a:gdLst>
              <a:gd name="T0" fmla="*/ 325000 h 606722"/>
              <a:gd name="T1" fmla="*/ 325000 h 606722"/>
              <a:gd name="T2" fmla="*/ 325000 h 606722"/>
              <a:gd name="T3" fmla="*/ 325000 h 606722"/>
              <a:gd name="T4" fmla="*/ 325000 h 606722"/>
              <a:gd name="T5" fmla="*/ 325000 h 606722"/>
              <a:gd name="T6" fmla="*/ 325000 h 606722"/>
              <a:gd name="T7" fmla="*/ 325000 h 606722"/>
              <a:gd name="T8" fmla="*/ 325000 h 606722"/>
              <a:gd name="T9" fmla="*/ 325000 h 606722"/>
              <a:gd name="T10" fmla="*/ 325000 h 606722"/>
              <a:gd name="T11" fmla="*/ 325000 h 606722"/>
              <a:gd name="T12" fmla="*/ 325000 h 606722"/>
              <a:gd name="T13" fmla="*/ 325000 h 606722"/>
              <a:gd name="T14" fmla="*/ 325000 h 606722"/>
              <a:gd name="T15" fmla="*/ 325000 h 606722"/>
              <a:gd name="T16" fmla="*/ 325000 h 606722"/>
              <a:gd name="T17" fmla="*/ 325000 h 606722"/>
              <a:gd name="T18" fmla="*/ 325000 h 606722"/>
              <a:gd name="T19" fmla="*/ 325000 h 606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31" h="3136">
                <a:moveTo>
                  <a:pt x="0" y="3033"/>
                </a:moveTo>
                <a:lnTo>
                  <a:pt x="0" y="104"/>
                </a:lnTo>
                <a:cubicBezTo>
                  <a:pt x="0" y="66"/>
                  <a:pt x="22" y="31"/>
                  <a:pt x="56" y="16"/>
                </a:cubicBezTo>
                <a:cubicBezTo>
                  <a:pt x="90" y="0"/>
                  <a:pt x="131" y="6"/>
                  <a:pt x="159" y="30"/>
                </a:cubicBezTo>
                <a:lnTo>
                  <a:pt x="1997" y="1471"/>
                </a:lnTo>
                <a:cubicBezTo>
                  <a:pt x="2018" y="1489"/>
                  <a:pt x="2030" y="1515"/>
                  <a:pt x="2031" y="1543"/>
                </a:cubicBezTo>
                <a:cubicBezTo>
                  <a:pt x="2031" y="1570"/>
                  <a:pt x="2019" y="1598"/>
                  <a:pt x="1998" y="1616"/>
                </a:cubicBezTo>
                <a:lnTo>
                  <a:pt x="160" y="3105"/>
                </a:lnTo>
                <a:cubicBezTo>
                  <a:pt x="132" y="3130"/>
                  <a:pt x="91" y="3136"/>
                  <a:pt x="57" y="3121"/>
                </a:cubicBezTo>
                <a:cubicBezTo>
                  <a:pt x="22" y="3105"/>
                  <a:pt x="0" y="3071"/>
                  <a:pt x="0" y="3033"/>
                </a:cubicBezTo>
                <a:close/>
              </a:path>
            </a:pathLst>
          </a:custGeom>
          <a:solidFill>
            <a:srgbClr val="961217"/>
          </a:solidFill>
          <a:ln w="28575">
            <a:noFill/>
            <a:miter lim="800000"/>
          </a:ln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6710" y="4867910"/>
            <a:ext cx="6514465" cy="1771650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ysDash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17697" y="157899"/>
            <a:ext cx="760253" cy="760253"/>
          </a:xfrm>
          <a:prstGeom prst="ellipse">
            <a:avLst/>
          </a:prstGeom>
        </p:spPr>
      </p:pic>
      <p:sp>
        <p:nvSpPr>
          <p:cNvPr id="41" name="Rectangle 11"/>
          <p:cNvSpPr/>
          <p:nvPr/>
        </p:nvSpPr>
        <p:spPr>
          <a:xfrm>
            <a:off x="349885" y="2745105"/>
            <a:ext cx="6453505" cy="1633220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17"/>
              <p:cNvGraphicFramePr>
                <a:graphicFrameLocks noGrp="1"/>
              </p:cNvGraphicFramePr>
              <p:nvPr>
                <p:custDataLst>
                  <p:tags r:id="rId1"/>
                </p:custDataLst>
              </p:nvPr>
            </p:nvGraphicFramePr>
            <p:xfrm>
              <a:off x="406400" y="4926965"/>
              <a:ext cx="6454140" cy="17056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5414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1705610">
                    <a:tc>
                      <a:txBody>
                        <a:bodyPr/>
                        <a:lstStyle/>
                        <a:p>
                          <a:pPr marL="285750" marR="0" lvl="0" indent="-285750" algn="l" defTabSz="914400" rtl="0" fontAlgn="auto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defRPr/>
                          </a:pPr>
                          <a:r>
                            <a:rPr lang="en-US" altLang="zh-CN" sz="1600" b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微软雅黑" panose="020B0503020204020204" pitchFamily="34" charset="-122"/>
                              <a:sym typeface="+mn-ea"/>
                            </a:rPr>
                            <a:t>sample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altLang="zh-CN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′←</m:t>
                              </m:r>
                              <m:sSup>
                                <m:sSupPr>
                                  <m:ctrlPr>
                                    <a:rPr lang="en-US" altLang="zh-CN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CN" sz="16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6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Cambria Math" panose="02040503050406030204" pitchFamily="18" charset="0"/>
                                        </a:rPr>
                                        <m:t>𝟎</m:t>
                                      </m:r>
                                      <m:r>
                                        <a:rPr lang="en-US" altLang="zh-CN" sz="16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MS Mincho" charset="0"/>
                                          <a:cs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CN" sz="16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  <m:t>𝒚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600" b="0" i="1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微软雅黑" panose="020B0503020204020204" pitchFamily="34" charset="-122"/>
                              <a:sym typeface="+mn-ea"/>
                            </a:rPr>
                            <a:t> </a:t>
                          </a:r>
                          <a:r>
                            <a:rPr lang="en-US" altLang="zh-CN" sz="1600" b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微软雅黑" panose="020B0503020204020204" pitchFamily="34" charset="-122"/>
                              <a:sym typeface="+mn-ea"/>
                            </a:rPr>
                            <a:t>and  other randomness</a:t>
                          </a:r>
                          <a:endParaRPr lang="en-US" altLang="zh-CN" sz="1600" b="1" i="1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微软雅黑" panose="020B0503020204020204" pitchFamily="34" charset="-122"/>
                          </a:endParaRPr>
                        </a:p>
                        <a:p>
                          <a:pPr marL="285750" marR="0" lvl="0" indent="-285750" algn="l" defTabSz="914400" rtl="0" fontAlgn="auto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defRPr/>
                          </a:pPr>
                          <a:r>
                            <a:rPr lang="en-US" altLang="zh-CN" sz="1600" b="0">
                              <a:solidFill>
                                <a:schemeClr val="tx1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微软雅黑" panose="020B0503020204020204" pitchFamily="34" charset="-122"/>
                              <a:sym typeface="+mn-ea"/>
                            </a:rPr>
                            <a:t>define circuit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𝒞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sz="1600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𝝉</m:t>
                                  </m:r>
                                  <m:r>
                                    <a:rPr lang="en-US" altLang="zh-CN" sz="16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||</m:t>
                                  </m:r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  <m:t>𝒎</m:t>
                                  </m:r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en-US" altLang="zh-CN" sz="1600" b="1" i="1" dirty="0" err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en-US" altLang="zh-CN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altLang="zh-CN" sz="16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</m:d>
                              <m:r>
                                <a:rPr lang="en-US" altLang="zh-CN" sz="16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US" altLang="zh-CN" sz="16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zh-CN" sz="1600" b="1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en-US" altLang="zh-CN" sz="16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MS Mincho" charset="0"/>
                                            <a:cs typeface="Cambria Math" panose="02040503050406030204" pitchFamily="18" charset="0"/>
                                          </a:rPr>
                                          <m:t>  1</m:t>
                                        </m:r>
                                        <m:r>
                                          <a:rPr lang="en-US" altLang="zh-CN" sz="1600" b="1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MS Mincho" charset="0"/>
                                            <a:cs typeface="Cambria Math" panose="02040503050406030204" pitchFamily="18" charset="0"/>
                                          </a:rPr>
                                          <m:t>      </m:t>
                                        </m:r>
                                        <m:r>
                                          <a:rPr lang="en-US" altLang="zh-CN" sz="16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  <a:cs typeface="Cambria Math" panose="02040503050406030204" pitchFamily="18" charset="0"/>
                                          </a:rPr>
                                          <m:t>𝑖𝑓</m:t>
                                        </m:r>
                                        <m:r>
                                          <a:rPr lang="zh-CN" altLang="en-US" sz="1600" b="1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MS Mincho" charset="0"/>
                                            <a:cs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altLang="zh-CN" sz="1600" b="1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MS Mincho" charset="0"/>
                                            <a:cs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altLang="zh-CN" sz="1600" b="1" i="0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  <a:cs typeface="Cambria Math" panose="02040503050406030204" pitchFamily="18" charset="0"/>
                                          </a:rPr>
                                          <m:t>𝐏𝐑𝐅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CN" sz="1600" b="1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微软雅黑" panose="020B0503020204020204" pitchFamily="34" charset="-122"/>
                                                <a:cs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sz="1600" b="1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微软雅黑" panose="020B0503020204020204" pitchFamily="34" charset="-122"/>
                                                <a:cs typeface="Cambria Math" panose="02040503050406030204" pitchFamily="18" charset="0"/>
                                              </a:rPr>
                                              <m:t>𝒌</m:t>
                                            </m:r>
                                            <m:r>
                                              <a:rPr lang="en-US" altLang="zh-CN" sz="1600" b="1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MS Mincho" charset="0"/>
                                                <a:cs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altLang="zh-CN" sz="1600" b="1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MS Mincho" charset="0"/>
                                                <a:cs typeface="Cambria Math" panose="02040503050406030204" pitchFamily="18" charset="0"/>
                                              </a:rPr>
                                              <m:t>𝝉</m:t>
                                            </m:r>
                                            <m:r>
                                              <a:rPr lang="en-US" altLang="zh-CN" sz="1600" b="1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MS Mincho" charset="0"/>
                                                <a:cs typeface="Cambria Math" panose="02040503050406030204" pitchFamily="18" charset="0"/>
                                              </a:rPr>
                                              <m:t>||</m:t>
                                            </m:r>
                                            <m:r>
                                              <a:rPr lang="en-US" altLang="zh-CN" sz="16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微软雅黑" panose="020B0503020204020204" pitchFamily="34" charset="-122"/>
                                                <a:cs typeface="Cambria Math" panose="02040503050406030204" pitchFamily="18" charset="0"/>
                                              </a:rPr>
                                              <m:t>𝒎</m:t>
                                            </m:r>
                                            <m:r>
                                              <a:rPr lang="en-US" altLang="zh-CN" sz="16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MS Mincho" charset="0"/>
                                                <a:cs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e>
                                        </m:d>
                                        <m:r>
                                          <a:rPr lang="en-US" altLang="zh-CN" sz="1600" b="1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MS Mincho" charset="0"/>
                                            <a:cs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a:rPr lang="en-US" altLang="zh-CN" sz="16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  <a:cs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  <m:r>
                                          <a:rPr lang="en-US" altLang="zh-CN" sz="16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MS Mincho" charset="0"/>
                                            <a:cs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altLang="zh-CN" sz="16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MS Mincho" charset="0"/>
                                            <a:cs typeface="Cambria Math" panose="02040503050406030204" pitchFamily="18" charset="0"/>
                                          </a:rPr>
                                          <m:t>  0</m:t>
                                        </m:r>
                                        <m:r>
                                          <a:rPr lang="en-US" altLang="zh-CN" sz="1600" b="1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MS Mincho" charset="0"/>
                                            <a:cs typeface="Cambria Math" panose="02040503050406030204" pitchFamily="18" charset="0"/>
                                          </a:rPr>
                                          <m:t>                           </m:t>
                                        </m:r>
                                        <m:r>
                                          <a:rPr lang="en-US" altLang="zh-CN" sz="16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  <a:cs typeface="Cambria Math" panose="02040503050406030204" pitchFamily="18" charset="0"/>
                                          </a:rPr>
                                          <m:t>𝑜𝑡h𝑒𝑟𝑤𝑖𝑠𝑒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endParaRPr lang="en-US" altLang="zh-CN" sz="1600" b="1" i="1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微软雅黑" panose="020B0503020204020204" pitchFamily="34" charset="-122"/>
                          </a:endParaRPr>
                        </a:p>
                        <a:p>
                          <a:pPr marL="285750" marR="0" lvl="0" indent="-285750" algn="l" defTabSz="914400" rtl="0" fontAlgn="auto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defRPr/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6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  <m:t>𝐀</m:t>
                                  </m:r>
                                </m:e>
                                <m:sub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  <m:t>𝒑𝒓𝒇</m:t>
                                  </m:r>
                                </m:sub>
                                <m:sup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altLang="zh-CN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en-US" altLang="zh-CN" sz="16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</a:rPr>
                                <m:t>𝐇𝐨𝐦𝐄𝐯𝐚𝐥</m:t>
                              </m:r>
                              <m:r>
                                <a:rPr lang="en-US" altLang="zh-CN" sz="16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𝒞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sz="1600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𝝉</m:t>
                                  </m:r>
                                  <m:r>
                                    <a:rPr lang="en-US" altLang="zh-CN" sz="16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||</m:t>
                                  </m:r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  <m:t>𝒎</m:t>
                                  </m:r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en-US" altLang="zh-CN" sz="1600" b="1" i="1" dirty="0" err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en-US" altLang="zh-CN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  <m:r>
                                <a:rPr lang="en-US" altLang="zh-CN" sz="16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(⋅),</m:t>
                              </m:r>
                              <m: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  <a:sym typeface="+mn-ea"/>
                                </a:rPr>
                                <m:t>𝑝𝑝</m:t>
                              </m:r>
                              <m:r>
                                <a:rPr lang="en-US" altLang="zh-CN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altLang="zh-CN" sz="1600" b="1" i="1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微软雅黑" panose="020B0503020204020204" pitchFamily="34" charset="-122"/>
                          </a:endParaRPr>
                        </a:p>
                        <a:p>
                          <a:pPr marL="285750" marR="0" lvl="0" indent="-285750" algn="l" defTabSz="914400" rtl="0" fontAlgn="auto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en-US" altLang="zh-CN" sz="16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𝐒𝐚𝐦𝐩𝐥𝐞𝐏𝐫𝐞</m:t>
                              </m:r>
                              <m:d>
                                <m:dPr>
                                  <m:ctrlP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altLang="zh-CN" sz="1600" b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  <m:t>𝐀</m:t>
                                  </m:r>
                                  <m:r>
                                    <a:rPr lang="en-US" altLang="zh-CN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|</m:t>
                                  </m:r>
                                  <m:sSubSup>
                                    <m:sSubSupPr>
                                      <m:ctrlPr>
                                        <a:rPr lang="en-US" altLang="zh-CN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1600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Cambria Math" panose="02040503050406030204" pitchFamily="18" charset="0"/>
                                        </a:rPr>
                                        <m:t>𝐀</m:t>
                                      </m:r>
                                    </m:e>
                                    <m:sub>
                                      <m:r>
                                        <a:rPr lang="en-US" altLang="zh-CN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Cambria Math" panose="02040503050406030204" pitchFamily="18" charset="0"/>
                                        </a:rPr>
                                        <m:t>𝒑𝒓𝒇</m:t>
                                      </m:r>
                                    </m:sub>
                                    <m:sup>
                                      <m:r>
                                        <a:rPr lang="en-US" altLang="zh-CN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MS Mincho" charset="0"/>
                                          <a:cs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en-US" altLang="zh-CN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]</m:t>
                                  </m:r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CN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𝐓</m:t>
                                      </m:r>
                                    </m:e>
                                    <m:sub>
                                      <m:r>
                                        <a:rPr lang="en-US" altLang="zh-CN" sz="1600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𝐀</m:t>
                                      </m:r>
                                    </m:sub>
                                  </m:sSub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zh-CN" altLang="en-US" sz="16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  <m:r>
                                <m:rPr>
                                  <m:nor/>
                                </m:rP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m:rPr>
                                  <m:nor/>
                                </m:rP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  <m:r>
                                <m:rPr>
                                  <m:nor/>
                                </m:rPr>
                                <a:rPr lang="en-US" altLang="zh-CN" sz="1600" b="0" dirty="0">
                                  <a:solidFill>
                                    <a:schemeClr val="tx1"/>
                                  </a:solidFill>
                                  <a:latin typeface="微软雅黑" panose="020B0503020204020204" pitchFamily="34" charset="-122"/>
                                  <a:ea typeface="微软雅黑" panose="020B0503020204020204" pitchFamily="34" charset="-122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𝐀</m:t>
                                  </m:r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bSup>
                                    <m:sSubSupPr>
                                      <m:ctrlPr>
                                        <a:rPr lang="en-US" altLang="zh-CN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1600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𝐀</m:t>
                                      </m:r>
                                    </m:e>
                                    <m:sub>
                                      <m:r>
                                        <a:rPr lang="en-US" altLang="zh-CN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𝒑𝒓𝒇</m:t>
                                      </m:r>
                                    </m:sub>
                                    <m:sup>
                                      <m:r>
                                        <a:rPr lang="en-US" altLang="zh-CN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altLang="zh-CN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oMath>
                          </a14:m>
                          <a:endParaRPr lang="en-US" altLang="zh-CN" sz="1600" b="1" i="1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微软雅黑" panose="020B0503020204020204" pitchFamily="34" charset="-122"/>
                          </a:endParaRPr>
                        </a:p>
                      </a:txBody>
                      <a:tcPr>
                        <a:lnL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17"/>
              <p:cNvGraphicFramePr>
                <a:graphicFrameLocks noGrp="1"/>
              </p:cNvGraphicFramePr>
              <p:nvPr>
                <p:custDataLst>
                  <p:tags r:id="rId9"/>
                </p:custDataLst>
              </p:nvPr>
            </p:nvGraphicFramePr>
            <p:xfrm>
              <a:off x="406400" y="4926965"/>
              <a:ext cx="6454140" cy="17056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54140"/>
                  </a:tblGrid>
                  <a:tr h="170561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406400" y="1376680"/>
                <a:ext cx="2644775" cy="6813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160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Public parameter (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  <a:sym typeface="+mn-ea"/>
                      </a:rPr>
                      <m:t>𝑝𝑝</m:t>
                    </m:r>
                  </m:oMath>
                </a14:m>
                <a:r>
                  <a:rPr lang="en-US" altLang="zh-CN" sz="160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):</a:t>
                </a:r>
              </a:p>
              <a:p>
                <a:pPr marL="285750" indent="-28575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160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Master trapdoor:</a:t>
                </a:r>
                <a:r>
                  <a:rPr lang="en-US" altLang="zh-CN" sz="1600" b="1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  </a:t>
                </a:r>
                <a:endParaRPr lang="en-US" altLang="zh-CN" sz="16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00" y="1376680"/>
                <a:ext cx="2644775" cy="68135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/>
              <p:cNvSpPr txBox="1"/>
              <p:nvPr/>
            </p:nvSpPr>
            <p:spPr>
              <a:xfrm>
                <a:off x="3129915" y="1742440"/>
                <a:ext cx="473710" cy="36830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𝐓</m:t>
                          </m:r>
                        </m:e>
                        <m:sub>
                          <m:r>
                            <a:rPr lang="en-US" altLang="zh-CN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𝐀</m:t>
                          </m:r>
                        </m:sub>
                      </m:sSub>
                    </m:oMath>
                  </m:oMathPara>
                </a14:m>
                <a:endParaRPr lang="en-US" altLang="zh-CN" b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915" y="1742440"/>
                <a:ext cx="473710" cy="36830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/>
              <p:cNvSpPr txBox="1"/>
              <p:nvPr/>
            </p:nvSpPr>
            <p:spPr>
              <a:xfrm>
                <a:off x="3129915" y="1388745"/>
                <a:ext cx="411480" cy="36830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mbria Math" panose="02040503050406030204" pitchFamily="18" charset="0"/>
                        </a:rPr>
                        <m:t>𝐀</m:t>
                      </m:r>
                    </m:oMath>
                  </m:oMathPara>
                </a14:m>
                <a:endParaRPr lang="en-US" altLang="zh-CN" b="1" i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915" y="1388745"/>
                <a:ext cx="411480" cy="36830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3647440" y="1387475"/>
                <a:ext cx="2386330" cy="36639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𝐀</m:t>
                          </m:r>
                        </m:e>
                        <m:sub>
                          <m:r>
                            <a:rPr lang="en-US" altLang="zh-CN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𝐀</m:t>
                          </m:r>
                        </m:e>
                        <m:sub>
                          <m:r>
                            <a:rPr lang="en-US" altLang="zh-CN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CN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,</m:t>
                      </m:r>
                      <m:r>
                        <a:rPr lang="en-US" altLang="zh-CN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…,</m:t>
                      </m:r>
                      <m:sSub>
                        <m:sSubPr>
                          <m:ctrlP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𝐀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𝐙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𝑤</m:t>
                          </m:r>
                        </m:sup>
                      </m:sSubSup>
                    </m:oMath>
                  </m:oMathPara>
                </a14:m>
                <a:endParaRPr lang="en-US" altLang="zh-CN" b="0" i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440" y="1387475"/>
                <a:ext cx="2386330" cy="36639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2"/>
          <p:cNvSpPr txBox="1"/>
          <p:nvPr/>
        </p:nvSpPr>
        <p:spPr>
          <a:xfrm>
            <a:off x="7054850" y="1581785"/>
            <a:ext cx="4775200" cy="1734185"/>
          </a:xfrm>
          <a:prstGeom prst="rect">
            <a:avLst/>
          </a:prstGeom>
          <a:solidFill>
            <a:schemeClr val="bg1"/>
          </a:solidFill>
          <a:ln w="19050">
            <a:solidFill>
              <a:srgbClr val="961217"/>
            </a:solidFill>
            <a:prstDash val="dash"/>
          </a:ln>
        </p:spPr>
        <p:txBody>
          <a:bodyPr wrap="square">
            <a:noAutofit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ker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 </a:t>
            </a:r>
            <a:r>
              <a:rPr lang="en-US" b="1" kern="0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tCH with rCR</a:t>
            </a:r>
            <a:r>
              <a:rPr lang="en-US" ker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security</a:t>
            </a:r>
            <a:r>
              <a:rPr ker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in </a:t>
            </a:r>
            <a:r>
              <a:rPr lang="en-US" ker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the </a:t>
            </a:r>
            <a:r>
              <a:rPr lang="en-US" b="1" kern="0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standard model</a:t>
            </a:r>
            <a:r>
              <a:rPr lang="en-US" ker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, which is tightly reduced to SIS and the pseudorandomness of PRF</a:t>
            </a:r>
            <a:endParaRPr lang="en-US" b="1" ker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</a:pPr>
            <a:endParaRPr lang="en-US" b="1" ker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b="1" kern="0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Instantiated based on SIS and LWE </a:t>
            </a:r>
            <a:endParaRPr lang="en-US" altLang="zh-CN" b="1" kern="0" dirty="0">
              <a:solidFill>
                <a:srgbClr val="96131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054850" y="1250315"/>
            <a:ext cx="1876425" cy="337185"/>
          </a:xfrm>
          <a:prstGeom prst="rect">
            <a:avLst/>
          </a:prstGeom>
          <a:solidFill>
            <a:srgbClr val="961318"/>
          </a:solidFill>
          <a:ln w="12700">
            <a:solidFill>
              <a:srgbClr val="961318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Construction 1</a:t>
            </a:r>
          </a:p>
        </p:txBody>
      </p:sp>
      <p:sp>
        <p:nvSpPr>
          <p:cNvPr id="36" name="上箭头 35"/>
          <p:cNvSpPr/>
          <p:nvPr/>
        </p:nvSpPr>
        <p:spPr>
          <a:xfrm>
            <a:off x="9364345" y="2529205"/>
            <a:ext cx="322580" cy="293370"/>
          </a:xfrm>
          <a:prstGeom prst="upArrow">
            <a:avLst/>
          </a:prstGeom>
          <a:solidFill>
            <a:srgbClr val="961318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/>
              <p:cNvSpPr txBox="1"/>
              <p:nvPr/>
            </p:nvSpPr>
            <p:spPr>
              <a:xfrm>
                <a:off x="480060" y="2807335"/>
                <a:ext cx="5334000" cy="68135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285750" indent="-28575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sub>
                    </m:sSub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zh-CN" sz="1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𝐇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𝝉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b="1" dirty="0">
                  <a:solidFill>
                    <a:schemeClr val="tx1"/>
                  </a:solidFill>
                </a:endParaRPr>
              </a:p>
              <a:p>
                <a:pPr marL="285750" indent="-28575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𝝌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  <m: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CN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  <m:sub>
                            <m:r>
                              <a:rPr lang="en-US" altLang="zh-CN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sub>
                        </m:sSub>
                      </m:e>
                    </m:d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altLang="zh-CN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,...)</m:t>
                    </m:r>
                  </m:oMath>
                </a14:m>
                <a:endParaRPr lang="en-US" altLang="zh-CN" sz="1600" b="1" i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1" name="文本框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" y="2807335"/>
                <a:ext cx="5334000" cy="68135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134750" y="6392901"/>
            <a:ext cx="2743200" cy="365125"/>
          </a:xfrm>
        </p:spPr>
        <p:txBody>
          <a:bodyPr/>
          <a:lstStyle/>
          <a:p>
            <a:fld id="{48DCEDA9-FE4E-45E7-BD88-ED2AE9648CD7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37</a:t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37845" y="904875"/>
                <a:ext cx="4498975" cy="2768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𝑝𝑝</m:t>
                        </m:r>
                        <m: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𝑡𝑑</m:t>
                        </m:r>
                      </m:e>
                    </m:d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←</m:t>
                    </m:r>
                    <m:r>
                      <a:rPr lang="en-US" altLang="zh-CN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𝐒𝐞𝐭𝐮𝐩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𝜅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 / </a:t>
                </a:r>
                <a:r>
                  <a:rPr lang="en-US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Setup algorithm</a:t>
                </a:r>
                <a:endParaRPr lang="en-US" altLang="zh-CN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45" y="904875"/>
                <a:ext cx="4498975" cy="276860"/>
              </a:xfrm>
              <a:prstGeom prst="rect">
                <a:avLst/>
              </a:prstGeom>
              <a:blipFill rotWithShape="1">
                <a:blip r:embed="rId5"/>
                <a:stretch>
                  <a:fillRect t="-68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íṡľiďè"/>
          <p:cNvSpPr/>
          <p:nvPr/>
        </p:nvSpPr>
        <p:spPr bwMode="auto">
          <a:xfrm>
            <a:off x="346874" y="940879"/>
            <a:ext cx="133197" cy="205369"/>
          </a:xfrm>
          <a:custGeom>
            <a:avLst/>
            <a:gdLst>
              <a:gd name="T0" fmla="*/ 325000 h 606722"/>
              <a:gd name="T1" fmla="*/ 325000 h 606722"/>
              <a:gd name="T2" fmla="*/ 325000 h 606722"/>
              <a:gd name="T3" fmla="*/ 325000 h 606722"/>
              <a:gd name="T4" fmla="*/ 325000 h 606722"/>
              <a:gd name="T5" fmla="*/ 325000 h 606722"/>
              <a:gd name="T6" fmla="*/ 325000 h 606722"/>
              <a:gd name="T7" fmla="*/ 325000 h 606722"/>
              <a:gd name="T8" fmla="*/ 325000 h 606722"/>
              <a:gd name="T9" fmla="*/ 325000 h 606722"/>
              <a:gd name="T10" fmla="*/ 325000 h 606722"/>
              <a:gd name="T11" fmla="*/ 325000 h 606722"/>
              <a:gd name="T12" fmla="*/ 325000 h 606722"/>
              <a:gd name="T13" fmla="*/ 325000 h 606722"/>
              <a:gd name="T14" fmla="*/ 325000 h 606722"/>
              <a:gd name="T15" fmla="*/ 325000 h 606722"/>
              <a:gd name="T16" fmla="*/ 325000 h 606722"/>
              <a:gd name="T17" fmla="*/ 325000 h 606722"/>
              <a:gd name="T18" fmla="*/ 325000 h 606722"/>
              <a:gd name="T19" fmla="*/ 325000 h 606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31" h="3136">
                <a:moveTo>
                  <a:pt x="0" y="3033"/>
                </a:moveTo>
                <a:lnTo>
                  <a:pt x="0" y="104"/>
                </a:lnTo>
                <a:cubicBezTo>
                  <a:pt x="0" y="66"/>
                  <a:pt x="22" y="31"/>
                  <a:pt x="56" y="16"/>
                </a:cubicBezTo>
                <a:cubicBezTo>
                  <a:pt x="90" y="0"/>
                  <a:pt x="131" y="6"/>
                  <a:pt x="159" y="30"/>
                </a:cubicBezTo>
                <a:lnTo>
                  <a:pt x="1997" y="1471"/>
                </a:lnTo>
                <a:cubicBezTo>
                  <a:pt x="2018" y="1489"/>
                  <a:pt x="2030" y="1515"/>
                  <a:pt x="2031" y="1543"/>
                </a:cubicBezTo>
                <a:cubicBezTo>
                  <a:pt x="2031" y="1570"/>
                  <a:pt x="2019" y="1598"/>
                  <a:pt x="1998" y="1616"/>
                </a:cubicBezTo>
                <a:lnTo>
                  <a:pt x="160" y="3105"/>
                </a:lnTo>
                <a:cubicBezTo>
                  <a:pt x="132" y="3130"/>
                  <a:pt x="91" y="3136"/>
                  <a:pt x="57" y="3121"/>
                </a:cubicBezTo>
                <a:cubicBezTo>
                  <a:pt x="22" y="3105"/>
                  <a:pt x="0" y="3071"/>
                  <a:pt x="0" y="3033"/>
                </a:cubicBezTo>
                <a:close/>
              </a:path>
            </a:pathLst>
          </a:custGeom>
          <a:solidFill>
            <a:srgbClr val="961217"/>
          </a:solidFill>
          <a:ln w="28575">
            <a:noFill/>
            <a:miter lim="800000"/>
          </a:ln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0" name="组合 1"/>
          <p:cNvGrpSpPr/>
          <p:nvPr/>
        </p:nvGrpSpPr>
        <p:grpSpPr>
          <a:xfrm>
            <a:off x="11016" y="99020"/>
            <a:ext cx="4293855" cy="626876"/>
            <a:chOff x="0" y="218940"/>
            <a:chExt cx="3283084" cy="626876"/>
          </a:xfrm>
        </p:grpSpPr>
        <p:sp>
          <p:nvSpPr>
            <p:cNvPr id="11" name="矩形 2"/>
            <p:cNvSpPr/>
            <p:nvPr/>
          </p:nvSpPr>
          <p:spPr>
            <a:xfrm>
              <a:off x="0" y="218940"/>
              <a:ext cx="242371" cy="626876"/>
            </a:xfrm>
            <a:prstGeom prst="rect">
              <a:avLst/>
            </a:prstGeom>
            <a:solidFill>
              <a:srgbClr val="961318"/>
            </a:solidFill>
            <a:ln w="25400" cap="flat" cmpd="sng" algn="ctr">
              <a:solidFill>
                <a:srgbClr val="961318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6" name="直接连接符 5"/>
            <p:cNvCxnSpPr/>
            <p:nvPr/>
          </p:nvCxnSpPr>
          <p:spPr>
            <a:xfrm>
              <a:off x="402764" y="845816"/>
              <a:ext cx="2880320" cy="0"/>
            </a:xfrm>
            <a:prstGeom prst="line">
              <a:avLst/>
            </a:prstGeom>
            <a:noFill/>
            <a:ln w="28575" cap="flat" cmpd="sng" algn="ctr">
              <a:gradFill flip="none" rotWithShape="1">
                <a:gsLst>
                  <a:gs pos="0">
                    <a:srgbClr val="961318"/>
                  </a:gs>
                  <a:gs pos="81000">
                    <a:srgbClr val="961318">
                      <a:alpha val="20000"/>
                    </a:srgbClr>
                  </a:gs>
                  <a:gs pos="100000">
                    <a:srgbClr val="961318">
                      <a:alpha val="0"/>
                    </a:srgbClr>
                  </a:gs>
                </a:gsLst>
                <a:lin ang="0" scaled="1"/>
                <a:tileRect/>
              </a:gradFill>
              <a:prstDash val="solid"/>
            </a:ln>
            <a:effectLst/>
          </p:spPr>
        </p:cxnSp>
      </p:grpSp>
      <p:sp>
        <p:nvSpPr>
          <p:cNvPr id="4" name="Rectangle 3"/>
          <p:cNvSpPr/>
          <p:nvPr/>
        </p:nvSpPr>
        <p:spPr>
          <a:xfrm>
            <a:off x="346710" y="1250315"/>
            <a:ext cx="6139815" cy="988695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ysDash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"/>
          <p:cNvSpPr txBox="1"/>
          <p:nvPr/>
        </p:nvSpPr>
        <p:spPr>
          <a:xfrm>
            <a:off x="407344" y="153194"/>
            <a:ext cx="60394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defRPr/>
            </a:pPr>
            <a:r>
              <a:rPr lang="en-US" altLang="zh-CN" sz="2800" b="1" dirty="0">
                <a:solidFill>
                  <a:srgbClr val="961217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  <a:sym typeface="+mn-ea"/>
              </a:rPr>
              <a:t>OUR</a:t>
            </a:r>
            <a:r>
              <a:rPr lang="zh-CN" altLang="en-US" sz="2800" b="1" dirty="0">
                <a:solidFill>
                  <a:srgbClr val="961217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961217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  <a:sym typeface="+mn-ea"/>
              </a:rPr>
              <a:t>TCH</a:t>
            </a:r>
            <a:r>
              <a:rPr lang="zh-CN" altLang="en-US" sz="2800" b="1" dirty="0">
                <a:solidFill>
                  <a:srgbClr val="961217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961217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  <a:sym typeface="+mn-ea"/>
              </a:rPr>
              <a:t>FROM</a:t>
            </a:r>
            <a:r>
              <a:rPr lang="zh-CN" altLang="en-US" sz="2800" b="1" dirty="0">
                <a:solidFill>
                  <a:srgbClr val="961217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961217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  <a:sym typeface="+mn-ea"/>
              </a:rPr>
              <a:t>LATTICES : ROM</a:t>
            </a:r>
            <a:endParaRPr lang="zh-CN" altLang="en-US" sz="2800" b="1" dirty="0">
              <a:solidFill>
                <a:srgbClr val="96121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7845" y="2393315"/>
                <a:ext cx="6229985" cy="2768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𝒉</m:t>
                    </m:r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𝒓</m:t>
                    </m:r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)</m:t>
                    </m:r>
                    <m:r>
                      <a:rPr lang="en-US" altLang="zh-CN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←</m:t>
                    </m:r>
                    <m:r>
                      <a:rPr lang="en-US" altLang="zh-CN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𝐇𝐚𝐬𝐡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𝝉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 </m:t>
                    </m:r>
                    <m:r>
                      <a:rPr lang="en-US" altLang="zh-CN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𝒎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/ </a:t>
                </a:r>
                <a:r>
                  <a:rPr lang="en-US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Hash evaluation algorithm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45" y="2393315"/>
                <a:ext cx="6229985" cy="276860"/>
              </a:xfrm>
              <a:prstGeom prst="rect">
                <a:avLst/>
              </a:prstGeom>
              <a:blipFill rotWithShape="1">
                <a:blip r:embed="rId6"/>
                <a:stretch>
                  <a:fillRect t="-68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íṡľiďè"/>
          <p:cNvSpPr/>
          <p:nvPr/>
        </p:nvSpPr>
        <p:spPr bwMode="auto">
          <a:xfrm>
            <a:off x="346874" y="2429234"/>
            <a:ext cx="133197" cy="205369"/>
          </a:xfrm>
          <a:custGeom>
            <a:avLst/>
            <a:gdLst>
              <a:gd name="T0" fmla="*/ 325000 h 606722"/>
              <a:gd name="T1" fmla="*/ 325000 h 606722"/>
              <a:gd name="T2" fmla="*/ 325000 h 606722"/>
              <a:gd name="T3" fmla="*/ 325000 h 606722"/>
              <a:gd name="T4" fmla="*/ 325000 h 606722"/>
              <a:gd name="T5" fmla="*/ 325000 h 606722"/>
              <a:gd name="T6" fmla="*/ 325000 h 606722"/>
              <a:gd name="T7" fmla="*/ 325000 h 606722"/>
              <a:gd name="T8" fmla="*/ 325000 h 606722"/>
              <a:gd name="T9" fmla="*/ 325000 h 606722"/>
              <a:gd name="T10" fmla="*/ 325000 h 606722"/>
              <a:gd name="T11" fmla="*/ 325000 h 606722"/>
              <a:gd name="T12" fmla="*/ 325000 h 606722"/>
              <a:gd name="T13" fmla="*/ 325000 h 606722"/>
              <a:gd name="T14" fmla="*/ 325000 h 606722"/>
              <a:gd name="T15" fmla="*/ 325000 h 606722"/>
              <a:gd name="T16" fmla="*/ 325000 h 606722"/>
              <a:gd name="T17" fmla="*/ 325000 h 606722"/>
              <a:gd name="T18" fmla="*/ 325000 h 606722"/>
              <a:gd name="T19" fmla="*/ 325000 h 606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31" h="3136">
                <a:moveTo>
                  <a:pt x="0" y="3033"/>
                </a:moveTo>
                <a:lnTo>
                  <a:pt x="0" y="104"/>
                </a:lnTo>
                <a:cubicBezTo>
                  <a:pt x="0" y="66"/>
                  <a:pt x="22" y="31"/>
                  <a:pt x="56" y="16"/>
                </a:cubicBezTo>
                <a:cubicBezTo>
                  <a:pt x="90" y="0"/>
                  <a:pt x="131" y="6"/>
                  <a:pt x="159" y="30"/>
                </a:cubicBezTo>
                <a:lnTo>
                  <a:pt x="1997" y="1471"/>
                </a:lnTo>
                <a:cubicBezTo>
                  <a:pt x="2018" y="1489"/>
                  <a:pt x="2030" y="1515"/>
                  <a:pt x="2031" y="1543"/>
                </a:cubicBezTo>
                <a:cubicBezTo>
                  <a:pt x="2031" y="1570"/>
                  <a:pt x="2019" y="1598"/>
                  <a:pt x="1998" y="1616"/>
                </a:cubicBezTo>
                <a:lnTo>
                  <a:pt x="160" y="3105"/>
                </a:lnTo>
                <a:cubicBezTo>
                  <a:pt x="132" y="3130"/>
                  <a:pt x="91" y="3136"/>
                  <a:pt x="57" y="3121"/>
                </a:cubicBezTo>
                <a:cubicBezTo>
                  <a:pt x="22" y="3105"/>
                  <a:pt x="0" y="3071"/>
                  <a:pt x="0" y="3033"/>
                </a:cubicBezTo>
                <a:close/>
              </a:path>
            </a:pathLst>
          </a:custGeom>
          <a:solidFill>
            <a:srgbClr val="961217"/>
          </a:solidFill>
          <a:ln w="28575">
            <a:noFill/>
            <a:miter lim="800000"/>
          </a:ln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41020" y="3711575"/>
                <a:ext cx="6465570" cy="2768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𝒓</m:t>
                    </m:r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′</m:t>
                    </m:r>
                    <m:r>
                      <a:rPr lang="en-US" altLang="zh-CN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←</m:t>
                    </m:r>
                    <m:r>
                      <a:rPr lang="en-US" altLang="zh-CN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𝐀𝐝𝐚𝐩𝐭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1" i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𝐓</m:t>
                        </m:r>
                      </m:e>
                      <m:sub>
                        <m:r>
                          <a:rPr lang="en-US" altLang="zh-CN" b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𝐀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zh-CN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𝝉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zh-CN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𝒉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zh-CN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𝒎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zh-CN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𝒓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zh-CN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𝒎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/ </a:t>
                </a:r>
                <a:r>
                  <a:rPr lang="en-US" altLang="zh-CN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Adaptation algorithm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" y="3711575"/>
                <a:ext cx="6465570" cy="276860"/>
              </a:xfrm>
              <a:prstGeom prst="rect">
                <a:avLst/>
              </a:prstGeom>
              <a:blipFill rotWithShape="1">
                <a:blip r:embed="rId7"/>
                <a:stretch>
                  <a:fillRect t="-68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íṡľiďè"/>
          <p:cNvSpPr/>
          <p:nvPr/>
        </p:nvSpPr>
        <p:spPr bwMode="auto">
          <a:xfrm>
            <a:off x="350049" y="3747593"/>
            <a:ext cx="133197" cy="205369"/>
          </a:xfrm>
          <a:custGeom>
            <a:avLst/>
            <a:gdLst>
              <a:gd name="T0" fmla="*/ 325000 h 606722"/>
              <a:gd name="T1" fmla="*/ 325000 h 606722"/>
              <a:gd name="T2" fmla="*/ 325000 h 606722"/>
              <a:gd name="T3" fmla="*/ 325000 h 606722"/>
              <a:gd name="T4" fmla="*/ 325000 h 606722"/>
              <a:gd name="T5" fmla="*/ 325000 h 606722"/>
              <a:gd name="T6" fmla="*/ 325000 h 606722"/>
              <a:gd name="T7" fmla="*/ 325000 h 606722"/>
              <a:gd name="T8" fmla="*/ 325000 h 606722"/>
              <a:gd name="T9" fmla="*/ 325000 h 606722"/>
              <a:gd name="T10" fmla="*/ 325000 h 606722"/>
              <a:gd name="T11" fmla="*/ 325000 h 606722"/>
              <a:gd name="T12" fmla="*/ 325000 h 606722"/>
              <a:gd name="T13" fmla="*/ 325000 h 606722"/>
              <a:gd name="T14" fmla="*/ 325000 h 606722"/>
              <a:gd name="T15" fmla="*/ 325000 h 606722"/>
              <a:gd name="T16" fmla="*/ 325000 h 606722"/>
              <a:gd name="T17" fmla="*/ 325000 h 606722"/>
              <a:gd name="T18" fmla="*/ 325000 h 606722"/>
              <a:gd name="T19" fmla="*/ 325000 h 606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31" h="3136">
                <a:moveTo>
                  <a:pt x="0" y="3033"/>
                </a:moveTo>
                <a:lnTo>
                  <a:pt x="0" y="104"/>
                </a:lnTo>
                <a:cubicBezTo>
                  <a:pt x="0" y="66"/>
                  <a:pt x="22" y="31"/>
                  <a:pt x="56" y="16"/>
                </a:cubicBezTo>
                <a:cubicBezTo>
                  <a:pt x="90" y="0"/>
                  <a:pt x="131" y="6"/>
                  <a:pt x="159" y="30"/>
                </a:cubicBezTo>
                <a:lnTo>
                  <a:pt x="1997" y="1471"/>
                </a:lnTo>
                <a:cubicBezTo>
                  <a:pt x="2018" y="1489"/>
                  <a:pt x="2030" y="1515"/>
                  <a:pt x="2031" y="1543"/>
                </a:cubicBezTo>
                <a:cubicBezTo>
                  <a:pt x="2031" y="1570"/>
                  <a:pt x="2019" y="1598"/>
                  <a:pt x="1998" y="1616"/>
                </a:cubicBezTo>
                <a:lnTo>
                  <a:pt x="160" y="3105"/>
                </a:lnTo>
                <a:cubicBezTo>
                  <a:pt x="132" y="3130"/>
                  <a:pt x="91" y="3136"/>
                  <a:pt x="57" y="3121"/>
                </a:cubicBezTo>
                <a:cubicBezTo>
                  <a:pt x="22" y="3105"/>
                  <a:pt x="0" y="3071"/>
                  <a:pt x="0" y="3033"/>
                </a:cubicBezTo>
                <a:close/>
              </a:path>
            </a:pathLst>
          </a:custGeom>
          <a:solidFill>
            <a:srgbClr val="961217"/>
          </a:solidFill>
          <a:ln w="28575">
            <a:noFill/>
            <a:miter lim="800000"/>
          </a:ln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9885" y="4069715"/>
            <a:ext cx="6136640" cy="862330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ysDash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17697" y="157899"/>
            <a:ext cx="760253" cy="760253"/>
          </a:xfrm>
          <a:prstGeom prst="ellipse">
            <a:avLst/>
          </a:prstGeom>
        </p:spPr>
      </p:pic>
      <p:sp>
        <p:nvSpPr>
          <p:cNvPr id="41" name="Rectangle 11"/>
          <p:cNvSpPr/>
          <p:nvPr/>
        </p:nvSpPr>
        <p:spPr>
          <a:xfrm>
            <a:off x="349885" y="2745105"/>
            <a:ext cx="6136640" cy="803910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17"/>
              <p:cNvGraphicFramePr>
                <a:graphicFrameLocks noGrp="1"/>
              </p:cNvGraphicFramePr>
              <p:nvPr>
                <p:custDataLst>
                  <p:tags r:id="rId1"/>
                </p:custDataLst>
              </p:nvPr>
            </p:nvGraphicFramePr>
            <p:xfrm>
              <a:off x="409575" y="4128770"/>
              <a:ext cx="5518150" cy="726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5181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726440">
                    <a:tc>
                      <a:txBody>
                        <a:bodyPr/>
                        <a:lstStyle/>
                        <a:p>
                          <a:pPr marL="285750" indent="-285750" fontAlgn="auto">
                            <a:lnSpc>
                              <a:spcPct val="120000"/>
                            </a:lnSpc>
                            <a:buFont typeface="Arial" panose="020B0604020202020204" pitchFamily="34" charset="0"/>
                            <a:buChar char="•"/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6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𝐀</m:t>
                                  </m:r>
                                </m:e>
                                <m:sub>
                                  <m:r>
                                    <a:rPr lang="en-US" altLang="zh-CN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sub>
                                <m:sup>
                                  <m:r>
                                    <a:rPr lang="en-US" altLang="zh-CN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altLang="zh-CN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en-US" altLang="zh-CN" sz="16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𝐇</m:t>
                              </m:r>
                              <m:r>
                                <a:rPr lang="en-US" altLang="zh-CN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16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𝐀</m:t>
                              </m:r>
                              <m:r>
                                <a:rPr lang="en-US" altLang="zh-CN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  <m:r>
                                <a:rPr lang="en-US" altLang="zh-CN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altLang="zh-CN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altLang="zh-CN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′)</m:t>
                              </m:r>
                            </m:oMath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285750" indent="-285750" fontAlgn="auto">
                            <a:lnSpc>
                              <a:spcPct val="120000"/>
                            </a:lnSpc>
                            <a:buFont typeface="Arial" panose="020B0604020202020204" pitchFamily="34" charset="0"/>
                            <a:buChar char="•"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en-US" altLang="zh-CN" sz="16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𝐒𝐚𝐦𝐩𝐥𝐞𝐏𝐫𝐞</m:t>
                              </m:r>
                              <m:d>
                                <m:dPr>
                                  <m:ctrlP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altLang="zh-CN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600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𝐀</m:t>
                                      </m:r>
                                      <m:r>
                                        <a:rPr lang="en-US" altLang="zh-CN" sz="16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sSubSup>
                                        <m:sSubSupPr>
                                          <m:ctrlPr>
                                            <a:rPr lang="en-US" altLang="zh-CN" sz="16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sz="1600" b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𝐀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6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𝒉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sz="16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</m:e>
                                  </m:d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CN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𝐓</m:t>
                                      </m:r>
                                    </m:e>
                                    <m:sub>
                                      <m:r>
                                        <a:rPr lang="en-US" altLang="zh-CN" sz="1600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𝐀</m:t>
                                      </m:r>
                                    </m:sub>
                                  </m:sSub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zh-CN" altLang="en-US" sz="16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  <m:r>
                                <m:rPr>
                                  <m:nor/>
                                </m:rP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m:rPr>
                                  <m:nor/>
                                </m:rP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.,</m:t>
                              </m:r>
                              <m:r>
                                <m:rPr>
                                  <m:nor/>
                                </m:rPr>
                                <a:rPr lang="zh-CN" alt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  <m:r>
                                <m:rPr>
                                  <m:nor/>
                                </m:rPr>
                                <a:rPr lang="en-US" altLang="zh-CN" sz="1600" dirty="0">
                                  <a:solidFill>
                                    <a:schemeClr val="tx1"/>
                                  </a:solidFill>
                                  <a:latin typeface="微软雅黑" panose="020B0503020204020204" pitchFamily="34" charset="-122"/>
                                  <a:ea typeface="微软雅黑" panose="020B0503020204020204" pitchFamily="34" charset="-122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𝐀</m:t>
                                  </m:r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bSup>
                                    <m:sSubSupPr>
                                      <m:ctrlPr>
                                        <a:rPr lang="en-US" altLang="zh-CN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1600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𝐀</m:t>
                                      </m:r>
                                    </m:e>
                                    <m:sub>
                                      <m:r>
                                        <a:rPr lang="en-US" altLang="zh-CN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𝒉</m:t>
                                      </m:r>
                                    </m:sub>
                                    <m:sup>
                                      <m:r>
                                        <a:rPr lang="en-US" altLang="zh-CN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altLang="zh-CN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oMath>
                          </a14:m>
                          <a:endParaRPr lang="en-US" altLang="zh-CN" sz="1600" b="1" i="1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微软雅黑" panose="020B0503020204020204" pitchFamily="34" charset="-122"/>
                          </a:endParaRPr>
                        </a:p>
                      </a:txBody>
                      <a:tcPr>
                        <a:lnL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17"/>
              <p:cNvGraphicFramePr>
                <a:graphicFrameLocks noGrp="1"/>
              </p:cNvGraphicFramePr>
              <p:nvPr>
                <p:custDataLst>
                  <p:tags r:id="rId9"/>
                </p:custDataLst>
              </p:nvPr>
            </p:nvGraphicFramePr>
            <p:xfrm>
              <a:off x="409575" y="4128770"/>
              <a:ext cx="5518150" cy="726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518150"/>
                  </a:tblGrid>
                  <a:tr h="7264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406400" y="1376680"/>
                <a:ext cx="2644775" cy="6813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160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Public parameter (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  <a:sym typeface="+mn-ea"/>
                      </a:rPr>
                      <m:t>𝑝𝑝</m:t>
                    </m:r>
                  </m:oMath>
                </a14:m>
                <a:r>
                  <a:rPr lang="en-US" altLang="zh-CN" sz="160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):</a:t>
                </a:r>
              </a:p>
              <a:p>
                <a:pPr marL="285750" indent="-28575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160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Master trapdoor:</a:t>
                </a:r>
                <a:r>
                  <a:rPr lang="en-US" altLang="zh-CN" sz="1600" b="1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  </a:t>
                </a:r>
                <a:endParaRPr lang="en-US" altLang="zh-CN" sz="16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00" y="1376680"/>
                <a:ext cx="2644775" cy="68135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/>
              <p:cNvSpPr txBox="1"/>
              <p:nvPr/>
            </p:nvSpPr>
            <p:spPr>
              <a:xfrm>
                <a:off x="3129915" y="1742440"/>
                <a:ext cx="473710" cy="36830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𝐓</m:t>
                          </m:r>
                        </m:e>
                        <m:sub>
                          <m:r>
                            <a:rPr lang="en-US" altLang="zh-CN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𝐀</m:t>
                          </m:r>
                        </m:sub>
                      </m:sSub>
                    </m:oMath>
                  </m:oMathPara>
                </a14:m>
                <a:endParaRPr lang="en-US" altLang="zh-CN" b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915" y="1742440"/>
                <a:ext cx="473710" cy="36830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/>
              <p:cNvSpPr txBox="1"/>
              <p:nvPr/>
            </p:nvSpPr>
            <p:spPr>
              <a:xfrm>
                <a:off x="3129915" y="1388745"/>
                <a:ext cx="411480" cy="36830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mbria Math" panose="02040503050406030204" pitchFamily="18" charset="0"/>
                        </a:rPr>
                        <m:t>𝐀</m:t>
                      </m:r>
                    </m:oMath>
                  </m:oMathPara>
                </a14:m>
                <a:endParaRPr lang="en-US" altLang="zh-CN" b="1" i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915" y="1388745"/>
                <a:ext cx="411480" cy="36830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2"/>
          <p:cNvSpPr txBox="1"/>
          <p:nvPr/>
        </p:nvSpPr>
        <p:spPr>
          <a:xfrm>
            <a:off x="6824980" y="3805555"/>
            <a:ext cx="5050155" cy="684530"/>
          </a:xfrm>
          <a:prstGeom prst="rect">
            <a:avLst/>
          </a:prstGeom>
          <a:solidFill>
            <a:schemeClr val="bg1"/>
          </a:solidFill>
          <a:ln w="19050">
            <a:solidFill>
              <a:srgbClr val="961217"/>
            </a:solidFill>
            <a:prstDash val="dash"/>
          </a:ln>
        </p:spPr>
        <p:txBody>
          <a:bodyPr wrap="square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ker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 </a:t>
            </a:r>
            <a:r>
              <a:rPr lang="en-US" b="1" kern="0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tCH with rCR</a:t>
            </a:r>
            <a:r>
              <a:rPr ker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in </a:t>
            </a:r>
            <a:r>
              <a:rPr lang="en-US" ker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ROM, which is</a:t>
            </a:r>
            <a:r>
              <a:rPr lang="en-US" b="1" ker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b="1" kern="0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tightly reduced to SIS</a:t>
            </a:r>
            <a:r>
              <a:rPr lang="en-US" ker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endParaRPr lang="en-US" altLang="zh-CN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TextBox 33"/>
          <p:cNvSpPr txBox="1"/>
          <p:nvPr/>
        </p:nvSpPr>
        <p:spPr>
          <a:xfrm>
            <a:off x="6824980" y="1587500"/>
            <a:ext cx="5050790" cy="2055495"/>
          </a:xfrm>
          <a:prstGeom prst="rect">
            <a:avLst/>
          </a:prstGeom>
          <a:solidFill>
            <a:schemeClr val="bg1"/>
          </a:solidFill>
          <a:ln w="19050">
            <a:solidFill>
              <a:srgbClr val="961217"/>
            </a:solidFill>
            <a:prstDash val="dash"/>
          </a:ln>
        </p:spPr>
        <p:txBody>
          <a:bodyPr wrap="square">
            <a:noAutofit/>
          </a:bodyPr>
          <a:lstStyle/>
          <a:p>
            <a:pPr indent="0" algn="l" fontAlgn="auto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</a:t>
            </a:r>
            <a:r>
              <a:rPr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eplac</a:t>
            </a:r>
            <a:r>
              <a:rPr 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the </a:t>
            </a:r>
            <a:r>
              <a:rPr 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“homomor</a:t>
            </a:r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</a:t>
            </a:r>
            <a:r>
              <a:rPr 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hic evaluation + PRF” related algorithms with ROs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Re-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programmable properties of 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play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role of implementing the partition strat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egy</a:t>
            </a:r>
          </a:p>
        </p:txBody>
      </p:sp>
      <p:cxnSp>
        <p:nvCxnSpPr>
          <p:cNvPr id="12" name="Straight Arrow Connector 34"/>
          <p:cNvCxnSpPr>
            <a:stCxn id="3" idx="1"/>
            <a:endCxn id="18" idx="3"/>
          </p:cNvCxnSpPr>
          <p:nvPr/>
        </p:nvCxnSpPr>
        <p:spPr>
          <a:xfrm flipH="1">
            <a:off x="2390450" y="2615446"/>
            <a:ext cx="4434840" cy="396240"/>
          </a:xfrm>
          <a:prstGeom prst="straightConnector1">
            <a:avLst/>
          </a:prstGeom>
          <a:ln w="19050">
            <a:solidFill>
              <a:srgbClr val="961217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2"/>
          <p:cNvSpPr txBox="1"/>
          <p:nvPr/>
        </p:nvSpPr>
        <p:spPr>
          <a:xfrm>
            <a:off x="771525" y="2863850"/>
            <a:ext cx="1618615" cy="295275"/>
          </a:xfrm>
          <a:prstGeom prst="rect">
            <a:avLst/>
          </a:prstGeom>
          <a:noFill/>
          <a:ln w="19050">
            <a:solidFill>
              <a:srgbClr val="961217"/>
            </a:solidFill>
            <a:prstDash val="dash"/>
          </a:ln>
        </p:spPr>
        <p:txBody>
          <a:bodyPr wrap="square">
            <a:noAutofit/>
          </a:bodyPr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endParaRPr lang="en-US" altLang="zh-CN" b="1" dirty="0">
              <a:solidFill>
                <a:srgbClr val="96121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814820" y="1250315"/>
            <a:ext cx="1876425" cy="337185"/>
          </a:xfrm>
          <a:prstGeom prst="rect">
            <a:avLst/>
          </a:prstGeom>
          <a:solidFill>
            <a:srgbClr val="961318"/>
          </a:solidFill>
          <a:ln w="12700">
            <a:solidFill>
              <a:srgbClr val="961318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Construction 2</a:t>
            </a:r>
          </a:p>
        </p:txBody>
      </p:sp>
      <p:sp>
        <p:nvSpPr>
          <p:cNvPr id="21" name="TextBox 2"/>
          <p:cNvSpPr txBox="1"/>
          <p:nvPr/>
        </p:nvSpPr>
        <p:spPr>
          <a:xfrm>
            <a:off x="771525" y="4183380"/>
            <a:ext cx="1618615" cy="295275"/>
          </a:xfrm>
          <a:prstGeom prst="rect">
            <a:avLst/>
          </a:prstGeom>
          <a:noFill/>
          <a:ln w="19050">
            <a:solidFill>
              <a:srgbClr val="961217"/>
            </a:solidFill>
            <a:prstDash val="dash"/>
          </a:ln>
        </p:spPr>
        <p:txBody>
          <a:bodyPr wrap="square">
            <a:noAutofit/>
          </a:bodyPr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endParaRPr lang="en-US" altLang="zh-CN" b="1" dirty="0">
              <a:solidFill>
                <a:srgbClr val="96121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3" name="Straight Arrow Connector 34"/>
          <p:cNvCxnSpPr>
            <a:endCxn id="21" idx="3"/>
          </p:cNvCxnSpPr>
          <p:nvPr/>
        </p:nvCxnSpPr>
        <p:spPr>
          <a:xfrm flipH="1">
            <a:off x="2390450" y="2633226"/>
            <a:ext cx="4431665" cy="1697990"/>
          </a:xfrm>
          <a:prstGeom prst="straightConnector1">
            <a:avLst/>
          </a:prstGeom>
          <a:ln w="19050">
            <a:solidFill>
              <a:srgbClr val="961217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9312275" y="2142490"/>
            <a:ext cx="1876425" cy="307975"/>
          </a:xfrm>
          <a:prstGeom prst="rect">
            <a:avLst/>
          </a:prstGeom>
          <a:solidFill>
            <a:srgbClr val="961318"/>
          </a:solidFill>
          <a:ln w="12700">
            <a:noFill/>
          </a:ln>
        </p:spPr>
        <p:txBody>
          <a:bodyPr wrap="square" rtlCol="0" anchor="t">
            <a:no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Better efficiency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9363710" y="3053080"/>
            <a:ext cx="1876425" cy="337820"/>
          </a:xfrm>
          <a:prstGeom prst="rect">
            <a:avLst/>
          </a:prstGeom>
          <a:solidFill>
            <a:srgbClr val="961318"/>
          </a:solidFill>
          <a:ln w="12700">
            <a:noFill/>
          </a:ln>
        </p:spPr>
        <p:txBody>
          <a:bodyPr wrap="square" rtlCol="0" anchor="t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Tight reduction</a:t>
            </a:r>
          </a:p>
        </p:txBody>
      </p:sp>
    </p:spTree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134750" y="6392901"/>
            <a:ext cx="2743200" cy="365125"/>
          </a:xfrm>
        </p:spPr>
        <p:txBody>
          <a:bodyPr/>
          <a:lstStyle/>
          <a:p>
            <a:fld id="{48DCEDA9-FE4E-45E7-BD88-ED2AE9648CD7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38</a:t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1"/>
          <p:cNvGrpSpPr/>
          <p:nvPr/>
        </p:nvGrpSpPr>
        <p:grpSpPr>
          <a:xfrm>
            <a:off x="11016" y="99020"/>
            <a:ext cx="4293855" cy="626876"/>
            <a:chOff x="0" y="218940"/>
            <a:chExt cx="3283084" cy="626876"/>
          </a:xfrm>
        </p:grpSpPr>
        <p:sp>
          <p:nvSpPr>
            <p:cNvPr id="11" name="矩形 2"/>
            <p:cNvSpPr/>
            <p:nvPr/>
          </p:nvSpPr>
          <p:spPr>
            <a:xfrm>
              <a:off x="0" y="218940"/>
              <a:ext cx="242371" cy="626876"/>
            </a:xfrm>
            <a:prstGeom prst="rect">
              <a:avLst/>
            </a:prstGeom>
            <a:solidFill>
              <a:srgbClr val="961318"/>
            </a:solidFill>
            <a:ln w="25400" cap="flat" cmpd="sng" algn="ctr">
              <a:solidFill>
                <a:srgbClr val="961318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6" name="直接连接符 5"/>
            <p:cNvCxnSpPr/>
            <p:nvPr/>
          </p:nvCxnSpPr>
          <p:spPr>
            <a:xfrm>
              <a:off x="402764" y="845816"/>
              <a:ext cx="2880320" cy="0"/>
            </a:xfrm>
            <a:prstGeom prst="line">
              <a:avLst/>
            </a:prstGeom>
            <a:noFill/>
            <a:ln w="28575" cap="flat" cmpd="sng" algn="ctr">
              <a:gradFill flip="none" rotWithShape="1">
                <a:gsLst>
                  <a:gs pos="0">
                    <a:srgbClr val="961318"/>
                  </a:gs>
                  <a:gs pos="81000">
                    <a:srgbClr val="961318">
                      <a:alpha val="20000"/>
                    </a:srgbClr>
                  </a:gs>
                  <a:gs pos="100000">
                    <a:srgbClr val="961318">
                      <a:alpha val="0"/>
                    </a:srgbClr>
                  </a:gs>
                </a:gsLst>
                <a:lin ang="0" scaled="1"/>
                <a:tileRect/>
              </a:gradFill>
              <a:prstDash val="solid"/>
            </a:ln>
            <a:effectLst/>
          </p:spPr>
        </p:cxnSp>
      </p:grpSp>
      <p:sp>
        <p:nvSpPr>
          <p:cNvPr id="3" name="文本框 4"/>
          <p:cNvSpPr txBox="1"/>
          <p:nvPr/>
        </p:nvSpPr>
        <p:spPr>
          <a:xfrm>
            <a:off x="407344" y="153194"/>
            <a:ext cx="26377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CONCLUSION</a:t>
            </a:r>
          </a:p>
        </p:txBody>
      </p:sp>
      <p:pic>
        <p:nvPicPr>
          <p:cNvPr id="4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17697" y="157899"/>
            <a:ext cx="760253" cy="760253"/>
          </a:xfrm>
          <a:prstGeom prst="ellipse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537845" y="1161415"/>
            <a:ext cx="5709920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ctr" defTabSz="45720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tCH with rCR security</a:t>
            </a:r>
          </a:p>
        </p:txBody>
      </p:sp>
      <p:sp>
        <p:nvSpPr>
          <p:cNvPr id="5" name="TextBox 33"/>
          <p:cNvSpPr txBox="1"/>
          <p:nvPr/>
        </p:nvSpPr>
        <p:spPr>
          <a:xfrm>
            <a:off x="332740" y="2123440"/>
            <a:ext cx="6090285" cy="1373505"/>
          </a:xfrm>
          <a:prstGeom prst="rect">
            <a:avLst/>
          </a:prstGeom>
          <a:solidFill>
            <a:schemeClr val="bg1"/>
          </a:solidFill>
          <a:ln w="19050">
            <a:solidFill>
              <a:srgbClr val="961217"/>
            </a:solidFill>
            <a:prstDash val="dash"/>
          </a:ln>
        </p:spPr>
        <p:txBody>
          <a:bodyPr wrap="square">
            <a:noAutofit/>
          </a:bodyPr>
          <a:lstStyle/>
          <a:p>
            <a:pPr marL="285750" indent="-285750" algn="l" fontAlgn="auto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Tightly reduced to SIS and the pseudorandomness of PRF; instantiated from SIS and LWE</a:t>
            </a:r>
          </a:p>
          <a:p>
            <a:pPr marL="285750" indent="-285750" algn="l" fontAlgn="auto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Bult in the standard model</a:t>
            </a:r>
          </a:p>
          <a:p>
            <a:pPr marL="285750" indent="-285750" algn="l" fontAlgn="auto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Free of NIZK</a:t>
            </a:r>
          </a:p>
        </p:txBody>
      </p:sp>
      <p:sp>
        <p:nvSpPr>
          <p:cNvPr id="7" name="TextBox 33"/>
          <p:cNvSpPr txBox="1"/>
          <p:nvPr/>
        </p:nvSpPr>
        <p:spPr>
          <a:xfrm>
            <a:off x="332740" y="4038600"/>
            <a:ext cx="6089650" cy="1126490"/>
          </a:xfrm>
          <a:prstGeom prst="rect">
            <a:avLst/>
          </a:prstGeom>
          <a:solidFill>
            <a:schemeClr val="bg1"/>
          </a:solidFill>
          <a:ln w="19050">
            <a:solidFill>
              <a:srgbClr val="961217"/>
            </a:solidFill>
            <a:prstDash val="dash"/>
          </a:ln>
        </p:spPr>
        <p:txBody>
          <a:bodyPr wrap="square">
            <a:noAutofit/>
          </a:bodyPr>
          <a:lstStyle/>
          <a:p>
            <a:pPr marL="285750" indent="-285750" algn="l" fontAlgn="auto">
              <a:lnSpc>
                <a:spcPct val="10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Tightly reduced to SIS</a:t>
            </a:r>
          </a:p>
          <a:p>
            <a:pPr marL="285750" indent="-285750" algn="l" fontAlgn="auto">
              <a:lnSpc>
                <a:spcPct val="10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Bult in the RO model</a:t>
            </a:r>
          </a:p>
          <a:p>
            <a:pPr marL="285750" indent="-285750" algn="l" fontAlgn="auto">
              <a:lnSpc>
                <a:spcPct val="10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Free of NIZK</a:t>
            </a:r>
          </a:p>
        </p:txBody>
      </p:sp>
      <p:sp>
        <p:nvSpPr>
          <p:cNvPr id="22" name="Rectangle 34"/>
          <p:cNvSpPr/>
          <p:nvPr/>
        </p:nvSpPr>
        <p:spPr>
          <a:xfrm>
            <a:off x="7197725" y="2123440"/>
            <a:ext cx="4630420" cy="1373505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l" fontAlgn="auto"/>
            <a:r>
              <a:rPr lang="en-US" altLang="zh-CN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First </a:t>
            </a:r>
            <a:r>
              <a:rPr lang="en-US" altLang="zh-CN" b="1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post-quantum</a:t>
            </a:r>
            <a:r>
              <a:rPr lang="en-US" altLang="zh-CN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and </a:t>
            </a:r>
            <a:r>
              <a:rPr lang="en-US" altLang="zh-CN" b="1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NIZK-Free</a:t>
            </a:r>
            <a:r>
              <a:rPr lang="en-US" altLang="zh-CN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solution to </a:t>
            </a:r>
            <a:r>
              <a:rPr lang="en-US" altLang="zh-CN" b="1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secure redactable blockchains</a:t>
            </a:r>
            <a:r>
              <a:rPr lang="en-US" altLang="zh-CN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in the </a:t>
            </a:r>
            <a:r>
              <a:rPr lang="en-US" altLang="zh-CN" b="1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standard model</a:t>
            </a:r>
          </a:p>
        </p:txBody>
      </p:sp>
      <p:sp>
        <p:nvSpPr>
          <p:cNvPr id="25" name="Rectangle 34"/>
          <p:cNvSpPr/>
          <p:nvPr/>
        </p:nvSpPr>
        <p:spPr>
          <a:xfrm>
            <a:off x="7197725" y="4038600"/>
            <a:ext cx="4630420" cy="1125855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Comparably </a:t>
            </a:r>
            <a:r>
              <a:rPr lang="en-US" altLang="zh-CN" b="1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more efficient</a:t>
            </a:r>
            <a:r>
              <a:rPr lang="en-US" altLang="zh-CN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and </a:t>
            </a:r>
            <a:r>
              <a:rPr lang="en-US" altLang="zh-CN" b="1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NIZK-Free</a:t>
            </a:r>
            <a:r>
              <a:rPr lang="en-US" altLang="zh-CN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solution to </a:t>
            </a:r>
            <a:r>
              <a:rPr lang="en-US" altLang="zh-CN" b="1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secure redactable blockchains</a:t>
            </a:r>
            <a:r>
              <a:rPr lang="en-US" altLang="zh-CN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in ROM</a:t>
            </a:r>
          </a:p>
        </p:txBody>
      </p:sp>
      <p:sp>
        <p:nvSpPr>
          <p:cNvPr id="40" name="右箭头 39"/>
          <p:cNvSpPr/>
          <p:nvPr/>
        </p:nvSpPr>
        <p:spPr>
          <a:xfrm>
            <a:off x="6566535" y="1212850"/>
            <a:ext cx="487045" cy="32575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7285990" y="1125855"/>
            <a:ext cx="4351655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457200">
              <a:buClrTx/>
              <a:buSzTx/>
              <a:buFont typeface="Arial" panose="020B0604020202020204" pitchFamily="34" charset="0"/>
            </a:pPr>
            <a:r>
              <a:rPr lang="en-US" altLang="zh-CN" sz="20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Secure Redactable Blockchain</a:t>
            </a:r>
          </a:p>
        </p:txBody>
      </p:sp>
      <p:sp>
        <p:nvSpPr>
          <p:cNvPr id="44" name="矩形 17"/>
          <p:cNvSpPr/>
          <p:nvPr/>
        </p:nvSpPr>
        <p:spPr>
          <a:xfrm>
            <a:off x="0" y="6002020"/>
            <a:ext cx="12192000" cy="855980"/>
          </a:xfrm>
          <a:prstGeom prst="rect">
            <a:avLst/>
          </a:prstGeom>
          <a:solidFill>
            <a:srgbClr val="96131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45" name="文本框 16"/>
          <p:cNvSpPr txBox="1"/>
          <p:nvPr/>
        </p:nvSpPr>
        <p:spPr>
          <a:xfrm>
            <a:off x="2973705" y="6137910"/>
            <a:ext cx="65855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FOR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LISTENING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332740" y="1791970"/>
            <a:ext cx="1876425" cy="337185"/>
          </a:xfrm>
          <a:prstGeom prst="rect">
            <a:avLst/>
          </a:prstGeom>
          <a:solidFill>
            <a:srgbClr val="961318"/>
          </a:solidFill>
          <a:ln w="12700">
            <a:solidFill>
              <a:srgbClr val="961318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Construction 1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32740" y="3701415"/>
            <a:ext cx="1876425" cy="337185"/>
          </a:xfrm>
          <a:prstGeom prst="rect">
            <a:avLst/>
          </a:prstGeom>
          <a:solidFill>
            <a:srgbClr val="961318"/>
          </a:solidFill>
          <a:ln w="12700">
            <a:solidFill>
              <a:srgbClr val="961318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Construction 2</a:t>
            </a:r>
          </a:p>
        </p:txBody>
      </p:sp>
      <p:sp>
        <p:nvSpPr>
          <p:cNvPr id="14" name="右箭头 13"/>
          <p:cNvSpPr/>
          <p:nvPr/>
        </p:nvSpPr>
        <p:spPr>
          <a:xfrm>
            <a:off x="6566535" y="2532380"/>
            <a:ext cx="487045" cy="32575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右箭头 17"/>
          <p:cNvSpPr/>
          <p:nvPr/>
        </p:nvSpPr>
        <p:spPr>
          <a:xfrm>
            <a:off x="6566535" y="4401185"/>
            <a:ext cx="487045" cy="32575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"/>
          <p:cNvGrpSpPr/>
          <p:nvPr/>
        </p:nvGrpSpPr>
        <p:grpSpPr>
          <a:xfrm>
            <a:off x="11017" y="99020"/>
            <a:ext cx="3283084" cy="626876"/>
            <a:chOff x="0" y="218940"/>
            <a:chExt cx="3283084" cy="626876"/>
          </a:xfrm>
        </p:grpSpPr>
        <p:sp>
          <p:nvSpPr>
            <p:cNvPr id="4" name="矩形 2"/>
            <p:cNvSpPr/>
            <p:nvPr/>
          </p:nvSpPr>
          <p:spPr>
            <a:xfrm>
              <a:off x="0" y="218940"/>
              <a:ext cx="242371" cy="626876"/>
            </a:xfrm>
            <a:prstGeom prst="rect">
              <a:avLst/>
            </a:prstGeom>
            <a:solidFill>
              <a:srgbClr val="961318"/>
            </a:solidFill>
            <a:ln w="25400" cap="flat" cmpd="sng" algn="ctr">
              <a:solidFill>
                <a:srgbClr val="961318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7" name="直接连接符 5"/>
            <p:cNvCxnSpPr/>
            <p:nvPr/>
          </p:nvCxnSpPr>
          <p:spPr>
            <a:xfrm>
              <a:off x="402764" y="845816"/>
              <a:ext cx="2880320" cy="0"/>
            </a:xfrm>
            <a:prstGeom prst="line">
              <a:avLst/>
            </a:prstGeom>
            <a:noFill/>
            <a:ln w="28575" cap="flat" cmpd="sng" algn="ctr">
              <a:gradFill flip="none" rotWithShape="1">
                <a:gsLst>
                  <a:gs pos="0">
                    <a:srgbClr val="961318"/>
                  </a:gs>
                  <a:gs pos="81000">
                    <a:srgbClr val="961318">
                      <a:alpha val="20000"/>
                    </a:srgbClr>
                  </a:gs>
                  <a:gs pos="100000">
                    <a:srgbClr val="961318">
                      <a:alpha val="0"/>
                    </a:srgbClr>
                  </a:gs>
                </a:gsLst>
                <a:lin ang="0" scaled="1"/>
                <a:tileRect/>
              </a:gradFill>
              <a:prstDash val="solid"/>
            </a:ln>
            <a:effectLst/>
          </p:spPr>
        </p:cxnSp>
      </p:grpSp>
      <p:cxnSp>
        <p:nvCxnSpPr>
          <p:cNvPr id="23" name="直接连接符 5"/>
          <p:cNvCxnSpPr/>
          <p:nvPr/>
        </p:nvCxnSpPr>
        <p:spPr>
          <a:xfrm>
            <a:off x="314050" y="6298537"/>
            <a:ext cx="11319762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1409618" y="6298537"/>
            <a:ext cx="9370680" cy="587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ATENIESE G, MAGRI B, VENTURI D, et al. Redactable Blockchain - or Rewriting History in Bitcoin and Friends.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EuroS&amp;P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2017.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9461" y="6355437"/>
            <a:ext cx="11239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[AMV+17]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5590" y="920035"/>
            <a:ext cx="8418699" cy="525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altLang="zh-CN" sz="2400" b="1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Redactable Blockchain</a:t>
            </a:r>
            <a:r>
              <a:rPr lang="en-US" altLang="zh-CN" b="1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[AMV+17]</a:t>
            </a:r>
            <a:endParaRPr lang="en-US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4050" y="1478624"/>
            <a:ext cx="11563900" cy="4578174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4"/>
          <p:cNvSpPr txBox="1"/>
          <p:nvPr/>
        </p:nvSpPr>
        <p:spPr>
          <a:xfrm>
            <a:off x="314050" y="153194"/>
            <a:ext cx="649795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defRPr/>
            </a:pPr>
            <a:r>
              <a:rPr lang="en-US" altLang="zh-CN" sz="2800" b="1" dirty="0">
                <a:solidFill>
                  <a:srgbClr val="961217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  <a:sym typeface="+mn-ea"/>
              </a:rPr>
              <a:t>INTRODUCTION &amp; CONTRIBUTION</a:t>
            </a:r>
            <a:endParaRPr lang="zh-CN" altLang="en-US" sz="28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íṡľiďè"/>
          <p:cNvSpPr/>
          <p:nvPr/>
        </p:nvSpPr>
        <p:spPr bwMode="auto">
          <a:xfrm>
            <a:off x="314050" y="1074309"/>
            <a:ext cx="165383" cy="254995"/>
          </a:xfrm>
          <a:custGeom>
            <a:avLst/>
            <a:gdLst>
              <a:gd name="T0" fmla="*/ 325000 h 606722"/>
              <a:gd name="T1" fmla="*/ 325000 h 606722"/>
              <a:gd name="T2" fmla="*/ 325000 h 606722"/>
              <a:gd name="T3" fmla="*/ 325000 h 606722"/>
              <a:gd name="T4" fmla="*/ 325000 h 606722"/>
              <a:gd name="T5" fmla="*/ 325000 h 606722"/>
              <a:gd name="T6" fmla="*/ 325000 h 606722"/>
              <a:gd name="T7" fmla="*/ 325000 h 606722"/>
              <a:gd name="T8" fmla="*/ 325000 h 606722"/>
              <a:gd name="T9" fmla="*/ 325000 h 606722"/>
              <a:gd name="T10" fmla="*/ 325000 h 606722"/>
              <a:gd name="T11" fmla="*/ 325000 h 606722"/>
              <a:gd name="T12" fmla="*/ 325000 h 606722"/>
              <a:gd name="T13" fmla="*/ 325000 h 606722"/>
              <a:gd name="T14" fmla="*/ 325000 h 606722"/>
              <a:gd name="T15" fmla="*/ 325000 h 606722"/>
              <a:gd name="T16" fmla="*/ 325000 h 606722"/>
              <a:gd name="T17" fmla="*/ 325000 h 606722"/>
              <a:gd name="T18" fmla="*/ 325000 h 606722"/>
              <a:gd name="T19" fmla="*/ 325000 h 606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31" h="3136">
                <a:moveTo>
                  <a:pt x="0" y="3033"/>
                </a:moveTo>
                <a:lnTo>
                  <a:pt x="0" y="104"/>
                </a:lnTo>
                <a:cubicBezTo>
                  <a:pt x="0" y="66"/>
                  <a:pt x="22" y="31"/>
                  <a:pt x="56" y="16"/>
                </a:cubicBezTo>
                <a:cubicBezTo>
                  <a:pt x="90" y="0"/>
                  <a:pt x="131" y="6"/>
                  <a:pt x="159" y="30"/>
                </a:cubicBezTo>
                <a:lnTo>
                  <a:pt x="1997" y="1471"/>
                </a:lnTo>
                <a:cubicBezTo>
                  <a:pt x="2018" y="1489"/>
                  <a:pt x="2030" y="1515"/>
                  <a:pt x="2031" y="1543"/>
                </a:cubicBezTo>
                <a:cubicBezTo>
                  <a:pt x="2031" y="1570"/>
                  <a:pt x="2019" y="1598"/>
                  <a:pt x="1998" y="1616"/>
                </a:cubicBezTo>
                <a:lnTo>
                  <a:pt x="160" y="3105"/>
                </a:lnTo>
                <a:cubicBezTo>
                  <a:pt x="132" y="3130"/>
                  <a:pt x="91" y="3136"/>
                  <a:pt x="57" y="3121"/>
                </a:cubicBezTo>
                <a:cubicBezTo>
                  <a:pt x="22" y="3105"/>
                  <a:pt x="0" y="3071"/>
                  <a:pt x="0" y="3033"/>
                </a:cubicBezTo>
                <a:close/>
              </a:path>
            </a:pathLst>
          </a:custGeom>
          <a:solidFill>
            <a:srgbClr val="961318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srgbClr val="000000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390133" y="2300682"/>
            <a:ext cx="11313304" cy="2222665"/>
            <a:chOff x="390133" y="2300682"/>
            <a:chExt cx="11313304" cy="2222665"/>
          </a:xfrm>
        </p:grpSpPr>
        <p:sp>
          <p:nvSpPr>
            <p:cNvPr id="11" name="Rounded Rectangular Callout 10"/>
            <p:cNvSpPr/>
            <p:nvPr/>
          </p:nvSpPr>
          <p:spPr>
            <a:xfrm>
              <a:off x="519189" y="3210608"/>
              <a:ext cx="5443893" cy="1312739"/>
            </a:xfrm>
            <a:prstGeom prst="wedgeRoundRectCallout">
              <a:avLst>
                <a:gd name="adj1" fmla="val -29542"/>
                <a:gd name="adj2" fmla="val -60153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endParaRPr 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47868" y="2300682"/>
              <a:ext cx="683756" cy="68375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21191" y="2300682"/>
              <a:ext cx="683756" cy="683756"/>
            </a:xfrm>
            <a:prstGeom prst="rect">
              <a:avLst/>
            </a:prstGeom>
          </p:spPr>
        </p:pic>
        <p:sp>
          <p:nvSpPr>
            <p:cNvPr id="21" name="Rounded Rectangular Callout 20"/>
            <p:cNvSpPr/>
            <p:nvPr/>
          </p:nvSpPr>
          <p:spPr>
            <a:xfrm>
              <a:off x="6259544" y="3210607"/>
              <a:ext cx="5443893" cy="1312739"/>
            </a:xfrm>
            <a:prstGeom prst="wedgeRoundRectCallout">
              <a:avLst>
                <a:gd name="adj1" fmla="val 25302"/>
                <a:gd name="adj2" fmla="val -60299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  <a:spcAft>
                  <a:spcPts val="600"/>
                </a:spcAft>
              </a:pPr>
              <a:endPara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0133" y="3364034"/>
              <a:ext cx="5501721" cy="10310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altLang="zh-CN" sz="2000" b="1" dirty="0">
                  <a:solidFill>
                    <a:srgbClr val="96121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LEGALITY</a:t>
              </a:r>
              <a:r>
                <a:rPr lang="zh-CN" altLang="en-US" sz="2000" b="1" dirty="0">
                  <a:solidFill>
                    <a:srgbClr val="96121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000" b="1" dirty="0">
                  <a:solidFill>
                    <a:srgbClr val="96121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&amp;</a:t>
              </a:r>
              <a:r>
                <a:rPr lang="zh-CN" altLang="en-US" sz="2000" b="1" dirty="0">
                  <a:solidFill>
                    <a:srgbClr val="96121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000" b="1" dirty="0">
                  <a:solidFill>
                    <a:srgbClr val="96121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SECURITY</a:t>
              </a:r>
              <a:endPara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spcAft>
                  <a:spcPts val="600"/>
                </a:spcAft>
              </a:pPr>
              <a:r>
                <a:rPr 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“ </a:t>
              </a:r>
              <a:r>
                <a:rPr lang="en-US" altLang="zh-CN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The</a:t>
              </a:r>
              <a:r>
                <a:rPr lang="zh-CN" altLang="en-US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illegal/malicious</a:t>
              </a:r>
              <a:r>
                <a:rPr lang="zh-CN" altLang="en-US" b="1" dirty="0">
                  <a:solidFill>
                    <a:srgbClr val="96121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messages</a:t>
              </a:r>
              <a:r>
                <a:rPr lang="zh-CN" altLang="en-US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should</a:t>
              </a:r>
              <a:r>
                <a:rPr lang="zh-CN" altLang="en-US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be</a:t>
              </a:r>
              <a:r>
                <a:rPr lang="zh-CN" altLang="en-US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b="1" dirty="0">
                  <a:solidFill>
                    <a:srgbClr val="96121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REMOVED! </a:t>
              </a:r>
              <a:r>
                <a:rPr 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”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80578" y="3361215"/>
              <a:ext cx="5401823" cy="7540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altLang="zh-CN" sz="2000" b="1" dirty="0">
                  <a:solidFill>
                    <a:srgbClr val="96121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RIGHT</a:t>
              </a:r>
              <a:r>
                <a:rPr lang="zh-CN" altLang="en-US" sz="2000" b="1" dirty="0">
                  <a:solidFill>
                    <a:srgbClr val="96121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000" b="1" dirty="0">
                  <a:solidFill>
                    <a:srgbClr val="96121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TO</a:t>
              </a:r>
              <a:r>
                <a:rPr lang="zh-CN" altLang="en-US" sz="2000" b="1" dirty="0">
                  <a:solidFill>
                    <a:srgbClr val="96121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000" b="1" dirty="0">
                  <a:solidFill>
                    <a:srgbClr val="96121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BE</a:t>
              </a:r>
              <a:r>
                <a:rPr lang="zh-CN" altLang="en-US" sz="2000" b="1" dirty="0">
                  <a:solidFill>
                    <a:srgbClr val="96121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000" b="1" dirty="0">
                  <a:solidFill>
                    <a:srgbClr val="96121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FORGOTTEN</a:t>
              </a:r>
              <a:endParaRPr lang="en-US" sz="2000" b="1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“ </a:t>
              </a:r>
              <a:r>
                <a:rPr lang="en-US" altLang="zh-CN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</a:t>
              </a:r>
              <a:r>
                <a:rPr lang="zh-CN" altLang="en-US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want</a:t>
              </a:r>
              <a:r>
                <a:rPr lang="zh-CN" altLang="en-US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my</a:t>
              </a:r>
              <a:r>
                <a:rPr lang="zh-CN" altLang="en-US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personal</a:t>
              </a:r>
              <a:r>
                <a:rPr lang="zh-CN" altLang="en-US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data</a:t>
              </a:r>
              <a:r>
                <a:rPr lang="zh-CN" altLang="en-US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b="1" dirty="0">
                  <a:solidFill>
                    <a:srgbClr val="96121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DELETED</a:t>
              </a:r>
              <a:r>
                <a:rPr lang="en-US" altLang="zh-CN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r>
                <a: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”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707981" y="4825163"/>
            <a:ext cx="6573719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zh-CN" sz="2000" b="1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Redactable Blockchain</a:t>
            </a:r>
          </a:p>
          <a:p>
            <a:pPr algn="ctr">
              <a:spcAft>
                <a:spcPts val="600"/>
              </a:spcAft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Allowing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SECURE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and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CONTROLLED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after-the-fact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modifications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of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their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content.</a:t>
            </a:r>
            <a:endParaRPr 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901534">
            <a:off x="1379348" y="4378423"/>
            <a:ext cx="620794" cy="62079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698466" flipH="1">
            <a:off x="10191858" y="4362268"/>
            <a:ext cx="620794" cy="620794"/>
          </a:xfrm>
          <a:prstGeom prst="rect">
            <a:avLst/>
          </a:prstGeom>
        </p:spPr>
      </p:pic>
      <p:grpSp>
        <p:nvGrpSpPr>
          <p:cNvPr id="57" name="Group 56"/>
          <p:cNvGrpSpPr/>
          <p:nvPr/>
        </p:nvGrpSpPr>
        <p:grpSpPr>
          <a:xfrm>
            <a:off x="2603306" y="1788851"/>
            <a:ext cx="6799555" cy="798384"/>
            <a:chOff x="2603306" y="1788851"/>
            <a:chExt cx="6799555" cy="798384"/>
          </a:xfrm>
        </p:grpSpPr>
        <p:sp>
          <p:nvSpPr>
            <p:cNvPr id="58" name="Rectangle 57"/>
            <p:cNvSpPr/>
            <p:nvPr/>
          </p:nvSpPr>
          <p:spPr>
            <a:xfrm>
              <a:off x="3375482" y="1792853"/>
              <a:ext cx="1360449" cy="637308"/>
            </a:xfrm>
            <a:custGeom>
              <a:avLst/>
              <a:gdLst>
                <a:gd name="connsiteX0" fmla="*/ 0 w 1360449"/>
                <a:gd name="connsiteY0" fmla="*/ 0 h 637308"/>
                <a:gd name="connsiteX1" fmla="*/ 1360449 w 1360449"/>
                <a:gd name="connsiteY1" fmla="*/ 0 h 637308"/>
                <a:gd name="connsiteX2" fmla="*/ 1360449 w 1360449"/>
                <a:gd name="connsiteY2" fmla="*/ 637308 h 637308"/>
                <a:gd name="connsiteX3" fmla="*/ 0 w 1360449"/>
                <a:gd name="connsiteY3" fmla="*/ 637308 h 637308"/>
                <a:gd name="connsiteX4" fmla="*/ 0 w 1360449"/>
                <a:gd name="connsiteY4" fmla="*/ 0 h 637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0449" h="637308" extrusionOk="0">
                  <a:moveTo>
                    <a:pt x="0" y="0"/>
                  </a:moveTo>
                  <a:cubicBezTo>
                    <a:pt x="469563" y="-41573"/>
                    <a:pt x="1010721" y="51113"/>
                    <a:pt x="1360449" y="0"/>
                  </a:cubicBezTo>
                  <a:cubicBezTo>
                    <a:pt x="1399479" y="175182"/>
                    <a:pt x="1324284" y="353942"/>
                    <a:pt x="1360449" y="637308"/>
                  </a:cubicBezTo>
                  <a:cubicBezTo>
                    <a:pt x="910008" y="549473"/>
                    <a:pt x="318386" y="705231"/>
                    <a:pt x="0" y="637308"/>
                  </a:cubicBezTo>
                  <a:cubicBezTo>
                    <a:pt x="-36081" y="368746"/>
                    <a:pt x="8600" y="272211"/>
                    <a:pt x="0" y="0"/>
                  </a:cubicBez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327631" y="1788851"/>
              <a:ext cx="1360449" cy="637308"/>
            </a:xfrm>
            <a:custGeom>
              <a:avLst/>
              <a:gdLst>
                <a:gd name="connsiteX0" fmla="*/ 0 w 1360449"/>
                <a:gd name="connsiteY0" fmla="*/ 0 h 637308"/>
                <a:gd name="connsiteX1" fmla="*/ 1360449 w 1360449"/>
                <a:gd name="connsiteY1" fmla="*/ 0 h 637308"/>
                <a:gd name="connsiteX2" fmla="*/ 1360449 w 1360449"/>
                <a:gd name="connsiteY2" fmla="*/ 637308 h 637308"/>
                <a:gd name="connsiteX3" fmla="*/ 0 w 1360449"/>
                <a:gd name="connsiteY3" fmla="*/ 637308 h 637308"/>
                <a:gd name="connsiteX4" fmla="*/ 0 w 1360449"/>
                <a:gd name="connsiteY4" fmla="*/ 0 h 637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0449" h="637308" extrusionOk="0">
                  <a:moveTo>
                    <a:pt x="0" y="0"/>
                  </a:moveTo>
                  <a:cubicBezTo>
                    <a:pt x="286807" y="3554"/>
                    <a:pt x="812704" y="47344"/>
                    <a:pt x="1360449" y="0"/>
                  </a:cubicBezTo>
                  <a:cubicBezTo>
                    <a:pt x="1310264" y="215234"/>
                    <a:pt x="1303544" y="381710"/>
                    <a:pt x="1360449" y="637308"/>
                  </a:cubicBezTo>
                  <a:cubicBezTo>
                    <a:pt x="710458" y="636918"/>
                    <a:pt x="607134" y="723909"/>
                    <a:pt x="0" y="637308"/>
                  </a:cubicBezTo>
                  <a:cubicBezTo>
                    <a:pt x="-49189" y="501676"/>
                    <a:pt x="46566" y="200592"/>
                    <a:pt x="0" y="0"/>
                  </a:cubicBez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257879" y="1788851"/>
              <a:ext cx="1360449" cy="637308"/>
            </a:xfrm>
            <a:custGeom>
              <a:avLst/>
              <a:gdLst>
                <a:gd name="connsiteX0" fmla="*/ 0 w 1360449"/>
                <a:gd name="connsiteY0" fmla="*/ 0 h 637308"/>
                <a:gd name="connsiteX1" fmla="*/ 1360449 w 1360449"/>
                <a:gd name="connsiteY1" fmla="*/ 0 h 637308"/>
                <a:gd name="connsiteX2" fmla="*/ 1360449 w 1360449"/>
                <a:gd name="connsiteY2" fmla="*/ 637308 h 637308"/>
                <a:gd name="connsiteX3" fmla="*/ 0 w 1360449"/>
                <a:gd name="connsiteY3" fmla="*/ 637308 h 637308"/>
                <a:gd name="connsiteX4" fmla="*/ 0 w 1360449"/>
                <a:gd name="connsiteY4" fmla="*/ 0 h 637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0449" h="637308" extrusionOk="0">
                  <a:moveTo>
                    <a:pt x="0" y="0"/>
                  </a:moveTo>
                  <a:cubicBezTo>
                    <a:pt x="415112" y="-69393"/>
                    <a:pt x="840889" y="13364"/>
                    <a:pt x="1360449" y="0"/>
                  </a:cubicBezTo>
                  <a:cubicBezTo>
                    <a:pt x="1396787" y="183225"/>
                    <a:pt x="1394238" y="488476"/>
                    <a:pt x="1360449" y="637308"/>
                  </a:cubicBezTo>
                  <a:cubicBezTo>
                    <a:pt x="850022" y="686895"/>
                    <a:pt x="186900" y="699610"/>
                    <a:pt x="0" y="637308"/>
                  </a:cubicBezTo>
                  <a:cubicBezTo>
                    <a:pt x="41186" y="351671"/>
                    <a:pt x="-38657" y="96384"/>
                    <a:pt x="0" y="0"/>
                  </a:cubicBez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61" name="Curved Connector 60"/>
            <p:cNvCxnSpPr>
              <a:endCxn id="59" idx="1"/>
            </p:cNvCxnSpPr>
            <p:nvPr/>
          </p:nvCxnSpPr>
          <p:spPr>
            <a:xfrm>
              <a:off x="4735931" y="1938503"/>
              <a:ext cx="591700" cy="169002"/>
            </a:xfrm>
            <a:prstGeom prst="curvedConnector3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urved Connector 61"/>
            <p:cNvCxnSpPr>
              <a:endCxn id="60" idx="1"/>
            </p:cNvCxnSpPr>
            <p:nvPr/>
          </p:nvCxnSpPr>
          <p:spPr>
            <a:xfrm>
              <a:off x="6663366" y="1964400"/>
              <a:ext cx="594513" cy="143105"/>
            </a:xfrm>
            <a:prstGeom prst="curvedConnector3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urved Connector 62"/>
            <p:cNvCxnSpPr/>
            <p:nvPr/>
          </p:nvCxnSpPr>
          <p:spPr>
            <a:xfrm>
              <a:off x="8630685" y="1938503"/>
              <a:ext cx="772176" cy="169002"/>
            </a:xfrm>
            <a:prstGeom prst="curvedConnector3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urved Connector 63"/>
            <p:cNvCxnSpPr>
              <a:endCxn id="58" idx="1"/>
            </p:cNvCxnSpPr>
            <p:nvPr/>
          </p:nvCxnSpPr>
          <p:spPr>
            <a:xfrm>
              <a:off x="2603306" y="1938503"/>
              <a:ext cx="772176" cy="173004"/>
            </a:xfrm>
            <a:prstGeom prst="curvedConnector3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" name="Group 64"/>
            <p:cNvGrpSpPr/>
            <p:nvPr/>
          </p:nvGrpSpPr>
          <p:grpSpPr>
            <a:xfrm>
              <a:off x="3500538" y="1882291"/>
              <a:ext cx="1109015" cy="497085"/>
              <a:chOff x="4773428" y="3414665"/>
              <a:chExt cx="2330744" cy="1044692"/>
            </a:xfrm>
          </p:grpSpPr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1227068">
                <a:off x="4773428" y="3428307"/>
                <a:ext cx="1031051" cy="1031050"/>
              </a:xfrm>
              <a:prstGeom prst="rect">
                <a:avLst/>
              </a:prstGeom>
            </p:spPr>
          </p:pic>
          <p:pic>
            <p:nvPicPr>
              <p:cNvPr id="78" name="Picture 7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1143770">
                <a:off x="5418334" y="3414666"/>
                <a:ext cx="1031051" cy="1031051"/>
              </a:xfrm>
              <a:prstGeom prst="rect">
                <a:avLst/>
              </a:prstGeom>
            </p:spPr>
          </p:pic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1143770">
                <a:off x="6073121" y="3414665"/>
                <a:ext cx="1031051" cy="1031051"/>
              </a:xfrm>
              <a:prstGeom prst="rect">
                <a:avLst/>
              </a:prstGeom>
            </p:spPr>
          </p:pic>
        </p:grpSp>
        <p:grpSp>
          <p:nvGrpSpPr>
            <p:cNvPr id="66" name="Group 65"/>
            <p:cNvGrpSpPr/>
            <p:nvPr/>
          </p:nvGrpSpPr>
          <p:grpSpPr>
            <a:xfrm>
              <a:off x="5408651" y="1863666"/>
              <a:ext cx="1109014" cy="497086"/>
              <a:chOff x="4773430" y="3414665"/>
              <a:chExt cx="2330742" cy="1044694"/>
            </a:xfrm>
          </p:grpSpPr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1227068">
                <a:off x="4773430" y="3428308"/>
                <a:ext cx="1031051" cy="1031051"/>
              </a:xfrm>
              <a:prstGeom prst="rect">
                <a:avLst/>
              </a:prstGeom>
            </p:spPr>
          </p:pic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1143770">
                <a:off x="5418334" y="3414666"/>
                <a:ext cx="1031051" cy="1031051"/>
              </a:xfrm>
              <a:prstGeom prst="rect">
                <a:avLst/>
              </a:prstGeom>
            </p:spPr>
          </p:pic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1143770">
                <a:off x="6073121" y="3414665"/>
                <a:ext cx="1031051" cy="1031051"/>
              </a:xfrm>
              <a:prstGeom prst="rect">
                <a:avLst/>
              </a:prstGeom>
            </p:spPr>
          </p:pic>
        </p:grpSp>
        <p:grpSp>
          <p:nvGrpSpPr>
            <p:cNvPr id="67" name="Group 66"/>
            <p:cNvGrpSpPr/>
            <p:nvPr/>
          </p:nvGrpSpPr>
          <p:grpSpPr>
            <a:xfrm>
              <a:off x="7340895" y="1866912"/>
              <a:ext cx="1109014" cy="497086"/>
              <a:chOff x="4773430" y="3414665"/>
              <a:chExt cx="2330742" cy="1044694"/>
            </a:xfrm>
          </p:grpSpPr>
          <p:pic>
            <p:nvPicPr>
              <p:cNvPr id="71" name="Picture 7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1227068">
                <a:off x="4773430" y="3428308"/>
                <a:ext cx="1031051" cy="1031051"/>
              </a:xfrm>
              <a:prstGeom prst="rect">
                <a:avLst/>
              </a:prstGeom>
            </p:spPr>
          </p:pic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1143770">
                <a:off x="5418334" y="3414666"/>
                <a:ext cx="1031051" cy="1031051"/>
              </a:xfrm>
              <a:prstGeom prst="rect">
                <a:avLst/>
              </a:prstGeom>
            </p:spPr>
          </p:pic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1143770">
                <a:off x="6073121" y="3414665"/>
                <a:ext cx="1031051" cy="1031051"/>
              </a:xfrm>
              <a:prstGeom prst="rect">
                <a:avLst/>
              </a:prstGeom>
            </p:spPr>
          </p:pic>
        </p:grpSp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293899">
              <a:off x="8145529" y="2026950"/>
              <a:ext cx="543600" cy="543600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293899">
              <a:off x="6217876" y="2045064"/>
              <a:ext cx="542171" cy="542171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621821" flipH="1">
              <a:off x="4287043" y="2094815"/>
              <a:ext cx="414381" cy="414381"/>
            </a:xfrm>
            <a:prstGeom prst="rect">
              <a:avLst/>
            </a:prstGeom>
          </p:spPr>
        </p:pic>
      </p:grpSp>
      <p:grpSp>
        <p:nvGrpSpPr>
          <p:cNvPr id="80" name="Group 79"/>
          <p:cNvGrpSpPr/>
          <p:nvPr/>
        </p:nvGrpSpPr>
        <p:grpSpPr>
          <a:xfrm>
            <a:off x="3531797" y="1930798"/>
            <a:ext cx="490595" cy="1255276"/>
            <a:chOff x="3531797" y="1930798"/>
            <a:chExt cx="490595" cy="1255276"/>
          </a:xfrm>
        </p:grpSpPr>
        <p:sp>
          <p:nvSpPr>
            <p:cNvPr id="82" name="TextBox 81"/>
            <p:cNvSpPr txBox="1"/>
            <p:nvPr/>
          </p:nvSpPr>
          <p:spPr>
            <a:xfrm>
              <a:off x="3554734" y="1930798"/>
              <a:ext cx="3770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961217"/>
                  </a:solidFill>
                  <a:latin typeface="Arial Rounded MT Bold" panose="020F0704030504030204" pitchFamily="34" charset="77"/>
                </a:rPr>
                <a:t>X</a:t>
              </a:r>
            </a:p>
          </p:txBody>
        </p:sp>
        <p:grpSp>
          <p:nvGrpSpPr>
            <p:cNvPr id="81" name="Group 80"/>
            <p:cNvGrpSpPr/>
            <p:nvPr/>
          </p:nvGrpSpPr>
          <p:grpSpPr>
            <a:xfrm>
              <a:off x="3531797" y="2335134"/>
              <a:ext cx="490595" cy="850940"/>
              <a:chOff x="3531797" y="2335134"/>
              <a:chExt cx="490595" cy="850940"/>
            </a:xfrm>
          </p:grpSpPr>
          <p:cxnSp>
            <p:nvCxnSpPr>
              <p:cNvPr id="83" name="直线箭头连接符 65"/>
              <p:cNvCxnSpPr/>
              <p:nvPr/>
            </p:nvCxnSpPr>
            <p:spPr>
              <a:xfrm>
                <a:off x="3745835" y="2335134"/>
                <a:ext cx="0" cy="373468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4" name="Picture 83"/>
              <p:cNvPicPr>
                <a:picLocks noChangeAspect="1"/>
              </p:cNvPicPr>
              <p:nvPr/>
            </p:nvPicPr>
            <p:blipFill>
              <a:blip r:embed="rId6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 rot="21143770">
                <a:off x="3531797" y="2695480"/>
                <a:ext cx="490595" cy="490594"/>
              </a:xfrm>
              <a:prstGeom prst="rect">
                <a:avLst/>
              </a:prstGeom>
            </p:spPr>
          </p:pic>
        </p:grpSp>
      </p:grpSp>
      <p:pic>
        <p:nvPicPr>
          <p:cNvPr id="86" name="图片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17697" y="157899"/>
            <a:ext cx="760253" cy="760253"/>
          </a:xfrm>
          <a:prstGeom prst="ellipse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EDA9-FE4E-45E7-BD88-ED2AE9648CD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Picture 7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43770">
            <a:off x="9222116" y="1807834"/>
            <a:ext cx="490595" cy="490594"/>
          </a:xfrm>
          <a:prstGeom prst="rect">
            <a:avLst/>
          </a:prstGeom>
        </p:spPr>
      </p:pic>
      <p:grpSp>
        <p:nvGrpSpPr>
          <p:cNvPr id="3" name="组合 1"/>
          <p:cNvGrpSpPr/>
          <p:nvPr/>
        </p:nvGrpSpPr>
        <p:grpSpPr>
          <a:xfrm>
            <a:off x="11017" y="99020"/>
            <a:ext cx="3283084" cy="626876"/>
            <a:chOff x="0" y="218940"/>
            <a:chExt cx="3283084" cy="626876"/>
          </a:xfrm>
        </p:grpSpPr>
        <p:sp>
          <p:nvSpPr>
            <p:cNvPr id="4" name="矩形 2"/>
            <p:cNvSpPr/>
            <p:nvPr/>
          </p:nvSpPr>
          <p:spPr>
            <a:xfrm>
              <a:off x="0" y="218940"/>
              <a:ext cx="242371" cy="626876"/>
            </a:xfrm>
            <a:prstGeom prst="rect">
              <a:avLst/>
            </a:prstGeom>
            <a:solidFill>
              <a:srgbClr val="961318"/>
            </a:solidFill>
            <a:ln w="25400" cap="flat" cmpd="sng" algn="ctr">
              <a:solidFill>
                <a:srgbClr val="961318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7" name="直接连接符 5"/>
            <p:cNvCxnSpPr/>
            <p:nvPr/>
          </p:nvCxnSpPr>
          <p:spPr>
            <a:xfrm>
              <a:off x="402764" y="845816"/>
              <a:ext cx="2880320" cy="0"/>
            </a:xfrm>
            <a:prstGeom prst="line">
              <a:avLst/>
            </a:prstGeom>
            <a:noFill/>
            <a:ln w="28575" cap="flat" cmpd="sng" algn="ctr">
              <a:gradFill flip="none" rotWithShape="1">
                <a:gsLst>
                  <a:gs pos="0">
                    <a:srgbClr val="961318"/>
                  </a:gs>
                  <a:gs pos="81000">
                    <a:srgbClr val="961318">
                      <a:alpha val="20000"/>
                    </a:srgbClr>
                  </a:gs>
                  <a:gs pos="100000">
                    <a:srgbClr val="961318">
                      <a:alpha val="0"/>
                    </a:srgbClr>
                  </a:gs>
                </a:gsLst>
                <a:lin ang="0" scaled="1"/>
                <a:tileRect/>
              </a:gradFill>
              <a:prstDash val="solid"/>
            </a:ln>
            <a:effectLst/>
          </p:spPr>
        </p:cxnSp>
      </p:grpSp>
      <p:cxnSp>
        <p:nvCxnSpPr>
          <p:cNvPr id="23" name="直接连接符 5"/>
          <p:cNvCxnSpPr/>
          <p:nvPr/>
        </p:nvCxnSpPr>
        <p:spPr>
          <a:xfrm>
            <a:off x="314050" y="6298537"/>
            <a:ext cx="11319762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1409618" y="6298537"/>
            <a:ext cx="9370680" cy="587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ATENIESE G, MAGRI B, VENTURI D, et al. Redactable Blockchain - or Rewriting History in Bitcoin and Friends.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EuroS&amp;P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2017.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9461" y="6355437"/>
            <a:ext cx="11239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[AMV+17]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5590" y="920035"/>
            <a:ext cx="8418699" cy="57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altLang="zh-CN" sz="2400" b="1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CH-Based Redactable Blockchain</a:t>
            </a:r>
            <a:r>
              <a:rPr lang="en-US" altLang="zh-CN" b="1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[AMV+17]</a:t>
            </a:r>
            <a:endParaRPr lang="en-US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4325" y="1478915"/>
            <a:ext cx="11563985" cy="4659630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4"/>
          <p:cNvSpPr txBox="1"/>
          <p:nvPr/>
        </p:nvSpPr>
        <p:spPr>
          <a:xfrm>
            <a:off x="314050" y="153194"/>
            <a:ext cx="6497955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defRPr/>
            </a:pPr>
            <a:r>
              <a:rPr lang="en-US" altLang="zh-CN" sz="2800" b="1" dirty="0">
                <a:solidFill>
                  <a:srgbClr val="961217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  <a:sym typeface="+mn-ea"/>
              </a:rPr>
              <a:t>INTRODUCTION &amp; CONTRIBUTION</a:t>
            </a:r>
            <a:endParaRPr lang="en-US" altLang="zh-CN" sz="2800" b="1" dirty="0">
              <a:solidFill>
                <a:srgbClr val="961217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  <a:p>
            <a:pPr>
              <a:defRPr/>
            </a:pPr>
            <a:endParaRPr lang="zh-CN" altLang="en-US" sz="28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íṡľiďè"/>
          <p:cNvSpPr/>
          <p:nvPr/>
        </p:nvSpPr>
        <p:spPr bwMode="auto">
          <a:xfrm>
            <a:off x="314050" y="1074309"/>
            <a:ext cx="165383" cy="254995"/>
          </a:xfrm>
          <a:custGeom>
            <a:avLst/>
            <a:gdLst>
              <a:gd name="T0" fmla="*/ 325000 h 606722"/>
              <a:gd name="T1" fmla="*/ 325000 h 606722"/>
              <a:gd name="T2" fmla="*/ 325000 h 606722"/>
              <a:gd name="T3" fmla="*/ 325000 h 606722"/>
              <a:gd name="T4" fmla="*/ 325000 h 606722"/>
              <a:gd name="T5" fmla="*/ 325000 h 606722"/>
              <a:gd name="T6" fmla="*/ 325000 h 606722"/>
              <a:gd name="T7" fmla="*/ 325000 h 606722"/>
              <a:gd name="T8" fmla="*/ 325000 h 606722"/>
              <a:gd name="T9" fmla="*/ 325000 h 606722"/>
              <a:gd name="T10" fmla="*/ 325000 h 606722"/>
              <a:gd name="T11" fmla="*/ 325000 h 606722"/>
              <a:gd name="T12" fmla="*/ 325000 h 606722"/>
              <a:gd name="T13" fmla="*/ 325000 h 606722"/>
              <a:gd name="T14" fmla="*/ 325000 h 606722"/>
              <a:gd name="T15" fmla="*/ 325000 h 606722"/>
              <a:gd name="T16" fmla="*/ 325000 h 606722"/>
              <a:gd name="T17" fmla="*/ 325000 h 606722"/>
              <a:gd name="T18" fmla="*/ 325000 h 606722"/>
              <a:gd name="T19" fmla="*/ 325000 h 606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31" h="3136">
                <a:moveTo>
                  <a:pt x="0" y="3033"/>
                </a:moveTo>
                <a:lnTo>
                  <a:pt x="0" y="104"/>
                </a:lnTo>
                <a:cubicBezTo>
                  <a:pt x="0" y="66"/>
                  <a:pt x="22" y="31"/>
                  <a:pt x="56" y="16"/>
                </a:cubicBezTo>
                <a:cubicBezTo>
                  <a:pt x="90" y="0"/>
                  <a:pt x="131" y="6"/>
                  <a:pt x="159" y="30"/>
                </a:cubicBezTo>
                <a:lnTo>
                  <a:pt x="1997" y="1471"/>
                </a:lnTo>
                <a:cubicBezTo>
                  <a:pt x="2018" y="1489"/>
                  <a:pt x="2030" y="1515"/>
                  <a:pt x="2031" y="1543"/>
                </a:cubicBezTo>
                <a:cubicBezTo>
                  <a:pt x="2031" y="1570"/>
                  <a:pt x="2019" y="1598"/>
                  <a:pt x="1998" y="1616"/>
                </a:cubicBezTo>
                <a:lnTo>
                  <a:pt x="160" y="3105"/>
                </a:lnTo>
                <a:cubicBezTo>
                  <a:pt x="132" y="3130"/>
                  <a:pt x="91" y="3136"/>
                  <a:pt x="57" y="3121"/>
                </a:cubicBezTo>
                <a:cubicBezTo>
                  <a:pt x="22" y="3105"/>
                  <a:pt x="0" y="3071"/>
                  <a:pt x="0" y="3033"/>
                </a:cubicBezTo>
                <a:close/>
              </a:path>
            </a:pathLst>
          </a:custGeom>
          <a:solidFill>
            <a:srgbClr val="961318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srgbClr val="000000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26" name="图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17697" y="157899"/>
            <a:ext cx="760253" cy="760253"/>
          </a:xfrm>
          <a:prstGeom prst="ellipse">
            <a:avLst/>
          </a:prstGeom>
        </p:spPr>
      </p:pic>
      <p:cxnSp>
        <p:nvCxnSpPr>
          <p:cNvPr id="87" name="Straight Connector 36"/>
          <p:cNvCxnSpPr/>
          <p:nvPr/>
        </p:nvCxnSpPr>
        <p:spPr>
          <a:xfrm>
            <a:off x="4786217" y="2382636"/>
            <a:ext cx="1020445" cy="1062990"/>
          </a:xfrm>
          <a:prstGeom prst="line">
            <a:avLst/>
          </a:prstGeom>
          <a:ln w="19050">
            <a:solidFill>
              <a:srgbClr val="9612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43"/>
          <p:cNvCxnSpPr/>
          <p:nvPr/>
        </p:nvCxnSpPr>
        <p:spPr>
          <a:xfrm flipH="1">
            <a:off x="2359723" y="2386569"/>
            <a:ext cx="1068070" cy="1064895"/>
          </a:xfrm>
          <a:prstGeom prst="line">
            <a:avLst/>
          </a:prstGeom>
          <a:ln w="19050">
            <a:solidFill>
              <a:srgbClr val="9612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3"/>
          <p:cNvSpPr txBox="1"/>
          <p:nvPr/>
        </p:nvSpPr>
        <p:spPr>
          <a:xfrm>
            <a:off x="541020" y="4543425"/>
            <a:ext cx="111125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961318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Header</a:t>
            </a:r>
          </a:p>
        </p:txBody>
      </p:sp>
      <p:grpSp>
        <p:nvGrpSpPr>
          <p:cNvPr id="96" name="Group 57"/>
          <p:cNvGrpSpPr/>
          <p:nvPr/>
        </p:nvGrpSpPr>
        <p:grpSpPr>
          <a:xfrm>
            <a:off x="692728" y="1745084"/>
            <a:ext cx="6787198" cy="641310"/>
            <a:chOff x="2702401" y="2353772"/>
            <a:chExt cx="6787198" cy="641310"/>
          </a:xfrm>
        </p:grpSpPr>
        <p:sp>
          <p:nvSpPr>
            <p:cNvPr id="97" name="Rectangle 58"/>
            <p:cNvSpPr/>
            <p:nvPr/>
          </p:nvSpPr>
          <p:spPr>
            <a:xfrm>
              <a:off x="3474577" y="2357774"/>
              <a:ext cx="1360449" cy="637308"/>
            </a:xfrm>
            <a:custGeom>
              <a:avLst/>
              <a:gdLst>
                <a:gd name="connsiteX0" fmla="*/ 0 w 1360449"/>
                <a:gd name="connsiteY0" fmla="*/ 0 h 637308"/>
                <a:gd name="connsiteX1" fmla="*/ 1360449 w 1360449"/>
                <a:gd name="connsiteY1" fmla="*/ 0 h 637308"/>
                <a:gd name="connsiteX2" fmla="*/ 1360449 w 1360449"/>
                <a:gd name="connsiteY2" fmla="*/ 637308 h 637308"/>
                <a:gd name="connsiteX3" fmla="*/ 0 w 1360449"/>
                <a:gd name="connsiteY3" fmla="*/ 637308 h 637308"/>
                <a:gd name="connsiteX4" fmla="*/ 0 w 1360449"/>
                <a:gd name="connsiteY4" fmla="*/ 0 h 637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0449" h="637308" extrusionOk="0">
                  <a:moveTo>
                    <a:pt x="0" y="0"/>
                  </a:moveTo>
                  <a:cubicBezTo>
                    <a:pt x="469563" y="-41573"/>
                    <a:pt x="1010721" y="51113"/>
                    <a:pt x="1360449" y="0"/>
                  </a:cubicBezTo>
                  <a:cubicBezTo>
                    <a:pt x="1399479" y="175182"/>
                    <a:pt x="1324284" y="353942"/>
                    <a:pt x="1360449" y="637308"/>
                  </a:cubicBezTo>
                  <a:cubicBezTo>
                    <a:pt x="910008" y="549473"/>
                    <a:pt x="318386" y="705231"/>
                    <a:pt x="0" y="637308"/>
                  </a:cubicBezTo>
                  <a:cubicBezTo>
                    <a:pt x="-36081" y="368746"/>
                    <a:pt x="8600" y="272211"/>
                    <a:pt x="0" y="0"/>
                  </a:cubicBez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Rectangle 59"/>
            <p:cNvSpPr/>
            <p:nvPr/>
          </p:nvSpPr>
          <p:spPr>
            <a:xfrm>
              <a:off x="5426726" y="2353772"/>
              <a:ext cx="1360449" cy="637308"/>
            </a:xfrm>
            <a:custGeom>
              <a:avLst/>
              <a:gdLst>
                <a:gd name="connsiteX0" fmla="*/ 0 w 1360449"/>
                <a:gd name="connsiteY0" fmla="*/ 0 h 637308"/>
                <a:gd name="connsiteX1" fmla="*/ 1360449 w 1360449"/>
                <a:gd name="connsiteY1" fmla="*/ 0 h 637308"/>
                <a:gd name="connsiteX2" fmla="*/ 1360449 w 1360449"/>
                <a:gd name="connsiteY2" fmla="*/ 637308 h 637308"/>
                <a:gd name="connsiteX3" fmla="*/ 0 w 1360449"/>
                <a:gd name="connsiteY3" fmla="*/ 637308 h 637308"/>
                <a:gd name="connsiteX4" fmla="*/ 0 w 1360449"/>
                <a:gd name="connsiteY4" fmla="*/ 0 h 637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0449" h="637308" extrusionOk="0">
                  <a:moveTo>
                    <a:pt x="0" y="0"/>
                  </a:moveTo>
                  <a:cubicBezTo>
                    <a:pt x="286807" y="3554"/>
                    <a:pt x="812704" y="47344"/>
                    <a:pt x="1360449" y="0"/>
                  </a:cubicBezTo>
                  <a:cubicBezTo>
                    <a:pt x="1310264" y="215234"/>
                    <a:pt x="1303544" y="381710"/>
                    <a:pt x="1360449" y="637308"/>
                  </a:cubicBezTo>
                  <a:cubicBezTo>
                    <a:pt x="710458" y="636918"/>
                    <a:pt x="607134" y="723909"/>
                    <a:pt x="0" y="637308"/>
                  </a:cubicBezTo>
                  <a:cubicBezTo>
                    <a:pt x="-49189" y="501676"/>
                    <a:pt x="46566" y="200592"/>
                    <a:pt x="0" y="0"/>
                  </a:cubicBez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Rectangle 60"/>
            <p:cNvSpPr/>
            <p:nvPr/>
          </p:nvSpPr>
          <p:spPr>
            <a:xfrm>
              <a:off x="7356974" y="2353772"/>
              <a:ext cx="1360449" cy="637308"/>
            </a:xfrm>
            <a:custGeom>
              <a:avLst/>
              <a:gdLst>
                <a:gd name="connsiteX0" fmla="*/ 0 w 1360449"/>
                <a:gd name="connsiteY0" fmla="*/ 0 h 637308"/>
                <a:gd name="connsiteX1" fmla="*/ 1360449 w 1360449"/>
                <a:gd name="connsiteY1" fmla="*/ 0 h 637308"/>
                <a:gd name="connsiteX2" fmla="*/ 1360449 w 1360449"/>
                <a:gd name="connsiteY2" fmla="*/ 637308 h 637308"/>
                <a:gd name="connsiteX3" fmla="*/ 0 w 1360449"/>
                <a:gd name="connsiteY3" fmla="*/ 637308 h 637308"/>
                <a:gd name="connsiteX4" fmla="*/ 0 w 1360449"/>
                <a:gd name="connsiteY4" fmla="*/ 0 h 637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0449" h="637308" extrusionOk="0">
                  <a:moveTo>
                    <a:pt x="0" y="0"/>
                  </a:moveTo>
                  <a:cubicBezTo>
                    <a:pt x="415112" y="-69393"/>
                    <a:pt x="840889" y="13364"/>
                    <a:pt x="1360449" y="0"/>
                  </a:cubicBezTo>
                  <a:cubicBezTo>
                    <a:pt x="1396787" y="183225"/>
                    <a:pt x="1394238" y="488476"/>
                    <a:pt x="1360449" y="637308"/>
                  </a:cubicBezTo>
                  <a:cubicBezTo>
                    <a:pt x="850022" y="686895"/>
                    <a:pt x="186900" y="699610"/>
                    <a:pt x="0" y="637308"/>
                  </a:cubicBezTo>
                  <a:cubicBezTo>
                    <a:pt x="41186" y="351671"/>
                    <a:pt x="-38657" y="96384"/>
                    <a:pt x="0" y="0"/>
                  </a:cubicBez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00" name="Curved Connector 61"/>
            <p:cNvCxnSpPr>
              <a:endCxn id="98" idx="1"/>
            </p:cNvCxnSpPr>
            <p:nvPr/>
          </p:nvCxnSpPr>
          <p:spPr>
            <a:xfrm>
              <a:off x="4825325" y="2519067"/>
              <a:ext cx="601401" cy="153359"/>
            </a:xfrm>
            <a:prstGeom prst="curvedConnector3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urved Connector 62"/>
            <p:cNvCxnSpPr>
              <a:endCxn id="99" idx="1"/>
            </p:cNvCxnSpPr>
            <p:nvPr/>
          </p:nvCxnSpPr>
          <p:spPr>
            <a:xfrm>
              <a:off x="6787175" y="2516649"/>
              <a:ext cx="569799" cy="155777"/>
            </a:xfrm>
            <a:prstGeom prst="curvedConnector3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urved Connector 63"/>
            <p:cNvCxnSpPr/>
            <p:nvPr/>
          </p:nvCxnSpPr>
          <p:spPr>
            <a:xfrm>
              <a:off x="8717423" y="2519067"/>
              <a:ext cx="772176" cy="153359"/>
            </a:xfrm>
            <a:prstGeom prst="curvedConnector3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urved Connector 64"/>
            <p:cNvCxnSpPr>
              <a:endCxn id="97" idx="1"/>
            </p:cNvCxnSpPr>
            <p:nvPr/>
          </p:nvCxnSpPr>
          <p:spPr>
            <a:xfrm>
              <a:off x="2702401" y="2503424"/>
              <a:ext cx="772176" cy="173004"/>
            </a:xfrm>
            <a:prstGeom prst="curvedConnector3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4" name="Group 65"/>
            <p:cNvGrpSpPr/>
            <p:nvPr/>
          </p:nvGrpSpPr>
          <p:grpSpPr>
            <a:xfrm>
              <a:off x="3599633" y="2447212"/>
              <a:ext cx="1109014" cy="497086"/>
              <a:chOff x="4773430" y="3414665"/>
              <a:chExt cx="2330742" cy="1044694"/>
            </a:xfrm>
          </p:grpSpPr>
          <p:pic>
            <p:nvPicPr>
              <p:cNvPr id="105" name="Picture 8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1227068">
                <a:off x="4773430" y="3428308"/>
                <a:ext cx="1031051" cy="1031051"/>
              </a:xfrm>
              <a:prstGeom prst="rect">
                <a:avLst/>
              </a:prstGeom>
            </p:spPr>
          </p:pic>
          <p:pic>
            <p:nvPicPr>
              <p:cNvPr id="106" name="Picture 8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1143770">
                <a:off x="5418334" y="3414666"/>
                <a:ext cx="1031051" cy="1031051"/>
              </a:xfrm>
              <a:prstGeom prst="rect">
                <a:avLst/>
              </a:prstGeom>
            </p:spPr>
          </p:pic>
          <p:pic>
            <p:nvPicPr>
              <p:cNvPr id="107" name="Picture 8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1143770">
                <a:off x="6073121" y="3414665"/>
                <a:ext cx="1031051" cy="1031051"/>
              </a:xfrm>
              <a:prstGeom prst="rect">
                <a:avLst/>
              </a:prstGeom>
            </p:spPr>
          </p:pic>
        </p:grpSp>
        <p:grpSp>
          <p:nvGrpSpPr>
            <p:cNvPr id="108" name="Group 67"/>
            <p:cNvGrpSpPr/>
            <p:nvPr/>
          </p:nvGrpSpPr>
          <p:grpSpPr>
            <a:xfrm>
              <a:off x="5507746" y="2428587"/>
              <a:ext cx="1109014" cy="497086"/>
              <a:chOff x="4773430" y="3414665"/>
              <a:chExt cx="2330742" cy="1044694"/>
            </a:xfrm>
          </p:grpSpPr>
          <p:pic>
            <p:nvPicPr>
              <p:cNvPr id="109" name="Picture 7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1227068">
                <a:off x="4773430" y="3428308"/>
                <a:ext cx="1031051" cy="1031051"/>
              </a:xfrm>
              <a:prstGeom prst="rect">
                <a:avLst/>
              </a:prstGeom>
            </p:spPr>
          </p:pic>
          <p:pic>
            <p:nvPicPr>
              <p:cNvPr id="110" name="Picture 7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1143770">
                <a:off x="5418334" y="3414666"/>
                <a:ext cx="1031051" cy="1031051"/>
              </a:xfrm>
              <a:prstGeom prst="rect">
                <a:avLst/>
              </a:prstGeom>
            </p:spPr>
          </p:pic>
          <p:pic>
            <p:nvPicPr>
              <p:cNvPr id="111" name="Picture 7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1143770">
                <a:off x="6073121" y="3414665"/>
                <a:ext cx="1031051" cy="1031051"/>
              </a:xfrm>
              <a:prstGeom prst="rect">
                <a:avLst/>
              </a:prstGeom>
            </p:spPr>
          </p:pic>
        </p:grpSp>
        <p:grpSp>
          <p:nvGrpSpPr>
            <p:cNvPr id="112" name="Group 69"/>
            <p:cNvGrpSpPr/>
            <p:nvPr/>
          </p:nvGrpSpPr>
          <p:grpSpPr>
            <a:xfrm>
              <a:off x="7439990" y="2431833"/>
              <a:ext cx="1109014" cy="497086"/>
              <a:chOff x="4773430" y="3414665"/>
              <a:chExt cx="2330742" cy="1044694"/>
            </a:xfrm>
          </p:grpSpPr>
          <p:pic>
            <p:nvPicPr>
              <p:cNvPr id="113" name="Picture 7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1227068">
                <a:off x="4773430" y="3428308"/>
                <a:ext cx="1031051" cy="1031051"/>
              </a:xfrm>
              <a:prstGeom prst="rect">
                <a:avLst/>
              </a:prstGeom>
            </p:spPr>
          </p:pic>
          <p:pic>
            <p:nvPicPr>
              <p:cNvPr id="114" name="Picture 7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1143770">
                <a:off x="5418334" y="3414666"/>
                <a:ext cx="1031051" cy="1031051"/>
              </a:xfrm>
              <a:prstGeom prst="rect">
                <a:avLst/>
              </a:prstGeom>
            </p:spPr>
          </p:pic>
          <p:pic>
            <p:nvPicPr>
              <p:cNvPr id="115" name="Picture 7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1143770">
                <a:off x="6073121" y="3414665"/>
                <a:ext cx="1031051" cy="1031051"/>
              </a:xfrm>
              <a:prstGeom prst="rect">
                <a:avLst/>
              </a:prstGeom>
            </p:spPr>
          </p:pic>
        </p:grpSp>
      </p:grpSp>
      <p:sp>
        <p:nvSpPr>
          <p:cNvPr id="119" name="Right Brace 12"/>
          <p:cNvSpPr/>
          <p:nvPr/>
        </p:nvSpPr>
        <p:spPr>
          <a:xfrm rot="10800000">
            <a:off x="1837690" y="3603625"/>
            <a:ext cx="360045" cy="2151380"/>
          </a:xfrm>
          <a:prstGeom prst="rightBrace">
            <a:avLst>
              <a:gd name="adj1" fmla="val 48614"/>
              <a:gd name="adj2" fmla="val 50000"/>
            </a:avLst>
          </a:prstGeom>
          <a:ln w="19050">
            <a:solidFill>
              <a:srgbClr val="96121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61217"/>
              </a:solidFill>
            </a:endParaRPr>
          </a:p>
        </p:txBody>
      </p:sp>
      <p:cxnSp>
        <p:nvCxnSpPr>
          <p:cNvPr id="134" name="Straight Arrow Connector 132"/>
          <p:cNvCxnSpPr/>
          <p:nvPr/>
        </p:nvCxnSpPr>
        <p:spPr>
          <a:xfrm>
            <a:off x="6407840" y="5459347"/>
            <a:ext cx="710112" cy="0"/>
          </a:xfrm>
          <a:prstGeom prst="straightConnector1">
            <a:avLst/>
          </a:prstGeom>
          <a:ln w="44450">
            <a:solidFill>
              <a:srgbClr val="96121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0"/>
          <p:cNvSpPr txBox="1"/>
          <p:nvPr/>
        </p:nvSpPr>
        <p:spPr>
          <a:xfrm>
            <a:off x="6218145" y="5084977"/>
            <a:ext cx="119062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Adaptation</a:t>
            </a:r>
          </a:p>
        </p:txBody>
      </p:sp>
      <p:grpSp>
        <p:nvGrpSpPr>
          <p:cNvPr id="136" name="Group 79"/>
          <p:cNvGrpSpPr/>
          <p:nvPr/>
        </p:nvGrpSpPr>
        <p:grpSpPr>
          <a:xfrm>
            <a:off x="9251877" y="1894603"/>
            <a:ext cx="490595" cy="1255276"/>
            <a:chOff x="3531797" y="1930798"/>
            <a:chExt cx="490595" cy="1255276"/>
          </a:xfrm>
        </p:grpSpPr>
        <p:sp>
          <p:nvSpPr>
            <p:cNvPr id="137" name="TextBox 81"/>
            <p:cNvSpPr txBox="1"/>
            <p:nvPr/>
          </p:nvSpPr>
          <p:spPr>
            <a:xfrm>
              <a:off x="3554734" y="1930798"/>
              <a:ext cx="3770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961217"/>
                  </a:solidFill>
                  <a:latin typeface="Arial Rounded MT Bold" panose="020F0704030504030204" pitchFamily="34" charset="77"/>
                </a:rPr>
                <a:t>X</a:t>
              </a:r>
            </a:p>
          </p:txBody>
        </p:sp>
        <p:grpSp>
          <p:nvGrpSpPr>
            <p:cNvPr id="138" name="Group 80"/>
            <p:cNvGrpSpPr/>
            <p:nvPr/>
          </p:nvGrpSpPr>
          <p:grpSpPr>
            <a:xfrm>
              <a:off x="3531797" y="2335134"/>
              <a:ext cx="490595" cy="850940"/>
              <a:chOff x="3531797" y="2335134"/>
              <a:chExt cx="490595" cy="850940"/>
            </a:xfrm>
          </p:grpSpPr>
          <p:cxnSp>
            <p:nvCxnSpPr>
              <p:cNvPr id="139" name="直线箭头连接符 65"/>
              <p:cNvCxnSpPr/>
              <p:nvPr/>
            </p:nvCxnSpPr>
            <p:spPr>
              <a:xfrm>
                <a:off x="3745835" y="2335134"/>
                <a:ext cx="0" cy="373468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40" name="Picture 83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 rot="21143770">
                <a:off x="3531797" y="2695480"/>
                <a:ext cx="490595" cy="490594"/>
              </a:xfrm>
              <a:prstGeom prst="rect">
                <a:avLst/>
              </a:prstGeom>
            </p:spPr>
          </p:pic>
        </p:grpSp>
      </p:grpSp>
      <p:sp>
        <p:nvSpPr>
          <p:cNvPr id="142" name="Rectangle 59"/>
          <p:cNvSpPr/>
          <p:nvPr/>
        </p:nvSpPr>
        <p:spPr>
          <a:xfrm>
            <a:off x="8829793" y="1722224"/>
            <a:ext cx="1360449" cy="637308"/>
          </a:xfrm>
          <a:custGeom>
            <a:avLst/>
            <a:gdLst>
              <a:gd name="connsiteX0" fmla="*/ 0 w 1360449"/>
              <a:gd name="connsiteY0" fmla="*/ 0 h 637308"/>
              <a:gd name="connsiteX1" fmla="*/ 1360449 w 1360449"/>
              <a:gd name="connsiteY1" fmla="*/ 0 h 637308"/>
              <a:gd name="connsiteX2" fmla="*/ 1360449 w 1360449"/>
              <a:gd name="connsiteY2" fmla="*/ 637308 h 637308"/>
              <a:gd name="connsiteX3" fmla="*/ 0 w 1360449"/>
              <a:gd name="connsiteY3" fmla="*/ 637308 h 637308"/>
              <a:gd name="connsiteX4" fmla="*/ 0 w 1360449"/>
              <a:gd name="connsiteY4" fmla="*/ 0 h 637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0449" h="637308" extrusionOk="0">
                <a:moveTo>
                  <a:pt x="0" y="0"/>
                </a:moveTo>
                <a:cubicBezTo>
                  <a:pt x="286807" y="3554"/>
                  <a:pt x="812704" y="47344"/>
                  <a:pt x="1360449" y="0"/>
                </a:cubicBezTo>
                <a:cubicBezTo>
                  <a:pt x="1310264" y="215234"/>
                  <a:pt x="1303544" y="381710"/>
                  <a:pt x="1360449" y="637308"/>
                </a:cubicBezTo>
                <a:cubicBezTo>
                  <a:pt x="710458" y="636918"/>
                  <a:pt x="607134" y="723909"/>
                  <a:pt x="0" y="637308"/>
                </a:cubicBezTo>
                <a:cubicBezTo>
                  <a:pt x="-49189" y="501676"/>
                  <a:pt x="46566" y="200592"/>
                  <a:pt x="0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3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27068">
            <a:off x="8910813" y="1803531"/>
            <a:ext cx="490595" cy="490594"/>
          </a:xfrm>
          <a:prstGeom prst="rect">
            <a:avLst/>
          </a:prstGeom>
        </p:spPr>
      </p:pic>
      <p:pic>
        <p:nvPicPr>
          <p:cNvPr id="144" name="Picture 7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43770">
            <a:off x="9529232" y="1797039"/>
            <a:ext cx="490595" cy="490594"/>
          </a:xfrm>
          <a:prstGeom prst="rect">
            <a:avLst/>
          </a:prstGeom>
        </p:spPr>
      </p:pic>
      <p:pic>
        <p:nvPicPr>
          <p:cNvPr id="147" name="图片 1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6955" y="3510915"/>
            <a:ext cx="3639185" cy="2244090"/>
          </a:xfrm>
          <a:prstGeom prst="rect">
            <a:avLst/>
          </a:prstGeom>
        </p:spPr>
      </p:pic>
      <p:pic>
        <p:nvPicPr>
          <p:cNvPr id="148" name="图片 1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9210" y="3512185"/>
            <a:ext cx="3637280" cy="2242820"/>
          </a:xfrm>
          <a:prstGeom prst="rect">
            <a:avLst/>
          </a:prstGeom>
        </p:spPr>
      </p:pic>
      <p:cxnSp>
        <p:nvCxnSpPr>
          <p:cNvPr id="149" name="Straight Connector 36"/>
          <p:cNvCxnSpPr/>
          <p:nvPr/>
        </p:nvCxnSpPr>
        <p:spPr>
          <a:xfrm>
            <a:off x="10144982" y="2388351"/>
            <a:ext cx="1020445" cy="1062990"/>
          </a:xfrm>
          <a:prstGeom prst="line">
            <a:avLst/>
          </a:prstGeom>
          <a:ln w="19050">
            <a:solidFill>
              <a:srgbClr val="9612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43"/>
          <p:cNvCxnSpPr/>
          <p:nvPr/>
        </p:nvCxnSpPr>
        <p:spPr>
          <a:xfrm flipH="1">
            <a:off x="7718488" y="2392284"/>
            <a:ext cx="1068070" cy="1064895"/>
          </a:xfrm>
          <a:prstGeom prst="line">
            <a:avLst/>
          </a:prstGeom>
          <a:ln w="19050">
            <a:solidFill>
              <a:srgbClr val="9612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4"/>
          <p:cNvSpPr/>
          <p:nvPr/>
        </p:nvSpPr>
        <p:spPr>
          <a:xfrm>
            <a:off x="9792335" y="4937760"/>
            <a:ext cx="2040890" cy="39687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Modified message</a:t>
            </a:r>
          </a:p>
        </p:txBody>
      </p:sp>
      <p:sp>
        <p:nvSpPr>
          <p:cNvPr id="11" name="Rectangle 34"/>
          <p:cNvSpPr/>
          <p:nvPr/>
        </p:nvSpPr>
        <p:spPr>
          <a:xfrm>
            <a:off x="10190480" y="5598160"/>
            <a:ext cx="1369695" cy="39687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Same hash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EDA9-FE4E-45E7-BD88-ED2AE9648CD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/>
          <p:cNvSpPr/>
          <p:nvPr/>
        </p:nvSpPr>
        <p:spPr>
          <a:xfrm>
            <a:off x="998220" y="2942590"/>
            <a:ext cx="3688715" cy="90106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组合 1"/>
          <p:cNvGrpSpPr/>
          <p:nvPr/>
        </p:nvGrpSpPr>
        <p:grpSpPr>
          <a:xfrm>
            <a:off x="11017" y="99020"/>
            <a:ext cx="3283084" cy="626876"/>
            <a:chOff x="0" y="218940"/>
            <a:chExt cx="3283084" cy="626876"/>
          </a:xfrm>
        </p:grpSpPr>
        <p:sp>
          <p:nvSpPr>
            <p:cNvPr id="4" name="矩形 2"/>
            <p:cNvSpPr/>
            <p:nvPr/>
          </p:nvSpPr>
          <p:spPr>
            <a:xfrm>
              <a:off x="0" y="218940"/>
              <a:ext cx="242371" cy="626876"/>
            </a:xfrm>
            <a:prstGeom prst="rect">
              <a:avLst/>
            </a:prstGeom>
            <a:solidFill>
              <a:srgbClr val="961318"/>
            </a:solidFill>
            <a:ln w="25400" cap="flat" cmpd="sng" algn="ctr">
              <a:solidFill>
                <a:srgbClr val="961318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cxnSp>
          <p:nvCxnSpPr>
            <p:cNvPr id="7" name="直接连接符 5"/>
            <p:cNvCxnSpPr/>
            <p:nvPr/>
          </p:nvCxnSpPr>
          <p:spPr>
            <a:xfrm>
              <a:off x="402764" y="845816"/>
              <a:ext cx="2880320" cy="0"/>
            </a:xfrm>
            <a:prstGeom prst="line">
              <a:avLst/>
            </a:prstGeom>
            <a:noFill/>
            <a:ln w="28575" cap="flat" cmpd="sng" algn="ctr">
              <a:gradFill flip="none" rotWithShape="1">
                <a:gsLst>
                  <a:gs pos="0">
                    <a:srgbClr val="961318"/>
                  </a:gs>
                  <a:gs pos="81000">
                    <a:srgbClr val="961318">
                      <a:alpha val="20000"/>
                    </a:srgbClr>
                  </a:gs>
                  <a:gs pos="100000">
                    <a:srgbClr val="961318">
                      <a:alpha val="0"/>
                    </a:srgbClr>
                  </a:gs>
                </a:gsLst>
                <a:lin ang="0" scaled="1"/>
                <a:tileRect/>
              </a:gradFill>
              <a:prstDash val="solid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284938" y="1732249"/>
                <a:ext cx="2365375" cy="3073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𝑝𝑝</m:t>
                          </m:r>
                          <m:r>
                            <a:rPr lang="en-US" altLang="zh-CN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1" i="1" smtClean="0">
                              <a:solidFill>
                                <a:srgbClr val="961217"/>
                              </a:solidFill>
                              <a:latin typeface="Cambria Math" panose="02040503050406030204" pitchFamily="18" charset="0"/>
                            </a:rPr>
                            <m:t>𝒕𝒅</m:t>
                          </m:r>
                        </m:e>
                      </m:d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altLang="zh-CN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𝐒𝐞𝐭𝐮𝐩</m:t>
                      </m:r>
                      <m:d>
                        <m:dPr>
                          <m:ctrlP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zh-CN" sz="2000" b="0" i="1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938" y="1732249"/>
                <a:ext cx="2365375" cy="307340"/>
              </a:xfrm>
              <a:prstGeom prst="rect">
                <a:avLst/>
              </a:prstGeom>
              <a:blipFill rotWithShape="1">
                <a:blip r:embed="rId3"/>
                <a:stretch>
                  <a:fillRect l="-25" t="-197" r="-2955" b="1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780317" y="2478174"/>
                <a:ext cx="2327275" cy="3073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altLang="zh-CN" sz="2000" b="1" i="0" smtClean="0">
                          <a:latin typeface="Cambria Math" panose="02040503050406030204" pitchFamily="18" charset="0"/>
                        </a:rPr>
                        <m:t>𝐇𝐚𝐬𝐡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𝑝𝑝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0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317" y="2478174"/>
                <a:ext cx="2327275" cy="307340"/>
              </a:xfrm>
              <a:prstGeom prst="rect">
                <a:avLst/>
              </a:prstGeom>
              <a:blipFill rotWithShape="1">
                <a:blip r:embed="rId4"/>
                <a:stretch>
                  <a:fillRect l="-18" t="-131" r="-3011" b="1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912214" y="2478692"/>
                <a:ext cx="3820160" cy="3073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altLang="zh-CN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𝐀𝐝𝐚𝐩𝐭</m:t>
                      </m:r>
                      <m:d>
                        <m:dPr>
                          <m:ctrlP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𝑝𝑝</m:t>
                          </m:r>
                          <m:r>
                            <a:rPr lang="en-US" altLang="zh-CN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1" i="1" smtClean="0">
                              <a:solidFill>
                                <a:srgbClr val="961217"/>
                              </a:solidFill>
                              <a:latin typeface="Cambria Math" panose="02040503050406030204" pitchFamily="18" charset="0"/>
                            </a:rPr>
                            <m:t>𝒕𝒅</m:t>
                          </m:r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CN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CN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altLang="zh-CN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zh-CN" alt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.,</m:t>
                      </m:r>
                    </m:oMath>
                  </m:oMathPara>
                </a14:m>
                <a:endParaRPr lang="en-US" altLang="zh-CN" sz="2000" b="0" i="1" dirty="0">
                  <a:solidFill>
                    <a:schemeClr val="tx1"/>
                  </a:solidFill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2214" y="2478692"/>
                <a:ext cx="3820160" cy="307340"/>
              </a:xfrm>
              <a:prstGeom prst="rect">
                <a:avLst/>
              </a:prstGeom>
              <a:blipFill rotWithShape="1">
                <a:blip r:embed="rId5"/>
                <a:stretch>
                  <a:fillRect l="-6" t="-93" r="-1423" b="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314960" y="4337685"/>
            <a:ext cx="11563350" cy="1430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fontAlgn="auto">
              <a:spcAft>
                <a:spcPts val="600"/>
              </a:spcAft>
              <a:buNone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Correctness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: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</a:p>
          <a:p>
            <a:pPr indent="0" fontAlgn="auto">
              <a:spcAft>
                <a:spcPts val="600"/>
              </a:spcAft>
              <a:buNone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Indistinguishability : </a:t>
            </a:r>
          </a:p>
          <a:p>
            <a:pPr indent="0" fontAlgn="auto">
              <a:spcAft>
                <a:spcPts val="600"/>
              </a:spcAft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0" fontAlgn="auto">
              <a:spcAft>
                <a:spcPts val="600"/>
              </a:spcAft>
              <a:buNone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Collision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Resistance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: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0" name="直接连接符 5"/>
          <p:cNvCxnSpPr/>
          <p:nvPr/>
        </p:nvCxnSpPr>
        <p:spPr>
          <a:xfrm>
            <a:off x="289337" y="6396882"/>
            <a:ext cx="11319762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216864" y="6398808"/>
            <a:ext cx="745717" cy="329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[KR00]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64587" y="6396882"/>
            <a:ext cx="9845999" cy="329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KRAWCZYK H, RABIN T. Chameleon Signatures.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DNSS,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2000.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1378585" y="3011805"/>
            <a:ext cx="2906395" cy="574040"/>
            <a:chOff x="2171" y="4743"/>
            <a:chExt cx="4577" cy="9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4759" y="5163"/>
                  <a:ext cx="830" cy="485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9" y="5163"/>
                  <a:ext cx="830" cy="485"/>
                </a:xfrm>
                <a:prstGeom prst="rect">
                  <a:avLst/>
                </a:prstGeom>
                <a:blipFill rotWithShape="1">
                  <a:blip r:embed="rId6"/>
                </a:blip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5918" y="5163"/>
                  <a:ext cx="830" cy="485"/>
                </a:xfrm>
                <a:prstGeom prst="rect">
                  <a:avLst/>
                </a:prstGeom>
                <a:solidFill>
                  <a:srgbClr val="93C46E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8" y="5163"/>
                  <a:ext cx="830" cy="485"/>
                </a:xfrm>
                <a:prstGeom prst="rect">
                  <a:avLst/>
                </a:prstGeom>
                <a:blipFill rotWithShape="1">
                  <a:blip r:embed="rId7"/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2171" y="5163"/>
                  <a:ext cx="830" cy="48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1" y="5163"/>
                  <a:ext cx="830" cy="485"/>
                </a:xfrm>
                <a:prstGeom prst="rect">
                  <a:avLst/>
                </a:prstGeom>
                <a:blipFill rotWithShape="1">
                  <a:blip r:embed="rId8"/>
                </a:blip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/>
            <p:cNvCxnSpPr/>
            <p:nvPr/>
          </p:nvCxnSpPr>
          <p:spPr>
            <a:xfrm flipH="1">
              <a:off x="3350" y="5394"/>
              <a:ext cx="1162" cy="0"/>
            </a:xfrm>
            <a:prstGeom prst="straightConnector1">
              <a:avLst/>
            </a:prstGeom>
            <a:ln w="50800">
              <a:solidFill>
                <a:schemeClr val="accent4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3350" y="4743"/>
                  <a:ext cx="1181" cy="58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𝐇𝐚𝐬𝐡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0" y="4743"/>
                  <a:ext cx="1181" cy="582"/>
                </a:xfrm>
                <a:prstGeom prst="rect">
                  <a:avLst/>
                </a:prstGeom>
                <a:blipFill rotWithShape="1">
                  <a:blip r:embed="rId9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6" name="Rounded Rectangle 45"/>
          <p:cNvSpPr/>
          <p:nvPr/>
        </p:nvSpPr>
        <p:spPr>
          <a:xfrm>
            <a:off x="5654675" y="2942590"/>
            <a:ext cx="5804535" cy="90043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图片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17697" y="157899"/>
            <a:ext cx="760253" cy="760253"/>
          </a:xfrm>
          <a:prstGeom prst="ellipse">
            <a:avLst/>
          </a:prstGeom>
        </p:spPr>
      </p:pic>
      <p:sp>
        <p:nvSpPr>
          <p:cNvPr id="8" name="文本框 4"/>
          <p:cNvSpPr txBox="1"/>
          <p:nvPr/>
        </p:nvSpPr>
        <p:spPr>
          <a:xfrm>
            <a:off x="314050" y="153194"/>
            <a:ext cx="6497955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defRPr/>
            </a:pPr>
            <a:r>
              <a:rPr lang="en-US" altLang="zh-CN" sz="2800" b="1" dirty="0">
                <a:solidFill>
                  <a:srgbClr val="961217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  <a:sym typeface="+mn-ea"/>
              </a:rPr>
              <a:t>INTRODUCTION &amp; CONTRIBUTION</a:t>
            </a:r>
            <a:endParaRPr lang="en-US" altLang="zh-CN" sz="2800" b="1" dirty="0">
              <a:solidFill>
                <a:srgbClr val="961217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  <a:p>
            <a:pPr>
              <a:defRPr/>
            </a:pPr>
            <a:endParaRPr lang="zh-CN" altLang="en-US" sz="28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5590" y="920035"/>
            <a:ext cx="8418699" cy="525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altLang="zh-CN" sz="2400" b="1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Chameleon Hash Function</a:t>
            </a:r>
            <a:r>
              <a:rPr lang="en-US" altLang="zh-CN" b="1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[KR00]</a:t>
            </a:r>
            <a:endParaRPr lang="en-US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íṡľiďè"/>
          <p:cNvSpPr/>
          <p:nvPr/>
        </p:nvSpPr>
        <p:spPr bwMode="auto">
          <a:xfrm>
            <a:off x="314050" y="1074309"/>
            <a:ext cx="165383" cy="254995"/>
          </a:xfrm>
          <a:custGeom>
            <a:avLst/>
            <a:gdLst>
              <a:gd name="T0" fmla="*/ 325000 h 606722"/>
              <a:gd name="T1" fmla="*/ 325000 h 606722"/>
              <a:gd name="T2" fmla="*/ 325000 h 606722"/>
              <a:gd name="T3" fmla="*/ 325000 h 606722"/>
              <a:gd name="T4" fmla="*/ 325000 h 606722"/>
              <a:gd name="T5" fmla="*/ 325000 h 606722"/>
              <a:gd name="T6" fmla="*/ 325000 h 606722"/>
              <a:gd name="T7" fmla="*/ 325000 h 606722"/>
              <a:gd name="T8" fmla="*/ 325000 h 606722"/>
              <a:gd name="T9" fmla="*/ 325000 h 606722"/>
              <a:gd name="T10" fmla="*/ 325000 h 606722"/>
              <a:gd name="T11" fmla="*/ 325000 h 606722"/>
              <a:gd name="T12" fmla="*/ 325000 h 606722"/>
              <a:gd name="T13" fmla="*/ 325000 h 606722"/>
              <a:gd name="T14" fmla="*/ 325000 h 606722"/>
              <a:gd name="T15" fmla="*/ 325000 h 606722"/>
              <a:gd name="T16" fmla="*/ 325000 h 606722"/>
              <a:gd name="T17" fmla="*/ 325000 h 606722"/>
              <a:gd name="T18" fmla="*/ 325000 h 606722"/>
              <a:gd name="T19" fmla="*/ 325000 h 606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31" h="3136">
                <a:moveTo>
                  <a:pt x="0" y="3033"/>
                </a:moveTo>
                <a:lnTo>
                  <a:pt x="0" y="104"/>
                </a:lnTo>
                <a:cubicBezTo>
                  <a:pt x="0" y="66"/>
                  <a:pt x="22" y="31"/>
                  <a:pt x="56" y="16"/>
                </a:cubicBezTo>
                <a:cubicBezTo>
                  <a:pt x="90" y="0"/>
                  <a:pt x="131" y="6"/>
                  <a:pt x="159" y="30"/>
                </a:cubicBezTo>
                <a:lnTo>
                  <a:pt x="1997" y="1471"/>
                </a:lnTo>
                <a:cubicBezTo>
                  <a:pt x="2018" y="1489"/>
                  <a:pt x="2030" y="1515"/>
                  <a:pt x="2031" y="1543"/>
                </a:cubicBezTo>
                <a:cubicBezTo>
                  <a:pt x="2031" y="1570"/>
                  <a:pt x="2019" y="1598"/>
                  <a:pt x="1998" y="1616"/>
                </a:cubicBezTo>
                <a:lnTo>
                  <a:pt x="160" y="3105"/>
                </a:lnTo>
                <a:cubicBezTo>
                  <a:pt x="132" y="3130"/>
                  <a:pt x="91" y="3136"/>
                  <a:pt x="57" y="3121"/>
                </a:cubicBezTo>
                <a:cubicBezTo>
                  <a:pt x="22" y="3105"/>
                  <a:pt x="0" y="3071"/>
                  <a:pt x="0" y="3033"/>
                </a:cubicBezTo>
                <a:close/>
              </a:path>
            </a:pathLst>
          </a:custGeom>
          <a:solidFill>
            <a:srgbClr val="961318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srgbClr val="000000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14325" y="1478915"/>
            <a:ext cx="11563985" cy="2708910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5996940" y="2996565"/>
            <a:ext cx="5060315" cy="574040"/>
            <a:chOff x="9444" y="4719"/>
            <a:chExt cx="7969" cy="9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13"/>
                <p:cNvSpPr/>
                <p:nvPr/>
              </p:nvSpPr>
              <p:spPr>
                <a:xfrm>
                  <a:off x="15424" y="5139"/>
                  <a:ext cx="830" cy="485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5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24" y="5139"/>
                  <a:ext cx="830" cy="485"/>
                </a:xfrm>
                <a:prstGeom prst="rect">
                  <a:avLst/>
                </a:prstGeom>
                <a:blipFill rotWithShape="1">
                  <a:blip r:embed="rId11"/>
                </a:blip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14"/>
                <p:cNvSpPr/>
                <p:nvPr/>
              </p:nvSpPr>
              <p:spPr>
                <a:xfrm>
                  <a:off x="16583" y="5139"/>
                  <a:ext cx="830" cy="485"/>
                </a:xfrm>
                <a:prstGeom prst="rect">
                  <a:avLst/>
                </a:prstGeom>
                <a:solidFill>
                  <a:srgbClr val="93C46E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6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83" y="5139"/>
                  <a:ext cx="830" cy="485"/>
                </a:xfrm>
                <a:prstGeom prst="rect">
                  <a:avLst/>
                </a:prstGeom>
                <a:blipFill rotWithShape="1">
                  <a:blip r:embed="rId12"/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16"/>
            <p:cNvCxnSpPr/>
            <p:nvPr/>
          </p:nvCxnSpPr>
          <p:spPr>
            <a:xfrm flipH="1">
              <a:off x="14015" y="5370"/>
              <a:ext cx="1162" cy="0"/>
            </a:xfrm>
            <a:prstGeom prst="straightConnector1">
              <a:avLst/>
            </a:prstGeom>
            <a:ln w="50800">
              <a:solidFill>
                <a:schemeClr val="accent4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24"/>
                <p:cNvSpPr txBox="1"/>
                <p:nvPr/>
              </p:nvSpPr>
              <p:spPr>
                <a:xfrm>
                  <a:off x="14044" y="4719"/>
                  <a:ext cx="1181" cy="58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𝐇𝐚𝐬𝐡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44" y="4719"/>
                  <a:ext cx="1181" cy="582"/>
                </a:xfrm>
                <a:prstGeom prst="rect">
                  <a:avLst/>
                </a:prstGeom>
                <a:blipFill rotWithShape="1">
                  <a:blip r:embed="rId9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3"/>
                <p:cNvSpPr/>
                <p:nvPr/>
              </p:nvSpPr>
              <p:spPr>
                <a:xfrm flipH="1">
                  <a:off x="9444" y="5139"/>
                  <a:ext cx="830" cy="485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3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9444" y="5139"/>
                  <a:ext cx="830" cy="485"/>
                </a:xfrm>
                <a:prstGeom prst="rect">
                  <a:avLst/>
                </a:prstGeom>
                <a:blipFill rotWithShape="1">
                  <a:blip r:embed="rId6"/>
                </a:blip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4"/>
                <p:cNvSpPr/>
                <p:nvPr/>
              </p:nvSpPr>
              <p:spPr>
                <a:xfrm flipH="1">
                  <a:off x="10603" y="5139"/>
                  <a:ext cx="830" cy="485"/>
                </a:xfrm>
                <a:prstGeom prst="rect">
                  <a:avLst/>
                </a:prstGeom>
                <a:solidFill>
                  <a:srgbClr val="93C46E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9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0603" y="5139"/>
                  <a:ext cx="830" cy="485"/>
                </a:xfrm>
                <a:prstGeom prst="rect">
                  <a:avLst/>
                </a:prstGeom>
                <a:blipFill rotWithShape="1">
                  <a:blip r:embed="rId13"/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Arrow Connector 16"/>
            <p:cNvCxnSpPr/>
            <p:nvPr/>
          </p:nvCxnSpPr>
          <p:spPr>
            <a:xfrm>
              <a:off x="11663" y="5370"/>
              <a:ext cx="1162" cy="0"/>
            </a:xfrm>
            <a:prstGeom prst="straightConnector1">
              <a:avLst/>
            </a:prstGeom>
            <a:ln w="50800">
              <a:solidFill>
                <a:schemeClr val="accent4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4"/>
                <p:cNvSpPr txBox="1"/>
                <p:nvPr/>
              </p:nvSpPr>
              <p:spPr>
                <a:xfrm flipH="1">
                  <a:off x="11600" y="4719"/>
                  <a:ext cx="1181" cy="58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𝐇𝐚𝐬𝐡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1600" y="4719"/>
                  <a:ext cx="1181" cy="582"/>
                </a:xfrm>
                <a:prstGeom prst="rect">
                  <a:avLst/>
                </a:prstGeom>
                <a:blipFill rotWithShape="1">
                  <a:blip r:embed="rId14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15"/>
                <p:cNvSpPr/>
                <p:nvPr/>
              </p:nvSpPr>
              <p:spPr>
                <a:xfrm>
                  <a:off x="12974" y="5139"/>
                  <a:ext cx="830" cy="48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27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74" y="5139"/>
                  <a:ext cx="830" cy="485"/>
                </a:xfrm>
                <a:prstGeom prst="rect">
                  <a:avLst/>
                </a:prstGeom>
                <a:blipFill rotWithShape="1">
                  <a:blip r:embed="rId8"/>
                </a:blip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2802255" y="4337685"/>
                <a:ext cx="8483600" cy="143002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indent="0" algn="l" fontAlgn="auto">
                  <a:lnSpc>
                    <a:spcPct val="100000"/>
                  </a:lnSpc>
                  <a:spcAft>
                    <a:spcPts val="600"/>
                  </a:spcAft>
                  <a:buNone/>
                </a:pP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With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𝑡𝑑</m:t>
                    </m:r>
                  </m:oMath>
                </a14:m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b="1" smtClean="0">
                        <a:latin typeface="Cambria Math" panose="02040503050406030204" pitchFamily="18" charset="0"/>
                      </a:rPr>
                      <m:t>𝐀𝐝𝐚𝐩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𝐭</m:t>
                    </m:r>
                  </m:oMath>
                </a14:m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 </a:t>
                </a: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can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 </a:t>
                </a: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efficiently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 </a:t>
                </a: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find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 </a:t>
                </a: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collisions for any target hash value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h</m:t>
                    </m:r>
                  </m:oMath>
                </a14:m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.</a:t>
                </a:r>
              </a:p>
              <a:p>
                <a:pPr indent="0" algn="l" fontAlgn="auto">
                  <a:lnSpc>
                    <a:spcPct val="100000"/>
                  </a:lnSpc>
                  <a:spcBef>
                    <a:spcPts val="300"/>
                  </a:spcBef>
                  <a:spcAft>
                    <a:spcPts val="600"/>
                  </a:spcAft>
                  <a:buNone/>
                </a:pP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The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 tuple generated by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𝐇𝐚𝐬𝐡</m:t>
                    </m:r>
                  </m:oMath>
                </a14:m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 algorithm is indistinguishable from that generated by </a:t>
                </a:r>
                <a14:m>
                  <m:oMath xmlns:m="http://schemas.openxmlformats.org/officeDocument/2006/math">
                    <m:r>
                      <a:rPr lang="en-US" altLang="zh-CN" b="1" smtClean="0">
                        <a:latin typeface="Cambria Math" panose="02040503050406030204" pitchFamily="18" charset="0"/>
                      </a:rPr>
                      <m:t>𝐀𝐝𝐚𝐩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𝐭</m:t>
                    </m:r>
                  </m:oMath>
                </a14:m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 algorithm.</a:t>
                </a:r>
              </a:p>
              <a:p>
                <a:pPr indent="0" algn="l" fontAlgn="auto">
                  <a:lnSpc>
                    <a:spcPct val="100000"/>
                  </a:lnSpc>
                  <a:spcBef>
                    <a:spcPts val="300"/>
                  </a:spcBef>
                  <a:spcAft>
                    <a:spcPts val="600"/>
                  </a:spcAft>
                  <a:buNone/>
                </a:pP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Without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𝑡𝑑</m:t>
                    </m:r>
                  </m:oMath>
                </a14:m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, any adversary cannot find collisions.</a:t>
                </a:r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255" y="4337685"/>
                <a:ext cx="8483600" cy="143002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灯片编号占位符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EDA9-FE4E-45E7-BD88-ED2AE9648CD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ounded Rectangle 47"/>
          <p:cNvSpPr/>
          <p:nvPr/>
        </p:nvSpPr>
        <p:spPr>
          <a:xfrm>
            <a:off x="758412" y="4160810"/>
            <a:ext cx="5600310" cy="161618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组合 1"/>
          <p:cNvGrpSpPr/>
          <p:nvPr/>
        </p:nvGrpSpPr>
        <p:grpSpPr>
          <a:xfrm>
            <a:off x="11017" y="99020"/>
            <a:ext cx="3283084" cy="626876"/>
            <a:chOff x="0" y="218940"/>
            <a:chExt cx="3283084" cy="626876"/>
          </a:xfrm>
        </p:grpSpPr>
        <p:sp>
          <p:nvSpPr>
            <p:cNvPr id="4" name="矩形 2"/>
            <p:cNvSpPr/>
            <p:nvPr/>
          </p:nvSpPr>
          <p:spPr>
            <a:xfrm>
              <a:off x="0" y="218940"/>
              <a:ext cx="242371" cy="626876"/>
            </a:xfrm>
            <a:prstGeom prst="rect">
              <a:avLst/>
            </a:prstGeom>
            <a:solidFill>
              <a:srgbClr val="961318"/>
            </a:solidFill>
            <a:ln w="25400" cap="flat" cmpd="sng" algn="ctr">
              <a:solidFill>
                <a:srgbClr val="961318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cxnSp>
          <p:nvCxnSpPr>
            <p:cNvPr id="7" name="直接连接符 5"/>
            <p:cNvCxnSpPr/>
            <p:nvPr/>
          </p:nvCxnSpPr>
          <p:spPr>
            <a:xfrm>
              <a:off x="402764" y="845816"/>
              <a:ext cx="2880320" cy="0"/>
            </a:xfrm>
            <a:prstGeom prst="line">
              <a:avLst/>
            </a:prstGeom>
            <a:noFill/>
            <a:ln w="28575" cap="flat" cmpd="sng" algn="ctr">
              <a:gradFill flip="none" rotWithShape="1">
                <a:gsLst>
                  <a:gs pos="0">
                    <a:srgbClr val="961318"/>
                  </a:gs>
                  <a:gs pos="81000">
                    <a:srgbClr val="961318">
                      <a:alpha val="20000"/>
                    </a:srgbClr>
                  </a:gs>
                  <a:gs pos="100000">
                    <a:srgbClr val="961318">
                      <a:alpha val="0"/>
                    </a:srgbClr>
                  </a:gs>
                </a:gsLst>
                <a:lin ang="0" scaled="1"/>
                <a:tileRect/>
              </a:gradFill>
              <a:prstDash val="solid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366588" y="1800541"/>
                <a:ext cx="22075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𝑝𝑝</m:t>
                          </m:r>
                          <m: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𝑡𝑑</m:t>
                          </m:r>
                        </m:e>
                      </m:d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altLang="zh-CN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𝐒𝐞𝐭𝐮𝐩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588" y="1800541"/>
                <a:ext cx="2207527" cy="276999"/>
              </a:xfrm>
              <a:prstGeom prst="rect">
                <a:avLst/>
              </a:prstGeom>
              <a:blipFill rotWithShape="1">
                <a:blip r:embed="rId3"/>
                <a:stretch>
                  <a:fillRect l="-26" t="-114" r="-2263" b="1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>
            <a:off x="6816902" y="2900135"/>
            <a:ext cx="184946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977354" y="2518710"/>
                <a:ext cx="1717741" cy="3683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Cambria Math" panose="02040503050406030204" pitchFamily="18" charset="0"/>
                        </a:rPr>
                        <m:t>?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7354" y="2518710"/>
                <a:ext cx="1717741" cy="368300"/>
              </a:xfrm>
              <a:prstGeom prst="rect">
                <a:avLst/>
              </a:prstGeom>
              <a:blipFill rotWithShape="1">
                <a:blip r:embed="rId4"/>
                <a:stretch>
                  <a:fillRect l="-35" t="-81" r="2" b="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H="1">
            <a:off x="6845632" y="3632783"/>
            <a:ext cx="1849464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6919344" y="4838800"/>
            <a:ext cx="184946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802689" y="4419704"/>
                <a:ext cx="2127907" cy="3808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2689" y="4419704"/>
                <a:ext cx="2127907" cy="380810"/>
              </a:xfrm>
              <a:prstGeom prst="rect">
                <a:avLst/>
              </a:prstGeom>
              <a:blipFill rotWithShape="1">
                <a:blip r:embed="rId5"/>
                <a:stretch>
                  <a:fillRect l="-27" t="-27" r="28" b="1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56"/>
          <p:cNvSpPr/>
          <p:nvPr/>
        </p:nvSpPr>
        <p:spPr>
          <a:xfrm>
            <a:off x="442595" y="893445"/>
            <a:ext cx="11492865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altLang="zh-CN" sz="2000" b="1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Full collision resistance (fCR) is more desirable for secure redactable blockchain </a:t>
            </a:r>
            <a:r>
              <a:rPr lang="zh-CN" altLang="en-US" dirty="0"/>
              <a:t> </a:t>
            </a:r>
            <a:r>
              <a:rPr lang="en-US" altLang="zh-CN" sz="16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[DSS20]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58412" y="2345463"/>
            <a:ext cx="5462833" cy="138668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772285" y="2141855"/>
            <a:ext cx="3572510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Adaptation Oracle Query Phase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150729" y="2641366"/>
                <a:ext cx="2997200" cy="2457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1600" b="1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zh-CN" sz="1600" b="1" i="0">
                        <a:latin typeface="Cambria Math" panose="02040503050406030204" pitchFamily="18" charset="0"/>
                      </a:rPr>
                      <m:t>𝐀𝐝𝐚𝐩𝐭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𝑡𝑑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zh-CN" alt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.,</m:t>
                    </m:r>
                  </m:oMath>
                </a14:m>
                <a:endParaRPr 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729" y="2641366"/>
                <a:ext cx="2997200" cy="245745"/>
              </a:xfrm>
              <a:prstGeom prst="rect">
                <a:avLst/>
              </a:prstGeom>
              <a:blipFill rotWithShape="1">
                <a:blip r:embed="rId6"/>
                <a:stretch>
                  <a:fillRect l="-4" t="-2489" r="-3429" b="1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2503805" y="3965575"/>
            <a:ext cx="1888490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Challenge Phase</a:t>
            </a:r>
          </a:p>
        </p:txBody>
      </p:sp>
      <p:cxnSp>
        <p:nvCxnSpPr>
          <p:cNvPr id="75" name="Straight Arrow Connector 74"/>
          <p:cNvCxnSpPr/>
          <p:nvPr/>
        </p:nvCxnSpPr>
        <p:spPr>
          <a:xfrm flipH="1">
            <a:off x="6819728" y="2066808"/>
            <a:ext cx="1849464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7402505" y="1707928"/>
                <a:ext cx="50738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𝑝𝑝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2505" y="1707928"/>
                <a:ext cx="507380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61" t="-112" r="64" b="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1052830" y="4499610"/>
                <a:ext cx="5214620" cy="9836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0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zh-CN" altLang="en-US" sz="1600" i="1" dirty="0">
                    <a:latin typeface="Cambria Math" panose="020405030504060302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endParaRPr lang="en-US" altLang="zh-CN" sz="1600" i="1" dirty="0">
                  <a:latin typeface="Cambria Math" panose="020405030504060302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0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zh-CN" altLang="en-US" sz="16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≠</m:t>
                    </m:r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zh-CN" altLang="en-US" sz="16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altLang="zh-CN" sz="1600" i="1" dirty="0">
                  <a:latin typeface="Cambria Math" panose="020405030504060302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0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zh-CN" altLang="en-US" sz="16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zh-CN" altLang="en-US" sz="16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never queried to Adaptation Oracle</a:t>
                </a: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830" y="4499610"/>
                <a:ext cx="5214620" cy="98361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本框 4"/>
          <p:cNvSpPr txBox="1"/>
          <p:nvPr/>
        </p:nvSpPr>
        <p:spPr>
          <a:xfrm>
            <a:off x="314050" y="153194"/>
            <a:ext cx="6497955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defRPr/>
            </a:pPr>
            <a:r>
              <a:rPr lang="en-US" altLang="zh-CN" sz="2800" b="1" dirty="0">
                <a:solidFill>
                  <a:srgbClr val="961217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  <a:sym typeface="+mn-ea"/>
              </a:rPr>
              <a:t>INTRODUCTION &amp; CONTRIBUTION</a:t>
            </a:r>
            <a:endParaRPr lang="en-US" altLang="zh-CN" sz="2800" b="1" dirty="0">
              <a:solidFill>
                <a:srgbClr val="961217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  <a:p>
            <a:pPr algn="l">
              <a:defRPr/>
            </a:pPr>
            <a:endParaRPr lang="zh-CN" altLang="en-US" sz="2800" kern="0" dirty="0">
              <a:solidFill>
                <a:prstClr val="black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5" name="图片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067" y="1751490"/>
            <a:ext cx="1132582" cy="8028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íṡľiďè"/>
          <p:cNvSpPr/>
          <p:nvPr/>
        </p:nvSpPr>
        <p:spPr bwMode="auto">
          <a:xfrm>
            <a:off x="277149" y="1029311"/>
            <a:ext cx="165383" cy="254995"/>
          </a:xfrm>
          <a:custGeom>
            <a:avLst/>
            <a:gdLst>
              <a:gd name="T0" fmla="*/ 325000 h 606722"/>
              <a:gd name="T1" fmla="*/ 325000 h 606722"/>
              <a:gd name="T2" fmla="*/ 325000 h 606722"/>
              <a:gd name="T3" fmla="*/ 325000 h 606722"/>
              <a:gd name="T4" fmla="*/ 325000 h 606722"/>
              <a:gd name="T5" fmla="*/ 325000 h 606722"/>
              <a:gd name="T6" fmla="*/ 325000 h 606722"/>
              <a:gd name="T7" fmla="*/ 325000 h 606722"/>
              <a:gd name="T8" fmla="*/ 325000 h 606722"/>
              <a:gd name="T9" fmla="*/ 325000 h 606722"/>
              <a:gd name="T10" fmla="*/ 325000 h 606722"/>
              <a:gd name="T11" fmla="*/ 325000 h 606722"/>
              <a:gd name="T12" fmla="*/ 325000 h 606722"/>
              <a:gd name="T13" fmla="*/ 325000 h 606722"/>
              <a:gd name="T14" fmla="*/ 325000 h 606722"/>
              <a:gd name="T15" fmla="*/ 325000 h 606722"/>
              <a:gd name="T16" fmla="*/ 325000 h 606722"/>
              <a:gd name="T17" fmla="*/ 325000 h 606722"/>
              <a:gd name="T18" fmla="*/ 325000 h 606722"/>
              <a:gd name="T19" fmla="*/ 325000 h 606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31" h="3136">
                <a:moveTo>
                  <a:pt x="0" y="3033"/>
                </a:moveTo>
                <a:lnTo>
                  <a:pt x="0" y="104"/>
                </a:lnTo>
                <a:cubicBezTo>
                  <a:pt x="0" y="66"/>
                  <a:pt x="22" y="31"/>
                  <a:pt x="56" y="16"/>
                </a:cubicBezTo>
                <a:cubicBezTo>
                  <a:pt x="90" y="0"/>
                  <a:pt x="131" y="6"/>
                  <a:pt x="159" y="30"/>
                </a:cubicBezTo>
                <a:lnTo>
                  <a:pt x="1997" y="1471"/>
                </a:lnTo>
                <a:cubicBezTo>
                  <a:pt x="2018" y="1489"/>
                  <a:pt x="2030" y="1515"/>
                  <a:pt x="2031" y="1543"/>
                </a:cubicBezTo>
                <a:cubicBezTo>
                  <a:pt x="2031" y="1570"/>
                  <a:pt x="2019" y="1598"/>
                  <a:pt x="1998" y="1616"/>
                </a:cubicBezTo>
                <a:lnTo>
                  <a:pt x="160" y="3105"/>
                </a:lnTo>
                <a:cubicBezTo>
                  <a:pt x="132" y="3130"/>
                  <a:pt x="91" y="3136"/>
                  <a:pt x="57" y="3121"/>
                </a:cubicBezTo>
                <a:cubicBezTo>
                  <a:pt x="22" y="3105"/>
                  <a:pt x="0" y="3071"/>
                  <a:pt x="0" y="3033"/>
                </a:cubicBezTo>
                <a:close/>
              </a:path>
            </a:pathLst>
          </a:custGeom>
          <a:solidFill>
            <a:srgbClr val="961318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srgbClr val="000000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16" name="直接连接符 5"/>
          <p:cNvCxnSpPr/>
          <p:nvPr/>
        </p:nvCxnSpPr>
        <p:spPr>
          <a:xfrm>
            <a:off x="314050" y="6269497"/>
            <a:ext cx="11319762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229461" y="6248986"/>
            <a:ext cx="859531" cy="329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[DSS20]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89299" y="6269497"/>
            <a:ext cx="9913386" cy="587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DERLER D, SAMELIN K, SLAMANIG D. Bringing Order to Chaos: The Case of Collision-Resistant Chameleon-Hashes.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PKC,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764827" y="3270029"/>
                <a:ext cx="195926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zh-CN" b="0" i="1" smtClean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Cambria Math" panose="02040503050406030204" pitchFamily="18" charset="0"/>
                        </a:rPr>
                        <m:t>′)</m:t>
                      </m:r>
                    </m:oMath>
                  </m:oMathPara>
                </a14:m>
                <a:endParaRPr lang="en-US" altLang="zh-CN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4827" y="3270029"/>
                <a:ext cx="1959265" cy="369332"/>
              </a:xfrm>
              <a:prstGeom prst="rect">
                <a:avLst/>
              </a:prstGeom>
              <a:blipFill rotWithShape="1">
                <a:blip r:embed="rId10"/>
                <a:stretch>
                  <a:fillRect l="-9" t="-112" r="24" b="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右大括号 11"/>
          <p:cNvSpPr/>
          <p:nvPr/>
        </p:nvSpPr>
        <p:spPr>
          <a:xfrm>
            <a:off x="9050020" y="2907030"/>
            <a:ext cx="229870" cy="73215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9479915" y="3115310"/>
            <a:ext cx="210883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Multiple queries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9678035" y="4589780"/>
            <a:ext cx="171259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Find Collision</a:t>
            </a:r>
          </a:p>
        </p:txBody>
      </p:sp>
      <p:pic>
        <p:nvPicPr>
          <p:cNvPr id="27" name="图片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17697" y="157899"/>
            <a:ext cx="760253" cy="760253"/>
          </a:xfrm>
          <a:prstGeom prst="ellipse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1409700" y="2975610"/>
            <a:ext cx="4199890" cy="476777"/>
            <a:chOff x="9444" y="4719"/>
            <a:chExt cx="7969" cy="9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13"/>
                <p:cNvSpPr/>
                <p:nvPr/>
              </p:nvSpPr>
              <p:spPr>
                <a:xfrm>
                  <a:off x="15424" y="5139"/>
                  <a:ext cx="830" cy="485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US" altLang="zh-CN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24" y="5139"/>
                  <a:ext cx="830" cy="485"/>
                </a:xfrm>
                <a:prstGeom prst="rect">
                  <a:avLst/>
                </a:prstGeom>
                <a:blipFill rotWithShape="1">
                  <a:blip r:embed="rId12"/>
                </a:blip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14"/>
                <p:cNvSpPr/>
                <p:nvPr/>
              </p:nvSpPr>
              <p:spPr>
                <a:xfrm>
                  <a:off x="16583" y="5139"/>
                  <a:ext cx="830" cy="485"/>
                </a:xfrm>
                <a:prstGeom prst="rect">
                  <a:avLst/>
                </a:prstGeom>
                <a:solidFill>
                  <a:srgbClr val="93C46E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altLang="zh-CN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9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83" y="5139"/>
                  <a:ext cx="830" cy="485"/>
                </a:xfrm>
                <a:prstGeom prst="rect">
                  <a:avLst/>
                </a:prstGeom>
                <a:blipFill rotWithShape="1">
                  <a:blip r:embed="rId13"/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16"/>
            <p:cNvCxnSpPr/>
            <p:nvPr/>
          </p:nvCxnSpPr>
          <p:spPr>
            <a:xfrm flipH="1">
              <a:off x="14015" y="5370"/>
              <a:ext cx="1162" cy="0"/>
            </a:xfrm>
            <a:prstGeom prst="straightConnector1">
              <a:avLst/>
            </a:prstGeom>
            <a:ln w="50800">
              <a:solidFill>
                <a:schemeClr val="accent4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24"/>
                <p:cNvSpPr txBox="1"/>
                <p:nvPr/>
              </p:nvSpPr>
              <p:spPr>
                <a:xfrm>
                  <a:off x="14044" y="4719"/>
                  <a:ext cx="1181" cy="64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1" i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𝐇𝐚𝐬𝐡</m:t>
                        </m:r>
                      </m:oMath>
                    </m:oMathPara>
                  </a14:m>
                  <a:endParaRPr lang="en-US" altLang="zh-CN" sz="1600" b="1" i="0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1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44" y="4719"/>
                  <a:ext cx="1181" cy="640"/>
                </a:xfrm>
                <a:prstGeom prst="rect">
                  <a:avLst/>
                </a:prstGeom>
                <a:blipFill rotWithShape="1">
                  <a:blip r:embed="rId14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13"/>
                <p:cNvSpPr/>
                <p:nvPr/>
              </p:nvSpPr>
              <p:spPr>
                <a:xfrm flipH="1">
                  <a:off x="9444" y="5139"/>
                  <a:ext cx="830" cy="485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US" altLang="zh-CN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2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9444" y="5139"/>
                  <a:ext cx="830" cy="485"/>
                </a:xfrm>
                <a:prstGeom prst="rect">
                  <a:avLst/>
                </a:prstGeom>
                <a:blipFill rotWithShape="1">
                  <a:blip r:embed="rId12"/>
                </a:blip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14"/>
                <p:cNvSpPr/>
                <p:nvPr/>
              </p:nvSpPr>
              <p:spPr>
                <a:xfrm flipH="1">
                  <a:off x="10603" y="5139"/>
                  <a:ext cx="830" cy="485"/>
                </a:xfrm>
                <a:prstGeom prst="rect">
                  <a:avLst/>
                </a:prstGeom>
                <a:solidFill>
                  <a:srgbClr val="93C46E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altLang="zh-CN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3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0603" y="5139"/>
                  <a:ext cx="830" cy="485"/>
                </a:xfrm>
                <a:prstGeom prst="rect">
                  <a:avLst/>
                </a:prstGeom>
                <a:blipFill rotWithShape="1">
                  <a:blip r:embed="rId13"/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Arrow Connector 16"/>
            <p:cNvCxnSpPr/>
            <p:nvPr/>
          </p:nvCxnSpPr>
          <p:spPr>
            <a:xfrm>
              <a:off x="11663" y="5370"/>
              <a:ext cx="1162" cy="0"/>
            </a:xfrm>
            <a:prstGeom prst="straightConnector1">
              <a:avLst/>
            </a:prstGeom>
            <a:ln w="50800">
              <a:solidFill>
                <a:schemeClr val="accent4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24"/>
                <p:cNvSpPr txBox="1"/>
                <p:nvPr/>
              </p:nvSpPr>
              <p:spPr>
                <a:xfrm flipH="1">
                  <a:off x="11600" y="4719"/>
                  <a:ext cx="1181" cy="64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1" i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𝐇𝐚𝐬𝐡</m:t>
                        </m:r>
                      </m:oMath>
                    </m:oMathPara>
                  </a14:m>
                  <a:endParaRPr lang="en-US" altLang="zh-CN" sz="1600" b="1" i="0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1600" y="4719"/>
                  <a:ext cx="1181" cy="640"/>
                </a:xfrm>
                <a:prstGeom prst="rect">
                  <a:avLst/>
                </a:prstGeom>
                <a:blipFill rotWithShape="1">
                  <a:blip r:embed="rId15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15"/>
                <p:cNvSpPr/>
                <p:nvPr/>
              </p:nvSpPr>
              <p:spPr>
                <a:xfrm>
                  <a:off x="12974" y="5139"/>
                  <a:ext cx="830" cy="48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altLang="zh-CN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74" y="5139"/>
                  <a:ext cx="830" cy="485"/>
                </a:xfrm>
                <a:prstGeom prst="rect">
                  <a:avLst/>
                </a:prstGeom>
                <a:blipFill rotWithShape="1">
                  <a:blip r:embed="rId16"/>
                </a:blip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组合 36"/>
          <p:cNvGrpSpPr/>
          <p:nvPr/>
        </p:nvGrpSpPr>
        <p:grpSpPr>
          <a:xfrm>
            <a:off x="1409700" y="4302760"/>
            <a:ext cx="4199890" cy="476777"/>
            <a:chOff x="9444" y="4719"/>
            <a:chExt cx="7969" cy="9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13"/>
                <p:cNvSpPr/>
                <p:nvPr/>
              </p:nvSpPr>
              <p:spPr>
                <a:xfrm>
                  <a:off x="15424" y="5139"/>
                  <a:ext cx="830" cy="485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zh-CN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zh-CN" altLang="en-US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8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24" y="5139"/>
                  <a:ext cx="830" cy="485"/>
                </a:xfrm>
                <a:prstGeom prst="rect">
                  <a:avLst/>
                </a:prstGeom>
                <a:blipFill rotWithShape="1">
                  <a:blip r:embed="rId17"/>
                </a:blip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14"/>
                <p:cNvSpPr/>
                <p:nvPr/>
              </p:nvSpPr>
              <p:spPr>
                <a:xfrm>
                  <a:off x="16583" y="5139"/>
                  <a:ext cx="830" cy="485"/>
                </a:xfrm>
                <a:prstGeom prst="rect">
                  <a:avLst/>
                </a:prstGeom>
                <a:solidFill>
                  <a:srgbClr val="93C46E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zh-CN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zh-CN" altLang="en-US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9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83" y="5139"/>
                  <a:ext cx="830" cy="485"/>
                </a:xfrm>
                <a:prstGeom prst="rect">
                  <a:avLst/>
                </a:prstGeom>
                <a:blipFill rotWithShape="1">
                  <a:blip r:embed="rId18"/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Arrow Connector 16"/>
            <p:cNvCxnSpPr/>
            <p:nvPr/>
          </p:nvCxnSpPr>
          <p:spPr>
            <a:xfrm flipH="1">
              <a:off x="14015" y="5370"/>
              <a:ext cx="1162" cy="0"/>
            </a:xfrm>
            <a:prstGeom prst="straightConnector1">
              <a:avLst/>
            </a:prstGeom>
            <a:ln w="50800">
              <a:solidFill>
                <a:schemeClr val="accent4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24"/>
                <p:cNvSpPr txBox="1"/>
                <p:nvPr/>
              </p:nvSpPr>
              <p:spPr>
                <a:xfrm>
                  <a:off x="14044" y="4719"/>
                  <a:ext cx="1181" cy="64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1" i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𝐇𝐚𝐬𝐡</m:t>
                        </m:r>
                      </m:oMath>
                    </m:oMathPara>
                  </a14:m>
                  <a:endParaRPr lang="en-US" altLang="zh-CN" sz="1600" b="1" i="0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1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44" y="4719"/>
                  <a:ext cx="1181" cy="640"/>
                </a:xfrm>
                <a:prstGeom prst="rect">
                  <a:avLst/>
                </a:prstGeom>
                <a:blipFill rotWithShape="1">
                  <a:blip r:embed="rId14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13"/>
                <p:cNvSpPr/>
                <p:nvPr/>
              </p:nvSpPr>
              <p:spPr>
                <a:xfrm flipH="1">
                  <a:off x="9444" y="5139"/>
                  <a:ext cx="830" cy="485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zh-CN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zh-CN" altLang="en-US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2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9444" y="5139"/>
                  <a:ext cx="830" cy="485"/>
                </a:xfrm>
                <a:prstGeom prst="rect">
                  <a:avLst/>
                </a:prstGeom>
                <a:blipFill rotWithShape="1">
                  <a:blip r:embed="rId19"/>
                </a:blip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14"/>
                <p:cNvSpPr/>
                <p:nvPr/>
              </p:nvSpPr>
              <p:spPr>
                <a:xfrm flipH="1">
                  <a:off x="10603" y="5139"/>
                  <a:ext cx="830" cy="485"/>
                </a:xfrm>
                <a:prstGeom prst="rect">
                  <a:avLst/>
                </a:prstGeom>
                <a:solidFill>
                  <a:srgbClr val="93C46E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zh-CN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zh-CN" altLang="en-US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3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0603" y="5139"/>
                  <a:ext cx="830" cy="485"/>
                </a:xfrm>
                <a:prstGeom prst="rect">
                  <a:avLst/>
                </a:prstGeom>
                <a:blipFill rotWithShape="1">
                  <a:blip r:embed="rId20"/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Straight Arrow Connector 16"/>
            <p:cNvCxnSpPr/>
            <p:nvPr/>
          </p:nvCxnSpPr>
          <p:spPr>
            <a:xfrm>
              <a:off x="11663" y="5370"/>
              <a:ext cx="1162" cy="0"/>
            </a:xfrm>
            <a:prstGeom prst="straightConnector1">
              <a:avLst/>
            </a:prstGeom>
            <a:ln w="50800">
              <a:solidFill>
                <a:schemeClr val="accent4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24"/>
                <p:cNvSpPr txBox="1"/>
                <p:nvPr/>
              </p:nvSpPr>
              <p:spPr>
                <a:xfrm flipH="1">
                  <a:off x="11600" y="4719"/>
                  <a:ext cx="1181" cy="64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1" i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𝐇𝐚𝐬𝐡</m:t>
                        </m:r>
                      </m:oMath>
                    </m:oMathPara>
                  </a14:m>
                  <a:endParaRPr lang="en-US" altLang="zh-CN" sz="1600" b="1" i="0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1600" y="4719"/>
                  <a:ext cx="1181" cy="640"/>
                </a:xfrm>
                <a:prstGeom prst="rect">
                  <a:avLst/>
                </a:prstGeom>
                <a:blipFill rotWithShape="1">
                  <a:blip r:embed="rId15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15"/>
                <p:cNvSpPr/>
                <p:nvPr/>
              </p:nvSpPr>
              <p:spPr>
                <a:xfrm>
                  <a:off x="12974" y="5139"/>
                  <a:ext cx="830" cy="48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altLang="zh-CN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74" y="5139"/>
                  <a:ext cx="830" cy="485"/>
                </a:xfrm>
                <a:prstGeom prst="rect">
                  <a:avLst/>
                </a:prstGeom>
                <a:blipFill rotWithShape="1">
                  <a:blip r:embed="rId16"/>
                </a:blip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0" name="Rectangle 11"/>
          <p:cNvSpPr/>
          <p:nvPr/>
        </p:nvSpPr>
        <p:spPr>
          <a:xfrm>
            <a:off x="314050" y="1478624"/>
            <a:ext cx="11563900" cy="4578174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EDA9-FE4E-45E7-BD88-ED2AE9648CD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"/>
          <p:cNvGrpSpPr/>
          <p:nvPr/>
        </p:nvGrpSpPr>
        <p:grpSpPr>
          <a:xfrm>
            <a:off x="11017" y="99020"/>
            <a:ext cx="6800988" cy="1007309"/>
            <a:chOff x="0" y="218940"/>
            <a:chExt cx="6800988" cy="1007309"/>
          </a:xfrm>
        </p:grpSpPr>
        <p:sp>
          <p:nvSpPr>
            <p:cNvPr id="4" name="矩形 2"/>
            <p:cNvSpPr/>
            <p:nvPr/>
          </p:nvSpPr>
          <p:spPr>
            <a:xfrm>
              <a:off x="0" y="218940"/>
              <a:ext cx="242371" cy="626876"/>
            </a:xfrm>
            <a:prstGeom prst="rect">
              <a:avLst/>
            </a:prstGeom>
            <a:solidFill>
              <a:srgbClr val="961318"/>
            </a:solidFill>
            <a:ln w="25400" cap="flat" cmpd="sng" algn="ctr">
              <a:solidFill>
                <a:srgbClr val="961318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5" name="组合 3"/>
            <p:cNvGrpSpPr/>
            <p:nvPr/>
          </p:nvGrpSpPr>
          <p:grpSpPr>
            <a:xfrm>
              <a:off x="303033" y="273114"/>
              <a:ext cx="6497955" cy="953135"/>
              <a:chOff x="231025" y="323346"/>
              <a:chExt cx="6497955" cy="953135"/>
            </a:xfrm>
          </p:grpSpPr>
          <p:sp>
            <p:nvSpPr>
              <p:cNvPr id="6" name="文本框 4"/>
              <p:cNvSpPr txBox="1"/>
              <p:nvPr/>
            </p:nvSpPr>
            <p:spPr>
              <a:xfrm>
                <a:off x="231025" y="323346"/>
                <a:ext cx="6497955" cy="9531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defRPr/>
                </a:pPr>
                <a:r>
                  <a:rPr lang="en-US" altLang="zh-CN" sz="2800" b="1" dirty="0">
                    <a:solidFill>
                      <a:srgbClr val="961217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Times New Roman" panose="02020603050405020304" pitchFamily="18" charset="0"/>
                    <a:sym typeface="+mn-ea"/>
                  </a:rPr>
                  <a:t>INTRODUCTION &amp; CONTRIBUTION</a:t>
                </a:r>
                <a:endParaRPr lang="en-US" altLang="zh-CN" sz="2800" b="1" dirty="0">
                  <a:solidFill>
                    <a:srgbClr val="961217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Times New Roman" panose="02020603050405020304" pitchFamily="18" charset="0"/>
                </a:endParaRPr>
              </a:p>
              <a:p>
                <a:pPr algn="l">
                  <a:defRPr/>
                </a:pPr>
                <a:endParaRPr lang="zh-CN" altLang="en-US" sz="2800" kern="0" dirty="0">
                  <a:solidFill>
                    <a:prstClr val="black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cxnSp>
            <p:nvCxnSpPr>
              <p:cNvPr id="7" name="直接连接符 5"/>
              <p:cNvCxnSpPr/>
              <p:nvPr/>
            </p:nvCxnSpPr>
            <p:spPr>
              <a:xfrm>
                <a:off x="330756" y="896048"/>
                <a:ext cx="2880320" cy="0"/>
              </a:xfrm>
              <a:prstGeom prst="line">
                <a:avLst/>
              </a:prstGeom>
              <a:noFill/>
              <a:ln w="28575" cap="flat" cmpd="sng" algn="ctr">
                <a:gradFill flip="none" rotWithShape="1">
                  <a:gsLst>
                    <a:gs pos="0">
                      <a:srgbClr val="961318"/>
                    </a:gs>
                    <a:gs pos="81000">
                      <a:srgbClr val="961318">
                        <a:alpha val="20000"/>
                      </a:srgbClr>
                    </a:gs>
                    <a:gs pos="100000">
                      <a:srgbClr val="961318">
                        <a:alpha val="0"/>
                      </a:srgbClr>
                    </a:gs>
                  </a:gsLst>
                  <a:lin ang="0" scaled="1"/>
                  <a:tileRect/>
                </a:gradFill>
                <a:prstDash val="solid"/>
              </a:ln>
              <a:effectLst/>
            </p:spPr>
          </p:cxnSp>
        </p:grpSp>
      </p:grpSp>
      <p:sp>
        <p:nvSpPr>
          <p:cNvPr id="17" name="TextBox 16"/>
          <p:cNvSpPr txBox="1"/>
          <p:nvPr/>
        </p:nvSpPr>
        <p:spPr>
          <a:xfrm>
            <a:off x="784225" y="3463290"/>
            <a:ext cx="4622165" cy="450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Insecure</a:t>
            </a:r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against quantum adversaries</a:t>
            </a:r>
          </a:p>
        </p:txBody>
      </p:sp>
      <p:cxnSp>
        <p:nvCxnSpPr>
          <p:cNvPr id="11" name="直接连接符 5"/>
          <p:cNvCxnSpPr/>
          <p:nvPr/>
        </p:nvCxnSpPr>
        <p:spPr>
          <a:xfrm>
            <a:off x="314050" y="5700786"/>
            <a:ext cx="11319762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229461" y="5680275"/>
            <a:ext cx="859531" cy="329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[DSS20]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89299" y="5700786"/>
            <a:ext cx="9913386" cy="1104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DERLER D, SAMELIN K, SLAMANIG D. Bringing Order to Chaos: The Case of Collision-Resistant Chameleon-Hashes.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PKC,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2020.</a:t>
            </a:r>
          </a:p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DERLER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D,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KRENN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S,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SAMELIN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K,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SLAMANIG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D.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Fully Collision-Resistant Chameleon-Hashes from Simpler and Post-Quantum Assumptions.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SCN,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2595" y="943610"/>
            <a:ext cx="9288145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Chameleon hash functions that serve for secure redactable blockchains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0070" y="1412857"/>
            <a:ext cx="10071498" cy="810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[DSS20]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Generic construction from CH with weak-CR +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IND-CPA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PKE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SSE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NIZK</a:t>
            </a:r>
          </a:p>
          <a:p>
            <a:pPr>
              <a:lnSpc>
                <a:spcPct val="130000"/>
              </a:lnSpc>
            </a:pPr>
            <a:r>
              <a:rPr lang="en-US" altLang="zh-CN" b="1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zh-CN" altLang="en-US" b="1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b="1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Instantiations based on 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DDH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or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Symmetric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DDH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standard model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90245" y="2191385"/>
            <a:ext cx="11563810" cy="887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[DKSS20]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Generic construction from 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with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Weak-CR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Non-Interactive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Commitment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SSE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NIZK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Instantiations based on 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DLOG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standard model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or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LPN</a:t>
            </a:r>
            <a:r>
              <a:rPr lang="zh-CN" altLang="en-US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</a:t>
            </a:r>
            <a:r>
              <a:rPr lang="zh-CN" altLang="en-US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(Q)ROM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2449" y="6224743"/>
            <a:ext cx="973343" cy="328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[DKSS20]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íṡľiďè"/>
          <p:cNvSpPr/>
          <p:nvPr/>
        </p:nvSpPr>
        <p:spPr bwMode="auto">
          <a:xfrm>
            <a:off x="277149" y="1000736"/>
            <a:ext cx="165383" cy="254995"/>
          </a:xfrm>
          <a:custGeom>
            <a:avLst/>
            <a:gdLst>
              <a:gd name="T0" fmla="*/ 325000 h 606722"/>
              <a:gd name="T1" fmla="*/ 325000 h 606722"/>
              <a:gd name="T2" fmla="*/ 325000 h 606722"/>
              <a:gd name="T3" fmla="*/ 325000 h 606722"/>
              <a:gd name="T4" fmla="*/ 325000 h 606722"/>
              <a:gd name="T5" fmla="*/ 325000 h 606722"/>
              <a:gd name="T6" fmla="*/ 325000 h 606722"/>
              <a:gd name="T7" fmla="*/ 325000 h 606722"/>
              <a:gd name="T8" fmla="*/ 325000 h 606722"/>
              <a:gd name="T9" fmla="*/ 325000 h 606722"/>
              <a:gd name="T10" fmla="*/ 325000 h 606722"/>
              <a:gd name="T11" fmla="*/ 325000 h 606722"/>
              <a:gd name="T12" fmla="*/ 325000 h 606722"/>
              <a:gd name="T13" fmla="*/ 325000 h 606722"/>
              <a:gd name="T14" fmla="*/ 325000 h 606722"/>
              <a:gd name="T15" fmla="*/ 325000 h 606722"/>
              <a:gd name="T16" fmla="*/ 325000 h 606722"/>
              <a:gd name="T17" fmla="*/ 325000 h 606722"/>
              <a:gd name="T18" fmla="*/ 325000 h 606722"/>
              <a:gd name="T19" fmla="*/ 325000 h 606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31" h="3136">
                <a:moveTo>
                  <a:pt x="0" y="3033"/>
                </a:moveTo>
                <a:lnTo>
                  <a:pt x="0" y="104"/>
                </a:lnTo>
                <a:cubicBezTo>
                  <a:pt x="0" y="66"/>
                  <a:pt x="22" y="31"/>
                  <a:pt x="56" y="16"/>
                </a:cubicBezTo>
                <a:cubicBezTo>
                  <a:pt x="90" y="0"/>
                  <a:pt x="131" y="6"/>
                  <a:pt x="159" y="30"/>
                </a:cubicBezTo>
                <a:lnTo>
                  <a:pt x="1997" y="1471"/>
                </a:lnTo>
                <a:cubicBezTo>
                  <a:pt x="2018" y="1489"/>
                  <a:pt x="2030" y="1515"/>
                  <a:pt x="2031" y="1543"/>
                </a:cubicBezTo>
                <a:cubicBezTo>
                  <a:pt x="2031" y="1570"/>
                  <a:pt x="2019" y="1598"/>
                  <a:pt x="1998" y="1616"/>
                </a:cubicBezTo>
                <a:lnTo>
                  <a:pt x="160" y="3105"/>
                </a:lnTo>
                <a:cubicBezTo>
                  <a:pt x="132" y="3130"/>
                  <a:pt x="91" y="3136"/>
                  <a:pt x="57" y="3121"/>
                </a:cubicBezTo>
                <a:cubicBezTo>
                  <a:pt x="22" y="3105"/>
                  <a:pt x="0" y="3071"/>
                  <a:pt x="0" y="3033"/>
                </a:cubicBezTo>
                <a:close/>
              </a:path>
            </a:pathLst>
          </a:custGeom>
          <a:solidFill>
            <a:srgbClr val="961318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srgbClr val="000000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íṡľiďè"/>
          <p:cNvSpPr/>
          <p:nvPr/>
        </p:nvSpPr>
        <p:spPr bwMode="auto">
          <a:xfrm>
            <a:off x="441698" y="1553179"/>
            <a:ext cx="133290" cy="205512"/>
          </a:xfrm>
          <a:custGeom>
            <a:avLst/>
            <a:gdLst>
              <a:gd name="T0" fmla="*/ 325000 h 606722"/>
              <a:gd name="T1" fmla="*/ 325000 h 606722"/>
              <a:gd name="T2" fmla="*/ 325000 h 606722"/>
              <a:gd name="T3" fmla="*/ 325000 h 606722"/>
              <a:gd name="T4" fmla="*/ 325000 h 606722"/>
              <a:gd name="T5" fmla="*/ 325000 h 606722"/>
              <a:gd name="T6" fmla="*/ 325000 h 606722"/>
              <a:gd name="T7" fmla="*/ 325000 h 606722"/>
              <a:gd name="T8" fmla="*/ 325000 h 606722"/>
              <a:gd name="T9" fmla="*/ 325000 h 606722"/>
              <a:gd name="T10" fmla="*/ 325000 h 606722"/>
              <a:gd name="T11" fmla="*/ 325000 h 606722"/>
              <a:gd name="T12" fmla="*/ 325000 h 606722"/>
              <a:gd name="T13" fmla="*/ 325000 h 606722"/>
              <a:gd name="T14" fmla="*/ 325000 h 606722"/>
              <a:gd name="T15" fmla="*/ 325000 h 606722"/>
              <a:gd name="T16" fmla="*/ 325000 h 606722"/>
              <a:gd name="T17" fmla="*/ 325000 h 606722"/>
              <a:gd name="T18" fmla="*/ 325000 h 606722"/>
              <a:gd name="T19" fmla="*/ 325000 h 606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31" h="3136">
                <a:moveTo>
                  <a:pt x="0" y="3033"/>
                </a:moveTo>
                <a:lnTo>
                  <a:pt x="0" y="104"/>
                </a:lnTo>
                <a:cubicBezTo>
                  <a:pt x="0" y="66"/>
                  <a:pt x="22" y="31"/>
                  <a:pt x="56" y="16"/>
                </a:cubicBezTo>
                <a:cubicBezTo>
                  <a:pt x="90" y="0"/>
                  <a:pt x="131" y="6"/>
                  <a:pt x="159" y="30"/>
                </a:cubicBezTo>
                <a:lnTo>
                  <a:pt x="1997" y="1471"/>
                </a:lnTo>
                <a:cubicBezTo>
                  <a:pt x="2018" y="1489"/>
                  <a:pt x="2030" y="1515"/>
                  <a:pt x="2031" y="1543"/>
                </a:cubicBezTo>
                <a:cubicBezTo>
                  <a:pt x="2031" y="1570"/>
                  <a:pt x="2019" y="1598"/>
                  <a:pt x="1998" y="1616"/>
                </a:cubicBezTo>
                <a:lnTo>
                  <a:pt x="160" y="3105"/>
                </a:lnTo>
                <a:cubicBezTo>
                  <a:pt x="132" y="3130"/>
                  <a:pt x="91" y="3136"/>
                  <a:pt x="57" y="3121"/>
                </a:cubicBezTo>
                <a:cubicBezTo>
                  <a:pt x="22" y="3105"/>
                  <a:pt x="0" y="3071"/>
                  <a:pt x="0" y="3033"/>
                </a:cubicBezTo>
                <a:close/>
              </a:path>
            </a:pathLst>
          </a:custGeom>
          <a:noFill/>
          <a:ln w="28575">
            <a:solidFill>
              <a:srgbClr val="961217"/>
            </a:solidFill>
          </a:ln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srgbClr val="000000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íṡľiďè"/>
          <p:cNvSpPr/>
          <p:nvPr/>
        </p:nvSpPr>
        <p:spPr bwMode="auto">
          <a:xfrm>
            <a:off x="442333" y="2360475"/>
            <a:ext cx="133290" cy="205512"/>
          </a:xfrm>
          <a:custGeom>
            <a:avLst/>
            <a:gdLst>
              <a:gd name="T0" fmla="*/ 325000 h 606722"/>
              <a:gd name="T1" fmla="*/ 325000 h 606722"/>
              <a:gd name="T2" fmla="*/ 325000 h 606722"/>
              <a:gd name="T3" fmla="*/ 325000 h 606722"/>
              <a:gd name="T4" fmla="*/ 325000 h 606722"/>
              <a:gd name="T5" fmla="*/ 325000 h 606722"/>
              <a:gd name="T6" fmla="*/ 325000 h 606722"/>
              <a:gd name="T7" fmla="*/ 325000 h 606722"/>
              <a:gd name="T8" fmla="*/ 325000 h 606722"/>
              <a:gd name="T9" fmla="*/ 325000 h 606722"/>
              <a:gd name="T10" fmla="*/ 325000 h 606722"/>
              <a:gd name="T11" fmla="*/ 325000 h 606722"/>
              <a:gd name="T12" fmla="*/ 325000 h 606722"/>
              <a:gd name="T13" fmla="*/ 325000 h 606722"/>
              <a:gd name="T14" fmla="*/ 325000 h 606722"/>
              <a:gd name="T15" fmla="*/ 325000 h 606722"/>
              <a:gd name="T16" fmla="*/ 325000 h 606722"/>
              <a:gd name="T17" fmla="*/ 325000 h 606722"/>
              <a:gd name="T18" fmla="*/ 325000 h 606722"/>
              <a:gd name="T19" fmla="*/ 325000 h 606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31" h="3136">
                <a:moveTo>
                  <a:pt x="0" y="3033"/>
                </a:moveTo>
                <a:lnTo>
                  <a:pt x="0" y="104"/>
                </a:lnTo>
                <a:cubicBezTo>
                  <a:pt x="0" y="66"/>
                  <a:pt x="22" y="31"/>
                  <a:pt x="56" y="16"/>
                </a:cubicBezTo>
                <a:cubicBezTo>
                  <a:pt x="90" y="0"/>
                  <a:pt x="131" y="6"/>
                  <a:pt x="159" y="30"/>
                </a:cubicBezTo>
                <a:lnTo>
                  <a:pt x="1997" y="1471"/>
                </a:lnTo>
                <a:cubicBezTo>
                  <a:pt x="2018" y="1489"/>
                  <a:pt x="2030" y="1515"/>
                  <a:pt x="2031" y="1543"/>
                </a:cubicBezTo>
                <a:cubicBezTo>
                  <a:pt x="2031" y="1570"/>
                  <a:pt x="2019" y="1598"/>
                  <a:pt x="1998" y="1616"/>
                </a:cubicBezTo>
                <a:lnTo>
                  <a:pt x="160" y="3105"/>
                </a:lnTo>
                <a:cubicBezTo>
                  <a:pt x="132" y="3130"/>
                  <a:pt x="91" y="3136"/>
                  <a:pt x="57" y="3121"/>
                </a:cubicBezTo>
                <a:cubicBezTo>
                  <a:pt x="22" y="3105"/>
                  <a:pt x="0" y="3071"/>
                  <a:pt x="0" y="3033"/>
                </a:cubicBezTo>
                <a:close/>
              </a:path>
            </a:pathLst>
          </a:custGeom>
          <a:noFill/>
          <a:ln w="28575">
            <a:solidFill>
              <a:srgbClr val="961217"/>
            </a:solidFill>
          </a:ln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srgbClr val="000000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3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17697" y="157899"/>
            <a:ext cx="760253" cy="760253"/>
          </a:xfrm>
          <a:prstGeom prst="ellipse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645400" y="3559810"/>
            <a:ext cx="296164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Build in the RO model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28345" y="3429000"/>
            <a:ext cx="4734560" cy="584200"/>
          </a:xfrm>
          <a:prstGeom prst="rect">
            <a:avLst/>
          </a:prstGeom>
          <a:noFill/>
          <a:ln w="190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6121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2" name="直线箭头连接符 14"/>
          <p:cNvCxnSpPr/>
          <p:nvPr/>
        </p:nvCxnSpPr>
        <p:spPr>
          <a:xfrm flipV="1">
            <a:off x="3622503" y="2201032"/>
            <a:ext cx="1213485" cy="1224915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线箭头连接符 14"/>
          <p:cNvCxnSpPr/>
          <p:nvPr/>
        </p:nvCxnSpPr>
        <p:spPr>
          <a:xfrm flipV="1">
            <a:off x="3622503" y="2201032"/>
            <a:ext cx="3270885" cy="1224915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线箭头连接符 14"/>
          <p:cNvCxnSpPr/>
          <p:nvPr/>
        </p:nvCxnSpPr>
        <p:spPr>
          <a:xfrm flipV="1">
            <a:off x="3628218" y="3018277"/>
            <a:ext cx="2195830" cy="407670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4"/>
          <p:cNvSpPr/>
          <p:nvPr/>
        </p:nvSpPr>
        <p:spPr>
          <a:xfrm>
            <a:off x="7280275" y="3432175"/>
            <a:ext cx="3481070" cy="584200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6121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3" name="直线箭头连接符 14"/>
          <p:cNvCxnSpPr/>
          <p:nvPr/>
        </p:nvCxnSpPr>
        <p:spPr>
          <a:xfrm flipH="1" flipV="1">
            <a:off x="8435168" y="3032882"/>
            <a:ext cx="924560" cy="400050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11"/>
          <p:cNvSpPr/>
          <p:nvPr/>
        </p:nvSpPr>
        <p:spPr>
          <a:xfrm>
            <a:off x="314325" y="1412875"/>
            <a:ext cx="11563985" cy="1751330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EDA9-FE4E-45E7-BD88-ED2AE9648CD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"/>
          <p:cNvGrpSpPr/>
          <p:nvPr/>
        </p:nvGrpSpPr>
        <p:grpSpPr>
          <a:xfrm>
            <a:off x="11017" y="99020"/>
            <a:ext cx="6800988" cy="1007309"/>
            <a:chOff x="0" y="218940"/>
            <a:chExt cx="6800988" cy="1007309"/>
          </a:xfrm>
        </p:grpSpPr>
        <p:sp>
          <p:nvSpPr>
            <p:cNvPr id="4" name="矩形 2"/>
            <p:cNvSpPr/>
            <p:nvPr/>
          </p:nvSpPr>
          <p:spPr>
            <a:xfrm>
              <a:off x="0" y="218940"/>
              <a:ext cx="242371" cy="626876"/>
            </a:xfrm>
            <a:prstGeom prst="rect">
              <a:avLst/>
            </a:prstGeom>
            <a:solidFill>
              <a:srgbClr val="961318"/>
            </a:solidFill>
            <a:ln w="25400" cap="flat" cmpd="sng" algn="ctr">
              <a:solidFill>
                <a:srgbClr val="961318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5" name="组合 3"/>
            <p:cNvGrpSpPr/>
            <p:nvPr/>
          </p:nvGrpSpPr>
          <p:grpSpPr>
            <a:xfrm>
              <a:off x="303033" y="273114"/>
              <a:ext cx="6497955" cy="953135"/>
              <a:chOff x="231025" y="323346"/>
              <a:chExt cx="6497955" cy="953135"/>
            </a:xfrm>
          </p:grpSpPr>
          <p:sp>
            <p:nvSpPr>
              <p:cNvPr id="6" name="文本框 4"/>
              <p:cNvSpPr txBox="1"/>
              <p:nvPr/>
            </p:nvSpPr>
            <p:spPr>
              <a:xfrm>
                <a:off x="231025" y="323346"/>
                <a:ext cx="6497955" cy="9531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defRPr/>
                </a:pPr>
                <a:r>
                  <a:rPr lang="en-US" altLang="zh-CN" sz="2800" b="1" dirty="0">
                    <a:solidFill>
                      <a:srgbClr val="961217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Times New Roman" panose="02020603050405020304" pitchFamily="18" charset="0"/>
                    <a:sym typeface="+mn-ea"/>
                  </a:rPr>
                  <a:t>INTRODUCTION &amp; CONTRIBUTION</a:t>
                </a:r>
                <a:endParaRPr lang="en-US" altLang="zh-CN" sz="2800" b="1" dirty="0">
                  <a:solidFill>
                    <a:srgbClr val="961217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Times New Roman" panose="02020603050405020304" pitchFamily="18" charset="0"/>
                </a:endParaRPr>
              </a:p>
              <a:p>
                <a:pPr algn="l">
                  <a:defRPr/>
                </a:pPr>
                <a:endParaRPr lang="zh-CN" altLang="en-US" sz="2800" kern="0" dirty="0">
                  <a:solidFill>
                    <a:prstClr val="black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cxnSp>
            <p:nvCxnSpPr>
              <p:cNvPr id="7" name="直接连接符 5"/>
              <p:cNvCxnSpPr/>
              <p:nvPr/>
            </p:nvCxnSpPr>
            <p:spPr>
              <a:xfrm>
                <a:off x="330756" y="896048"/>
                <a:ext cx="2880320" cy="0"/>
              </a:xfrm>
              <a:prstGeom prst="line">
                <a:avLst/>
              </a:prstGeom>
              <a:noFill/>
              <a:ln w="28575" cap="flat" cmpd="sng" algn="ctr">
                <a:gradFill flip="none" rotWithShape="1">
                  <a:gsLst>
                    <a:gs pos="0">
                      <a:srgbClr val="961318"/>
                    </a:gs>
                    <a:gs pos="81000">
                      <a:srgbClr val="961318">
                        <a:alpha val="20000"/>
                      </a:srgbClr>
                    </a:gs>
                    <a:gs pos="100000">
                      <a:srgbClr val="961318">
                        <a:alpha val="0"/>
                      </a:srgbClr>
                    </a:gs>
                  </a:gsLst>
                  <a:lin ang="0" scaled="1"/>
                  <a:tileRect/>
                </a:gradFill>
                <a:prstDash val="solid"/>
              </a:ln>
              <a:effectLst/>
            </p:spPr>
          </p:cxnSp>
        </p:grpSp>
      </p:grpSp>
      <p:cxnSp>
        <p:nvCxnSpPr>
          <p:cNvPr id="11" name="直接连接符 5"/>
          <p:cNvCxnSpPr/>
          <p:nvPr/>
        </p:nvCxnSpPr>
        <p:spPr>
          <a:xfrm>
            <a:off x="314050" y="5700786"/>
            <a:ext cx="11319762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229461" y="5680275"/>
            <a:ext cx="859531" cy="329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[DSS20]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89299" y="5700786"/>
            <a:ext cx="9913386" cy="1104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DERLER D, SAMELIN K, SLAMANIG D. Bringing Order to Chaos: The Case of Collision-Resistant Chameleon-Hashes.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PKC,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2020.</a:t>
            </a:r>
          </a:p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DERLER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D,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KRENN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S,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SAMELIN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K,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SLAMANIG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D.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Fully Collision-Resistant Chameleon-Hashes from Simpler and Post-Quantum Assumptions.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SCN,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0070" y="1412857"/>
            <a:ext cx="10071498" cy="810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[DSS20]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Generic construction from CH with weak-CR +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IND-CPA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PKE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SSE</a:t>
            </a:r>
            <a:r>
              <a:rPr lang="zh-CN" altLang="en-US" b="1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NIZK</a:t>
            </a: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b="1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zh-CN" altLang="en-US" b="1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b="1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Instantiations based on 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DDH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or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Symmetric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DDH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standard model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90245" y="2191385"/>
            <a:ext cx="11229975" cy="887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[DKSS20]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Generic construction from 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with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Weak-CR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Non-Interactive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Commitment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SSE</a:t>
            </a:r>
            <a:r>
              <a:rPr lang="zh-CN" altLang="en-US" b="1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rgbClr val="9612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NIZK</a:t>
            </a: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Instantiations based on 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DLOG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standard model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or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LPN</a:t>
            </a:r>
            <a:r>
              <a:rPr lang="zh-CN" altLang="en-US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</a:t>
            </a:r>
            <a:r>
              <a:rPr lang="zh-CN" altLang="en-US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(Q)ROM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2449" y="6224743"/>
            <a:ext cx="973343" cy="328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[DKSS20]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íṡľiďè"/>
          <p:cNvSpPr/>
          <p:nvPr/>
        </p:nvSpPr>
        <p:spPr bwMode="auto">
          <a:xfrm>
            <a:off x="277149" y="1000736"/>
            <a:ext cx="165383" cy="254995"/>
          </a:xfrm>
          <a:custGeom>
            <a:avLst/>
            <a:gdLst>
              <a:gd name="T0" fmla="*/ 325000 h 606722"/>
              <a:gd name="T1" fmla="*/ 325000 h 606722"/>
              <a:gd name="T2" fmla="*/ 325000 h 606722"/>
              <a:gd name="T3" fmla="*/ 325000 h 606722"/>
              <a:gd name="T4" fmla="*/ 325000 h 606722"/>
              <a:gd name="T5" fmla="*/ 325000 h 606722"/>
              <a:gd name="T6" fmla="*/ 325000 h 606722"/>
              <a:gd name="T7" fmla="*/ 325000 h 606722"/>
              <a:gd name="T8" fmla="*/ 325000 h 606722"/>
              <a:gd name="T9" fmla="*/ 325000 h 606722"/>
              <a:gd name="T10" fmla="*/ 325000 h 606722"/>
              <a:gd name="T11" fmla="*/ 325000 h 606722"/>
              <a:gd name="T12" fmla="*/ 325000 h 606722"/>
              <a:gd name="T13" fmla="*/ 325000 h 606722"/>
              <a:gd name="T14" fmla="*/ 325000 h 606722"/>
              <a:gd name="T15" fmla="*/ 325000 h 606722"/>
              <a:gd name="T16" fmla="*/ 325000 h 606722"/>
              <a:gd name="T17" fmla="*/ 325000 h 606722"/>
              <a:gd name="T18" fmla="*/ 325000 h 606722"/>
              <a:gd name="T19" fmla="*/ 325000 h 606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31" h="3136">
                <a:moveTo>
                  <a:pt x="0" y="3033"/>
                </a:moveTo>
                <a:lnTo>
                  <a:pt x="0" y="104"/>
                </a:lnTo>
                <a:cubicBezTo>
                  <a:pt x="0" y="66"/>
                  <a:pt x="22" y="31"/>
                  <a:pt x="56" y="16"/>
                </a:cubicBezTo>
                <a:cubicBezTo>
                  <a:pt x="90" y="0"/>
                  <a:pt x="131" y="6"/>
                  <a:pt x="159" y="30"/>
                </a:cubicBezTo>
                <a:lnTo>
                  <a:pt x="1997" y="1471"/>
                </a:lnTo>
                <a:cubicBezTo>
                  <a:pt x="2018" y="1489"/>
                  <a:pt x="2030" y="1515"/>
                  <a:pt x="2031" y="1543"/>
                </a:cubicBezTo>
                <a:cubicBezTo>
                  <a:pt x="2031" y="1570"/>
                  <a:pt x="2019" y="1598"/>
                  <a:pt x="1998" y="1616"/>
                </a:cubicBezTo>
                <a:lnTo>
                  <a:pt x="160" y="3105"/>
                </a:lnTo>
                <a:cubicBezTo>
                  <a:pt x="132" y="3130"/>
                  <a:pt x="91" y="3136"/>
                  <a:pt x="57" y="3121"/>
                </a:cubicBezTo>
                <a:cubicBezTo>
                  <a:pt x="22" y="3105"/>
                  <a:pt x="0" y="3071"/>
                  <a:pt x="0" y="3033"/>
                </a:cubicBezTo>
                <a:close/>
              </a:path>
            </a:pathLst>
          </a:custGeom>
          <a:solidFill>
            <a:srgbClr val="961318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srgbClr val="000000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íṡľiďè"/>
          <p:cNvSpPr/>
          <p:nvPr/>
        </p:nvSpPr>
        <p:spPr bwMode="auto">
          <a:xfrm>
            <a:off x="441698" y="1553179"/>
            <a:ext cx="133290" cy="205512"/>
          </a:xfrm>
          <a:custGeom>
            <a:avLst/>
            <a:gdLst>
              <a:gd name="T0" fmla="*/ 325000 h 606722"/>
              <a:gd name="T1" fmla="*/ 325000 h 606722"/>
              <a:gd name="T2" fmla="*/ 325000 h 606722"/>
              <a:gd name="T3" fmla="*/ 325000 h 606722"/>
              <a:gd name="T4" fmla="*/ 325000 h 606722"/>
              <a:gd name="T5" fmla="*/ 325000 h 606722"/>
              <a:gd name="T6" fmla="*/ 325000 h 606722"/>
              <a:gd name="T7" fmla="*/ 325000 h 606722"/>
              <a:gd name="T8" fmla="*/ 325000 h 606722"/>
              <a:gd name="T9" fmla="*/ 325000 h 606722"/>
              <a:gd name="T10" fmla="*/ 325000 h 606722"/>
              <a:gd name="T11" fmla="*/ 325000 h 606722"/>
              <a:gd name="T12" fmla="*/ 325000 h 606722"/>
              <a:gd name="T13" fmla="*/ 325000 h 606722"/>
              <a:gd name="T14" fmla="*/ 325000 h 606722"/>
              <a:gd name="T15" fmla="*/ 325000 h 606722"/>
              <a:gd name="T16" fmla="*/ 325000 h 606722"/>
              <a:gd name="T17" fmla="*/ 325000 h 606722"/>
              <a:gd name="T18" fmla="*/ 325000 h 606722"/>
              <a:gd name="T19" fmla="*/ 325000 h 606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31" h="3136">
                <a:moveTo>
                  <a:pt x="0" y="3033"/>
                </a:moveTo>
                <a:lnTo>
                  <a:pt x="0" y="104"/>
                </a:lnTo>
                <a:cubicBezTo>
                  <a:pt x="0" y="66"/>
                  <a:pt x="22" y="31"/>
                  <a:pt x="56" y="16"/>
                </a:cubicBezTo>
                <a:cubicBezTo>
                  <a:pt x="90" y="0"/>
                  <a:pt x="131" y="6"/>
                  <a:pt x="159" y="30"/>
                </a:cubicBezTo>
                <a:lnTo>
                  <a:pt x="1997" y="1471"/>
                </a:lnTo>
                <a:cubicBezTo>
                  <a:pt x="2018" y="1489"/>
                  <a:pt x="2030" y="1515"/>
                  <a:pt x="2031" y="1543"/>
                </a:cubicBezTo>
                <a:cubicBezTo>
                  <a:pt x="2031" y="1570"/>
                  <a:pt x="2019" y="1598"/>
                  <a:pt x="1998" y="1616"/>
                </a:cubicBezTo>
                <a:lnTo>
                  <a:pt x="160" y="3105"/>
                </a:lnTo>
                <a:cubicBezTo>
                  <a:pt x="132" y="3130"/>
                  <a:pt x="91" y="3136"/>
                  <a:pt x="57" y="3121"/>
                </a:cubicBezTo>
                <a:cubicBezTo>
                  <a:pt x="22" y="3105"/>
                  <a:pt x="0" y="3071"/>
                  <a:pt x="0" y="3033"/>
                </a:cubicBezTo>
                <a:close/>
              </a:path>
            </a:pathLst>
          </a:custGeom>
          <a:noFill/>
          <a:ln w="28575">
            <a:solidFill>
              <a:srgbClr val="961217"/>
            </a:solidFill>
          </a:ln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srgbClr val="000000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íṡľiďè"/>
          <p:cNvSpPr/>
          <p:nvPr/>
        </p:nvSpPr>
        <p:spPr bwMode="auto">
          <a:xfrm>
            <a:off x="442333" y="2360475"/>
            <a:ext cx="133290" cy="205512"/>
          </a:xfrm>
          <a:custGeom>
            <a:avLst/>
            <a:gdLst>
              <a:gd name="T0" fmla="*/ 325000 h 606722"/>
              <a:gd name="T1" fmla="*/ 325000 h 606722"/>
              <a:gd name="T2" fmla="*/ 325000 h 606722"/>
              <a:gd name="T3" fmla="*/ 325000 h 606722"/>
              <a:gd name="T4" fmla="*/ 325000 h 606722"/>
              <a:gd name="T5" fmla="*/ 325000 h 606722"/>
              <a:gd name="T6" fmla="*/ 325000 h 606722"/>
              <a:gd name="T7" fmla="*/ 325000 h 606722"/>
              <a:gd name="T8" fmla="*/ 325000 h 606722"/>
              <a:gd name="T9" fmla="*/ 325000 h 606722"/>
              <a:gd name="T10" fmla="*/ 325000 h 606722"/>
              <a:gd name="T11" fmla="*/ 325000 h 606722"/>
              <a:gd name="T12" fmla="*/ 325000 h 606722"/>
              <a:gd name="T13" fmla="*/ 325000 h 606722"/>
              <a:gd name="T14" fmla="*/ 325000 h 606722"/>
              <a:gd name="T15" fmla="*/ 325000 h 606722"/>
              <a:gd name="T16" fmla="*/ 325000 h 606722"/>
              <a:gd name="T17" fmla="*/ 325000 h 606722"/>
              <a:gd name="T18" fmla="*/ 325000 h 606722"/>
              <a:gd name="T19" fmla="*/ 325000 h 606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31" h="3136">
                <a:moveTo>
                  <a:pt x="0" y="3033"/>
                </a:moveTo>
                <a:lnTo>
                  <a:pt x="0" y="104"/>
                </a:lnTo>
                <a:cubicBezTo>
                  <a:pt x="0" y="66"/>
                  <a:pt x="22" y="31"/>
                  <a:pt x="56" y="16"/>
                </a:cubicBezTo>
                <a:cubicBezTo>
                  <a:pt x="90" y="0"/>
                  <a:pt x="131" y="6"/>
                  <a:pt x="159" y="30"/>
                </a:cubicBezTo>
                <a:lnTo>
                  <a:pt x="1997" y="1471"/>
                </a:lnTo>
                <a:cubicBezTo>
                  <a:pt x="2018" y="1489"/>
                  <a:pt x="2030" y="1515"/>
                  <a:pt x="2031" y="1543"/>
                </a:cubicBezTo>
                <a:cubicBezTo>
                  <a:pt x="2031" y="1570"/>
                  <a:pt x="2019" y="1598"/>
                  <a:pt x="1998" y="1616"/>
                </a:cubicBezTo>
                <a:lnTo>
                  <a:pt x="160" y="3105"/>
                </a:lnTo>
                <a:cubicBezTo>
                  <a:pt x="132" y="3130"/>
                  <a:pt x="91" y="3136"/>
                  <a:pt x="57" y="3121"/>
                </a:cubicBezTo>
                <a:cubicBezTo>
                  <a:pt x="22" y="3105"/>
                  <a:pt x="0" y="3071"/>
                  <a:pt x="0" y="3033"/>
                </a:cubicBezTo>
                <a:close/>
              </a:path>
            </a:pathLst>
          </a:custGeom>
          <a:noFill/>
          <a:ln w="28575">
            <a:solidFill>
              <a:srgbClr val="961217"/>
            </a:solidFill>
          </a:ln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srgbClr val="000000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3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17697" y="157899"/>
            <a:ext cx="760253" cy="760253"/>
          </a:xfrm>
          <a:prstGeom prst="ellipse">
            <a:avLst/>
          </a:prstGeom>
        </p:spPr>
      </p:pic>
      <p:sp>
        <p:nvSpPr>
          <p:cNvPr id="50" name="Rectangle 11"/>
          <p:cNvSpPr/>
          <p:nvPr/>
        </p:nvSpPr>
        <p:spPr>
          <a:xfrm>
            <a:off x="314325" y="1412875"/>
            <a:ext cx="11563985" cy="1751330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0" name="TextBox 16"/>
          <p:cNvSpPr txBox="1"/>
          <p:nvPr/>
        </p:nvSpPr>
        <p:spPr>
          <a:xfrm>
            <a:off x="2899410" y="3429000"/>
            <a:ext cx="7515225" cy="721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altLang="zh-CN" b="1" dirty="0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Generic constructions that rely on heavy building blocks, </a:t>
            </a:r>
          </a:p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altLang="zh-CN" b="1" dirty="0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e.g., the simulation-sound extractable </a:t>
            </a:r>
            <a:r>
              <a:rPr lang="en-US" b="1" dirty="0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NIZK (SSE NIZK)</a:t>
            </a:r>
          </a:p>
        </p:txBody>
      </p:sp>
      <p:sp>
        <p:nvSpPr>
          <p:cNvPr id="31" name="Rectangle 34"/>
          <p:cNvSpPr/>
          <p:nvPr/>
        </p:nvSpPr>
        <p:spPr>
          <a:xfrm>
            <a:off x="2820670" y="3429000"/>
            <a:ext cx="7593965" cy="791845"/>
          </a:xfrm>
          <a:prstGeom prst="rect">
            <a:avLst/>
          </a:prstGeom>
          <a:noFill/>
          <a:ln w="19050">
            <a:solidFill>
              <a:srgbClr val="96121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6121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线箭头连接符 14"/>
          <p:cNvCxnSpPr/>
          <p:nvPr/>
        </p:nvCxnSpPr>
        <p:spPr>
          <a:xfrm flipV="1">
            <a:off x="7007688" y="1849242"/>
            <a:ext cx="1834515" cy="1576705"/>
          </a:xfrm>
          <a:prstGeom prst="straightConnector1">
            <a:avLst/>
          </a:prstGeom>
          <a:ln w="19050">
            <a:solidFill>
              <a:srgbClr val="96121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线箭头连接符 14"/>
          <p:cNvCxnSpPr/>
          <p:nvPr/>
        </p:nvCxnSpPr>
        <p:spPr>
          <a:xfrm flipV="1">
            <a:off x="6989908" y="2616957"/>
            <a:ext cx="3869055" cy="808990"/>
          </a:xfrm>
          <a:prstGeom prst="straightConnector1">
            <a:avLst/>
          </a:prstGeom>
          <a:ln w="19050">
            <a:solidFill>
              <a:srgbClr val="96121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9"/>
          <p:cNvSpPr txBox="1"/>
          <p:nvPr/>
        </p:nvSpPr>
        <p:spPr>
          <a:xfrm>
            <a:off x="442595" y="943610"/>
            <a:ext cx="9288145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Chameleon hash functions that serve for secure redactable blockchains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EDA9-FE4E-45E7-BD88-ED2AE9648CD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jNjOTA4ZmIyY2U1MTA3MmVhNmFkMzU2NjEzNzA0NzIifQ=="/>
</p:tagLst>
</file>

<file path=ppt/tags/tag10.xml><?xml version="1.0" encoding="utf-8"?>
<p:tagLst xmlns:p="http://schemas.openxmlformats.org/presentationml/2006/main">
  <p:tag name="TABLE_ENDDRAG_ORIGIN_RECT" val="508*140"/>
  <p:tag name="TABLE_ENDDRAG_RECT" val="31*190*508*14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490*142"/>
  <p:tag name="TABLE_ENDDRAG_RECT" val="31*190*490*142"/>
</p:tagLst>
</file>

<file path=ppt/tags/tag12.xml><?xml version="1.0" encoding="utf-8"?>
<p:tagLst xmlns:p="http://schemas.openxmlformats.org/presentationml/2006/main">
  <p:tag name="TABLE_ENDDRAG_ORIGIN_RECT" val="490*142"/>
  <p:tag name="TABLE_ENDDRAG_RECT" val="31*190*490*14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475*147"/>
  <p:tag name="TABLE_ENDDRAG_RECT" val="31*190*475*147"/>
</p:tagLst>
</file>

<file path=ppt/tags/tag14.xml><?xml version="1.0" encoding="utf-8"?>
<p:tagLst xmlns:p="http://schemas.openxmlformats.org/presentationml/2006/main">
  <p:tag name="TABLE_ENDDRAG_ORIGIN_RECT" val="475*147"/>
  <p:tag name="TABLE_ENDDRAG_RECT" val="31*190*475*14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490*142"/>
  <p:tag name="TABLE_ENDDRAG_RECT" val="31*190*490*142"/>
</p:tagLst>
</file>

<file path=ppt/tags/tag16.xml><?xml version="1.0" encoding="utf-8"?>
<p:tagLst xmlns:p="http://schemas.openxmlformats.org/presentationml/2006/main">
  <p:tag name="TABLE_ENDDRAG_ORIGIN_RECT" val="490*142"/>
  <p:tag name="TABLE_ENDDRAG_RECT" val="31*190*490*14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508*134"/>
  <p:tag name="TABLE_ENDDRAG_RECT" val="32*387*508*134"/>
</p:tagLst>
</file>

<file path=ppt/tags/tag18.xml><?xml version="1.0" encoding="utf-8"?>
<p:tagLst xmlns:p="http://schemas.openxmlformats.org/presentationml/2006/main">
  <p:tag name="TABLE_ENDDRAG_ORIGIN_RECT" val="508*134"/>
  <p:tag name="TABLE_ENDDRAG_RECT" val="32*387*508*13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434*57"/>
  <p:tag name="TABLE_ENDDRAG_RECT" val="32*321*434*5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434*132"/>
  <p:tag name="TABLE_ENDDRAG_RECT" val="32*387*434*132"/>
</p:tagLst>
</file>

<file path=ppt/tags/tag20.xml><?xml version="1.0" encoding="utf-8"?>
<p:tagLst xmlns:p="http://schemas.openxmlformats.org/presentationml/2006/main">
  <p:tag name="TABLE_ENDDRAG_ORIGIN_RECT" val="434*57"/>
  <p:tag name="TABLE_ENDDRAG_RECT" val="32*321*434*57"/>
</p:tagLst>
</file>

<file path=ppt/tags/tag21.xml><?xml version="1.0" encoding="utf-8"?>
<p:tagLst xmlns:p="http://schemas.openxmlformats.org/presentationml/2006/main">
  <p:tag name="TABLE_ENDDRAG_ORIGIN_RECT" val="434*132"/>
  <p:tag name="TABLE_ENDDRAG_RECT" val="32*387*434*13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572*139"/>
  <p:tag name="TABLE_ENDDRAG_RECT" val="31*190*572*139"/>
</p:tagLst>
</file>

<file path=ppt/tags/tag4.xml><?xml version="1.0" encoding="utf-8"?>
<p:tagLst xmlns:p="http://schemas.openxmlformats.org/presentationml/2006/main">
  <p:tag name="TABLE_ENDDRAG_ORIGIN_RECT" val="572*139"/>
  <p:tag name="TABLE_ENDDRAG_RECT" val="31*190*572*13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475*137"/>
  <p:tag name="TABLE_ENDDRAG_RECT" val="31*190*475*137"/>
</p:tagLst>
</file>

<file path=ppt/tags/tag6.xml><?xml version="1.0" encoding="utf-8"?>
<p:tagLst xmlns:p="http://schemas.openxmlformats.org/presentationml/2006/main">
  <p:tag name="TABLE_ENDDRAG_ORIGIN_RECT" val="475*137"/>
  <p:tag name="TABLE_ENDDRAG_RECT" val="31*190*475*13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491*148"/>
  <p:tag name="TABLE_ENDDRAG_RECT" val="31*190*491*148"/>
</p:tagLst>
</file>

<file path=ppt/tags/tag8.xml><?xml version="1.0" encoding="utf-8"?>
<p:tagLst xmlns:p="http://schemas.openxmlformats.org/presentationml/2006/main">
  <p:tag name="TABLE_ENDDRAG_ORIGIN_RECT" val="491*148"/>
  <p:tag name="TABLE_ENDDRAG_RECT" val="31*190*491*14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508*140"/>
  <p:tag name="TABLE_ENDDRAG_RECT" val="31*190*508*14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6494</Words>
  <Application>Microsoft Macintosh PowerPoint</Application>
  <PresentationFormat>宽屏</PresentationFormat>
  <Paragraphs>813</Paragraphs>
  <Slides>38</Slides>
  <Notes>38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38</vt:i4>
      </vt:variant>
    </vt:vector>
  </HeadingPairs>
  <TitlesOfParts>
    <vt:vector size="49" baseType="lpstr">
      <vt:lpstr>Times New Roman</vt:lpstr>
      <vt:lpstr>等线</vt:lpstr>
      <vt:lpstr>Calibri</vt:lpstr>
      <vt:lpstr>Cambria Math</vt:lpstr>
      <vt:lpstr>Arial Rounded MT Bold</vt:lpstr>
      <vt:lpstr>等线 Light</vt:lpstr>
      <vt:lpstr>微软雅黑</vt:lpstr>
      <vt:lpstr>Microsoft YaHei UI</vt:lpstr>
      <vt:lpstr>Arial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Han</cp:lastModifiedBy>
  <cp:revision>1760</cp:revision>
  <dcterms:created xsi:type="dcterms:W3CDTF">2020-08-06T07:05:00Z</dcterms:created>
  <dcterms:modified xsi:type="dcterms:W3CDTF">2024-04-14T13:50:08Z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2AC7A342215D4CDCBEA26350B349DAEE_12</vt:lpwstr>
  </property>
  <property fmtid="{D5CDD505-2E9C-101B-9397-08002B2CF9AE}" pid="3" name="KSOProductBuildVer">
    <vt:lpwstr>2052-12.1.0.16417</vt:lpwstr>
  </property>
</Properties>
</file>