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19"/>
  </p:notesMasterIdLst>
  <p:sldIdLst>
    <p:sldId id="2215" r:id="rId3"/>
    <p:sldId id="2273" r:id="rId4"/>
    <p:sldId id="2279" r:id="rId5"/>
    <p:sldId id="2281" r:id="rId6"/>
    <p:sldId id="2282" r:id="rId7"/>
    <p:sldId id="2280" r:id="rId8"/>
    <p:sldId id="2283" r:id="rId9"/>
    <p:sldId id="2284" r:id="rId10"/>
    <p:sldId id="2285" r:id="rId11"/>
    <p:sldId id="2286" r:id="rId12"/>
    <p:sldId id="2287" r:id="rId13"/>
    <p:sldId id="2288" r:id="rId14"/>
    <p:sldId id="2289" r:id="rId15"/>
    <p:sldId id="2290" r:id="rId16"/>
    <p:sldId id="2292" r:id="rId17"/>
    <p:sldId id="226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0066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2308"/>
  </p:normalViewPr>
  <p:slideViewPr>
    <p:cSldViewPr snapToGrid="0">
      <p:cViewPr varScale="1">
        <p:scale>
          <a:sx n="70" d="100"/>
          <a:sy n="70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EE5EE-F46C-ED4F-BA58-A3742ED4588C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08585-263C-9A41-ACEF-3CAC6F030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kumimoji="0" lang="zh-CN" altLang="en-US" dirty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6EF64-DA33-4554-9F89-69BCF0A44829}" type="slidenum">
              <a: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en-US" altLang="zh-CN" sz="14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94B57-9D3A-4C48-A53F-D7C7CDA27A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94B57-9D3A-4C48-A53F-D7C7CDA27A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48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94B57-9D3A-4C48-A53F-D7C7CDA27A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22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94B57-9D3A-4C48-A53F-D7C7CDA27A8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1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4B57-9D3A-4C48-A53F-D7C7CDA27A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1755" r="7137" b="1"/>
          <a:stretch>
            <a:fillRect/>
          </a:stretch>
        </p:blipFill>
        <p:spPr>
          <a:xfrm>
            <a:off x="0" y="1"/>
            <a:ext cx="12192000" cy="668124"/>
          </a:xfrm>
          <a:prstGeom prst="rect">
            <a:avLst/>
          </a:prstGeom>
          <a:effectLst>
            <a:outerShdw blurRad="203200" dist="63500" dir="5400000" algn="t" rotWithShape="0">
              <a:prstClr val="black">
                <a:alpha val="29000"/>
              </a:prstClr>
            </a:outerShdw>
          </a:effectLst>
        </p:spPr>
      </p:pic>
      <p:sp>
        <p:nvSpPr>
          <p:cNvPr id="19" name="矩形: 圆角 18"/>
          <p:cNvSpPr/>
          <p:nvPr userDrawn="1"/>
        </p:nvSpPr>
        <p:spPr>
          <a:xfrm>
            <a:off x="0" y="51734"/>
            <a:ext cx="116681" cy="56465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72EED8-C7AF-504D-BD10-B83B3DDD5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0000"/>
          </a:blip>
          <a:srcRect l="23016" t="19555" r="23398" b="18000"/>
          <a:stretch/>
        </p:blipFill>
        <p:spPr>
          <a:xfrm>
            <a:off x="11278180" y="1"/>
            <a:ext cx="913820" cy="91058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A64482B-6DBF-CC48-9BD2-2A4370FB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51734"/>
            <a:ext cx="10515600" cy="616392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2060"/>
                </a:solidFill>
                <a:latin typeface="Heiti SC Medium" pitchFamily="2" charset="-128"/>
                <a:ea typeface="Heiti SC Medium" pitchFamily="2" charset="-128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581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83D0-85BA-9A44-B4CA-1186CA206EDB}" type="datetimeFigureOut">
              <a:rPr kumimoji="1" lang="zh-CN" altLang="en-US" smtClean="0"/>
              <a:t>2024/4/24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D17A-8230-C545-A300-F15A266F5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水上的桥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33000">
                <a:srgbClr val="FFFFFF">
                  <a:alpha val="53994"/>
                </a:srgbClr>
              </a:gs>
              <a:gs pos="78000">
                <a:srgbClr val="FFFFFF">
                  <a:alpha val="61000"/>
                </a:srgbClr>
              </a:gs>
              <a:gs pos="100000">
                <a:schemeClr val="bg1">
                  <a:alpha val="4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500994" y="564211"/>
            <a:ext cx="10744651" cy="4817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8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8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Fast and Simple Point Operations on Edwards448 and E448</a:t>
            </a:r>
          </a:p>
          <a:p>
            <a:pPr>
              <a:lnSpc>
                <a:spcPct val="150000"/>
              </a:lnSpc>
            </a:pPr>
            <a:endParaRPr lang="en-US" altLang="zh-CN" sz="4800" b="1" dirty="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err="1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Luying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Li, Wei Yu, Peng Xu</a:t>
            </a:r>
            <a:endParaRPr lang="zh-CN" altLang="en-US" sz="60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9" y="120890"/>
            <a:ext cx="10515600" cy="616392"/>
          </a:xfrm>
        </p:spPr>
        <p:txBody>
          <a:bodyPr/>
          <a:lstStyle/>
          <a:p>
            <a:r>
              <a:rPr lang="en-US" altLang="zh-CN" sz="3600" dirty="0"/>
              <a:t> The case of subgroups with order 2q and 4q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A5E711-8CF3-B2A1-EBEE-BF069173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" y="1869141"/>
            <a:ext cx="10319719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9" y="120890"/>
            <a:ext cx="10515600" cy="616392"/>
          </a:xfrm>
        </p:spPr>
        <p:txBody>
          <a:bodyPr/>
          <a:lstStyle/>
          <a:p>
            <a:r>
              <a:rPr lang="en-US" altLang="zh-CN" sz="3600" dirty="0"/>
              <a:t> 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5DCB50-C801-9653-95EA-91AA5A55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93" y="901695"/>
            <a:ext cx="8551268" cy="57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9" y="120890"/>
            <a:ext cx="10515600" cy="616392"/>
          </a:xfrm>
        </p:spPr>
        <p:txBody>
          <a:bodyPr/>
          <a:lstStyle/>
          <a:p>
            <a:r>
              <a:rPr lang="en-US" altLang="zh-CN" sz="3600" dirty="0"/>
              <a:t> 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5A0C3D-89DE-AD05-E268-D0D5D722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77" y="953718"/>
            <a:ext cx="8965712" cy="56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9" y="120890"/>
            <a:ext cx="10515600" cy="616392"/>
          </a:xfrm>
        </p:spPr>
        <p:txBody>
          <a:bodyPr/>
          <a:lstStyle/>
          <a:p>
            <a:r>
              <a:rPr lang="en-US" altLang="zh-CN" sz="3600" dirty="0"/>
              <a:t> 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F4672C-B362-C934-EF13-5DECC172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92" y="1506072"/>
            <a:ext cx="10094897" cy="32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9" y="120890"/>
            <a:ext cx="10515600" cy="616392"/>
          </a:xfrm>
        </p:spPr>
        <p:txBody>
          <a:bodyPr/>
          <a:lstStyle/>
          <a:p>
            <a:r>
              <a:rPr lang="en-US" altLang="zh-CN" sz="3600" dirty="0"/>
              <a:t> 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DA2475-D08C-AB28-F670-61F04CE8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05" y="1130789"/>
            <a:ext cx="9969682" cy="5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9" y="120890"/>
            <a:ext cx="10515600" cy="616392"/>
          </a:xfrm>
        </p:spPr>
        <p:txBody>
          <a:bodyPr/>
          <a:lstStyle/>
          <a:p>
            <a:r>
              <a:rPr lang="en-US" altLang="zh-CN" sz="3600" dirty="0"/>
              <a:t> 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32E2DA-2288-49A9-27E1-0CB777E55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84" y="1232009"/>
            <a:ext cx="10355647" cy="48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758932" y="142548"/>
            <a:ext cx="2253562" cy="468674"/>
            <a:chOff x="6095999" y="346453"/>
            <a:chExt cx="3522032" cy="7324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849" y="346453"/>
              <a:ext cx="2552182" cy="7324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350457"/>
              <a:ext cx="1020957" cy="724469"/>
            </a:xfrm>
            <a:prstGeom prst="rect">
              <a:avLst/>
            </a:prstGeom>
          </p:spPr>
        </p:pic>
      </p:grpSp>
      <p:pic>
        <p:nvPicPr>
          <p:cNvPr id="3" name="图片 2" descr="图片包含 户外, 建筑, 平台, 火车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885" y="0"/>
            <a:ext cx="77724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90079" y="0"/>
            <a:ext cx="10315206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7000">
                <a:srgbClr val="FFFFFF"/>
              </a:gs>
              <a:gs pos="78000">
                <a:srgbClr val="FFFFFF">
                  <a:alpha val="61000"/>
                </a:srgbClr>
              </a:gs>
              <a:gs pos="100000">
                <a:schemeClr val="bg1">
                  <a:alpha val="4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3376544" y="-1044637"/>
            <a:ext cx="8947274" cy="8947274"/>
            <a:chOff x="-3217377" y="-1044637"/>
            <a:chExt cx="8947274" cy="8947274"/>
          </a:xfrm>
        </p:grpSpPr>
        <p:sp>
          <p:nvSpPr>
            <p:cNvPr id="10" name="椭圆 9"/>
            <p:cNvSpPr/>
            <p:nvPr/>
          </p:nvSpPr>
          <p:spPr>
            <a:xfrm>
              <a:off x="-3217377" y="-1044637"/>
              <a:ext cx="8947274" cy="894727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650485" y="297543"/>
              <a:ext cx="6262914" cy="6262914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18119" y="2868087"/>
              <a:ext cx="2690906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Q&amp;A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379190" y="3252263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494754" y="3510432"/>
              <a:ext cx="835274" cy="729412"/>
              <a:chOff x="2661605" y="2462960"/>
              <a:chExt cx="835274" cy="729412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2879104" y="2462960"/>
                <a:ext cx="617775" cy="617286"/>
              </a:xfrm>
              <a:prstGeom prst="line">
                <a:avLst/>
              </a:prstGeom>
              <a:ln>
                <a:solidFill>
                  <a:schemeClr val="bg1">
                    <a:alpha val="5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2661605" y="2811673"/>
                <a:ext cx="381001" cy="380699"/>
              </a:xfrm>
              <a:prstGeom prst="line">
                <a:avLst/>
              </a:prstGeom>
              <a:ln w="25400">
                <a:solidFill>
                  <a:schemeClr val="bg1">
                    <a:alpha val="5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Arc 12"/>
          <p:cNvSpPr/>
          <p:nvPr/>
        </p:nvSpPr>
        <p:spPr bwMode="gray">
          <a:xfrm>
            <a:off x="4671695" y="1031558"/>
            <a:ext cx="2087563" cy="4679950"/>
          </a:xfrm>
          <a:custGeom>
            <a:avLst/>
            <a:gdLst>
              <a:gd name="T0" fmla="*/ 2147483647 w 21600"/>
              <a:gd name="T1" fmla="*/ 0 h 42956"/>
              <a:gd name="T2" fmla="*/ 2147483647 w 21600"/>
              <a:gd name="T3" fmla="*/ 2147483647 h 42956"/>
              <a:gd name="T4" fmla="*/ 0 w 21600"/>
              <a:gd name="T5" fmla="*/ 2147483647 h 42956"/>
              <a:gd name="T6" fmla="*/ 0 60000 65536"/>
              <a:gd name="T7" fmla="*/ 0 60000 65536"/>
              <a:gd name="T8" fmla="*/ 0 60000 65536"/>
              <a:gd name="T9" fmla="*/ 0 w 21600"/>
              <a:gd name="T10" fmla="*/ 0 h 42956"/>
              <a:gd name="T11" fmla="*/ 21600 w 21600"/>
              <a:gd name="T12" fmla="*/ 42956 h 429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56" fill="none" extrusionOk="0">
                <a:moveTo>
                  <a:pt x="1655" y="-1"/>
                </a:moveTo>
                <a:cubicBezTo>
                  <a:pt x="12909" y="864"/>
                  <a:pt x="21600" y="10248"/>
                  <a:pt x="21600" y="21536"/>
                </a:cubicBezTo>
                <a:cubicBezTo>
                  <a:pt x="21600" y="32389"/>
                  <a:pt x="13545" y="41558"/>
                  <a:pt x="2782" y="42956"/>
                </a:cubicBezTo>
              </a:path>
              <a:path w="21600" h="42956" stroke="0" extrusionOk="0">
                <a:moveTo>
                  <a:pt x="1655" y="-1"/>
                </a:moveTo>
                <a:cubicBezTo>
                  <a:pt x="12909" y="864"/>
                  <a:pt x="21600" y="10248"/>
                  <a:pt x="21600" y="21536"/>
                </a:cubicBezTo>
                <a:cubicBezTo>
                  <a:pt x="21600" y="32389"/>
                  <a:pt x="13545" y="41558"/>
                  <a:pt x="2782" y="42956"/>
                </a:cubicBezTo>
                <a:lnTo>
                  <a:pt x="0" y="21536"/>
                </a:lnTo>
                <a:close/>
              </a:path>
            </a:pathLst>
          </a:custGeom>
          <a:noFill/>
          <a:ln w="28575">
            <a:solidFill>
              <a:schemeClr val="bg2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92072" y="2328411"/>
            <a:ext cx="5623606" cy="14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n-US" altLang="zh-CN" sz="8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6A68C4-1C53-44E9-5911-721A6AFD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5" y="1008796"/>
            <a:ext cx="10504990" cy="5222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AFDDDA-28A3-095C-DDB7-A3F5C13A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39" y="953356"/>
            <a:ext cx="9184132" cy="54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91C7C1A-2387-3A82-DDE6-7BDF1D3A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9" y="947057"/>
            <a:ext cx="10371538" cy="46536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61D8BD-1FA9-342E-3653-9E0FC1F83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193" y="5879631"/>
            <a:ext cx="8131841" cy="39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171B4B-556A-2CDD-50D1-69785B34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14" y="1069465"/>
            <a:ext cx="9686776" cy="53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2AF5AA-7F27-8586-3C57-E1D0E2D16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3" y="966786"/>
            <a:ext cx="9993085" cy="55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The case of subgroup with prime order q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CD9BB8-AB5A-5CB4-601A-C69308CF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20" y="1375117"/>
            <a:ext cx="10575576" cy="44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7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E40EFC-2FB6-EA78-0601-A537AED6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99" y="880397"/>
            <a:ext cx="8867832" cy="5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B2332-C724-B400-1F25-0A528E0B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258AE2-7DF1-D2FF-B428-90ED8E0D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06" y="930960"/>
            <a:ext cx="5267094" cy="54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9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cb8e5f8-b6ae-4151-a317-55619da09bb8"/>
  <p:tag name="COMMONDATA" val="eyJoZGlkIjoiNTVhNzU2YTNkMzFiYmY2OTJjNjNmNWU5YjVjNWRlN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60</Words>
  <Application>Microsoft Office PowerPoint</Application>
  <PresentationFormat>宽屏</PresentationFormat>
  <Paragraphs>25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Heiti SC Medium</vt:lpstr>
      <vt:lpstr>等线</vt:lpstr>
      <vt:lpstr>等线 Light</vt:lpstr>
      <vt:lpstr>微软雅黑</vt:lpstr>
      <vt:lpstr>Arial</vt:lpstr>
      <vt:lpstr>Calibri</vt:lpstr>
      <vt:lpstr>Office 主题​​</vt:lpstr>
      <vt:lpstr>1_Office 主题​​</vt:lpstr>
      <vt:lpstr>PowerPoint 演示文稿</vt:lpstr>
      <vt:lpstr>Background</vt:lpstr>
      <vt:lpstr>Background</vt:lpstr>
      <vt:lpstr>Background</vt:lpstr>
      <vt:lpstr> </vt:lpstr>
      <vt:lpstr> </vt:lpstr>
      <vt:lpstr> The case of subgroup with prime order q</vt:lpstr>
      <vt:lpstr> </vt:lpstr>
      <vt:lpstr> </vt:lpstr>
      <vt:lpstr> The case of subgroups with order 2q and 4q</vt:lpstr>
      <vt:lpstr> </vt:lpstr>
      <vt:lpstr> </vt:lpstr>
      <vt:lpstr> </vt:lpstr>
      <vt:lpstr> </vt:lpstr>
      <vt:lpstr>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徐 鹏</dc:creator>
  <cp:lastModifiedBy>李露颖</cp:lastModifiedBy>
  <cp:revision>360</cp:revision>
  <dcterms:created xsi:type="dcterms:W3CDTF">2022-09-13T06:48:00Z</dcterms:created>
  <dcterms:modified xsi:type="dcterms:W3CDTF">2024-04-24T06:47:00Z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EADF58ECD55B4C25899C695DE3EDEB86_12</vt:lpwstr>
  </property>
  <property fmtid="{D5CDD505-2E9C-101B-9397-08002B2CF9AE}" pid="3" name="KSOProductBuildVer">
    <vt:lpwstr>2052-11.1.0.14309</vt:lpwstr>
  </property>
</Properties>
</file>