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440" r:id="rId4"/>
    <p:sldId id="443" r:id="rId5"/>
    <p:sldId id="445" r:id="rId6"/>
    <p:sldId id="446" r:id="rId7"/>
    <p:sldId id="447" r:id="rId8"/>
    <p:sldId id="448" r:id="rId9"/>
    <p:sldId id="451" r:id="rId10"/>
    <p:sldId id="484" r:id="rId11"/>
    <p:sldId id="454" r:id="rId12"/>
    <p:sldId id="455" r:id="rId13"/>
    <p:sldId id="464" r:id="rId14"/>
    <p:sldId id="465" r:id="rId15"/>
    <p:sldId id="485" r:id="rId16"/>
    <p:sldId id="486" r:id="rId17"/>
    <p:sldId id="471" r:id="rId18"/>
    <p:sldId id="487" r:id="rId19"/>
    <p:sldId id="488" r:id="rId20"/>
    <p:sldId id="489" r:id="rId21"/>
    <p:sldId id="490" r:id="rId22"/>
    <p:sldId id="491" r:id="rId23"/>
    <p:sldId id="493" r:id="rId24"/>
    <p:sldId id="441" r:id="rId25"/>
    <p:sldId id="494" r:id="rId26"/>
    <p:sldId id="476" r:id="rId27"/>
    <p:sldId id="495" r:id="rId28"/>
    <p:sldId id="3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5853"/>
  </p:normalViewPr>
  <p:slideViewPr>
    <p:cSldViewPr snapToGrid="0" snapToObjects="1">
      <p:cViewPr varScale="1">
        <p:scale>
          <a:sx n="88" d="100"/>
          <a:sy n="88" d="100"/>
        </p:scale>
        <p:origin x="1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3A540-1D45-D04A-A96E-E5660833986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A054-0E5E-8144-B6A8-968AE58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F24B-E57D-0A4D-9A96-9AF615BC7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404EB-F564-6745-A8D6-9D0C791EC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9F7F-7447-1C42-9913-4CDB9DE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331B-BE8B-4947-8DC2-6D663D21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3818-808D-0942-A92A-DC2A2462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4C49-A785-C049-86E3-1B1916C2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0128F-4DC9-9342-AE43-94FC88B35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1915-EC5E-2E4F-B9B0-4E13BA4E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EA16-3810-CD40-B8F8-0A4489BB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9F0DC-94AE-6245-B7CA-D250B190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B403D-7E49-C24B-AF70-BA450D60F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AD430-4A5C-D045-A47D-3269B124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4840D-7A42-D447-96AD-04DF9166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2A62E-F31E-2E48-93B3-89311506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A4D1F-F4AF-CB4D-8EC0-DE05F933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0014-60B9-D04E-B286-C341E677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B2DE-7DFA-024F-B5A9-54EBBDF77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3B749-5EE5-3345-92DB-9961A522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18E45-04D8-5145-A3B1-1FFE38AC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01AA0-DF56-FB43-B7C0-DAD209EE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7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768B-0A73-C142-884B-65C4CB3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1777F-2E2F-8E40-83F2-32B527EB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747A9-DE09-924D-98B9-5CA19BB2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C041-EB59-B04D-9ACA-4DAA7042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82EEF-8304-294E-ACCE-E86C5D67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44E5-3633-DE4A-A282-2B69F581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44019-DA2E-454D-8B62-2BE8EA2F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D97DA-5A1F-554F-8EC0-D23F48C5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8F8CD-5B19-FD41-AA0E-10B3AF54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D332A-257C-204D-98B1-3E252679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504DF-1C42-7A49-AE00-C8D5807F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0C10-09AE-AD44-B0B8-CD81A3EC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CEB20-EA93-644B-89D1-4D4128A9E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F5EBC-AFAC-9147-AD3A-3E193CFE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EB3E1-741E-5042-9F5F-E7914942E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23A08-1512-8D4F-AF23-8B2599333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EFC3B-7AE5-C74F-B283-C27CB15F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538CB-884A-B649-A898-F794293D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48C3C-EC59-2544-9CAE-374AB33F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DCC4-FC2A-6241-B8B7-A23C6E68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EEA56-5BA7-174C-B56A-789EE2EC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1D4A4-D849-884F-A3C2-150A46BC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55F5E-9FC0-4C4B-9E69-8F02437B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B436A-7210-ED43-8120-CB13DACB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7682B-6F09-A74E-802E-F79E874A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1938B-63B5-3546-BE39-FED8251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A8D1-D44C-074B-8C2F-019BDB0A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836C-8F87-6D4B-9C45-CB18B05D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B95DB-E932-1B4E-A94B-1315FFC8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9609F-2330-6E45-BCDA-06253EFE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DAB60-0E44-7C47-B340-974AE424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366CB-71CE-9F46-86C1-CF77536A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7161-05A1-EB47-AD50-3E569D15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C96D9-1AE8-E14F-8E0E-1A25A0350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24220-347E-8F49-80CF-D100484D2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E7AE5-F9FA-024B-BE2B-417CB2F8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5CF9A-5751-F945-9831-547ECCE2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292BC-42A7-914B-BF3E-E3D74B9A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40FA5-DBEE-724D-BDE7-410014B0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A7FDD-1B5F-C54A-A52D-607E40ECD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4E03-63AC-3344-B994-0423CE778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0DC9-82B2-ED42-8E13-9A2C4D3C9702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22E44-8171-1548-813C-D5F19AEF9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9A35E-16E2-BA4D-BAF6-EEE8A513E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gif"/><Relationship Id="rId10" Type="http://schemas.openxmlformats.org/officeDocument/2006/relationships/image" Target="../media/image80.png"/><Relationship Id="rId4" Type="http://schemas.openxmlformats.org/officeDocument/2006/relationships/image" Target="../media/image3.gif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90.png"/><Relationship Id="rId5" Type="http://schemas.openxmlformats.org/officeDocument/2006/relationships/image" Target="../media/image4.gif"/><Relationship Id="rId15" Type="http://schemas.openxmlformats.org/officeDocument/2006/relationships/image" Target="../media/image59.png"/><Relationship Id="rId19" Type="http://schemas.openxmlformats.org/officeDocument/2006/relationships/image" Target="../media/image61.png"/><Relationship Id="rId4" Type="http://schemas.openxmlformats.org/officeDocument/2006/relationships/image" Target="../media/image3.gif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9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4CFB-F56D-A348-BBEF-91D5F4745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Dynamic Collusion FE and Multi-Authority ABE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498B54B-6984-9946-A520-35103F831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3775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Rachit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Garg 			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Rishab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Goyal</a:t>
            </a:r>
            <a:endParaRPr lang="en-US" sz="3600" baseline="30000" dirty="0">
              <a:solidFill>
                <a:srgbClr val="FF0000"/>
              </a:solidFill>
              <a:latin typeface="+mj-lt"/>
            </a:endParaRPr>
          </a:p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George Lu					</a:t>
            </a:r>
            <a:endParaRPr lang="en-US" sz="3600" baseline="30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2E3DCF-1746-4D44-AC45-47F94CFD958B}"/>
              </a:ext>
            </a:extLst>
          </p:cNvPr>
          <p:cNvSpPr txBox="1">
            <a:spLocks/>
          </p:cNvSpPr>
          <p:nvPr/>
        </p:nvSpPr>
        <p:spPr>
          <a:xfrm>
            <a:off x="1524000" y="168070"/>
            <a:ext cx="9144000" cy="9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PKC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– Apr 2024</a:t>
            </a:r>
          </a:p>
        </p:txBody>
      </p:sp>
      <p:pic>
        <p:nvPicPr>
          <p:cNvPr id="3" name="Picture 2" descr="Logos for Print – Brand and Visual Identity – UW–Madison">
            <a:extLst>
              <a:ext uri="{FF2B5EF4-FFF2-40B4-BE49-F238E27FC236}">
                <a16:creationId xmlns:a16="http://schemas.microsoft.com/office/drawing/2014/main" id="{C2AA7D92-21F4-70BB-8F86-741F750BD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1" t="40020" r="4629" b="31980"/>
          <a:stretch/>
        </p:blipFill>
        <p:spPr bwMode="auto">
          <a:xfrm>
            <a:off x="7169843" y="5095557"/>
            <a:ext cx="25603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8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Collusion 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/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Setup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/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/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/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/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26">
            <a:extLst>
              <a:ext uri="{FF2B5EF4-FFF2-40B4-BE49-F238E27FC236}">
                <a16:creationId xmlns:a16="http://schemas.microsoft.com/office/drawing/2014/main" id="{BAEDAC68-49BD-7644-8176-9C8CC20D0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2958352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EACE7608-E727-4B45-AD61-A3925D4796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/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26">
            <a:extLst>
              <a:ext uri="{FF2B5EF4-FFF2-40B4-BE49-F238E27FC236}">
                <a16:creationId xmlns:a16="http://schemas.microsoft.com/office/drawing/2014/main" id="{C7ED6D37-6568-8941-9D74-BAC9A30F9E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104" y="3375210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AF10D636-D34B-464C-9A98-F77C22DC66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17B13045-A2A7-9048-9F46-A7315C9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7617" y="3379329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/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26">
            <a:extLst>
              <a:ext uri="{FF2B5EF4-FFF2-40B4-BE49-F238E27FC236}">
                <a16:creationId xmlns:a16="http://schemas.microsoft.com/office/drawing/2014/main" id="{4B37497D-C59C-EF4D-9758-51BC43361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3927ADBC-AF8E-2A4A-8EE1-277E8CFF05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5598458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/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26">
            <a:extLst>
              <a:ext uri="{FF2B5EF4-FFF2-40B4-BE49-F238E27FC236}">
                <a16:creationId xmlns:a16="http://schemas.microsoft.com/office/drawing/2014/main" id="{CD60E506-810F-A244-9747-E66867CA5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674088C-831F-2A4B-9332-1F7EE4415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B27C364B-0145-5E44-8D89-D269D81E9A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/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/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/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blipFill>
                <a:blip r:embed="rId12"/>
                <a:stretch>
                  <a:fillRect l="-7895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6">
            <a:extLst>
              <a:ext uri="{FF2B5EF4-FFF2-40B4-BE49-F238E27FC236}">
                <a16:creationId xmlns:a16="http://schemas.microsoft.com/office/drawing/2014/main" id="{1C6E3820-0F78-2F4E-99AC-F6EB176007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3" y="2034886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83DA529B-A536-8C47-A10E-78C380346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7181" y="5571563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/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blipFill>
                <a:blip r:embed="rId13"/>
                <a:stretch>
                  <a:fillRect l="-3488" r="-232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/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32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blipFill>
                <a:blip r:embed="rId14"/>
                <a:stretch>
                  <a:fillRect l="-4762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6">
            <a:extLst>
              <a:ext uri="{FF2B5EF4-FFF2-40B4-BE49-F238E27FC236}">
                <a16:creationId xmlns:a16="http://schemas.microsoft.com/office/drawing/2014/main" id="{657C2C82-76CB-7E49-A627-2B8EDAD9DE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3" y="1998729"/>
            <a:ext cx="1" cy="52322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B3672B8-AA16-A147-A42E-4FFB0647F76E}"/>
              </a:ext>
            </a:extLst>
          </p:cNvPr>
          <p:cNvSpPr/>
          <p:nvPr/>
        </p:nvSpPr>
        <p:spPr bwMode="auto">
          <a:xfrm>
            <a:off x="1559297" y="1801636"/>
            <a:ext cx="9696050" cy="41867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015EF8-B481-D24F-BD8E-0CEDEF5A9394}"/>
                  </a:ext>
                </a:extLst>
              </p:cNvPr>
              <p:cNvSpPr txBox="1"/>
              <p:nvPr/>
            </p:nvSpPr>
            <p:spPr>
              <a:xfrm>
                <a:off x="1559297" y="2012249"/>
                <a:ext cx="969605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Helvetica" pitchFamily="2" charset="0"/>
                  </a:rPr>
                  <a:t>Declare maximum number of corruptions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endParaRPr lang="en-US" sz="2400" dirty="0">
                  <a:solidFill>
                    <a:schemeClr val="accent6"/>
                  </a:solidFill>
                  <a:latin typeface="Helvetica" pitchFamily="2" charset="0"/>
                </a:endParaRPr>
              </a:p>
              <a:p>
                <a:pPr marL="800100" lvl="1" indent="-342900"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Bypasses the impossibility </a:t>
                </a:r>
              </a:p>
              <a:p>
                <a:pPr marL="800100" lvl="1" indent="-342900"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Can be based on minimal assumptions of PKE 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[SS10, GVW12, …]</a:t>
                </a:r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pPr marL="800100" lvl="1" indent="-342900"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Many applications 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[KMUW18, </a:t>
                </a:r>
                <a:r>
                  <a:rPr lang="en-US" sz="1400" dirty="0">
                    <a:solidFill>
                      <a:srgbClr val="FF0000"/>
                    </a:solidFill>
                    <a:latin typeface="Helvetica" pitchFamily="2" charset="0"/>
                  </a:rPr>
                  <a:t>G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KW18, …]</a:t>
                </a:r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pPr marL="800100" lvl="1" indent="-342900">
                  <a:buFont typeface="Wingdings" pitchFamily="2" charset="2"/>
                  <a:buChar char="ü"/>
                </a:pPr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  Stuck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at setup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  Security completely broken when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keys corrupted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  Can not </a:t>
                </a:r>
                <a:r>
                  <a:rPr lang="en-US" sz="2400" i="1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dynamically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adjust efficiency or security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015EF8-B481-D24F-BD8E-0CEDEF5A9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97" y="2012249"/>
                <a:ext cx="9696050" cy="3539430"/>
              </a:xfrm>
              <a:prstGeom prst="rect">
                <a:avLst/>
              </a:prstGeom>
              <a:blipFill>
                <a:blip r:embed="rId15"/>
                <a:stretch>
                  <a:fillRect t="-3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2B5991-403B-1ADE-E017-8632E3447F81}"/>
              </a:ext>
            </a:extLst>
          </p:cNvPr>
          <p:cNvSpPr/>
          <p:nvPr/>
        </p:nvSpPr>
        <p:spPr>
          <a:xfrm>
            <a:off x="889234" y="241415"/>
            <a:ext cx="1998126" cy="5173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Dynamic</a:t>
            </a:r>
            <a:endParaRPr lang="en-US" sz="72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8694-C2F9-924A-87D7-EE488094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Work: Our Results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55C7-7AD3-7F4D-9F0D-2456BF0B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Bootstrapping Compiler for Dynamic Model FE</a:t>
            </a:r>
          </a:p>
          <a:p>
            <a:pPr lvl="1"/>
            <a:r>
              <a:rPr lang="en-US" dirty="0"/>
              <a:t>Under minimal assumptions, static model can be upgraded to dynamic model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79F7185-0A06-5CC3-8B6F-BB9E2C4C51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0185" y="3248025"/>
                <a:ext cx="8131629" cy="26012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br>
                  <a:rPr lang="en-US" sz="1400" u="sng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u="sng" dirty="0">
                    <a:solidFill>
                      <a:schemeClr val="bg2">
                        <a:lumMod val="50000"/>
                      </a:schemeClr>
                    </a:solidFill>
                  </a:rPr>
                  <a:t>Theorem 1</a:t>
                </a:r>
              </a:p>
              <a:p>
                <a:pPr marL="0" indent="0">
                  <a:buNone/>
                </a:pPr>
                <a:r>
                  <a:rPr lang="en-US" dirty="0"/>
                  <a:t>Assuming IBE and static FE for function class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there exists dynamic collusion FE for function class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 security preserving (IND gives IND, SIM gives SIM)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: encryptor runs in time linear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79F7185-0A06-5CC3-8B6F-BB9E2C4C5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85" y="3248025"/>
                <a:ext cx="8131629" cy="2601232"/>
              </a:xfrm>
              <a:prstGeom prst="rect">
                <a:avLst/>
              </a:prstGeom>
              <a:blipFill>
                <a:blip r:embed="rId2"/>
                <a:stretch>
                  <a:fillRect l="-1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1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 Product Marketing Roadmap and Its Value to Sales | Proficientz">
            <a:extLst>
              <a:ext uri="{FF2B5EF4-FFF2-40B4-BE49-F238E27FC236}">
                <a16:creationId xmlns:a16="http://schemas.microsoft.com/office/drawing/2014/main" id="{B308212A-5676-A440-A954-C5A4A403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62" y="4172309"/>
            <a:ext cx="4198257" cy="26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3">
            <a:extLst>
              <a:ext uri="{FF2B5EF4-FFF2-40B4-BE49-F238E27FC236}">
                <a16:creationId xmlns:a16="http://schemas.microsoft.com/office/drawing/2014/main" id="{4A13676E-7804-7941-BA7A-B0A93DABD694}"/>
              </a:ext>
            </a:extLst>
          </p:cNvPr>
          <p:cNvSpPr/>
          <p:nvPr/>
        </p:nvSpPr>
        <p:spPr>
          <a:xfrm>
            <a:off x="2798697" y="3100208"/>
            <a:ext cx="1306286" cy="657584"/>
          </a:xfrm>
          <a:prstGeom prst="chevron">
            <a:avLst/>
          </a:prstGeom>
          <a:solidFill>
            <a:schemeClr val="tx2">
              <a:lumMod val="20000"/>
              <a:lumOff val="80000"/>
              <a:alpha val="46717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D732E-C4FE-0E4E-B70E-5ECEEA98EF25}"/>
              </a:ext>
            </a:extLst>
          </p:cNvPr>
          <p:cNvSpPr txBox="1"/>
          <p:nvPr/>
        </p:nvSpPr>
        <p:spPr>
          <a:xfrm>
            <a:off x="4165928" y="3095152"/>
            <a:ext cx="249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“Tagged”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FE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1A176-96B0-A34B-B0C8-82F0F7B97A80}"/>
              </a:ext>
            </a:extLst>
          </p:cNvPr>
          <p:cNvSpPr txBox="1"/>
          <p:nvPr/>
        </p:nvSpPr>
        <p:spPr>
          <a:xfrm>
            <a:off x="1949635" y="3106405"/>
            <a:ext cx="77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B3487-7584-EA44-B4FC-F7CCEDBF3CDD}"/>
              </a:ext>
            </a:extLst>
          </p:cNvPr>
          <p:cNvSpPr txBox="1"/>
          <p:nvPr/>
        </p:nvSpPr>
        <p:spPr>
          <a:xfrm>
            <a:off x="7890439" y="3106405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itchFamily="2" charset="2"/>
              </a:rPr>
              <a:t>Dynamic FE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C06B8E8D-62A2-5C40-8785-59833FA83EE9}"/>
              </a:ext>
            </a:extLst>
          </p:cNvPr>
          <p:cNvSpPr/>
          <p:nvPr/>
        </p:nvSpPr>
        <p:spPr>
          <a:xfrm>
            <a:off x="6515416" y="3095152"/>
            <a:ext cx="1306286" cy="657584"/>
          </a:xfrm>
          <a:prstGeom prst="chevron">
            <a:avLst/>
          </a:prstGeom>
          <a:solidFill>
            <a:schemeClr val="tx2">
              <a:lumMod val="20000"/>
              <a:lumOff val="80000"/>
              <a:alpha val="46717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5302C3-0C85-18B8-B5DB-4F5CF8313FBC}"/>
              </a:ext>
            </a:extLst>
          </p:cNvPr>
          <p:cNvSpPr txBox="1">
            <a:spLocks/>
          </p:cNvSpPr>
          <p:nvPr/>
        </p:nvSpPr>
        <p:spPr>
          <a:xfrm>
            <a:off x="838200" y="372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Roadmap from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[Garg-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-Lu-Waters: Eurocrypt’22]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6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55AC814-1279-9D4B-821F-7496C560A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0082"/>
                <a:ext cx="4953000" cy="38784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solidFill>
                      <a:srgbClr val="C00000"/>
                    </a:solidFill>
                  </a:rPr>
                  <a:t>Static FE</a:t>
                </a:r>
                <a:endParaRPr lang="en-US" sz="36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𝑆𝑒𝑡𝑢𝑝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𝑀𝑃𝐾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𝑀𝑆𝐾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𝐾𝐺𝑒𝑛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𝑀𝑆𝐾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𝐶𝑇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𝐶𝑇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55AC814-1279-9D4B-821F-7496C560A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0082"/>
                <a:ext cx="4953000" cy="3878489"/>
              </a:xfrm>
              <a:blipFill>
                <a:blip r:embed="rId2"/>
                <a:stretch>
                  <a:fillRect l="-2302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29BA8A7-D32F-A5F1-88AE-4C3FEC07D0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Tags to CTs and SKs: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“Tagged”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FE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[Garg-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-Lu-Waters: Eurocrypt’22]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3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4C82F6F-2354-D040-91E3-05C40E1D59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48138"/>
                <a:ext cx="4953000" cy="3878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600" dirty="0">
                    <a:solidFill>
                      <a:schemeClr val="accent4">
                        <a:lumMod val="75000"/>
                      </a:schemeClr>
                    </a:solidFill>
                  </a:rPr>
                  <a:t>Tagged FE</a:t>
                </a:r>
                <a:endParaRPr lang="en-US" sz="3600" i="1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𝑆𝑒𝑡𝑢𝑝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𝑀𝑃𝐾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𝑀𝑆𝐾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𝐾𝐺𝑒𝑛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𝑀𝑆𝐾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sup>
                    </m:sSup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𝑡𝑎𝑔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𝑡𝑎𝑔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4C82F6F-2354-D040-91E3-05C40E1D5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8138"/>
                <a:ext cx="4953000" cy="3878489"/>
              </a:xfrm>
              <a:prstGeom prst="rect">
                <a:avLst/>
              </a:prstGeom>
              <a:blipFill>
                <a:blip r:embed="rId3"/>
                <a:stretch>
                  <a:fillRect l="-2302" t="-4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6B83EC0-6EC3-EB40-8783-1EB9AE2574A1}"/>
                  </a:ext>
                </a:extLst>
              </p:cNvPr>
              <p:cNvSpPr/>
              <p:nvPr/>
            </p:nvSpPr>
            <p:spPr>
              <a:xfrm>
                <a:off x="7404783" y="1829855"/>
                <a:ext cx="3074530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𝑡𝑎𝑔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DIN Condensed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-bit string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6B83EC0-6EC3-EB40-8783-1EB9AE257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83" y="1829855"/>
                <a:ext cx="3074530" cy="485910"/>
              </a:xfrm>
              <a:prstGeom prst="roundRect">
                <a:avLst/>
              </a:prstGeom>
              <a:blipFill>
                <a:blip r:embed="rId4"/>
                <a:stretch>
                  <a:fillRect b="-1794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7944E7F-E759-5B4B-A377-19706BDC0F93}"/>
                  </a:ext>
                </a:extLst>
              </p:cNvPr>
              <p:cNvSpPr/>
              <p:nvPr/>
            </p:nvSpPr>
            <p:spPr>
              <a:xfrm>
                <a:off x="6842919" y="2903763"/>
                <a:ext cx="4198257" cy="13255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DIN Condensed" pitchFamily="2" charset="0"/>
                  </a:rPr>
                  <a:t>Correctness: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DIN Condensed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be combined 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sz="2400" dirty="0">
                    <a:solidFill>
                      <a:schemeClr val="tx1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DIN Condensed" pitchFamily="2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7944E7F-E759-5B4B-A377-19706BDC0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919" y="2903763"/>
                <a:ext cx="4198257" cy="1325563"/>
              </a:xfrm>
              <a:prstGeom prst="roundRect">
                <a:avLst/>
              </a:prstGeom>
              <a:blipFill>
                <a:blip r:embed="rId5"/>
                <a:stretch>
                  <a:fillRect t="-5660" b="-754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535D1B4-F42C-AE47-8008-3C7B04152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0082"/>
                <a:ext cx="4953000" cy="38784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solidFill>
                      <a:srgbClr val="C00000"/>
                    </a:solidFill>
                  </a:rPr>
                  <a:t>Static FE</a:t>
                </a:r>
                <a:endParaRPr lang="en-US" sz="36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𝑆𝑒𝑡𝑢𝑝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𝑀𝑃𝐾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𝑀𝑆𝐾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𝐾𝐺𝑒𝑛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𝑀𝑆𝐾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𝐶𝑇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𝐶𝑇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535D1B4-F42C-AE47-8008-3C7B04152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0082"/>
                <a:ext cx="4953000" cy="3878489"/>
              </a:xfrm>
              <a:blipFill>
                <a:blip r:embed="rId6"/>
                <a:stretch>
                  <a:fillRect l="-2302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982930B4-127F-3C47-A5A4-F35C49CC9201}"/>
                  </a:ext>
                </a:extLst>
              </p:cNvPr>
              <p:cNvSpPr/>
              <p:nvPr/>
            </p:nvSpPr>
            <p:spPr>
              <a:xfrm>
                <a:off x="6842919" y="4779619"/>
                <a:ext cx="4198257" cy="13255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DIN Condensed" pitchFamily="2" charset="0"/>
                  </a:rPr>
                  <a:t>Multi-Tag Simulatability: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simulatable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𝑡𝑎𝑔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keys corrupted</a:t>
                </a:r>
                <a:endParaRPr lang="en-US" sz="2400" dirty="0">
                  <a:solidFill>
                    <a:schemeClr val="tx1"/>
                  </a:solidFill>
                  <a:latin typeface="DIN Condensed" pitchFamily="2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982930B4-127F-3C47-A5A4-F35C49CC9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919" y="4779619"/>
                <a:ext cx="4198257" cy="132556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837DA044-E788-AA4D-7985-CAA6E1F884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Tags to CTs and SKs: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“Tagged”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FE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[Garg-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-Lu-Waters: Eurocrypt’22]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9BA8A7-D32F-A5F1-88AE-4C3FEC07D0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“Tagged”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FE</a:t>
            </a:r>
            <a:r>
              <a:rPr lang="en-US" dirty="0"/>
              <a:t> </a:t>
            </a:r>
            <a:r>
              <a:rPr lang="en-US" u="sng" dirty="0"/>
              <a:t>is enough for Dynamic FE</a:t>
            </a:r>
            <a:br>
              <a:rPr lang="en-US" dirty="0"/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[Garg-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-Lu-Waters: Eurocrypt’22]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EDEA36-5EB5-3D25-0C81-523C69A2D0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48138"/>
                <a:ext cx="4953000" cy="3878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600" dirty="0">
                    <a:solidFill>
                      <a:schemeClr val="accent4">
                        <a:lumMod val="75000"/>
                      </a:schemeClr>
                    </a:solidFill>
                  </a:rPr>
                  <a:t>Tagged FE</a:t>
                </a:r>
                <a:endParaRPr lang="en-US" sz="3600" i="1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𝑆𝑒𝑡𝑢𝑝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𝑀𝑃𝐾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𝑀𝑆𝐾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𝐾𝐺𝑒𝑛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𝑀𝑆𝐾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𝑡𝑎𝑔</m:t>
                        </m:r>
                      </m:sup>
                    </m:sSup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𝑡𝑎𝑔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𝑡𝑎𝑔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EDEA36-5EB5-3D25-0C81-523C69A2D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8138"/>
                <a:ext cx="4953000" cy="3878489"/>
              </a:xfrm>
              <a:prstGeom prst="rect">
                <a:avLst/>
              </a:prstGeom>
              <a:blipFill>
                <a:blip r:embed="rId2"/>
                <a:stretch>
                  <a:fillRect l="-2302" t="-4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3EFC44-69CC-A597-C1BD-CCEAC9DC2E5E}"/>
              </a:ext>
            </a:extLst>
          </p:cNvPr>
          <p:cNvSpPr/>
          <p:nvPr/>
        </p:nvSpPr>
        <p:spPr>
          <a:xfrm>
            <a:off x="5791200" y="2656115"/>
            <a:ext cx="5704114" cy="28157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</a:t>
            </a:r>
          </a:p>
          <a:p>
            <a:pPr algn="ctr"/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tag space for MPK, MSK compression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Linearization trick to reduce SK size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 Product Marketing Roadmap and Its Value to Sales | Proficientz">
            <a:extLst>
              <a:ext uri="{FF2B5EF4-FFF2-40B4-BE49-F238E27FC236}">
                <a16:creationId xmlns:a16="http://schemas.microsoft.com/office/drawing/2014/main" id="{B308212A-5676-A440-A954-C5A4A403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62" y="4172309"/>
            <a:ext cx="4198257" cy="26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3">
            <a:extLst>
              <a:ext uri="{FF2B5EF4-FFF2-40B4-BE49-F238E27FC236}">
                <a16:creationId xmlns:a16="http://schemas.microsoft.com/office/drawing/2014/main" id="{4A13676E-7804-7941-BA7A-B0A93DABD694}"/>
              </a:ext>
            </a:extLst>
          </p:cNvPr>
          <p:cNvSpPr/>
          <p:nvPr/>
        </p:nvSpPr>
        <p:spPr>
          <a:xfrm>
            <a:off x="2798697" y="3100208"/>
            <a:ext cx="1306286" cy="657584"/>
          </a:xfrm>
          <a:prstGeom prst="chevron">
            <a:avLst/>
          </a:prstGeom>
          <a:solidFill>
            <a:schemeClr val="tx2">
              <a:lumMod val="20000"/>
              <a:lumOff val="80000"/>
              <a:alpha val="46717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D732E-C4FE-0E4E-B70E-5ECEEA98EF25}"/>
              </a:ext>
            </a:extLst>
          </p:cNvPr>
          <p:cNvSpPr txBox="1"/>
          <p:nvPr/>
        </p:nvSpPr>
        <p:spPr>
          <a:xfrm>
            <a:off x="4165928" y="3095152"/>
            <a:ext cx="249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“Tagged”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FE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1A176-96B0-A34B-B0C8-82F0F7B97A80}"/>
              </a:ext>
            </a:extLst>
          </p:cNvPr>
          <p:cNvSpPr txBox="1"/>
          <p:nvPr/>
        </p:nvSpPr>
        <p:spPr>
          <a:xfrm>
            <a:off x="1949635" y="3106405"/>
            <a:ext cx="77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B3487-7584-EA44-B4FC-F7CCEDBF3CDD}"/>
              </a:ext>
            </a:extLst>
          </p:cNvPr>
          <p:cNvSpPr txBox="1"/>
          <p:nvPr/>
        </p:nvSpPr>
        <p:spPr>
          <a:xfrm>
            <a:off x="7890439" y="3106405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itchFamily="2" charset="2"/>
              </a:rPr>
              <a:t>Dynamic FE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C06B8E8D-62A2-5C40-8785-59833FA83EE9}"/>
              </a:ext>
            </a:extLst>
          </p:cNvPr>
          <p:cNvSpPr/>
          <p:nvPr/>
        </p:nvSpPr>
        <p:spPr>
          <a:xfrm>
            <a:off x="6515416" y="3095152"/>
            <a:ext cx="1306286" cy="657584"/>
          </a:xfrm>
          <a:prstGeom prst="chevron">
            <a:avLst/>
          </a:prstGeom>
          <a:solidFill>
            <a:schemeClr val="tx2">
              <a:lumMod val="20000"/>
              <a:lumOff val="80000"/>
              <a:alpha val="46717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5302C3-0C85-18B8-B5DB-4F5CF8313FBC}"/>
              </a:ext>
            </a:extLst>
          </p:cNvPr>
          <p:cNvSpPr txBox="1">
            <a:spLocks/>
          </p:cNvSpPr>
          <p:nvPr/>
        </p:nvSpPr>
        <p:spPr>
          <a:xfrm>
            <a:off x="838200" y="372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Roadmap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07F1395D-CBE9-70CC-7596-41F5BB9625C5}"/>
              </a:ext>
            </a:extLst>
          </p:cNvPr>
          <p:cNvSpPr/>
          <p:nvPr/>
        </p:nvSpPr>
        <p:spPr>
          <a:xfrm rot="16200000">
            <a:off x="3162098" y="2473156"/>
            <a:ext cx="247217" cy="2803701"/>
          </a:xfrm>
          <a:prstGeom prst="leftBrac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A449CB-5E2E-357F-678D-BE8680D4527F}"/>
              </a:ext>
            </a:extLst>
          </p:cNvPr>
          <p:cNvSpPr/>
          <p:nvPr/>
        </p:nvSpPr>
        <p:spPr>
          <a:xfrm>
            <a:off x="1239127" y="4084026"/>
            <a:ext cx="5103616" cy="1231589"/>
          </a:xfrm>
          <a:prstGeom prst="roundRect">
            <a:avLst/>
          </a:prstGeom>
          <a:solidFill>
            <a:srgbClr val="FF0000">
              <a:alpha val="71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>
                <a:solidFill>
                  <a:schemeClr val="bg1"/>
                </a:solidFill>
              </a:rPr>
              <a:t>Very complex! </a:t>
            </a:r>
            <a:br>
              <a:rPr lang="en-US" sz="2800" i="1" u="sng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[AMVY21,GGLW22]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80EE4B-E918-7B97-4422-84C676DD1A4C}"/>
              </a:ext>
            </a:extLst>
          </p:cNvPr>
          <p:cNvSpPr/>
          <p:nvPr/>
        </p:nvSpPr>
        <p:spPr>
          <a:xfrm>
            <a:off x="1239126" y="5515154"/>
            <a:ext cx="5103615" cy="1231589"/>
          </a:xfrm>
          <a:prstGeom prst="roundRect">
            <a:avLst/>
          </a:prstGeom>
          <a:solidFill>
            <a:srgbClr val="FFC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</a:rPr>
              <a:t>Developed new constructions from scratch.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D749AA4-AAF5-F435-237D-011AD8D05D6E}"/>
              </a:ext>
            </a:extLst>
          </p:cNvPr>
          <p:cNvSpPr/>
          <p:nvPr/>
        </p:nvSpPr>
        <p:spPr>
          <a:xfrm>
            <a:off x="1195813" y="1413650"/>
            <a:ext cx="5146928" cy="1490227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We show this can be done generically too!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8858501-0755-9969-FD7C-972CF7B7EC1F}"/>
              </a:ext>
            </a:extLst>
          </p:cNvPr>
          <p:cNvSpPr/>
          <p:nvPr/>
        </p:nvSpPr>
        <p:spPr>
          <a:xfrm>
            <a:off x="6477515" y="2395045"/>
            <a:ext cx="1344187" cy="646331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Easy!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A902-B654-2E4B-AB6A-E3CC4B6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Tagged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FE </a:t>
            </a:r>
            <a:r>
              <a:rPr lang="en-US" dirty="0">
                <a:sym typeface="Wingdings" pitchFamily="2" charset="2"/>
              </a:rPr>
              <a:t>from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IBE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A174D-1651-174B-AACC-09D8D218A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49000" cy="47928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Tagged FE is Static FE </a:t>
                </a:r>
                <a:r>
                  <a:rPr lang="en-US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sng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u="sng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u="sng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FE systems are accumulated into “one”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IBE is simply PKE </a:t>
                </a:r>
                <a:r>
                  <a:rPr lang="en-US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sng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u="sng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i="1" u="sng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PKE systems are accumulated into “one”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[Dottling-Garg17, …] established generic compilers to lift PKE into IBE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2 Ideas: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Encode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PKE public-secret key pairs at leaves of an exponential tree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	Use sequence of garbled circuits (in CT) to perform DFS during decryption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Basically, an encryptor creates garbled circuits to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“defer”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actual ciphertext computation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 IBE secret key contains info about path from root to leaf (containing actual PK)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A174D-1651-174B-AACC-09D8D218A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49000" cy="4792889"/>
              </a:xfrm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Secrets of Observation - Maren SchmidtMaren Schmidt">
            <a:extLst>
              <a:ext uri="{FF2B5EF4-FFF2-40B4-BE49-F238E27FC236}">
                <a16:creationId xmlns:a16="http://schemas.microsoft.com/office/drawing/2014/main" id="{7693E8BD-42F7-C244-8229-C844EE91A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Observations Stock Illustrations – 292 Observations Stock Illustrations,  Vectors &amp;amp; Clipart - Dreamstime">
            <a:extLst>
              <a:ext uri="{FF2B5EF4-FFF2-40B4-BE49-F238E27FC236}">
                <a16:creationId xmlns:a16="http://schemas.microsoft.com/office/drawing/2014/main" id="{6B66CD1E-6997-CD41-A803-AC2B79AA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86" y="365125"/>
            <a:ext cx="3164114" cy="17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40F4F1-ABAA-FE42-884E-7D68DC8B0F9D}"/>
              </a:ext>
            </a:extLst>
          </p:cNvPr>
          <p:cNvSpPr txBox="1">
            <a:spLocks/>
          </p:cNvSpPr>
          <p:nvPr/>
        </p:nvSpPr>
        <p:spPr>
          <a:xfrm>
            <a:off x="945242" y="2919412"/>
            <a:ext cx="11049000" cy="101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IDEA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Replace each call to PKE algorithm with appropriate FE algorithm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Use “tag” as IBE identity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507D5-1235-DA48-8673-8A69568A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9" y="2791052"/>
            <a:ext cx="4924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9F15-BBDE-9118-E959-8A20093E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Pictorially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CE25BB-4C56-4A17-6EF2-FED5C07D9022}"/>
              </a:ext>
            </a:extLst>
          </p:cNvPr>
          <p:cNvSpPr/>
          <p:nvPr/>
        </p:nvSpPr>
        <p:spPr>
          <a:xfrm rot="10800000">
            <a:off x="1987761" y="2268673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7582DC-A7A5-66F0-D9F8-60F7A597820F}"/>
              </a:ext>
            </a:extLst>
          </p:cNvPr>
          <p:cNvSpPr/>
          <p:nvPr/>
        </p:nvSpPr>
        <p:spPr>
          <a:xfrm rot="10800000">
            <a:off x="2407224" y="2793644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0F94B0-A5D7-50F0-43CB-C7826C3237F2}"/>
              </a:ext>
            </a:extLst>
          </p:cNvPr>
          <p:cNvSpPr/>
          <p:nvPr/>
        </p:nvSpPr>
        <p:spPr>
          <a:xfrm rot="10800000">
            <a:off x="1548006" y="2793645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F79AE0-3747-8B8A-9BB5-659734AC2D3E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 flipH="1" flipV="1">
            <a:off x="2124921" y="2514514"/>
            <a:ext cx="419463" cy="27913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E663DA-38D3-D456-4FE1-03FC5BC05BA0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 flipV="1">
            <a:off x="1685166" y="2514514"/>
            <a:ext cx="439755" cy="27913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5B19F5A-AECA-7917-7ABA-4B4A28C4C7DB}"/>
              </a:ext>
            </a:extLst>
          </p:cNvPr>
          <p:cNvSpPr/>
          <p:nvPr/>
        </p:nvSpPr>
        <p:spPr>
          <a:xfrm rot="10800000">
            <a:off x="1767883" y="3330490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AE568-84D7-8E4A-ADE9-6104615D0D48}"/>
              </a:ext>
            </a:extLst>
          </p:cNvPr>
          <p:cNvSpPr/>
          <p:nvPr/>
        </p:nvSpPr>
        <p:spPr>
          <a:xfrm rot="10800000">
            <a:off x="1305733" y="3330491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279EAB-6F78-8950-6863-F4FBF67DCA2E}"/>
              </a:ext>
            </a:extLst>
          </p:cNvPr>
          <p:cNvCxnSpPr>
            <a:cxnSpLocks/>
            <a:stCxn id="23" idx="4"/>
            <a:endCxn id="6" idx="0"/>
          </p:cNvCxnSpPr>
          <p:nvPr/>
        </p:nvCxnSpPr>
        <p:spPr>
          <a:xfrm flipH="1" flipV="1">
            <a:off x="1685166" y="3039486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73F930-4C5D-3BF4-4127-5FFF7CD2607C}"/>
              </a:ext>
            </a:extLst>
          </p:cNvPr>
          <p:cNvCxnSpPr>
            <a:cxnSpLocks/>
            <a:stCxn id="24" idx="4"/>
            <a:endCxn id="6" idx="0"/>
          </p:cNvCxnSpPr>
          <p:nvPr/>
        </p:nvCxnSpPr>
        <p:spPr>
          <a:xfrm flipV="1">
            <a:off x="1442893" y="3039486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8B4C48E-2CED-0169-1843-D89A356B5D9E}"/>
              </a:ext>
            </a:extLst>
          </p:cNvPr>
          <p:cNvSpPr/>
          <p:nvPr/>
        </p:nvSpPr>
        <p:spPr>
          <a:xfrm rot="10800000">
            <a:off x="2661150" y="3338340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ED9B23-577E-88F9-0CA0-1FD983459178}"/>
              </a:ext>
            </a:extLst>
          </p:cNvPr>
          <p:cNvSpPr/>
          <p:nvPr/>
        </p:nvSpPr>
        <p:spPr>
          <a:xfrm rot="10800000">
            <a:off x="2199000" y="3338341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B1DB97-9EC4-8E31-1EFD-AEBD0E81818E}"/>
              </a:ext>
            </a:extLst>
          </p:cNvPr>
          <p:cNvCxnSpPr>
            <a:cxnSpLocks/>
            <a:stCxn id="32" idx="4"/>
          </p:cNvCxnSpPr>
          <p:nvPr/>
        </p:nvCxnSpPr>
        <p:spPr>
          <a:xfrm flipH="1" flipV="1">
            <a:off x="2578433" y="3047336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C090D5-9B44-8DB0-A4BA-4F69920BB364}"/>
              </a:ext>
            </a:extLst>
          </p:cNvPr>
          <p:cNvCxnSpPr>
            <a:cxnSpLocks/>
            <a:stCxn id="33" idx="4"/>
          </p:cNvCxnSpPr>
          <p:nvPr/>
        </p:nvCxnSpPr>
        <p:spPr>
          <a:xfrm flipV="1">
            <a:off x="2336160" y="3047336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60">
            <a:extLst>
              <a:ext uri="{FF2B5EF4-FFF2-40B4-BE49-F238E27FC236}">
                <a16:creationId xmlns:a16="http://schemas.microsoft.com/office/drawing/2014/main" id="{6A5A713A-5CE1-E90C-E077-23A417CD819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822267" y="3850054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19444D-F83E-6E71-7E03-F6D4F7588A9E}"/>
              </a:ext>
            </a:extLst>
          </p:cNvPr>
          <p:cNvSpPr/>
          <p:nvPr/>
        </p:nvSpPr>
        <p:spPr>
          <a:xfrm rot="10800000">
            <a:off x="1376797" y="4668006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433BAAC-692B-1C63-D228-BF3810129396}"/>
              </a:ext>
            </a:extLst>
          </p:cNvPr>
          <p:cNvSpPr/>
          <p:nvPr/>
        </p:nvSpPr>
        <p:spPr>
          <a:xfrm rot="10800000">
            <a:off x="517579" y="4668007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601FE74-50BD-AA55-D1FC-9F2E3A8ED686}"/>
              </a:ext>
            </a:extLst>
          </p:cNvPr>
          <p:cNvSpPr/>
          <p:nvPr/>
        </p:nvSpPr>
        <p:spPr>
          <a:xfrm rot="10800000">
            <a:off x="737456" y="5204852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95A07C-B37A-10F7-BD20-1FCFA3D2433D}"/>
              </a:ext>
            </a:extLst>
          </p:cNvPr>
          <p:cNvSpPr/>
          <p:nvPr/>
        </p:nvSpPr>
        <p:spPr>
          <a:xfrm rot="10800000">
            <a:off x="275306" y="5204853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06A413-9EE4-120F-4C4F-2BD454925154}"/>
              </a:ext>
            </a:extLst>
          </p:cNvPr>
          <p:cNvCxnSpPr>
            <a:cxnSpLocks/>
            <a:stCxn id="39" idx="4"/>
            <a:endCxn id="38" idx="0"/>
          </p:cNvCxnSpPr>
          <p:nvPr/>
        </p:nvCxnSpPr>
        <p:spPr>
          <a:xfrm flipH="1" flipV="1">
            <a:off x="654739" y="4913848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E5D1B1-F726-F383-CFD5-E85622CF395E}"/>
              </a:ext>
            </a:extLst>
          </p:cNvPr>
          <p:cNvCxnSpPr>
            <a:cxnSpLocks/>
            <a:stCxn id="40" idx="4"/>
            <a:endCxn id="38" idx="0"/>
          </p:cNvCxnSpPr>
          <p:nvPr/>
        </p:nvCxnSpPr>
        <p:spPr>
          <a:xfrm flipV="1">
            <a:off x="412466" y="4913848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4BFF878-12CB-2498-2E1B-BCD3D09B8487}"/>
              </a:ext>
            </a:extLst>
          </p:cNvPr>
          <p:cNvSpPr/>
          <p:nvPr/>
        </p:nvSpPr>
        <p:spPr>
          <a:xfrm rot="10800000">
            <a:off x="1630723" y="5212702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E08BC9-E044-A333-E9AA-EBBB2EB38BF8}"/>
              </a:ext>
            </a:extLst>
          </p:cNvPr>
          <p:cNvSpPr/>
          <p:nvPr/>
        </p:nvSpPr>
        <p:spPr>
          <a:xfrm rot="10800000">
            <a:off x="1168573" y="5212703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E18D95-B40B-D341-A3A9-E92A585F4B23}"/>
              </a:ext>
            </a:extLst>
          </p:cNvPr>
          <p:cNvCxnSpPr>
            <a:cxnSpLocks/>
            <a:stCxn id="43" idx="4"/>
          </p:cNvCxnSpPr>
          <p:nvPr/>
        </p:nvCxnSpPr>
        <p:spPr>
          <a:xfrm flipH="1" flipV="1">
            <a:off x="1548006" y="4921698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23E634-2DC2-4BCB-C6BC-04CF39D7EE00}"/>
              </a:ext>
            </a:extLst>
          </p:cNvPr>
          <p:cNvCxnSpPr>
            <a:cxnSpLocks/>
            <a:stCxn id="44" idx="4"/>
          </p:cNvCxnSpPr>
          <p:nvPr/>
        </p:nvCxnSpPr>
        <p:spPr>
          <a:xfrm flipV="1">
            <a:off x="1305733" y="4921698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91FEEEC-DCDF-0E2A-B948-D88D1A52F860}"/>
              </a:ext>
            </a:extLst>
          </p:cNvPr>
          <p:cNvSpPr/>
          <p:nvPr/>
        </p:nvSpPr>
        <p:spPr>
          <a:xfrm rot="10800000">
            <a:off x="3608876" y="4653858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003535-08F3-37AD-9E82-A536BA2E5768}"/>
              </a:ext>
            </a:extLst>
          </p:cNvPr>
          <p:cNvSpPr/>
          <p:nvPr/>
        </p:nvSpPr>
        <p:spPr>
          <a:xfrm rot="10800000">
            <a:off x="2749658" y="4653859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B06E984-5863-4177-9E72-47680C229BAC}"/>
              </a:ext>
            </a:extLst>
          </p:cNvPr>
          <p:cNvSpPr/>
          <p:nvPr/>
        </p:nvSpPr>
        <p:spPr>
          <a:xfrm rot="10800000">
            <a:off x="2969535" y="5190704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101ACE8-C45B-D502-49CE-2075DA7D41D4}"/>
              </a:ext>
            </a:extLst>
          </p:cNvPr>
          <p:cNvSpPr/>
          <p:nvPr/>
        </p:nvSpPr>
        <p:spPr>
          <a:xfrm rot="10800000">
            <a:off x="2507385" y="5190705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734D4A4-6EEB-38F5-E20A-2F31D40F8ED6}"/>
              </a:ext>
            </a:extLst>
          </p:cNvPr>
          <p:cNvCxnSpPr>
            <a:cxnSpLocks/>
            <a:stCxn id="49" idx="4"/>
            <a:endCxn id="48" idx="0"/>
          </p:cNvCxnSpPr>
          <p:nvPr/>
        </p:nvCxnSpPr>
        <p:spPr>
          <a:xfrm flipH="1" flipV="1">
            <a:off x="2886818" y="4899700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771578E-9D42-27F3-FFFB-A26DC0E2EAC2}"/>
              </a:ext>
            </a:extLst>
          </p:cNvPr>
          <p:cNvCxnSpPr>
            <a:cxnSpLocks/>
            <a:stCxn id="50" idx="4"/>
            <a:endCxn id="48" idx="0"/>
          </p:cNvCxnSpPr>
          <p:nvPr/>
        </p:nvCxnSpPr>
        <p:spPr>
          <a:xfrm flipV="1">
            <a:off x="2644545" y="4899700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63266BC9-0CC0-AFEA-DD19-89E87811C204}"/>
              </a:ext>
            </a:extLst>
          </p:cNvPr>
          <p:cNvSpPr/>
          <p:nvPr/>
        </p:nvSpPr>
        <p:spPr>
          <a:xfrm rot="10800000">
            <a:off x="3862802" y="5198554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EB676DC-E78A-672F-A8EA-BA285CE48A2B}"/>
              </a:ext>
            </a:extLst>
          </p:cNvPr>
          <p:cNvSpPr/>
          <p:nvPr/>
        </p:nvSpPr>
        <p:spPr>
          <a:xfrm rot="10800000">
            <a:off x="3400652" y="5198555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683CE88-DC6F-1415-9475-8B37FD663719}"/>
              </a:ext>
            </a:extLst>
          </p:cNvPr>
          <p:cNvCxnSpPr>
            <a:cxnSpLocks/>
            <a:stCxn id="53" idx="4"/>
          </p:cNvCxnSpPr>
          <p:nvPr/>
        </p:nvCxnSpPr>
        <p:spPr>
          <a:xfrm flipH="1" flipV="1">
            <a:off x="3780085" y="4907550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ACE6DAE-2D08-65F2-0A2E-BDB458C5D0AB}"/>
              </a:ext>
            </a:extLst>
          </p:cNvPr>
          <p:cNvCxnSpPr>
            <a:cxnSpLocks/>
            <a:stCxn id="54" idx="4"/>
          </p:cNvCxnSpPr>
          <p:nvPr/>
        </p:nvCxnSpPr>
        <p:spPr>
          <a:xfrm flipV="1">
            <a:off x="3537812" y="4907550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 Box 60">
            <a:extLst>
              <a:ext uri="{FF2B5EF4-FFF2-40B4-BE49-F238E27FC236}">
                <a16:creationId xmlns:a16="http://schemas.microsoft.com/office/drawing/2014/main" id="{7C5072B5-5BE3-D373-E85D-2CBB9B3A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374" y="4482424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8" name="Text Box 60">
            <a:extLst>
              <a:ext uri="{FF2B5EF4-FFF2-40B4-BE49-F238E27FC236}">
                <a16:creationId xmlns:a16="http://schemas.microsoft.com/office/drawing/2014/main" id="{2B994A4B-66CD-C5A5-8027-80C6A42C87CF}"/>
              </a:ext>
            </a:extLst>
          </p:cNvPr>
          <p:cNvSpPr txBox="1">
            <a:spLocks noChangeArrowheads="1"/>
          </p:cNvSpPr>
          <p:nvPr/>
        </p:nvSpPr>
        <p:spPr bwMode="auto">
          <a:xfrm rot="7057832">
            <a:off x="791840" y="3989729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0EC18BEF-F78B-F179-A726-8F7F76F87A02}"/>
              </a:ext>
            </a:extLst>
          </p:cNvPr>
          <p:cNvSpPr txBox="1">
            <a:spLocks noChangeArrowheads="1"/>
          </p:cNvSpPr>
          <p:nvPr/>
        </p:nvSpPr>
        <p:spPr bwMode="auto">
          <a:xfrm rot="14165554">
            <a:off x="2821415" y="3945458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127574E-6DD7-6556-FD7A-8648D0300D4B}"/>
                  </a:ext>
                </a:extLst>
              </p:cNvPr>
              <p:cNvSpPr/>
              <p:nvPr/>
            </p:nvSpPr>
            <p:spPr>
              <a:xfrm>
                <a:off x="244486" y="5659771"/>
                <a:ext cx="3834579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Each leaf has PKE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127574E-6DD7-6556-FD7A-8648D0300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6" y="5659771"/>
                <a:ext cx="3834579" cy="485910"/>
              </a:xfrm>
              <a:prstGeom prst="roundRect">
                <a:avLst/>
              </a:prstGeom>
              <a:blipFill>
                <a:blip r:embed="rId2"/>
                <a:stretch>
                  <a:fillRect l="-2310" t="-15000" r="-330" b="-37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BC288FE0-8A46-9D21-F7B1-6F35EFDA07CF}"/>
                  </a:ext>
                </a:extLst>
              </p:cNvPr>
              <p:cNvSpPr/>
              <p:nvPr/>
            </p:nvSpPr>
            <p:spPr>
              <a:xfrm>
                <a:off x="796934" y="1730788"/>
                <a:ext cx="2721450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Root serves as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𝑀𝑃𝐾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BC288FE0-8A46-9D21-F7B1-6F35EFDA0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34" y="1730788"/>
                <a:ext cx="2721450" cy="485910"/>
              </a:xfrm>
              <a:prstGeom prst="roundRect">
                <a:avLst/>
              </a:prstGeom>
              <a:blipFill>
                <a:blip r:embed="rId3"/>
                <a:stretch>
                  <a:fillRect l="-926" t="-15000" b="-37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B971FA55-E585-E4F1-5EF3-6B748B462B06}"/>
                  </a:ext>
                </a:extLst>
              </p:cNvPr>
              <p:cNvSpPr/>
              <p:nvPr/>
            </p:nvSpPr>
            <p:spPr>
              <a:xfrm>
                <a:off x="302100" y="3519080"/>
                <a:ext cx="3567235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𝑆𝐾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encodes tree efficiently</a:t>
                </a:r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B971FA55-E585-E4F1-5EF3-6B748B462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0" y="3519080"/>
                <a:ext cx="3567235" cy="485910"/>
              </a:xfrm>
              <a:prstGeom prst="roundRect">
                <a:avLst/>
              </a:prstGeom>
              <a:blipFill>
                <a:blip r:embed="rId4"/>
                <a:stretch>
                  <a:fillRect t="-15000" r="-2128" b="-37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8">
            <a:extLst>
              <a:ext uri="{FF2B5EF4-FFF2-40B4-BE49-F238E27FC236}">
                <a16:creationId xmlns:a16="http://schemas.microsoft.com/office/drawing/2014/main" id="{0A3F6EB6-4957-52DC-26BB-9DCDD866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728" y="5009843"/>
            <a:ext cx="1840845" cy="46065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/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EC50928F-9528-0961-9147-B97048FC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224" y="2505846"/>
            <a:ext cx="1825349" cy="460651"/>
          </a:xfrm>
          <a:prstGeom prst="roundRect">
            <a:avLst>
              <a:gd name="adj" fmla="val 16667"/>
            </a:avLst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/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65" name="Text Box 60">
            <a:extLst>
              <a:ext uri="{FF2B5EF4-FFF2-40B4-BE49-F238E27FC236}">
                <a16:creationId xmlns:a16="http://schemas.microsoft.com/office/drawing/2014/main" id="{E88610ED-001A-8FCC-B5FA-58DCCA63749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984240" y="4146802"/>
            <a:ext cx="105294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………</a:t>
            </a:r>
            <a:endParaRPr lang="en-US" sz="7200" b="1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8" name="Rounded Rectangle 8">
            <a:extLst>
              <a:ext uri="{FF2B5EF4-FFF2-40B4-BE49-F238E27FC236}">
                <a16:creationId xmlns:a16="http://schemas.microsoft.com/office/drawing/2014/main" id="{868884E3-BABD-8E0B-1621-6C41A844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252" y="3339330"/>
            <a:ext cx="1831322" cy="46065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/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4E85B6-B7BF-7D60-F14C-27F59074CF6F}"/>
              </a:ext>
            </a:extLst>
          </p:cNvPr>
          <p:cNvSpPr txBox="1"/>
          <p:nvPr/>
        </p:nvSpPr>
        <p:spPr>
          <a:xfrm>
            <a:off x="8665152" y="3342560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Garbled Ckt-2</a:t>
            </a:r>
          </a:p>
        </p:txBody>
      </p:sp>
      <p:sp>
        <p:nvSpPr>
          <p:cNvPr id="70" name="Text Box 60">
            <a:extLst>
              <a:ext uri="{FF2B5EF4-FFF2-40B4-BE49-F238E27FC236}">
                <a16:creationId xmlns:a16="http://schemas.microsoft.com/office/drawing/2014/main" id="{ECF041A0-30CA-EC0E-3F51-301EDB9DEC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182462" y="4142558"/>
            <a:ext cx="105294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1AC4B2A0-9BDC-4229-99EC-5DCC19FB93D2}"/>
              </a:ext>
            </a:extLst>
          </p:cNvPr>
          <p:cNvSpPr/>
          <p:nvPr/>
        </p:nvSpPr>
        <p:spPr>
          <a:xfrm rot="10800000">
            <a:off x="10774381" y="2474511"/>
            <a:ext cx="384148" cy="3058030"/>
          </a:xfrm>
          <a:prstGeom prst="leftBrac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013BD92-0D57-1173-3EA7-6FB07944726D}"/>
              </a:ext>
            </a:extLst>
          </p:cNvPr>
          <p:cNvSpPr txBox="1"/>
          <p:nvPr/>
        </p:nvSpPr>
        <p:spPr>
          <a:xfrm>
            <a:off x="8665151" y="2493210"/>
            <a:ext cx="189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Garbled Ckt-1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F3E3675-A98C-1657-6BC6-CC579B5D4B0C}"/>
                  </a:ext>
                </a:extLst>
              </p:cNvPr>
              <p:cNvSpPr txBox="1"/>
              <p:nvPr/>
            </p:nvSpPr>
            <p:spPr>
              <a:xfrm>
                <a:off x="8657486" y="4996878"/>
                <a:ext cx="19037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2400" dirty="0">
                    <a:solidFill>
                      <a:schemeClr val="bg1"/>
                    </a:solidFill>
                  </a:rPr>
                  <a:t>Garbled </a:t>
                </a:r>
                <a:r>
                  <a:rPr lang="en-US" altLang="en-US" sz="2400" dirty="0" err="1">
                    <a:solidFill>
                      <a:schemeClr val="bg1"/>
                    </a:solidFill>
                  </a:rPr>
                  <a:t>Ckt</a:t>
                </a:r>
                <a:r>
                  <a:rPr lang="en-US" altLang="en-US" sz="2400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F3E3675-A98C-1657-6BC6-CC579B5D4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486" y="4996878"/>
                <a:ext cx="1903791" cy="461665"/>
              </a:xfrm>
              <a:prstGeom prst="rect">
                <a:avLst/>
              </a:prstGeom>
              <a:blipFill>
                <a:blip r:embed="rId5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9396DCE-3018-DF10-E73E-FFCE8D149A68}"/>
                  </a:ext>
                </a:extLst>
              </p:cNvPr>
              <p:cNvSpPr/>
              <p:nvPr/>
            </p:nvSpPr>
            <p:spPr>
              <a:xfrm>
                <a:off x="8348211" y="1694021"/>
                <a:ext cx="2721450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chemeClr val="accent1"/>
                    </a:solidFill>
                    <a:latin typeface="DIN Condensed" pitchFamily="2" charset="0"/>
                  </a:rPr>
                  <a:t>Ckt-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 encodes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𝑡𝑎𝑔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9396DCE-3018-DF10-E73E-FFCE8D149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211" y="1694021"/>
                <a:ext cx="2721450" cy="485910"/>
              </a:xfrm>
              <a:prstGeom prst="roundRect">
                <a:avLst/>
              </a:prstGeom>
              <a:blipFill>
                <a:blip r:embed="rId6"/>
                <a:stretch>
                  <a:fillRect l="-3241" t="-15000" b="-350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DB3475BA-7935-7B8D-04FB-9922D8A8A586}"/>
                  </a:ext>
                </a:extLst>
              </p:cNvPr>
              <p:cNvSpPr/>
              <p:nvPr/>
            </p:nvSpPr>
            <p:spPr>
              <a:xfrm>
                <a:off x="4338714" y="3278594"/>
                <a:ext cx="3621923" cy="120382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 encodes a tree path from root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DB3475BA-7935-7B8D-04FB-9922D8A8A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14" y="3278594"/>
                <a:ext cx="3621923" cy="1203829"/>
              </a:xfrm>
              <a:prstGeom prst="roundRect">
                <a:avLst/>
              </a:prstGeom>
              <a:blipFill>
                <a:blip r:embed="rId7"/>
                <a:stretch>
                  <a:fillRect b="-312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DCE3EEB-B672-2110-252A-AF368CD811BE}"/>
                  </a:ext>
                </a:extLst>
              </p:cNvPr>
              <p:cNvSpPr txBox="1"/>
              <p:nvPr/>
            </p:nvSpPr>
            <p:spPr>
              <a:xfrm>
                <a:off x="11035570" y="3751063"/>
                <a:ext cx="8837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DCE3EEB-B672-2110-252A-AF368CD81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570" y="3751063"/>
                <a:ext cx="883727" cy="461665"/>
              </a:xfrm>
              <a:prstGeom prst="rect">
                <a:avLst/>
              </a:prstGeom>
              <a:blipFill>
                <a:blip r:embed="rId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09B8A6F4-0985-08F6-E6BF-BD1C04CEA7D6}"/>
                  </a:ext>
                </a:extLst>
              </p:cNvPr>
              <p:cNvSpPr/>
              <p:nvPr/>
            </p:nvSpPr>
            <p:spPr>
              <a:xfrm>
                <a:off x="4718788" y="5320438"/>
                <a:ext cx="5382204" cy="10727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Garbled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Ckts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evaluated one-by-one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Last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Ckt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outputs PKE encryption under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09B8A6F4-0985-08F6-E6BF-BD1C04CEA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8" y="5320438"/>
                <a:ext cx="5382204" cy="107270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8D15C306-E91D-2427-F25B-1976778E8DA1}"/>
              </a:ext>
            </a:extLst>
          </p:cNvPr>
          <p:cNvSpPr/>
          <p:nvPr/>
        </p:nvSpPr>
        <p:spPr>
          <a:xfrm>
            <a:off x="4034344" y="521866"/>
            <a:ext cx="5632170" cy="18340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details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one-time signatures with encryption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iterated simulation of garbled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ckts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efficiently generating tree during setup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  <a:endParaRPr lang="en-US" sz="2400" dirty="0">
              <a:solidFill>
                <a:schemeClr val="tx1"/>
              </a:solidFill>
              <a:latin typeface="DIN Condensed" pitchFamily="2" charset="0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FFA70475-4A69-5789-3FF4-1C3ED0EE4BF1}"/>
              </a:ext>
            </a:extLst>
          </p:cNvPr>
          <p:cNvSpPr/>
          <p:nvPr/>
        </p:nvSpPr>
        <p:spPr bwMode="auto">
          <a:xfrm>
            <a:off x="1405237" y="2177117"/>
            <a:ext cx="9624624" cy="302682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Let us replace PKE with FE appropriately!</a:t>
            </a:r>
          </a:p>
        </p:txBody>
      </p:sp>
    </p:spTree>
    <p:extLst>
      <p:ext uri="{BB962C8B-B14F-4D97-AF65-F5344CB8AC3E}">
        <p14:creationId xmlns:p14="http://schemas.microsoft.com/office/powerpoint/2010/main" val="12960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8" grpId="0" animBg="1"/>
      <p:bldP spid="69" grpId="0"/>
      <p:bldP spid="70" grpId="0"/>
      <p:bldP spid="73" grpId="0" animBg="1"/>
      <p:bldP spid="85" grpId="0"/>
      <p:bldP spid="88" grpId="0"/>
      <p:bldP spid="89" grpId="0" animBg="1"/>
      <p:bldP spid="91" grpId="0" animBg="1"/>
      <p:bldP spid="93" grpId="0"/>
      <p:bldP spid="94" grpId="0" animBg="1"/>
      <p:bldP spid="95" grpId="0" animBg="1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9F15-BBDE-9118-E959-8A20093E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Pictorially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CE25BB-4C56-4A17-6EF2-FED5C07D9022}"/>
              </a:ext>
            </a:extLst>
          </p:cNvPr>
          <p:cNvSpPr/>
          <p:nvPr/>
        </p:nvSpPr>
        <p:spPr>
          <a:xfrm rot="10800000">
            <a:off x="1987761" y="2268673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7582DC-A7A5-66F0-D9F8-60F7A597820F}"/>
              </a:ext>
            </a:extLst>
          </p:cNvPr>
          <p:cNvSpPr/>
          <p:nvPr/>
        </p:nvSpPr>
        <p:spPr>
          <a:xfrm rot="10800000">
            <a:off x="2407224" y="2793644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0F94B0-A5D7-50F0-43CB-C7826C3237F2}"/>
              </a:ext>
            </a:extLst>
          </p:cNvPr>
          <p:cNvSpPr/>
          <p:nvPr/>
        </p:nvSpPr>
        <p:spPr>
          <a:xfrm rot="10800000">
            <a:off x="1548006" y="2793645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F79AE0-3747-8B8A-9BB5-659734AC2D3E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 flipH="1" flipV="1">
            <a:off x="2124921" y="2514514"/>
            <a:ext cx="419463" cy="27913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E663DA-38D3-D456-4FE1-03FC5BC05BA0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 flipV="1">
            <a:off x="1685166" y="2514514"/>
            <a:ext cx="439755" cy="27913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5B19F5A-AECA-7917-7ABA-4B4A28C4C7DB}"/>
              </a:ext>
            </a:extLst>
          </p:cNvPr>
          <p:cNvSpPr/>
          <p:nvPr/>
        </p:nvSpPr>
        <p:spPr>
          <a:xfrm rot="10800000">
            <a:off x="1767883" y="3330490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AE568-84D7-8E4A-ADE9-6104615D0D48}"/>
              </a:ext>
            </a:extLst>
          </p:cNvPr>
          <p:cNvSpPr/>
          <p:nvPr/>
        </p:nvSpPr>
        <p:spPr>
          <a:xfrm rot="10800000">
            <a:off x="1305733" y="3330491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279EAB-6F78-8950-6863-F4FBF67DCA2E}"/>
              </a:ext>
            </a:extLst>
          </p:cNvPr>
          <p:cNvCxnSpPr>
            <a:cxnSpLocks/>
            <a:stCxn id="23" idx="4"/>
            <a:endCxn id="6" idx="0"/>
          </p:cNvCxnSpPr>
          <p:nvPr/>
        </p:nvCxnSpPr>
        <p:spPr>
          <a:xfrm flipH="1" flipV="1">
            <a:off x="1685166" y="3039486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73F930-4C5D-3BF4-4127-5FFF7CD2607C}"/>
              </a:ext>
            </a:extLst>
          </p:cNvPr>
          <p:cNvCxnSpPr>
            <a:cxnSpLocks/>
            <a:stCxn id="24" idx="4"/>
            <a:endCxn id="6" idx="0"/>
          </p:cNvCxnSpPr>
          <p:nvPr/>
        </p:nvCxnSpPr>
        <p:spPr>
          <a:xfrm flipV="1">
            <a:off x="1442893" y="3039486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8B4C48E-2CED-0169-1843-D89A356B5D9E}"/>
              </a:ext>
            </a:extLst>
          </p:cNvPr>
          <p:cNvSpPr/>
          <p:nvPr/>
        </p:nvSpPr>
        <p:spPr>
          <a:xfrm rot="10800000">
            <a:off x="2661150" y="3338340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ED9B23-577E-88F9-0CA0-1FD983459178}"/>
              </a:ext>
            </a:extLst>
          </p:cNvPr>
          <p:cNvSpPr/>
          <p:nvPr/>
        </p:nvSpPr>
        <p:spPr>
          <a:xfrm rot="10800000">
            <a:off x="2199000" y="3338341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B1DB97-9EC4-8E31-1EFD-AEBD0E81818E}"/>
              </a:ext>
            </a:extLst>
          </p:cNvPr>
          <p:cNvCxnSpPr>
            <a:cxnSpLocks/>
            <a:stCxn id="32" idx="4"/>
          </p:cNvCxnSpPr>
          <p:nvPr/>
        </p:nvCxnSpPr>
        <p:spPr>
          <a:xfrm flipH="1" flipV="1">
            <a:off x="2578433" y="3047336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C090D5-9B44-8DB0-A4BA-4F69920BB364}"/>
              </a:ext>
            </a:extLst>
          </p:cNvPr>
          <p:cNvCxnSpPr>
            <a:cxnSpLocks/>
            <a:stCxn id="33" idx="4"/>
          </p:cNvCxnSpPr>
          <p:nvPr/>
        </p:nvCxnSpPr>
        <p:spPr>
          <a:xfrm flipV="1">
            <a:off x="2336160" y="3047336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60">
            <a:extLst>
              <a:ext uri="{FF2B5EF4-FFF2-40B4-BE49-F238E27FC236}">
                <a16:creationId xmlns:a16="http://schemas.microsoft.com/office/drawing/2014/main" id="{6A5A713A-5CE1-E90C-E077-23A417CD819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822267" y="3850054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19444D-F83E-6E71-7E03-F6D4F7588A9E}"/>
              </a:ext>
            </a:extLst>
          </p:cNvPr>
          <p:cNvSpPr/>
          <p:nvPr/>
        </p:nvSpPr>
        <p:spPr>
          <a:xfrm rot="10800000">
            <a:off x="1376797" y="4668006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433BAAC-692B-1C63-D228-BF3810129396}"/>
              </a:ext>
            </a:extLst>
          </p:cNvPr>
          <p:cNvSpPr/>
          <p:nvPr/>
        </p:nvSpPr>
        <p:spPr>
          <a:xfrm rot="10800000">
            <a:off x="517579" y="4668007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601FE74-50BD-AA55-D1FC-9F2E3A8ED686}"/>
              </a:ext>
            </a:extLst>
          </p:cNvPr>
          <p:cNvSpPr/>
          <p:nvPr/>
        </p:nvSpPr>
        <p:spPr>
          <a:xfrm rot="10800000">
            <a:off x="737456" y="5204852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95A07C-B37A-10F7-BD20-1FCFA3D2433D}"/>
              </a:ext>
            </a:extLst>
          </p:cNvPr>
          <p:cNvSpPr/>
          <p:nvPr/>
        </p:nvSpPr>
        <p:spPr>
          <a:xfrm rot="10800000">
            <a:off x="275306" y="5204853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06A413-9EE4-120F-4C4F-2BD454925154}"/>
              </a:ext>
            </a:extLst>
          </p:cNvPr>
          <p:cNvCxnSpPr>
            <a:cxnSpLocks/>
            <a:stCxn id="39" idx="4"/>
            <a:endCxn id="38" idx="0"/>
          </p:cNvCxnSpPr>
          <p:nvPr/>
        </p:nvCxnSpPr>
        <p:spPr>
          <a:xfrm flipH="1" flipV="1">
            <a:off x="654739" y="4913848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E5D1B1-F726-F383-CFD5-E85622CF395E}"/>
              </a:ext>
            </a:extLst>
          </p:cNvPr>
          <p:cNvCxnSpPr>
            <a:cxnSpLocks/>
            <a:stCxn id="40" idx="4"/>
            <a:endCxn id="38" idx="0"/>
          </p:cNvCxnSpPr>
          <p:nvPr/>
        </p:nvCxnSpPr>
        <p:spPr>
          <a:xfrm flipV="1">
            <a:off x="412466" y="4913848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4BFF878-12CB-2498-2E1B-BCD3D09B8487}"/>
              </a:ext>
            </a:extLst>
          </p:cNvPr>
          <p:cNvSpPr/>
          <p:nvPr/>
        </p:nvSpPr>
        <p:spPr>
          <a:xfrm rot="10800000">
            <a:off x="1630723" y="5212702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E08BC9-E044-A333-E9AA-EBBB2EB38BF8}"/>
              </a:ext>
            </a:extLst>
          </p:cNvPr>
          <p:cNvSpPr/>
          <p:nvPr/>
        </p:nvSpPr>
        <p:spPr>
          <a:xfrm rot="10800000">
            <a:off x="1168573" y="5212703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E18D95-B40B-D341-A3A9-E92A585F4B23}"/>
              </a:ext>
            </a:extLst>
          </p:cNvPr>
          <p:cNvCxnSpPr>
            <a:cxnSpLocks/>
            <a:stCxn id="43" idx="4"/>
          </p:cNvCxnSpPr>
          <p:nvPr/>
        </p:nvCxnSpPr>
        <p:spPr>
          <a:xfrm flipH="1" flipV="1">
            <a:off x="1548006" y="4921698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23E634-2DC2-4BCB-C6BC-04CF39D7EE00}"/>
              </a:ext>
            </a:extLst>
          </p:cNvPr>
          <p:cNvCxnSpPr>
            <a:cxnSpLocks/>
            <a:stCxn id="44" idx="4"/>
          </p:cNvCxnSpPr>
          <p:nvPr/>
        </p:nvCxnSpPr>
        <p:spPr>
          <a:xfrm flipV="1">
            <a:off x="1305733" y="4921698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91FEEEC-DCDF-0E2A-B948-D88D1A52F860}"/>
              </a:ext>
            </a:extLst>
          </p:cNvPr>
          <p:cNvSpPr/>
          <p:nvPr/>
        </p:nvSpPr>
        <p:spPr>
          <a:xfrm rot="10800000">
            <a:off x="3608876" y="4653858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003535-08F3-37AD-9E82-A536BA2E5768}"/>
              </a:ext>
            </a:extLst>
          </p:cNvPr>
          <p:cNvSpPr/>
          <p:nvPr/>
        </p:nvSpPr>
        <p:spPr>
          <a:xfrm rot="10800000">
            <a:off x="2749658" y="4653859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B06E984-5863-4177-9E72-47680C229BAC}"/>
              </a:ext>
            </a:extLst>
          </p:cNvPr>
          <p:cNvSpPr/>
          <p:nvPr/>
        </p:nvSpPr>
        <p:spPr>
          <a:xfrm rot="10800000">
            <a:off x="2969535" y="5190704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101ACE8-C45B-D502-49CE-2075DA7D41D4}"/>
              </a:ext>
            </a:extLst>
          </p:cNvPr>
          <p:cNvSpPr/>
          <p:nvPr/>
        </p:nvSpPr>
        <p:spPr>
          <a:xfrm rot="10800000">
            <a:off x="2507385" y="5190705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734D4A4-6EEB-38F5-E20A-2F31D40F8ED6}"/>
              </a:ext>
            </a:extLst>
          </p:cNvPr>
          <p:cNvCxnSpPr>
            <a:cxnSpLocks/>
            <a:stCxn id="49" idx="4"/>
            <a:endCxn id="48" idx="0"/>
          </p:cNvCxnSpPr>
          <p:nvPr/>
        </p:nvCxnSpPr>
        <p:spPr>
          <a:xfrm flipH="1" flipV="1">
            <a:off x="2886818" y="4899700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771578E-9D42-27F3-FFFB-A26DC0E2EAC2}"/>
              </a:ext>
            </a:extLst>
          </p:cNvPr>
          <p:cNvCxnSpPr>
            <a:cxnSpLocks/>
            <a:stCxn id="50" idx="4"/>
            <a:endCxn id="48" idx="0"/>
          </p:cNvCxnSpPr>
          <p:nvPr/>
        </p:nvCxnSpPr>
        <p:spPr>
          <a:xfrm flipV="1">
            <a:off x="2644545" y="4899700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63266BC9-0CC0-AFEA-DD19-89E87811C204}"/>
              </a:ext>
            </a:extLst>
          </p:cNvPr>
          <p:cNvSpPr/>
          <p:nvPr/>
        </p:nvSpPr>
        <p:spPr>
          <a:xfrm rot="10800000">
            <a:off x="3862802" y="5198554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EB676DC-E78A-672F-A8EA-BA285CE48A2B}"/>
              </a:ext>
            </a:extLst>
          </p:cNvPr>
          <p:cNvSpPr/>
          <p:nvPr/>
        </p:nvSpPr>
        <p:spPr>
          <a:xfrm rot="10800000">
            <a:off x="3400652" y="5198555"/>
            <a:ext cx="274320" cy="245841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683CE88-DC6F-1415-9475-8B37FD663719}"/>
              </a:ext>
            </a:extLst>
          </p:cNvPr>
          <p:cNvCxnSpPr>
            <a:cxnSpLocks/>
            <a:stCxn id="53" idx="4"/>
          </p:cNvCxnSpPr>
          <p:nvPr/>
        </p:nvCxnSpPr>
        <p:spPr>
          <a:xfrm flipH="1" flipV="1">
            <a:off x="3780085" y="4907550"/>
            <a:ext cx="219877" cy="2910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ACE6DAE-2D08-65F2-0A2E-BDB458C5D0AB}"/>
              </a:ext>
            </a:extLst>
          </p:cNvPr>
          <p:cNvCxnSpPr>
            <a:cxnSpLocks/>
            <a:stCxn id="54" idx="4"/>
          </p:cNvCxnSpPr>
          <p:nvPr/>
        </p:nvCxnSpPr>
        <p:spPr>
          <a:xfrm flipV="1">
            <a:off x="3537812" y="4907550"/>
            <a:ext cx="242273" cy="2910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 Box 60">
            <a:extLst>
              <a:ext uri="{FF2B5EF4-FFF2-40B4-BE49-F238E27FC236}">
                <a16:creationId xmlns:a16="http://schemas.microsoft.com/office/drawing/2014/main" id="{7C5072B5-5BE3-D373-E85D-2CBB9B3A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374" y="4482424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8" name="Text Box 60">
            <a:extLst>
              <a:ext uri="{FF2B5EF4-FFF2-40B4-BE49-F238E27FC236}">
                <a16:creationId xmlns:a16="http://schemas.microsoft.com/office/drawing/2014/main" id="{2B994A4B-66CD-C5A5-8027-80C6A42C87CF}"/>
              </a:ext>
            </a:extLst>
          </p:cNvPr>
          <p:cNvSpPr txBox="1">
            <a:spLocks noChangeArrowheads="1"/>
          </p:cNvSpPr>
          <p:nvPr/>
        </p:nvSpPr>
        <p:spPr bwMode="auto">
          <a:xfrm rot="7057832">
            <a:off x="791840" y="3989729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0EC18BEF-F78B-F179-A726-8F7F76F87A02}"/>
              </a:ext>
            </a:extLst>
          </p:cNvPr>
          <p:cNvSpPr txBox="1">
            <a:spLocks noChangeArrowheads="1"/>
          </p:cNvSpPr>
          <p:nvPr/>
        </p:nvSpPr>
        <p:spPr bwMode="auto">
          <a:xfrm rot="14165554">
            <a:off x="2821415" y="3945458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BC288FE0-8A46-9D21-F7B1-6F35EFDA07CF}"/>
                  </a:ext>
                </a:extLst>
              </p:cNvPr>
              <p:cNvSpPr/>
              <p:nvPr/>
            </p:nvSpPr>
            <p:spPr>
              <a:xfrm>
                <a:off x="796934" y="1730788"/>
                <a:ext cx="2721450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Root serves as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𝑀𝑃𝐾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BC288FE0-8A46-9D21-F7B1-6F35EFDA0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34" y="1730788"/>
                <a:ext cx="2721450" cy="485910"/>
              </a:xfrm>
              <a:prstGeom prst="roundRect">
                <a:avLst/>
              </a:prstGeom>
              <a:blipFill>
                <a:blip r:embed="rId2"/>
                <a:stretch>
                  <a:fillRect l="-926" t="-15000" b="-37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B971FA55-E585-E4F1-5EF3-6B748B462B06}"/>
                  </a:ext>
                </a:extLst>
              </p:cNvPr>
              <p:cNvSpPr/>
              <p:nvPr/>
            </p:nvSpPr>
            <p:spPr>
              <a:xfrm>
                <a:off x="302100" y="3519080"/>
                <a:ext cx="3567235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𝑆𝐾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encodes tree efficiently</a:t>
                </a:r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B971FA55-E585-E4F1-5EF3-6B748B462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0" y="3519080"/>
                <a:ext cx="3567235" cy="485910"/>
              </a:xfrm>
              <a:prstGeom prst="roundRect">
                <a:avLst/>
              </a:prstGeom>
              <a:blipFill>
                <a:blip r:embed="rId3"/>
                <a:stretch>
                  <a:fillRect t="-15000" r="-2128" b="-37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8">
            <a:extLst>
              <a:ext uri="{FF2B5EF4-FFF2-40B4-BE49-F238E27FC236}">
                <a16:creationId xmlns:a16="http://schemas.microsoft.com/office/drawing/2014/main" id="{0A3F6EB6-4957-52DC-26BB-9DCDD866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728" y="5009843"/>
            <a:ext cx="1840845" cy="46065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/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EC50928F-9528-0961-9147-B97048FC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224" y="2505846"/>
            <a:ext cx="1825349" cy="460651"/>
          </a:xfrm>
          <a:prstGeom prst="roundRect">
            <a:avLst>
              <a:gd name="adj" fmla="val 16667"/>
            </a:avLst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/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65" name="Text Box 60">
            <a:extLst>
              <a:ext uri="{FF2B5EF4-FFF2-40B4-BE49-F238E27FC236}">
                <a16:creationId xmlns:a16="http://schemas.microsoft.com/office/drawing/2014/main" id="{E88610ED-001A-8FCC-B5FA-58DCCA63749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984240" y="4146802"/>
            <a:ext cx="105294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………</a:t>
            </a:r>
            <a:endParaRPr lang="en-US" sz="7200" b="1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8" name="Rounded Rectangle 8">
            <a:extLst>
              <a:ext uri="{FF2B5EF4-FFF2-40B4-BE49-F238E27FC236}">
                <a16:creationId xmlns:a16="http://schemas.microsoft.com/office/drawing/2014/main" id="{868884E3-BABD-8E0B-1621-6C41A844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252" y="3339330"/>
            <a:ext cx="1831322" cy="46065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/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4E85B6-B7BF-7D60-F14C-27F59074CF6F}"/>
              </a:ext>
            </a:extLst>
          </p:cNvPr>
          <p:cNvSpPr txBox="1"/>
          <p:nvPr/>
        </p:nvSpPr>
        <p:spPr>
          <a:xfrm>
            <a:off x="8665152" y="3342560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Garbled Ckt-2</a:t>
            </a:r>
          </a:p>
        </p:txBody>
      </p:sp>
      <p:sp>
        <p:nvSpPr>
          <p:cNvPr id="70" name="Text Box 60">
            <a:extLst>
              <a:ext uri="{FF2B5EF4-FFF2-40B4-BE49-F238E27FC236}">
                <a16:creationId xmlns:a16="http://schemas.microsoft.com/office/drawing/2014/main" id="{ECF041A0-30CA-EC0E-3F51-301EDB9DEC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182462" y="4142558"/>
            <a:ext cx="105294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1AC4B2A0-9BDC-4229-99EC-5DCC19FB93D2}"/>
              </a:ext>
            </a:extLst>
          </p:cNvPr>
          <p:cNvSpPr/>
          <p:nvPr/>
        </p:nvSpPr>
        <p:spPr>
          <a:xfrm rot="10800000">
            <a:off x="10774381" y="2474511"/>
            <a:ext cx="384148" cy="3058030"/>
          </a:xfrm>
          <a:prstGeom prst="leftBrac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013BD92-0D57-1173-3EA7-6FB07944726D}"/>
              </a:ext>
            </a:extLst>
          </p:cNvPr>
          <p:cNvSpPr txBox="1"/>
          <p:nvPr/>
        </p:nvSpPr>
        <p:spPr>
          <a:xfrm>
            <a:off x="8665151" y="2493210"/>
            <a:ext cx="189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Garbled Ckt-1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F3E3675-A98C-1657-6BC6-CC579B5D4B0C}"/>
                  </a:ext>
                </a:extLst>
              </p:cNvPr>
              <p:cNvSpPr txBox="1"/>
              <p:nvPr/>
            </p:nvSpPr>
            <p:spPr>
              <a:xfrm>
                <a:off x="8657486" y="4996878"/>
                <a:ext cx="19037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2400" dirty="0">
                    <a:solidFill>
                      <a:schemeClr val="bg1"/>
                    </a:solidFill>
                  </a:rPr>
                  <a:t>Garbled </a:t>
                </a:r>
                <a:r>
                  <a:rPr lang="en-US" altLang="en-US" sz="2400" dirty="0" err="1">
                    <a:solidFill>
                      <a:schemeClr val="bg1"/>
                    </a:solidFill>
                  </a:rPr>
                  <a:t>Ckt</a:t>
                </a:r>
                <a:r>
                  <a:rPr lang="en-US" altLang="en-US" sz="2400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F3E3675-A98C-1657-6BC6-CC579B5D4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486" y="4996878"/>
                <a:ext cx="1903791" cy="461665"/>
              </a:xfrm>
              <a:prstGeom prst="rect">
                <a:avLst/>
              </a:prstGeom>
              <a:blipFill>
                <a:blip r:embed="rId4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9396DCE-3018-DF10-E73E-FFCE8D149A68}"/>
                  </a:ext>
                </a:extLst>
              </p:cNvPr>
              <p:cNvSpPr/>
              <p:nvPr/>
            </p:nvSpPr>
            <p:spPr>
              <a:xfrm>
                <a:off x="8348211" y="1694021"/>
                <a:ext cx="2721450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chemeClr val="accent1"/>
                    </a:solidFill>
                    <a:latin typeface="DIN Condensed" pitchFamily="2" charset="0"/>
                  </a:rPr>
                  <a:t>Ckt-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 encodes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𝑡𝑎𝑔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9396DCE-3018-DF10-E73E-FFCE8D149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211" y="1694021"/>
                <a:ext cx="2721450" cy="485910"/>
              </a:xfrm>
              <a:prstGeom prst="roundRect">
                <a:avLst/>
              </a:prstGeom>
              <a:blipFill>
                <a:blip r:embed="rId5"/>
                <a:stretch>
                  <a:fillRect l="-3241" t="-15000" b="-350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DB3475BA-7935-7B8D-04FB-9922D8A8A586}"/>
                  </a:ext>
                </a:extLst>
              </p:cNvPr>
              <p:cNvSpPr/>
              <p:nvPr/>
            </p:nvSpPr>
            <p:spPr>
              <a:xfrm>
                <a:off x="4338714" y="3278594"/>
                <a:ext cx="3621923" cy="120382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 encodes a tree path from root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DB3475BA-7935-7B8D-04FB-9922D8A8A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14" y="3278594"/>
                <a:ext cx="3621923" cy="1203829"/>
              </a:xfrm>
              <a:prstGeom prst="roundRect">
                <a:avLst/>
              </a:prstGeom>
              <a:blipFill>
                <a:blip r:embed="rId6"/>
                <a:stretch>
                  <a:fillRect b="-312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DCE3EEB-B672-2110-252A-AF368CD811BE}"/>
                  </a:ext>
                </a:extLst>
              </p:cNvPr>
              <p:cNvSpPr txBox="1"/>
              <p:nvPr/>
            </p:nvSpPr>
            <p:spPr>
              <a:xfrm>
                <a:off x="11035570" y="3751063"/>
                <a:ext cx="8837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DCE3EEB-B672-2110-252A-AF368CD81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570" y="3751063"/>
                <a:ext cx="883727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09B8A6F4-0985-08F6-E6BF-BD1C04CEA7D6}"/>
                  </a:ext>
                </a:extLst>
              </p:cNvPr>
              <p:cNvSpPr/>
              <p:nvPr/>
            </p:nvSpPr>
            <p:spPr>
              <a:xfrm>
                <a:off x="4718788" y="5320438"/>
                <a:ext cx="5382204" cy="10727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Garbled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Ckts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evaluated one-by-one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Last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Ckt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outputs PKE encryption under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09B8A6F4-0985-08F6-E6BF-BD1C04CEA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8" y="5320438"/>
                <a:ext cx="5382204" cy="107270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5945CB8-636F-07C7-32E6-83D5911527C5}"/>
                  </a:ext>
                </a:extLst>
              </p:cNvPr>
              <p:cNvSpPr/>
              <p:nvPr/>
            </p:nvSpPr>
            <p:spPr>
              <a:xfrm>
                <a:off x="244486" y="5659771"/>
                <a:ext cx="3834579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Each leaf has PKE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5945CB8-636F-07C7-32E6-83D591152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6" y="5659771"/>
                <a:ext cx="3834579" cy="485910"/>
              </a:xfrm>
              <a:prstGeom prst="roundRect">
                <a:avLst/>
              </a:prstGeom>
              <a:blipFill>
                <a:blip r:embed="rId9"/>
                <a:stretch>
                  <a:fillRect l="-2310" t="-15000" r="-330" b="-37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B793F533-00A4-0BD8-E7F3-CA374FF4691E}"/>
                  </a:ext>
                </a:extLst>
              </p:cNvPr>
              <p:cNvSpPr/>
              <p:nvPr/>
            </p:nvSpPr>
            <p:spPr>
              <a:xfrm>
                <a:off x="1880773" y="5649475"/>
                <a:ext cx="2696276" cy="5283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FE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𝑚𝑝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B793F533-00A4-0BD8-E7F3-CA374FF46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73" y="5649475"/>
                <a:ext cx="2696276" cy="528305"/>
              </a:xfrm>
              <a:prstGeom prst="roundRect">
                <a:avLst/>
              </a:prstGeom>
              <a:blipFill>
                <a:blip r:embed="rId10"/>
                <a:stretch>
                  <a:fillRect l="-2347" t="-9302" b="-3255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EECACD7-E26A-8AC8-46B2-E145435203B6}"/>
                  </a:ext>
                </a:extLst>
              </p:cNvPr>
              <p:cNvSpPr/>
              <p:nvPr/>
            </p:nvSpPr>
            <p:spPr>
              <a:xfrm>
                <a:off x="6892809" y="5842851"/>
                <a:ext cx="3862555" cy="5283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 encryption under FE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𝑚𝑝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EECACD7-E26A-8AC8-46B2-E14543520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09" y="5842851"/>
                <a:ext cx="3862555" cy="528305"/>
              </a:xfrm>
              <a:prstGeom prst="roundRect">
                <a:avLst/>
              </a:prstGeom>
              <a:blipFill>
                <a:blip r:embed="rId11"/>
                <a:stretch>
                  <a:fillRect l="-654" b="-1363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7612FC-583E-257C-2438-B8EA36E8C1C8}"/>
                  </a:ext>
                </a:extLst>
              </p:cNvPr>
              <p:cNvSpPr/>
              <p:nvPr/>
            </p:nvSpPr>
            <p:spPr>
              <a:xfrm>
                <a:off x="6486948" y="3882222"/>
                <a:ext cx="1588060" cy="5283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FE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𝑚𝑝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7612FC-583E-257C-2438-B8EA36E8C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948" y="3882222"/>
                <a:ext cx="1588060" cy="528305"/>
              </a:xfrm>
              <a:prstGeom prst="roundRect">
                <a:avLst/>
              </a:prstGeom>
              <a:blipFill>
                <a:blip r:embed="rId12"/>
                <a:stretch>
                  <a:fillRect l="-787" t="-11628" b="-3023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7D03D8A-FFB7-BBFA-6275-22244E6F8E7F}"/>
              </a:ext>
            </a:extLst>
          </p:cNvPr>
          <p:cNvSpPr/>
          <p:nvPr/>
        </p:nvSpPr>
        <p:spPr>
          <a:xfrm>
            <a:off x="4471819" y="2538947"/>
            <a:ext cx="3437163" cy="646331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FE Keygen used here.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E815C63-251B-85CD-A50A-CCDBE6577AD4}"/>
              </a:ext>
            </a:extLst>
          </p:cNvPr>
          <p:cNvSpPr/>
          <p:nvPr/>
        </p:nvSpPr>
        <p:spPr bwMode="auto">
          <a:xfrm>
            <a:off x="617701" y="101211"/>
            <a:ext cx="10727761" cy="2546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Rest of the design choices are natural extensions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Proof also a natural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3077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Encryption</a:t>
            </a:r>
            <a:r>
              <a:rPr lang="en-US" altLang="x-none" dirty="0">
                <a:latin typeface="Helvetica Light" panose="020B0403020202020204" pitchFamily="34" charset="0"/>
                <a:ea typeface="MS PGothic" charset="-128"/>
              </a:rPr>
              <a:t> </a:t>
            </a:r>
            <a:r>
              <a:rPr lang="en-US" altLang="x-none" sz="1600" dirty="0">
                <a:latin typeface="Helvetica Light" panose="020B0403020202020204" pitchFamily="34" charset="0"/>
                <a:ea typeface="MS PGothic" charset="-128"/>
              </a:rPr>
              <a:t>[Sahai-Waters05 ……]</a:t>
            </a:r>
            <a:endParaRPr lang="en-US" dirty="0"/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1AFD31EC-C70E-0C4D-A500-1049C5042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0495" y="4213834"/>
            <a:ext cx="869489" cy="1842596"/>
          </a:xfrm>
        </p:spPr>
      </p:pic>
      <p:pic>
        <p:nvPicPr>
          <p:cNvPr id="1028" name="Picture 4" descr="Pin by Ioana R on fanitudes : freebies &amp;amp; DIY | Bob the builder, Rock  painting designs, Bob the builder characters">
            <a:extLst>
              <a:ext uri="{FF2B5EF4-FFF2-40B4-BE49-F238E27FC236}">
                <a16:creationId xmlns:a16="http://schemas.microsoft.com/office/drawing/2014/main" id="{CC475034-FB4F-EF41-9FD3-B8EBD637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71" y="1520928"/>
            <a:ext cx="1359506" cy="17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ney Clipart Alice In Wonderland - Novocom.top">
            <a:extLst>
              <a:ext uri="{FF2B5EF4-FFF2-40B4-BE49-F238E27FC236}">
                <a16:creationId xmlns:a16="http://schemas.microsoft.com/office/drawing/2014/main" id="{C4B11C5F-721E-A049-8B65-4FB3F407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6649" y="4001017"/>
            <a:ext cx="1359504" cy="22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/>
              <p:nvPr/>
            </p:nvSpPr>
            <p:spPr>
              <a:xfrm>
                <a:off x="990765" y="400101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65" y="4001017"/>
                <a:ext cx="10563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/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blipFill>
                <a:blip r:embed="rId6"/>
                <a:stretch>
                  <a:fillRect l="-5263"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/>
              <p:nvPr/>
            </p:nvSpPr>
            <p:spPr>
              <a:xfrm>
                <a:off x="4468523" y="4611912"/>
                <a:ext cx="33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23" y="4611912"/>
                <a:ext cx="3306483" cy="523220"/>
              </a:xfrm>
              <a:prstGeom prst="rect">
                <a:avLst/>
              </a:prstGeom>
              <a:blipFill>
                <a:blip r:embed="rId7"/>
                <a:stretch>
                  <a:fillRect r="-76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26">
            <a:extLst>
              <a:ext uri="{FF2B5EF4-FFF2-40B4-BE49-F238E27FC236}">
                <a16:creationId xmlns:a16="http://schemas.microsoft.com/office/drawing/2014/main" id="{9DF9726D-C88B-4245-B15E-D53B6B8025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299" y="5135132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/>
              <p:nvPr/>
            </p:nvSpPr>
            <p:spPr>
              <a:xfrm>
                <a:off x="7628182" y="3714439"/>
                <a:ext cx="3154114" cy="4859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Wants to learn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DIN Condensed" pitchFamily="2" charset="0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82" y="3714439"/>
                <a:ext cx="3154114" cy="485910"/>
              </a:xfrm>
              <a:prstGeom prst="roundRect">
                <a:avLst/>
              </a:prstGeom>
              <a:blipFill>
                <a:blip r:embed="rId8"/>
                <a:stretch>
                  <a:fillRect t="-15000" b="-37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7527050-BC83-EB44-B527-1E994E1F8C59}"/>
              </a:ext>
            </a:extLst>
          </p:cNvPr>
          <p:cNvCxnSpPr>
            <a:cxnSpLocks/>
          </p:cNvCxnSpPr>
          <p:nvPr/>
        </p:nvCxnSpPr>
        <p:spPr>
          <a:xfrm>
            <a:off x="1093817" y="3628246"/>
            <a:ext cx="25755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FF754A-5B2F-B640-B4AB-5C69470D69C7}"/>
                  </a:ext>
                </a:extLst>
              </p:cNvPr>
              <p:cNvSpPr txBox="1"/>
              <p:nvPr/>
            </p:nvSpPr>
            <p:spPr>
              <a:xfrm>
                <a:off x="6518581" y="1790366"/>
                <a:ext cx="53733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</a:t>
                </a:r>
                <a:r>
                  <a:rPr lang="en-US" sz="2800" i="1" dirty="0">
                    <a:latin typeface="Times" pitchFamily="2" charset="0"/>
                  </a:rPr>
                  <a:t>Hide</a:t>
                </a:r>
                <a:r>
                  <a:rPr lang="en-US" sz="2800" dirty="0">
                    <a:latin typeface="Times" pitchFamily="2" charset="0"/>
                  </a:rPr>
                  <a:t> everything but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" pitchFamily="2" charset="0"/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Without </a:t>
                </a:r>
                <a:r>
                  <a:rPr lang="en-US" sz="2800" i="1" dirty="0">
                    <a:latin typeface="Times" pitchFamily="2" charset="0"/>
                  </a:rPr>
                  <a:t>outsourcing</a:t>
                </a:r>
                <a:r>
                  <a:rPr lang="en-US" sz="2800" dirty="0">
                    <a:latin typeface="Times" pitchFamily="2" charset="0"/>
                  </a:rPr>
                  <a:t> to Bob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Even when Bob is </a:t>
                </a:r>
                <a:r>
                  <a:rPr lang="en-US" sz="2800" i="1" dirty="0">
                    <a:latin typeface="Times" pitchFamily="2" charset="0"/>
                  </a:rPr>
                  <a:t>offline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FF754A-5B2F-B640-B4AB-5C69470D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81" y="1790366"/>
                <a:ext cx="5373316" cy="1384995"/>
              </a:xfrm>
              <a:prstGeom prst="rect">
                <a:avLst/>
              </a:prstGeom>
              <a:blipFill>
                <a:blip r:embed="rId9"/>
                <a:stretch>
                  <a:fillRect l="-2123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/>
              <p:nvPr/>
            </p:nvSpPr>
            <p:spPr>
              <a:xfrm>
                <a:off x="1077900" y="4873522"/>
                <a:ext cx="5739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0" y="4873522"/>
                <a:ext cx="5739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5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67" grpId="0"/>
      <p:bldP spid="68" grpId="0" animBg="1"/>
      <p:bldP spid="69" grpId="0" animBg="1"/>
      <p:bldP spid="7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8694-C2F9-924A-87D7-EE488094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Work: Our Results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55C7-7AD3-7F4D-9F0D-2456BF0B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Bootstrapping Compiler for Dynamic Model FE</a:t>
            </a:r>
          </a:p>
          <a:p>
            <a:pPr lvl="1"/>
            <a:r>
              <a:rPr lang="en-US" dirty="0"/>
              <a:t>Under minimal assumptions, static model can be upgraded to dynamic model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79F7185-0A06-5CC3-8B6F-BB9E2C4C51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0185" y="2725508"/>
                <a:ext cx="8131629" cy="24662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br>
                  <a:rPr lang="en-US" sz="1400" u="sng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u="sng" dirty="0">
                    <a:solidFill>
                      <a:schemeClr val="bg2">
                        <a:lumMod val="50000"/>
                      </a:schemeClr>
                    </a:solidFill>
                  </a:rPr>
                  <a:t>Theorem 1</a:t>
                </a:r>
              </a:p>
              <a:p>
                <a:pPr marL="0" indent="0">
                  <a:buNone/>
                </a:pPr>
                <a:r>
                  <a:rPr lang="en-US" dirty="0"/>
                  <a:t>Assuming IBE and static FE for function class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there exists dynamic collusion FE for function class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 security preserving (IND gives IND, SIM gives SIM)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: encryptor runs in time linear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79F7185-0A06-5CC3-8B6F-BB9E2C4C5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85" y="2725508"/>
                <a:ext cx="8131629" cy="2466294"/>
              </a:xfrm>
              <a:prstGeom prst="rect">
                <a:avLst/>
              </a:prstGeom>
              <a:blipFill>
                <a:blip r:embed="rId2"/>
                <a:stretch>
                  <a:fillRect l="-1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E9802-4CFE-C4E0-9FF5-6ADF942FA462}"/>
              </a:ext>
            </a:extLst>
          </p:cNvPr>
          <p:cNvSpPr/>
          <p:nvPr/>
        </p:nvSpPr>
        <p:spPr bwMode="auto">
          <a:xfrm>
            <a:off x="541079" y="5335047"/>
            <a:ext cx="11109842" cy="1317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1"/>
                </a:solidFill>
              </a:rPr>
              <a:t>We also sketch a simpler generic construction using just a single garbled circuit by using [</a:t>
            </a:r>
            <a:r>
              <a:rPr lang="en-US" sz="3200" dirty="0">
                <a:solidFill>
                  <a:srgbClr val="FF0000"/>
                </a:solidFill>
              </a:rPr>
              <a:t>G</a:t>
            </a:r>
            <a:r>
              <a:rPr lang="en-US" sz="3200" dirty="0">
                <a:solidFill>
                  <a:schemeClr val="accent1"/>
                </a:solidFill>
              </a:rPr>
              <a:t>KW16] deferred encryption idea</a:t>
            </a:r>
          </a:p>
        </p:txBody>
      </p:sp>
    </p:spTree>
    <p:extLst>
      <p:ext uri="{BB962C8B-B14F-4D97-AF65-F5344CB8AC3E}">
        <p14:creationId xmlns:p14="http://schemas.microsoft.com/office/powerpoint/2010/main" val="3060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8694-C2F9-924A-87D7-EE488094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Work: Our Results </a:t>
            </a:r>
            <a:r>
              <a:rPr lang="en-US" dirty="0">
                <a:solidFill>
                  <a:srgbClr val="FF0000"/>
                </a:solidFill>
              </a:rPr>
              <a:t>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55C7-7AD3-7F4D-9F0D-2456BF0B8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3171" cy="4351338"/>
          </a:xfrm>
        </p:spPr>
        <p:txBody>
          <a:bodyPr/>
          <a:lstStyle/>
          <a:p>
            <a:r>
              <a:rPr lang="en-US" dirty="0"/>
              <a:t>Generic Bootstrapping Compiler for Dynamic Model FE</a:t>
            </a:r>
          </a:p>
          <a:p>
            <a:pPr lvl="1"/>
            <a:r>
              <a:rPr lang="en-US" dirty="0"/>
              <a:t>Under minimal assumptions, static model can be upgraded to dynamic model</a:t>
            </a: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Multi-Authority Attribute-Based Encryption with Bounded Collusions</a:t>
            </a:r>
          </a:p>
          <a:p>
            <a:pPr lvl="1"/>
            <a:r>
              <a:rPr lang="en-US" dirty="0"/>
              <a:t>Under PKE, MA-ABE in static collusion model for poly-size monotone </a:t>
            </a:r>
            <a:r>
              <a:rPr lang="en-US" dirty="0" err="1"/>
              <a:t>ckts</a:t>
            </a:r>
            <a:endParaRPr lang="en-US" dirty="0"/>
          </a:p>
          <a:p>
            <a:pPr lvl="1"/>
            <a:r>
              <a:rPr lang="en-US" dirty="0"/>
              <a:t>Under IBE, MA-ABE in dynamic collusion model for poly-size monotone </a:t>
            </a:r>
            <a:r>
              <a:rPr lang="en-US" dirty="0" err="1"/>
              <a:t>ckts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Full adaptive security in ROM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Poly-size monotone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ckts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cover log-depth general circuits.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2ACC9B-0263-0563-4926-8D87D2356400}"/>
              </a:ext>
            </a:extLst>
          </p:cNvPr>
          <p:cNvSpPr txBox="1">
            <a:spLocks/>
          </p:cNvSpPr>
          <p:nvPr/>
        </p:nvSpPr>
        <p:spPr>
          <a:xfrm>
            <a:off x="1333499" y="4583453"/>
            <a:ext cx="9203871" cy="2064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400" u="sng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Theorems 2 to 5</a:t>
            </a:r>
          </a:p>
          <a:p>
            <a:pPr marL="0" indent="0">
              <a:buNone/>
            </a:pPr>
            <a:r>
              <a:rPr lang="en-US" dirty="0"/>
              <a:t>Assuming PKE (or IBE), there exists static (or dynamic) collusion MA-ABE for computational secret sharing schemes.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Adaptive in ROM, super-selective in standard model</a:t>
            </a:r>
          </a:p>
        </p:txBody>
      </p:sp>
    </p:spTree>
    <p:extLst>
      <p:ext uri="{BB962C8B-B14F-4D97-AF65-F5344CB8AC3E}">
        <p14:creationId xmlns:p14="http://schemas.microsoft.com/office/powerpoint/2010/main" val="1170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Attribute-Based Encryption</a:t>
            </a:r>
            <a:r>
              <a:rPr lang="en-US" altLang="x-none" dirty="0">
                <a:latin typeface="Helvetica Light" panose="020B0403020202020204" pitchFamily="34" charset="0"/>
                <a:ea typeface="MS PGothic" charset="-128"/>
              </a:rPr>
              <a:t> </a:t>
            </a:r>
            <a:r>
              <a:rPr lang="en-US" altLang="x-none" sz="1600" dirty="0">
                <a:latin typeface="Helvetica Light" panose="020B0403020202020204" pitchFamily="34" charset="0"/>
                <a:ea typeface="MS PGothic" charset="-128"/>
              </a:rPr>
              <a:t>[Sahai-Waters05 ……]</a:t>
            </a:r>
            <a:endParaRPr lang="en-US" dirty="0"/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1AFD31EC-C70E-0C4D-A500-1049C5042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0495" y="4213834"/>
            <a:ext cx="869489" cy="1842596"/>
          </a:xfrm>
        </p:spPr>
      </p:pic>
      <p:pic>
        <p:nvPicPr>
          <p:cNvPr id="1028" name="Picture 4" descr="Pin by Ioana R on fanitudes : freebies &amp;amp; DIY | Bob the builder, Rock  painting designs, Bob the builder characters">
            <a:extLst>
              <a:ext uri="{FF2B5EF4-FFF2-40B4-BE49-F238E27FC236}">
                <a16:creationId xmlns:a16="http://schemas.microsoft.com/office/drawing/2014/main" id="{CC475034-FB4F-EF41-9FD3-B8EBD637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71" y="1520928"/>
            <a:ext cx="1359506" cy="17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ney Clipart Alice In Wonderland - Novocom.top">
            <a:extLst>
              <a:ext uri="{FF2B5EF4-FFF2-40B4-BE49-F238E27FC236}">
                <a16:creationId xmlns:a16="http://schemas.microsoft.com/office/drawing/2014/main" id="{C4B11C5F-721E-A049-8B65-4FB3F407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6649" y="4001017"/>
            <a:ext cx="1359504" cy="22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/>
              <p:nvPr/>
            </p:nvSpPr>
            <p:spPr>
              <a:xfrm>
                <a:off x="990765" y="400101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65" y="4001017"/>
                <a:ext cx="10563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/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blipFill>
                <a:blip r:embed="rId7"/>
                <a:stretch>
                  <a:fillRect l="-5263"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/>
              <p:nvPr/>
            </p:nvSpPr>
            <p:spPr>
              <a:xfrm>
                <a:off x="4235432" y="4628066"/>
                <a:ext cx="36477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32" y="4628066"/>
                <a:ext cx="3647729" cy="523220"/>
              </a:xfrm>
              <a:prstGeom prst="rect">
                <a:avLst/>
              </a:prstGeom>
              <a:blipFill>
                <a:blip r:embed="rId8"/>
                <a:stretch>
                  <a:fillRect r="-69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26">
            <a:extLst>
              <a:ext uri="{FF2B5EF4-FFF2-40B4-BE49-F238E27FC236}">
                <a16:creationId xmlns:a16="http://schemas.microsoft.com/office/drawing/2014/main" id="{9DF9726D-C88B-4245-B15E-D53B6B8025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299" y="5135132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/>
              <p:nvPr/>
            </p:nvSpPr>
            <p:spPr>
              <a:xfrm>
                <a:off x="7883161" y="3336876"/>
                <a:ext cx="2779730" cy="8755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Recover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when</a:t>
                </a:r>
                <a:r>
                  <a:rPr lang="en-US" sz="24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61" y="3336876"/>
                <a:ext cx="2779730" cy="875505"/>
              </a:xfrm>
              <a:prstGeom prst="roundRect">
                <a:avLst/>
              </a:prstGeom>
              <a:blipFill>
                <a:blip r:embed="rId9"/>
                <a:stretch>
                  <a:fillRect t="-7042" b="-845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7527050-BC83-EB44-B527-1E994E1F8C59}"/>
              </a:ext>
            </a:extLst>
          </p:cNvPr>
          <p:cNvCxnSpPr>
            <a:cxnSpLocks/>
          </p:cNvCxnSpPr>
          <p:nvPr/>
        </p:nvCxnSpPr>
        <p:spPr>
          <a:xfrm>
            <a:off x="1093817" y="3628246"/>
            <a:ext cx="25755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FF754A-5B2F-B640-B4AB-5C69470D69C7}"/>
                  </a:ext>
                </a:extLst>
              </p:cNvPr>
              <p:cNvSpPr txBox="1"/>
              <p:nvPr/>
            </p:nvSpPr>
            <p:spPr>
              <a:xfrm>
                <a:off x="6518581" y="1790366"/>
                <a:ext cx="53733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</a:t>
                </a:r>
                <a:r>
                  <a:rPr lang="en-US" sz="2800" i="1" dirty="0">
                    <a:latin typeface="Times" pitchFamily="2" charset="0"/>
                  </a:rPr>
                  <a:t>Fine-grained</a:t>
                </a:r>
                <a:r>
                  <a:rPr lang="en-US" sz="2800" dirty="0">
                    <a:latin typeface="Times" pitchFamily="2" charset="0"/>
                  </a:rPr>
                  <a:t> access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>
                  <a:latin typeface="Times" pitchFamily="2" charset="0"/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Without </a:t>
                </a:r>
                <a:r>
                  <a:rPr lang="en-US" sz="2800" i="1" dirty="0">
                    <a:latin typeface="Times" pitchFamily="2" charset="0"/>
                  </a:rPr>
                  <a:t>outsourcing</a:t>
                </a:r>
                <a:r>
                  <a:rPr lang="en-US" sz="2800" dirty="0">
                    <a:latin typeface="Times" pitchFamily="2" charset="0"/>
                  </a:rPr>
                  <a:t> to Bob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Even when Bob is </a:t>
                </a:r>
                <a:r>
                  <a:rPr lang="en-US" sz="2800" i="1" dirty="0">
                    <a:latin typeface="Times" pitchFamily="2" charset="0"/>
                  </a:rPr>
                  <a:t>offline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FF754A-5B2F-B640-B4AB-5C69470D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81" y="1790366"/>
                <a:ext cx="5373316" cy="1384995"/>
              </a:xfrm>
              <a:prstGeom prst="rect">
                <a:avLst/>
              </a:prstGeom>
              <a:blipFill>
                <a:blip r:embed="rId10"/>
                <a:stretch>
                  <a:fillRect l="-2123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/>
              <p:nvPr/>
            </p:nvSpPr>
            <p:spPr>
              <a:xfrm>
                <a:off x="1077900" y="4873522"/>
                <a:ext cx="5739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0" y="4873522"/>
                <a:ext cx="5739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A3F88F-B769-B74D-8EED-2AC3CEDF114E}"/>
                  </a:ext>
                </a:extLst>
              </p:cNvPr>
              <p:cNvSpPr txBox="1"/>
              <p:nvPr/>
            </p:nvSpPr>
            <p:spPr>
              <a:xfrm>
                <a:off x="1118414" y="5676966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A3F88F-B769-B74D-8EED-2AC3CEDF1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14" y="5676966"/>
                <a:ext cx="474104" cy="523220"/>
              </a:xfrm>
              <a:prstGeom prst="rect">
                <a:avLst/>
              </a:prstGeom>
              <a:blipFill>
                <a:blip r:embed="rId12"/>
                <a:stretch>
                  <a:fillRect l="-5128" r="-512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791E0-D949-B542-A610-E36ECEC8D2C7}"/>
                  </a:ext>
                </a:extLst>
              </p:cNvPr>
              <p:cNvSpPr txBox="1"/>
              <p:nvPr/>
            </p:nvSpPr>
            <p:spPr>
              <a:xfrm>
                <a:off x="9914476" y="4906986"/>
                <a:ext cx="1754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400" b="0" dirty="0">
                    <a:solidFill>
                      <a:schemeClr val="tx2"/>
                    </a:solidFill>
                  </a:rPr>
                  <a:t>Attributes</a:t>
                </a:r>
                <a:r>
                  <a:rPr lang="en-US" sz="32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6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791E0-D949-B542-A610-E36ECEC8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476" y="4906986"/>
                <a:ext cx="1754135" cy="584775"/>
              </a:xfrm>
              <a:prstGeom prst="rect">
                <a:avLst/>
              </a:prstGeom>
              <a:blipFill>
                <a:blip r:embed="rId13"/>
                <a:stretch>
                  <a:fillRect l="-50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A08105-C682-AE4D-A039-21ECD36FDE19}"/>
                  </a:ext>
                </a:extLst>
              </p:cNvPr>
              <p:cNvSpPr txBox="1"/>
              <p:nvPr/>
            </p:nvSpPr>
            <p:spPr>
              <a:xfrm rot="914248">
                <a:off x="4230092" y="3249209"/>
                <a:ext cx="3701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𝑆𝐾</m:t>
                      </m:r>
                      <m:r>
                        <a:rPr lang="en-US" sz="2800" b="0" i="1" baseline="-2500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A08105-C682-AE4D-A039-21ECD36F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14248">
                <a:off x="4230092" y="3249209"/>
                <a:ext cx="3701719" cy="523220"/>
              </a:xfrm>
              <a:prstGeom prst="rect">
                <a:avLst/>
              </a:prstGeom>
              <a:blipFill>
                <a:blip r:embed="rId14"/>
                <a:stretch>
                  <a:fillRect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26">
            <a:extLst>
              <a:ext uri="{FF2B5EF4-FFF2-40B4-BE49-F238E27FC236}">
                <a16:creationId xmlns:a16="http://schemas.microsoft.com/office/drawing/2014/main" id="{65B81AE8-7D0F-1D4A-8E19-4B9B4D00F146}"/>
              </a:ext>
            </a:extLst>
          </p:cNvPr>
          <p:cNvSpPr>
            <a:spLocks noChangeShapeType="1"/>
          </p:cNvSpPr>
          <p:nvPr/>
        </p:nvSpPr>
        <p:spPr bwMode="auto">
          <a:xfrm rot="914248" flipH="1" flipV="1">
            <a:off x="3601317" y="3832589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Multi-Authority ABE</a:t>
            </a:r>
            <a:r>
              <a:rPr lang="en-US" altLang="x-none" dirty="0">
                <a:latin typeface="Helvetica Light" panose="020B0403020202020204" pitchFamily="34" charset="0"/>
                <a:ea typeface="MS PGothic" charset="-128"/>
              </a:rPr>
              <a:t> </a:t>
            </a:r>
            <a:r>
              <a:rPr lang="en-US" altLang="x-none" sz="1600" dirty="0">
                <a:latin typeface="Helvetica Light" panose="020B0403020202020204" pitchFamily="34" charset="0"/>
                <a:ea typeface="MS PGothic" charset="-128"/>
              </a:rPr>
              <a:t>[Chase07 ……]</a:t>
            </a:r>
            <a:endParaRPr lang="en-US" dirty="0"/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1AFD31EC-C70E-0C4D-A500-1049C5042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0495" y="4213834"/>
            <a:ext cx="869489" cy="1842596"/>
          </a:xfrm>
        </p:spPr>
      </p:pic>
      <p:pic>
        <p:nvPicPr>
          <p:cNvPr id="1028" name="Picture 4" descr="Pin by Ioana R on fanitudes : freebies &amp;amp; DIY | Bob the builder, Rock  painting designs, Bob the builder characters">
            <a:extLst>
              <a:ext uri="{FF2B5EF4-FFF2-40B4-BE49-F238E27FC236}">
                <a16:creationId xmlns:a16="http://schemas.microsoft.com/office/drawing/2014/main" id="{CC475034-FB4F-EF41-9FD3-B8EBD637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71" y="1520928"/>
            <a:ext cx="1359506" cy="17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ney Clipart Alice In Wonderland - Novocom.top">
            <a:extLst>
              <a:ext uri="{FF2B5EF4-FFF2-40B4-BE49-F238E27FC236}">
                <a16:creationId xmlns:a16="http://schemas.microsoft.com/office/drawing/2014/main" id="{C4B11C5F-721E-A049-8B65-4FB3F407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6649" y="4001017"/>
            <a:ext cx="1359504" cy="22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/>
              <p:nvPr/>
            </p:nvSpPr>
            <p:spPr>
              <a:xfrm>
                <a:off x="584365" y="4001017"/>
                <a:ext cx="11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65" y="4001017"/>
                <a:ext cx="1184427" cy="52322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/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blipFill>
                <a:blip r:embed="rId7"/>
                <a:stretch>
                  <a:fillRect l="-5263" r="-4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/>
              <p:nvPr/>
            </p:nvSpPr>
            <p:spPr>
              <a:xfrm>
                <a:off x="4235432" y="4628066"/>
                <a:ext cx="4125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32" y="4628066"/>
                <a:ext cx="4125232" cy="523220"/>
              </a:xfrm>
              <a:prstGeom prst="rect">
                <a:avLst/>
              </a:prstGeom>
              <a:blipFill>
                <a:blip r:embed="rId8"/>
                <a:stretch>
                  <a:fillRect r="-30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26">
            <a:extLst>
              <a:ext uri="{FF2B5EF4-FFF2-40B4-BE49-F238E27FC236}">
                <a16:creationId xmlns:a16="http://schemas.microsoft.com/office/drawing/2014/main" id="{9DF9726D-C88B-4245-B15E-D53B6B8025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299" y="5135132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/>
              <p:nvPr/>
            </p:nvSpPr>
            <p:spPr>
              <a:xfrm>
                <a:off x="7628182" y="3336876"/>
                <a:ext cx="3332586" cy="8755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Recover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when</a:t>
                </a:r>
                <a:r>
                  <a:rPr lang="en-US" sz="24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82" y="3336876"/>
                <a:ext cx="3332586" cy="875505"/>
              </a:xfrm>
              <a:prstGeom prst="roundRect">
                <a:avLst/>
              </a:prstGeom>
              <a:blipFill>
                <a:blip r:embed="rId9"/>
                <a:stretch>
                  <a:fillRect t="-7042" b="-845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7527050-BC83-EB44-B527-1E994E1F8C59}"/>
              </a:ext>
            </a:extLst>
          </p:cNvPr>
          <p:cNvCxnSpPr>
            <a:cxnSpLocks/>
          </p:cNvCxnSpPr>
          <p:nvPr/>
        </p:nvCxnSpPr>
        <p:spPr>
          <a:xfrm>
            <a:off x="1093817" y="3628246"/>
            <a:ext cx="25755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4FF754A-5B2F-B640-B4AB-5C69470D69C7}"/>
              </a:ext>
            </a:extLst>
          </p:cNvPr>
          <p:cNvSpPr txBox="1"/>
          <p:nvPr/>
        </p:nvSpPr>
        <p:spPr>
          <a:xfrm>
            <a:off x="7781709" y="1072526"/>
            <a:ext cx="426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Times" pitchFamily="2" charset="0"/>
              </a:rPr>
              <a:t>Multiple key authorities</a:t>
            </a:r>
            <a:endParaRPr lang="en-US" sz="2800" i="1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/>
              <p:nvPr/>
            </p:nvSpPr>
            <p:spPr>
              <a:xfrm>
                <a:off x="1077900" y="4873522"/>
                <a:ext cx="5739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0" y="4873522"/>
                <a:ext cx="5739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Pin by Ioana R on fanitudes : freebies &amp;amp; DIY | Bob the builder, Rock  painting designs, Bob the builder characters">
            <a:extLst>
              <a:ext uri="{FF2B5EF4-FFF2-40B4-BE49-F238E27FC236}">
                <a16:creationId xmlns:a16="http://schemas.microsoft.com/office/drawing/2014/main" id="{CCD5D932-D202-7E4C-1060-9769CE32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29" y="1508100"/>
            <a:ext cx="1359506" cy="17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6F4AE-C82F-6045-C27F-FE2225DDDCF2}"/>
                  </a:ext>
                </a:extLst>
              </p:cNvPr>
              <p:cNvSpPr txBox="1"/>
              <p:nvPr/>
            </p:nvSpPr>
            <p:spPr>
              <a:xfrm>
                <a:off x="1563893" y="4001017"/>
                <a:ext cx="1192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𝑀𝑃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6F4AE-C82F-6045-C27F-FE2225DD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893" y="4001017"/>
                <a:ext cx="1192699" cy="523220"/>
              </a:xfrm>
              <a:prstGeom prst="rect">
                <a:avLst/>
              </a:prstGeom>
              <a:blipFill>
                <a:blip r:embed="rId1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FC1DB9-E627-7BFD-FA91-7F257B15F6FC}"/>
                  </a:ext>
                </a:extLst>
              </p:cNvPr>
              <p:cNvSpPr txBox="1"/>
              <p:nvPr/>
            </p:nvSpPr>
            <p:spPr>
              <a:xfrm>
                <a:off x="3718756" y="2704541"/>
                <a:ext cx="718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FC1DB9-E627-7BFD-FA91-7F257B15F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56" y="2704541"/>
                <a:ext cx="718145" cy="523220"/>
              </a:xfrm>
              <a:prstGeom prst="rect">
                <a:avLst/>
              </a:prstGeom>
              <a:blipFill>
                <a:blip r:embed="rId13"/>
                <a:stretch>
                  <a:fillRect l="-3448" r="-4482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B43540-CD5A-2E1F-038B-0AEC79BCE060}"/>
              </a:ext>
            </a:extLst>
          </p:cNvPr>
          <p:cNvCxnSpPr>
            <a:cxnSpLocks/>
          </p:cNvCxnSpPr>
          <p:nvPr/>
        </p:nvCxnSpPr>
        <p:spPr>
          <a:xfrm>
            <a:off x="3743882" y="3628246"/>
            <a:ext cx="25755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Pin by Ioana R on fanitudes : freebies &amp;amp; DIY | Bob the builder, Rock  painting designs, Bob the builder characters">
            <a:extLst>
              <a:ext uri="{FF2B5EF4-FFF2-40B4-BE49-F238E27FC236}">
                <a16:creationId xmlns:a16="http://schemas.microsoft.com/office/drawing/2014/main" id="{FDD3C017-7BF8-B2BE-233A-0EBF6073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62" y="1520378"/>
            <a:ext cx="1359506" cy="17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67C95E-C63B-DE99-1BB7-4B1DBB209F42}"/>
                  </a:ext>
                </a:extLst>
              </p:cNvPr>
              <p:cNvSpPr txBox="1"/>
              <p:nvPr/>
            </p:nvSpPr>
            <p:spPr>
              <a:xfrm>
                <a:off x="1419328" y="4383766"/>
                <a:ext cx="12453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𝑀𝑃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67C95E-C63B-DE99-1BB7-4B1DBB20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28" y="4383766"/>
                <a:ext cx="1245341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348F2A-4ACE-3575-0E5A-88357186E95E}"/>
                  </a:ext>
                </a:extLst>
              </p:cNvPr>
              <p:cNvSpPr txBox="1"/>
              <p:nvPr/>
            </p:nvSpPr>
            <p:spPr>
              <a:xfrm>
                <a:off x="6504047" y="2716819"/>
                <a:ext cx="718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348F2A-4ACE-3575-0E5A-88357186E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047" y="2716819"/>
                <a:ext cx="718145" cy="523220"/>
              </a:xfrm>
              <a:prstGeom prst="rect">
                <a:avLst/>
              </a:prstGeom>
              <a:blipFill>
                <a:blip r:embed="rId15"/>
                <a:stretch>
                  <a:fillRect l="-5263" r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0">
            <a:extLst>
              <a:ext uri="{FF2B5EF4-FFF2-40B4-BE49-F238E27FC236}">
                <a16:creationId xmlns:a16="http://schemas.microsoft.com/office/drawing/2014/main" id="{79C851C8-8BA0-2934-EE39-9892102DF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323" y="2019569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9F020A33-1B9C-D805-94D9-787BBAAA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40" y="4244013"/>
            <a:ext cx="753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200" b="1" dirty="0">
                <a:latin typeface="Comic Sans MS" charset="0"/>
                <a:ea typeface="Comic Sans MS" charset="0"/>
                <a:cs typeface="Comic Sans MS" charset="0"/>
              </a:rPr>
              <a:t>……</a:t>
            </a:r>
            <a:endParaRPr lang="en-US" sz="7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47577B-AEDD-005C-4619-E5234FF6723C}"/>
                  </a:ext>
                </a:extLst>
              </p:cNvPr>
              <p:cNvSpPr txBox="1"/>
              <p:nvPr/>
            </p:nvSpPr>
            <p:spPr>
              <a:xfrm>
                <a:off x="1118414" y="5676966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47577B-AEDD-005C-4619-E5234FF6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14" y="5676966"/>
                <a:ext cx="474104" cy="523220"/>
              </a:xfrm>
              <a:prstGeom prst="rect">
                <a:avLst/>
              </a:prstGeom>
              <a:blipFill>
                <a:blip r:embed="rId16"/>
                <a:stretch>
                  <a:fillRect l="-5128" r="-512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D0623D-ACA7-72BF-340B-F8BF76217AD1}"/>
                  </a:ext>
                </a:extLst>
              </p:cNvPr>
              <p:cNvSpPr txBox="1"/>
              <p:nvPr/>
            </p:nvSpPr>
            <p:spPr>
              <a:xfrm>
                <a:off x="9914476" y="4906986"/>
                <a:ext cx="1754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400" b="0" dirty="0">
                    <a:solidFill>
                      <a:schemeClr val="tx2"/>
                    </a:solidFill>
                  </a:rPr>
                  <a:t>Attributes</a:t>
                </a:r>
                <a:r>
                  <a:rPr lang="en-US" sz="32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6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D0623D-ACA7-72BF-340B-F8BF76217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476" y="4906986"/>
                <a:ext cx="1754135" cy="584775"/>
              </a:xfrm>
              <a:prstGeom prst="rect">
                <a:avLst/>
              </a:prstGeom>
              <a:blipFill>
                <a:blip r:embed="rId17"/>
                <a:stretch>
                  <a:fillRect l="-50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26">
            <a:extLst>
              <a:ext uri="{FF2B5EF4-FFF2-40B4-BE49-F238E27FC236}">
                <a16:creationId xmlns:a16="http://schemas.microsoft.com/office/drawing/2014/main" id="{0ACD91C5-75A3-11DD-76F5-FC95F3C01372}"/>
              </a:ext>
            </a:extLst>
          </p:cNvPr>
          <p:cNvSpPr>
            <a:spLocks noChangeShapeType="1"/>
          </p:cNvSpPr>
          <p:nvPr/>
        </p:nvSpPr>
        <p:spPr bwMode="auto">
          <a:xfrm rot="914248" flipH="1" flipV="1">
            <a:off x="3601317" y="3832589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10E966-BA92-122B-24A3-81C3655BF8D4}"/>
                  </a:ext>
                </a:extLst>
              </p:cNvPr>
              <p:cNvSpPr txBox="1"/>
              <p:nvPr/>
            </p:nvSpPr>
            <p:spPr>
              <a:xfrm>
                <a:off x="3158334" y="3610656"/>
                <a:ext cx="4813305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69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𝑆𝐾</m:t>
                              </m:r>
                              <m:sSub>
                                <m:sSubPr>
                                  <m:ctrlPr>
                                    <a:rPr lang="en-US" sz="3200" b="0" i="1" baseline="-250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baseline="-250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baseline="-250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𝐾𝐺𝑒𝑛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  <m:sSub>
                                    <m:sSubPr>
                                      <m:ctrlPr>
                                        <a:rPr lang="en-US" sz="32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10E966-BA92-122B-24A3-81C3655BF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34" y="3610656"/>
                <a:ext cx="4813305" cy="584775"/>
              </a:xfrm>
              <a:prstGeom prst="rect">
                <a:avLst/>
              </a:prstGeom>
              <a:blipFill>
                <a:blip r:embed="rId18"/>
                <a:stretch>
                  <a:fillRect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47E31E-68FD-1E95-4C56-62704C6ADCE5}"/>
              </a:ext>
            </a:extLst>
          </p:cNvPr>
          <p:cNvSpPr/>
          <p:nvPr/>
        </p:nvSpPr>
        <p:spPr>
          <a:xfrm>
            <a:off x="1638166" y="5240386"/>
            <a:ext cx="9087893" cy="1490227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Each authority </a:t>
            </a:r>
            <a:r>
              <a:rPr lang="en-US" sz="2800" b="1" i="1" u="sng" dirty="0">
                <a:solidFill>
                  <a:schemeClr val="bg1"/>
                </a:solidFill>
              </a:rPr>
              <a:t>sets up independently</a:t>
            </a:r>
            <a:r>
              <a:rPr lang="en-US" sz="2800" b="1" i="1" dirty="0">
                <a:solidFill>
                  <a:schemeClr val="bg1"/>
                </a:solidFill>
              </a:rPr>
              <a:t> and each authority creates a partial secret key on its own </a:t>
            </a:r>
            <a:r>
              <a:rPr lang="en-US" sz="2800" b="1" i="1" u="sng" dirty="0">
                <a:solidFill>
                  <a:schemeClr val="bg1"/>
                </a:solidFill>
              </a:rPr>
              <a:t>(with no interaction)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0DAE756-8EC7-D39F-CDAC-C797344A23B2}"/>
              </a:ext>
            </a:extLst>
          </p:cNvPr>
          <p:cNvSpPr/>
          <p:nvPr/>
        </p:nvSpPr>
        <p:spPr>
          <a:xfrm>
            <a:off x="72379" y="1514471"/>
            <a:ext cx="12047241" cy="844504"/>
          </a:xfrm>
          <a:prstGeom prst="roundRect">
            <a:avLst/>
          </a:prstGeom>
          <a:solidFill>
            <a:srgbClr val="FF0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To prevent mix-match attacks, each partial key tied to public global identifier GID</a:t>
            </a:r>
            <a:endParaRPr lang="en-US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7FDBA0-3A7F-912D-B208-4DE6299CC17A}"/>
                  </a:ext>
                </a:extLst>
              </p:cNvPr>
              <p:cNvSpPr txBox="1"/>
              <p:nvPr/>
            </p:nvSpPr>
            <p:spPr>
              <a:xfrm>
                <a:off x="2478298" y="3647129"/>
                <a:ext cx="5676041" cy="58477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𝑆𝐾</m:t>
                              </m:r>
                              <m:sSub>
                                <m:sSubPr>
                                  <m:ctrlPr>
                                    <a:rPr lang="en-US" sz="3200" b="0" i="1" baseline="-250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baseline="-250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baseline="-250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𝐾𝐺𝑒𝑛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  <m:sSub>
                                    <m:sSubPr>
                                      <m:ctrlPr>
                                        <a:rPr lang="en-US" sz="32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𝐺𝐼𝐷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7FDBA0-3A7F-912D-B208-4DE6299CC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98" y="3647129"/>
                <a:ext cx="5676041" cy="584775"/>
              </a:xfrm>
              <a:prstGeom prst="rect">
                <a:avLst/>
              </a:prstGeom>
              <a:blipFill>
                <a:blip r:embed="rId19"/>
                <a:stretch>
                  <a:fillRect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1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 animBg="1"/>
      <p:bldP spid="73" grpId="0"/>
      <p:bldP spid="4" grpId="0"/>
      <p:bldP spid="5" grpId="0"/>
      <p:bldP spid="8" grpId="0"/>
      <p:bldP spid="9" grpId="0"/>
      <p:bldP spid="11" grpId="0"/>
      <p:bldP spid="12" grpId="0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MA-ABE: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160BFDD-AF87-AB47-8FD4-9E7FA7C80B42}"/>
                  </a:ext>
                </a:extLst>
              </p:cNvPr>
              <p:cNvSpPr/>
              <p:nvPr/>
            </p:nvSpPr>
            <p:spPr>
              <a:xfrm>
                <a:off x="1785257" y="2776732"/>
                <a:ext cx="8432800" cy="2390353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FF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2"/>
                    </a:solidFill>
                  </a:rPr>
                  <a:t>Given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𝐸𝑛𝑐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𝑀𝑃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and ability to corrupt any number of key authorities and given partial secret keys for at most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unique GIDs for honest key authorities</a:t>
                </a:r>
                <a:br>
                  <a:rPr lang="en-US" sz="2800" i="1" dirty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is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hidden </a:t>
                </a:r>
                <a:r>
                  <a:rPr lang="en-US" sz="2800" dirty="0">
                    <a:solidFill>
                      <a:schemeClr val="tx2"/>
                    </a:solidFill>
                  </a:rPr>
                  <a:t>when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does not satisfy any attribute that can be validly obtained from above information.</a:t>
                </a:r>
              </a:p>
            </p:txBody>
          </p:sp>
        </mc:Choice>
        <mc:Fallback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160BFDD-AF87-AB47-8FD4-9E7FA7C80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57" y="2776732"/>
                <a:ext cx="8432800" cy="2390353"/>
              </a:xfrm>
              <a:prstGeom prst="roundRect">
                <a:avLst/>
              </a:prstGeom>
              <a:blipFill>
                <a:blip r:embed="rId3"/>
                <a:stretch>
                  <a:fillRect r="-301" b="-3158"/>
                </a:stretch>
              </a:blipFill>
              <a:ln>
                <a:solidFill>
                  <a:srgbClr val="FFFF0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479480F-F5FB-D344-B295-BB13C9B22898}"/>
              </a:ext>
            </a:extLst>
          </p:cNvPr>
          <p:cNvSpPr/>
          <p:nvPr/>
        </p:nvSpPr>
        <p:spPr>
          <a:xfrm>
            <a:off x="2692382" y="2316327"/>
            <a:ext cx="6862046" cy="517371"/>
          </a:xfrm>
          <a:prstGeom prst="roundRect">
            <a:avLst/>
          </a:prstGeom>
          <a:solidFill>
            <a:srgbClr val="B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IN Condensed" pitchFamily="2" charset="0"/>
              </a:rPr>
              <a:t>INTUITION</a:t>
            </a:r>
            <a:endParaRPr lang="en-US" sz="48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18B6-8990-4884-6D84-2794F358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Summary of approach and 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963B8-6B7F-D210-E193-CF77F3045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3" y="1564373"/>
            <a:ext cx="11905347" cy="522831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Classic Sahai-Seyalioglu10 construction gives 1-bounded ABE</a:t>
            </a:r>
          </a:p>
          <a:p>
            <a:pPr lvl="1"/>
            <a:r>
              <a:rPr lang="en-US" dirty="0">
                <a:latin typeface="+mj-lt"/>
              </a:rPr>
              <a:t>C</a:t>
            </a:r>
            <a:r>
              <a:rPr lang="en-US" b="1" dirty="0">
                <a:latin typeface="+mj-lt"/>
              </a:rPr>
              <a:t>annot</a:t>
            </a:r>
            <a:r>
              <a:rPr lang="en-US" dirty="0">
                <a:latin typeface="+mj-lt"/>
              </a:rPr>
              <a:t> be extended to MA-ABE directly.</a:t>
            </a:r>
          </a:p>
          <a:p>
            <a:pPr lvl="1"/>
            <a:r>
              <a:rPr lang="en-US" b="1" dirty="0">
                <a:latin typeface="+mj-lt"/>
              </a:rPr>
              <a:t>Why?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It uses garbled circuits whose security is toast if both label keys for a single wire get corrupted. This happens in MA-ABE as authorities corruptible.</a:t>
            </a:r>
          </a:p>
          <a:p>
            <a:pPr lvl="4"/>
            <a:endParaRPr lang="en-US" sz="1100" dirty="0">
              <a:latin typeface="+mj-lt"/>
            </a:endParaRPr>
          </a:p>
          <a:p>
            <a:r>
              <a:rPr lang="en-US" dirty="0">
                <a:latin typeface="+mj-lt"/>
              </a:rPr>
              <a:t>Our approach</a:t>
            </a:r>
          </a:p>
          <a:p>
            <a:pPr lvl="1"/>
            <a:r>
              <a:rPr lang="en-US" dirty="0">
                <a:latin typeface="+mj-lt"/>
              </a:rPr>
              <a:t>Step 1: Replace garbled circuits with CSS (computational secret sharing) schemes in SS10 construction.</a:t>
            </a:r>
          </a:p>
          <a:p>
            <a:pPr lvl="2"/>
            <a:r>
              <a:rPr lang="en-US" u="sng" dirty="0">
                <a:latin typeface="+mj-lt"/>
              </a:rPr>
              <a:t>Intuition</a:t>
            </a:r>
            <a:r>
              <a:rPr lang="en-US" dirty="0">
                <a:latin typeface="+mj-lt"/>
              </a:rPr>
              <a:t>: This would give 1-bounded MA-ABE for CSS access structures.</a:t>
            </a:r>
          </a:p>
          <a:p>
            <a:pPr lvl="1"/>
            <a:r>
              <a:rPr lang="en-US" dirty="0">
                <a:latin typeface="+mj-lt"/>
              </a:rPr>
              <a:t>Step 2: Amplify 1-bounded to q-bounded via combinatorics</a:t>
            </a:r>
          </a:p>
          <a:p>
            <a:pPr lvl="2"/>
            <a:r>
              <a:rPr lang="en-US" u="sng" dirty="0">
                <a:latin typeface="+mj-lt"/>
              </a:rPr>
              <a:t>Intuition</a:t>
            </a:r>
            <a:r>
              <a:rPr lang="en-US" dirty="0">
                <a:latin typeface="+mj-lt"/>
              </a:rPr>
              <a:t>: Such amplification is common in single authority setting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+mj-lt"/>
              </a:rPr>
              <a:t>Barrier:</a:t>
            </a:r>
            <a:r>
              <a:rPr lang="en-US" dirty="0">
                <a:latin typeface="+mj-lt"/>
              </a:rPr>
              <a:t> Standard probabilistic argument fails since each authority has to agree on a random set that they sample for encrypting to a given GID</a:t>
            </a:r>
          </a:p>
          <a:p>
            <a:pPr lvl="2"/>
            <a:r>
              <a:rPr lang="en-US" u="sng" dirty="0">
                <a:latin typeface="+mj-lt"/>
              </a:rPr>
              <a:t>Approach</a:t>
            </a:r>
            <a:r>
              <a:rPr lang="en-US" dirty="0">
                <a:latin typeface="+mj-lt"/>
              </a:rPr>
              <a:t>: Use Random Oracle to de-randomize while reproving via a worst-case probabilistic argument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DE195F1-C1AC-76C1-8747-B2DDF77765AF}"/>
              </a:ext>
            </a:extLst>
          </p:cNvPr>
          <p:cNvSpPr/>
          <p:nvPr/>
        </p:nvSpPr>
        <p:spPr bwMode="auto">
          <a:xfrm>
            <a:off x="511626" y="2148089"/>
            <a:ext cx="11168747" cy="302682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1"/>
                </a:solidFill>
              </a:rPr>
              <a:t>There are many more technical details–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	</a:t>
            </a:r>
            <a:r>
              <a:rPr lang="en-US" sz="2800" dirty="0">
                <a:solidFill>
                  <a:schemeClr val="accent1"/>
                </a:solidFill>
              </a:rPr>
              <a:t>ROM-based non-committing encryption for post-challenge queries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</a:rPr>
              <a:t>	Making MA-ABE tagged and generalizing to dynamic model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</a:rPr>
              <a:t>	Super-selective security without 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</a:rPr>
              <a:t>	CSS for all poly-size monotone </a:t>
            </a:r>
            <a:r>
              <a:rPr lang="en-US" sz="2800" dirty="0" err="1">
                <a:solidFill>
                  <a:schemeClr val="accent1"/>
                </a:solidFill>
              </a:rPr>
              <a:t>ckts</a:t>
            </a:r>
            <a:r>
              <a:rPr lang="en-US" sz="2800" dirty="0">
                <a:solidFill>
                  <a:schemeClr val="accent1"/>
                </a:solidFill>
              </a:rPr>
              <a:t> [Yao89, Bei11]</a:t>
            </a:r>
          </a:p>
        </p:txBody>
      </p:sp>
    </p:spTree>
    <p:extLst>
      <p:ext uri="{BB962C8B-B14F-4D97-AF65-F5344CB8AC3E}">
        <p14:creationId xmlns:p14="http://schemas.microsoft.com/office/powerpoint/2010/main" val="18591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D9369B-348F-5F4F-82C8-A12971458A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515600" cy="44010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Setup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Run PKE Setup for every bit of </a:t>
                </a:r>
                <a:r>
                  <a:rPr lang="en-US" i="1" dirty="0">
                    <a:solidFill>
                      <a:schemeClr val="bg2">
                        <a:lumMod val="25000"/>
                      </a:schemeClr>
                    </a:solidFill>
                  </a:rPr>
                  <a:t>f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KGen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Give out keys corresponding to bits of </a:t>
                </a:r>
                <a:r>
                  <a:rPr lang="en-US" i="1" dirty="0">
                    <a:solidFill>
                      <a:schemeClr val="bg2">
                        <a:lumMod val="25000"/>
                      </a:schemeClr>
                    </a:solidFill>
                  </a:rPr>
                  <a:t>f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Garble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encoding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hide wire labels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Decrypt labels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and evaluate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D9369B-348F-5F4F-82C8-A12971458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515600" cy="4401005"/>
              </a:xfrm>
              <a:prstGeom prst="rect">
                <a:avLst/>
              </a:prstGeom>
              <a:blipFill>
                <a:blip r:embed="rId2"/>
                <a:stretch>
                  <a:fillRect l="-724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4C4D91A-C420-1843-B629-3A3065E9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1-Bounded ABE from PKE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714280-2FA4-FF4A-914C-2D5E615C3386}"/>
              </a:ext>
            </a:extLst>
          </p:cNvPr>
          <p:cNvSpPr/>
          <p:nvPr/>
        </p:nvSpPr>
        <p:spPr>
          <a:xfrm>
            <a:off x="6517740" y="878538"/>
            <a:ext cx="2702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[Sahai-Seyalioglu10]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583750-B237-FD43-A055-29D2D1EE96A5}"/>
                  </a:ext>
                </a:extLst>
              </p:cNvPr>
              <p:cNvSpPr/>
              <p:nvPr/>
            </p:nvSpPr>
            <p:spPr>
              <a:xfrm>
                <a:off x="3575800" y="2286391"/>
                <a:ext cx="3906454" cy="509178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583750-B237-FD43-A055-29D2D1EE9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00" y="2286391"/>
                <a:ext cx="3906454" cy="509178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94C4F1-4AFA-804D-8FED-8F4CFEDF4B4D}"/>
                  </a:ext>
                </a:extLst>
              </p:cNvPr>
              <p:cNvSpPr/>
              <p:nvPr/>
            </p:nvSpPr>
            <p:spPr>
              <a:xfrm>
                <a:off x="3485594" y="3256336"/>
                <a:ext cx="4060855" cy="524311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94C4F1-4AFA-804D-8FED-8F4CFEDF4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594" y="3256336"/>
                <a:ext cx="4060855" cy="52431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D252522-E93F-9141-9BC3-9102D8C21364}"/>
                  </a:ext>
                </a:extLst>
              </p:cNvPr>
              <p:cNvSpPr/>
              <p:nvPr/>
            </p:nvSpPr>
            <p:spPr>
              <a:xfrm>
                <a:off x="1749085" y="4396240"/>
                <a:ext cx="8236744" cy="509178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𝑙𝑎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𝐺𝑏𝑙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𝑃𝐾𝐸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D252522-E93F-9141-9BC3-9102D8C21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85" y="4396240"/>
                <a:ext cx="8236744" cy="509178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C8AA2A6-8388-E1EC-C177-E723725EB5B5}"/>
              </a:ext>
            </a:extLst>
          </p:cNvPr>
          <p:cNvSpPr/>
          <p:nvPr/>
        </p:nvSpPr>
        <p:spPr>
          <a:xfrm>
            <a:off x="3381828" y="4925599"/>
            <a:ext cx="5635170" cy="640424"/>
          </a:xfrm>
          <a:prstGeom prst="roundRect">
            <a:avLst/>
          </a:prstGeom>
          <a:solidFill>
            <a:srgbClr val="FFC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</a:rPr>
              <a:t>Replace Garbling with CSS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0EE582-0235-B6AC-320E-A30902585F4B}"/>
              </a:ext>
            </a:extLst>
          </p:cNvPr>
          <p:cNvSpPr/>
          <p:nvPr/>
        </p:nvSpPr>
        <p:spPr>
          <a:xfrm>
            <a:off x="6749142" y="2286391"/>
            <a:ext cx="5288973" cy="1239037"/>
          </a:xfrm>
          <a:prstGeom prst="roundRect">
            <a:avLst/>
          </a:prstGeom>
          <a:solidFill>
            <a:srgbClr val="FFC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2"/>
                </a:solidFill>
              </a:rPr>
              <a:t>KGen</a:t>
            </a:r>
            <a:r>
              <a:rPr lang="en-US" sz="2800" i="1" dirty="0">
                <a:solidFill>
                  <a:schemeClr val="tx2"/>
                </a:solidFill>
              </a:rPr>
              <a:t> already working independently for each bit.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8694-C2F9-924A-87D7-EE488094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Summarizing: Our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55C7-7AD3-7F4D-9F0D-2456BF0B8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3171" cy="4351338"/>
          </a:xfrm>
        </p:spPr>
        <p:txBody>
          <a:bodyPr/>
          <a:lstStyle/>
          <a:p>
            <a:r>
              <a:rPr lang="en-US" dirty="0"/>
              <a:t>Generic Bootstrapping Compiler for Dynamic Model FE</a:t>
            </a:r>
          </a:p>
          <a:p>
            <a:pPr lvl="1"/>
            <a:r>
              <a:rPr lang="en-US" dirty="0"/>
              <a:t>Under minimal assumptions, static model can be upgraded to dynamic model</a:t>
            </a: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Multi-Authority Attribute-Based Encryption with Bounded Collusions</a:t>
            </a:r>
          </a:p>
          <a:p>
            <a:pPr lvl="1"/>
            <a:r>
              <a:rPr lang="en-US" dirty="0"/>
              <a:t>Under PKE, MA-ABE in static collusion model for poly-size monotone </a:t>
            </a:r>
            <a:r>
              <a:rPr lang="en-US" dirty="0" err="1"/>
              <a:t>ckts</a:t>
            </a:r>
            <a:endParaRPr lang="en-US" dirty="0"/>
          </a:p>
          <a:p>
            <a:pPr lvl="1"/>
            <a:r>
              <a:rPr lang="en-US" dirty="0"/>
              <a:t>Under IBE, MA-ABE in dynamic collusion model for poly-size monotone </a:t>
            </a:r>
            <a:r>
              <a:rPr lang="en-US" dirty="0" err="1"/>
              <a:t>ckts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Full adaptive security in ROM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Poly-size monotone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ckts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cover log-depth general circuits.</a:t>
            </a:r>
          </a:p>
        </p:txBody>
      </p:sp>
    </p:spTree>
    <p:extLst>
      <p:ext uri="{BB962C8B-B14F-4D97-AF65-F5344CB8AC3E}">
        <p14:creationId xmlns:p14="http://schemas.microsoft.com/office/powerpoint/2010/main" val="1268790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D115F-B40D-EC42-A618-5A7D86F492A0}"/>
              </a:ext>
            </a:extLst>
          </p:cNvPr>
          <p:cNvSpPr txBox="1"/>
          <p:nvPr/>
        </p:nvSpPr>
        <p:spPr>
          <a:xfrm>
            <a:off x="4671935" y="3132946"/>
            <a:ext cx="2760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&lt;\Thanks!&gt;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5760B-0FD4-134C-AF4F-2B0C8364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87" y="2159000"/>
            <a:ext cx="1841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7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Encryption</a:t>
            </a:r>
            <a:r>
              <a:rPr lang="en-US" altLang="x-none" dirty="0">
                <a:latin typeface="Helvetica Light" panose="020B0403020202020204" pitchFamily="34" charset="0"/>
                <a:ea typeface="MS PGothic" charset="-128"/>
              </a:rPr>
              <a:t> </a:t>
            </a:r>
            <a:r>
              <a:rPr lang="en-US" altLang="x-none" sz="1600" dirty="0">
                <a:latin typeface="Helvetica Light" panose="020B0403020202020204" pitchFamily="34" charset="0"/>
                <a:ea typeface="MS PGothic" charset="-128"/>
              </a:rPr>
              <a:t>[Sahai-Waters05 ……]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/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Setup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/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/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/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/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26">
            <a:extLst>
              <a:ext uri="{FF2B5EF4-FFF2-40B4-BE49-F238E27FC236}">
                <a16:creationId xmlns:a16="http://schemas.microsoft.com/office/drawing/2014/main" id="{BAEDAC68-49BD-7644-8176-9C8CC20D0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2958352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EACE7608-E727-4B45-AD61-A3925D4796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/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26">
            <a:extLst>
              <a:ext uri="{FF2B5EF4-FFF2-40B4-BE49-F238E27FC236}">
                <a16:creationId xmlns:a16="http://schemas.microsoft.com/office/drawing/2014/main" id="{C7ED6D37-6568-8941-9D74-BAC9A30F9E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104" y="3375210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AF10D636-D34B-464C-9A98-F77C22DC66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17B13045-A2A7-9048-9F46-A7315C9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7617" y="3379329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/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26">
            <a:extLst>
              <a:ext uri="{FF2B5EF4-FFF2-40B4-BE49-F238E27FC236}">
                <a16:creationId xmlns:a16="http://schemas.microsoft.com/office/drawing/2014/main" id="{4B37497D-C59C-EF4D-9758-51BC43361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3927ADBC-AF8E-2A4A-8EE1-277E8CFF05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5598458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/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26">
            <a:extLst>
              <a:ext uri="{FF2B5EF4-FFF2-40B4-BE49-F238E27FC236}">
                <a16:creationId xmlns:a16="http://schemas.microsoft.com/office/drawing/2014/main" id="{CD60E506-810F-A244-9747-E66867CA5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674088C-831F-2A4B-9332-1F7EE4415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B27C364B-0145-5E44-8D89-D269D81E9A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/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/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/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blipFill>
                <a:blip r:embed="rId12"/>
                <a:stretch>
                  <a:fillRect l="-7895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6">
            <a:extLst>
              <a:ext uri="{FF2B5EF4-FFF2-40B4-BE49-F238E27FC236}">
                <a16:creationId xmlns:a16="http://schemas.microsoft.com/office/drawing/2014/main" id="{1C6E3820-0F78-2F4E-99AC-F6EB176007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3" y="2034886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83DA529B-A536-8C47-A10E-78C380346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7181" y="5571563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/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blipFill>
                <a:blip r:embed="rId13"/>
                <a:stretch>
                  <a:fillRect l="-3488" r="-232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7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/>
      <p:bldP spid="15" grpId="0" animBg="1"/>
      <p:bldP spid="16" grpId="0" animBg="1"/>
      <p:bldP spid="19" grpId="0" animBg="1"/>
      <p:bldP spid="20" grpId="0" animBg="1"/>
      <p:bldP spid="21" grpId="0"/>
      <p:bldP spid="22" grpId="0" animBg="1"/>
      <p:bldP spid="24" grpId="0" animBg="1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FE: Indistinguishability</a:t>
            </a:r>
          </a:p>
        </p:txBody>
      </p:sp>
      <p:pic>
        <p:nvPicPr>
          <p:cNvPr id="33" name="Picture 92" descr="MCj03491210000[1]">
            <a:extLst>
              <a:ext uri="{FF2B5EF4-FFF2-40B4-BE49-F238E27FC236}">
                <a16:creationId xmlns:a16="http://schemas.microsoft.com/office/drawing/2014/main" id="{7A9A61D8-9D1D-AE40-A93A-1205B72B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39" y="3043361"/>
            <a:ext cx="145902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FD9635-6199-9249-8435-40355698E14C}"/>
                  </a:ext>
                </a:extLst>
              </p:cNvPr>
              <p:cNvSpPr txBox="1"/>
              <p:nvPr/>
            </p:nvSpPr>
            <p:spPr>
              <a:xfrm>
                <a:off x="1040499" y="2593867"/>
                <a:ext cx="2963375" cy="1035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𝑀𝑃𝐾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FD9635-6199-9249-8435-40355698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99" y="2593867"/>
                <a:ext cx="2963375" cy="1035796"/>
              </a:xfrm>
              <a:prstGeom prst="rect">
                <a:avLst/>
              </a:prstGeom>
              <a:blipFill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8749D7-0321-A949-9ADF-0D5CF1EBFF89}"/>
                  </a:ext>
                </a:extLst>
              </p:cNvPr>
              <p:cNvSpPr txBox="1"/>
              <p:nvPr/>
            </p:nvSpPr>
            <p:spPr>
              <a:xfrm>
                <a:off x="7179234" y="2593867"/>
                <a:ext cx="2963375" cy="1035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𝑀𝑃𝐾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8749D7-0321-A949-9ADF-0D5CF1EB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234" y="2593867"/>
                <a:ext cx="2963375" cy="1035796"/>
              </a:xfrm>
              <a:prstGeom prst="rect">
                <a:avLst/>
              </a:prstGeom>
              <a:blipFill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B6D45D2-7DE1-9C4C-816F-A0F98BE48927}"/>
              </a:ext>
            </a:extLst>
          </p:cNvPr>
          <p:cNvSpPr/>
          <p:nvPr/>
        </p:nvSpPr>
        <p:spPr>
          <a:xfrm>
            <a:off x="4527850" y="1490825"/>
            <a:ext cx="3136300" cy="5173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DIN Condensed" pitchFamily="2" charset="0"/>
              </a:rPr>
              <a:t>IND-Based Security</a:t>
            </a:r>
            <a:endParaRPr lang="en-US" sz="54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AAAAD45-CC7F-184F-A59F-AA19A5C1923F}"/>
              </a:ext>
            </a:extLst>
          </p:cNvPr>
          <p:cNvSpPr/>
          <p:nvPr/>
        </p:nvSpPr>
        <p:spPr>
          <a:xfrm rot="446984">
            <a:off x="945996" y="2124479"/>
            <a:ext cx="3761267" cy="190766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E3567F01-CD75-5848-A664-5CDEDD50AB5A}"/>
                  </a:ext>
                </a:extLst>
              </p:cNvPr>
              <p:cNvSpPr/>
              <p:nvPr/>
            </p:nvSpPr>
            <p:spPr>
              <a:xfrm>
                <a:off x="3053045" y="4664828"/>
                <a:ext cx="6085910" cy="115032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DIN Condensed" pitchFamily="2" charset="0"/>
                  </a:rPr>
                  <a:t>Indistinguishable whenever</a:t>
                </a:r>
                <a:r>
                  <a:rPr lang="en-US" sz="2400" dirty="0">
                    <a:solidFill>
                      <a:schemeClr val="bg1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DIN Condensed" pitchFamily="2" charset="0"/>
                  </a:rPr>
                  <a:t> </a:t>
                </a:r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DIN Condensed" pitchFamily="2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4800" dirty="0">
                  <a:solidFill>
                    <a:schemeClr val="bg2">
                      <a:lumMod val="25000"/>
                    </a:schemeClr>
                  </a:solidFill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E3567F01-CD75-5848-A664-5CDEDD50A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45" y="4664828"/>
                <a:ext cx="6085910" cy="11503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12">
            <a:extLst>
              <a:ext uri="{FF2B5EF4-FFF2-40B4-BE49-F238E27FC236}">
                <a16:creationId xmlns:a16="http://schemas.microsoft.com/office/drawing/2014/main" id="{6C9D774F-1805-D441-840D-3F377A18D887}"/>
              </a:ext>
            </a:extLst>
          </p:cNvPr>
          <p:cNvSpPr/>
          <p:nvPr/>
        </p:nvSpPr>
        <p:spPr>
          <a:xfrm rot="446984">
            <a:off x="7065758" y="2163723"/>
            <a:ext cx="3761267" cy="190766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0520E-C5D5-924F-9A65-7E65E97CCBFB}"/>
              </a:ext>
            </a:extLst>
          </p:cNvPr>
          <p:cNvSpPr/>
          <p:nvPr/>
        </p:nvSpPr>
        <p:spPr>
          <a:xfrm>
            <a:off x="5591822" y="2304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5754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" grpId="0" animBg="1"/>
      <p:bldP spid="38" grpId="0" animBg="1"/>
      <p:bldP spid="1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FE: Indistinguishability</a:t>
            </a:r>
          </a:p>
        </p:txBody>
      </p:sp>
      <p:pic>
        <p:nvPicPr>
          <p:cNvPr id="33" name="Picture 92" descr="MCj03491210000[1]">
            <a:extLst>
              <a:ext uri="{FF2B5EF4-FFF2-40B4-BE49-F238E27FC236}">
                <a16:creationId xmlns:a16="http://schemas.microsoft.com/office/drawing/2014/main" id="{7A9A61D8-9D1D-AE40-A93A-1205B72B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39" y="3043361"/>
            <a:ext cx="145902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FD9635-6199-9249-8435-40355698E14C}"/>
                  </a:ext>
                </a:extLst>
              </p:cNvPr>
              <p:cNvSpPr txBox="1"/>
              <p:nvPr/>
            </p:nvSpPr>
            <p:spPr>
              <a:xfrm>
                <a:off x="1040499" y="2593867"/>
                <a:ext cx="2963375" cy="1035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𝑀𝑃𝐾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FD9635-6199-9249-8435-40355698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99" y="2593867"/>
                <a:ext cx="2963375" cy="1035796"/>
              </a:xfrm>
              <a:prstGeom prst="rect">
                <a:avLst/>
              </a:prstGeom>
              <a:blipFill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8749D7-0321-A949-9ADF-0D5CF1EBFF89}"/>
                  </a:ext>
                </a:extLst>
              </p:cNvPr>
              <p:cNvSpPr txBox="1"/>
              <p:nvPr/>
            </p:nvSpPr>
            <p:spPr>
              <a:xfrm>
                <a:off x="7179234" y="2593867"/>
                <a:ext cx="2963375" cy="1035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𝑀𝑃𝐾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8749D7-0321-A949-9ADF-0D5CF1EB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234" y="2593867"/>
                <a:ext cx="2963375" cy="1035796"/>
              </a:xfrm>
              <a:prstGeom prst="rect">
                <a:avLst/>
              </a:prstGeom>
              <a:blipFill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B6D45D2-7DE1-9C4C-816F-A0F98BE48927}"/>
              </a:ext>
            </a:extLst>
          </p:cNvPr>
          <p:cNvSpPr/>
          <p:nvPr/>
        </p:nvSpPr>
        <p:spPr>
          <a:xfrm>
            <a:off x="4527850" y="1490825"/>
            <a:ext cx="3136300" cy="5173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DIN Condensed" pitchFamily="2" charset="0"/>
              </a:rPr>
              <a:t>IND-Based Security</a:t>
            </a:r>
            <a:endParaRPr lang="en-US" sz="54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AAAAD45-CC7F-184F-A59F-AA19A5C1923F}"/>
              </a:ext>
            </a:extLst>
          </p:cNvPr>
          <p:cNvSpPr/>
          <p:nvPr/>
        </p:nvSpPr>
        <p:spPr>
          <a:xfrm rot="446984">
            <a:off x="945996" y="2124479"/>
            <a:ext cx="3761267" cy="190766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C9D774F-1805-D441-840D-3F377A18D887}"/>
              </a:ext>
            </a:extLst>
          </p:cNvPr>
          <p:cNvSpPr/>
          <p:nvPr/>
        </p:nvSpPr>
        <p:spPr>
          <a:xfrm rot="446984">
            <a:off x="7065758" y="2163723"/>
            <a:ext cx="3761267" cy="190766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0520E-C5D5-924F-9A65-7E65E97CCBFB}"/>
              </a:ext>
            </a:extLst>
          </p:cNvPr>
          <p:cNvSpPr/>
          <p:nvPr/>
        </p:nvSpPr>
        <p:spPr>
          <a:xfrm>
            <a:off x="5591822" y="2304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66EAC-3E5E-0342-9F40-8CCB0C684849}"/>
              </a:ext>
            </a:extLst>
          </p:cNvPr>
          <p:cNvSpPr txBox="1"/>
          <p:nvPr/>
        </p:nvSpPr>
        <p:spPr>
          <a:xfrm>
            <a:off x="1040499" y="4505177"/>
            <a:ext cx="843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" pitchFamily="2" charset="0"/>
              </a:rPr>
              <a:t>Very successful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" pitchFamily="2" charset="0"/>
              </a:rPr>
              <a:t>FE for NC1 </a:t>
            </a:r>
            <a:r>
              <a:rPr lang="en-US" sz="2800" dirty="0">
                <a:latin typeface="Times" pitchFamily="2" charset="0"/>
                <a:sym typeface="Wingdings" pitchFamily="2" charset="2"/>
              </a:rPr>
              <a:t> Obfuscation  A lot of Crypto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latin typeface="Times" pitchFamily="2" charset="0"/>
              <a:sym typeface="Wingdings" pitchFamily="2" charset="2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  <a:latin typeface="Times" pitchFamily="2" charset="0"/>
                <a:sym typeface="Wingdings" pitchFamily="2" charset="2"/>
              </a:rPr>
              <a:t>But, it might not completely capture what we want.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6C76A-A117-1A4D-AA4A-BB8297EE14E3}"/>
              </a:ext>
            </a:extLst>
          </p:cNvPr>
          <p:cNvGrpSpPr/>
          <p:nvPr/>
        </p:nvGrpSpPr>
        <p:grpSpPr>
          <a:xfrm>
            <a:off x="2454868" y="2111603"/>
            <a:ext cx="7123922" cy="1735358"/>
            <a:chOff x="2454868" y="1690688"/>
            <a:chExt cx="7123922" cy="1735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C03BA66-3960-6C49-AF00-9BFA3E905C65}"/>
                    </a:ext>
                  </a:extLst>
                </p:cNvPr>
                <p:cNvSpPr/>
                <p:nvPr/>
              </p:nvSpPr>
              <p:spPr>
                <a:xfrm>
                  <a:off x="2454868" y="2100483"/>
                  <a:ext cx="7123922" cy="1325563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rgbClr val="FFFF00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i="1" dirty="0">
                      <a:solidFill>
                        <a:schemeClr val="tx2"/>
                      </a:solidFill>
                    </a:rPr>
                    <a:t>Given</a:t>
                  </a:r>
                  <a:r>
                    <a:rPr lang="en-US" sz="2800" i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𝐸𝑛𝑐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800" i="1" dirty="0"/>
                    <a:t> </a:t>
                  </a:r>
                  <a:r>
                    <a:rPr lang="en-US" sz="2800" i="1" dirty="0">
                      <a:solidFill>
                        <a:schemeClr val="tx2"/>
                      </a:solidFill>
                    </a:rPr>
                    <a:t>and</a:t>
                  </a:r>
                  <a:r>
                    <a:rPr lang="en-US" sz="2800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800" dirty="0"/>
                </a:p>
                <a:p>
                  <a:pPr algn="ctr"/>
                  <a:r>
                    <a:rPr lang="en-US" sz="2800" dirty="0">
                      <a:solidFill>
                        <a:schemeClr val="tx2"/>
                      </a:solidFill>
                    </a:rPr>
                    <a:t>Adversary learns </a:t>
                  </a:r>
                  <a:r>
                    <a:rPr lang="en-US" sz="2800" b="1" dirty="0">
                      <a:solidFill>
                        <a:schemeClr val="tx2"/>
                      </a:solidFill>
                    </a:rPr>
                    <a:t>only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, …,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C03BA66-3960-6C49-AF00-9BFA3E905C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868" y="2100483"/>
                  <a:ext cx="7123922" cy="1325563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FF00">
                      <a:alpha val="50000"/>
                    </a:srgb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40F4C85-D0B3-F84A-B3D6-06222032A43A}"/>
                </a:ext>
              </a:extLst>
            </p:cNvPr>
            <p:cNvSpPr/>
            <p:nvPr/>
          </p:nvSpPr>
          <p:spPr>
            <a:xfrm>
              <a:off x="2613211" y="1690688"/>
              <a:ext cx="6862046" cy="517371"/>
            </a:xfrm>
            <a:prstGeom prst="roundRect">
              <a:avLst/>
            </a:prstGeom>
            <a:solidFill>
              <a:srgbClr val="BB26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DIN Condensed" pitchFamily="2" charset="0"/>
                </a:rPr>
                <a:t>IDEALLY</a:t>
              </a:r>
              <a:endParaRPr lang="en-US" sz="4800" dirty="0">
                <a:solidFill>
                  <a:schemeClr val="bg1"/>
                </a:solidFill>
                <a:latin typeface="DIN Condens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3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FE: </a:t>
            </a:r>
            <a:r>
              <a:rPr lang="en-US" u="sng" dirty="0"/>
              <a:t>Simulatability</a:t>
            </a:r>
          </a:p>
        </p:txBody>
      </p:sp>
      <p:pic>
        <p:nvPicPr>
          <p:cNvPr id="33" name="Picture 92" descr="MCj03491210000[1]">
            <a:extLst>
              <a:ext uri="{FF2B5EF4-FFF2-40B4-BE49-F238E27FC236}">
                <a16:creationId xmlns:a16="http://schemas.microsoft.com/office/drawing/2014/main" id="{7A9A61D8-9D1D-AE40-A93A-1205B72B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39" y="3043361"/>
            <a:ext cx="145902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FD9635-6199-9249-8435-40355698E14C}"/>
                  </a:ext>
                </a:extLst>
              </p:cNvPr>
              <p:cNvSpPr txBox="1"/>
              <p:nvPr/>
            </p:nvSpPr>
            <p:spPr>
              <a:xfrm>
                <a:off x="142930" y="2691300"/>
                <a:ext cx="4588949" cy="1035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𝐾𝑒𝑦𝑠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FD9635-6199-9249-8435-40355698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0" y="2691300"/>
                <a:ext cx="4588949" cy="1035796"/>
              </a:xfrm>
              <a:prstGeom prst="rect">
                <a:avLst/>
              </a:prstGeom>
              <a:blipFill>
                <a:blip r:embed="rId3"/>
                <a:stretch>
                  <a:fillRect r="-829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8749D7-0321-A949-9ADF-0D5CF1EBFF89}"/>
                  </a:ext>
                </a:extLst>
              </p:cNvPr>
              <p:cNvSpPr txBox="1"/>
              <p:nvPr/>
            </p:nvSpPr>
            <p:spPr>
              <a:xfrm>
                <a:off x="7237108" y="2765765"/>
                <a:ext cx="4108176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𝑆𝑖𝑚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8749D7-0321-A949-9ADF-0D5CF1EB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108" y="2765765"/>
                <a:ext cx="4108176" cy="658001"/>
              </a:xfrm>
              <a:prstGeom prst="rect">
                <a:avLst/>
              </a:prstGeom>
              <a:blipFill>
                <a:blip r:embed="rId4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B6D45D2-7DE1-9C4C-816F-A0F98BE48927}"/>
              </a:ext>
            </a:extLst>
          </p:cNvPr>
          <p:cNvSpPr/>
          <p:nvPr/>
        </p:nvSpPr>
        <p:spPr>
          <a:xfrm>
            <a:off x="4527850" y="1490825"/>
            <a:ext cx="3136300" cy="5173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DIN Condensed" pitchFamily="2" charset="0"/>
              </a:rPr>
              <a:t>SIM-Based Security</a:t>
            </a:r>
            <a:endParaRPr lang="en-US" sz="54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0520E-C5D5-924F-9A65-7E65E97CCBFB}"/>
              </a:ext>
            </a:extLst>
          </p:cNvPr>
          <p:cNvSpPr/>
          <p:nvPr/>
        </p:nvSpPr>
        <p:spPr>
          <a:xfrm>
            <a:off x="5591822" y="2304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8466A1-2894-2D4B-96DD-C792CD0F9648}"/>
              </a:ext>
            </a:extLst>
          </p:cNvPr>
          <p:cNvSpPr/>
          <p:nvPr/>
        </p:nvSpPr>
        <p:spPr>
          <a:xfrm>
            <a:off x="838201" y="2419109"/>
            <a:ext cx="4079940" cy="149313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A78956-6C4B-CC4B-91A4-07B3C9F128BE}"/>
              </a:ext>
            </a:extLst>
          </p:cNvPr>
          <p:cNvSpPr/>
          <p:nvPr/>
        </p:nvSpPr>
        <p:spPr>
          <a:xfrm>
            <a:off x="7237107" y="2365198"/>
            <a:ext cx="4116691" cy="1493134"/>
          </a:xfrm>
          <a:prstGeom prst="roundRect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E71A3B-B949-F944-A39F-F8360853F1C0}"/>
                  </a:ext>
                </a:extLst>
              </p:cNvPr>
              <p:cNvSpPr txBox="1"/>
              <p:nvPr/>
            </p:nvSpPr>
            <p:spPr>
              <a:xfrm>
                <a:off x="1040498" y="4389064"/>
                <a:ext cx="971458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800" dirty="0">
                    <a:latin typeface="Times" pitchFamily="2" charset="0"/>
                  </a:rPr>
                  <a:t>Fits the goal precisely</a:t>
                </a: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800" dirty="0">
                    <a:latin typeface="Times" pitchFamily="2" charset="0"/>
                  </a:rPr>
                  <a:t>But, in full generality, leads into impossibility </a:t>
                </a:r>
                <a:br>
                  <a:rPr lang="en-US" sz="2800" dirty="0">
                    <a:latin typeface="Times" pitchFamily="2" charset="0"/>
                  </a:rPr>
                </a:br>
                <a:r>
                  <a:rPr lang="en-US" sz="2800" dirty="0">
                    <a:latin typeface="Times" pitchFamily="2" charset="0"/>
                  </a:rPr>
                  <a:t>               </a:t>
                </a:r>
                <a:r>
                  <a:rPr lang="en-US" dirty="0">
                    <a:latin typeface="Times" pitchFamily="2" charset="0"/>
                  </a:rPr>
                  <a:t>[Boneh-Sahai-Waters11, Agrawal-Gorbunov-Vaikuntanathan-Wee13, …]</a:t>
                </a:r>
                <a:endParaRPr lang="en-US" sz="2800" dirty="0">
                  <a:latin typeface="Times" pitchFamily="2" charset="0"/>
                  <a:sym typeface="Wingdings" pitchFamily="2" charset="2"/>
                </a:endParaRPr>
              </a:p>
              <a:p>
                <a:endParaRPr lang="en-US" sz="2800" dirty="0">
                  <a:solidFill>
                    <a:schemeClr val="bg2">
                      <a:lumMod val="50000"/>
                    </a:schemeClr>
                  </a:solidFill>
                  <a:latin typeface="Times" pitchFamily="2" charset="0"/>
                  <a:sym typeface="Wingdings" pitchFamily="2" charset="2"/>
                </a:endParaRPr>
              </a:p>
              <a:p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latin typeface="Times" pitchFamily="2" charset="0"/>
                    <a:sym typeface="Wingdings" pitchFamily="2" charset="2"/>
                  </a:rPr>
                  <a:t>Intuition:</a:t>
                </a:r>
                <a:r>
                  <a:rPr lang="en-US" sz="2800" dirty="0">
                    <a:latin typeface="Times" pitchFamily="2" charset="0"/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</m:oMath>
                </a14:m>
                <a:r>
                  <a:rPr lang="en-US" sz="2800" dirty="0">
                    <a:latin typeface="Times" pitchFamily="2" charset="0"/>
                    <a:sym typeface="Wingdings" pitchFamily="2" charset="2"/>
                  </a:rPr>
                  <a:t> is unbounded, then not enough space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𝐶𝑇</m:t>
                    </m:r>
                  </m:oMath>
                </a14:m>
                <a:endParaRPr lang="en-US" sz="2800" dirty="0">
                  <a:latin typeface="Times" pitchFamily="2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E71A3B-B949-F944-A39F-F8360853F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98" y="4389064"/>
                <a:ext cx="9714588" cy="2246769"/>
              </a:xfrm>
              <a:prstGeom prst="rect">
                <a:avLst/>
              </a:prstGeom>
              <a:blipFill>
                <a:blip r:embed="rId5"/>
                <a:stretch>
                  <a:fillRect l="-1307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9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5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Collusion 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/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Setup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/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/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/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/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26">
            <a:extLst>
              <a:ext uri="{FF2B5EF4-FFF2-40B4-BE49-F238E27FC236}">
                <a16:creationId xmlns:a16="http://schemas.microsoft.com/office/drawing/2014/main" id="{BAEDAC68-49BD-7644-8176-9C8CC20D0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2958352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EACE7608-E727-4B45-AD61-A3925D4796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/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26">
            <a:extLst>
              <a:ext uri="{FF2B5EF4-FFF2-40B4-BE49-F238E27FC236}">
                <a16:creationId xmlns:a16="http://schemas.microsoft.com/office/drawing/2014/main" id="{C7ED6D37-6568-8941-9D74-BAC9A30F9E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104" y="3375210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AF10D636-D34B-464C-9A98-F77C22DC66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17B13045-A2A7-9048-9F46-A7315C9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7617" y="3379329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/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26">
            <a:extLst>
              <a:ext uri="{FF2B5EF4-FFF2-40B4-BE49-F238E27FC236}">
                <a16:creationId xmlns:a16="http://schemas.microsoft.com/office/drawing/2014/main" id="{4B37497D-C59C-EF4D-9758-51BC43361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3927ADBC-AF8E-2A4A-8EE1-277E8CFF05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5598458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/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26">
            <a:extLst>
              <a:ext uri="{FF2B5EF4-FFF2-40B4-BE49-F238E27FC236}">
                <a16:creationId xmlns:a16="http://schemas.microsoft.com/office/drawing/2014/main" id="{CD60E506-810F-A244-9747-E66867CA5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674088C-831F-2A4B-9332-1F7EE4415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B27C364B-0145-5E44-8D89-D269D81E9A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/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/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/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blipFill>
                <a:blip r:embed="rId12"/>
                <a:stretch>
                  <a:fillRect l="-7895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6">
            <a:extLst>
              <a:ext uri="{FF2B5EF4-FFF2-40B4-BE49-F238E27FC236}">
                <a16:creationId xmlns:a16="http://schemas.microsoft.com/office/drawing/2014/main" id="{1C6E3820-0F78-2F4E-99AC-F6EB176007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3" y="2034886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83DA529B-A536-8C47-A10E-78C380346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7181" y="5571563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/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blipFill>
                <a:blip r:embed="rId13"/>
                <a:stretch>
                  <a:fillRect l="-3488" r="-232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/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32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blipFill>
                <a:blip r:embed="rId14"/>
                <a:stretch>
                  <a:fillRect l="-4762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6">
            <a:extLst>
              <a:ext uri="{FF2B5EF4-FFF2-40B4-BE49-F238E27FC236}">
                <a16:creationId xmlns:a16="http://schemas.microsoft.com/office/drawing/2014/main" id="{657C2C82-76CB-7E49-A627-2B8EDAD9DE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3" y="1998729"/>
            <a:ext cx="1" cy="52322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Collusion 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/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Setup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/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/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/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/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26">
            <a:extLst>
              <a:ext uri="{FF2B5EF4-FFF2-40B4-BE49-F238E27FC236}">
                <a16:creationId xmlns:a16="http://schemas.microsoft.com/office/drawing/2014/main" id="{BAEDAC68-49BD-7644-8176-9C8CC20D0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2958352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EACE7608-E727-4B45-AD61-A3925D4796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/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26">
            <a:extLst>
              <a:ext uri="{FF2B5EF4-FFF2-40B4-BE49-F238E27FC236}">
                <a16:creationId xmlns:a16="http://schemas.microsoft.com/office/drawing/2014/main" id="{C7ED6D37-6568-8941-9D74-BAC9A30F9E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104" y="3375210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AF10D636-D34B-464C-9A98-F77C22DC66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17B13045-A2A7-9048-9F46-A7315C9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7617" y="3379329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/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26">
            <a:extLst>
              <a:ext uri="{FF2B5EF4-FFF2-40B4-BE49-F238E27FC236}">
                <a16:creationId xmlns:a16="http://schemas.microsoft.com/office/drawing/2014/main" id="{4B37497D-C59C-EF4D-9758-51BC43361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3927ADBC-AF8E-2A4A-8EE1-277E8CFF05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5598458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/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26">
            <a:extLst>
              <a:ext uri="{FF2B5EF4-FFF2-40B4-BE49-F238E27FC236}">
                <a16:creationId xmlns:a16="http://schemas.microsoft.com/office/drawing/2014/main" id="{CD60E506-810F-A244-9747-E66867CA5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674088C-831F-2A4B-9332-1F7EE4415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B27C364B-0145-5E44-8D89-D269D81E9A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/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/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/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blipFill>
                <a:blip r:embed="rId12"/>
                <a:stretch>
                  <a:fillRect l="-7895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6">
            <a:extLst>
              <a:ext uri="{FF2B5EF4-FFF2-40B4-BE49-F238E27FC236}">
                <a16:creationId xmlns:a16="http://schemas.microsoft.com/office/drawing/2014/main" id="{1C6E3820-0F78-2F4E-99AC-F6EB176007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3" y="2034886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83DA529B-A536-8C47-A10E-78C380346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7181" y="5571563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/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blipFill>
                <a:blip r:embed="rId13"/>
                <a:stretch>
                  <a:fillRect l="-3488" r="-232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/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32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blipFill>
                <a:blip r:embed="rId14"/>
                <a:stretch>
                  <a:fillRect l="-4762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6">
            <a:extLst>
              <a:ext uri="{FF2B5EF4-FFF2-40B4-BE49-F238E27FC236}">
                <a16:creationId xmlns:a16="http://schemas.microsoft.com/office/drawing/2014/main" id="{657C2C82-76CB-7E49-A627-2B8EDAD9DE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3" y="1998729"/>
            <a:ext cx="1" cy="52322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B3672B8-AA16-A147-A42E-4FFB0647F76E}"/>
              </a:ext>
            </a:extLst>
          </p:cNvPr>
          <p:cNvSpPr/>
          <p:nvPr/>
        </p:nvSpPr>
        <p:spPr bwMode="auto">
          <a:xfrm>
            <a:off x="1559297" y="1801636"/>
            <a:ext cx="9696050" cy="41867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015EF8-B481-D24F-BD8E-0CEDEF5A9394}"/>
                  </a:ext>
                </a:extLst>
              </p:cNvPr>
              <p:cNvSpPr txBox="1"/>
              <p:nvPr/>
            </p:nvSpPr>
            <p:spPr>
              <a:xfrm>
                <a:off x="1559297" y="2012249"/>
                <a:ext cx="969605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Helvetica" pitchFamily="2" charset="0"/>
                  </a:rPr>
                  <a:t>Declare maximum number of corruptions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endParaRPr lang="en-US" sz="2400" dirty="0">
                  <a:solidFill>
                    <a:schemeClr val="accent6"/>
                  </a:solidFill>
                  <a:latin typeface="Helvetica" pitchFamily="2" charset="0"/>
                </a:endParaRPr>
              </a:p>
              <a:p>
                <a:pPr marL="800100" lvl="1" indent="-342900"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Bypasses the impossibility </a:t>
                </a:r>
              </a:p>
              <a:p>
                <a:pPr marL="800100" lvl="1" indent="-342900"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Can be based on minimal assumptions of PKE 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[SS10, GVW12, …]</a:t>
                </a:r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pPr marL="800100" lvl="1" indent="-342900"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Many applications 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[KMUW18, </a:t>
                </a:r>
                <a:r>
                  <a:rPr lang="en-US" sz="1400" dirty="0">
                    <a:solidFill>
                      <a:srgbClr val="FF0000"/>
                    </a:solidFill>
                    <a:latin typeface="Helvetica" pitchFamily="2" charset="0"/>
                  </a:rPr>
                  <a:t>G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KW18, …]</a:t>
                </a:r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pPr marL="800100" lvl="1" indent="-342900">
                  <a:buFont typeface="Wingdings" pitchFamily="2" charset="2"/>
                  <a:buChar char="ü"/>
                </a:pPr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  Stuck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at setup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  Security completely broken when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keys corrupted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  Can not </a:t>
                </a:r>
                <a:r>
                  <a:rPr lang="en-US" sz="2400" i="1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dynamically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Helvetica" pitchFamily="2" charset="0"/>
                  </a:rPr>
                  <a:t> adjust efficiency or security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015EF8-B481-D24F-BD8E-0CEDEF5A9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97" y="2012249"/>
                <a:ext cx="9696050" cy="3539430"/>
              </a:xfrm>
              <a:prstGeom prst="rect">
                <a:avLst/>
              </a:prstGeom>
              <a:blipFill>
                <a:blip r:embed="rId15"/>
                <a:stretch>
                  <a:fillRect t="-3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216B41-18CE-A95A-5D20-EB08BA0943DE}"/>
              </a:ext>
            </a:extLst>
          </p:cNvPr>
          <p:cNvSpPr/>
          <p:nvPr/>
        </p:nvSpPr>
        <p:spPr>
          <a:xfrm>
            <a:off x="4937491" y="4737348"/>
            <a:ext cx="6825898" cy="1539671"/>
          </a:xfrm>
          <a:prstGeom prst="roundRect">
            <a:avLst/>
          </a:prstGeom>
          <a:solidFill>
            <a:srgbClr val="FFC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To mitigate this, [AMVY, G</a:t>
            </a:r>
            <a:r>
              <a:rPr lang="en-US" sz="3200" i="1" dirty="0">
                <a:solidFill>
                  <a:srgbClr val="FF0000"/>
                </a:solidFill>
              </a:rPr>
              <a:t>G</a:t>
            </a:r>
            <a:r>
              <a:rPr lang="en-US" sz="3200" i="1" dirty="0">
                <a:solidFill>
                  <a:schemeClr val="tx2"/>
                </a:solidFill>
              </a:rPr>
              <a:t>LW] proposed a dynamic collusion model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47F39C-B035-E242-9A4D-32FA6851ED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Dynamically Choosing Bound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[Agrawal-Maitra-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</a:rPr>
                  <a:t>Vempati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-Yamada, Garg-</a:t>
                </a:r>
                <a:r>
                  <a:rPr lang="en-US" sz="2400" dirty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-Lu-Waters]</a:t>
                </a: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47F39C-B035-E242-9A4D-32FA6851E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/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Setup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E23A83E-19CE-4849-850B-37F28DE34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2541493"/>
                <a:ext cx="1775011" cy="8337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/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10C0D7B-714F-C842-BAD6-480827B37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5" y="5154705"/>
                <a:ext cx="1775011" cy="833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/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4AB68-4B30-694A-98F7-D372C83F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2541493"/>
                <a:ext cx="1775011" cy="8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/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6603AB4-2C56-774E-A0A9-EDDF17A09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60" y="5154705"/>
                <a:ext cx="1775011" cy="8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/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2C6E-EFA5-D64E-91CF-1763522B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60" y="4082697"/>
                <a:ext cx="10563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26">
            <a:extLst>
              <a:ext uri="{FF2B5EF4-FFF2-40B4-BE49-F238E27FC236}">
                <a16:creationId xmlns:a16="http://schemas.microsoft.com/office/drawing/2014/main" id="{BAEDAC68-49BD-7644-8176-9C8CC20D0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2958352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EACE7608-E727-4B45-AD61-A3925D4796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/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0DB6F1-5C5E-0646-8A33-14BA56BE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06" y="4025403"/>
                <a:ext cx="842795" cy="557717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26">
            <a:extLst>
              <a:ext uri="{FF2B5EF4-FFF2-40B4-BE49-F238E27FC236}">
                <a16:creationId xmlns:a16="http://schemas.microsoft.com/office/drawing/2014/main" id="{C7ED6D37-6568-8941-9D74-BAC9A30F9E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104" y="3375210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AF10D636-D34B-464C-9A98-F77C22DC66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4" y="4625460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17B13045-A2A7-9048-9F46-A7315C9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7617" y="3379329"/>
            <a:ext cx="4484" cy="699249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/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D1C1B-1A7C-6B49-9C4A-CD058CF7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14" y="2696741"/>
                <a:ext cx="10563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26">
            <a:extLst>
              <a:ext uri="{FF2B5EF4-FFF2-40B4-BE49-F238E27FC236}">
                <a16:creationId xmlns:a16="http://schemas.microsoft.com/office/drawing/2014/main" id="{4B37497D-C59C-EF4D-9758-51BC43361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3927ADBC-AF8E-2A4A-8EE1-277E8CFF05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056" y="5598458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/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B0500-38BC-A845-98BE-47703800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9" y="5336848"/>
                <a:ext cx="70230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26">
            <a:extLst>
              <a:ext uri="{FF2B5EF4-FFF2-40B4-BE49-F238E27FC236}">
                <a16:creationId xmlns:a16="http://schemas.microsoft.com/office/drawing/2014/main" id="{CD60E506-810F-A244-9747-E66867CA5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2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674088C-831F-2A4B-9332-1F7EE4415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2949387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B27C364B-0145-5E44-8D89-D269D81E9A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1587" y="5589493"/>
            <a:ext cx="102645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/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8BE225-4451-F949-BBCA-7A919286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17" y="2687777"/>
                <a:ext cx="45852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/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F7C4E5-4CB1-814B-8017-8CA135B3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09" y="5309953"/>
                <a:ext cx="57393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/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BF1B1-948B-EA42-8F0A-AABE583B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51" y="1502430"/>
                <a:ext cx="474104" cy="523220"/>
              </a:xfrm>
              <a:prstGeom prst="rect">
                <a:avLst/>
              </a:prstGeom>
              <a:blipFill>
                <a:blip r:embed="rId13"/>
                <a:stretch>
                  <a:fillRect l="-7895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6">
            <a:extLst>
              <a:ext uri="{FF2B5EF4-FFF2-40B4-BE49-F238E27FC236}">
                <a16:creationId xmlns:a16="http://schemas.microsoft.com/office/drawing/2014/main" id="{1C6E3820-0F78-2F4E-99AC-F6EB176007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5103" y="2034886"/>
            <a:ext cx="1" cy="52322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83DA529B-A536-8C47-A10E-78C380346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7181" y="5571563"/>
            <a:ext cx="1026458" cy="0"/>
          </a:xfrm>
          <a:prstGeom prst="line">
            <a:avLst/>
          </a:prstGeom>
          <a:noFill/>
          <a:ln w="31750">
            <a:solidFill>
              <a:schemeClr val="bg2">
                <a:lumMod val="75000"/>
              </a:schemeClr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/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CD4C4-DC68-A74B-82B3-CAC760B6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64" y="5309953"/>
                <a:ext cx="1079783" cy="523220"/>
              </a:xfrm>
              <a:prstGeom prst="rect">
                <a:avLst/>
              </a:prstGeom>
              <a:blipFill>
                <a:blip r:embed="rId14"/>
                <a:stretch>
                  <a:fillRect l="-3488" r="-232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/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32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52C59-7B8B-9548-A743-F8717D45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01" y="1466273"/>
                <a:ext cx="529311" cy="523220"/>
              </a:xfrm>
              <a:prstGeom prst="rect">
                <a:avLst/>
              </a:prstGeom>
              <a:blipFill>
                <a:blip r:embed="rId15"/>
                <a:stretch>
                  <a:fillRect l="-4762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6">
            <a:extLst>
              <a:ext uri="{FF2B5EF4-FFF2-40B4-BE49-F238E27FC236}">
                <a16:creationId xmlns:a16="http://schemas.microsoft.com/office/drawing/2014/main" id="{657C2C82-76CB-7E49-A627-2B8EDAD9DE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653" y="1998729"/>
            <a:ext cx="1" cy="52322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05898 0.3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1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6237 0.37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1833</Words>
  <Application>Microsoft Macintosh PowerPoint</Application>
  <PresentationFormat>Widescreen</PresentationFormat>
  <Paragraphs>367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Comic Sans MS</vt:lpstr>
      <vt:lpstr>Courier New</vt:lpstr>
      <vt:lpstr>DIN Condensed</vt:lpstr>
      <vt:lpstr>Helvetica</vt:lpstr>
      <vt:lpstr>Helvetica Light</vt:lpstr>
      <vt:lpstr>Times</vt:lpstr>
      <vt:lpstr>Wingdings</vt:lpstr>
      <vt:lpstr>Office Theme</vt:lpstr>
      <vt:lpstr>Dynamic Collusion FE and Multi-Authority ABE</vt:lpstr>
      <vt:lpstr>Functional Encryption [Sahai-Waters05 ……]</vt:lpstr>
      <vt:lpstr>Functional Encryption [Sahai-Waters05 ……]</vt:lpstr>
      <vt:lpstr>FE: Indistinguishability</vt:lpstr>
      <vt:lpstr>FE: Indistinguishability</vt:lpstr>
      <vt:lpstr>FE: Simulatability</vt:lpstr>
      <vt:lpstr>Bounded Collusion FE</vt:lpstr>
      <vt:lpstr>Bounded Collusion FE</vt:lpstr>
      <vt:lpstr>Dynamically Choosing Bound Q  [Agrawal-Maitra-Vempati-Yamada, Garg-G-Lu-Waters]</vt:lpstr>
      <vt:lpstr>Bounded Collusion FE</vt:lpstr>
      <vt:lpstr>This Work: Our Results (Part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Tagged FE from IBE</vt:lpstr>
      <vt:lpstr>Pictorially</vt:lpstr>
      <vt:lpstr>Pictorially</vt:lpstr>
      <vt:lpstr>This Work: Our Results (Part 1)</vt:lpstr>
      <vt:lpstr>This Work: Our Results (Part 2)</vt:lpstr>
      <vt:lpstr>Attribute-Based Encryption [Sahai-Waters05 ……]</vt:lpstr>
      <vt:lpstr>Multi-Authority ABE [Chase07 ……]</vt:lpstr>
      <vt:lpstr>MA-ABE: Security</vt:lpstr>
      <vt:lpstr>Summary of approach and key ideas</vt:lpstr>
      <vt:lpstr>1-Bounded ABE from PKE</vt:lpstr>
      <vt:lpstr>Summarizing: Our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Rishab Goyal</cp:lastModifiedBy>
  <cp:revision>179</cp:revision>
  <dcterms:created xsi:type="dcterms:W3CDTF">2021-07-19T18:24:32Z</dcterms:created>
  <dcterms:modified xsi:type="dcterms:W3CDTF">2024-04-12T09:52:59Z</dcterms:modified>
</cp:coreProperties>
</file>